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7" r:id="rId2"/>
    <p:sldId id="407" r:id="rId3"/>
    <p:sldId id="408" r:id="rId4"/>
    <p:sldId id="420" r:id="rId5"/>
    <p:sldId id="421" r:id="rId6"/>
    <p:sldId id="417" r:id="rId7"/>
    <p:sldId id="418" r:id="rId8"/>
    <p:sldId id="422" r:id="rId9"/>
    <p:sldId id="419" r:id="rId10"/>
    <p:sldId id="414" r:id="rId11"/>
    <p:sldId id="340"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66"/>
    <a:srgbClr val="FF6600"/>
    <a:srgbClr val="FF7C8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9" d="100"/>
          <a:sy n="59" d="100"/>
        </p:scale>
        <p:origin x="140" y="4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11</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1.wmf"/><Relationship Id="rId5" Type="http://schemas.openxmlformats.org/officeDocument/2006/relationships/image" Target="../media/image5.wmf"/><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jpe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Giai%20nghia%20tu/Vach%20xuat%20phat.pptx"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Giai%20nghia%20tu/nga%20oach.pptx" TargetMode="External"/><Relationship Id="rId5" Type="http://schemas.openxmlformats.org/officeDocument/2006/relationships/hyperlink" Target="Giai%20nghia%20tu/trong%20tai.pptx" TargetMode="External"/><Relationship Id="rId4" Type="http://schemas.openxmlformats.org/officeDocument/2006/relationships/hyperlink" Target="Giai%20nghia%20tu/lay%20da.ppt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83750"/>
            <a:ext cx="1695525" cy="2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666439" y="4343401"/>
            <a:ext cx="13482280"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rPr>
              <a:t>MÔN TIẾNG VIỆT LỚP 1</a:t>
            </a:r>
          </a:p>
          <a:p>
            <a:pPr algn="ctr" eaLnBrk="1" hangingPunct="1">
              <a:spcBef>
                <a:spcPts val="0"/>
              </a:spcBef>
              <a:defRPr/>
            </a:pPr>
            <a:r>
              <a:rPr lang="en-US" sz="5400" b="1">
                <a:solidFill>
                  <a:srgbClr val="FF0000"/>
                </a:solidFill>
                <a:effectLst>
                  <a:outerShdw blurRad="38100" dist="38100" dir="2700000" algn="tl">
                    <a:srgbClr val="000000">
                      <a:alpha val="43137"/>
                    </a:srgbClr>
                  </a:outerShdw>
                </a:effectLst>
                <a:latin typeface="Times New Roman" pitchFamily="18" charset="0"/>
              </a:rPr>
              <a:t>BÀI 4: GIẢI THƯỞNG TÌNH BẠN (T 1.2)</a:t>
            </a:r>
            <a:endParaRPr lang="en-US" sz="5700" b="1">
              <a:solidFill>
                <a:srgbClr val="FF0000"/>
              </a:solidFill>
              <a:effectLst>
                <a:outerShdw blurRad="38100" dist="38100" dir="2700000" algn="tl">
                  <a:srgbClr val="000000">
                    <a:alpha val="43137"/>
                  </a:srgbClr>
                </a:outerShdw>
              </a:effectLst>
              <a:latin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218673"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1</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785" y="596423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074761" y="369392"/>
            <a:ext cx="1812925" cy="232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412986" y="439008"/>
            <a:ext cx="1824462" cy="218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339493">
            <a:off x="12912363" y="1279824"/>
            <a:ext cx="1474263" cy="133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65829" y="6025794"/>
            <a:ext cx="1083039" cy="7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62617" y="2209801"/>
            <a:ext cx="14183927" cy="3539430"/>
          </a:xfrm>
          <a:prstGeom prst="rect">
            <a:avLst/>
          </a:prstGeom>
        </p:spPr>
        <p:txBody>
          <a:bodyPr wrap="square">
            <a:spAutoFit/>
          </a:bodyPr>
          <a:lstStyle/>
          <a:p>
            <a:pPr lvl="0" indent="854075" algn="just" eaLnBrk="1" hangingPunct="1">
              <a:spcBef>
                <a:spcPts val="0"/>
              </a:spcBef>
            </a:pPr>
            <a:r>
              <a:rPr lang="en-US" sz="3200" b="1">
                <a:solidFill>
                  <a:srgbClr val="0000FF"/>
                </a:solidFill>
                <a:latin typeface="VNI-Avo" pitchFamily="2" charset="0"/>
                <a:cs typeface="Arial" pitchFamily="34" charset="0"/>
              </a:rPr>
              <a:t>Nai vaø hoaüng tham döï moät cuoäc chaïy ñua. Tröôùc vaïch xuaát phaùt, nai vaø hoaüng xoaïc chaân laáy ñaø. Sau khi troïng taøi ra hieäu, hai baïn lao leân nhö teân baén. Caû hai luoân ôû vò trí daãn ñaàu. Boãng nhieân, hoaüng vaáp phaûi moät hoøn ñaù roài ngaõ oaïch. Nai voäi döøng laïi, ñôõ hoaüng ñöùng daäy.</a:t>
            </a:r>
          </a:p>
          <a:p>
            <a:pPr lvl="0" indent="854075" algn="just" eaLnBrk="1" hangingPunct="1">
              <a:spcBef>
                <a:spcPts val="0"/>
              </a:spcBef>
            </a:pPr>
            <a:r>
              <a:rPr lang="en-US" sz="3200" b="1">
                <a:solidFill>
                  <a:srgbClr val="0000FF"/>
                </a:solidFill>
                <a:latin typeface="VNI-Avo" pitchFamily="2" charset="0"/>
                <a:cs typeface="Arial" pitchFamily="34" charset="0"/>
              </a:rPr>
              <a:t>Nai vaø hoaüng veà ñích cuoái cuøng. Nhöng caû hai ñeàu ñöôïc taëng giaûi thöôûng tình baïn.</a:t>
            </a:r>
          </a:p>
        </p:txBody>
      </p:sp>
      <p:sp>
        <p:nvSpPr>
          <p:cNvPr id="14" name="Rectangle 13"/>
          <p:cNvSpPr/>
          <p:nvPr/>
        </p:nvSpPr>
        <p:spPr>
          <a:xfrm>
            <a:off x="1431600" y="6072816"/>
            <a:ext cx="4572960" cy="523220"/>
          </a:xfrm>
          <a:prstGeom prst="rect">
            <a:avLst/>
          </a:prstGeom>
        </p:spPr>
        <p:txBody>
          <a:bodyPr wrap="square">
            <a:spAutoFit/>
          </a:bodyPr>
          <a:lstStyle/>
          <a:p>
            <a:r>
              <a:rPr lang="en-US" sz="2800" b="1">
                <a:solidFill>
                  <a:srgbClr val="FF0000"/>
                </a:solidFill>
                <a:latin typeface="VNI-Avo" pitchFamily="2" charset="0"/>
              </a:rPr>
              <a:t>1. Vieát vaøo vôû caâu sau:</a:t>
            </a:r>
          </a:p>
        </p:txBody>
      </p:sp>
      <p:pic>
        <p:nvPicPr>
          <p:cNvPr id="11" name="Picture 2" descr="Mẫu giấy 4 ô ly - Tin Tức Giáo Dục Học Tập Tiny"/>
          <p:cNvPicPr>
            <a:picLocks noChangeAspect="1" noChangeArrowheads="1"/>
          </p:cNvPicPr>
          <p:nvPr/>
        </p:nvPicPr>
        <p:blipFill rotWithShape="1">
          <a:blip r:embed="rId2">
            <a:extLst>
              <a:ext uri="{28A0092B-C50C-407E-A947-70E740481C1C}">
                <a14:useLocalDpi xmlns:a14="http://schemas.microsoft.com/office/drawing/2010/main" val="0"/>
              </a:ext>
            </a:extLst>
          </a:blip>
          <a:srcRect l="11981" t="33800" r="6593" b="41433"/>
          <a:stretch/>
        </p:blipFill>
        <p:spPr bwMode="auto">
          <a:xfrm>
            <a:off x="1431600" y="6596037"/>
            <a:ext cx="13856281" cy="22126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431600" y="6879770"/>
            <a:ext cx="13795321" cy="2015653"/>
          </a:xfrm>
          <a:prstGeom prst="rect">
            <a:avLst/>
          </a:prstGeom>
          <a:noFill/>
        </p:spPr>
        <p:txBody>
          <a:bodyPr wrap="square" lIns="122210" tIns="61105" rIns="122210" bIns="61105" rtlCol="0">
            <a:spAutoFit/>
          </a:bodyPr>
          <a:lstStyle/>
          <a:p>
            <a:pPr algn="just">
              <a:lnSpc>
                <a:spcPct val="120000"/>
              </a:lnSpc>
            </a:pPr>
            <a:r>
              <a:rPr lang="en-US" sz="5300" b="1" dirty="0">
                <a:solidFill>
                  <a:srgbClr val="0000FF"/>
                </a:solidFill>
                <a:latin typeface="HP001 4 hàng" pitchFamily="34" charset="0"/>
              </a:rPr>
              <a:t>      Khi </a:t>
            </a:r>
            <a:r>
              <a:rPr lang="en-US" sz="5300" b="1" dirty="0" err="1">
                <a:solidFill>
                  <a:srgbClr val="0000FF"/>
                </a:solidFill>
                <a:latin typeface="HP001 4 hàng" pitchFamily="34" charset="0"/>
              </a:rPr>
              <a:t>hoẵng</a:t>
            </a:r>
            <a:r>
              <a:rPr lang="en-US" sz="5300" b="1" dirty="0">
                <a:solidFill>
                  <a:srgbClr val="0000FF"/>
                </a:solidFill>
                <a:latin typeface="HP001 4 hàng" pitchFamily="34" charset="0"/>
              </a:rPr>
              <a:t> </a:t>
            </a:r>
            <a:r>
              <a:rPr lang="en-US" sz="5300" b="1" dirty="0" err="1">
                <a:solidFill>
                  <a:srgbClr val="0000FF"/>
                </a:solidFill>
                <a:latin typeface="HP001 4 hàng" pitchFamily="34" charset="0"/>
              </a:rPr>
              <a:t>ngã</a:t>
            </a:r>
            <a:r>
              <a:rPr lang="en-US" sz="5300" b="1" dirty="0">
                <a:solidFill>
                  <a:srgbClr val="0000FF"/>
                </a:solidFill>
                <a:latin typeface="HP001 4 hàng" pitchFamily="34" charset="0"/>
              </a:rPr>
              <a:t>, </a:t>
            </a:r>
            <a:r>
              <a:rPr lang="en-US" sz="5300" b="1" dirty="0" err="1">
                <a:solidFill>
                  <a:srgbClr val="0000FF"/>
                </a:solidFill>
                <a:latin typeface="HP001 4 hàng" pitchFamily="34" charset="0"/>
              </a:rPr>
              <a:t>nai</a:t>
            </a:r>
            <a:r>
              <a:rPr lang="en-US" sz="5300" b="1" dirty="0">
                <a:solidFill>
                  <a:srgbClr val="0000FF"/>
                </a:solidFill>
                <a:latin typeface="HP001 4 hàng" pitchFamily="34" charset="0"/>
              </a:rPr>
              <a:t> </a:t>
            </a:r>
            <a:r>
              <a:rPr lang="en-US" sz="5300" b="1" dirty="0" err="1">
                <a:solidFill>
                  <a:srgbClr val="0000FF"/>
                </a:solidFill>
                <a:latin typeface="HP001 4 hàng" pitchFamily="34" charset="0"/>
              </a:rPr>
              <a:t>vội</a:t>
            </a:r>
            <a:r>
              <a:rPr lang="en-US" sz="5300" b="1" dirty="0">
                <a:solidFill>
                  <a:srgbClr val="0000FF"/>
                </a:solidFill>
                <a:latin typeface="HP001 4 hàng" pitchFamily="34" charset="0"/>
              </a:rPr>
              <a:t> </a:t>
            </a:r>
            <a:r>
              <a:rPr lang="en-US" sz="5300" b="1" dirty="0" err="1">
                <a:solidFill>
                  <a:srgbClr val="0000FF"/>
                </a:solidFill>
                <a:latin typeface="HP001 4 hàng" pitchFamily="34" charset="0"/>
              </a:rPr>
              <a:t>dừng</a:t>
            </a:r>
            <a:r>
              <a:rPr lang="en-US" sz="5300" b="1" dirty="0">
                <a:solidFill>
                  <a:srgbClr val="0000FF"/>
                </a:solidFill>
                <a:latin typeface="HP001 4 hàng" pitchFamily="34" charset="0"/>
              </a:rPr>
              <a:t> </a:t>
            </a:r>
            <a:r>
              <a:rPr lang="en-US" sz="5300" b="1" dirty="0" err="1">
                <a:solidFill>
                  <a:srgbClr val="0000FF"/>
                </a:solidFill>
                <a:latin typeface="HP001 4 hàng" pitchFamily="34" charset="0"/>
              </a:rPr>
              <a:t>lại</a:t>
            </a:r>
            <a:r>
              <a:rPr lang="en-US" sz="5300" b="1" dirty="0">
                <a:solidFill>
                  <a:srgbClr val="0000FF"/>
                </a:solidFill>
                <a:latin typeface="HP001 4 hàng" pitchFamily="34" charset="0"/>
              </a:rPr>
              <a:t>, </a:t>
            </a:r>
            <a:r>
              <a:rPr lang="en-US" sz="5300" b="1" dirty="0" err="1">
                <a:solidFill>
                  <a:srgbClr val="0000FF"/>
                </a:solidFill>
                <a:latin typeface="HP001 4 hàng" pitchFamily="34" charset="0"/>
              </a:rPr>
              <a:t>đỡ</a:t>
            </a:r>
            <a:r>
              <a:rPr lang="en-US" sz="5300" b="1" dirty="0">
                <a:solidFill>
                  <a:srgbClr val="0000FF"/>
                </a:solidFill>
                <a:latin typeface="HP001 4 hàng" pitchFamily="34" charset="0"/>
              </a:rPr>
              <a:t> </a:t>
            </a:r>
            <a:r>
              <a:rPr lang="en-US" sz="5300" b="1" dirty="0" err="1">
                <a:solidFill>
                  <a:srgbClr val="0000FF"/>
                </a:solidFill>
                <a:latin typeface="HP001 4 hàng" pitchFamily="34" charset="0"/>
              </a:rPr>
              <a:t>hoẵng</a:t>
            </a:r>
            <a:r>
              <a:rPr lang="en-US" sz="5300" b="1" dirty="0">
                <a:solidFill>
                  <a:srgbClr val="0000FF"/>
                </a:solidFill>
                <a:latin typeface="HP001 4 hàng" pitchFamily="34" charset="0"/>
              </a:rPr>
              <a:t> </a:t>
            </a:r>
            <a:r>
              <a:rPr lang="en-US" sz="5300" b="1" dirty="0" err="1">
                <a:solidFill>
                  <a:srgbClr val="0000FF"/>
                </a:solidFill>
                <a:latin typeface="HP001 4 hàng" pitchFamily="34" charset="0"/>
              </a:rPr>
              <a:t>dậy</a:t>
            </a:r>
            <a:endParaRPr lang="en-US" sz="5300" b="1" dirty="0">
              <a:solidFill>
                <a:srgbClr val="0000FF"/>
              </a:solidFill>
              <a:latin typeface="HP001 4 hàng" pitchFamily="34" charset="0"/>
            </a:endParaRPr>
          </a:p>
        </p:txBody>
      </p:sp>
      <p:sp>
        <p:nvSpPr>
          <p:cNvPr id="13" name="Rectangle 12"/>
          <p:cNvSpPr/>
          <p:nvPr/>
        </p:nvSpPr>
        <p:spPr>
          <a:xfrm>
            <a:off x="4448159" y="1411070"/>
            <a:ext cx="7407798" cy="615553"/>
          </a:xfrm>
          <a:prstGeom prst="rect">
            <a:avLst/>
          </a:prstGeom>
          <a:noFill/>
        </p:spPr>
        <p:txBody>
          <a:bodyPr wrap="none" lIns="91440" tIns="45720" rIns="91440" bIns="45720">
            <a:spAutoFit/>
          </a:bodyPr>
          <a:lstStyle/>
          <a:p>
            <a:pPr algn="ctr"/>
            <a:r>
              <a:rPr lang="en-US" sz="3400" b="1">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Baøi 4: GIAÛI THÖÔÛNG TÌNH BAÏN (T2)</a:t>
            </a:r>
            <a:endParaRPr lang="en-US" sz="3400" b="1" cap="none" spc="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spTree>
    <p:extLst>
      <p:ext uri="{BB962C8B-B14F-4D97-AF65-F5344CB8AC3E}">
        <p14:creationId xmlns:p14="http://schemas.microsoft.com/office/powerpoint/2010/main" val="3014038411"/>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pic>
        <p:nvPicPr>
          <p:cNvPr id="9220"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75177"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6124" y="6604000"/>
            <a:ext cx="3560514"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319" y="6011478"/>
            <a:ext cx="4754721" cy="2751522"/>
          </a:xfrm>
          <a:prstGeom prst="rect">
            <a:avLst/>
          </a:prstGeom>
        </p:spPr>
        <p:txBody>
          <a:bodyPr wrap="square">
            <a:spAutoFit/>
          </a:bodyPr>
          <a:lstStyle/>
          <a:p>
            <a:pPr lvl="0" defTabSz="1436888" eaLnBrk="1" fontAlgn="auto" hangingPunct="1">
              <a:lnSpc>
                <a:spcPct val="120000"/>
              </a:lnSpc>
              <a:spcBef>
                <a:spcPts val="600"/>
              </a:spcBef>
              <a:spcAft>
                <a:spcPts val="600"/>
              </a:spcAft>
            </a:pPr>
            <a:r>
              <a:rPr lang="vi-VN" sz="3600">
                <a:solidFill>
                  <a:srgbClr val="0000FF"/>
                </a:solidFill>
                <a:latin typeface="inherit"/>
              </a:rPr>
              <a:t>Gió nhớ bạn quá</a:t>
            </a:r>
            <a:br>
              <a:rPr lang="vi-VN" sz="3600">
                <a:solidFill>
                  <a:srgbClr val="0000FF"/>
                </a:solidFill>
                <a:latin typeface="Arial"/>
              </a:rPr>
            </a:br>
            <a:r>
              <a:rPr lang="vi-VN" sz="3600">
                <a:solidFill>
                  <a:srgbClr val="0000FF"/>
                </a:solidFill>
                <a:latin typeface="inherit"/>
              </a:rPr>
              <a:t>Nên gõ cửa hoài</a:t>
            </a:r>
            <a:br>
              <a:rPr lang="vi-VN" sz="3600">
                <a:solidFill>
                  <a:srgbClr val="0000FF"/>
                </a:solidFill>
                <a:latin typeface="Arial"/>
              </a:rPr>
            </a:br>
            <a:r>
              <a:rPr lang="vi-VN" sz="3600">
                <a:solidFill>
                  <a:srgbClr val="0000FF"/>
                </a:solidFill>
                <a:latin typeface="inherit"/>
              </a:rPr>
              <a:t>Đẩy sóng dâng cao</a:t>
            </a:r>
            <a:br>
              <a:rPr lang="vi-VN" sz="3600">
                <a:solidFill>
                  <a:srgbClr val="0000FF"/>
                </a:solidFill>
                <a:latin typeface="Arial"/>
              </a:rPr>
            </a:br>
            <a:r>
              <a:rPr lang="vi-VN" sz="3600">
                <a:solidFill>
                  <a:srgbClr val="0000FF"/>
                </a:solidFill>
                <a:latin typeface="inherit"/>
              </a:rPr>
              <a:t>Thổi căng buồm lớn.</a:t>
            </a:r>
            <a:endParaRPr lang="en-US" sz="3600">
              <a:solidFill>
                <a:srgbClr val="0000FF"/>
              </a:solidFill>
            </a:endParaRPr>
          </a:p>
        </p:txBody>
      </p:sp>
      <p:sp>
        <p:nvSpPr>
          <p:cNvPr id="5" name="Rectangle 4"/>
          <p:cNvSpPr/>
          <p:nvPr/>
        </p:nvSpPr>
        <p:spPr>
          <a:xfrm>
            <a:off x="5547519" y="2353878"/>
            <a:ext cx="4526121" cy="2751522"/>
          </a:xfrm>
          <a:prstGeom prst="rect">
            <a:avLst/>
          </a:prstGeom>
        </p:spPr>
        <p:txBody>
          <a:bodyPr wrap="square">
            <a:spAutoFit/>
          </a:bodyPr>
          <a:lstStyle/>
          <a:p>
            <a:pPr>
              <a:lnSpc>
                <a:spcPct val="120000"/>
              </a:lnSpc>
              <a:spcBef>
                <a:spcPts val="600"/>
              </a:spcBef>
              <a:spcAft>
                <a:spcPts val="600"/>
              </a:spcAft>
            </a:pPr>
            <a:r>
              <a:rPr lang="vi-VN" sz="3600">
                <a:solidFill>
                  <a:srgbClr val="0000FF"/>
                </a:solidFill>
                <a:latin typeface="inherit"/>
              </a:rPr>
              <a:t>Khi gió đi vắng</a:t>
            </a:r>
            <a:br>
              <a:rPr lang="vi-VN" sz="3600">
                <a:solidFill>
                  <a:srgbClr val="0000FF"/>
                </a:solidFill>
              </a:rPr>
            </a:br>
            <a:r>
              <a:rPr lang="vi-VN" sz="3600">
                <a:solidFill>
                  <a:srgbClr val="0000FF"/>
                </a:solidFill>
                <a:latin typeface="inherit"/>
              </a:rPr>
              <a:t>Lá buồn lặng im</a:t>
            </a:r>
            <a:br>
              <a:rPr lang="vi-VN" sz="3600">
                <a:solidFill>
                  <a:srgbClr val="0000FF"/>
                </a:solidFill>
              </a:rPr>
            </a:br>
            <a:r>
              <a:rPr lang="vi-VN" sz="3600">
                <a:solidFill>
                  <a:srgbClr val="0000FF"/>
                </a:solidFill>
                <a:latin typeface="inherit"/>
              </a:rPr>
              <a:t>Vắng cả cánh chim</a:t>
            </a:r>
            <a:br>
              <a:rPr lang="vi-VN" sz="3600">
                <a:solidFill>
                  <a:srgbClr val="0000FF"/>
                </a:solidFill>
              </a:rPr>
            </a:br>
            <a:r>
              <a:rPr lang="vi-VN" sz="3600">
                <a:solidFill>
                  <a:srgbClr val="0000FF"/>
                </a:solidFill>
                <a:latin typeface="inherit"/>
              </a:rPr>
              <a:t>Chẳng ai gõ cửa.</a:t>
            </a:r>
            <a:endParaRPr lang="vi-VN" sz="3600">
              <a:solidFill>
                <a:srgbClr val="0000FF"/>
              </a:solidFill>
            </a:endParaRPr>
          </a:p>
        </p:txBody>
      </p:sp>
      <p:sp>
        <p:nvSpPr>
          <p:cNvPr id="6" name="Rectangle 5"/>
          <p:cNvSpPr/>
          <p:nvPr/>
        </p:nvSpPr>
        <p:spPr>
          <a:xfrm>
            <a:off x="518319" y="2353878"/>
            <a:ext cx="4754721" cy="2751522"/>
          </a:xfrm>
          <a:prstGeom prst="rect">
            <a:avLst/>
          </a:prstGeom>
        </p:spPr>
        <p:txBody>
          <a:bodyPr wrap="square">
            <a:spAutoFit/>
          </a:bodyPr>
          <a:lstStyle/>
          <a:p>
            <a:pPr lvl="0" defTabSz="1436888" eaLnBrk="1" fontAlgn="auto" hangingPunct="1">
              <a:lnSpc>
                <a:spcPct val="120000"/>
              </a:lnSpc>
              <a:spcBef>
                <a:spcPts val="600"/>
              </a:spcBef>
              <a:spcAft>
                <a:spcPts val="600"/>
              </a:spcAft>
            </a:pPr>
            <a:r>
              <a:rPr lang="vi-VN" sz="3600">
                <a:solidFill>
                  <a:srgbClr val="0000FF"/>
                </a:solidFill>
                <a:latin typeface="inherit"/>
              </a:rPr>
              <a:t>Ai là bạn gió?</a:t>
            </a:r>
            <a:br>
              <a:rPr lang="vi-VN" sz="3600">
                <a:solidFill>
                  <a:srgbClr val="0000FF"/>
                </a:solidFill>
                <a:latin typeface="Arial"/>
              </a:rPr>
            </a:br>
            <a:r>
              <a:rPr lang="vi-VN" sz="3600">
                <a:solidFill>
                  <a:srgbClr val="0000FF"/>
                </a:solidFill>
                <a:latin typeface="inherit"/>
              </a:rPr>
              <a:t>Mà gió đi tìm</a:t>
            </a:r>
            <a:br>
              <a:rPr lang="vi-VN" sz="3600">
                <a:solidFill>
                  <a:srgbClr val="0000FF"/>
                </a:solidFill>
                <a:latin typeface="Arial"/>
              </a:rPr>
            </a:br>
            <a:r>
              <a:rPr lang="vi-VN" sz="3600">
                <a:solidFill>
                  <a:srgbClr val="0000FF"/>
                </a:solidFill>
                <a:latin typeface="inherit"/>
              </a:rPr>
              <a:t>Bay theo cánh chim</a:t>
            </a:r>
            <a:br>
              <a:rPr lang="vi-VN" sz="3600">
                <a:solidFill>
                  <a:srgbClr val="0000FF"/>
                </a:solidFill>
                <a:latin typeface="Arial"/>
              </a:rPr>
            </a:br>
            <a:r>
              <a:rPr lang="vi-VN" sz="3600">
                <a:solidFill>
                  <a:srgbClr val="0000FF"/>
                </a:solidFill>
                <a:latin typeface="inherit"/>
              </a:rPr>
              <a:t>Lùa trong tán lá…</a:t>
            </a:r>
            <a:endParaRPr lang="vi-VN" sz="3600">
              <a:solidFill>
                <a:srgbClr val="0000FF"/>
              </a:solidFill>
              <a:latin typeface="Arial"/>
            </a:endParaRPr>
          </a:p>
        </p:txBody>
      </p:sp>
      <p:sp>
        <p:nvSpPr>
          <p:cNvPr id="7" name="Rectangle 6"/>
          <p:cNvSpPr/>
          <p:nvPr/>
        </p:nvSpPr>
        <p:spPr>
          <a:xfrm>
            <a:off x="5547519" y="6011478"/>
            <a:ext cx="4907121" cy="2751522"/>
          </a:xfrm>
          <a:prstGeom prst="rect">
            <a:avLst/>
          </a:prstGeom>
        </p:spPr>
        <p:txBody>
          <a:bodyPr wrap="square">
            <a:spAutoFit/>
          </a:bodyPr>
          <a:lstStyle/>
          <a:p>
            <a:pPr>
              <a:lnSpc>
                <a:spcPct val="120000"/>
              </a:lnSpc>
              <a:spcBef>
                <a:spcPts val="600"/>
              </a:spcBef>
              <a:spcAft>
                <a:spcPts val="600"/>
              </a:spcAft>
            </a:pPr>
            <a:r>
              <a:rPr lang="vi-VN" sz="3600">
                <a:solidFill>
                  <a:srgbClr val="0000FF"/>
                </a:solidFill>
                <a:latin typeface="inherit"/>
              </a:rPr>
              <a:t>Sóng ngủ trong nước</a:t>
            </a:r>
            <a:br>
              <a:rPr lang="vi-VN" sz="3600">
                <a:solidFill>
                  <a:srgbClr val="0000FF"/>
                </a:solidFill>
              </a:rPr>
            </a:br>
            <a:r>
              <a:rPr lang="vi-VN" sz="3600">
                <a:solidFill>
                  <a:srgbClr val="0000FF"/>
                </a:solidFill>
                <a:latin typeface="inherit"/>
              </a:rPr>
              <a:t>Buồm chẳng ra khơi</a:t>
            </a:r>
            <a:br>
              <a:rPr lang="vi-VN" sz="3600">
                <a:solidFill>
                  <a:srgbClr val="0000FF"/>
                </a:solidFill>
              </a:rPr>
            </a:br>
            <a:r>
              <a:rPr lang="vi-VN" sz="3600">
                <a:solidFill>
                  <a:srgbClr val="0000FF"/>
                </a:solidFill>
                <a:latin typeface="inherit"/>
              </a:rPr>
              <a:t>Ai gọi: Gió ơi</a:t>
            </a:r>
            <a:br>
              <a:rPr lang="vi-VN" sz="3600">
                <a:solidFill>
                  <a:srgbClr val="0000FF"/>
                </a:solidFill>
              </a:rPr>
            </a:br>
            <a:r>
              <a:rPr lang="vi-VN" sz="3600">
                <a:solidFill>
                  <a:srgbClr val="0000FF"/>
                </a:solidFill>
                <a:latin typeface="inherit"/>
              </a:rPr>
              <a:t>Trong vòm lá biếc.</a:t>
            </a:r>
            <a:endParaRPr lang="vi-VN" sz="3600">
              <a:solidFill>
                <a:srgbClr val="0000FF"/>
              </a:solidFill>
            </a:endParaRPr>
          </a:p>
        </p:txBody>
      </p:sp>
      <p:grpSp>
        <p:nvGrpSpPr>
          <p:cNvPr id="13" name="Group 12"/>
          <p:cNvGrpSpPr/>
          <p:nvPr/>
        </p:nvGrpSpPr>
        <p:grpSpPr>
          <a:xfrm>
            <a:off x="11033919" y="2444140"/>
            <a:ext cx="4724400" cy="4690456"/>
            <a:chOff x="7528719" y="1297170"/>
            <a:chExt cx="4088536" cy="4019550"/>
          </a:xfrm>
        </p:grpSpPr>
        <p:grpSp>
          <p:nvGrpSpPr>
            <p:cNvPr id="14" name="Group 13"/>
            <p:cNvGrpSpPr>
              <a:grpSpLocks/>
            </p:cNvGrpSpPr>
            <p:nvPr/>
          </p:nvGrpSpPr>
          <p:grpSpPr bwMode="auto">
            <a:xfrm>
              <a:off x="7528719" y="1297170"/>
              <a:ext cx="4088536" cy="4019550"/>
              <a:chOff x="2000250" y="2819400"/>
              <a:chExt cx="4019550" cy="4019550"/>
            </a:xfrm>
            <a:blipFill>
              <a:blip r:embed="rId2"/>
              <a:stretch>
                <a:fillRect/>
              </a:stretch>
            </a:blipFill>
          </p:grpSpPr>
          <p:sp>
            <p:nvSpPr>
              <p:cNvPr id="1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20" name="Oval 19"/>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1" name="Straight Connector 20"/>
              <p:cNvCxnSpPr>
                <a:stCxn id="20" idx="2"/>
                <a:endCxn id="2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22" name="Straight Connector 21"/>
              <p:cNvCxnSpPr>
                <a:stCxn id="20" idx="0"/>
                <a:endCxn id="2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0505"/>
            <a:stretch/>
          </p:blipFill>
          <p:spPr>
            <a:xfrm>
              <a:off x="9804718" y="2072727"/>
              <a:ext cx="1229201" cy="920234"/>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r="16282"/>
            <a:stretch/>
          </p:blipFill>
          <p:spPr>
            <a:xfrm>
              <a:off x="9804718" y="3578278"/>
              <a:ext cx="1229201" cy="928636"/>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3773" t="3217" r="21118" b="19117"/>
            <a:stretch/>
          </p:blipFill>
          <p:spPr>
            <a:xfrm>
              <a:off x="8067393" y="2002719"/>
              <a:ext cx="1229201" cy="922160"/>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4807" r="20860"/>
            <a:stretch/>
          </p:blipFill>
          <p:spPr>
            <a:xfrm>
              <a:off x="8135919" y="3579000"/>
              <a:ext cx="1229201" cy="927914"/>
            </a:xfrm>
            <a:prstGeom prst="rect">
              <a:avLst/>
            </a:prstGeom>
          </p:spPr>
        </p:pic>
      </p:grpSp>
      <p:sp>
        <p:nvSpPr>
          <p:cNvPr id="23" name="Rectangle 95"/>
          <p:cNvSpPr>
            <a:spLocks noChangeArrowheads="1"/>
          </p:cNvSpPr>
          <p:nvPr/>
        </p:nvSpPr>
        <p:spPr bwMode="auto">
          <a:xfrm>
            <a:off x="4328319" y="1472625"/>
            <a:ext cx="7634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TRÒ CHƠI: NHỮNG CON VẬT CÓ ÍCH</a:t>
            </a:r>
          </a:p>
        </p:txBody>
      </p:sp>
      <p:sp>
        <p:nvSpPr>
          <p:cNvPr id="24" name="Text Box 38" descr="Water droplets"/>
          <p:cNvSpPr txBox="1">
            <a:spLocks noChangeArrowheads="1"/>
          </p:cNvSpPr>
          <p:nvPr/>
        </p:nvSpPr>
        <p:spPr bwMode="auto">
          <a:xfrm>
            <a:off x="11890526" y="7571792"/>
            <a:ext cx="3011186" cy="891449"/>
          </a:xfrm>
          <a:prstGeom prst="rect">
            <a:avLst/>
          </a:prstGeom>
          <a:blipFill dpi="0" rotWithShape="1">
            <a:blip r:embed="rId7"/>
            <a:srcRect/>
            <a:tile tx="0" ty="0" sx="100000" sy="100000" flip="none" algn="tl"/>
          </a:blipFill>
          <a:ln w="9525">
            <a:solidFill>
              <a:srgbClr val="0000FF"/>
            </a:solidFill>
            <a:miter lim="800000"/>
            <a:headEnd/>
            <a:tailEnd/>
          </a:ln>
          <a:effec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cxnSp>
        <p:nvCxnSpPr>
          <p:cNvPr id="25" name="Straight Arrow Connector 24"/>
          <p:cNvCxnSpPr/>
          <p:nvPr/>
        </p:nvCxnSpPr>
        <p:spPr>
          <a:xfrm flipV="1">
            <a:off x="13396119" y="318327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0505"/>
          <a:stretch/>
        </p:blipFill>
        <p:spPr>
          <a:xfrm>
            <a:off x="5699918" y="2630315"/>
            <a:ext cx="3184741" cy="2384238"/>
          </a:xfrm>
          <a:prstGeom prst="rect">
            <a:avLst/>
          </a:prstGeom>
        </p:spPr>
      </p:pic>
      <p:pic>
        <p:nvPicPr>
          <p:cNvPr id="27" name="Picture 26"/>
          <p:cNvPicPr>
            <a:picLocks noChangeAspect="1"/>
          </p:cNvPicPr>
          <p:nvPr/>
        </p:nvPicPr>
        <p:blipFill rotWithShape="1">
          <a:blip r:embed="rId8">
            <a:extLst>
              <a:ext uri="{28A0092B-C50C-407E-A947-70E740481C1C}">
                <a14:useLocalDpi xmlns:a14="http://schemas.microsoft.com/office/drawing/2010/main" val="0"/>
              </a:ext>
            </a:extLst>
          </a:blip>
          <a:srcRect r="16282"/>
          <a:stretch/>
        </p:blipFill>
        <p:spPr>
          <a:xfrm>
            <a:off x="5699919" y="6038889"/>
            <a:ext cx="3184741" cy="2406005"/>
          </a:xfrm>
          <a:prstGeom prst="rect">
            <a:avLst/>
          </a:prstGeom>
        </p:spPr>
      </p:pic>
      <p:pic>
        <p:nvPicPr>
          <p:cNvPr id="28" name="Picture 27"/>
          <p:cNvPicPr>
            <a:picLocks noChangeAspect="1"/>
          </p:cNvPicPr>
          <p:nvPr/>
        </p:nvPicPr>
        <p:blipFill rotWithShape="1">
          <a:blip r:embed="rId9">
            <a:extLst>
              <a:ext uri="{28A0092B-C50C-407E-A947-70E740481C1C}">
                <a14:useLocalDpi xmlns:a14="http://schemas.microsoft.com/office/drawing/2010/main" val="0"/>
              </a:ext>
            </a:extLst>
          </a:blip>
          <a:srcRect l="3773" t="3217" r="21118" b="19117"/>
          <a:stretch/>
        </p:blipFill>
        <p:spPr>
          <a:xfrm>
            <a:off x="823119" y="2617699"/>
            <a:ext cx="3184741" cy="2389227"/>
          </a:xfrm>
          <a:prstGeom prst="rect">
            <a:avLst/>
          </a:prstGeom>
        </p:spPr>
      </p:pic>
      <p:pic>
        <p:nvPicPr>
          <p:cNvPr id="29" name="Picture 28"/>
          <p:cNvPicPr>
            <a:picLocks noChangeAspect="1"/>
          </p:cNvPicPr>
          <p:nvPr/>
        </p:nvPicPr>
        <p:blipFill rotWithShape="1">
          <a:blip r:embed="rId10" cstate="print">
            <a:extLst>
              <a:ext uri="{28A0092B-C50C-407E-A947-70E740481C1C}">
                <a14:useLocalDpi xmlns:a14="http://schemas.microsoft.com/office/drawing/2010/main" val="0"/>
              </a:ext>
            </a:extLst>
          </a:blip>
          <a:srcRect l="4807" r="20860"/>
          <a:stretch/>
        </p:blipFill>
        <p:spPr>
          <a:xfrm>
            <a:off x="823119" y="6054066"/>
            <a:ext cx="3184739" cy="2404134"/>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1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1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13"/>
                                        </p:tgtEl>
                                        <p:attrNameLst>
                                          <p:attrName>r</p:attrName>
                                        </p:attrNameLst>
                                      </p:cBhvr>
                                    </p:animRot>
                                  </p:childTnLst>
                                </p:cTn>
                              </p:par>
                            </p:childTnLst>
                          </p:cTn>
                        </p:par>
                      </p:childTnLst>
                    </p:cTn>
                  </p:par>
                </p:childTnLst>
              </p:cTn>
              <p:nextCondLst>
                <p:cond evt="onClick" delay="0">
                  <p:tgtEl>
                    <p:spTgt spid="24"/>
                  </p:tgtEl>
                </p:cond>
              </p:nextCondLst>
            </p:seq>
            <p:seq concurrent="1" nextAc="seek">
              <p:cTn id="19" restart="whenNotActive" fill="hold" evtFilter="cancelBubble" nodeType="interactiveSeq">
                <p:stCondLst>
                  <p:cond evt="onClick" delay="0">
                    <p:tgtEl>
                      <p:spTgt spid="28"/>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9" restart="whenNotActive" fill="hold" evtFilter="cancelBubble" nodeType="interactiveSeq">
                <p:stCondLst>
                  <p:cond evt="onClick" delay="0">
                    <p:tgtEl>
                      <p:spTgt spid="29"/>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500"/>
                            </p:stCondLst>
                            <p:childTnLst>
                              <p:par>
                                <p:cTn id="46" presetID="10" presetClass="exit" presetSubtype="0" fill="hold" nodeType="after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9" restart="whenNotActive" fill="hold" evtFilter="cancelBubble" nodeType="interactiveSeq">
                <p:stCondLst>
                  <p:cond evt="onClick" delay="0">
                    <p:tgtEl>
                      <p:spTgt spid="27"/>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par>
                          <p:cTn id="55" fill="hold">
                            <p:stCondLst>
                              <p:cond delay="500"/>
                            </p:stCondLst>
                            <p:childTnLst>
                              <p:par>
                                <p:cTn id="56" presetID="10" presetClass="exit" presetSubtype="0" fill="hold" nodeType="afterEffect">
                                  <p:stCondLst>
                                    <p:cond delay="0"/>
                                  </p:stCondLst>
                                  <p:childTnLst>
                                    <p:animEffect transition="out" filter="fade">
                                      <p:cBhvr>
                                        <p:cTn id="57" dur="500"/>
                                        <p:tgtEl>
                                          <p:spTgt spid="27"/>
                                        </p:tgtEl>
                                      </p:cBhvr>
                                    </p:animEffect>
                                    <p:set>
                                      <p:cBhvr>
                                        <p:cTn id="5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3980" y="327746"/>
            <a:ext cx="5941050" cy="1065107"/>
            <a:chOff x="5359851" y="327745"/>
            <a:chExt cx="5840806" cy="1065107"/>
          </a:xfrm>
        </p:grpSpPr>
        <p:grpSp>
          <p:nvGrpSpPr>
            <p:cNvPr id="3074" name="Group 48"/>
            <p:cNvGrpSpPr>
              <a:grpSpLocks/>
            </p:cNvGrpSpPr>
            <p:nvPr/>
          </p:nvGrpSpPr>
          <p:grpSpPr bwMode="auto">
            <a:xfrm>
              <a:off x="7226283" y="850985"/>
              <a:ext cx="2299383" cy="541867"/>
              <a:chOff x="2636" y="324"/>
              <a:chExt cx="881" cy="256"/>
            </a:xfrm>
          </p:grpSpPr>
          <p:sp>
            <p:nvSpPr>
              <p:cNvPr id="3100" name="Line 79"/>
              <p:cNvSpPr>
                <a:spLocks noChangeShapeType="1"/>
              </p:cNvSpPr>
              <p:nvPr/>
            </p:nvSpPr>
            <p:spPr bwMode="auto">
              <a:xfrm>
                <a:off x="2638" y="580"/>
                <a:ext cx="879"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WordArt 78"/>
              <p:cNvSpPr>
                <a:spLocks noChangeArrowheads="1" noChangeShapeType="1" noTextEdit="1"/>
              </p:cNvSpPr>
              <p:nvPr/>
            </p:nvSpPr>
            <p:spPr bwMode="auto">
              <a:xfrm>
                <a:off x="2636" y="324"/>
                <a:ext cx="881" cy="2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6600" b="1" kern="10">
                    <a:solidFill>
                      <a:srgbClr val="FF0000"/>
                    </a:solidFill>
                    <a:latin typeface="VNI-Avo" pitchFamily="2" charset="0"/>
                    <a:cs typeface="Times New Roman"/>
                  </a:rPr>
                  <a:t>TIEÁNG VIEÄT</a:t>
                </a:r>
              </a:p>
            </p:txBody>
          </p:sp>
        </p:grpSp>
        <p:sp>
          <p:nvSpPr>
            <p:cNvPr id="2" name="TextBox 1"/>
            <p:cNvSpPr txBox="1"/>
            <p:nvPr/>
          </p:nvSpPr>
          <p:spPr>
            <a:xfrm>
              <a:off x="5359851" y="327745"/>
              <a:ext cx="5840806" cy="523220"/>
            </a:xfrm>
            <a:prstGeom prst="rect">
              <a:avLst/>
            </a:prstGeom>
            <a:noFill/>
          </p:spPr>
          <p:txBody>
            <a:bodyPr wrap="none" rtlCol="0">
              <a:spAutoFit/>
            </a:bodyPr>
            <a:lstStyle/>
            <a:p>
              <a:r>
                <a:rPr lang="en-US" sz="2800" b="1">
                  <a:solidFill>
                    <a:srgbClr val="0000FF"/>
                  </a:solidFill>
                  <a:latin typeface="VNI-Avo" pitchFamily="2" charset="0"/>
                </a:rPr>
                <a:t>Thöù</a:t>
              </a:r>
              <a:r>
                <a:rPr lang="en-US" sz="2000">
                  <a:solidFill>
                    <a:srgbClr val="0000FF"/>
                  </a:solidFill>
                  <a:latin typeface="Times New Roman" pitchFamily="18" charset="0"/>
                  <a:cs typeface="Times New Roman" pitchFamily="18" charset="0"/>
                </a:rPr>
                <a:t> ………</a:t>
              </a:r>
              <a:r>
                <a:rPr lang="en-US" sz="2800" b="1">
                  <a:solidFill>
                    <a:srgbClr val="0000FF"/>
                  </a:solidFill>
                  <a:latin typeface="VNI-Avo" pitchFamily="2" charset="0"/>
                </a:rPr>
                <a:t>ngaøy</a:t>
              </a:r>
              <a:r>
                <a:rPr lang="en-US" sz="2800">
                  <a:solidFill>
                    <a:srgbClr val="0000FF"/>
                  </a:solidFill>
                  <a:latin typeface="Times New Roman" pitchFamily="18" charset="0"/>
                  <a:cs typeface="Times New Roman" pitchFamily="18" charset="0"/>
                </a:rPr>
                <a:t>……</a:t>
              </a:r>
              <a:r>
                <a:rPr lang="en-US" sz="2800" b="1">
                  <a:solidFill>
                    <a:srgbClr val="0000FF"/>
                  </a:solidFill>
                  <a:latin typeface="VNI-Avo" pitchFamily="2" charset="0"/>
                </a:rPr>
                <a:t>thaùng</a:t>
              </a:r>
              <a:r>
                <a:rPr lang="en-US" sz="2800">
                  <a:solidFill>
                    <a:srgbClr val="0000FF"/>
                  </a:solidFill>
                  <a:latin typeface="Times New Roman" pitchFamily="18" charset="0"/>
                  <a:cs typeface="Times New Roman" pitchFamily="18" charset="0"/>
                </a:rPr>
                <a:t>……</a:t>
              </a:r>
              <a:r>
                <a:rPr lang="en-US" sz="2800" b="1">
                  <a:solidFill>
                    <a:srgbClr val="0000FF"/>
                  </a:solidFill>
                  <a:latin typeface="VNI-Avo" pitchFamily="2" charset="0"/>
                </a:rPr>
                <a:t>naêm </a:t>
              </a:r>
            </a:p>
          </p:txBody>
        </p:sp>
      </p:gr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30" t="22667" r="51337" b="26888"/>
          <a:stretch/>
        </p:blipFill>
        <p:spPr bwMode="auto">
          <a:xfrm>
            <a:off x="2380707" y="1752600"/>
            <a:ext cx="10634412" cy="701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129935"/>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509375" y="948830"/>
            <a:ext cx="7407798" cy="615553"/>
          </a:xfrm>
          <a:prstGeom prst="rect">
            <a:avLst/>
          </a:prstGeom>
          <a:noFill/>
        </p:spPr>
        <p:txBody>
          <a:bodyPr wrap="none" lIns="91440" tIns="45720" rIns="91440" bIns="45720">
            <a:spAutoFit/>
          </a:bodyPr>
          <a:lstStyle/>
          <a:p>
            <a:pPr algn="ctr"/>
            <a:r>
              <a:rPr lang="en-US" sz="3400" b="1" dirty="0" err="1">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Baøi</a:t>
            </a:r>
            <a:r>
              <a:rPr lang="en-US" sz="3400" b="1"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 4: GIAÛI THÖÔÛNG TÌNH BAÏN (T1)</a:t>
            </a:r>
            <a:endParaRPr lang="en-US" sz="3400" b="1" cap="none" spc="0"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134" t="16444" r="7244" b="47556"/>
          <a:stretch/>
        </p:blipFill>
        <p:spPr bwMode="auto">
          <a:xfrm>
            <a:off x="10652918" y="6320646"/>
            <a:ext cx="5105877" cy="248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
          <p:cNvSpPr>
            <a:spLocks noChangeArrowheads="1"/>
          </p:cNvSpPr>
          <p:nvPr/>
        </p:nvSpPr>
        <p:spPr bwMode="auto">
          <a:xfrm>
            <a:off x="1280319" y="2415126"/>
            <a:ext cx="14325600" cy="5472267"/>
          </a:xfrm>
          <a:prstGeom prst="rect">
            <a:avLst/>
          </a:prstGeom>
          <a:noFill/>
          <a:ln>
            <a:noFill/>
          </a:ln>
          <a:effectLst/>
        </p:spPr>
        <p:txBody>
          <a:bodyPr vert="horz" wrap="square" lIns="0" tIns="0" rIns="0" bIns="0" numCol="1" anchor="ctr" anchorCtr="0" compatLnSpc="1">
            <a:prstTxWarp prst="textNoShape">
              <a:avLst/>
            </a:prstTxWarp>
            <a:spAutoFit/>
          </a:bodyPr>
          <a:lstStyle/>
          <a:p>
            <a:pPr marR="0" lvl="0" indent="854075" algn="just" defTabSz="914400" rtl="0" eaLnBrk="1" fontAlgn="base" latinLnBrk="0" hangingPunct="1">
              <a:lnSpc>
                <a:spcPct val="120000"/>
              </a:lnSpc>
              <a:spcBef>
                <a:spcPts val="600"/>
              </a:spcBef>
              <a:spcAft>
                <a:spcPct val="0"/>
              </a:spcAft>
              <a:buClrTx/>
              <a:buSzTx/>
              <a:buFontTx/>
              <a:buNone/>
              <a:tabLst/>
            </a:pPr>
            <a:r>
              <a:rPr kumimoji="0" lang="en-US" sz="3600" b="1" i="0" u="none" strike="noStrike" cap="none" normalizeH="0" baseline="0">
                <a:ln>
                  <a:noFill/>
                </a:ln>
                <a:solidFill>
                  <a:srgbClr val="0000FF"/>
                </a:solidFill>
                <a:effectLst/>
                <a:latin typeface="VNI-Avo" pitchFamily="2" charset="0"/>
                <a:cs typeface="Arial" pitchFamily="34" charset="0"/>
              </a:rPr>
              <a:t>Nai vaø</a:t>
            </a:r>
            <a:r>
              <a:rPr kumimoji="0" lang="en-US" sz="3600" b="1" i="0" u="none" strike="noStrike" cap="none" normalizeH="0">
                <a:ln>
                  <a:noFill/>
                </a:ln>
                <a:solidFill>
                  <a:srgbClr val="0000FF"/>
                </a:solidFill>
                <a:effectLst/>
                <a:latin typeface="VNI-Avo" pitchFamily="2" charset="0"/>
                <a:cs typeface="Arial" pitchFamily="34" charset="0"/>
              </a:rPr>
              <a:t> hoaüng tham döï moät cuoäc chaïy ñua. Tröôùc vaïch xuaát phaùt, nai vaø hoaüng xoaïc chaân laáy ñaø. Sau khi troïng taøi ra hieäu, hai baïn lao leân nhö teân baén. Caû hai luoân ôû vò trí daãn ñaàu. Boãng nhieân, hoaüng vaáp phaûi moät hoøn ñaù roài ngaõ oaïch. Nai voäi döøng laïi, ñôõ hoaüng ñöùng daäy.</a:t>
            </a:r>
          </a:p>
          <a:p>
            <a:pPr marR="0" lvl="0" indent="854075" algn="just" defTabSz="914400" rtl="0" eaLnBrk="1" fontAlgn="base" latinLnBrk="0" hangingPunct="1">
              <a:lnSpc>
                <a:spcPct val="120000"/>
              </a:lnSpc>
              <a:spcBef>
                <a:spcPts val="600"/>
              </a:spcBef>
              <a:spcAft>
                <a:spcPct val="0"/>
              </a:spcAft>
              <a:buClrTx/>
              <a:buSzTx/>
              <a:buFontTx/>
              <a:buNone/>
              <a:tabLst/>
            </a:pPr>
            <a:r>
              <a:rPr kumimoji="0" lang="en-US" sz="3600" b="1" i="0" u="none" strike="noStrike" cap="none" normalizeH="0" baseline="0">
                <a:ln>
                  <a:noFill/>
                </a:ln>
                <a:solidFill>
                  <a:srgbClr val="0000FF"/>
                </a:solidFill>
                <a:effectLst/>
                <a:latin typeface="VNI-Avo" pitchFamily="2" charset="0"/>
                <a:cs typeface="Arial" pitchFamily="34" charset="0"/>
              </a:rPr>
              <a:t>Nai vaø</a:t>
            </a:r>
            <a:r>
              <a:rPr kumimoji="0" lang="en-US" sz="3600" b="1" i="0" u="none" strike="noStrike" cap="none" normalizeH="0">
                <a:ln>
                  <a:noFill/>
                </a:ln>
                <a:solidFill>
                  <a:srgbClr val="0000FF"/>
                </a:solidFill>
                <a:effectLst/>
                <a:latin typeface="VNI-Avo" pitchFamily="2" charset="0"/>
                <a:cs typeface="Arial" pitchFamily="34" charset="0"/>
              </a:rPr>
              <a:t> hoaüng veà ñích cuoái cuøng. Nhöng caû hai ñeàu ñöôïc taëng giaûi thöôûng tình baïn.</a:t>
            </a:r>
          </a:p>
          <a:p>
            <a:pPr marR="0" lvl="0" indent="854075" algn="r" defTabSz="914400" rtl="0" eaLnBrk="1" fontAlgn="base" latinLnBrk="0" hangingPunct="1">
              <a:lnSpc>
                <a:spcPct val="120000"/>
              </a:lnSpc>
              <a:spcBef>
                <a:spcPts val="600"/>
              </a:spcBef>
              <a:spcAft>
                <a:spcPct val="0"/>
              </a:spcAft>
              <a:buClrTx/>
              <a:buSzTx/>
              <a:buFontTx/>
              <a:buNone/>
              <a:tabLst/>
            </a:pPr>
            <a:r>
              <a:rPr lang="en-US" sz="3600" b="1" baseline="0">
                <a:solidFill>
                  <a:srgbClr val="0000FF"/>
                </a:solidFill>
                <a:latin typeface="VNI-Avo" pitchFamily="2" charset="0"/>
                <a:cs typeface="Arial" pitchFamily="34" charset="0"/>
              </a:rPr>
              <a:t>Laâm</a:t>
            </a:r>
            <a:r>
              <a:rPr lang="en-US" sz="3600" b="1">
                <a:solidFill>
                  <a:srgbClr val="0000FF"/>
                </a:solidFill>
                <a:latin typeface="VNI-Avo" pitchFamily="2" charset="0"/>
                <a:cs typeface="Arial" pitchFamily="34" charset="0"/>
              </a:rPr>
              <a:t> Anh</a:t>
            </a:r>
            <a:endParaRPr kumimoji="0" lang="en-US" sz="3600" b="1" i="0" u="none" strike="noStrike" cap="none" normalizeH="0" baseline="0">
              <a:ln>
                <a:noFill/>
              </a:ln>
              <a:solidFill>
                <a:srgbClr val="0000FF"/>
              </a:solidFill>
              <a:effectLst/>
              <a:latin typeface="VNI-Avo" pitchFamily="2" charset="0"/>
              <a:cs typeface="Arial" pitchFamily="34" charset="0"/>
            </a:endParaRPr>
          </a:p>
        </p:txBody>
      </p:sp>
      <p:cxnSp>
        <p:nvCxnSpPr>
          <p:cNvPr id="9" name="Straight Connector 8"/>
          <p:cNvCxnSpPr/>
          <p:nvPr/>
        </p:nvCxnSpPr>
        <p:spPr>
          <a:xfrm>
            <a:off x="3916839" y="3048000"/>
            <a:ext cx="1447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1280319" y="3657600"/>
            <a:ext cx="2133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6902445" y="3703320"/>
            <a:ext cx="253127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4448159" y="4343400"/>
            <a:ext cx="1447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13548519" y="4343400"/>
            <a:ext cx="1981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11567319" y="5029200"/>
            <a:ext cx="2133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223131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158263" y="1411070"/>
            <a:ext cx="5987577" cy="615553"/>
          </a:xfrm>
          <a:prstGeom prst="rect">
            <a:avLst/>
          </a:prstGeom>
          <a:noFill/>
        </p:spPr>
        <p:txBody>
          <a:bodyPr wrap="none" lIns="91440" tIns="45720" rIns="91440" bIns="45720">
            <a:spAutoFit/>
          </a:bodyPr>
          <a:lstStyle/>
          <a:p>
            <a:pPr algn="ctr"/>
            <a:r>
              <a:rPr lang="en-US" sz="3400" b="1">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TOÂI LAØ HOÏC SINH LÔÙP 1 (T1)</a:t>
            </a:r>
            <a:endParaRPr lang="en-US" sz="3400" b="1" cap="none" spc="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sp>
        <p:nvSpPr>
          <p:cNvPr id="5" name="Rectangle 4"/>
          <p:cNvSpPr/>
          <p:nvPr/>
        </p:nvSpPr>
        <p:spPr>
          <a:xfrm>
            <a:off x="1432719" y="2438400"/>
            <a:ext cx="11049000" cy="769441"/>
          </a:xfrm>
          <a:prstGeom prst="rect">
            <a:avLst/>
          </a:prstGeom>
          <a:solidFill>
            <a:schemeClr val="bg1"/>
          </a:solidFill>
        </p:spPr>
        <p:txBody>
          <a:bodyPr wrap="square">
            <a:spAutoFit/>
          </a:bodyPr>
          <a:lstStyle/>
          <a:p>
            <a:r>
              <a:rPr lang="en-US" sz="4400" b="1">
                <a:solidFill>
                  <a:srgbClr val="FF0000"/>
                </a:solidFill>
                <a:latin typeface="VNI-Avo" pitchFamily="2" charset="0"/>
              </a:rPr>
              <a:t>hoaüng</a:t>
            </a:r>
            <a:r>
              <a:rPr lang="en-US" sz="4400" b="1">
                <a:solidFill>
                  <a:srgbClr val="0000CC"/>
                </a:solidFill>
                <a:latin typeface="VNI-Avo" pitchFamily="2" charset="0"/>
              </a:rPr>
              <a:t>/ hoaúng (vaàn môùi: oaêng)</a:t>
            </a:r>
            <a:endParaRPr lang="en-US" sz="2400">
              <a:solidFill>
                <a:srgbClr val="0000CC"/>
              </a:solidFill>
            </a:endParaRPr>
          </a:p>
        </p:txBody>
      </p:sp>
      <p:sp>
        <p:nvSpPr>
          <p:cNvPr id="7" name="Rectangle 6"/>
          <p:cNvSpPr/>
          <p:nvPr/>
        </p:nvSpPr>
        <p:spPr>
          <a:xfrm>
            <a:off x="1386999" y="3352800"/>
            <a:ext cx="9619941" cy="769441"/>
          </a:xfrm>
          <a:prstGeom prst="rect">
            <a:avLst/>
          </a:prstGeom>
          <a:solidFill>
            <a:schemeClr val="bg1"/>
          </a:solidFill>
        </p:spPr>
        <p:txBody>
          <a:bodyPr wrap="none">
            <a:spAutoFit/>
          </a:bodyPr>
          <a:lstStyle/>
          <a:p>
            <a:r>
              <a:rPr lang="en-US" sz="4400" b="1">
                <a:solidFill>
                  <a:srgbClr val="FF0000"/>
                </a:solidFill>
                <a:latin typeface="VNI-Avo" pitchFamily="2" charset="0"/>
              </a:rPr>
              <a:t>xuaát phaùt</a:t>
            </a:r>
            <a:r>
              <a:rPr lang="en-US" sz="4400" b="1">
                <a:solidFill>
                  <a:srgbClr val="0000CC"/>
                </a:solidFill>
                <a:latin typeface="VNI-Avo" pitchFamily="2" charset="0"/>
              </a:rPr>
              <a:t>/ xuaác phaùc/ suaát phaùc</a:t>
            </a:r>
            <a:endParaRPr lang="en-US" sz="2400">
              <a:solidFill>
                <a:srgbClr val="0000CC"/>
              </a:solidFill>
            </a:endParaRPr>
          </a:p>
        </p:txBody>
      </p:sp>
      <p:sp>
        <p:nvSpPr>
          <p:cNvPr id="8" name="Rectangle 7"/>
          <p:cNvSpPr/>
          <p:nvPr/>
        </p:nvSpPr>
        <p:spPr>
          <a:xfrm>
            <a:off x="1462255" y="4343400"/>
            <a:ext cx="14448464" cy="769441"/>
          </a:xfrm>
          <a:prstGeom prst="rect">
            <a:avLst/>
          </a:prstGeom>
          <a:solidFill>
            <a:schemeClr val="bg1"/>
          </a:solidFill>
        </p:spPr>
        <p:txBody>
          <a:bodyPr wrap="square">
            <a:spAutoFit/>
          </a:bodyPr>
          <a:lstStyle/>
          <a:p>
            <a:r>
              <a:rPr lang="en-US" sz="4400" b="1">
                <a:solidFill>
                  <a:srgbClr val="FF0000"/>
                </a:solidFill>
                <a:latin typeface="VNI-Avo" pitchFamily="2" charset="0"/>
              </a:rPr>
              <a:t>xoaïc chaân</a:t>
            </a:r>
            <a:r>
              <a:rPr lang="en-US" sz="4400" b="1">
                <a:solidFill>
                  <a:srgbClr val="0000CC"/>
                </a:solidFill>
                <a:latin typeface="VNI-Avo" pitchFamily="2" charset="0"/>
              </a:rPr>
              <a:t>/ xaïc chaâng/ saïc chaâng (vaàn môùi: oac)</a:t>
            </a:r>
            <a:endParaRPr lang="en-US" sz="2400">
              <a:solidFill>
                <a:srgbClr val="0000CC"/>
              </a:solidFill>
            </a:endParaRPr>
          </a:p>
        </p:txBody>
      </p:sp>
      <p:sp>
        <p:nvSpPr>
          <p:cNvPr id="10" name="Rectangle 9"/>
          <p:cNvSpPr/>
          <p:nvPr/>
        </p:nvSpPr>
        <p:spPr>
          <a:xfrm>
            <a:off x="1462674" y="5410200"/>
            <a:ext cx="4838184" cy="769441"/>
          </a:xfrm>
          <a:prstGeom prst="rect">
            <a:avLst/>
          </a:prstGeom>
          <a:solidFill>
            <a:schemeClr val="bg1"/>
          </a:solidFill>
        </p:spPr>
        <p:txBody>
          <a:bodyPr wrap="none">
            <a:spAutoFit/>
          </a:bodyPr>
          <a:lstStyle/>
          <a:p>
            <a:r>
              <a:rPr lang="en-US" sz="4400" b="1">
                <a:solidFill>
                  <a:srgbClr val="FF0000"/>
                </a:solidFill>
                <a:latin typeface="VNI-Avo" pitchFamily="2" charset="0"/>
              </a:rPr>
              <a:t>lao leân</a:t>
            </a:r>
            <a:r>
              <a:rPr lang="en-US" sz="4400" b="1">
                <a:solidFill>
                  <a:srgbClr val="0000CC"/>
                </a:solidFill>
                <a:latin typeface="VNI-Avo" pitchFamily="2" charset="0"/>
              </a:rPr>
              <a:t>/ nao neân</a:t>
            </a:r>
            <a:endParaRPr lang="en-US" sz="2400">
              <a:solidFill>
                <a:srgbClr val="0000CC"/>
              </a:solidFill>
            </a:endParaRPr>
          </a:p>
        </p:txBody>
      </p:sp>
      <p:sp>
        <p:nvSpPr>
          <p:cNvPr id="12" name="Rectangle 11"/>
          <p:cNvSpPr/>
          <p:nvPr/>
        </p:nvSpPr>
        <p:spPr>
          <a:xfrm>
            <a:off x="1462674" y="6553201"/>
            <a:ext cx="5424883" cy="769441"/>
          </a:xfrm>
          <a:prstGeom prst="rect">
            <a:avLst/>
          </a:prstGeom>
          <a:solidFill>
            <a:schemeClr val="bg1"/>
          </a:solidFill>
        </p:spPr>
        <p:txBody>
          <a:bodyPr wrap="none">
            <a:spAutoFit/>
          </a:bodyPr>
          <a:lstStyle/>
          <a:p>
            <a:r>
              <a:rPr lang="en-US" sz="4400" b="1">
                <a:solidFill>
                  <a:srgbClr val="FF0000"/>
                </a:solidFill>
                <a:latin typeface="VNI-Avo" pitchFamily="2" charset="0"/>
              </a:rPr>
              <a:t>daãn ñaàu</a:t>
            </a:r>
            <a:r>
              <a:rPr lang="en-US" sz="4400" b="1">
                <a:solidFill>
                  <a:srgbClr val="0000CC"/>
                </a:solidFill>
                <a:latin typeface="VNI-Avo" pitchFamily="2" charset="0"/>
              </a:rPr>
              <a:t>/ daån ñaàu</a:t>
            </a:r>
            <a:endParaRPr lang="en-US" sz="2400">
              <a:solidFill>
                <a:srgbClr val="0000CC"/>
              </a:solidFill>
            </a:endParaRPr>
          </a:p>
        </p:txBody>
      </p:sp>
      <p:sp>
        <p:nvSpPr>
          <p:cNvPr id="14" name="Rectangle 13"/>
          <p:cNvSpPr/>
          <p:nvPr/>
        </p:nvSpPr>
        <p:spPr>
          <a:xfrm>
            <a:off x="1508553" y="7620000"/>
            <a:ext cx="10660291" cy="769441"/>
          </a:xfrm>
          <a:prstGeom prst="rect">
            <a:avLst/>
          </a:prstGeom>
          <a:solidFill>
            <a:schemeClr val="bg1"/>
          </a:solidFill>
        </p:spPr>
        <p:txBody>
          <a:bodyPr wrap="none">
            <a:spAutoFit/>
          </a:bodyPr>
          <a:lstStyle/>
          <a:p>
            <a:r>
              <a:rPr lang="en-US" sz="4400" b="1">
                <a:solidFill>
                  <a:srgbClr val="FF0000"/>
                </a:solidFill>
                <a:latin typeface="VNI-Avo" pitchFamily="2" charset="0"/>
              </a:rPr>
              <a:t>ngaõ oaïch</a:t>
            </a:r>
            <a:r>
              <a:rPr lang="en-US" sz="4400" b="1">
                <a:solidFill>
                  <a:srgbClr val="0000CC"/>
                </a:solidFill>
                <a:latin typeface="VNI-Avo" pitchFamily="2" charset="0"/>
              </a:rPr>
              <a:t>/ ngaû aïch (vaàn môùi : oach)</a:t>
            </a:r>
            <a:endParaRPr lang="en-US" sz="2400">
              <a:solidFill>
                <a:srgbClr val="0000CC"/>
              </a:solidFill>
            </a:endParaRPr>
          </a:p>
        </p:txBody>
      </p:sp>
    </p:spTree>
    <p:extLst>
      <p:ext uri="{BB962C8B-B14F-4D97-AF65-F5344CB8AC3E}">
        <p14:creationId xmlns:p14="http://schemas.microsoft.com/office/powerpoint/2010/main" val="33561371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48159" y="1411070"/>
            <a:ext cx="7407798" cy="615553"/>
          </a:xfrm>
          <a:prstGeom prst="rect">
            <a:avLst/>
          </a:prstGeom>
          <a:noFill/>
        </p:spPr>
        <p:txBody>
          <a:bodyPr wrap="none" lIns="91440" tIns="45720" rIns="91440" bIns="45720">
            <a:spAutoFit/>
          </a:bodyPr>
          <a:lstStyle/>
          <a:p>
            <a:pPr algn="ctr"/>
            <a:r>
              <a:rPr lang="en-US" sz="3400" b="1">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Baøi 4: GIAÛI THÖÔÛNG TÌNH BAÏN (T1)</a:t>
            </a:r>
            <a:endParaRPr lang="en-US" sz="3400" b="1" cap="none" spc="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sp>
        <p:nvSpPr>
          <p:cNvPr id="10" name="Rectangle 1"/>
          <p:cNvSpPr>
            <a:spLocks noChangeArrowheads="1"/>
          </p:cNvSpPr>
          <p:nvPr/>
        </p:nvSpPr>
        <p:spPr bwMode="auto">
          <a:xfrm>
            <a:off x="1280319" y="2415126"/>
            <a:ext cx="14325600" cy="5472267"/>
          </a:xfrm>
          <a:prstGeom prst="rect">
            <a:avLst/>
          </a:prstGeom>
          <a:noFill/>
          <a:ln>
            <a:noFill/>
          </a:ln>
          <a:effectLst/>
        </p:spPr>
        <p:txBody>
          <a:bodyPr vert="horz" wrap="square" lIns="0" tIns="0" rIns="0" bIns="0" numCol="1" anchor="ctr" anchorCtr="0" compatLnSpc="1">
            <a:prstTxWarp prst="textNoShape">
              <a:avLst/>
            </a:prstTxWarp>
            <a:spAutoFit/>
          </a:bodyPr>
          <a:lstStyle/>
          <a:p>
            <a:pPr marR="0" lvl="0" indent="854075" algn="just" defTabSz="914400" rtl="0" eaLnBrk="1" fontAlgn="base" latinLnBrk="0" hangingPunct="1">
              <a:lnSpc>
                <a:spcPct val="120000"/>
              </a:lnSpc>
              <a:spcBef>
                <a:spcPts val="600"/>
              </a:spcBef>
              <a:spcAft>
                <a:spcPct val="0"/>
              </a:spcAft>
              <a:buClrTx/>
              <a:buSzTx/>
              <a:buFontTx/>
              <a:buNone/>
              <a:tabLst/>
            </a:pPr>
            <a:r>
              <a:rPr kumimoji="0" lang="en-US" sz="3600" b="1" i="0" u="none" strike="noStrike" cap="none" normalizeH="0" baseline="0">
                <a:ln>
                  <a:noFill/>
                </a:ln>
                <a:solidFill>
                  <a:srgbClr val="0000FF"/>
                </a:solidFill>
                <a:effectLst/>
                <a:latin typeface="VNI-Avo" pitchFamily="2" charset="0"/>
                <a:cs typeface="Arial" pitchFamily="34" charset="0"/>
              </a:rPr>
              <a:t>Nai vaø</a:t>
            </a:r>
            <a:r>
              <a:rPr kumimoji="0" lang="en-US" sz="3600" b="1" i="0" u="none" strike="noStrike" cap="none" normalizeH="0">
                <a:ln>
                  <a:noFill/>
                </a:ln>
                <a:solidFill>
                  <a:srgbClr val="0000FF"/>
                </a:solidFill>
                <a:effectLst/>
                <a:latin typeface="VNI-Avo" pitchFamily="2" charset="0"/>
                <a:cs typeface="Arial" pitchFamily="34" charset="0"/>
              </a:rPr>
              <a:t> hoaüng tham döï</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moät cuoäc chaïy ñua.</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Tröôùc vaïch xuaát phaùt,</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nai vaø hoaüng</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xoaïc chaân laáy ñaø.</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Sau khi troïng taøi ra hieäu,</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hai baïn lao leân</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nhö teân baén.</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Caû hai</a:t>
            </a:r>
            <a:r>
              <a:rPr kumimoji="0" lang="en-US" sz="3600" b="1" i="0" u="none" strike="noStrike" cap="none" normalizeH="0">
                <a:ln>
                  <a:noFill/>
                </a:ln>
                <a:solidFill>
                  <a:srgbClr val="FF0000"/>
                </a:solidFill>
                <a:effectLst/>
                <a:latin typeface="VNI-Avo" pitchFamily="2" charset="0"/>
                <a:cs typeface="Arial" pitchFamily="34" charset="0"/>
              </a:rPr>
              <a:t>/ </a:t>
            </a:r>
            <a:r>
              <a:rPr kumimoji="0" lang="en-US" sz="3600" b="1" i="0" u="none" strike="noStrike" cap="none" normalizeH="0">
                <a:ln>
                  <a:noFill/>
                </a:ln>
                <a:solidFill>
                  <a:srgbClr val="0000FF"/>
                </a:solidFill>
                <a:effectLst/>
                <a:latin typeface="VNI-Avo" pitchFamily="2" charset="0"/>
                <a:cs typeface="Arial" pitchFamily="34" charset="0"/>
              </a:rPr>
              <a:t>luoân ôû vò trí daãn ñaàu.</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Boãng nhieân,</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hoaüng vaáp phaûi moät hoøn ñaù</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roài ngaõ oaïch.</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Nai voäi döøng laïi,</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ñôõ hoaüng ñöùng daäy.</a:t>
            </a:r>
            <a:r>
              <a:rPr kumimoji="0" lang="en-US" sz="3600" b="1" i="0" u="none" strike="noStrike" cap="none" normalizeH="0">
                <a:ln>
                  <a:noFill/>
                </a:ln>
                <a:solidFill>
                  <a:srgbClr val="FF0000"/>
                </a:solidFill>
                <a:effectLst/>
                <a:latin typeface="VNI-Avo" pitchFamily="2" charset="0"/>
                <a:cs typeface="Arial" pitchFamily="34" charset="0"/>
              </a:rPr>
              <a:t>//</a:t>
            </a:r>
          </a:p>
          <a:p>
            <a:pPr marR="0" lvl="0" indent="854075" algn="just" defTabSz="914400" rtl="0" eaLnBrk="1" fontAlgn="base" latinLnBrk="0" hangingPunct="1">
              <a:lnSpc>
                <a:spcPct val="120000"/>
              </a:lnSpc>
              <a:spcBef>
                <a:spcPts val="600"/>
              </a:spcBef>
              <a:spcAft>
                <a:spcPct val="0"/>
              </a:spcAft>
              <a:buClrTx/>
              <a:buSzTx/>
              <a:buFontTx/>
              <a:buNone/>
              <a:tabLst/>
            </a:pPr>
            <a:r>
              <a:rPr kumimoji="0" lang="en-US" sz="3600" b="1" i="0" u="none" strike="noStrike" cap="none" normalizeH="0" baseline="0">
                <a:ln>
                  <a:noFill/>
                </a:ln>
                <a:solidFill>
                  <a:srgbClr val="0000FF"/>
                </a:solidFill>
                <a:effectLst/>
                <a:latin typeface="VNI-Avo" pitchFamily="2" charset="0"/>
                <a:cs typeface="Arial" pitchFamily="34" charset="0"/>
              </a:rPr>
              <a:t>Nai vaø</a:t>
            </a:r>
            <a:r>
              <a:rPr kumimoji="0" lang="en-US" sz="3600" b="1" i="0" u="none" strike="noStrike" cap="none" normalizeH="0">
                <a:ln>
                  <a:noFill/>
                </a:ln>
                <a:solidFill>
                  <a:srgbClr val="0000FF"/>
                </a:solidFill>
                <a:effectLst/>
                <a:latin typeface="VNI-Avo" pitchFamily="2" charset="0"/>
                <a:cs typeface="Arial" pitchFamily="34" charset="0"/>
              </a:rPr>
              <a:t> hoaüng</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veà ñích cuoái cuøng.</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Nhöng caû hai ñeàu ñöôïc taëng</a:t>
            </a:r>
            <a:r>
              <a:rPr kumimoji="0" lang="en-US" sz="3600" b="1" i="0" u="none" strike="noStrike" cap="none" normalizeH="0">
                <a:ln>
                  <a:noFill/>
                </a:ln>
                <a:solidFill>
                  <a:srgbClr val="FF0000"/>
                </a:solidFill>
                <a:effectLst/>
                <a:latin typeface="VNI-Avo" pitchFamily="2" charset="0"/>
                <a:cs typeface="Arial" pitchFamily="34" charset="0"/>
              </a:rPr>
              <a:t>/</a:t>
            </a:r>
            <a:r>
              <a:rPr kumimoji="0" lang="en-US" sz="3600" b="1" i="0" u="none" strike="noStrike" cap="none" normalizeH="0">
                <a:ln>
                  <a:noFill/>
                </a:ln>
                <a:solidFill>
                  <a:srgbClr val="0000FF"/>
                </a:solidFill>
                <a:effectLst/>
                <a:latin typeface="VNI-Avo" pitchFamily="2" charset="0"/>
                <a:cs typeface="Arial" pitchFamily="34" charset="0"/>
              </a:rPr>
              <a:t> giaûi thöôûng tình baïn.</a:t>
            </a:r>
            <a:r>
              <a:rPr kumimoji="0" lang="en-US" sz="3600" b="1" i="0" u="none" strike="noStrike" cap="none" normalizeH="0">
                <a:ln>
                  <a:noFill/>
                </a:ln>
                <a:solidFill>
                  <a:srgbClr val="FF0000"/>
                </a:solidFill>
                <a:effectLst/>
                <a:latin typeface="VNI-Avo" pitchFamily="2" charset="0"/>
                <a:cs typeface="Arial" pitchFamily="34" charset="0"/>
              </a:rPr>
              <a:t>//</a:t>
            </a:r>
          </a:p>
          <a:p>
            <a:pPr marR="0" lvl="0" indent="854075" algn="r" defTabSz="914400" rtl="0" eaLnBrk="1" fontAlgn="base" latinLnBrk="0" hangingPunct="1">
              <a:lnSpc>
                <a:spcPct val="120000"/>
              </a:lnSpc>
              <a:spcBef>
                <a:spcPts val="600"/>
              </a:spcBef>
              <a:spcAft>
                <a:spcPct val="0"/>
              </a:spcAft>
              <a:buClrTx/>
              <a:buSzTx/>
              <a:buFontTx/>
              <a:buNone/>
              <a:tabLst/>
            </a:pPr>
            <a:r>
              <a:rPr lang="en-US" sz="3600" b="1" baseline="0">
                <a:solidFill>
                  <a:srgbClr val="0000FF"/>
                </a:solidFill>
                <a:latin typeface="VNI-Avo" pitchFamily="2" charset="0"/>
                <a:cs typeface="Arial" pitchFamily="34" charset="0"/>
              </a:rPr>
              <a:t>Laâm</a:t>
            </a:r>
            <a:r>
              <a:rPr lang="en-US" sz="3600" b="1">
                <a:solidFill>
                  <a:srgbClr val="0000FF"/>
                </a:solidFill>
                <a:latin typeface="VNI-Avo" pitchFamily="2" charset="0"/>
                <a:cs typeface="Arial" pitchFamily="34" charset="0"/>
              </a:rPr>
              <a:t> Anh</a:t>
            </a:r>
            <a:endParaRPr kumimoji="0" lang="en-US" sz="3600" b="1" i="0" u="none" strike="noStrike" cap="none" normalizeH="0" baseline="0">
              <a:ln>
                <a:noFill/>
              </a:ln>
              <a:solidFill>
                <a:srgbClr val="0000FF"/>
              </a:solidFill>
              <a:effectLst/>
              <a:latin typeface="VNI-Avo" pitchFamily="2" charset="0"/>
              <a:cs typeface="Arial" pitchFamily="34" charset="0"/>
            </a:endParaRPr>
          </a:p>
        </p:txBody>
      </p:sp>
    </p:spTree>
    <p:extLst>
      <p:ext uri="{BB962C8B-B14F-4D97-AF65-F5344CB8AC3E}">
        <p14:creationId xmlns:p14="http://schemas.microsoft.com/office/powerpoint/2010/main" val="283624687"/>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134" t="16444" r="7244" b="47556"/>
          <a:stretch/>
        </p:blipFill>
        <p:spPr bwMode="auto">
          <a:xfrm>
            <a:off x="10805319" y="6320646"/>
            <a:ext cx="5105877" cy="248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p:nvPr/>
        </p:nvSpPr>
        <p:spPr>
          <a:xfrm>
            <a:off x="1428657" y="2442636"/>
            <a:ext cx="548859" cy="4910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r>
              <a:rPr lang="en-US" sz="2900" b="1">
                <a:solidFill>
                  <a:srgbClr val="FFFF00"/>
                </a:solidFill>
              </a:rPr>
              <a:t>1</a:t>
            </a:r>
          </a:p>
        </p:txBody>
      </p:sp>
      <p:sp>
        <p:nvSpPr>
          <p:cNvPr id="17" name="Oval 16"/>
          <p:cNvSpPr/>
          <p:nvPr/>
        </p:nvSpPr>
        <p:spPr>
          <a:xfrm>
            <a:off x="1428658" y="5878280"/>
            <a:ext cx="548859" cy="4910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r>
              <a:rPr lang="en-US" sz="2900" b="1">
                <a:solidFill>
                  <a:srgbClr val="FFFF00"/>
                </a:solidFill>
              </a:rPr>
              <a:t>2</a:t>
            </a:r>
          </a:p>
        </p:txBody>
      </p:sp>
      <p:sp>
        <p:nvSpPr>
          <p:cNvPr id="14" name="Rectangle 1"/>
          <p:cNvSpPr>
            <a:spLocks noChangeArrowheads="1"/>
          </p:cNvSpPr>
          <p:nvPr/>
        </p:nvSpPr>
        <p:spPr bwMode="auto">
          <a:xfrm>
            <a:off x="1280319" y="2415126"/>
            <a:ext cx="14325600" cy="5472267"/>
          </a:xfrm>
          <a:prstGeom prst="rect">
            <a:avLst/>
          </a:prstGeom>
          <a:noFill/>
          <a:ln>
            <a:noFill/>
          </a:ln>
          <a:effectLst/>
        </p:spPr>
        <p:txBody>
          <a:bodyPr vert="horz" wrap="square" lIns="0" tIns="0" rIns="0" bIns="0" numCol="1" anchor="ctr" anchorCtr="0" compatLnSpc="1">
            <a:prstTxWarp prst="textNoShape">
              <a:avLst/>
            </a:prstTxWarp>
            <a:spAutoFit/>
          </a:bodyPr>
          <a:lstStyle/>
          <a:p>
            <a:pPr marR="0" lvl="0" indent="854075" algn="just" defTabSz="914400" rtl="0" eaLnBrk="1" fontAlgn="base" latinLnBrk="0" hangingPunct="1">
              <a:lnSpc>
                <a:spcPct val="120000"/>
              </a:lnSpc>
              <a:spcBef>
                <a:spcPts val="600"/>
              </a:spcBef>
              <a:spcAft>
                <a:spcPct val="0"/>
              </a:spcAft>
              <a:buClrTx/>
              <a:buSzTx/>
              <a:buFontTx/>
              <a:buNone/>
              <a:tabLst/>
            </a:pPr>
            <a:r>
              <a:rPr kumimoji="0" lang="en-US" sz="3600" b="1" i="0" u="none" strike="noStrike" cap="none" normalizeH="0" baseline="0">
                <a:ln>
                  <a:noFill/>
                </a:ln>
                <a:solidFill>
                  <a:srgbClr val="0000FF"/>
                </a:solidFill>
                <a:effectLst/>
                <a:latin typeface="VNI-Avo" pitchFamily="2" charset="0"/>
                <a:cs typeface="Arial" pitchFamily="34" charset="0"/>
              </a:rPr>
              <a:t>Nai vaø</a:t>
            </a:r>
            <a:r>
              <a:rPr kumimoji="0" lang="en-US" sz="3600" b="1" i="0" u="none" strike="noStrike" cap="none" normalizeH="0">
                <a:ln>
                  <a:noFill/>
                </a:ln>
                <a:solidFill>
                  <a:srgbClr val="0000FF"/>
                </a:solidFill>
                <a:effectLst/>
                <a:latin typeface="VNI-Avo" pitchFamily="2" charset="0"/>
                <a:cs typeface="Arial" pitchFamily="34" charset="0"/>
              </a:rPr>
              <a:t> hoaüng tham döï moät cuoäc chaïy ñua. Tröôùc </a:t>
            </a:r>
            <a:r>
              <a:rPr kumimoji="0" lang="en-US" sz="3600" b="1" i="0" u="none" strike="noStrike" cap="none" normalizeH="0">
                <a:ln>
                  <a:noFill/>
                </a:ln>
                <a:solidFill>
                  <a:srgbClr val="0000FF"/>
                </a:solidFill>
                <a:effectLst/>
                <a:latin typeface="VNI-Avo" pitchFamily="2" charset="0"/>
                <a:cs typeface="Arial" pitchFamily="34" charset="0"/>
                <a:hlinkClick r:id="rId3" action="ppaction://hlinkpres?slideindex=1&amp;slidetitle="/>
              </a:rPr>
              <a:t>vaïch xuaát phaùt</a:t>
            </a:r>
            <a:r>
              <a:rPr kumimoji="0" lang="en-US" sz="3600" b="1" i="0" u="none" strike="noStrike" cap="none" normalizeH="0">
                <a:ln>
                  <a:noFill/>
                </a:ln>
                <a:solidFill>
                  <a:srgbClr val="0000FF"/>
                </a:solidFill>
                <a:effectLst/>
                <a:latin typeface="VNI-Avo" pitchFamily="2" charset="0"/>
                <a:cs typeface="Arial" pitchFamily="34" charset="0"/>
              </a:rPr>
              <a:t>, nai vaø hoaüng xoaïc chaân </a:t>
            </a:r>
            <a:r>
              <a:rPr kumimoji="0" lang="en-US" sz="3600" b="1" i="0" u="none" strike="noStrike" cap="none" normalizeH="0">
                <a:ln>
                  <a:noFill/>
                </a:ln>
                <a:solidFill>
                  <a:srgbClr val="0000FF"/>
                </a:solidFill>
                <a:effectLst/>
                <a:latin typeface="VNI-Avo" pitchFamily="2" charset="0"/>
                <a:cs typeface="Arial" pitchFamily="34" charset="0"/>
                <a:hlinkClick r:id="rId4" action="ppaction://hlinkpres?slideindex=1&amp;slidetitle="/>
              </a:rPr>
              <a:t>laáy ñaø</a:t>
            </a:r>
            <a:r>
              <a:rPr kumimoji="0" lang="en-US" sz="3600" b="1" i="0" u="none" strike="noStrike" cap="none" normalizeH="0">
                <a:ln>
                  <a:noFill/>
                </a:ln>
                <a:solidFill>
                  <a:srgbClr val="0000FF"/>
                </a:solidFill>
                <a:effectLst/>
                <a:latin typeface="VNI-Avo" pitchFamily="2" charset="0"/>
                <a:cs typeface="Arial" pitchFamily="34" charset="0"/>
              </a:rPr>
              <a:t>. Sau khi </a:t>
            </a:r>
            <a:r>
              <a:rPr kumimoji="0" lang="en-US" sz="3600" b="1" i="0" u="none" strike="noStrike" cap="none" normalizeH="0">
                <a:ln>
                  <a:noFill/>
                </a:ln>
                <a:solidFill>
                  <a:srgbClr val="0000FF"/>
                </a:solidFill>
                <a:effectLst/>
                <a:latin typeface="VNI-Avo" pitchFamily="2" charset="0"/>
                <a:cs typeface="Arial" pitchFamily="34" charset="0"/>
                <a:hlinkClick r:id="rId5" action="ppaction://hlinkpres?slideindex=1&amp;slidetitle="/>
              </a:rPr>
              <a:t>troïng taøi </a:t>
            </a:r>
            <a:r>
              <a:rPr kumimoji="0" lang="en-US" sz="3600" b="1" i="0" u="none" strike="noStrike" cap="none" normalizeH="0">
                <a:ln>
                  <a:noFill/>
                </a:ln>
                <a:solidFill>
                  <a:srgbClr val="0000FF"/>
                </a:solidFill>
                <a:effectLst/>
                <a:latin typeface="VNI-Avo" pitchFamily="2" charset="0"/>
                <a:cs typeface="Arial" pitchFamily="34" charset="0"/>
              </a:rPr>
              <a:t>ra hieäu, hai baïn lao leân nhö teân baén. Caû hai luoân ôû vò trí daãn ñaàu. Boãng nhieân, hoaüng vaáp phaûi moät hoøn ñaù roài </a:t>
            </a:r>
            <a:r>
              <a:rPr kumimoji="0" lang="en-US" sz="3600" b="1" i="0" u="none" strike="noStrike" cap="none" normalizeH="0">
                <a:ln>
                  <a:noFill/>
                </a:ln>
                <a:solidFill>
                  <a:srgbClr val="0000FF"/>
                </a:solidFill>
                <a:effectLst/>
                <a:latin typeface="VNI-Avo" pitchFamily="2" charset="0"/>
                <a:cs typeface="Arial" pitchFamily="34" charset="0"/>
                <a:hlinkClick r:id="rId6" action="ppaction://hlinkpres?slideindex=1&amp;slidetitle="/>
              </a:rPr>
              <a:t>ngaõ oaïch</a:t>
            </a:r>
            <a:r>
              <a:rPr kumimoji="0" lang="en-US" sz="3600" b="1" i="0" u="none" strike="noStrike" cap="none" normalizeH="0">
                <a:ln>
                  <a:noFill/>
                </a:ln>
                <a:solidFill>
                  <a:srgbClr val="0000FF"/>
                </a:solidFill>
                <a:effectLst/>
                <a:latin typeface="VNI-Avo" pitchFamily="2" charset="0"/>
                <a:cs typeface="Arial" pitchFamily="34" charset="0"/>
              </a:rPr>
              <a:t>. Nai voäi döøng laïi, ñôõ hoaüng ñöùng daäy.</a:t>
            </a:r>
          </a:p>
          <a:p>
            <a:pPr marR="0" lvl="0" indent="854075" algn="just" defTabSz="914400" rtl="0" eaLnBrk="1" fontAlgn="base" latinLnBrk="0" hangingPunct="1">
              <a:lnSpc>
                <a:spcPct val="120000"/>
              </a:lnSpc>
              <a:spcBef>
                <a:spcPts val="600"/>
              </a:spcBef>
              <a:spcAft>
                <a:spcPct val="0"/>
              </a:spcAft>
              <a:buClrTx/>
              <a:buSzTx/>
              <a:buFontTx/>
              <a:buNone/>
              <a:tabLst/>
            </a:pPr>
            <a:r>
              <a:rPr kumimoji="0" lang="en-US" sz="3600" b="1" i="0" u="none" strike="noStrike" cap="none" normalizeH="0" baseline="0">
                <a:ln>
                  <a:noFill/>
                </a:ln>
                <a:solidFill>
                  <a:srgbClr val="0000FF"/>
                </a:solidFill>
                <a:effectLst/>
                <a:latin typeface="VNI-Avo" pitchFamily="2" charset="0"/>
                <a:cs typeface="Arial" pitchFamily="34" charset="0"/>
              </a:rPr>
              <a:t>Nai vaø</a:t>
            </a:r>
            <a:r>
              <a:rPr kumimoji="0" lang="en-US" sz="3600" b="1" i="0" u="none" strike="noStrike" cap="none" normalizeH="0">
                <a:ln>
                  <a:noFill/>
                </a:ln>
                <a:solidFill>
                  <a:srgbClr val="0000FF"/>
                </a:solidFill>
                <a:effectLst/>
                <a:latin typeface="VNI-Avo" pitchFamily="2" charset="0"/>
                <a:cs typeface="Arial" pitchFamily="34" charset="0"/>
              </a:rPr>
              <a:t> hoaüng veà ñích cuoái cuøng. Nhöng caû hai ñeàu ñöôïc taëng giaûi thöôûng tình baïn.</a:t>
            </a:r>
          </a:p>
          <a:p>
            <a:pPr marR="0" lvl="0" indent="854075" algn="r" defTabSz="914400" rtl="0" eaLnBrk="1" fontAlgn="base" latinLnBrk="0" hangingPunct="1">
              <a:lnSpc>
                <a:spcPct val="120000"/>
              </a:lnSpc>
              <a:spcBef>
                <a:spcPts val="600"/>
              </a:spcBef>
              <a:spcAft>
                <a:spcPct val="0"/>
              </a:spcAft>
              <a:buClrTx/>
              <a:buSzTx/>
              <a:buFontTx/>
              <a:buNone/>
              <a:tabLst/>
            </a:pPr>
            <a:r>
              <a:rPr lang="en-US" sz="3600" b="1" baseline="0">
                <a:solidFill>
                  <a:srgbClr val="0000FF"/>
                </a:solidFill>
                <a:latin typeface="VNI-Avo" pitchFamily="2" charset="0"/>
                <a:cs typeface="Arial" pitchFamily="34" charset="0"/>
              </a:rPr>
              <a:t>Laâm</a:t>
            </a:r>
            <a:r>
              <a:rPr lang="en-US" sz="3600" b="1">
                <a:solidFill>
                  <a:srgbClr val="0000FF"/>
                </a:solidFill>
                <a:latin typeface="VNI-Avo" pitchFamily="2" charset="0"/>
                <a:cs typeface="Arial" pitchFamily="34" charset="0"/>
              </a:rPr>
              <a:t> Anh</a:t>
            </a:r>
            <a:endParaRPr kumimoji="0" lang="en-US" sz="3600" b="1" i="0" u="none" strike="noStrike" cap="none" normalizeH="0" baseline="0">
              <a:ln>
                <a:noFill/>
              </a:ln>
              <a:solidFill>
                <a:srgbClr val="0000FF"/>
              </a:solidFill>
              <a:effectLst/>
              <a:latin typeface="VNI-Avo" pitchFamily="2" charset="0"/>
              <a:cs typeface="Arial" pitchFamily="34" charset="0"/>
            </a:endParaRPr>
          </a:p>
        </p:txBody>
      </p:sp>
      <p:sp>
        <p:nvSpPr>
          <p:cNvPr id="12" name="Rectangle 11"/>
          <p:cNvSpPr/>
          <p:nvPr/>
        </p:nvSpPr>
        <p:spPr>
          <a:xfrm>
            <a:off x="4448159" y="1411070"/>
            <a:ext cx="7407798" cy="615553"/>
          </a:xfrm>
          <a:prstGeom prst="rect">
            <a:avLst/>
          </a:prstGeom>
          <a:noFill/>
        </p:spPr>
        <p:txBody>
          <a:bodyPr wrap="none" lIns="91440" tIns="45720" rIns="91440" bIns="45720">
            <a:spAutoFit/>
          </a:bodyPr>
          <a:lstStyle/>
          <a:p>
            <a:pPr algn="ctr"/>
            <a:r>
              <a:rPr lang="en-US" sz="3400" b="1">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Baøi 4: GIAÛI THÖÔÛNG TÌNH BAÏN (T1)</a:t>
            </a:r>
            <a:endParaRPr lang="en-US" sz="3400" b="1" cap="none" spc="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spTree>
    <p:extLst>
      <p:ext uri="{BB962C8B-B14F-4D97-AF65-F5344CB8AC3E}">
        <p14:creationId xmlns:p14="http://schemas.microsoft.com/office/powerpoint/2010/main" val="41125144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134" t="16444" r="7244" b="47556"/>
          <a:stretch/>
        </p:blipFill>
        <p:spPr bwMode="auto">
          <a:xfrm>
            <a:off x="10805319" y="6320646"/>
            <a:ext cx="5105877" cy="248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
          <p:cNvSpPr>
            <a:spLocks noChangeArrowheads="1"/>
          </p:cNvSpPr>
          <p:nvPr/>
        </p:nvSpPr>
        <p:spPr bwMode="auto">
          <a:xfrm>
            <a:off x="1280319" y="2415126"/>
            <a:ext cx="14325600" cy="5472267"/>
          </a:xfrm>
          <a:prstGeom prst="rect">
            <a:avLst/>
          </a:prstGeom>
          <a:noFill/>
          <a:ln>
            <a:noFill/>
          </a:ln>
          <a:effectLst/>
        </p:spPr>
        <p:txBody>
          <a:bodyPr vert="horz" wrap="square" lIns="0" tIns="0" rIns="0" bIns="0" numCol="1" anchor="ctr" anchorCtr="0" compatLnSpc="1">
            <a:prstTxWarp prst="textNoShape">
              <a:avLst/>
            </a:prstTxWarp>
            <a:spAutoFit/>
          </a:bodyPr>
          <a:lstStyle/>
          <a:p>
            <a:pPr marR="0" lvl="0" indent="854075" algn="just" defTabSz="914400" rtl="0" eaLnBrk="1" fontAlgn="base" latinLnBrk="0" hangingPunct="1">
              <a:lnSpc>
                <a:spcPct val="120000"/>
              </a:lnSpc>
              <a:spcBef>
                <a:spcPts val="600"/>
              </a:spcBef>
              <a:spcAft>
                <a:spcPct val="0"/>
              </a:spcAft>
              <a:buClrTx/>
              <a:buSzTx/>
              <a:buFontTx/>
              <a:buNone/>
              <a:tabLst/>
            </a:pPr>
            <a:r>
              <a:rPr kumimoji="0" lang="en-US" sz="3600" b="1" i="0" u="none" strike="noStrike" cap="none" normalizeH="0" baseline="0">
                <a:ln>
                  <a:noFill/>
                </a:ln>
                <a:solidFill>
                  <a:srgbClr val="0000FF"/>
                </a:solidFill>
                <a:effectLst/>
                <a:latin typeface="VNI-Avo" pitchFamily="2" charset="0"/>
                <a:cs typeface="Arial" pitchFamily="34" charset="0"/>
              </a:rPr>
              <a:t>Nai vaø</a:t>
            </a:r>
            <a:r>
              <a:rPr kumimoji="0" lang="en-US" sz="3600" b="1" i="0" u="none" strike="noStrike" cap="none" normalizeH="0">
                <a:ln>
                  <a:noFill/>
                </a:ln>
                <a:solidFill>
                  <a:srgbClr val="0000FF"/>
                </a:solidFill>
                <a:effectLst/>
                <a:latin typeface="VNI-Avo" pitchFamily="2" charset="0"/>
                <a:cs typeface="Arial" pitchFamily="34" charset="0"/>
              </a:rPr>
              <a:t> hoaüng tham döï moät cuoäc chaïy ñua. Tröôùc vaïch xuaát phaùt, nai vaø hoaüng xoaïc chaân laáy ñaø. Sau khi troïng taøi ra hieäu, hai baïn lao leân nhö teân baén. Caû hai luoân ôû vò trí daãn ñaàu. Boãng nhieân, hoaüng vaáp phaûi moät hoøn ñaù roài ngaõ oaïch. Nai voäi döøng laïi, ñôõ hoaüng ñöùng daäy.</a:t>
            </a:r>
          </a:p>
          <a:p>
            <a:pPr marR="0" lvl="0" indent="854075" algn="just" defTabSz="914400" rtl="0" eaLnBrk="1" fontAlgn="base" latinLnBrk="0" hangingPunct="1">
              <a:lnSpc>
                <a:spcPct val="120000"/>
              </a:lnSpc>
              <a:spcBef>
                <a:spcPts val="600"/>
              </a:spcBef>
              <a:spcAft>
                <a:spcPct val="0"/>
              </a:spcAft>
              <a:buClrTx/>
              <a:buSzTx/>
              <a:buFontTx/>
              <a:buNone/>
              <a:tabLst/>
            </a:pPr>
            <a:r>
              <a:rPr kumimoji="0" lang="en-US" sz="3600" b="1" i="0" u="none" strike="noStrike" cap="none" normalizeH="0" baseline="0">
                <a:ln>
                  <a:noFill/>
                </a:ln>
                <a:solidFill>
                  <a:srgbClr val="0000FF"/>
                </a:solidFill>
                <a:effectLst/>
                <a:latin typeface="VNI-Avo" pitchFamily="2" charset="0"/>
                <a:cs typeface="Arial" pitchFamily="34" charset="0"/>
              </a:rPr>
              <a:t>Nai vaø</a:t>
            </a:r>
            <a:r>
              <a:rPr kumimoji="0" lang="en-US" sz="3600" b="1" i="0" u="none" strike="noStrike" cap="none" normalizeH="0">
                <a:ln>
                  <a:noFill/>
                </a:ln>
                <a:solidFill>
                  <a:srgbClr val="0000FF"/>
                </a:solidFill>
                <a:effectLst/>
                <a:latin typeface="VNI-Avo" pitchFamily="2" charset="0"/>
                <a:cs typeface="Arial" pitchFamily="34" charset="0"/>
              </a:rPr>
              <a:t> hoaüng veà ñích cuoái cuøng. Nhöng caû hai ñeàu ñöôïc taëng giaûi thöôûng tình baïn.</a:t>
            </a:r>
          </a:p>
          <a:p>
            <a:pPr marR="0" lvl="0" indent="854075" algn="r" defTabSz="914400" rtl="0" eaLnBrk="1" fontAlgn="base" latinLnBrk="0" hangingPunct="1">
              <a:lnSpc>
                <a:spcPct val="120000"/>
              </a:lnSpc>
              <a:spcBef>
                <a:spcPts val="600"/>
              </a:spcBef>
              <a:spcAft>
                <a:spcPct val="0"/>
              </a:spcAft>
              <a:buClrTx/>
              <a:buSzTx/>
              <a:buFontTx/>
              <a:buNone/>
              <a:tabLst/>
            </a:pPr>
            <a:r>
              <a:rPr lang="en-US" sz="3600" b="1" baseline="0">
                <a:solidFill>
                  <a:srgbClr val="0000FF"/>
                </a:solidFill>
                <a:latin typeface="VNI-Avo" pitchFamily="2" charset="0"/>
                <a:cs typeface="Arial" pitchFamily="34" charset="0"/>
              </a:rPr>
              <a:t>Laâm</a:t>
            </a:r>
            <a:r>
              <a:rPr lang="en-US" sz="3600" b="1">
                <a:solidFill>
                  <a:srgbClr val="0000FF"/>
                </a:solidFill>
                <a:latin typeface="VNI-Avo" pitchFamily="2" charset="0"/>
                <a:cs typeface="Arial" pitchFamily="34" charset="0"/>
              </a:rPr>
              <a:t> Anh</a:t>
            </a:r>
            <a:endParaRPr kumimoji="0" lang="en-US" sz="3600" b="1" i="0" u="none" strike="noStrike" cap="none" normalizeH="0" baseline="0">
              <a:ln>
                <a:noFill/>
              </a:ln>
              <a:solidFill>
                <a:srgbClr val="0000FF"/>
              </a:solidFill>
              <a:effectLst/>
              <a:latin typeface="VNI-Avo" pitchFamily="2" charset="0"/>
              <a:cs typeface="Arial" pitchFamily="34" charset="0"/>
            </a:endParaRPr>
          </a:p>
        </p:txBody>
      </p:sp>
      <p:sp>
        <p:nvSpPr>
          <p:cNvPr id="12" name="Rectangle 11"/>
          <p:cNvSpPr/>
          <p:nvPr/>
        </p:nvSpPr>
        <p:spPr>
          <a:xfrm>
            <a:off x="4448159" y="1411070"/>
            <a:ext cx="7407798" cy="615553"/>
          </a:xfrm>
          <a:prstGeom prst="rect">
            <a:avLst/>
          </a:prstGeom>
          <a:noFill/>
        </p:spPr>
        <p:txBody>
          <a:bodyPr wrap="none" lIns="91440" tIns="45720" rIns="91440" bIns="45720">
            <a:spAutoFit/>
          </a:bodyPr>
          <a:lstStyle/>
          <a:p>
            <a:pPr algn="ctr"/>
            <a:r>
              <a:rPr lang="en-US" sz="3400" b="1">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Baøi 4: GIAÛI THÖÔÛNG TÌNH BAÏN (T1)</a:t>
            </a:r>
            <a:endParaRPr lang="en-US" sz="3400" b="1" cap="none" spc="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spTree>
    <p:extLst>
      <p:ext uri="{BB962C8B-B14F-4D97-AF65-F5344CB8AC3E}">
        <p14:creationId xmlns:p14="http://schemas.microsoft.com/office/powerpoint/2010/main" val="2738220792"/>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7310438" y="2937324"/>
            <a:ext cx="0" cy="5901876"/>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11" name="Group 10"/>
          <p:cNvGrpSpPr/>
          <p:nvPr/>
        </p:nvGrpSpPr>
        <p:grpSpPr>
          <a:xfrm>
            <a:off x="3044868" y="2095916"/>
            <a:ext cx="2286082" cy="586324"/>
            <a:chOff x="1565570" y="1442589"/>
            <a:chExt cx="1708152" cy="439743"/>
          </a:xfrm>
        </p:grpSpPr>
        <p:sp>
          <p:nvSpPr>
            <p:cNvPr id="12" name="Rectangle 11"/>
            <p:cNvSpPr/>
            <p:nvPr/>
          </p:nvSpPr>
          <p:spPr>
            <a:xfrm>
              <a:off x="1565570" y="1442589"/>
              <a:ext cx="1708152" cy="421706"/>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a:ln w="11430"/>
                  <a:solidFill>
                    <a:srgbClr val="0000FF"/>
                  </a:solidFill>
                  <a:latin typeface="VNI-Avo" pitchFamily="2" charset="0"/>
                  <a:cs typeface="Times New Roman" pitchFamily="18" charset="0"/>
                </a:rPr>
                <a:t>Luyeän ñoïc</a:t>
              </a:r>
            </a:p>
          </p:txBody>
        </p:sp>
        <p:cxnSp>
          <p:nvCxnSpPr>
            <p:cNvPr id="13" name="Straight Connector 12"/>
            <p:cNvCxnSpPr/>
            <p:nvPr/>
          </p:nvCxnSpPr>
          <p:spPr>
            <a:xfrm>
              <a:off x="1643945" y="1882332"/>
              <a:ext cx="157144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16"/>
          <p:cNvSpPr/>
          <p:nvPr/>
        </p:nvSpPr>
        <p:spPr>
          <a:xfrm>
            <a:off x="591705" y="3662807"/>
            <a:ext cx="6708414" cy="1896196"/>
          </a:xfrm>
          <a:prstGeom prst="rect">
            <a:avLst/>
          </a:prstGeom>
        </p:spPr>
        <p:txBody>
          <a:bodyPr wrap="square" lIns="122210" tIns="61105" rIns="122210" bIns="61105">
            <a:spAutoFit/>
          </a:bodyPr>
          <a:lstStyle/>
          <a:p>
            <a:pPr indent="457200" algn="just">
              <a:lnSpc>
                <a:spcPct val="120000"/>
              </a:lnSpc>
              <a:spcBef>
                <a:spcPts val="600"/>
              </a:spcBef>
            </a:pPr>
            <a:r>
              <a:rPr lang="en-US" sz="3200" b="1">
                <a:solidFill>
                  <a:srgbClr val="0000FF"/>
                </a:solidFill>
                <a:latin typeface="VNI-Avo" pitchFamily="2" charset="0"/>
              </a:rPr>
              <a:t>Hoaüng, xuaát phaùt, xoaïc chaân, lao leân, daãn ñaàu, ngaõ oaïch</a:t>
            </a:r>
            <a:endParaRPr lang="en-US" sz="3200">
              <a:solidFill>
                <a:srgbClr val="0000FF"/>
              </a:solidFill>
              <a:latin typeface="VNI-Avo" pitchFamily="2" charset="0"/>
            </a:endParaRPr>
          </a:p>
        </p:txBody>
      </p:sp>
      <p:sp>
        <p:nvSpPr>
          <p:cNvPr id="18" name="Rectangle 17"/>
          <p:cNvSpPr/>
          <p:nvPr/>
        </p:nvSpPr>
        <p:spPr>
          <a:xfrm>
            <a:off x="442120" y="6294896"/>
            <a:ext cx="6629399" cy="1248904"/>
          </a:xfrm>
          <a:prstGeom prst="rect">
            <a:avLst/>
          </a:prstGeom>
        </p:spPr>
        <p:txBody>
          <a:bodyPr wrap="square" lIns="122210" tIns="61105" rIns="122210" bIns="61105">
            <a:spAutoFit/>
          </a:bodyPr>
          <a:lstStyle/>
          <a:p>
            <a:pPr algn="just">
              <a:lnSpc>
                <a:spcPct val="120000"/>
              </a:lnSpc>
            </a:pPr>
            <a:r>
              <a:rPr lang="en-US" sz="3200" b="1">
                <a:solidFill>
                  <a:srgbClr val="0000FF"/>
                </a:solidFill>
                <a:latin typeface="VNI-Avo" pitchFamily="2" charset="0"/>
                <a:cs typeface="Arial" pitchFamily="34" charset="0"/>
              </a:rPr>
              <a:t>    Tröôùc vaïch xuaát phaùt,</a:t>
            </a:r>
            <a:r>
              <a:rPr lang="en-US" sz="3200" b="1">
                <a:solidFill>
                  <a:srgbClr val="FF0000"/>
                </a:solidFill>
                <a:latin typeface="VNI-Avo" pitchFamily="2" charset="0"/>
                <a:cs typeface="Arial" pitchFamily="34" charset="0"/>
              </a:rPr>
              <a:t>/</a:t>
            </a:r>
            <a:r>
              <a:rPr lang="en-US" sz="3200" b="1">
                <a:solidFill>
                  <a:srgbClr val="0000FF"/>
                </a:solidFill>
                <a:latin typeface="VNI-Avo" pitchFamily="2" charset="0"/>
                <a:cs typeface="Arial" pitchFamily="34" charset="0"/>
              </a:rPr>
              <a:t> nai vaø hoaüng</a:t>
            </a:r>
            <a:r>
              <a:rPr lang="en-US" sz="3200" b="1">
                <a:solidFill>
                  <a:srgbClr val="FF0000"/>
                </a:solidFill>
                <a:latin typeface="VNI-Avo" pitchFamily="2" charset="0"/>
                <a:cs typeface="Arial" pitchFamily="34" charset="0"/>
              </a:rPr>
              <a:t>/</a:t>
            </a:r>
            <a:r>
              <a:rPr lang="en-US" sz="3200" b="1">
                <a:solidFill>
                  <a:srgbClr val="0000FF"/>
                </a:solidFill>
                <a:latin typeface="VNI-Avo" pitchFamily="2" charset="0"/>
                <a:cs typeface="Arial" pitchFamily="34" charset="0"/>
              </a:rPr>
              <a:t> xoaïc chaân laáy ñaø.</a:t>
            </a:r>
            <a:r>
              <a:rPr lang="en-US" sz="3200" b="1">
                <a:solidFill>
                  <a:srgbClr val="FF0000"/>
                </a:solidFill>
                <a:latin typeface="VNI-Avo" pitchFamily="2" charset="0"/>
                <a:cs typeface="Arial" pitchFamily="34" charset="0"/>
              </a:rPr>
              <a:t>//</a:t>
            </a:r>
            <a:endParaRPr lang="vi-VN" sz="3200">
              <a:solidFill>
                <a:srgbClr val="FF0000"/>
              </a:solidFill>
            </a:endParaRPr>
          </a:p>
        </p:txBody>
      </p:sp>
      <p:sp>
        <p:nvSpPr>
          <p:cNvPr id="20" name="Rectangle 19"/>
          <p:cNvSpPr/>
          <p:nvPr/>
        </p:nvSpPr>
        <p:spPr>
          <a:xfrm>
            <a:off x="896506" y="5491608"/>
            <a:ext cx="3508013" cy="615846"/>
          </a:xfrm>
          <a:prstGeom prst="rect">
            <a:avLst/>
          </a:prstGeom>
        </p:spPr>
        <p:txBody>
          <a:bodyPr wrap="square" lIns="122210" tIns="61105" rIns="122210" bIns="61105">
            <a:spAutoFit/>
          </a:bodyPr>
          <a:lstStyle/>
          <a:p>
            <a:pPr algn="just"/>
            <a:r>
              <a:rPr lang="en-US" sz="3200" b="1">
                <a:solidFill>
                  <a:srgbClr val="FF0000"/>
                </a:solidFill>
                <a:latin typeface="VNI-Avo" pitchFamily="2" charset="0"/>
              </a:rPr>
              <a:t>Ñoïc caâu</a:t>
            </a:r>
          </a:p>
        </p:txBody>
      </p:sp>
      <p:sp>
        <p:nvSpPr>
          <p:cNvPr id="25" name="Rectangle 24"/>
          <p:cNvSpPr/>
          <p:nvPr/>
        </p:nvSpPr>
        <p:spPr>
          <a:xfrm>
            <a:off x="972706" y="3046961"/>
            <a:ext cx="3508013" cy="615846"/>
          </a:xfrm>
          <a:prstGeom prst="rect">
            <a:avLst/>
          </a:prstGeom>
        </p:spPr>
        <p:txBody>
          <a:bodyPr wrap="square" lIns="122210" tIns="61105" rIns="122210" bIns="61105">
            <a:spAutoFit/>
          </a:bodyPr>
          <a:lstStyle/>
          <a:p>
            <a:pPr algn="just"/>
            <a:r>
              <a:rPr lang="en-US" sz="3200" b="1">
                <a:solidFill>
                  <a:srgbClr val="FF0000"/>
                </a:solidFill>
                <a:latin typeface="VNI-Avo" pitchFamily="2" charset="0"/>
              </a:rPr>
              <a:t>Töø khoù</a:t>
            </a:r>
          </a:p>
        </p:txBody>
      </p:sp>
      <p:grpSp>
        <p:nvGrpSpPr>
          <p:cNvPr id="27" name="Group 26"/>
          <p:cNvGrpSpPr/>
          <p:nvPr/>
        </p:nvGrpSpPr>
        <p:grpSpPr>
          <a:xfrm>
            <a:off x="10215762" y="2095917"/>
            <a:ext cx="2584242" cy="562275"/>
            <a:chOff x="1454181" y="1442589"/>
            <a:chExt cx="1930935" cy="421706"/>
          </a:xfrm>
        </p:grpSpPr>
        <p:sp>
          <p:nvSpPr>
            <p:cNvPr id="28" name="Rectangle 27"/>
            <p:cNvSpPr/>
            <p:nvPr/>
          </p:nvSpPr>
          <p:spPr>
            <a:xfrm>
              <a:off x="1454181" y="1442589"/>
              <a:ext cx="1930935" cy="421706"/>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a:ln w="11430"/>
                  <a:solidFill>
                    <a:srgbClr val="0000FF"/>
                  </a:solidFill>
                  <a:latin typeface="VNI-Avo" pitchFamily="2" charset="0"/>
                  <a:cs typeface="Times New Roman" pitchFamily="18" charset="0"/>
                </a:rPr>
                <a:t>Tìm hieåu baøi</a:t>
              </a:r>
            </a:p>
          </p:txBody>
        </p:sp>
        <p:cxnSp>
          <p:nvCxnSpPr>
            <p:cNvPr id="29" name="Straight Connector 28"/>
            <p:cNvCxnSpPr/>
            <p:nvPr/>
          </p:nvCxnSpPr>
          <p:spPr>
            <a:xfrm>
              <a:off x="1518917" y="1848042"/>
              <a:ext cx="1844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0" name="Rectangle 29"/>
          <p:cNvSpPr/>
          <p:nvPr/>
        </p:nvSpPr>
        <p:spPr>
          <a:xfrm>
            <a:off x="7452520" y="3048000"/>
            <a:ext cx="8382000" cy="6017032"/>
          </a:xfrm>
          <a:prstGeom prst="rect">
            <a:avLst/>
          </a:prstGeom>
        </p:spPr>
        <p:txBody>
          <a:bodyPr wrap="square">
            <a:spAutoFit/>
          </a:bodyPr>
          <a:lstStyle/>
          <a:p>
            <a:pPr algn="just"/>
            <a:r>
              <a:rPr lang="en-US" sz="3200" b="1">
                <a:solidFill>
                  <a:srgbClr val="FF0000"/>
                </a:solidFill>
                <a:latin typeface="VNI-Avo" pitchFamily="2" charset="0"/>
              </a:rPr>
              <a:t>1. Traû lôøi caâu hoûi</a:t>
            </a:r>
          </a:p>
          <a:p>
            <a:pPr algn="just"/>
            <a:r>
              <a:rPr lang="en-US" sz="3200" b="1">
                <a:solidFill>
                  <a:srgbClr val="FF0000"/>
                </a:solidFill>
                <a:latin typeface="VNI-Avo" pitchFamily="2" charset="0"/>
              </a:rPr>
              <a:t>a. Ñoâi baïn trong caâu chuyeän laø ai?</a:t>
            </a:r>
          </a:p>
          <a:p>
            <a:pPr algn="just">
              <a:spcBef>
                <a:spcPts val="600"/>
              </a:spcBef>
            </a:pPr>
            <a:r>
              <a:rPr lang="en-US" sz="3200" b="1">
                <a:solidFill>
                  <a:srgbClr val="0000CC"/>
                </a:solidFill>
                <a:latin typeface="VNI-Avo" pitchFamily="2" charset="0"/>
              </a:rPr>
              <a:t>  - Ñoâi baïn trong caâu chuyeän laø nai vaø hoaüng.</a:t>
            </a:r>
          </a:p>
          <a:p>
            <a:pPr algn="just">
              <a:spcBef>
                <a:spcPts val="3000"/>
              </a:spcBef>
            </a:pPr>
            <a:r>
              <a:rPr lang="en-US" sz="3200" b="1">
                <a:solidFill>
                  <a:srgbClr val="FF0000"/>
                </a:solidFill>
                <a:latin typeface="VNI-Avo" pitchFamily="2" charset="0"/>
              </a:rPr>
              <a:t>b. Vì sao hoaüng bò ngaõ?</a:t>
            </a:r>
          </a:p>
          <a:p>
            <a:pPr algn="just">
              <a:spcBef>
                <a:spcPts val="600"/>
              </a:spcBef>
            </a:pPr>
            <a:r>
              <a:rPr lang="en-US" sz="3200" b="1">
                <a:solidFill>
                  <a:srgbClr val="0000CC"/>
                </a:solidFill>
                <a:latin typeface="VNI-Avo" pitchFamily="2" charset="0"/>
              </a:rPr>
              <a:t>  - Hoaüng bò ngaõ vì vaáp phaûi moät hoøn ñaù.</a:t>
            </a:r>
          </a:p>
          <a:p>
            <a:pPr algn="just">
              <a:spcBef>
                <a:spcPts val="3000"/>
              </a:spcBef>
            </a:pPr>
            <a:r>
              <a:rPr lang="en-US" sz="3200" b="1">
                <a:solidFill>
                  <a:srgbClr val="FF0000"/>
                </a:solidFill>
                <a:latin typeface="VNI-Avo" pitchFamily="2" charset="0"/>
              </a:rPr>
              <a:t>c. Khi hoaüng ngaõ, nai ñaõ laøm gì? </a:t>
            </a:r>
          </a:p>
          <a:p>
            <a:pPr algn="just">
              <a:spcBef>
                <a:spcPts val="600"/>
              </a:spcBef>
            </a:pPr>
            <a:r>
              <a:rPr lang="en-US" sz="3200" b="1">
                <a:solidFill>
                  <a:srgbClr val="0000CC"/>
                </a:solidFill>
                <a:latin typeface="VNI-Avo" pitchFamily="2" charset="0"/>
              </a:rPr>
              <a:t> - Khi hoaüng ngaõ, nai voäi döøng laïi ñôõ hoaüng daäy.</a:t>
            </a:r>
          </a:p>
        </p:txBody>
      </p:sp>
      <p:sp>
        <p:nvSpPr>
          <p:cNvPr id="21" name="Rectangle 20"/>
          <p:cNvSpPr/>
          <p:nvPr/>
        </p:nvSpPr>
        <p:spPr>
          <a:xfrm>
            <a:off x="4448159" y="1411070"/>
            <a:ext cx="7407798" cy="615553"/>
          </a:xfrm>
          <a:prstGeom prst="rect">
            <a:avLst/>
          </a:prstGeom>
          <a:noFill/>
        </p:spPr>
        <p:txBody>
          <a:bodyPr wrap="none" lIns="91440" tIns="45720" rIns="91440" bIns="45720">
            <a:spAutoFit/>
          </a:bodyPr>
          <a:lstStyle/>
          <a:p>
            <a:pPr algn="ctr"/>
            <a:r>
              <a:rPr lang="en-US" sz="3400" b="1">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Baøi 4: GIAÛI THÖÔÛNG TÌNH BAÏN (T2)</a:t>
            </a:r>
            <a:endParaRPr lang="en-US" sz="3400" b="1" cap="none" spc="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spTree>
    <p:extLst>
      <p:ext uri="{BB962C8B-B14F-4D97-AF65-F5344CB8AC3E}">
        <p14:creationId xmlns:p14="http://schemas.microsoft.com/office/powerpoint/2010/main" val="286138958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xEl>
                                              <p:pRg st="1" end="1"/>
                                            </p:txEl>
                                          </p:spTgt>
                                        </p:tgtEl>
                                        <p:attrNameLst>
                                          <p:attrName>style.visibility</p:attrName>
                                        </p:attrNameLst>
                                      </p:cBhvr>
                                      <p:to>
                                        <p:strVal val="visible"/>
                                      </p:to>
                                    </p:set>
                                    <p:animEffect transition="in" filter="fade">
                                      <p:cBhvr>
                                        <p:cTn id="7" dur="500"/>
                                        <p:tgtEl>
                                          <p:spTgt spid="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xEl>
                                              <p:pRg st="2" end="2"/>
                                            </p:txEl>
                                          </p:spTgt>
                                        </p:tgtEl>
                                        <p:attrNameLst>
                                          <p:attrName>style.visibility</p:attrName>
                                        </p:attrNameLst>
                                      </p:cBhvr>
                                      <p:to>
                                        <p:strVal val="visible"/>
                                      </p:to>
                                    </p:set>
                                    <p:animEffect transition="in" filter="fade">
                                      <p:cBhvr>
                                        <p:cTn id="12" dur="500"/>
                                        <p:tgtEl>
                                          <p:spTgt spid="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xEl>
                                              <p:pRg st="3" end="3"/>
                                            </p:txEl>
                                          </p:spTgt>
                                        </p:tgtEl>
                                        <p:attrNameLst>
                                          <p:attrName>style.visibility</p:attrName>
                                        </p:attrNameLst>
                                      </p:cBhvr>
                                      <p:to>
                                        <p:strVal val="visible"/>
                                      </p:to>
                                    </p:set>
                                    <p:animEffect transition="in" filter="fade">
                                      <p:cBhvr>
                                        <p:cTn id="17" dur="500"/>
                                        <p:tgtEl>
                                          <p:spTgt spid="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fade">
                                      <p:cBhvr>
                                        <p:cTn id="22" dur="500"/>
                                        <p:tgtEl>
                                          <p:spTgt spid="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xEl>
                                              <p:pRg st="5" end="5"/>
                                            </p:txEl>
                                          </p:spTgt>
                                        </p:tgtEl>
                                        <p:attrNameLst>
                                          <p:attrName>style.visibility</p:attrName>
                                        </p:attrNameLst>
                                      </p:cBhvr>
                                      <p:to>
                                        <p:strVal val="visible"/>
                                      </p:to>
                                    </p:set>
                                    <p:animEffect transition="in" filter="fade">
                                      <p:cBhvr>
                                        <p:cTn id="27" dur="500"/>
                                        <p:tgtEl>
                                          <p:spTgt spid="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xEl>
                                              <p:pRg st="6" end="6"/>
                                            </p:txEl>
                                          </p:spTgt>
                                        </p:tgtEl>
                                        <p:attrNameLst>
                                          <p:attrName>style.visibility</p:attrName>
                                        </p:attrNameLst>
                                      </p:cBhvr>
                                      <p:to>
                                        <p:strVal val="visible"/>
                                      </p:to>
                                    </p:set>
                                    <p:animEffect transition="in" filter="fade">
                                      <p:cBhvr>
                                        <p:cTn id="32" dur="500"/>
                                        <p:tgtEl>
                                          <p:spTgt spid="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10566</TotalTime>
  <Words>868</Words>
  <Application>Microsoft Office PowerPoint</Application>
  <PresentationFormat>Custom</PresentationFormat>
  <Paragraphs>63</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HP001 4 hàng</vt:lpstr>
      <vt:lpstr>inherit</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LUONG VINH LONG - TT Bo Ha - Yen The - BG</dc:creator>
  <cp:lastModifiedBy>FPT shop</cp:lastModifiedBy>
  <cp:revision>838</cp:revision>
  <dcterms:created xsi:type="dcterms:W3CDTF">2008-09-09T22:52:10Z</dcterms:created>
  <dcterms:modified xsi:type="dcterms:W3CDTF">2025-01-20T03:31:40Z</dcterms:modified>
</cp:coreProperties>
</file>