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08" r:id="rId4"/>
    <p:sldId id="420" r:id="rId5"/>
    <p:sldId id="421" r:id="rId6"/>
    <p:sldId id="417" r:id="rId7"/>
    <p:sldId id="418" r:id="rId8"/>
    <p:sldId id="422" r:id="rId9"/>
    <p:sldId id="419" r:id="rId10"/>
    <p:sldId id="414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66"/>
    <a:srgbClr val="FF6600"/>
    <a:srgbClr val="FF7C8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9" d="100"/>
          <a:sy n="59" d="100"/>
        </p:scale>
        <p:origin x="140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3.wmf"/><Relationship Id="rId5" Type="http://schemas.openxmlformats.org/officeDocument/2006/relationships/image" Target="../media/image5.wm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%203/con%20trung.pptx" TargetMode="External"/><Relationship Id="rId2" Type="http://schemas.openxmlformats.org/officeDocument/2006/relationships/hyperlink" Target="Giai%20nghia%20tu%203/tuyp%20thuoc.ppt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Giai%20nghia%20tu%203/khuc%20khuyu.pptx" TargetMode="External"/><Relationship Id="rId4" Type="http://schemas.openxmlformats.org/officeDocument/2006/relationships/hyperlink" Target="Giai%20nghia%20tu%203/huynh%20huych.pptx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SỐ 1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83750"/>
            <a:ext cx="1695525" cy="220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66439" y="4343401"/>
            <a:ext cx="13482280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 TIẾNG VIỆT LỚP 1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CẢ NHÀ ĐI CHƠI NÚI (T 1.2)</a:t>
            </a:r>
            <a:endParaRPr lang="en-US" sz="57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218673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Nguyễn Thị Lựu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1A1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5" y="596423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74761" y="369392"/>
            <a:ext cx="1812925" cy="232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12986" y="439008"/>
            <a:ext cx="1824462" cy="218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39493">
            <a:off x="12912363" y="1279824"/>
            <a:ext cx="1474263" cy="133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5829" y="6025794"/>
            <a:ext cx="1083039" cy="7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40428" r="30089" b="34889"/>
          <a:stretch/>
        </p:blipFill>
        <p:spPr bwMode="auto">
          <a:xfrm>
            <a:off x="430989" y="2201424"/>
            <a:ext cx="15414659" cy="560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67615" y="1423368"/>
            <a:ext cx="7299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Vieát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vaøo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vôû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518" y="2895602"/>
            <a:ext cx="15251129" cy="2388639"/>
          </a:xfrm>
          <a:prstGeom prst="rect">
            <a:avLst/>
          </a:prstGeom>
          <a:noFill/>
        </p:spPr>
        <p:txBody>
          <a:bodyPr wrap="square" lIns="122210" tIns="61105" rIns="122210" bIns="61105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2400"/>
              </a:spcBef>
            </a:pPr>
            <a:r>
              <a:rPr lang="vi-VN" sz="5300" b="1" dirty="0">
                <a:solidFill>
                  <a:srgbClr val="0000FF"/>
                </a:solidFill>
                <a:latin typeface="HP001 4 hàng" pitchFamily="34" charset="0"/>
              </a:rPr>
              <a:t>       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Đến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đoạn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đường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dốc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và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khúc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khuỷu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,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bố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phải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2400"/>
              </a:spcBef>
            </a:pPr>
            <a:r>
              <a:rPr lang="vi-VN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cõng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5300" b="1" dirty="0" err="1">
                <a:solidFill>
                  <a:srgbClr val="0000FF"/>
                </a:solidFill>
                <a:latin typeface="HP001 4 hàng" pitchFamily="34" charset="0"/>
              </a:rPr>
              <a:t>Đức</a:t>
            </a:r>
            <a:r>
              <a:rPr lang="en-US" sz="5300" b="1" dirty="0">
                <a:solidFill>
                  <a:srgbClr val="0000FF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038411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220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517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124" y="6604000"/>
            <a:ext cx="3560514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 nha thuong nha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3778" r="51337" b="23333"/>
          <a:stretch/>
        </p:blipFill>
        <p:spPr bwMode="auto">
          <a:xfrm>
            <a:off x="1280319" y="381000"/>
            <a:ext cx="14886589" cy="80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129935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vdoc.vn/data/image/2021/01/18/giai-bai-tap-tieng-viet-1-trang-30-31-32-33-bai-3-ca-nha-di-choi-nu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3" y="347183"/>
            <a:ext cx="2457450" cy="9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208949" y="1176648"/>
            <a:ext cx="605806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Baøi</a:t>
            </a:r>
            <a:r>
              <a:rPr lang="en-US" sz="34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3: CAÛ NHAØ ÑI CHÔI NUÙI </a:t>
            </a:r>
            <a:endParaRPr lang="en-US" sz="34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89257" y="2170224"/>
            <a:ext cx="14616661" cy="59831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indent="854075"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Boá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Nam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chôi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nuùi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Hoâm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tröôùc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khuya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ñeå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chuaån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bò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quaàn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aùo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aên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nöôùc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uoáng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caû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tuyùp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thuoác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choáng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coân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truøng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 indent="854075"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Hoâm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maët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trôøi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leân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caû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nhaø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ñaõ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tôùi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chaân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nuùi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 Nam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thích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thuù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ñuoåi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nhau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huyønh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huîch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Caøng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leân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cao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ñöôøng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caøng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doác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khuùc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khuyûu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boá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phaûi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coõng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Thænh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thoaûng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lau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moà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hoâi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anh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 indent="854075"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Luùc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leân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ñeán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ñænh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nuùi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anh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vui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söôùng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heùt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vang.</a:t>
            </a:r>
          </a:p>
          <a:p>
            <a:pPr indent="854075" algn="r">
              <a:lnSpc>
                <a:spcPct val="120000"/>
              </a:lnSpc>
            </a:pPr>
            <a:r>
              <a:rPr lang="en-US" sz="2800" b="1" dirty="0">
                <a:solidFill>
                  <a:srgbClr val="0000CC"/>
                </a:solidFill>
                <a:latin typeface="VNI-Avo" pitchFamily="2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</a:rPr>
              <a:t>Laâm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</a:rPr>
              <a:t> Anh)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VNI-Avo" pitchFamily="2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641239" y="2819400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604048" y="2819400"/>
            <a:ext cx="10018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9257" y="3505200"/>
            <a:ext cx="13578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604048" y="3505200"/>
            <a:ext cx="10018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89257" y="4191000"/>
            <a:ext cx="1205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089580" y="4175760"/>
            <a:ext cx="20675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7468" y="5486400"/>
            <a:ext cx="29620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08949" y="6172200"/>
            <a:ext cx="2693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449118" y="7467600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131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5719" y="1344543"/>
            <a:ext cx="1017568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chôi nuùi</a:t>
            </a:r>
            <a:r>
              <a:rPr lang="en-US" sz="4000" b="1">
                <a:solidFill>
                  <a:srgbClr val="0000CC"/>
                </a:solidFill>
                <a:latin typeface="VNI-Avo" pitchFamily="2" charset="0"/>
              </a:rPr>
              <a:t>/ trôi luùi</a:t>
            </a:r>
            <a:endParaRPr lang="en-US" sz="400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7575" y="2262663"/>
            <a:ext cx="102214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thöùc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khuya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thöùc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khia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(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vaàn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môùi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uya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)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5202" y="3405664"/>
            <a:ext cx="1014614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tuyùp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thuoác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típ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thuoác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(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vaàn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môùi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uyp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)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28119" y="4412161"/>
            <a:ext cx="5788764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coân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truøng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coân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chuøng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0826" y="5513730"/>
            <a:ext cx="1014572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huyønh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huîch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hòch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(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vaàn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môùi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uych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)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28119" y="6656731"/>
            <a:ext cx="100708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khuùc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khuyûu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khuùc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khæu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(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vaàn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môùi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uyu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)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75719" y="7612482"/>
            <a:ext cx="100708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söôùng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vui</a:t>
            </a:r>
            <a:r>
              <a:rPr lang="en-US" sz="4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VNI-Avo" pitchFamily="2" charset="0"/>
              </a:rPr>
              <a:t>xöôùng</a:t>
            </a:r>
            <a:endParaRPr lang="en-US" sz="4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371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04519" y="1219200"/>
            <a:ext cx="605806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Baøi</a:t>
            </a:r>
            <a:r>
              <a:rPr lang="en-US" sz="34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3: CAÛ NHAØ ÑI CHÔI NUÙI </a:t>
            </a:r>
            <a:endParaRPr lang="en-US" sz="34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89257" y="2170224"/>
            <a:ext cx="14616661" cy="59831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indent="854075" algn="just">
              <a:lnSpc>
                <a:spcPct val="120000"/>
              </a:lnSpc>
            </a:pP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Boá meï cho Nam vaø Ñöùc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ñi chôi nuùi.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Hoâm tröôùc,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meï thöùc khuya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ñeå chuaån bò quaàn aùo,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thöùc aên,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nöôùc uoáng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vaø caû tuyùp thuoác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choáng coân truøng.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//</a:t>
            </a:r>
          </a:p>
          <a:p>
            <a:pPr indent="854075" algn="just">
              <a:lnSpc>
                <a:spcPct val="120000"/>
              </a:lnSpc>
            </a:pP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Hoâm sau,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khi maët trôøi leân,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caû nhaø ñaõ tôùi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chaân nuùi.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Nam vaø Ñöùc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thích thuù,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ñuoåi nhau huyønh huîch.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Caøng leân cao,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 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ñöôøng caøng doác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vaø khuùc khuyûu,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boá phaûi coõng Ñöùc.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Thænh thoaûng,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 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meï lau moà hoâi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cho hai anh em.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//</a:t>
            </a:r>
          </a:p>
          <a:p>
            <a:pPr indent="854075" algn="just">
              <a:lnSpc>
                <a:spcPct val="120000"/>
              </a:lnSpc>
            </a:pP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Luùc leân ñeán ñænh nuùi,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hai anh em vui söôùng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heùt vang.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//</a:t>
            </a:r>
          </a:p>
          <a:p>
            <a:pPr indent="854075" algn="r">
              <a:lnSpc>
                <a:spcPct val="120000"/>
              </a:lnSpc>
            </a:pPr>
            <a:r>
              <a:rPr lang="en-US" sz="2800" b="1">
                <a:solidFill>
                  <a:srgbClr val="0000CC"/>
                </a:solidFill>
                <a:latin typeface="VNI-Avo" pitchFamily="2" charset="0"/>
              </a:rPr>
              <a:t>(Laâm Anh)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46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1127919" y="2240280"/>
            <a:ext cx="548859" cy="4910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10" tIns="61105" rIns="122210" bIns="61105" rtlCol="0" anchor="ctr"/>
          <a:lstStyle/>
          <a:p>
            <a:pPr algn="ctr"/>
            <a:r>
              <a:rPr lang="en-US" sz="29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1127919" y="4297680"/>
            <a:ext cx="548859" cy="4910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10" tIns="61105" rIns="122210" bIns="61105" rtlCol="0" anchor="ctr"/>
          <a:lstStyle/>
          <a:p>
            <a:pPr algn="ctr"/>
            <a:r>
              <a:rPr lang="en-US" sz="29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56919" y="1219200"/>
            <a:ext cx="605806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Baøi</a:t>
            </a:r>
            <a:r>
              <a:rPr lang="en-US" sz="34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3: CAÛ NHAØ ÑI CHÔI NUÙI </a:t>
            </a:r>
            <a:endParaRPr lang="en-US" sz="34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89257" y="2128674"/>
            <a:ext cx="14616661" cy="60662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indent="854075" algn="just">
              <a:lnSpc>
                <a:spcPct val="120000"/>
              </a:lnSpc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Boá meï cho Nam vaø Ñöùc ñi chôi nuùi. Hoâm tröôùc, meï thöùc khuya ñeå chuaån bò quaàn aùo, thöùc aên, nöôùc uoáng vaø caû 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  <a:hlinkClick r:id="rId2" action="ppaction://hlinkpres?slideindex=1&amp;slidetitle="/>
              </a:rPr>
              <a:t>tuyùp thuoác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 choáng 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  <a:hlinkClick r:id="rId3" action="ppaction://hlinkpres?slideindex=1&amp;slidetitle="/>
              </a:rPr>
              <a:t>coân truøng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 indent="854075" algn="just">
              <a:lnSpc>
                <a:spcPct val="120000"/>
              </a:lnSpc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Hoâm sau, khi maët trôøi leân, caû nhaø ñaõ tôùi chaân nuùi. Nam vaø Ñöùc thích thuù, ñuoåi nhau 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  <a:hlinkClick r:id="rId4" action="ppaction://hlinkpres?slideindex=1&amp;slidetitle="/>
              </a:rPr>
              <a:t>huyønh huîch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. Caøng leân cao, ñöôøng caøng doác vaø 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  <a:hlinkClick r:id="rId5" action="ppaction://hlinkpres?slideindex=1&amp;slidetitle="/>
              </a:rPr>
              <a:t>khuùc khuyûu</a:t>
            </a: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, boá phaûi coõng Ñöùc. Thænh thoaûng, meï lau moà hoâi cho hai anh em.</a:t>
            </a:r>
          </a:p>
          <a:p>
            <a:pPr indent="854075" algn="just">
              <a:lnSpc>
                <a:spcPct val="120000"/>
              </a:lnSpc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VNI-Avo" pitchFamily="2" charset="0"/>
              </a:rPr>
              <a:t>Luùc leân ñeán ñænh nuùi, hai anh em vui söôùng heùt vang.</a:t>
            </a:r>
          </a:p>
          <a:p>
            <a:pPr indent="854075" algn="r">
              <a:lnSpc>
                <a:spcPct val="120000"/>
              </a:lnSpc>
              <a:spcBef>
                <a:spcPts val="600"/>
              </a:spcBef>
            </a:pPr>
            <a:r>
              <a:rPr lang="en-US" sz="2800" b="1">
                <a:solidFill>
                  <a:srgbClr val="0000CC"/>
                </a:solidFill>
                <a:latin typeface="VNI-Avo" pitchFamily="2" charset="0"/>
              </a:rPr>
              <a:t>(Laâm Anh)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00CC"/>
              </a:solidFill>
              <a:effectLst/>
              <a:latin typeface="VNI-Avo" pitchFamily="2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27919" y="7022252"/>
            <a:ext cx="548859" cy="4910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210" tIns="61105" rIns="122210" bIns="61105" rtlCol="0" anchor="ctr"/>
          <a:lstStyle/>
          <a:p>
            <a:pPr algn="ctr"/>
            <a:r>
              <a:rPr lang="en-US" sz="2900" b="1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25144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61719" y="838200"/>
            <a:ext cx="605806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Baøi</a:t>
            </a:r>
            <a:r>
              <a:rPr lang="en-US" sz="34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3: CAÛ NHAØ ÑI CHÔI NUÙI </a:t>
            </a:r>
            <a:endParaRPr lang="en-US" sz="34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46919" y="1676400"/>
            <a:ext cx="14616661" cy="59831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indent="854075"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Boá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Nam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chôi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nuùi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Hoâm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tröôùc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khuya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ñeå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chuaån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bò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quaàn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aùo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aên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nöôùc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uoáng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caû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tuyùp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thuoác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choáng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coân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truøng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 indent="854075"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Hoâm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maët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trôøi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leân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caû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nhaø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ñaõ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tôùi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chaân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nuùi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 Nam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thích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thuù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ñuoåi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nhau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huyønh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huîch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Caøng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leân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cao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ñöôøng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caøng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doác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khuùc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khuyûu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boá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phaûi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coõng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Ñöùc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Thænh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thoaûng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lau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moà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hoâi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anh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 indent="854075"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Luùc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leân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ñeán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ñænh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nuùi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anh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vui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söôùng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VNI-Avo" pitchFamily="2" charset="0"/>
              </a:rPr>
              <a:t>heùt</a:t>
            </a:r>
            <a:r>
              <a:rPr lang="en-US" sz="3600" b="1" dirty="0">
                <a:solidFill>
                  <a:srgbClr val="0000CC"/>
                </a:solidFill>
                <a:latin typeface="VNI-Avo" pitchFamily="2" charset="0"/>
              </a:rPr>
              <a:t> vang.</a:t>
            </a:r>
          </a:p>
          <a:p>
            <a:pPr indent="854075" algn="r">
              <a:lnSpc>
                <a:spcPct val="120000"/>
              </a:lnSpc>
            </a:pPr>
            <a:r>
              <a:rPr lang="en-US" sz="2800" b="1" dirty="0">
                <a:solidFill>
                  <a:srgbClr val="0000CC"/>
                </a:solidFill>
                <a:latin typeface="VNI-Avo" pitchFamily="2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VNI-Avo" pitchFamily="2" charset="0"/>
              </a:rPr>
              <a:t>Laâm</a:t>
            </a:r>
            <a:r>
              <a:rPr lang="en-US" sz="2800" b="1" dirty="0">
                <a:solidFill>
                  <a:srgbClr val="0000CC"/>
                </a:solidFill>
                <a:latin typeface="VNI-Avo" pitchFamily="2" charset="0"/>
              </a:rPr>
              <a:t> Anh)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20792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7310438" y="2937324"/>
            <a:ext cx="0" cy="5901876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966797" y="1420536"/>
            <a:ext cx="2286082" cy="562275"/>
          </a:xfrm>
          <a:prstGeom prst="rect">
            <a:avLst/>
          </a:prstGeom>
          <a:noFill/>
        </p:spPr>
        <p:txBody>
          <a:bodyPr wrap="none" lIns="69156" tIns="34578" rIns="69156" bIns="3457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ln w="11430"/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Luyeän</a:t>
            </a:r>
            <a:r>
              <a:rPr lang="en-US" sz="3200" b="1" dirty="0">
                <a:ln w="11430"/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ñoïc</a:t>
            </a:r>
            <a:endParaRPr lang="en-US" sz="3200" b="1" dirty="0">
              <a:ln w="11430"/>
              <a:solidFill>
                <a:srgbClr val="0000FF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719" y="2849104"/>
            <a:ext cx="6708414" cy="1896196"/>
          </a:xfrm>
          <a:prstGeom prst="rect">
            <a:avLst/>
          </a:prstGeom>
        </p:spPr>
        <p:txBody>
          <a:bodyPr wrap="square" lIns="122210" tIns="61105" rIns="122210" bIns="61105">
            <a:spAutoFit/>
          </a:bodyPr>
          <a:lstStyle/>
          <a:p>
            <a:pPr indent="457200" algn="just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chôi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nuùi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thöùc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khuya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tuyùp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thuoác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coân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truøng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huyønh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huîch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khuùc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khuyûu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vui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VNI-Avo" pitchFamily="2" charset="0"/>
              </a:rPr>
              <a:t>söôùng</a:t>
            </a:r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 </a:t>
            </a:r>
            <a:endParaRPr lang="en-US" sz="3200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719" y="5611593"/>
            <a:ext cx="6629399" cy="2421725"/>
          </a:xfrm>
          <a:prstGeom prst="rect">
            <a:avLst/>
          </a:prstGeom>
        </p:spPr>
        <p:txBody>
          <a:bodyPr wrap="square" lIns="122210" tIns="61105" rIns="122210" bIns="61105">
            <a:spAutoFit/>
          </a:bodyPr>
          <a:lstStyle/>
          <a:p>
            <a:pPr indent="854075" algn="just">
              <a:lnSpc>
                <a:spcPct val="120000"/>
              </a:lnSpc>
            </a:pP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Hoâm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tröôùc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thöùc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khuya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ñeå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chuaån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bò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quaàn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aùo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thöùc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aên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nöôùc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uoáng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caû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tuyùp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thuoác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/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choáng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coân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truøng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//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9401" y="4804252"/>
            <a:ext cx="3508013" cy="615846"/>
          </a:xfrm>
          <a:prstGeom prst="rect">
            <a:avLst/>
          </a:prstGeom>
        </p:spPr>
        <p:txBody>
          <a:bodyPr wrap="square" lIns="122210" tIns="61105" rIns="122210" bIns="61105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4968" y="2206963"/>
            <a:ext cx="3508013" cy="615846"/>
          </a:xfrm>
          <a:prstGeom prst="rect">
            <a:avLst/>
          </a:prstGeom>
        </p:spPr>
        <p:txBody>
          <a:bodyPr wrap="square" lIns="122210" tIns="61105" rIns="122210" bIns="61105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Töø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khoù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731640" y="1464134"/>
            <a:ext cx="2584242" cy="562275"/>
            <a:chOff x="1454181" y="1442589"/>
            <a:chExt cx="1930935" cy="421706"/>
          </a:xfrm>
        </p:grpSpPr>
        <p:sp>
          <p:nvSpPr>
            <p:cNvPr id="28" name="Rectangle 27"/>
            <p:cNvSpPr/>
            <p:nvPr/>
          </p:nvSpPr>
          <p:spPr>
            <a:xfrm>
              <a:off x="1454181" y="1442589"/>
              <a:ext cx="1930935" cy="421706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200" b="1" dirty="0" err="1">
                  <a:ln w="11430"/>
                  <a:solidFill>
                    <a:srgbClr val="0000FF"/>
                  </a:solidFill>
                  <a:latin typeface="VNI-Avo" pitchFamily="2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ln w="11430"/>
                  <a:solidFill>
                    <a:srgbClr val="0000FF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11430"/>
                  <a:solidFill>
                    <a:srgbClr val="0000FF"/>
                  </a:solidFill>
                  <a:latin typeface="VNI-Avo" pitchFamily="2" charset="0"/>
                  <a:cs typeface="Times New Roman" pitchFamily="18" charset="0"/>
                </a:rPr>
                <a:t>hieåu</a:t>
              </a:r>
              <a:r>
                <a:rPr lang="en-US" sz="3200" b="1" dirty="0">
                  <a:ln w="11430"/>
                  <a:solidFill>
                    <a:srgbClr val="0000FF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11430"/>
                  <a:solidFill>
                    <a:srgbClr val="0000FF"/>
                  </a:solidFill>
                  <a:latin typeface="VNI-Avo" pitchFamily="2" charset="0"/>
                  <a:cs typeface="Times New Roman" pitchFamily="18" charset="0"/>
                </a:rPr>
                <a:t>baøi</a:t>
              </a:r>
              <a:endParaRPr lang="en-US" sz="3200" b="1" dirty="0">
                <a:ln w="11430"/>
                <a:solidFill>
                  <a:srgbClr val="0000FF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518917" y="1848042"/>
              <a:ext cx="184473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7389453" y="2126742"/>
            <a:ext cx="83820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Traû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lôøi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hoûi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a. Nam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Ñöùc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ñöôïc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boá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 - Nam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Ñöùc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ñöôïc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boá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cho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ñi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chôi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nuùi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chuaån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bò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chuyeán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 -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chuaån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bò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nhieàu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thöù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nhö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quaàn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aùo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thöùc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aên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vaø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caû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tuyùp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thuoác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c.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ñoaïn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ñöôøng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doác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khuùc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khuyûu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boá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phaûi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? </a:t>
            </a:r>
          </a:p>
          <a:p>
            <a:pPr algn="just">
              <a:spcBef>
                <a:spcPts val="600"/>
              </a:spcBef>
            </a:pP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-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Boá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phaûi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coõng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VNI-Avo" pitchFamily="2" charset="0"/>
              </a:rPr>
              <a:t>Ñöùc</a:t>
            </a:r>
            <a:r>
              <a:rPr lang="en-US" sz="3200" b="1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04519" y="499943"/>
            <a:ext cx="6854762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Baøi 3: CAÛ NHAØ ÑI CHÔI NUÙI (T2)</a:t>
            </a:r>
            <a:endParaRPr lang="en-US" sz="3400" b="1" cap="none" spc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895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10548</TotalTime>
  <Words>755</Words>
  <Application>Microsoft Office PowerPoint</Application>
  <PresentationFormat>Custom</PresentationFormat>
  <Paragraphs>57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HP001 4 hàng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LUONG VINH LONG - TT Bo Ha - Yen The - BG</dc:creator>
  <cp:lastModifiedBy>FPT shop</cp:lastModifiedBy>
  <cp:revision>847</cp:revision>
  <dcterms:created xsi:type="dcterms:W3CDTF">2008-09-09T22:52:10Z</dcterms:created>
  <dcterms:modified xsi:type="dcterms:W3CDTF">2025-02-08T16:01:30Z</dcterms:modified>
</cp:coreProperties>
</file>