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27" r:id="rId2"/>
    <p:sldId id="407" r:id="rId3"/>
    <p:sldId id="408" r:id="rId4"/>
    <p:sldId id="420" r:id="rId5"/>
    <p:sldId id="421" r:id="rId6"/>
    <p:sldId id="422" r:id="rId7"/>
    <p:sldId id="425" r:id="rId8"/>
    <p:sldId id="426" r:id="rId9"/>
    <p:sldId id="419" r:id="rId10"/>
    <p:sldId id="427" r:id="rId11"/>
    <p:sldId id="414" r:id="rId12"/>
    <p:sldId id="340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6600"/>
    <a:srgbClr val="FF7C8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140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wmf"/><Relationship Id="rId5" Type="http://schemas.openxmlformats.org/officeDocument/2006/relationships/image" Target="../media/image5.w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hoai.pptx" TargetMode="External"/><Relationship Id="rId2" Type="http://schemas.openxmlformats.org/officeDocument/2006/relationships/hyperlink" Target="Giai%20nghia%20tu/lua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Giai%20nghia%20tu/biec.pptx" TargetMode="External"/><Relationship Id="rId4" Type="http://schemas.openxmlformats.org/officeDocument/2006/relationships/hyperlink" Target="Giai%20nghia%20tu/vom.ppt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883750"/>
            <a:ext cx="1695525" cy="220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81224" y="4343401"/>
            <a:ext cx="12512736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MÔN TIẾNG VIỆT LỚP 1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3: BẠN CỦA GIÓ (T1.2)</a:t>
            </a:r>
            <a:endParaRPr lang="en-US" sz="57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3218673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1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5" y="596423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074761" y="369392"/>
            <a:ext cx="1812925" cy="232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2986" y="439008"/>
            <a:ext cx="1824462" cy="218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39493">
            <a:off x="12912363" y="1279824"/>
            <a:ext cx="1474263" cy="133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5829" y="6025794"/>
            <a:ext cx="1083039" cy="7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00058" y="2937324"/>
            <a:ext cx="0" cy="590187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63916" y="2095915"/>
            <a:ext cx="2447988" cy="623829"/>
            <a:chOff x="1505083" y="1442589"/>
            <a:chExt cx="1829128" cy="467872"/>
          </a:xfrm>
        </p:grpSpPr>
        <p:sp>
          <p:nvSpPr>
            <p:cNvPr id="12" name="Rectangle 11"/>
            <p:cNvSpPr/>
            <p:nvPr/>
          </p:nvSpPr>
          <p:spPr>
            <a:xfrm>
              <a:off x="1505083" y="1442589"/>
              <a:ext cx="1829128" cy="46787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>
                  <a:ln w="11430"/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43945" y="1882332"/>
              <a:ext cx="15714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91705" y="3662807"/>
            <a:ext cx="6708414" cy="788201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600">
                <a:solidFill>
                  <a:srgbClr val="0000FF"/>
                </a:solidFill>
                <a:latin typeface="+mj-lt"/>
              </a:rPr>
              <a:t>lùa, tán lá, lặng im, ra khơi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1706" y="5888262"/>
            <a:ext cx="6175014" cy="2782593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Ai là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bạn gió?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Mà gió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đi tìm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Bay theo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cánh chim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Lùa trong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tán lá…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//</a:t>
            </a:r>
            <a:endParaRPr lang="vi-VN" sz="36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3625" y="4885426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Đọc câu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704" y="3046961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Từ khó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091530" y="2095919"/>
            <a:ext cx="2832708" cy="623829"/>
            <a:chOff x="1361355" y="1442589"/>
            <a:chExt cx="2116588" cy="467871"/>
          </a:xfrm>
        </p:grpSpPr>
        <p:sp>
          <p:nvSpPr>
            <p:cNvPr id="28" name="Rectangle 27"/>
            <p:cNvSpPr/>
            <p:nvPr/>
          </p:nvSpPr>
          <p:spPr>
            <a:xfrm>
              <a:off x="1361355" y="1442589"/>
              <a:ext cx="2116588" cy="467871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>
                  <a:ln w="11430"/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18917" y="1848042"/>
              <a:ext cx="184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071519" y="3048000"/>
            <a:ext cx="8763001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1. Trả lời câu hỏi:</a:t>
            </a:r>
          </a:p>
          <a:p>
            <a:pPr indent="457200"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c. Điều gì xẩy ra khi gió đi vắng?</a:t>
            </a:r>
          </a:p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600">
                <a:solidFill>
                  <a:srgbClr val="0000CC"/>
                </a:solidFill>
                <a:latin typeface="+mj-lt"/>
              </a:rPr>
              <a:t>- Khi gió đi vắng, lá buồm lặng im, vắng cả cánh chim, chẳng ai gõ cửa, sóng ngủ trong nước, buồm chẳng ra khơi.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41798" y="1235724"/>
            <a:ext cx="402052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BẠN CỦA GIÓ (T2)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363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141798" y="1235724"/>
            <a:ext cx="402052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BẠN CỦA GIÓ (T2)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9" t="20926" r="27677" b="70222"/>
          <a:stretch/>
        </p:blipFill>
        <p:spPr bwMode="auto">
          <a:xfrm>
            <a:off x="823118" y="1851277"/>
            <a:ext cx="12642419" cy="3101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59" t="29778" r="17550" b="29999"/>
          <a:stretch/>
        </p:blipFill>
        <p:spPr bwMode="auto">
          <a:xfrm>
            <a:off x="12024519" y="5535896"/>
            <a:ext cx="4163219" cy="310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038411"/>
      </p:ext>
    </p:extLst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220" name="Picture 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5177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6124" y="6604000"/>
            <a:ext cx="3560514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2222013" y="761487"/>
            <a:ext cx="8908514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TRÒ CHƠI: EM YÊU BIỂN ĐẢO VIỆT NAM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Điền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uyt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hay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5519" y="3318256"/>
            <a:ext cx="25699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00FF"/>
                </a:solidFill>
              </a:rPr>
              <a:t>tuýt  còi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42718" y="3318256"/>
            <a:ext cx="2377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00FF"/>
                </a:solidFill>
              </a:rPr>
              <a:t>chi chít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75518" y="595517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00FF"/>
                </a:solidFill>
              </a:rPr>
              <a:t>quả mít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14118" y="5955177"/>
            <a:ext cx="33778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solidFill>
                  <a:srgbClr val="0000FF"/>
                </a:solidFill>
              </a:rPr>
              <a:t>khăng khít</a:t>
            </a:r>
          </a:p>
        </p:txBody>
      </p:sp>
      <p:sp>
        <p:nvSpPr>
          <p:cNvPr id="3" name="Rectangle 2"/>
          <p:cNvSpPr/>
          <p:nvPr/>
        </p:nvSpPr>
        <p:spPr>
          <a:xfrm>
            <a:off x="1666493" y="3523676"/>
            <a:ext cx="670352" cy="7363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147719" y="3411728"/>
            <a:ext cx="762000" cy="7363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2976851" y="6048649"/>
            <a:ext cx="762000" cy="7363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7909719" y="6048649"/>
            <a:ext cx="762000" cy="73638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6"/>
          <a:stretch/>
        </p:blipFill>
        <p:spPr>
          <a:xfrm>
            <a:off x="9738519" y="1740891"/>
            <a:ext cx="6098347" cy="7189329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11639182" y="3124200"/>
            <a:ext cx="607051" cy="228600"/>
          </a:xfrm>
          <a:prstGeom prst="roundRect">
            <a:avLst/>
          </a:prstGeom>
          <a:noFill/>
          <a:ln>
            <a:solidFill>
              <a:srgbClr val="FFC9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11895344" y="4267200"/>
            <a:ext cx="607051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/>
          <p:cNvSpPr/>
          <p:nvPr/>
        </p:nvSpPr>
        <p:spPr>
          <a:xfrm>
            <a:off x="12484166" y="5084095"/>
            <a:ext cx="530953" cy="251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2419555" y="6781800"/>
            <a:ext cx="671662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/>
          <p:cNvSpPr/>
          <p:nvPr/>
        </p:nvSpPr>
        <p:spPr>
          <a:xfrm>
            <a:off x="11352857" y="7513320"/>
            <a:ext cx="671662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/>
        </p:nvSpPr>
        <p:spPr>
          <a:xfrm>
            <a:off x="10588148" y="7585710"/>
            <a:ext cx="728775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9921399" y="7513320"/>
            <a:ext cx="655319" cy="3657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/>
          <p:cNvSpPr/>
          <p:nvPr/>
        </p:nvSpPr>
        <p:spPr>
          <a:xfrm>
            <a:off x="13243719" y="6324600"/>
            <a:ext cx="1752600" cy="162687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13015119" y="3962400"/>
            <a:ext cx="1219200" cy="1304575"/>
          </a:xfrm>
          <a:prstGeom prst="roundRect">
            <a:avLst/>
          </a:prstGeom>
          <a:noFill/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ounded Rectangle 63"/>
          <p:cNvSpPr/>
          <p:nvPr/>
        </p:nvSpPr>
        <p:spPr>
          <a:xfrm>
            <a:off x="11519587" y="3390900"/>
            <a:ext cx="607051" cy="342900"/>
          </a:xfrm>
          <a:prstGeom prst="roundRect">
            <a:avLst/>
          </a:prstGeom>
          <a:noFill/>
          <a:ln>
            <a:solidFill>
              <a:srgbClr val="006B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ounded Rectangle 64"/>
          <p:cNvSpPr/>
          <p:nvPr/>
        </p:nvSpPr>
        <p:spPr>
          <a:xfrm>
            <a:off x="4861719" y="3124200"/>
            <a:ext cx="3937180" cy="1542952"/>
          </a:xfrm>
          <a:prstGeom prst="roundRect">
            <a:avLst/>
          </a:prstGeom>
          <a:solidFill>
            <a:srgbClr val="18B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Quần đảo Hoàng Sa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4861719" y="5605589"/>
            <a:ext cx="3937180" cy="1542952"/>
          </a:xfrm>
          <a:prstGeom prst="roundRect">
            <a:avLst/>
          </a:prstGeom>
          <a:solidFill>
            <a:srgbClr val="6B9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/>
              <a:t>Đảo </a:t>
            </a:r>
          </a:p>
          <a:p>
            <a:pPr algn="ctr"/>
            <a:r>
              <a:rPr lang="en-US" sz="2500" b="1"/>
              <a:t>Bạch Long Vĩ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03646" y="3124200"/>
            <a:ext cx="3810000" cy="1542952"/>
          </a:xfrm>
          <a:prstGeom prst="roundRect">
            <a:avLst/>
          </a:prstGeom>
          <a:solidFill>
            <a:srgbClr val="0000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FF00"/>
                </a:solidFill>
              </a:rPr>
              <a:t>Quần đảo Trường Sa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442119" y="5626593"/>
            <a:ext cx="3810000" cy="1542952"/>
          </a:xfrm>
          <a:prstGeom prst="roundRect">
            <a:avLst/>
          </a:prstGeom>
          <a:solidFill>
            <a:srgbClr val="FFD9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rgbClr val="FF0000"/>
                </a:solidFill>
              </a:rPr>
              <a:t>Đảo Cát Bà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 animBg="1"/>
      <p:bldP spid="50" grpId="0" animBg="1"/>
      <p:bldP spid="51" grpId="0" animBg="1"/>
      <p:bldP spid="52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8" t="27000" r="47591" b="39000"/>
          <a:stretch/>
        </p:blipFill>
        <p:spPr bwMode="auto">
          <a:xfrm>
            <a:off x="1105442" y="1524000"/>
            <a:ext cx="1460058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129935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41798" y="1235724"/>
            <a:ext cx="402052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BẠN CỦA GIÓ (T1)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116" y="2455039"/>
            <a:ext cx="5334000" cy="550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Ai là bạn gió?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Mà gió đi tìm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Bay theo cánh chim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Lùa trong tán lá…</a:t>
            </a:r>
            <a:endParaRPr lang="vi-VN" sz="3600">
              <a:solidFill>
                <a:srgbClr val="0000FF"/>
              </a:solidFill>
              <a:latin typeface="Arial"/>
            </a:endParaRPr>
          </a:p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Gió nhớ bạn quá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Nên gõ cửa hoài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Đẩy sóng dâng cao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Thổi căng buồm lớn.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3519" y="2493139"/>
            <a:ext cx="5334000" cy="632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Khi gió đi vắng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Lá buồn lặng im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Vắng cả cánh chim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Chẳng ai gõ cửa.</a:t>
            </a:r>
            <a:endParaRPr lang="vi-VN" sz="360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Sóng ngủ trong nước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Buồm chẳng ra khơi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Ai gọi: Gió ơi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Trong vòm lá biếc.</a:t>
            </a:r>
            <a:endParaRPr lang="vi-VN" sz="360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i="1">
                <a:solidFill>
                  <a:srgbClr val="0000FF"/>
                </a:solidFill>
                <a:latin typeface="inherit"/>
              </a:rPr>
              <a:t>(Ngân Hà)</a:t>
            </a:r>
            <a:endParaRPr lang="vi-VN" sz="360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3" t="25371" r="51337" b="23333"/>
          <a:stretch/>
        </p:blipFill>
        <p:spPr bwMode="auto">
          <a:xfrm>
            <a:off x="13319919" y="1944459"/>
            <a:ext cx="2373805" cy="638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850212" y="4480063"/>
            <a:ext cx="954107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Lùa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912374" y="4470400"/>
            <a:ext cx="1774845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tán lá…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14638" y="5943600"/>
            <a:ext cx="162256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gõ cửa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613039" y="3200400"/>
            <a:ext cx="1672253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lặng im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522671" y="5981700"/>
            <a:ext cx="161614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ra khơi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109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9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49164" y="3657600"/>
            <a:ext cx="392286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tán lá </a:t>
            </a:r>
            <a:r>
              <a:rPr lang="en-US" sz="4800">
                <a:solidFill>
                  <a:srgbClr val="0000CC"/>
                </a:solidFill>
              </a:rPr>
              <a:t>/ tán ná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0119" y="4754772"/>
            <a:ext cx="454002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gõ cửa </a:t>
            </a:r>
            <a:r>
              <a:rPr lang="en-US" sz="4800">
                <a:solidFill>
                  <a:srgbClr val="0000CC"/>
                </a:solidFill>
              </a:rPr>
              <a:t>/ gỏ cửa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00438" y="5798403"/>
            <a:ext cx="4878259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lặng im </a:t>
            </a:r>
            <a:r>
              <a:rPr lang="en-US" sz="4800">
                <a:solidFill>
                  <a:srgbClr val="0000CC"/>
                </a:solidFill>
              </a:rPr>
              <a:t>/ nặng im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93680" y="2590800"/>
            <a:ext cx="2550698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lùa </a:t>
            </a:r>
            <a:r>
              <a:rPr lang="en-US" sz="4800">
                <a:solidFill>
                  <a:srgbClr val="0000CC"/>
                </a:solidFill>
              </a:rPr>
              <a:t>/ nùa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0119" y="6941403"/>
            <a:ext cx="4658648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ra khơi </a:t>
            </a:r>
            <a:r>
              <a:rPr lang="en-US" sz="4800">
                <a:solidFill>
                  <a:srgbClr val="0000CC"/>
                </a:solidFill>
              </a:rPr>
              <a:t>/ da khơi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1798" y="1441847"/>
            <a:ext cx="402052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BẠN CỦA GIÓ (T1)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5659" y="16764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2. Đọc</a:t>
            </a:r>
          </a:p>
        </p:txBody>
      </p:sp>
    </p:spTree>
    <p:extLst>
      <p:ext uri="{BB962C8B-B14F-4D97-AF65-F5344CB8AC3E}">
        <p14:creationId xmlns:p14="http://schemas.microsoft.com/office/powerpoint/2010/main" val="18554504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28319" y="1219200"/>
            <a:ext cx="402052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BẠN CỦA GIÓ (T1)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47116" y="2455039"/>
            <a:ext cx="5334000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Ai là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bạn gió?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Mà gió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đi tìm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Bay theo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cánh chim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Lùa trong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tán lá…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//</a:t>
            </a:r>
            <a:endParaRPr lang="vi-VN" sz="3600">
              <a:solidFill>
                <a:srgbClr val="FF0000"/>
              </a:solidFill>
              <a:latin typeface="Arial"/>
            </a:endParaRPr>
          </a:p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Gió nhớ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bạn quá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Nên gõ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cửa hoài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Đẩy sóng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dâng cao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Thổi căng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buồm lớn.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//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33519" y="2493139"/>
            <a:ext cx="5334000" cy="632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Khi gió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đi vắng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Lá buồn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lặng im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Vắng cả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en-US" sz="3600">
                <a:solidFill>
                  <a:srgbClr val="0000FF"/>
                </a:solidFill>
                <a:latin typeface="inherit"/>
              </a:rPr>
              <a:t> 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cánh chim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Chẳng ai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gõ cửa.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//</a:t>
            </a:r>
            <a:endParaRPr lang="vi-VN" sz="360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Sóng ngủ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trong nước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Buồm chẳng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ra khơi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Ai gọi: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Gió ơi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Trong vòm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lá biếc.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endParaRPr lang="vi-VN" sz="3600">
              <a:solidFill>
                <a:srgbClr val="FF0000"/>
              </a:solidFill>
            </a:endParaRPr>
          </a:p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i="1">
                <a:solidFill>
                  <a:srgbClr val="0000FF"/>
                </a:solidFill>
                <a:latin typeface="inherit"/>
              </a:rPr>
              <a:t>(Ngân Hà)</a:t>
            </a:r>
            <a:endParaRPr lang="vi-VN" sz="3600">
              <a:solidFill>
                <a:srgbClr val="0000FF"/>
              </a:solidFill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3" t="25371" r="51337" b="23333"/>
          <a:stretch/>
        </p:blipFill>
        <p:spPr bwMode="auto">
          <a:xfrm>
            <a:off x="13319919" y="1944459"/>
            <a:ext cx="2373805" cy="638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7889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41798" y="1235724"/>
            <a:ext cx="402052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BẠN CỦA GIÓ (T1)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47116" y="2286000"/>
            <a:ext cx="5334000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Ai là bạn gió?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Mà gió đi tìm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Bay theo cánh chim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FF0000"/>
                </a:solidFill>
                <a:latin typeface="inherit"/>
                <a:hlinkClick r:id="rId2" action="ppaction://hlinkpres?slideindex=1&amp;slidetitle="/>
              </a:rPr>
              <a:t>Lùa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trong tán lá…</a:t>
            </a:r>
            <a:endParaRPr lang="vi-VN" sz="3600">
              <a:solidFill>
                <a:srgbClr val="0000FF"/>
              </a:solidFill>
              <a:latin typeface="Arial"/>
            </a:endParaRPr>
          </a:p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Gió nhớ bạn quá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Nên gõ cửa </a:t>
            </a:r>
            <a:r>
              <a:rPr lang="vi-VN" sz="3600">
                <a:solidFill>
                  <a:srgbClr val="0000FF"/>
                </a:solidFill>
                <a:latin typeface="inherit"/>
                <a:hlinkClick r:id="rId3" action="ppaction://hlinkpres?slideindex=1&amp;slidetitle="/>
              </a:rPr>
              <a:t>hoài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Đẩy sóng dâng cao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Thổi căng buồm lớn.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33519" y="2324100"/>
            <a:ext cx="5334000" cy="6322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Khi gió đi vắng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Lá buồn lặng im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Vắng cả cánh chim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Chẳng ai gõ cửa.</a:t>
            </a:r>
            <a:endParaRPr lang="vi-VN" sz="360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Sóng ngủ trong nước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Buồm chẳng ra khơi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Ai gọi: Gió ơi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Trong </a:t>
            </a:r>
            <a:r>
              <a:rPr lang="vi-VN" sz="3600">
                <a:solidFill>
                  <a:srgbClr val="0000FF"/>
                </a:solidFill>
                <a:latin typeface="inherit"/>
                <a:hlinkClick r:id="rId4" action="ppaction://hlinkpres?slideindex=1&amp;slidetitle="/>
              </a:rPr>
              <a:t>vòm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lá </a:t>
            </a:r>
            <a:r>
              <a:rPr lang="vi-VN" sz="3600">
                <a:solidFill>
                  <a:srgbClr val="0000FF"/>
                </a:solidFill>
                <a:latin typeface="inherit"/>
                <a:hlinkClick r:id="rId5" action="ppaction://hlinkpres?slideindex=1&amp;slidetitle="/>
              </a:rPr>
              <a:t>biếc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.</a:t>
            </a:r>
            <a:endParaRPr lang="vi-VN" sz="360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 i="1">
                <a:solidFill>
                  <a:srgbClr val="0000FF"/>
                </a:solidFill>
                <a:latin typeface="inherit"/>
              </a:rPr>
              <a:t>(Ngân Hà)</a:t>
            </a:r>
            <a:endParaRPr lang="vi-VN" sz="3600">
              <a:solidFill>
                <a:srgbClr val="0000FF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3" t="25371" r="51337" b="23333"/>
          <a:stretch/>
        </p:blipFill>
        <p:spPr bwMode="auto">
          <a:xfrm>
            <a:off x="13319919" y="1944459"/>
            <a:ext cx="2373805" cy="638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1223738" y="2421761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1213797" y="5201556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0" name="Oval 19"/>
          <p:cNvSpPr/>
          <p:nvPr/>
        </p:nvSpPr>
        <p:spPr>
          <a:xfrm>
            <a:off x="7284660" y="2472561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1" name="Oval 20"/>
          <p:cNvSpPr/>
          <p:nvPr/>
        </p:nvSpPr>
        <p:spPr>
          <a:xfrm>
            <a:off x="7262019" y="5239656"/>
            <a:ext cx="548859" cy="4910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10" tIns="61105" rIns="122210" bIns="61105" rtlCol="0" anchor="ctr"/>
          <a:lstStyle/>
          <a:p>
            <a:pPr algn="ctr"/>
            <a:r>
              <a:rPr lang="en-US" sz="2900" b="1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655112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805319" y="2971800"/>
            <a:ext cx="4681597" cy="556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Khi gió đi vắng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Lá buồn lặng im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Vắng cả cánh chim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Chẳng ai gõ cửa.</a:t>
            </a:r>
            <a:endParaRPr lang="vi-VN" sz="3600">
              <a:solidFill>
                <a:srgbClr val="0000FF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Sóng ngủ trong nước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Buồm chẳng ra khơi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Ai gọi: Gió ơi</a:t>
            </a:r>
            <a:br>
              <a:rPr lang="vi-VN" sz="3600">
                <a:solidFill>
                  <a:srgbClr val="0000FF"/>
                </a:solidFill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Trong vòm lá biếc.</a:t>
            </a:r>
            <a:endParaRPr lang="vi-VN" sz="360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4" t="25220" r="18099" b="62037"/>
          <a:stretch/>
        </p:blipFill>
        <p:spPr bwMode="auto">
          <a:xfrm>
            <a:off x="789722" y="1245072"/>
            <a:ext cx="10015597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343760" y="4572000"/>
            <a:ext cx="8841581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rgbClr val="0000FF"/>
                </a:solidFill>
                <a:latin typeface="inherit"/>
              </a:rPr>
              <a:t>Khi – đi, lá – cả - ra, gió – gõ, vắng – lặng – chẳng, im – chim, ơi - khơi</a:t>
            </a:r>
            <a:endParaRPr lang="vi-VN" sz="36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559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6800058" y="2937324"/>
            <a:ext cx="0" cy="5901876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963916" y="2095915"/>
            <a:ext cx="2447988" cy="623829"/>
            <a:chOff x="1505083" y="1442589"/>
            <a:chExt cx="1829128" cy="467872"/>
          </a:xfrm>
        </p:grpSpPr>
        <p:sp>
          <p:nvSpPr>
            <p:cNvPr id="12" name="Rectangle 11"/>
            <p:cNvSpPr/>
            <p:nvPr/>
          </p:nvSpPr>
          <p:spPr>
            <a:xfrm>
              <a:off x="1505083" y="1442589"/>
              <a:ext cx="1829128" cy="46787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>
                  <a:ln w="11430"/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43945" y="1882332"/>
              <a:ext cx="157144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591705" y="3662807"/>
            <a:ext cx="6708414" cy="788201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600">
                <a:solidFill>
                  <a:srgbClr val="0000FF"/>
                </a:solidFill>
                <a:latin typeface="+mj-lt"/>
              </a:rPr>
              <a:t>lùa, tán lá, lặng im, ra khơi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1706" y="5888262"/>
            <a:ext cx="6175014" cy="2782593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lvl="0" defTabSz="1436888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3600">
                <a:solidFill>
                  <a:srgbClr val="0000FF"/>
                </a:solidFill>
                <a:latin typeface="inherit"/>
              </a:rPr>
              <a:t>Ai là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bạn gió?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Mà gió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đi tìm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Bay theo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cánh chim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br>
              <a:rPr lang="vi-VN" sz="3600">
                <a:solidFill>
                  <a:srgbClr val="0000FF"/>
                </a:solidFill>
                <a:latin typeface="Arial"/>
              </a:rPr>
            </a:br>
            <a:r>
              <a:rPr lang="vi-VN" sz="3600">
                <a:solidFill>
                  <a:srgbClr val="0000FF"/>
                </a:solidFill>
                <a:latin typeface="inherit"/>
              </a:rPr>
              <a:t>Lùa trong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</a:t>
            </a:r>
            <a:r>
              <a:rPr lang="vi-VN" sz="3600">
                <a:solidFill>
                  <a:srgbClr val="0000FF"/>
                </a:solidFill>
                <a:latin typeface="inherit"/>
              </a:rPr>
              <a:t> tán lá…</a:t>
            </a:r>
            <a:r>
              <a:rPr lang="en-US" sz="3600">
                <a:solidFill>
                  <a:srgbClr val="FF0000"/>
                </a:solidFill>
                <a:latin typeface="inherit"/>
              </a:rPr>
              <a:t>//</a:t>
            </a:r>
            <a:endParaRPr lang="vi-VN" sz="36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3625" y="4885426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Đọc câu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91704" y="3046961"/>
            <a:ext cx="3508013" cy="615846"/>
          </a:xfrm>
          <a:prstGeom prst="rect">
            <a:avLst/>
          </a:prstGeom>
        </p:spPr>
        <p:txBody>
          <a:bodyPr wrap="square" lIns="122210" tIns="61105" rIns="122210" bIns="61105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+mj-lt"/>
              </a:rPr>
              <a:t>Từ khó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0091530" y="2095919"/>
            <a:ext cx="2832708" cy="623829"/>
            <a:chOff x="1361355" y="1442589"/>
            <a:chExt cx="2116588" cy="467871"/>
          </a:xfrm>
        </p:grpSpPr>
        <p:sp>
          <p:nvSpPr>
            <p:cNvPr id="28" name="Rectangle 27"/>
            <p:cNvSpPr/>
            <p:nvPr/>
          </p:nvSpPr>
          <p:spPr>
            <a:xfrm>
              <a:off x="1361355" y="1442589"/>
              <a:ext cx="2116588" cy="467871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600" b="1">
                  <a:ln w="11430"/>
                  <a:solidFill>
                    <a:srgbClr val="0000FF"/>
                  </a:solidFill>
                  <a:latin typeface="+mj-lt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518917" y="1848042"/>
              <a:ext cx="184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071519" y="3048000"/>
            <a:ext cx="8763001" cy="5352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1. Trả lời câu hỏi:</a:t>
            </a:r>
          </a:p>
          <a:p>
            <a:pPr indent="457200" algn="just">
              <a:spcBef>
                <a:spcPts val="6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a. Ở khổ thơ thứ nhất, gió đã làm gì để tìm bạn?</a:t>
            </a:r>
          </a:p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600">
                <a:solidFill>
                  <a:srgbClr val="0000CC"/>
                </a:solidFill>
                <a:latin typeface="+mj-lt"/>
              </a:rPr>
              <a:t>- Gió bay theo cánh chim, lùa trong tán lá.</a:t>
            </a:r>
          </a:p>
          <a:p>
            <a:pPr indent="457200" algn="just">
              <a:spcBef>
                <a:spcPts val="1200"/>
              </a:spcBef>
            </a:pPr>
            <a:r>
              <a:rPr lang="en-US" sz="3600">
                <a:solidFill>
                  <a:srgbClr val="FF0000"/>
                </a:solidFill>
                <a:latin typeface="+mj-lt"/>
              </a:rPr>
              <a:t>b. Gió làm gì khi nhớ bạn?</a:t>
            </a:r>
          </a:p>
          <a:p>
            <a:pPr indent="457200" algn="just">
              <a:lnSpc>
                <a:spcPct val="120000"/>
              </a:lnSpc>
              <a:spcBef>
                <a:spcPts val="600"/>
              </a:spcBef>
            </a:pPr>
            <a:r>
              <a:rPr lang="en-US" sz="3600">
                <a:solidFill>
                  <a:srgbClr val="0000CC"/>
                </a:solidFill>
                <a:latin typeface="+mj-lt"/>
              </a:rPr>
              <a:t>- </a:t>
            </a:r>
            <a:r>
              <a:rPr lang="en-US" sz="3600">
                <a:solidFill>
                  <a:srgbClr val="0000CC"/>
                </a:solidFill>
              </a:rPr>
              <a:t>Khi nhớ bạn, gió gõ cửa tìm bạn, đẩy sóng dâng cao, thổi căng buồm lớn.</a:t>
            </a:r>
            <a:endParaRPr lang="en-US" sz="360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41798" y="1235724"/>
            <a:ext cx="4020524" cy="6155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400" b="1">
                <a:ln w="1905"/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BẠN CỦA GIÓ (T2)</a:t>
            </a:r>
            <a:endParaRPr lang="en-US" sz="3400" b="1" cap="none" spc="0">
              <a:ln w="1905"/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38958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10730</TotalTime>
  <Words>733</Words>
  <Application>Microsoft Office PowerPoint</Application>
  <PresentationFormat>Custom</PresentationFormat>
  <Paragraphs>81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inherit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LUONG VINH LONG - TT Bo Ha - Yen The - BG</dc:creator>
  <cp:lastModifiedBy>FPT shop</cp:lastModifiedBy>
  <cp:revision>854</cp:revision>
  <dcterms:created xsi:type="dcterms:W3CDTF">2008-09-09T22:52:10Z</dcterms:created>
  <dcterms:modified xsi:type="dcterms:W3CDTF">2025-01-17T02:44:36Z</dcterms:modified>
</cp:coreProperties>
</file>