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08" r:id="rId4"/>
    <p:sldId id="420" r:id="rId5"/>
    <p:sldId id="421" r:id="rId6"/>
    <p:sldId id="417" r:id="rId7"/>
    <p:sldId id="418" r:id="rId8"/>
    <p:sldId id="423" r:id="rId9"/>
    <p:sldId id="424" r:id="rId10"/>
    <p:sldId id="419" r:id="rId11"/>
    <p:sldId id="414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59" d="100"/>
          <a:sy n="59" d="100"/>
        </p:scale>
        <p:origin x="31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9.wmf"/><Relationship Id="rId5" Type="http://schemas.openxmlformats.org/officeDocument/2006/relationships/image" Target="../media/image5.w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%202/do%20danh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%202/diu%20dang.ppt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SỐ 1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83750"/>
            <a:ext cx="1695525" cy="22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66439" y="4343401"/>
            <a:ext cx="1348228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TIẾNG VIỆT LỚP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LÀM ANH (T 1.2)</a:t>
            </a:r>
            <a:endParaRPr lang="en-US" sz="57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14038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Nguyễn Thị Lựu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1A1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5" y="59642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74761" y="369392"/>
            <a:ext cx="1812925" cy="23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2986" y="439008"/>
            <a:ext cx="1824462" cy="21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493">
            <a:off x="12912363" y="1279824"/>
            <a:ext cx="1474263" cy="13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5829" y="6025794"/>
            <a:ext cx="1083039" cy="7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310438" y="2937324"/>
            <a:ext cx="0" cy="590187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044868" y="2095916"/>
            <a:ext cx="2286082" cy="586324"/>
            <a:chOff x="1565570" y="1442589"/>
            <a:chExt cx="1708152" cy="439743"/>
          </a:xfrm>
        </p:grpSpPr>
        <p:sp>
          <p:nvSpPr>
            <p:cNvPr id="12" name="Rectangle 11"/>
            <p:cNvSpPr/>
            <p:nvPr/>
          </p:nvSpPr>
          <p:spPr>
            <a:xfrm>
              <a:off x="1565570" y="1442589"/>
              <a:ext cx="1708152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Luyeän ñoïc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43945" y="1882332"/>
              <a:ext cx="15714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91705" y="3662807"/>
            <a:ext cx="6708414" cy="1305265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200" b="1">
                <a:solidFill>
                  <a:srgbClr val="0000FF"/>
                </a:solidFill>
                <a:latin typeface="VNI-Avo" pitchFamily="2" charset="0"/>
              </a:rPr>
              <a:t>ngöôøi lôùn, doã daønh, naâng, phaàn hôn, nhöôøng </a:t>
            </a:r>
            <a:endParaRPr lang="en-US" sz="32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120" y="6294896"/>
            <a:ext cx="6629399" cy="2421725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thaät khoù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Nhöng maø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thaät vui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Ai yeâu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em beù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Thì laøm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ñöôïc thoâi.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6506" y="5491608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Ñoïc caâu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2706" y="3046961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Töø khoù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15762" y="2095917"/>
            <a:ext cx="2584242" cy="562275"/>
            <a:chOff x="1454181" y="1442589"/>
            <a:chExt cx="1930935" cy="421706"/>
          </a:xfrm>
        </p:grpSpPr>
        <p:sp>
          <p:nvSpPr>
            <p:cNvPr id="28" name="Rectangle 27"/>
            <p:cNvSpPr/>
            <p:nvPr/>
          </p:nvSpPr>
          <p:spPr>
            <a:xfrm>
              <a:off x="1454181" y="1442589"/>
              <a:ext cx="1930935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Tìm hieåu baøi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18917" y="1848042"/>
              <a:ext cx="184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452520" y="3048000"/>
            <a:ext cx="8382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1. Traû lôøi caâu hoûi</a:t>
            </a:r>
          </a:p>
          <a:p>
            <a:pPr algn="just">
              <a:spcBef>
                <a:spcPts val="600"/>
              </a:spcBef>
            </a:pP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a. </a:t>
            </a:r>
            <a:r>
              <a:rPr lang="en-US" sz="3200" b="1">
                <a:solidFill>
                  <a:srgbClr val="FF0000"/>
                </a:solidFill>
              </a:rPr>
              <a:t>Làm anh thì cần làm những gì cho em?</a:t>
            </a:r>
            <a:endParaRPr lang="en-US" sz="3200" b="1">
              <a:solidFill>
                <a:srgbClr val="FF0000"/>
              </a:solidFill>
              <a:latin typeface="VNI-Avo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 - Doã em, khi em khoùc; Naâng em daäy khi em ngaõ; nhöôøng em ñoà chôi ñeïp.</a:t>
            </a:r>
          </a:p>
          <a:p>
            <a:pPr algn="just">
              <a:spcBef>
                <a:spcPts val="3000"/>
              </a:spcBef>
            </a:pP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b. </a:t>
            </a:r>
            <a:r>
              <a:rPr lang="en-US" sz="3200" b="1">
                <a:solidFill>
                  <a:srgbClr val="FF0000"/>
                </a:solidFill>
              </a:rPr>
              <a:t>Theo em, làm anh dễ hay khó ?</a:t>
            </a:r>
            <a:endParaRPr lang="en-US" sz="3200" b="1">
              <a:solidFill>
                <a:srgbClr val="FF0000"/>
              </a:solidFill>
              <a:latin typeface="VNI-Avo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 - Laøm anh deã neáu anh thöông em vaø bieát nhöôøng nhòn, chieàu chuoâng em.</a:t>
            </a:r>
          </a:p>
          <a:p>
            <a:pPr algn="just">
              <a:spcBef>
                <a:spcPts val="3000"/>
              </a:spcBef>
            </a:pP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c. </a:t>
            </a:r>
            <a:r>
              <a:rPr lang="en-US" sz="3200" b="1">
                <a:solidFill>
                  <a:srgbClr val="FF0000"/>
                </a:solidFill>
              </a:rPr>
              <a:t>Em thích làm anh hay làm em? Vì sao ?</a:t>
            </a:r>
            <a:endParaRPr lang="en-US" sz="32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26912" y="670279"/>
            <a:ext cx="437651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2: LAØM ANH (T2)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9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85119" y="1828800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5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Hoïc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thuoäc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loøng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khoå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thô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cuoái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5498" y="3351478"/>
            <a:ext cx="4963218" cy="239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Meï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quaø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baùnh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Chia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phaàn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hôn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ñoà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chôi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ñeïp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Cuõng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nhöôøng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luoân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74505" y="3351478"/>
            <a:ext cx="496321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 thaät khoù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Nhöng maø thaät vui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Ai yeâu em beù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Thì laøm ñöôïc thoâi.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5119" y="4546805"/>
            <a:ext cx="5638800" cy="119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33519" y="3934330"/>
            <a:ext cx="5638800" cy="119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56519" y="6248400"/>
            <a:ext cx="952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VNI-Avo" pitchFamily="2" charset="0"/>
              </a:rPr>
              <a:t>6</a:t>
            </a:r>
            <a:r>
              <a:rPr lang="en-US" sz="3600" b="1">
                <a:solidFill>
                  <a:srgbClr val="FF000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Keå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veà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chò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hoaëc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3" t="33509" r="7403" b="25556"/>
          <a:stretch/>
        </p:blipFill>
        <p:spPr bwMode="auto">
          <a:xfrm>
            <a:off x="12085793" y="7010400"/>
            <a:ext cx="3466410" cy="181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384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517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124" y="6604000"/>
            <a:ext cx="3560514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032919" y="1143000"/>
            <a:ext cx="9267211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Điền n hay l, c hay 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147260" y="3505202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 Box 38" descr="Water droplets"/>
          <p:cNvSpPr txBox="1">
            <a:spLocks noChangeArrowheads="1"/>
          </p:cNvSpPr>
          <p:nvPr/>
        </p:nvSpPr>
        <p:spPr bwMode="auto">
          <a:xfrm>
            <a:off x="11270925" y="7229533"/>
            <a:ext cx="3752669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102992" y="2809779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15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>
              <a:stCxn id="16" idx="2"/>
              <a:endCxn id="16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0"/>
              <a:endCxn id="16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0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1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2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13147260" y="355114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6"/>
          </p:cNvCxnSpPr>
          <p:nvPr/>
        </p:nvCxnSpPr>
        <p:spPr>
          <a:xfrm>
            <a:off x="15191528" y="4819554"/>
            <a:ext cx="0" cy="362340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087752" y="7010400"/>
            <a:ext cx="4150046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147259" y="4852932"/>
            <a:ext cx="2090539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148712" y="6995160"/>
            <a:ext cx="5613" cy="14478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1148712" y="4852932"/>
            <a:ext cx="2014064" cy="215746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40381" y="3222683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loøng toát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1140371" y="3376190"/>
            <a:ext cx="613839" cy="53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602430" y="3222682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thöôùc  keû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7360327" y="3386128"/>
            <a:ext cx="613839" cy="53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540381" y="6112372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Quoác  kyø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3247493" y="6253521"/>
            <a:ext cx="613839" cy="53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602430" y="6112371"/>
            <a:ext cx="2473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VNI-Avo" pitchFamily="2" charset="0"/>
              </a:rPr>
              <a:t>nieàm tin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5403455" y="6228808"/>
            <a:ext cx="613839" cy="53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921971" y="2462511"/>
            <a:ext cx="3367881" cy="2289784"/>
            <a:chOff x="918096" y="2485640"/>
            <a:chExt cx="3367881" cy="22897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96" y="2530170"/>
              <a:ext cx="3367881" cy="2245254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918096" y="2485640"/>
              <a:ext cx="819423" cy="77734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71386" y="2516405"/>
            <a:ext cx="3394944" cy="2181995"/>
            <a:chOff x="5040286" y="2591620"/>
            <a:chExt cx="3394944" cy="2181995"/>
          </a:xfrm>
        </p:grpSpPr>
        <p:pic>
          <p:nvPicPr>
            <p:cNvPr id="32" name="Picture 2" descr="Tour Du lịch Vĩnh Phúc – Vịnh Hạ Long – Vĩnh Phúc – Công ty TNHH Thương mại  và Du lịch Vinatrip Vĩnh Phú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286" y="2591620"/>
              <a:ext cx="3394944" cy="218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5076497" y="2591885"/>
              <a:ext cx="819423" cy="77734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76616" y="5293360"/>
            <a:ext cx="3395103" cy="2231458"/>
            <a:chOff x="5040127" y="5388542"/>
            <a:chExt cx="3395103" cy="223145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127" y="5407524"/>
              <a:ext cx="3395103" cy="2212476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5040127" y="5388542"/>
              <a:ext cx="819423" cy="77734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41625" y="5312342"/>
            <a:ext cx="3328571" cy="2231458"/>
            <a:chOff x="1112838" y="5388542"/>
            <a:chExt cx="3328571" cy="223145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838" y="5438005"/>
              <a:ext cx="3328571" cy="2181995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1112838" y="5388542"/>
              <a:ext cx="819423" cy="77734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99919" y="304800"/>
            <a:ext cx="437651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2: LAØM ANH (T1)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21777" r="45353" b="25333"/>
          <a:stretch/>
        </p:blipFill>
        <p:spPr bwMode="auto">
          <a:xfrm>
            <a:off x="1204119" y="920352"/>
            <a:ext cx="14401800" cy="774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2993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5" t="28708" r="46876" b="34482"/>
          <a:stretch/>
        </p:blipFill>
        <p:spPr bwMode="auto">
          <a:xfrm>
            <a:off x="12378323" y="5943600"/>
            <a:ext cx="3644227" cy="28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3285583" y="4698173"/>
            <a:ext cx="17424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39715" y="1255296"/>
            <a:ext cx="362471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2: LAØM ANH 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901" y="2362200"/>
            <a:ext cx="4570482" cy="2390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 khoù ñaáy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ñaâu chuyeän ñuøa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Vôùi em gaùi beù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“ngöôøi lôùn” cô.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3921" y="2362200"/>
            <a:ext cx="4963218" cy="2390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Meï cho quaø baùnh 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Chia em phaàn hôn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Coù ñoà chôi ñeïp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Cuõng nhöôøng em luoân.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3919" y="5408878"/>
            <a:ext cx="4963219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 thaät khoù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Nhöng maø thaät vui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Ai yeâu em beù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Thì laøm ñöôïc thoâi.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solidFill>
                  <a:srgbClr val="0000CC"/>
                </a:solidFill>
                <a:latin typeface="VNI-Avo" pitchFamily="2" charset="0"/>
              </a:rPr>
              <a:t>Phan Thò Thanh Nhaøn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129" y="5381746"/>
            <a:ext cx="4547254" cy="2390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Khi em beù khoùc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phaûi doã daønh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Neáu em beù ngaõ 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naâng dòu daøng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23519" y="6516913"/>
            <a:ext cx="17424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02569" y="3497367"/>
            <a:ext cx="1831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75338" y="4682319"/>
            <a:ext cx="15429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29870" y="7708038"/>
            <a:ext cx="8712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13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0919" y="2209800"/>
            <a:ext cx="9372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ngöôøi lôùn</a:t>
            </a:r>
            <a:r>
              <a:rPr lang="en-US" sz="4000" b="1">
                <a:solidFill>
                  <a:srgbClr val="0000CC"/>
                </a:solidFill>
                <a:latin typeface="VNI-Avo" pitchFamily="2" charset="0"/>
              </a:rPr>
              <a:t>/ ngöôøi lôùng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7736" y="3178314"/>
            <a:ext cx="492154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doã daønh</a:t>
            </a:r>
            <a:r>
              <a:rPr lang="en-US" sz="4000" b="1">
                <a:solidFill>
                  <a:srgbClr val="0000CC"/>
                </a:solidFill>
                <a:latin typeface="VNI-Avo" pitchFamily="2" charset="0"/>
              </a:rPr>
              <a:t>/ doå daønh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0455" y="5007114"/>
            <a:ext cx="82762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phaàn hôn</a:t>
            </a:r>
            <a:r>
              <a:rPr lang="en-US" sz="4000" b="1">
                <a:solidFill>
                  <a:srgbClr val="0000CC"/>
                </a:solidFill>
                <a:latin typeface="VNI-Avo" pitchFamily="2" charset="0"/>
              </a:rPr>
              <a:t>/ phaàng hôn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2451" y="6051828"/>
            <a:ext cx="424507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nhöôøng</a:t>
            </a:r>
            <a:r>
              <a:rPr lang="en-US" sz="4000" b="1">
                <a:solidFill>
                  <a:srgbClr val="0000CC"/>
                </a:solidFill>
                <a:latin typeface="VNI-Avo" pitchFamily="2" charset="0"/>
              </a:rPr>
              <a:t>/ nhöôøn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2451" y="4092714"/>
            <a:ext cx="288412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naâng</a:t>
            </a:r>
            <a:r>
              <a:rPr lang="en-US" sz="4000" b="1">
                <a:solidFill>
                  <a:srgbClr val="0000CC"/>
                </a:solidFill>
                <a:latin typeface="VNI-Avo" pitchFamily="2" charset="0"/>
              </a:rPr>
              <a:t>/ naân</a:t>
            </a:r>
            <a:endParaRPr lang="en-US" sz="40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7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5" t="28708" r="46876" b="34482"/>
          <a:stretch/>
        </p:blipFill>
        <p:spPr bwMode="auto">
          <a:xfrm>
            <a:off x="12574030" y="6096000"/>
            <a:ext cx="3448520" cy="268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1319" y="2362200"/>
            <a:ext cx="4951997" cy="245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khoù ñaáy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ñaâu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chuyeän ñuøa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Vôùi em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gaùi beù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“ngöôøi lôùn”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cô.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921" y="2362200"/>
            <a:ext cx="5535490" cy="245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Meï cho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quaø baùnh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Chia em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phaàn hôn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Coù ñoà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chôi ñeïp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Cuõng nhöôøng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em luoân.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3919" y="5408878"/>
            <a:ext cx="4963219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thaät khoù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Nhöng maø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thaät vui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Ai yeâu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em beù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Thì laøm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ñöôïc thoâi.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//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solidFill>
                  <a:srgbClr val="0000CC"/>
                </a:solidFill>
                <a:latin typeface="VNI-Avo" pitchFamily="2" charset="0"/>
              </a:rPr>
              <a:t>Phan Thò Thanh Nhaøn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4547" y="5381746"/>
            <a:ext cx="486379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Khi em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 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beù khoùc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phaûi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doã daønh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Neáu em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beù ngaõ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naâng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dòu daøng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//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3036" y="1295400"/>
            <a:ext cx="349807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2: LAØM ANH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468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5" t="28708" r="46876" b="34482"/>
          <a:stretch/>
        </p:blipFill>
        <p:spPr bwMode="auto">
          <a:xfrm>
            <a:off x="12673557" y="6172200"/>
            <a:ext cx="3350667" cy="26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55901" y="2362200"/>
            <a:ext cx="4570482" cy="2390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 khoù ñaáy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ñaâu chuyeän ñuøa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Vôùi em gaùi beù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“ngöôøi lôùn” cô.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2301" y="2362200"/>
            <a:ext cx="4963218" cy="2390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Meï cho quaø baùnh 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Chia em phaàn hôn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Coù ñoà chôi ñeïp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Cuõng nhöôøng em luoân.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2299" y="5408878"/>
            <a:ext cx="4963219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 thaät khoù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Nhöng maø thaät vui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Ai yeâu em beù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Thì laøm ñöôïc thoâi.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solidFill>
                  <a:srgbClr val="0000CC"/>
                </a:solidFill>
                <a:latin typeface="VNI-Avo" pitchFamily="2" charset="0"/>
              </a:rPr>
              <a:t>Phan Thò Thanh Nhaøn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9129" y="5381746"/>
            <a:ext cx="454725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Khi em beù khoùc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phaûi 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  <a:hlinkClick r:id="rId3" action="ppaction://hlinkpres?slideindex=1&amp;slidetitle="/>
              </a:rPr>
              <a:t>doã daønh</a:t>
            </a:r>
            <a:endParaRPr lang="en-US" sz="3200" b="1">
              <a:solidFill>
                <a:srgbClr val="0000CC"/>
              </a:solidFill>
              <a:latin typeface="VNI-Avo" pitchFamily="2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Neáu em beù ngaõ 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naâng 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  <a:hlinkClick r:id="rId4" action="ppaction://hlinkpres?slideindex=1&amp;slidetitle="/>
              </a:rPr>
              <a:t>dòu daøng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.  </a:t>
            </a:r>
          </a:p>
        </p:txBody>
      </p:sp>
      <p:sp>
        <p:nvSpPr>
          <p:cNvPr id="26" name="Oval 25"/>
          <p:cNvSpPr/>
          <p:nvPr/>
        </p:nvSpPr>
        <p:spPr>
          <a:xfrm>
            <a:off x="1299718" y="2442636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1280319" y="5452532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6811529" y="2462688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6792130" y="5472584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77347" y="1090623"/>
            <a:ext cx="349807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2: LAØM ANH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144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5" t="28708" r="46876" b="34482"/>
          <a:stretch/>
        </p:blipFill>
        <p:spPr bwMode="auto">
          <a:xfrm>
            <a:off x="12204584" y="5808306"/>
            <a:ext cx="3817966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55901" y="2362200"/>
            <a:ext cx="4570482" cy="2390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 khoù ñaáy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ñaâu chuyeän ñuøa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Vôùi em gaùi beù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Phaûi “ngöôøi lôùn” cô.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23921" y="2362200"/>
            <a:ext cx="4963218" cy="2390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Meï cho quaø baùnh 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Chia em phaàn hôn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Coù ñoà chôi ñeïp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Cuõng nhöôøng em luoân.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3919" y="5408878"/>
            <a:ext cx="4963219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Laøm anh thaät khoù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Nhöng maø thaät vui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Ai yeâu em beù</a:t>
            </a: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Thì laøm ñöôïc thoâi.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solidFill>
                  <a:srgbClr val="0000CC"/>
                </a:solidFill>
                <a:latin typeface="VNI-Avo" pitchFamily="2" charset="0"/>
              </a:rPr>
              <a:t>Phan Thò Thanh Nhaøn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9129" y="5381746"/>
            <a:ext cx="4547254" cy="2390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Khi em beù khoùc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phaûi doã daønh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Neáu em beù ngaõ </a:t>
            </a:r>
          </a:p>
          <a:p>
            <a:pPr lvl="0" algn="just">
              <a:lnSpc>
                <a:spcPct val="120000"/>
              </a:lnSpc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Anh naâng dòu daøng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14119" y="1432201"/>
            <a:ext cx="362471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2: LAØM ANH 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4892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9" t="30526" r="10462" b="48597"/>
          <a:stretch/>
        </p:blipFill>
        <p:spPr bwMode="auto">
          <a:xfrm>
            <a:off x="61669" y="627561"/>
            <a:ext cx="14159392" cy="39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33626" y="5334000"/>
            <a:ext cx="184377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- Baùnh: </a:t>
            </a:r>
            <a:endParaRPr lang="en-US" sz="3400" b="1" cap="none" spc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9783" y="5339954"/>
            <a:ext cx="3896536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ñaùnh, traùnh,</a:t>
            </a:r>
            <a:r>
              <a:rPr lang="en-US" sz="340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7519" y="6312693"/>
            <a:ext cx="163698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- ñeïp: </a:t>
            </a:r>
            <a:endParaRPr lang="en-US" sz="3400" b="1" cap="none" spc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0281" y="6318647"/>
            <a:ext cx="3896536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keïp, deïp,</a:t>
            </a:r>
            <a:r>
              <a:rPr lang="en-US" sz="340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…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37519" y="7379493"/>
            <a:ext cx="136608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- vui: </a:t>
            </a:r>
            <a:endParaRPr lang="en-US" sz="3400" b="1" cap="none" spc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4829" y="7385447"/>
            <a:ext cx="3896536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chui, lui, </a:t>
            </a:r>
            <a:r>
              <a:rPr lang="en-US" sz="340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11021</TotalTime>
  <Words>674</Words>
  <Application>Microsoft Office PowerPoint</Application>
  <PresentationFormat>Custom</PresentationFormat>
  <Paragraphs>140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FPT shop</cp:lastModifiedBy>
  <cp:revision>875</cp:revision>
  <dcterms:created xsi:type="dcterms:W3CDTF">2008-09-09T22:52:10Z</dcterms:created>
  <dcterms:modified xsi:type="dcterms:W3CDTF">2025-02-12T01:53:39Z</dcterms:modified>
</cp:coreProperties>
</file>