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27" r:id="rId2"/>
    <p:sldId id="407" r:id="rId3"/>
    <p:sldId id="413" r:id="rId4"/>
    <p:sldId id="422" r:id="rId5"/>
    <p:sldId id="415" r:id="rId6"/>
    <p:sldId id="424" r:id="rId7"/>
    <p:sldId id="416" r:id="rId8"/>
    <p:sldId id="423" r:id="rId9"/>
    <p:sldId id="425" r:id="rId10"/>
    <p:sldId id="340" r:id="rId11"/>
  </p:sldIdLst>
  <p:sldSz cx="16276638" cy="9144000"/>
  <p:notesSz cx="6858000" cy="9144000"/>
  <p:custDataLst>
    <p:tags r:id="rId1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00CC"/>
    <a:srgbClr val="0000FF"/>
    <a:srgbClr val="FF6600"/>
    <a:srgbClr val="FF7C8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9" d="100"/>
          <a:sy n="59" d="100"/>
        </p:scale>
        <p:origin x="140" y="4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10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6.wmf"/><Relationship Id="rId5" Type="http://schemas.openxmlformats.org/officeDocument/2006/relationships/image" Target="../media/image5.wmf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vi-VN" altLang="en-US" sz="3500" b="1" dirty="0">
                <a:solidFill>
                  <a:srgbClr val="FF0066"/>
                </a:solidFill>
                <a:latin typeface="Times New Roman" pitchFamily="18" charset="0"/>
              </a:rPr>
              <a:t>SỐ 1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883750"/>
            <a:ext cx="1695525" cy="220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981224" y="4343401"/>
            <a:ext cx="12512736" cy="159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MÔN TIẾNG VIỆT LỚP 1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2: ĐÔI TAI XẤU XÍ (T3.4)</a:t>
            </a:r>
            <a:endParaRPr lang="en-US" sz="57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143770" y="7254081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</a:t>
            </a:r>
            <a:r>
              <a:rPr lang="vi-VN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 Nguyễn Thị Lựu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vi-VN" altLang="en-US" sz="2400" b="1" i="1" dirty="0">
                <a:solidFill>
                  <a:srgbClr val="FF0066"/>
                </a:solidFill>
                <a:latin typeface="Times New Roman" pitchFamily="18" charset="0"/>
              </a:rPr>
              <a:t>1A1</a:t>
            </a:r>
            <a:endParaRPr lang="en-US" altLang="en-US" sz="24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785" y="596423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74761" y="369392"/>
            <a:ext cx="1812925" cy="232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12986" y="439008"/>
            <a:ext cx="1824462" cy="218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39493">
            <a:off x="12912363" y="1279824"/>
            <a:ext cx="1474263" cy="1336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5829" y="6025794"/>
            <a:ext cx="1083039" cy="7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9220" name="Picture 4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75177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6124" y="6604000"/>
            <a:ext cx="3560514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5"/>
          <p:cNvSpPr>
            <a:spLocks noChangeArrowheads="1"/>
          </p:cNvSpPr>
          <p:nvPr/>
        </p:nvSpPr>
        <p:spPr bwMode="auto">
          <a:xfrm>
            <a:off x="3566319" y="764452"/>
            <a:ext cx="804662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AN TOÀN GIAO THÔNG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5" t="31111" r="66868" b="60796"/>
          <a:stretch/>
        </p:blipFill>
        <p:spPr bwMode="auto">
          <a:xfrm>
            <a:off x="9687957" y="2170331"/>
            <a:ext cx="3222569" cy="186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7" t="31111" r="56100" b="60374"/>
          <a:stretch/>
        </p:blipFill>
        <p:spPr bwMode="auto">
          <a:xfrm>
            <a:off x="13015119" y="2209800"/>
            <a:ext cx="2960014" cy="186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5" t="40412" r="66868" b="51556"/>
          <a:stretch/>
        </p:blipFill>
        <p:spPr bwMode="auto">
          <a:xfrm>
            <a:off x="9357519" y="4984420"/>
            <a:ext cx="3128079" cy="179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1" t="40412" r="53892" b="51556"/>
          <a:stretch/>
        </p:blipFill>
        <p:spPr bwMode="auto">
          <a:xfrm>
            <a:off x="12601826" y="5007300"/>
            <a:ext cx="3537494" cy="174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621205" y="2209800"/>
            <a:ext cx="8620087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just">
              <a:lnSpc>
                <a:spcPct val="120000"/>
              </a:lnSpc>
              <a:spcBef>
                <a:spcPts val="600"/>
              </a:spcBef>
            </a:pPr>
            <a:r>
              <a:rPr lang="vi-VN" sz="3600">
                <a:solidFill>
                  <a:srgbClr val="0000CC"/>
                </a:solidFill>
              </a:rPr>
              <a:t>Thỏ có đôi tai dài và to. Bị bạn bè chê, thỏ buồn lắm. </a:t>
            </a:r>
            <a:endParaRPr lang="vi-VN" sz="3200">
              <a:solidFill>
                <a:srgbClr val="0000CC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1205" y="3733800"/>
            <a:ext cx="8620087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just">
              <a:lnSpc>
                <a:spcPct val="120000"/>
              </a:lnSpc>
              <a:spcBef>
                <a:spcPts val="600"/>
              </a:spcBef>
            </a:pPr>
            <a:r>
              <a:rPr lang="vi-VN" sz="3600">
                <a:solidFill>
                  <a:srgbClr val="0000CC"/>
                </a:solidFill>
              </a:rPr>
              <a:t>Thỏ bố động viên: “Rồi con sẽ thấy đôi tai mình rất đẹp”.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1205" y="5257800"/>
            <a:ext cx="8620087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just">
              <a:lnSpc>
                <a:spcPct val="120000"/>
              </a:lnSpc>
              <a:spcBef>
                <a:spcPts val="600"/>
              </a:spcBef>
            </a:pPr>
            <a:r>
              <a:rPr lang="vi-VN" sz="3600">
                <a:solidFill>
                  <a:srgbClr val="0000CC"/>
                </a:solidFill>
              </a:rPr>
              <a:t>Một lần, thỏ và các bạn đi chơi xa, quên khuấy đường về. Ai cũng hoảng sợ. </a:t>
            </a:r>
            <a:endParaRPr lang="vi-VN" sz="3200">
              <a:solidFill>
                <a:srgbClr val="0000CC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1205" y="6934200"/>
            <a:ext cx="8620087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just">
              <a:lnSpc>
                <a:spcPct val="120000"/>
              </a:lnSpc>
              <a:spcBef>
                <a:spcPts val="600"/>
              </a:spcBef>
            </a:pPr>
            <a:r>
              <a:rPr lang="vi-VN" sz="3600">
                <a:solidFill>
                  <a:srgbClr val="0000CC"/>
                </a:solidFill>
              </a:rPr>
              <a:t>Thỏ chợt dỏng tai: “Suỵt, có tiếng bố tớ gọi”. Cả nhóm đi theo hướng có tiếng gọi.</a:t>
            </a:r>
            <a:endParaRPr lang="vi-VN" sz="320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8"/>
          <p:cNvGrpSpPr>
            <a:grpSpLocks/>
          </p:cNvGrpSpPr>
          <p:nvPr/>
        </p:nvGrpSpPr>
        <p:grpSpPr bwMode="auto">
          <a:xfrm>
            <a:off x="6902445" y="738252"/>
            <a:ext cx="2338847" cy="541867"/>
            <a:chOff x="2636" y="324"/>
            <a:chExt cx="881" cy="256"/>
          </a:xfrm>
        </p:grpSpPr>
        <p:sp>
          <p:nvSpPr>
            <p:cNvPr id="3100" name="Line 79"/>
            <p:cNvSpPr>
              <a:spLocks noChangeShapeType="1"/>
            </p:cNvSpPr>
            <p:nvPr/>
          </p:nvSpPr>
          <p:spPr bwMode="auto">
            <a:xfrm>
              <a:off x="2638" y="580"/>
              <a:ext cx="879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1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2636" y="324"/>
              <a:ext cx="881" cy="228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6600" b="1" kern="10">
                  <a:solidFill>
                    <a:srgbClr val="FF0000"/>
                  </a:solidFill>
                  <a:latin typeface="VNI-Avo" pitchFamily="2" charset="0"/>
                  <a:cs typeface="Times New Roman"/>
                </a:rPr>
                <a:t>TIEÁNG VIEÄT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1472648" y="6258581"/>
            <a:ext cx="114711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VNI-Avo" pitchFamily="2" charset="0"/>
              </a:rPr>
              <a:t>1. Choïn töø ngöõ ñeå hoaøn thieän caâu vaø vieát caâu vaøo vôû: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51919" y="7010401"/>
            <a:ext cx="277362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CC"/>
                </a:solidFill>
                <a:latin typeface="+mj-lt"/>
              </a:rPr>
              <a:t>chạy</a:t>
            </a:r>
            <a:r>
              <a:rPr lang="en-US" sz="3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+mj-lt"/>
              </a:rPr>
              <a:t>nhanh</a:t>
            </a:r>
            <a:endParaRPr lang="en-US" sz="32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90592" y="7010401"/>
            <a:ext cx="2469147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0000CC"/>
                </a:solidFill>
                <a:latin typeface="+mj-lt"/>
              </a:rPr>
              <a:t>dỏng</a:t>
            </a:r>
            <a:r>
              <a:rPr lang="en-US" sz="3200" dirty="0">
                <a:solidFill>
                  <a:srgbClr val="0000CC"/>
                </a:solidFill>
                <a:latin typeface="+mj-lt"/>
              </a:rPr>
              <a:t> tai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27663" y="7934981"/>
            <a:ext cx="135972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00CC"/>
                </a:solidFill>
                <a:latin typeface="+mj-lt"/>
              </a:rPr>
              <a:t>Chú mèo…………….nghe tiếng chít chít của lũ chuột.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37285" y="7010401"/>
            <a:ext cx="232523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+mj-lt"/>
              </a:rPr>
              <a:t>thính</a:t>
            </a:r>
            <a:r>
              <a:rPr lang="en-US" sz="3200" dirty="0">
                <a:solidFill>
                  <a:srgbClr val="0000CC"/>
                </a:solidFill>
                <a:latin typeface="+mj-lt"/>
              </a:rPr>
              <a:t> tai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28076" y="1295400"/>
            <a:ext cx="4247959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>
                <a:ln w="1905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ĐÔI TAI XẤU XÍ (T3)</a:t>
            </a:r>
            <a:endParaRPr lang="en-US" sz="3400" b="1" cap="none" spc="0">
              <a:ln w="1905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06440" y="2026623"/>
            <a:ext cx="14706600" cy="428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just">
              <a:lnSpc>
                <a:spcPct val="120000"/>
              </a:lnSpc>
              <a:spcBef>
                <a:spcPts val="600"/>
              </a:spcBef>
            </a:pPr>
            <a:r>
              <a:rPr lang="vi-VN" sz="3200">
                <a:solidFill>
                  <a:srgbClr val="0000CC"/>
                </a:solidFill>
              </a:rPr>
              <a:t>Thỏ có đôi tai dài và to. Bị bạn bè chê, thỏ buồn lắm. Thỏ bố động viên: “Rồi con sẽ thấy đôi tai mình rất đẹp”.</a:t>
            </a:r>
          </a:p>
          <a:p>
            <a:pPr indent="914400" algn="just">
              <a:lnSpc>
                <a:spcPct val="120000"/>
              </a:lnSpc>
              <a:spcBef>
                <a:spcPts val="600"/>
              </a:spcBef>
            </a:pPr>
            <a:r>
              <a:rPr lang="vi-VN" sz="3200">
                <a:solidFill>
                  <a:srgbClr val="0000CC"/>
                </a:solidFill>
              </a:rPr>
              <a:t>Một lần, thỏ và các bạn đi chơi xa, quên khuấy đường về. Ai cũng hoảng sợ. Thỏ chợt dỏng tai: “Suỵt, có tiếng bố tớ gọi”. Cả nhóm đi theo hướng có tiếng gọi. Tất cả về được tới nhà. Các bạn tấm tắc khen tai thỏ thật tuyệt.</a:t>
            </a:r>
          </a:p>
          <a:p>
            <a:pPr indent="914400" algn="just">
              <a:lnSpc>
                <a:spcPct val="120000"/>
              </a:lnSpc>
              <a:spcBef>
                <a:spcPts val="600"/>
              </a:spcBef>
            </a:pPr>
            <a:r>
              <a:rPr lang="vi-VN" sz="3200">
                <a:solidFill>
                  <a:srgbClr val="0000CC"/>
                </a:solidFill>
              </a:rPr>
              <a:t>Từ đó, thỏ không còn buồn vì đôi tai nữa.</a:t>
            </a:r>
          </a:p>
          <a:p>
            <a:pPr algn="r"/>
            <a:r>
              <a:rPr lang="vi-VN" sz="2800" i="1">
                <a:solidFill>
                  <a:srgbClr val="0000CC"/>
                </a:solidFill>
              </a:rPr>
              <a:t>(Theo kể chuyện cho bé mầm non, tập 3)</a:t>
            </a:r>
            <a:endParaRPr lang="vi-VN" sz="28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79588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5626E-6 -1.11111E-6 L -0.1624 0.101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4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280319" y="5851139"/>
            <a:ext cx="45729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Vieát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vaøo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vôû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VNI-Avo" pitchFamily="2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VNI-Avo" pitchFamily="2" charset="0"/>
              </a:rPr>
              <a:t>:</a:t>
            </a:r>
          </a:p>
        </p:txBody>
      </p:sp>
      <p:pic>
        <p:nvPicPr>
          <p:cNvPr id="11" name="Picture 2" descr="Mẫu giấy 4 ô ly - Tin Tức Giáo Dục Học Tập Tin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1" t="33800" r="6593" b="41433"/>
          <a:stretch/>
        </p:blipFill>
        <p:spPr bwMode="auto">
          <a:xfrm>
            <a:off x="1431600" y="6596037"/>
            <a:ext cx="13856281" cy="2212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80319" y="1150736"/>
            <a:ext cx="14706600" cy="4284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 algn="just">
              <a:lnSpc>
                <a:spcPct val="120000"/>
              </a:lnSpc>
              <a:spcBef>
                <a:spcPts val="600"/>
              </a:spcBef>
            </a:pPr>
            <a:r>
              <a:rPr lang="vi-VN" sz="3200" dirty="0">
                <a:solidFill>
                  <a:srgbClr val="0000CC"/>
                </a:solidFill>
              </a:rPr>
              <a:t>Thỏ có đôi tai dài và to. Bị bạn bè chê, thỏ buồn lắm. Thỏ bố động viên: “Rồi con sẽ thấy đôi tai mình rất đẹp”.</a:t>
            </a:r>
          </a:p>
          <a:p>
            <a:pPr indent="914400" algn="just">
              <a:lnSpc>
                <a:spcPct val="120000"/>
              </a:lnSpc>
              <a:spcBef>
                <a:spcPts val="600"/>
              </a:spcBef>
            </a:pPr>
            <a:r>
              <a:rPr lang="vi-VN" sz="3200" dirty="0">
                <a:solidFill>
                  <a:srgbClr val="0000CC"/>
                </a:solidFill>
              </a:rPr>
              <a:t>Một lần, thỏ và các bạn đi chơi xa, quên khuấy đường về. Ai cũng hoảng sợ. Thỏ chợt dỏng tai: “Suỵt, có tiếng bố tớ gọi”. Cả nhóm đi theo hướng có tiếng gọi. Tất cả về được tới nhà. Các bạn tấm tắc khen tai thỏ thật tuyệt.</a:t>
            </a:r>
          </a:p>
          <a:p>
            <a:pPr indent="914400" algn="just">
              <a:lnSpc>
                <a:spcPct val="120000"/>
              </a:lnSpc>
              <a:spcBef>
                <a:spcPts val="600"/>
              </a:spcBef>
            </a:pPr>
            <a:r>
              <a:rPr lang="vi-VN" sz="3200" dirty="0">
                <a:solidFill>
                  <a:srgbClr val="0000CC"/>
                </a:solidFill>
              </a:rPr>
              <a:t>Từ đó, thỏ không còn buồn vì đôi tai nữa.</a:t>
            </a:r>
          </a:p>
          <a:p>
            <a:pPr algn="r"/>
            <a:r>
              <a:rPr lang="vi-VN" sz="2800" i="1" dirty="0">
                <a:solidFill>
                  <a:srgbClr val="0000CC"/>
                </a:solidFill>
              </a:rPr>
              <a:t>(Theo kể chuyện cho bé mầm non, tập 3)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57119" y="430718"/>
            <a:ext cx="4247959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dirty="0">
                <a:ln w="1905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ĐÔI TAI XẤU XÍ (T3)</a:t>
            </a:r>
            <a:endParaRPr lang="en-US" sz="3400" b="1" cap="none" spc="0" dirty="0">
              <a:ln w="1905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31600" y="6909298"/>
            <a:ext cx="13856281" cy="2018025"/>
          </a:xfrm>
          <a:prstGeom prst="rect">
            <a:avLst/>
          </a:prstGeom>
          <a:noFill/>
        </p:spPr>
        <p:txBody>
          <a:bodyPr wrap="square" lIns="122210" tIns="61105" rIns="122210" bIns="61105" rtlCol="0">
            <a:spAutoFit/>
          </a:bodyPr>
          <a:lstStyle/>
          <a:p>
            <a:pPr algn="just">
              <a:lnSpc>
                <a:spcPct val="114000"/>
              </a:lnSpc>
              <a:spcBef>
                <a:spcPts val="1200"/>
              </a:spcBef>
            </a:pPr>
            <a:r>
              <a:rPr lang="vi-VN" sz="5400" b="1" dirty="0">
                <a:solidFill>
                  <a:srgbClr val="0000CC"/>
                </a:solidFill>
                <a:latin typeface="HP001 4 hàng" pitchFamily="34" charset="0"/>
              </a:rPr>
              <a:t>      </a:t>
            </a:r>
            <a:r>
              <a:rPr lang="en-US" sz="5400" b="1" dirty="0" err="1">
                <a:solidFill>
                  <a:srgbClr val="0000CC"/>
                </a:solidFill>
                <a:latin typeface="HP001 4 hàng" pitchFamily="34" charset="0"/>
              </a:rPr>
              <a:t>Chú</a:t>
            </a:r>
            <a:r>
              <a:rPr lang="en-US" sz="5400" b="1" dirty="0">
                <a:solidFill>
                  <a:srgbClr val="0000CC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HP001 4 hàng" pitchFamily="34" charset="0"/>
              </a:rPr>
              <a:t>mèo</a:t>
            </a:r>
            <a:r>
              <a:rPr lang="en-US" sz="5400" b="1" dirty="0">
                <a:solidFill>
                  <a:srgbClr val="0000CC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HP001 4 hàng" pitchFamily="34" charset="0"/>
              </a:rPr>
              <a:t>dỏng</a:t>
            </a:r>
            <a:r>
              <a:rPr lang="en-US" sz="5400" b="1" dirty="0">
                <a:solidFill>
                  <a:srgbClr val="0000CC"/>
                </a:solidFill>
                <a:latin typeface="HP001 4 hàng" pitchFamily="34" charset="0"/>
              </a:rPr>
              <a:t> tai </a:t>
            </a:r>
            <a:r>
              <a:rPr lang="en-US" sz="5400" b="1" dirty="0" err="1">
                <a:solidFill>
                  <a:srgbClr val="0000CC"/>
                </a:solidFill>
                <a:latin typeface="HP001 4 hàng" pitchFamily="34" charset="0"/>
              </a:rPr>
              <a:t>nghe</a:t>
            </a:r>
            <a:r>
              <a:rPr lang="en-US" sz="5400" b="1" dirty="0">
                <a:solidFill>
                  <a:srgbClr val="0000CC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HP001 4 hàng" pitchFamily="34" charset="0"/>
              </a:rPr>
              <a:t>tiếng</a:t>
            </a:r>
            <a:r>
              <a:rPr lang="en-US" sz="5400" b="1" dirty="0">
                <a:solidFill>
                  <a:srgbClr val="0000CC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HP001 4 hàng" pitchFamily="34" charset="0"/>
              </a:rPr>
              <a:t>chít</a:t>
            </a:r>
            <a:r>
              <a:rPr lang="en-US" sz="5400" b="1" dirty="0">
                <a:solidFill>
                  <a:srgbClr val="0000CC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HP001 4 hàng" pitchFamily="34" charset="0"/>
              </a:rPr>
              <a:t>chít</a:t>
            </a:r>
            <a:r>
              <a:rPr lang="en-US" sz="5400" b="1" dirty="0">
                <a:solidFill>
                  <a:srgbClr val="0000CC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HP001 4 hàng" pitchFamily="34" charset="0"/>
              </a:rPr>
              <a:t>của</a:t>
            </a:r>
            <a:r>
              <a:rPr lang="en-US" sz="5400" b="1" dirty="0">
                <a:solidFill>
                  <a:srgbClr val="0000CC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HP001 4 hàng" pitchFamily="34" charset="0"/>
              </a:rPr>
              <a:t>lũ</a:t>
            </a:r>
            <a:r>
              <a:rPr lang="en-US" sz="5400" b="1" dirty="0">
                <a:solidFill>
                  <a:srgbClr val="0000CC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rgbClr val="0000CC"/>
                </a:solidFill>
                <a:latin typeface="HP001 4 hàng" pitchFamily="34" charset="0"/>
              </a:rPr>
              <a:t>chuột</a:t>
            </a:r>
            <a:r>
              <a:rPr lang="en-US" sz="5400" b="1" dirty="0">
                <a:solidFill>
                  <a:srgbClr val="0000CC"/>
                </a:solidFill>
                <a:latin typeface="HP001 4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2943387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32666" r="48876" b="23556"/>
          <a:stretch/>
        </p:blipFill>
        <p:spPr bwMode="auto">
          <a:xfrm>
            <a:off x="358045" y="1600200"/>
            <a:ext cx="789617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432719" y="533400"/>
            <a:ext cx="1371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+mj-lt"/>
              </a:rPr>
              <a:t>6. Quan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sát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tranh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kể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+mj-lt"/>
              </a:rPr>
              <a:t>Đôi</a:t>
            </a:r>
            <a:r>
              <a:rPr lang="en-US" sz="4000" b="1" i="1" dirty="0">
                <a:solidFill>
                  <a:srgbClr val="FF0000"/>
                </a:solidFill>
                <a:latin typeface="+mj-lt"/>
              </a:rPr>
              <a:t> tai </a:t>
            </a:r>
            <a:r>
              <a:rPr lang="en-US" sz="4000" b="1" i="1" dirty="0" err="1">
                <a:solidFill>
                  <a:srgbClr val="FF0000"/>
                </a:solidFill>
                <a:latin typeface="+mj-lt"/>
              </a:rPr>
              <a:t>xấu</a:t>
            </a:r>
            <a:r>
              <a:rPr lang="en-US" sz="40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+mj-lt"/>
              </a:rPr>
              <a:t>xí</a:t>
            </a:r>
            <a:endParaRPr lang="en-US" sz="40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t="30666" r="48620" b="24889"/>
          <a:stretch/>
        </p:blipFill>
        <p:spPr bwMode="auto">
          <a:xfrm>
            <a:off x="8217371" y="1600200"/>
            <a:ext cx="7957568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280961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746919" y="1899046"/>
            <a:ext cx="144780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+mj-lt"/>
              </a:rPr>
              <a:t>6. Nghe </a:t>
            </a:r>
            <a:r>
              <a:rPr lang="en-US" sz="3400" b="1" dirty="0" err="1">
                <a:solidFill>
                  <a:srgbClr val="FF0000"/>
                </a:solidFill>
                <a:latin typeface="+mj-lt"/>
              </a:rPr>
              <a:t>lại</a:t>
            </a:r>
            <a:r>
              <a:rPr lang="en-US" sz="3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+mj-lt"/>
              </a:rPr>
              <a:t>chuyện</a:t>
            </a:r>
            <a:r>
              <a:rPr lang="en-US" sz="3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+mj-lt"/>
              </a:rPr>
              <a:t>Đôi</a:t>
            </a:r>
            <a:r>
              <a:rPr lang="en-US" sz="3400" b="1" i="1" dirty="0">
                <a:solidFill>
                  <a:srgbClr val="FF0000"/>
                </a:solidFill>
                <a:latin typeface="+mj-lt"/>
              </a:rPr>
              <a:t> tai </a:t>
            </a:r>
            <a:r>
              <a:rPr lang="en-US" sz="3400" b="1" i="1" dirty="0" err="1">
                <a:solidFill>
                  <a:srgbClr val="FF0000"/>
                </a:solidFill>
                <a:latin typeface="+mj-lt"/>
              </a:rPr>
              <a:t>xấu</a:t>
            </a:r>
            <a:r>
              <a:rPr lang="en-US" sz="3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+mj-lt"/>
              </a:rPr>
              <a:t>xí</a:t>
            </a:r>
            <a:r>
              <a:rPr lang="en-US" sz="3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+mj-lt"/>
              </a:rPr>
              <a:t>rồi</a:t>
            </a:r>
            <a:r>
              <a:rPr lang="en-US" sz="3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+mj-lt"/>
              </a:rPr>
              <a:t>phân</a:t>
            </a:r>
            <a:r>
              <a:rPr lang="en-US" sz="3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+mj-lt"/>
              </a:rPr>
              <a:t>vai</a:t>
            </a:r>
            <a:r>
              <a:rPr lang="en-US" sz="3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+mj-lt"/>
              </a:rPr>
              <a:t>kể</a:t>
            </a:r>
            <a:r>
              <a:rPr lang="en-US" sz="3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+mj-lt"/>
              </a:rPr>
              <a:t>lại</a:t>
            </a:r>
            <a:r>
              <a:rPr lang="en-US" sz="3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34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400" b="1" i="1" dirty="0" err="1">
                <a:solidFill>
                  <a:srgbClr val="FF0000"/>
                </a:solidFill>
                <a:latin typeface="+mj-lt"/>
              </a:rPr>
              <a:t>chuyện</a:t>
            </a:r>
            <a:endParaRPr lang="en-US" sz="3400" b="1" i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Đôi tai xấu xí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5988" y="2514599"/>
            <a:ext cx="11069731" cy="618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853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31" t="28000" r="9494" b="24000"/>
          <a:stretch/>
        </p:blipFill>
        <p:spPr bwMode="auto">
          <a:xfrm>
            <a:off x="1508919" y="762000"/>
            <a:ext cx="12954000" cy="8157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751746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99319" y="990600"/>
            <a:ext cx="14630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+mj-lt"/>
              </a:rPr>
              <a:t>8.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ngoài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+mj-lt"/>
              </a:rPr>
              <a:t>Đôi</a:t>
            </a:r>
            <a:r>
              <a:rPr lang="en-US" sz="3600" b="1" i="1" dirty="0">
                <a:solidFill>
                  <a:srgbClr val="FF0000"/>
                </a:solidFill>
                <a:latin typeface="+mj-lt"/>
              </a:rPr>
              <a:t> tai </a:t>
            </a:r>
            <a:r>
              <a:rPr lang="en-US" sz="3600" b="1" i="1" dirty="0" err="1">
                <a:solidFill>
                  <a:srgbClr val="FF0000"/>
                </a:solidFill>
                <a:latin typeface="+mj-lt"/>
              </a:rPr>
              <a:t>xấu</a:t>
            </a:r>
            <a:r>
              <a:rPr lang="en-US" sz="36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+mj-lt"/>
              </a:rPr>
              <a:t>xí</a:t>
            </a:r>
            <a:r>
              <a:rPr lang="en-US" sz="36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+mj-lt"/>
              </a:rPr>
              <a:t>chứa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+mj-lt"/>
              </a:rPr>
              <a:t>uyt</a:t>
            </a:r>
            <a:r>
              <a:rPr lang="en-US" sz="3600" b="1" i="1" dirty="0">
                <a:solidFill>
                  <a:srgbClr val="FF0000"/>
                </a:solidFill>
                <a:latin typeface="+mj-lt"/>
              </a:rPr>
              <a:t>, it, </a:t>
            </a:r>
            <a:r>
              <a:rPr lang="en-US" sz="3600" b="1" i="1" dirty="0" err="1">
                <a:solidFill>
                  <a:srgbClr val="FF0000"/>
                </a:solidFill>
                <a:latin typeface="+mj-lt"/>
              </a:rPr>
              <a:t>uyêt</a:t>
            </a:r>
            <a:r>
              <a:rPr lang="en-US" sz="3600" b="1" i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+mj-lt"/>
              </a:rPr>
              <a:t>iêt</a:t>
            </a:r>
            <a:r>
              <a:rPr lang="en-US" sz="3600" b="1" i="1" dirty="0">
                <a:solidFill>
                  <a:srgbClr val="FF0000"/>
                </a:solidFill>
                <a:latin typeface="+mj-lt"/>
              </a:rPr>
              <a:t> 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9319" y="2819400"/>
            <a:ext cx="15011400" cy="292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600" dirty="0" err="1">
                <a:solidFill>
                  <a:srgbClr val="0000CC"/>
                </a:solidFill>
                <a:latin typeface="+mj-lt"/>
              </a:rPr>
              <a:t>Suỵt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+mj-lt"/>
              </a:rPr>
              <a:t>quỵt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+mj-lt"/>
              </a:rPr>
              <a:t>tuýt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,…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600" dirty="0" err="1">
                <a:solidFill>
                  <a:srgbClr val="0000CC"/>
                </a:solidFill>
                <a:latin typeface="+mj-lt"/>
              </a:rPr>
              <a:t>chít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j-lt"/>
              </a:rPr>
              <a:t>chít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+mj-lt"/>
              </a:rPr>
              <a:t>lít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+mj-lt"/>
              </a:rPr>
              <a:t>thút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j-lt"/>
              </a:rPr>
              <a:t>thít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+mj-lt"/>
              </a:rPr>
              <a:t>im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 tin </a:t>
            </a:r>
            <a:r>
              <a:rPr lang="en-US" sz="3600" dirty="0" err="1">
                <a:solidFill>
                  <a:srgbClr val="0000CC"/>
                </a:solidFill>
                <a:latin typeface="+mj-lt"/>
              </a:rPr>
              <a:t>thít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,…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600" dirty="0" err="1">
                <a:solidFill>
                  <a:srgbClr val="0000CC"/>
                </a:solidFill>
                <a:latin typeface="+mj-lt"/>
              </a:rPr>
              <a:t>quyết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j-lt"/>
              </a:rPr>
              <a:t>liệt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+mj-lt"/>
              </a:rPr>
              <a:t>tuyết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j-lt"/>
              </a:rPr>
              <a:t>rơi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,…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3600" dirty="0" err="1">
                <a:solidFill>
                  <a:srgbClr val="0000CC"/>
                </a:solidFill>
                <a:latin typeface="+mj-lt"/>
              </a:rPr>
              <a:t>nhiệt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j-lt"/>
              </a:rPr>
              <a:t>liệt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+mj-lt"/>
              </a:rPr>
              <a:t>kiệt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j-lt"/>
              </a:rPr>
              <a:t>tác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+mj-lt"/>
              </a:rPr>
              <a:t>việt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+mj-lt"/>
              </a:rPr>
              <a:t>vị</a:t>
            </a:r>
            <a:r>
              <a:rPr lang="en-US" sz="3600" dirty="0">
                <a:solidFill>
                  <a:srgbClr val="0000CC"/>
                </a:solidFill>
                <a:latin typeface="+mj-lt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1820030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127919" y="1708193"/>
            <a:ext cx="1447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>
                <a:solidFill>
                  <a:srgbClr val="FF0000"/>
                </a:solidFill>
                <a:latin typeface="+mj-lt"/>
              </a:rPr>
              <a:t>9. Vẽ con vật em yêu thích và đặt tên cho bức tranh em vẽ</a:t>
            </a:r>
            <a:r>
              <a:rPr lang="en-US" sz="3600" b="1" i="1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19039" y="344737"/>
            <a:ext cx="4247959" cy="6155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400" b="1" dirty="0">
                <a:ln w="1905"/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ĐÔI TAI XẤU XÍ (T4)</a:t>
            </a:r>
            <a:endParaRPr lang="en-US" sz="3400" b="1" cap="none" spc="0" dirty="0">
              <a:ln w="1905"/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0" t="27464" r="5495" b="24223"/>
          <a:stretch/>
        </p:blipFill>
        <p:spPr bwMode="auto">
          <a:xfrm>
            <a:off x="1757676" y="2667000"/>
            <a:ext cx="10952643" cy="612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0055471"/>
      </p:ext>
    </p:extLst>
  </p:cSld>
  <p:clrMapOvr>
    <a:masterClrMapping/>
  </p:clrMapOvr>
  <p:transition spd="slow">
    <p:split orient="vert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10439</TotalTime>
  <Words>554</Words>
  <Application>Microsoft Office PowerPoint</Application>
  <PresentationFormat>Custom</PresentationFormat>
  <Paragraphs>42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HP001 4 hàng</vt:lpstr>
      <vt:lpstr>Times New Roman</vt:lpstr>
      <vt:lpstr>VNI-Avo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LUONG VINH LONG - TT Bo Ha - Yen The - BG</dc:creator>
  <cp:lastModifiedBy>FPT shop</cp:lastModifiedBy>
  <cp:revision>833</cp:revision>
  <dcterms:created xsi:type="dcterms:W3CDTF">2008-09-09T22:52:10Z</dcterms:created>
  <dcterms:modified xsi:type="dcterms:W3CDTF">2025-01-13T15:22:30Z</dcterms:modified>
</cp:coreProperties>
</file>