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7" r:id="rId3"/>
    <p:sldId id="408" r:id="rId4"/>
    <p:sldId id="420" r:id="rId5"/>
    <p:sldId id="421" r:id="rId6"/>
    <p:sldId id="422" r:id="rId7"/>
    <p:sldId id="423" r:id="rId8"/>
    <p:sldId id="419" r:id="rId9"/>
    <p:sldId id="424" r:id="rId10"/>
    <p:sldId id="414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66"/>
    <a:srgbClr val="FF6600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9" d="100"/>
          <a:sy n="59" d="100"/>
        </p:scale>
        <p:origin x="140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2.wmf"/><Relationship Id="rId5" Type="http://schemas.openxmlformats.org/officeDocument/2006/relationships/image" Target="../media/image5.w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5" y="763587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SỐ 1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83750"/>
            <a:ext cx="1695525" cy="22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981224" y="4343401"/>
            <a:ext cx="12512736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TIẾNG VIỆT LỚP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ĐÔI TAI XẤU XÍ (T1.2)</a:t>
            </a:r>
            <a:endParaRPr lang="en-US" sz="57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197195" y="7254081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Nguyễn Thị Lựu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1A1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5" y="59642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74761" y="369392"/>
            <a:ext cx="1812925" cy="23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12986" y="439008"/>
            <a:ext cx="1824462" cy="218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493">
            <a:off x="12912363" y="1279824"/>
            <a:ext cx="1474263" cy="133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5829" y="6025794"/>
            <a:ext cx="1083039" cy="7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01438" y="5479935"/>
            <a:ext cx="4572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vaøo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vôû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caâu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:</a:t>
            </a:r>
          </a:p>
        </p:txBody>
      </p:sp>
      <p:pic>
        <p:nvPicPr>
          <p:cNvPr id="11" name="Picture 2" descr="Mẫu giấy 4 ô ly - Tin Tức Giáo Dục Học Tập Ti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33800" r="6593" b="41433"/>
          <a:stretch/>
        </p:blipFill>
        <p:spPr bwMode="auto">
          <a:xfrm>
            <a:off x="1276757" y="6223150"/>
            <a:ext cx="13856281" cy="22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27405" y="6537552"/>
            <a:ext cx="13668781" cy="2018025"/>
          </a:xfrm>
          <a:prstGeom prst="rect">
            <a:avLst/>
          </a:prstGeom>
          <a:noFill/>
        </p:spPr>
        <p:txBody>
          <a:bodyPr wrap="square" lIns="122210" tIns="61105" rIns="122210" bIns="61105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1200"/>
              </a:spcBef>
            </a:pPr>
            <a:r>
              <a:rPr lang="vi-VN" sz="5400" b="1" dirty="0">
                <a:solidFill>
                  <a:srgbClr val="0000CC"/>
                </a:solidFill>
                <a:latin typeface="HP001 4 hàng" pitchFamily="34" charset="0"/>
              </a:rPr>
              <a:t>     </a:t>
            </a:r>
            <a:r>
              <a:rPr lang="en-US" sz="5400" b="1" dirty="0" err="1">
                <a:solidFill>
                  <a:srgbClr val="0000CC"/>
                </a:solidFill>
                <a:latin typeface="HP001 4 hàng" pitchFamily="34" charset="0"/>
              </a:rPr>
              <a:t>Cả</a:t>
            </a:r>
            <a:r>
              <a:rPr lang="en-US" sz="54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HP001 4 hàng" pitchFamily="34" charset="0"/>
              </a:rPr>
              <a:t>nhóm</a:t>
            </a:r>
            <a:r>
              <a:rPr lang="en-US" sz="54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HP001 4 hàng" pitchFamily="34" charset="0"/>
              </a:rPr>
              <a:t>tìm</a:t>
            </a:r>
            <a:r>
              <a:rPr lang="en-US" sz="54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HP001 4 hàng" pitchFamily="34" charset="0"/>
              </a:rPr>
              <a:t>được</a:t>
            </a:r>
            <a:r>
              <a:rPr lang="en-US" sz="54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HP001 4 hàng" pitchFamily="34" charset="0"/>
              </a:rPr>
              <a:t>đường</a:t>
            </a:r>
            <a:r>
              <a:rPr lang="en-US" sz="54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HP001 4 hàng" pitchFamily="34" charset="0"/>
              </a:rPr>
              <a:t>về</a:t>
            </a:r>
            <a:r>
              <a:rPr lang="en-US" sz="54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HP001 4 hàng" pitchFamily="34" charset="0"/>
              </a:rPr>
              <a:t>nhà</a:t>
            </a:r>
            <a:r>
              <a:rPr lang="en-US" sz="54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HP001 4 hàng" pitchFamily="34" charset="0"/>
              </a:rPr>
              <a:t>là</a:t>
            </a:r>
            <a:r>
              <a:rPr lang="en-US" sz="54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HP001 4 hàng" pitchFamily="34" charset="0"/>
              </a:rPr>
              <a:t>nhờ</a:t>
            </a:r>
            <a:r>
              <a:rPr lang="en-US" sz="54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HP001 4 hàng" pitchFamily="34" charset="0"/>
              </a:rPr>
              <a:t>đôi</a:t>
            </a:r>
            <a:r>
              <a:rPr lang="en-US" sz="5400" b="1" dirty="0">
                <a:solidFill>
                  <a:srgbClr val="0000CC"/>
                </a:solidFill>
                <a:latin typeface="HP001 4 hàng" pitchFamily="34" charset="0"/>
              </a:rPr>
              <a:t> tai </a:t>
            </a:r>
            <a:r>
              <a:rPr lang="en-US" sz="5400" b="1" dirty="0" err="1">
                <a:solidFill>
                  <a:srgbClr val="0000CC"/>
                </a:solidFill>
                <a:latin typeface="HP001 4 hàng" pitchFamily="34" charset="0"/>
              </a:rPr>
              <a:t>thính</a:t>
            </a:r>
            <a:r>
              <a:rPr lang="en-US" sz="54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HP001 4 hàng" pitchFamily="34" charset="0"/>
              </a:rPr>
              <a:t>của</a:t>
            </a:r>
            <a:r>
              <a:rPr lang="en-US" sz="54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HP001 4 hàng" pitchFamily="34" charset="0"/>
              </a:rPr>
              <a:t>thỏ</a:t>
            </a:r>
            <a:r>
              <a:rPr lang="en-US" sz="5400" b="1" dirty="0">
                <a:solidFill>
                  <a:srgbClr val="0000CC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80919" y="438173"/>
            <a:ext cx="424795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ĐÔI TAI XẤU XÍ (T2)</a:t>
            </a:r>
            <a:endParaRPr lang="en-US" sz="3400" b="1" cap="none" spc="0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4119" y="1424972"/>
            <a:ext cx="14706600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lnSpc>
                <a:spcPct val="120000"/>
              </a:lnSpc>
              <a:spcBef>
                <a:spcPts val="600"/>
              </a:spcBef>
            </a:pPr>
            <a:r>
              <a:rPr lang="vi-VN" sz="3200" dirty="0">
                <a:solidFill>
                  <a:srgbClr val="0000CC"/>
                </a:solidFill>
              </a:rPr>
              <a:t>Thỏ có đôi tai dài và to. Bị bạn bè chê, thỏ buồn lắm. Thỏ bố động viên: “Rồi con sẽ thấy đôi tai mình rất đẹp”.</a:t>
            </a:r>
          </a:p>
          <a:p>
            <a:pPr indent="914400" algn="just">
              <a:lnSpc>
                <a:spcPct val="120000"/>
              </a:lnSpc>
              <a:spcBef>
                <a:spcPts val="600"/>
              </a:spcBef>
            </a:pPr>
            <a:r>
              <a:rPr lang="vi-VN" sz="3200" dirty="0">
                <a:solidFill>
                  <a:srgbClr val="0000CC"/>
                </a:solidFill>
              </a:rPr>
              <a:t>Một lần, thỏ và các bạn đi chơi xa, quên khuấy đường về. Ai cũng hoảng sợ. Thỏ chợt dỏng tai: “Suỵt, có tiếng bố tớ gọi”. Cả nhóm đi theo hướng có tiếng gọi. Tất cả về được tới nhà. Các bạn tấm tắc khen tai thỏ thật tuyệt.</a:t>
            </a:r>
          </a:p>
          <a:p>
            <a:pPr indent="914400" algn="just">
              <a:lnSpc>
                <a:spcPct val="120000"/>
              </a:lnSpc>
              <a:spcBef>
                <a:spcPts val="600"/>
              </a:spcBef>
            </a:pPr>
            <a:r>
              <a:rPr lang="vi-VN" sz="3200" dirty="0">
                <a:solidFill>
                  <a:srgbClr val="0000CC"/>
                </a:solidFill>
              </a:rPr>
              <a:t>Từ đó, thỏ không còn buồn vì đôi tai nữa.</a:t>
            </a:r>
          </a:p>
          <a:p>
            <a:pPr algn="r"/>
            <a:r>
              <a:rPr lang="vi-VN" sz="2800" i="1" dirty="0">
                <a:solidFill>
                  <a:srgbClr val="0000CC"/>
                </a:solidFill>
              </a:rPr>
              <a:t>(Theo kể chuyện cho bé mầm non, tập 3)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38411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0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517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124" y="6604000"/>
            <a:ext cx="3560514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3607023" y="730990"/>
            <a:ext cx="77213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CHĂM SÓC VẬT NUÔI</a:t>
            </a:r>
          </a:p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 hay x</a:t>
            </a: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0904748" y="7783875"/>
            <a:ext cx="3011186" cy="8914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119519" y="7102112"/>
            <a:ext cx="1276508" cy="112748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43319" y="4677531"/>
            <a:ext cx="4495800" cy="2409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3184677" y="7086600"/>
            <a:ext cx="1354442" cy="1143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271919" y="2672740"/>
            <a:ext cx="4038600" cy="4009583"/>
            <a:chOff x="10271919" y="2672740"/>
            <a:chExt cx="4038600" cy="4009583"/>
          </a:xfrm>
        </p:grpSpPr>
        <p:grpSp>
          <p:nvGrpSpPr>
            <p:cNvPr id="14" name="Group 13"/>
            <p:cNvGrpSpPr/>
            <p:nvPr/>
          </p:nvGrpSpPr>
          <p:grpSpPr>
            <a:xfrm>
              <a:off x="10271919" y="2672740"/>
              <a:ext cx="4038600" cy="4009583"/>
              <a:chOff x="7528719" y="1297170"/>
              <a:chExt cx="4088536" cy="4019550"/>
            </a:xfrm>
          </p:grpSpPr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7528719" y="1297170"/>
                <a:ext cx="4088536" cy="4019550"/>
                <a:chOff x="2000250" y="2819400"/>
                <a:chExt cx="4019550" cy="4019550"/>
              </a:xfrm>
              <a:blipFill>
                <a:blip r:embed="rId3"/>
                <a:stretch>
                  <a:fillRect/>
                </a:stretch>
              </a:blipFill>
            </p:grpSpPr>
            <p:sp>
              <p:nvSpPr>
                <p:cNvPr id="20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264025" y="3452813"/>
                  <a:ext cx="0" cy="132080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3689" tIns="71844" rIns="143689" bIns="71844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000250" y="2819400"/>
                  <a:ext cx="4019550" cy="401955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22" name="Straight Connector 21"/>
                <p:cNvCxnSpPr>
                  <a:stCxn id="21" idx="2"/>
                  <a:endCxn id="21" idx="6"/>
                </p:cNvCxnSpPr>
                <p:nvPr/>
              </p:nvCxnSpPr>
              <p:spPr>
                <a:xfrm>
                  <a:off x="2000250" y="4829175"/>
                  <a:ext cx="401955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21" idx="0"/>
                  <a:endCxn id="21" idx="4"/>
                </p:cNvCxnSpPr>
                <p:nvPr/>
              </p:nvCxnSpPr>
              <p:spPr>
                <a:xfrm>
                  <a:off x="4010025" y="2819400"/>
                  <a:ext cx="0" cy="401955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05"/>
              <a:stretch/>
            </p:blipFill>
            <p:spPr>
              <a:xfrm rot="2387037">
                <a:off x="9890607" y="1950642"/>
                <a:ext cx="1460197" cy="920234"/>
              </a:xfrm>
              <a:prstGeom prst="rect">
                <a:avLst/>
              </a:prstGeom>
            </p:spPr>
          </p:pic>
        </p:grpSp>
        <p:pic>
          <p:nvPicPr>
            <p:cNvPr id="15" name="Picture 2" descr="Tranh Tô Màu Con Chó Sói Đang Hú, 105+ Tranh Tô Màu Con Chó Đẹp Và Siêu Dễ  Thươ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7177"/>
            <a:stretch/>
          </p:blipFill>
          <p:spPr bwMode="auto">
            <a:xfrm rot="18686313">
              <a:off x="10626923" y="3274770"/>
              <a:ext cx="1558578" cy="9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Gà - Nằm mơ thấy gà là điềm báo cho chuyện gì sẽ đến với bạn?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6" b="7810"/>
            <a:stretch/>
          </p:blipFill>
          <p:spPr bwMode="auto">
            <a:xfrm rot="13761978">
              <a:off x="10616397" y="5148265"/>
              <a:ext cx="1497646" cy="9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2 xã xuất hiện bệnh Viêm da nổi cục trên trâu bò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1409">
              <a:off x="12442645" y="5128398"/>
              <a:ext cx="1484063" cy="95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Straight Arrow Connector 23"/>
          <p:cNvCxnSpPr/>
          <p:nvPr/>
        </p:nvCxnSpPr>
        <p:spPr>
          <a:xfrm flipV="1">
            <a:off x="12316187" y="3414104"/>
            <a:ext cx="0" cy="1268413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99319" y="3700608"/>
            <a:ext cx="31961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VNI-Avo" pitchFamily="2" charset="0"/>
              </a:rPr>
              <a:t>Hoïc    sinh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2227868" y="3722272"/>
            <a:ext cx="764542" cy="79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193055" y="6026424"/>
            <a:ext cx="2777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VNI-Avo" pitchFamily="2" charset="0"/>
              </a:rPr>
              <a:t>saùch vôû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56440" y="3695212"/>
            <a:ext cx="2777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VNI-Avo" pitchFamily="2" charset="0"/>
              </a:rPr>
              <a:t>xinh ñeïp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62324" y="6035546"/>
            <a:ext cx="3409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VNI-Avo" pitchFamily="2" charset="0"/>
              </a:rPr>
              <a:t>Traéng   xoùa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4674169" y="3698154"/>
            <a:ext cx="764542" cy="79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810784" y="6057973"/>
            <a:ext cx="764542" cy="79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6327901" y="6059952"/>
            <a:ext cx="764542" cy="79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2 xã xuất hiện bệnh Viêm da nổi cục trên trâu b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70" y="5545247"/>
            <a:ext cx="4652251" cy="30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anh Tô Màu Con Chó Sói Đang Hú, 105+ Tranh Tô Màu Con Chó Đẹp Và Siêu Dễ  Thươ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177"/>
          <a:stretch/>
        </p:blipFill>
        <p:spPr bwMode="auto">
          <a:xfrm>
            <a:off x="52436" y="5510314"/>
            <a:ext cx="4557913" cy="28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à - Nằm mơ thấy gà là điềm báo cho chuyện gì sẽ đến với bạn?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7810"/>
          <a:stretch/>
        </p:blipFill>
        <p:spPr bwMode="auto">
          <a:xfrm>
            <a:off x="4674168" y="2351686"/>
            <a:ext cx="4696725" cy="29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1779" y="2228070"/>
            <a:ext cx="4485252" cy="306895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32593" r="49418" b="58387"/>
          <a:stretch/>
        </p:blipFill>
        <p:spPr bwMode="auto">
          <a:xfrm>
            <a:off x="365919" y="609600"/>
            <a:ext cx="14231929" cy="158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42140" r="50752" b="33498"/>
          <a:stretch/>
        </p:blipFill>
        <p:spPr bwMode="auto">
          <a:xfrm>
            <a:off x="746919" y="2590800"/>
            <a:ext cx="15302197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129935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0" t="26667" r="45391" b="41111"/>
          <a:stretch/>
        </p:blipFill>
        <p:spPr bwMode="auto">
          <a:xfrm>
            <a:off x="13091319" y="7228841"/>
            <a:ext cx="1981200" cy="191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3066" y="1988233"/>
            <a:ext cx="14706600" cy="545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lnSpc>
                <a:spcPct val="120000"/>
              </a:lnSpc>
              <a:spcBef>
                <a:spcPts val="600"/>
              </a:spcBef>
            </a:pPr>
            <a:r>
              <a:rPr lang="vi-VN" sz="3600" dirty="0">
                <a:solidFill>
                  <a:srgbClr val="0000CC"/>
                </a:solidFill>
              </a:rPr>
              <a:t>Thỏ có đôi tai dài và to. Bị bạn bè chê, thỏ buồn lắm. Thỏ bố động viên: “Rồi con sẽ thấy đôi tai mình rất đẹp”.</a:t>
            </a:r>
          </a:p>
          <a:p>
            <a:pPr indent="914400" algn="just">
              <a:lnSpc>
                <a:spcPct val="120000"/>
              </a:lnSpc>
              <a:spcBef>
                <a:spcPts val="600"/>
              </a:spcBef>
            </a:pPr>
            <a:r>
              <a:rPr lang="vi-VN" sz="3600" dirty="0">
                <a:solidFill>
                  <a:srgbClr val="0000CC"/>
                </a:solidFill>
              </a:rPr>
              <a:t>Một lần, thỏ và các bạn đi chơi xa, quên khuấy đường về. Ai cũng hoảng sợ. Thỏ chợt dỏng tai: “Suỵt, có tiếng bố tớ gọi”. Cả nhóm đi theo hướng có tiếng gọi. Tất cả về được tới nhà. Các bạn tấm tắc khen tai thỏ thật tuyệt.</a:t>
            </a:r>
          </a:p>
          <a:p>
            <a:pPr indent="914400" algn="just">
              <a:lnSpc>
                <a:spcPct val="120000"/>
              </a:lnSpc>
              <a:spcBef>
                <a:spcPts val="600"/>
              </a:spcBef>
            </a:pPr>
            <a:r>
              <a:rPr lang="vi-VN" sz="3600" dirty="0">
                <a:solidFill>
                  <a:srgbClr val="0000CC"/>
                </a:solidFill>
              </a:rPr>
              <a:t>Từ đó, thỏ không còn buồn vì đôi tai nữa.</a:t>
            </a:r>
          </a:p>
          <a:p>
            <a:pPr algn="r"/>
            <a:r>
              <a:rPr lang="vi-VN" sz="3200" i="1" dirty="0">
                <a:solidFill>
                  <a:srgbClr val="0000CC"/>
                </a:solidFill>
              </a:rPr>
              <a:t>(Theo kể chuyện cho bé mầm non, tập 3)</a:t>
            </a:r>
            <a:endParaRPr lang="vi-VN" sz="32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3543" y="3409042"/>
            <a:ext cx="256993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quên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khuấy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7099" y="4065397"/>
            <a:ext cx="225734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hoảng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sợ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8091" y="4055404"/>
            <a:ext cx="123623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Suỵt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99740" y="3423334"/>
            <a:ext cx="182133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chơi</a:t>
            </a:r>
            <a:r>
              <a:rPr lang="en-US" sz="3600" dirty="0">
                <a:solidFill>
                  <a:srgbClr val="FF0000"/>
                </a:solidFill>
              </a:rPr>
              <a:t> xa,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828518" y="4734391"/>
            <a:ext cx="169790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tấm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tắc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0551" y="1118400"/>
            <a:ext cx="424795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ĐÔI TAI XẤU XÍ (T1)</a:t>
            </a:r>
            <a:endParaRPr lang="en-US" sz="3400" b="1" cap="none" spc="0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109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6473" y="3242101"/>
            <a:ext cx="337303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CC"/>
                </a:solidFill>
              </a:rPr>
              <a:t>quên kh</a:t>
            </a:r>
            <a:r>
              <a:rPr lang="en-US" sz="4800">
                <a:solidFill>
                  <a:srgbClr val="FF0000"/>
                </a:solidFill>
              </a:rPr>
              <a:t>uấy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34935" y="4385101"/>
            <a:ext cx="572464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00CC"/>
                </a:solidFill>
              </a:rPr>
              <a:t>h</a:t>
            </a:r>
            <a:r>
              <a:rPr lang="en-US" sz="4800" dirty="0" err="1">
                <a:solidFill>
                  <a:srgbClr val="FF0000"/>
                </a:solidFill>
              </a:rPr>
              <a:t>oảng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sợ</a:t>
            </a:r>
            <a:r>
              <a:rPr lang="en-US" sz="4800" dirty="0">
                <a:solidFill>
                  <a:srgbClr val="0000CC"/>
                </a:solidFill>
              </a:rPr>
              <a:t> /</a:t>
            </a:r>
            <a:r>
              <a:rPr lang="en-US" sz="4800" dirty="0" err="1">
                <a:solidFill>
                  <a:srgbClr val="0000CC"/>
                </a:solidFill>
              </a:rPr>
              <a:t>hoảng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xợ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4935" y="5565563"/>
            <a:ext cx="3062057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CC"/>
                </a:solidFill>
              </a:rPr>
              <a:t>s</a:t>
            </a:r>
            <a:r>
              <a:rPr lang="en-US" sz="4800">
                <a:solidFill>
                  <a:srgbClr val="FF0000"/>
                </a:solidFill>
              </a:rPr>
              <a:t>uỵt </a:t>
            </a:r>
            <a:r>
              <a:rPr lang="en-US" sz="4800">
                <a:solidFill>
                  <a:srgbClr val="0000CC"/>
                </a:solidFill>
              </a:rPr>
              <a:t>/ xuỵt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47319" y="1886467"/>
            <a:ext cx="4451860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chơi</a:t>
            </a:r>
            <a:r>
              <a:rPr lang="en-US" sz="4800" dirty="0">
                <a:solidFill>
                  <a:srgbClr val="FF0000"/>
                </a:solidFill>
              </a:rPr>
              <a:t> xa </a:t>
            </a:r>
            <a:r>
              <a:rPr lang="en-US" sz="4800" dirty="0">
                <a:solidFill>
                  <a:srgbClr val="0000CC"/>
                </a:solidFill>
              </a:rPr>
              <a:t>/ </a:t>
            </a:r>
            <a:r>
              <a:rPr lang="en-US" sz="4800" dirty="0" err="1">
                <a:solidFill>
                  <a:srgbClr val="0000CC"/>
                </a:solidFill>
              </a:rPr>
              <a:t>trơi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1392" y="6833270"/>
            <a:ext cx="4605748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tấm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tắc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>
                <a:solidFill>
                  <a:srgbClr val="0000CC"/>
                </a:solidFill>
              </a:rPr>
              <a:t>/ </a:t>
            </a:r>
            <a:r>
              <a:rPr lang="en-US" sz="4800" dirty="0" err="1">
                <a:solidFill>
                  <a:srgbClr val="0000CC"/>
                </a:solidFill>
              </a:rPr>
              <a:t>tấm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tắt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504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0" t="26667" r="45391" b="41111"/>
          <a:stretch/>
        </p:blipFill>
        <p:spPr bwMode="auto">
          <a:xfrm>
            <a:off x="13091319" y="0"/>
            <a:ext cx="2057400" cy="198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319" y="2286000"/>
            <a:ext cx="14706600" cy="545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lnSpc>
                <a:spcPct val="120000"/>
              </a:lnSpc>
              <a:spcBef>
                <a:spcPts val="600"/>
              </a:spcBef>
            </a:pPr>
            <a:r>
              <a:rPr lang="vi-VN" sz="3600" dirty="0">
                <a:solidFill>
                  <a:srgbClr val="0000CC"/>
                </a:solidFill>
              </a:rPr>
              <a:t>Thỏ có đôi tai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dài và to.</a:t>
            </a:r>
            <a:r>
              <a:rPr lang="en-US" sz="3600" dirty="0">
                <a:solidFill>
                  <a:srgbClr val="FF0000"/>
                </a:solidFill>
              </a:rPr>
              <a:t>//</a:t>
            </a:r>
            <a:r>
              <a:rPr lang="vi-VN" sz="3600" dirty="0">
                <a:solidFill>
                  <a:srgbClr val="0000CC"/>
                </a:solidFill>
              </a:rPr>
              <a:t> Bị bạn bè chê,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thỏ buồn lắm.</a:t>
            </a:r>
            <a:r>
              <a:rPr lang="en-US" sz="3600" dirty="0">
                <a:solidFill>
                  <a:srgbClr val="FF0000"/>
                </a:solidFill>
              </a:rPr>
              <a:t>//</a:t>
            </a:r>
            <a:r>
              <a:rPr lang="vi-VN" sz="3600" dirty="0">
                <a:solidFill>
                  <a:srgbClr val="0000CC"/>
                </a:solidFill>
              </a:rPr>
              <a:t> Thỏ bố động viên: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“Rồi con sẽ thấy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đôi tai mình rất đẹp”</a:t>
            </a:r>
            <a:r>
              <a:rPr lang="en-US" sz="3600" dirty="0">
                <a:solidFill>
                  <a:srgbClr val="FF0000"/>
                </a:solidFill>
              </a:rPr>
              <a:t>//</a:t>
            </a:r>
            <a:r>
              <a:rPr lang="vi-VN" sz="3600" dirty="0">
                <a:solidFill>
                  <a:srgbClr val="0000CC"/>
                </a:solidFill>
              </a:rPr>
              <a:t>.</a:t>
            </a:r>
          </a:p>
          <a:p>
            <a:pPr indent="914400" algn="just">
              <a:lnSpc>
                <a:spcPct val="120000"/>
              </a:lnSpc>
              <a:spcBef>
                <a:spcPts val="600"/>
              </a:spcBef>
            </a:pPr>
            <a:r>
              <a:rPr lang="vi-VN" sz="3600" dirty="0">
                <a:solidFill>
                  <a:srgbClr val="0000CC"/>
                </a:solidFill>
              </a:rPr>
              <a:t>Một lần,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thỏ và các bạn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đi chơi xa,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quên khuấy đường về.</a:t>
            </a:r>
            <a:r>
              <a:rPr lang="en-US" sz="3600" dirty="0">
                <a:solidFill>
                  <a:srgbClr val="FF0000"/>
                </a:solidFill>
              </a:rPr>
              <a:t>//</a:t>
            </a:r>
            <a:r>
              <a:rPr lang="vi-VN" sz="3600" dirty="0">
                <a:solidFill>
                  <a:srgbClr val="0000CC"/>
                </a:solidFill>
              </a:rPr>
              <a:t> Ai cũng hoảng sợ.</a:t>
            </a:r>
            <a:r>
              <a:rPr lang="en-US" sz="3600" dirty="0">
                <a:solidFill>
                  <a:srgbClr val="FF0000"/>
                </a:solidFill>
              </a:rPr>
              <a:t>//</a:t>
            </a:r>
            <a:r>
              <a:rPr lang="vi-VN" sz="3600" dirty="0">
                <a:solidFill>
                  <a:srgbClr val="0000CC"/>
                </a:solidFill>
              </a:rPr>
              <a:t> Thỏ chợt dỏng tai: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“Suỵt,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có tiếng bố tớ gọi”.</a:t>
            </a:r>
            <a:r>
              <a:rPr lang="en-US" sz="3600" dirty="0">
                <a:solidFill>
                  <a:srgbClr val="FF0000"/>
                </a:solidFill>
              </a:rPr>
              <a:t>//</a:t>
            </a:r>
            <a:r>
              <a:rPr lang="vi-VN" sz="3600" dirty="0">
                <a:solidFill>
                  <a:srgbClr val="0000CC"/>
                </a:solidFill>
              </a:rPr>
              <a:t> Cả nhóm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đi theo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vi-VN" sz="3600" dirty="0">
                <a:solidFill>
                  <a:srgbClr val="0000CC"/>
                </a:solidFill>
              </a:rPr>
              <a:t>hướng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có tiếng gọi.</a:t>
            </a:r>
            <a:r>
              <a:rPr lang="en-US" sz="3600" dirty="0">
                <a:solidFill>
                  <a:srgbClr val="FF0000"/>
                </a:solidFill>
              </a:rPr>
              <a:t>//</a:t>
            </a:r>
            <a:r>
              <a:rPr lang="vi-VN" sz="3600" dirty="0">
                <a:solidFill>
                  <a:srgbClr val="0000CC"/>
                </a:solidFill>
              </a:rPr>
              <a:t> Tất cả về được tới nhà.</a:t>
            </a:r>
            <a:r>
              <a:rPr lang="en-US" sz="3600" dirty="0">
                <a:solidFill>
                  <a:srgbClr val="FF0000"/>
                </a:solidFill>
              </a:rPr>
              <a:t>//</a:t>
            </a:r>
            <a:r>
              <a:rPr lang="vi-VN" sz="3600" dirty="0">
                <a:solidFill>
                  <a:srgbClr val="0000CC"/>
                </a:solidFill>
              </a:rPr>
              <a:t> Các bạn tấm tắc khen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tai thỏ thật tuyệt.</a:t>
            </a:r>
            <a:r>
              <a:rPr lang="en-US" sz="3600" dirty="0">
                <a:solidFill>
                  <a:srgbClr val="FF0000"/>
                </a:solidFill>
              </a:rPr>
              <a:t>//</a:t>
            </a:r>
            <a:endParaRPr lang="vi-VN" sz="3600" dirty="0">
              <a:solidFill>
                <a:srgbClr val="FF0000"/>
              </a:solidFill>
            </a:endParaRPr>
          </a:p>
          <a:p>
            <a:pPr indent="914400" algn="just">
              <a:lnSpc>
                <a:spcPct val="120000"/>
              </a:lnSpc>
              <a:spcBef>
                <a:spcPts val="600"/>
              </a:spcBef>
            </a:pPr>
            <a:r>
              <a:rPr lang="vi-VN" sz="3600" dirty="0">
                <a:solidFill>
                  <a:srgbClr val="0000CC"/>
                </a:solidFill>
              </a:rPr>
              <a:t>Từ đó,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thỏ không còn buồn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vi-VN" sz="3600" dirty="0">
                <a:solidFill>
                  <a:srgbClr val="0000CC"/>
                </a:solidFill>
              </a:rPr>
              <a:t> vì đôi tai nữa.</a:t>
            </a:r>
            <a:r>
              <a:rPr lang="en-US" sz="3600" dirty="0">
                <a:solidFill>
                  <a:srgbClr val="FF0000"/>
                </a:solidFill>
              </a:rPr>
              <a:t>//</a:t>
            </a:r>
            <a:endParaRPr lang="vi-VN" sz="3600" dirty="0">
              <a:solidFill>
                <a:srgbClr val="FF0000"/>
              </a:solidFill>
            </a:endParaRPr>
          </a:p>
          <a:p>
            <a:pPr algn="r"/>
            <a:r>
              <a:rPr lang="vi-VN" sz="3200" i="1" dirty="0">
                <a:solidFill>
                  <a:srgbClr val="0000CC"/>
                </a:solidFill>
              </a:rPr>
              <a:t>(Theo kể chuyện cho bé mầm non, tập 3)</a:t>
            </a:r>
            <a:endParaRPr lang="vi-VN" sz="32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8025" y="1411070"/>
            <a:ext cx="344806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ĐÔI TAI XẤU XÍ </a:t>
            </a:r>
            <a:endParaRPr lang="en-US" sz="3400" b="1" cap="none" spc="0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89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0" t="26667" r="45391" b="41111"/>
          <a:stretch/>
        </p:blipFill>
        <p:spPr bwMode="auto">
          <a:xfrm>
            <a:off x="13968868" y="132934"/>
            <a:ext cx="1447799" cy="139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319" y="2286000"/>
            <a:ext cx="14706600" cy="545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lnSpc>
                <a:spcPct val="120000"/>
              </a:lnSpc>
              <a:spcBef>
                <a:spcPts val="600"/>
              </a:spcBef>
            </a:pPr>
            <a:r>
              <a:rPr lang="vi-VN" sz="3600" dirty="0">
                <a:solidFill>
                  <a:srgbClr val="0000CC"/>
                </a:solidFill>
              </a:rPr>
              <a:t>Thỏ có đôi tai dài và to. Bị bạn bè chê, thỏ buồn lắm. Thỏ bố động viên: “Rồi con sẽ thấy đôi tai mình rất đẹp”.</a:t>
            </a:r>
          </a:p>
          <a:p>
            <a:pPr indent="914400" algn="just">
              <a:lnSpc>
                <a:spcPct val="120000"/>
              </a:lnSpc>
              <a:spcBef>
                <a:spcPts val="600"/>
              </a:spcBef>
            </a:pPr>
            <a:r>
              <a:rPr lang="vi-VN" sz="3600" dirty="0">
                <a:solidFill>
                  <a:srgbClr val="0000CC"/>
                </a:solidFill>
              </a:rPr>
              <a:t>Một lần, thỏ và các bạn đi chơi xa, quên khuấy đường về. Ai cũng hoảng sợ. Thỏ chợt dỏng tai: “Suỵt, có tiếng bố tớ gọi”. Cả nhóm đi theo hướng có tiếng gọi. Tất cả về được tới nhà. Các bạn tấm tắc khen tai thỏ thật tuyệt.</a:t>
            </a:r>
          </a:p>
          <a:p>
            <a:pPr indent="914400" algn="just">
              <a:lnSpc>
                <a:spcPct val="120000"/>
              </a:lnSpc>
              <a:spcBef>
                <a:spcPts val="600"/>
              </a:spcBef>
            </a:pPr>
            <a:r>
              <a:rPr lang="vi-VN" sz="3600" dirty="0">
                <a:solidFill>
                  <a:srgbClr val="0000CC"/>
                </a:solidFill>
              </a:rPr>
              <a:t>Từ đó, thỏ không còn buồn vì đôi tai nữa.</a:t>
            </a:r>
          </a:p>
          <a:p>
            <a:pPr algn="r"/>
            <a:r>
              <a:rPr lang="vi-VN" sz="3200" i="1" dirty="0">
                <a:solidFill>
                  <a:srgbClr val="0000CC"/>
                </a:solidFill>
              </a:rPr>
              <a:t>(Theo kể chuyện cho bé mầm non, tập 3)</a:t>
            </a:r>
            <a:endParaRPr lang="vi-VN" sz="32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84479" y="2442636"/>
            <a:ext cx="548859" cy="491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r>
              <a:rPr lang="en-US" sz="29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1204119" y="3810000"/>
            <a:ext cx="548859" cy="491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r>
              <a:rPr lang="en-US" sz="29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284479" y="6477000"/>
            <a:ext cx="548859" cy="491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r>
              <a:rPr lang="en-US" sz="2900" b="1">
                <a:solidFill>
                  <a:srgbClr val="FFFF00"/>
                </a:solidFill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539119" y="2933704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22459" y="358140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241292" y="4301068"/>
            <a:ext cx="2249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52768" y="49530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77119" y="5638800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09468" y="1206491"/>
            <a:ext cx="344806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ĐÔI TAI XẤU XÍ </a:t>
            </a:r>
            <a:endParaRPr lang="en-US" sz="3400" b="1" cap="none" spc="0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909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8"/>
          <p:cNvGrpSpPr>
            <a:grpSpLocks/>
          </p:cNvGrpSpPr>
          <p:nvPr/>
        </p:nvGrpSpPr>
        <p:grpSpPr bwMode="auto">
          <a:xfrm>
            <a:off x="6902445" y="675640"/>
            <a:ext cx="2338847" cy="541867"/>
            <a:chOff x="2636" y="324"/>
            <a:chExt cx="881" cy="256"/>
          </a:xfrm>
        </p:grpSpPr>
        <p:sp>
          <p:nvSpPr>
            <p:cNvPr id="3100" name="Line 79"/>
            <p:cNvSpPr>
              <a:spLocks noChangeShapeType="1"/>
            </p:cNvSpPr>
            <p:nvPr/>
          </p:nvSpPr>
          <p:spPr bwMode="auto">
            <a:xfrm>
              <a:off x="2638" y="580"/>
              <a:ext cx="8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636" y="324"/>
              <a:ext cx="881" cy="22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600" b="1" kern="10">
                  <a:solidFill>
                    <a:srgbClr val="FF0000"/>
                  </a:solidFill>
                  <a:latin typeface="VNI-Avo" pitchFamily="2" charset="0"/>
                  <a:cs typeface="Times New Roman"/>
                </a:rPr>
                <a:t>TIEÁNG VIEÄT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7310438" y="2937324"/>
            <a:ext cx="0" cy="590187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044868" y="2095916"/>
            <a:ext cx="2286082" cy="586324"/>
            <a:chOff x="1565570" y="1442589"/>
            <a:chExt cx="1708152" cy="439743"/>
          </a:xfrm>
        </p:grpSpPr>
        <p:sp>
          <p:nvSpPr>
            <p:cNvPr id="12" name="Rectangle 11"/>
            <p:cNvSpPr/>
            <p:nvPr/>
          </p:nvSpPr>
          <p:spPr>
            <a:xfrm>
              <a:off x="1565570" y="1442589"/>
              <a:ext cx="1708152" cy="421706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>
                  <a:ln w="11430"/>
                  <a:solidFill>
                    <a:srgbClr val="0000FF"/>
                  </a:solidFill>
                  <a:latin typeface="VNI-Avo" pitchFamily="2" charset="0"/>
                  <a:cs typeface="Times New Roman" pitchFamily="18" charset="0"/>
                </a:rPr>
                <a:t>Luyeän ñoïc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43945" y="1882332"/>
              <a:ext cx="157144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91705" y="3662807"/>
            <a:ext cx="6708414" cy="1391892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indent="457200" algn="just">
              <a:lnSpc>
                <a:spcPct val="120000"/>
              </a:lnSpc>
              <a:spcBef>
                <a:spcPts val="600"/>
              </a:spcBef>
            </a:pPr>
            <a:r>
              <a:rPr lang="en-US" sz="3600" dirty="0" err="1">
                <a:solidFill>
                  <a:srgbClr val="0000FF"/>
                </a:solidFill>
                <a:latin typeface="+mj-lt"/>
              </a:rPr>
              <a:t>Chơi</a:t>
            </a:r>
            <a:r>
              <a:rPr lang="en-US" sz="3600" dirty="0">
                <a:solidFill>
                  <a:srgbClr val="0000FF"/>
                </a:solidFill>
                <a:latin typeface="+mj-lt"/>
              </a:rPr>
              <a:t> xa, </a:t>
            </a:r>
            <a:r>
              <a:rPr lang="en-US" sz="3600" dirty="0" err="1">
                <a:solidFill>
                  <a:srgbClr val="0000FF"/>
                </a:solidFill>
                <a:latin typeface="+mj-lt"/>
              </a:rPr>
              <a:t>quên</a:t>
            </a:r>
            <a:r>
              <a:rPr lang="en-US" sz="3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</a:rPr>
              <a:t>khuấy</a:t>
            </a:r>
            <a:r>
              <a:rPr lang="en-US" sz="36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+mj-lt"/>
              </a:rPr>
              <a:t>hoảng</a:t>
            </a:r>
            <a:r>
              <a:rPr lang="en-US" sz="3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</a:rPr>
              <a:t>sợ</a:t>
            </a:r>
            <a:r>
              <a:rPr lang="en-US" sz="36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+mj-lt"/>
              </a:rPr>
              <a:t>suỵt</a:t>
            </a:r>
            <a:r>
              <a:rPr lang="en-US" sz="36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+mj-lt"/>
              </a:rPr>
              <a:t>tấm</a:t>
            </a:r>
            <a:r>
              <a:rPr lang="en-US" sz="3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tắc.</a:t>
            </a:r>
            <a:endParaRPr lang="en-US" sz="3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120" y="6294896"/>
            <a:ext cx="6629399" cy="2056690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>
                <a:solidFill>
                  <a:srgbClr val="0000CC"/>
                </a:solidFill>
              </a:rPr>
              <a:t>Một lần,</a:t>
            </a:r>
            <a:r>
              <a:rPr lang="en-US" sz="3600">
                <a:solidFill>
                  <a:srgbClr val="FF0000"/>
                </a:solidFill>
              </a:rPr>
              <a:t>/</a:t>
            </a:r>
            <a:r>
              <a:rPr lang="vi-VN" sz="3600">
                <a:solidFill>
                  <a:srgbClr val="0000CC"/>
                </a:solidFill>
              </a:rPr>
              <a:t> thỏ và các bạn</a:t>
            </a:r>
            <a:r>
              <a:rPr lang="en-US" sz="3600">
                <a:solidFill>
                  <a:srgbClr val="FF0000"/>
                </a:solidFill>
              </a:rPr>
              <a:t>/</a:t>
            </a:r>
            <a:r>
              <a:rPr lang="vi-VN" sz="3600">
                <a:solidFill>
                  <a:srgbClr val="0000CC"/>
                </a:solidFill>
              </a:rPr>
              <a:t> đi chơi xa,</a:t>
            </a:r>
            <a:r>
              <a:rPr lang="en-US" sz="3600">
                <a:solidFill>
                  <a:srgbClr val="FF0000"/>
                </a:solidFill>
              </a:rPr>
              <a:t>/</a:t>
            </a:r>
            <a:r>
              <a:rPr lang="vi-VN" sz="3600">
                <a:solidFill>
                  <a:srgbClr val="0000CC"/>
                </a:solidFill>
              </a:rPr>
              <a:t> quên khuấy đường về.</a:t>
            </a:r>
            <a:r>
              <a:rPr lang="en-US" sz="3600">
                <a:solidFill>
                  <a:srgbClr val="FF0000"/>
                </a:solidFill>
              </a:rPr>
              <a:t>//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1705" y="5491608"/>
            <a:ext cx="3508013" cy="615846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+mj-lt"/>
              </a:rPr>
              <a:t>Đọc câu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1704" y="3046961"/>
            <a:ext cx="3508013" cy="615846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+mj-lt"/>
              </a:rPr>
              <a:t>Từ khó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215762" y="2095917"/>
            <a:ext cx="2584242" cy="562275"/>
            <a:chOff x="1454181" y="1442589"/>
            <a:chExt cx="1930935" cy="421706"/>
          </a:xfrm>
        </p:grpSpPr>
        <p:sp>
          <p:nvSpPr>
            <p:cNvPr id="28" name="Rectangle 27"/>
            <p:cNvSpPr/>
            <p:nvPr/>
          </p:nvSpPr>
          <p:spPr>
            <a:xfrm>
              <a:off x="1454181" y="1442589"/>
              <a:ext cx="1930935" cy="421706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>
                  <a:ln w="11430"/>
                  <a:solidFill>
                    <a:srgbClr val="0000FF"/>
                  </a:solidFill>
                  <a:latin typeface="VNI-Avo" pitchFamily="2" charset="0"/>
                  <a:cs typeface="Times New Roman" pitchFamily="18" charset="0"/>
                </a:rPr>
                <a:t>Tìm hieåu baøi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18917" y="1848042"/>
              <a:ext cx="184473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7452520" y="3048000"/>
            <a:ext cx="83820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>
                <a:solidFill>
                  <a:srgbClr val="FF0000"/>
                </a:solidFill>
                <a:latin typeface="+mj-lt"/>
              </a:rPr>
              <a:t>1. Trả lời câu hỏi:</a:t>
            </a:r>
          </a:p>
          <a:p>
            <a:pPr algn="just">
              <a:spcBef>
                <a:spcPts val="600"/>
              </a:spcBef>
            </a:pPr>
            <a:r>
              <a:rPr lang="en-US" sz="3600">
                <a:solidFill>
                  <a:srgbClr val="FF0000"/>
                </a:solidFill>
                <a:latin typeface="+mj-lt"/>
              </a:rPr>
              <a:t>a. Vì sao thỏ buồn?</a:t>
            </a:r>
          </a:p>
          <a:p>
            <a:pPr algn="just">
              <a:spcBef>
                <a:spcPts val="600"/>
              </a:spcBef>
            </a:pPr>
            <a:r>
              <a:rPr lang="en-US" sz="3600">
                <a:solidFill>
                  <a:srgbClr val="0000CC"/>
                </a:solidFill>
                <a:latin typeface="+mj-lt"/>
              </a:rPr>
              <a:t>- Thỏ buồn vì bị bạn chê đôi tài vừa dài vừa to.</a:t>
            </a:r>
          </a:p>
          <a:p>
            <a:pPr algn="just">
              <a:spcBef>
                <a:spcPts val="1200"/>
              </a:spcBef>
            </a:pPr>
            <a:r>
              <a:rPr lang="en-US" sz="3600">
                <a:solidFill>
                  <a:srgbClr val="FF0000"/>
                </a:solidFill>
                <a:latin typeface="+mj-lt"/>
              </a:rPr>
              <a:t>b. Chuyện gì xảy ra trong lần thỏ và các bạn đi chơi xa?</a:t>
            </a:r>
          </a:p>
          <a:p>
            <a:pPr algn="just">
              <a:spcBef>
                <a:spcPts val="600"/>
              </a:spcBef>
            </a:pPr>
            <a:r>
              <a:rPr lang="en-US" sz="3600">
                <a:solidFill>
                  <a:srgbClr val="0000CC"/>
                </a:solidFill>
                <a:latin typeface="+mj-lt"/>
              </a:rPr>
              <a:t>- </a:t>
            </a:r>
            <a:r>
              <a:rPr lang="en-US" sz="3600">
                <a:solidFill>
                  <a:srgbClr val="0000CC"/>
                </a:solidFill>
              </a:rPr>
              <a:t>Trong lần đi chơi xa,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>
                <a:solidFill>
                  <a:srgbClr val="0000CC"/>
                </a:solidFill>
              </a:rPr>
              <a:t>thỏ và các bạn quên khuấy đường về.</a:t>
            </a:r>
            <a:endParaRPr lang="en-US" sz="360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28076" y="1411070"/>
            <a:ext cx="424795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ĐÔI TAI XẤU XÍ (T2)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895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7310438" y="2937324"/>
            <a:ext cx="0" cy="590187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044868" y="2095916"/>
            <a:ext cx="2286082" cy="586324"/>
            <a:chOff x="1565570" y="1442589"/>
            <a:chExt cx="1708152" cy="439743"/>
          </a:xfrm>
        </p:grpSpPr>
        <p:sp>
          <p:nvSpPr>
            <p:cNvPr id="12" name="Rectangle 11"/>
            <p:cNvSpPr/>
            <p:nvPr/>
          </p:nvSpPr>
          <p:spPr>
            <a:xfrm>
              <a:off x="1565570" y="1442589"/>
              <a:ext cx="1708152" cy="421706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>
                  <a:ln w="11430"/>
                  <a:solidFill>
                    <a:srgbClr val="0000FF"/>
                  </a:solidFill>
                  <a:latin typeface="VNI-Avo" pitchFamily="2" charset="0"/>
                  <a:cs typeface="Times New Roman" pitchFamily="18" charset="0"/>
                </a:rPr>
                <a:t>Luyeän ñoïc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43945" y="1882332"/>
              <a:ext cx="157144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91705" y="3662807"/>
            <a:ext cx="6708414" cy="1391892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indent="457200" algn="just">
              <a:lnSpc>
                <a:spcPct val="120000"/>
              </a:lnSpc>
              <a:spcBef>
                <a:spcPts val="600"/>
              </a:spcBef>
            </a:pPr>
            <a:r>
              <a:rPr lang="en-US" sz="3600">
                <a:solidFill>
                  <a:srgbClr val="0000FF"/>
                </a:solidFill>
                <a:latin typeface="+mj-lt"/>
              </a:rPr>
              <a:t>Chơi xa, quên khuấy, hoảng sợ, suỵt, tấm tắc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2120" y="6294896"/>
            <a:ext cx="6629399" cy="2056690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>
                <a:solidFill>
                  <a:srgbClr val="0000CC"/>
                </a:solidFill>
              </a:rPr>
              <a:t>Một lần,</a:t>
            </a:r>
            <a:r>
              <a:rPr lang="en-US" sz="3600">
                <a:solidFill>
                  <a:srgbClr val="FF0000"/>
                </a:solidFill>
              </a:rPr>
              <a:t>/</a:t>
            </a:r>
            <a:r>
              <a:rPr lang="vi-VN" sz="3600">
                <a:solidFill>
                  <a:srgbClr val="0000CC"/>
                </a:solidFill>
              </a:rPr>
              <a:t> thỏ và các bạn</a:t>
            </a:r>
            <a:r>
              <a:rPr lang="en-US" sz="3600">
                <a:solidFill>
                  <a:srgbClr val="FF0000"/>
                </a:solidFill>
              </a:rPr>
              <a:t>/</a:t>
            </a:r>
            <a:r>
              <a:rPr lang="vi-VN" sz="3600">
                <a:solidFill>
                  <a:srgbClr val="0000CC"/>
                </a:solidFill>
              </a:rPr>
              <a:t> đi chơi xa,</a:t>
            </a:r>
            <a:r>
              <a:rPr lang="en-US" sz="3600">
                <a:solidFill>
                  <a:srgbClr val="FF0000"/>
                </a:solidFill>
              </a:rPr>
              <a:t>/</a:t>
            </a:r>
            <a:r>
              <a:rPr lang="vi-VN" sz="3600">
                <a:solidFill>
                  <a:srgbClr val="0000CC"/>
                </a:solidFill>
              </a:rPr>
              <a:t> quên khuấy đường về.</a:t>
            </a:r>
            <a:r>
              <a:rPr lang="en-US" sz="3600">
                <a:solidFill>
                  <a:srgbClr val="FF0000"/>
                </a:solidFill>
              </a:rPr>
              <a:t>//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1705" y="5491608"/>
            <a:ext cx="3508013" cy="615846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+mj-lt"/>
              </a:rPr>
              <a:t>Đọc câu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1704" y="3046961"/>
            <a:ext cx="3508013" cy="615846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+mj-lt"/>
              </a:rPr>
              <a:t>Từ khó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215762" y="2095917"/>
            <a:ext cx="2584242" cy="562275"/>
            <a:chOff x="1454181" y="1442589"/>
            <a:chExt cx="1930935" cy="421706"/>
          </a:xfrm>
        </p:grpSpPr>
        <p:sp>
          <p:nvSpPr>
            <p:cNvPr id="28" name="Rectangle 27"/>
            <p:cNvSpPr/>
            <p:nvPr/>
          </p:nvSpPr>
          <p:spPr>
            <a:xfrm>
              <a:off x="1454181" y="1442589"/>
              <a:ext cx="1930935" cy="421706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>
                  <a:ln w="11430"/>
                  <a:solidFill>
                    <a:srgbClr val="0000FF"/>
                  </a:solidFill>
                  <a:latin typeface="VNI-Avo" pitchFamily="2" charset="0"/>
                  <a:cs typeface="Times New Roman" pitchFamily="18" charset="0"/>
                </a:rPr>
                <a:t>Tìm hieåu baøi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18917" y="1848042"/>
              <a:ext cx="184473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7452520" y="3048000"/>
            <a:ext cx="8382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>
                <a:solidFill>
                  <a:srgbClr val="FF0000"/>
                </a:solidFill>
                <a:latin typeface="+mj-lt"/>
              </a:rPr>
              <a:t>1. Trả lời câu hỏi:</a:t>
            </a:r>
          </a:p>
          <a:p>
            <a:pPr algn="just">
              <a:spcBef>
                <a:spcPts val="600"/>
              </a:spcBef>
            </a:pPr>
            <a:r>
              <a:rPr lang="en-US" sz="3600">
                <a:solidFill>
                  <a:srgbClr val="FF0000"/>
                </a:solidFill>
                <a:latin typeface="+mj-lt"/>
              </a:rPr>
              <a:t>c. Nhờ đâu mà cả nhóm tìm được đường về nhà?</a:t>
            </a:r>
          </a:p>
          <a:p>
            <a:pPr algn="just">
              <a:spcBef>
                <a:spcPts val="600"/>
              </a:spcBef>
            </a:pPr>
            <a:r>
              <a:rPr lang="en-US" sz="3600">
                <a:solidFill>
                  <a:srgbClr val="0000CC"/>
                </a:solidFill>
                <a:latin typeface="+mj-lt"/>
              </a:rPr>
              <a:t>- Cả nhóm tìm được đường về nhà là nhờ đôi tai thính của thỏ.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28076" y="1411070"/>
            <a:ext cx="424795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ĐÔI TAI XẤU XÍ (T2)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0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10579</TotalTime>
  <Words>849</Words>
  <Application>Microsoft Office PowerPoint</Application>
  <PresentationFormat>Custom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HP001 4 hàng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FPT shop</cp:lastModifiedBy>
  <cp:revision>842</cp:revision>
  <dcterms:created xsi:type="dcterms:W3CDTF">2008-09-09T22:52:10Z</dcterms:created>
  <dcterms:modified xsi:type="dcterms:W3CDTF">2025-01-13T15:30:25Z</dcterms:modified>
</cp:coreProperties>
</file>