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26" r:id="rId3"/>
    <p:sldId id="407" r:id="rId4"/>
    <p:sldId id="408" r:id="rId5"/>
    <p:sldId id="420" r:id="rId6"/>
    <p:sldId id="421" r:id="rId7"/>
    <p:sldId id="417" r:id="rId8"/>
    <p:sldId id="423" r:id="rId9"/>
    <p:sldId id="424" r:id="rId10"/>
    <p:sldId id="419" r:id="rId11"/>
    <p:sldId id="414" r:id="rId12"/>
    <p:sldId id="425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0066"/>
    <a:srgbClr val="FF6600"/>
    <a:srgbClr val="FF7C8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9" d="100"/>
          <a:sy n="59" d="100"/>
        </p:scale>
        <p:origin x="140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8.wmf"/><Relationship Id="rId5" Type="http://schemas.openxmlformats.org/officeDocument/2006/relationships/image" Target="../media/image5.wm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hoi%20hop.pptx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Giai%20nghia%20tu/Tung%20tang.pptx" TargetMode="External"/><Relationship Id="rId5" Type="http://schemas.openxmlformats.org/officeDocument/2006/relationships/hyperlink" Target="Giai%20nghia%20tu/thu%20thi.pptx" TargetMode="External"/><Relationship Id="rId4" Type="http://schemas.openxmlformats.org/officeDocument/2006/relationships/hyperlink" Target="Giai%20nghia%20tu/nhe%20nhang.ppt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SỐ 1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83750"/>
            <a:ext cx="1695525" cy="220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666439" y="4343401"/>
            <a:ext cx="13482280" cy="156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 TIẾNG VIỆT LỚP 1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NỤ HÔN TRÊN BÀN TAY (T 1.2)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19719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  <a:r>
              <a:rPr lang="vi-VN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Nguyễn Thị Lựu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1A1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5" y="596423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74761" y="369392"/>
            <a:ext cx="1812925" cy="232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412986" y="439008"/>
            <a:ext cx="1824462" cy="218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9493">
            <a:off x="12912363" y="1279824"/>
            <a:ext cx="1474263" cy="133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5829" y="6025794"/>
            <a:ext cx="1083039" cy="7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8"/>
          <p:cNvGrpSpPr>
            <a:grpSpLocks/>
          </p:cNvGrpSpPr>
          <p:nvPr/>
        </p:nvGrpSpPr>
        <p:grpSpPr bwMode="auto">
          <a:xfrm>
            <a:off x="6902445" y="675640"/>
            <a:ext cx="2338847" cy="541867"/>
            <a:chOff x="2636" y="324"/>
            <a:chExt cx="881" cy="256"/>
          </a:xfrm>
        </p:grpSpPr>
        <p:sp>
          <p:nvSpPr>
            <p:cNvPr id="3100" name="Line 79"/>
            <p:cNvSpPr>
              <a:spLocks noChangeShapeType="1"/>
            </p:cNvSpPr>
            <p:nvPr/>
          </p:nvSpPr>
          <p:spPr bwMode="auto">
            <a:xfrm>
              <a:off x="2638" y="580"/>
              <a:ext cx="87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636" y="324"/>
              <a:ext cx="881" cy="22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6600" b="1" kern="10" dirty="0">
                  <a:solidFill>
                    <a:srgbClr val="FF0000"/>
                  </a:solidFill>
                  <a:latin typeface="VNI-Avo" pitchFamily="2" charset="0"/>
                  <a:cs typeface="Times New Roman"/>
                </a:rPr>
                <a:t>TIEÁNG VIEÄT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7310438" y="2891604"/>
            <a:ext cx="0" cy="5901876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044868" y="2050196"/>
            <a:ext cx="2286082" cy="586324"/>
            <a:chOff x="1565570" y="1442589"/>
            <a:chExt cx="1708152" cy="439743"/>
          </a:xfrm>
        </p:grpSpPr>
        <p:sp>
          <p:nvSpPr>
            <p:cNvPr id="12" name="Rectangle 11"/>
            <p:cNvSpPr/>
            <p:nvPr/>
          </p:nvSpPr>
          <p:spPr>
            <a:xfrm>
              <a:off x="1565570" y="1442589"/>
              <a:ext cx="1708152" cy="421706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200" b="1">
                  <a:ln w="11430"/>
                  <a:solidFill>
                    <a:srgbClr val="0000FF"/>
                  </a:solidFill>
                  <a:latin typeface="VNI-Avo" pitchFamily="2" charset="0"/>
                  <a:cs typeface="Times New Roman" pitchFamily="18" charset="0"/>
                </a:rPr>
                <a:t>Luyeän ñoïc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43945" y="1882332"/>
              <a:ext cx="157144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91705" y="3617087"/>
            <a:ext cx="6708414" cy="1305265"/>
          </a:xfrm>
          <a:prstGeom prst="rect">
            <a:avLst/>
          </a:prstGeom>
        </p:spPr>
        <p:txBody>
          <a:bodyPr wrap="square" lIns="122210" tIns="61105" rIns="122210" bIns="61105">
            <a:spAutoFit/>
          </a:bodyPr>
          <a:lstStyle/>
          <a:p>
            <a:pPr indent="457200" algn="just">
              <a:lnSpc>
                <a:spcPct val="120000"/>
              </a:lnSpc>
              <a:spcBef>
                <a:spcPts val="600"/>
              </a:spcBef>
            </a:pPr>
            <a:r>
              <a:rPr lang="en-US" sz="3200" b="1">
                <a:solidFill>
                  <a:srgbClr val="0000FF"/>
                </a:solidFill>
                <a:latin typeface="VNI-Avo" pitchFamily="2" charset="0"/>
              </a:rPr>
              <a:t>ñaët, lo laéng, im laëng, ñoät nghieân.</a:t>
            </a:r>
            <a:endParaRPr lang="en-US" sz="32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2120" y="6249176"/>
            <a:ext cx="6629399" cy="1250956"/>
          </a:xfrm>
          <a:prstGeom prst="rect">
            <a:avLst/>
          </a:prstGeom>
        </p:spPr>
        <p:txBody>
          <a:bodyPr wrap="square" lIns="122210" tIns="61105" rIns="122210" bIns="61105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vi-VN" sz="3200" b="1">
                <a:solidFill>
                  <a:srgbClr val="0000CC"/>
                </a:solidFill>
              </a:rPr>
              <a:t>Mỗi khi lo lắng,</a:t>
            </a:r>
            <a:r>
              <a:rPr lang="en-US" sz="3200" b="1">
                <a:solidFill>
                  <a:srgbClr val="FF0000"/>
                </a:solidFill>
              </a:rPr>
              <a:t>/</a:t>
            </a:r>
            <a:r>
              <a:rPr lang="vi-VN" sz="3200" b="1">
                <a:solidFill>
                  <a:srgbClr val="0000CC"/>
                </a:solidFill>
              </a:rPr>
              <a:t> con hãy áp bàn tay này</a:t>
            </a:r>
            <a:r>
              <a:rPr lang="en-US" sz="3200" b="1">
                <a:solidFill>
                  <a:srgbClr val="FF0000"/>
                </a:solidFill>
              </a:rPr>
              <a:t>/</a:t>
            </a:r>
            <a:r>
              <a:rPr lang="vi-VN" sz="3200" b="1">
                <a:solidFill>
                  <a:srgbClr val="0000CC"/>
                </a:solidFill>
              </a:rPr>
              <a:t> lên má.</a:t>
            </a:r>
            <a:r>
              <a:rPr lang="en-US" sz="3200" b="1">
                <a:solidFill>
                  <a:srgbClr val="FF0000"/>
                </a:solidFill>
              </a:rPr>
              <a:t>//</a:t>
            </a:r>
            <a:endParaRPr lang="vi-VN" sz="3200" b="1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6506" y="5445888"/>
            <a:ext cx="3508013" cy="615846"/>
          </a:xfrm>
          <a:prstGeom prst="rect">
            <a:avLst/>
          </a:prstGeom>
        </p:spPr>
        <p:txBody>
          <a:bodyPr wrap="square" lIns="122210" tIns="61105" rIns="122210" bIns="61105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Ñoïc caâu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72706" y="3001241"/>
            <a:ext cx="3508013" cy="615846"/>
          </a:xfrm>
          <a:prstGeom prst="rect">
            <a:avLst/>
          </a:prstGeom>
        </p:spPr>
        <p:txBody>
          <a:bodyPr wrap="square" lIns="122210" tIns="61105" rIns="122210" bIns="61105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Töø khoù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215762" y="2050197"/>
            <a:ext cx="2584242" cy="562275"/>
            <a:chOff x="1454181" y="1442589"/>
            <a:chExt cx="1930935" cy="421706"/>
          </a:xfrm>
        </p:grpSpPr>
        <p:sp>
          <p:nvSpPr>
            <p:cNvPr id="28" name="Rectangle 27"/>
            <p:cNvSpPr/>
            <p:nvPr/>
          </p:nvSpPr>
          <p:spPr>
            <a:xfrm>
              <a:off x="1454181" y="1442589"/>
              <a:ext cx="1930935" cy="421706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200" b="1">
                  <a:ln w="11430"/>
                  <a:solidFill>
                    <a:srgbClr val="0000FF"/>
                  </a:solidFill>
                  <a:latin typeface="VNI-Avo" pitchFamily="2" charset="0"/>
                  <a:cs typeface="Times New Roman" pitchFamily="18" charset="0"/>
                </a:rPr>
                <a:t>Tìm hieåu baøi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518917" y="1848042"/>
              <a:ext cx="184473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7452520" y="2773680"/>
            <a:ext cx="8382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1. Traû lôøi caâu hoûi</a:t>
            </a:r>
          </a:p>
          <a:p>
            <a:pPr algn="just">
              <a:spcBef>
                <a:spcPts val="600"/>
              </a:spcBef>
            </a:pP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a. Ngaøy ñaàu tieân ñi hoïc, Nam theá naøo?</a:t>
            </a:r>
          </a:p>
          <a:p>
            <a:pPr algn="just">
              <a:spcBef>
                <a:spcPts val="600"/>
              </a:spcBef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 - Ngaøy ñaàu tieân ñi hoïc, Nam hoài hoäp laém.</a:t>
            </a:r>
          </a:p>
          <a:p>
            <a:pPr algn="just">
              <a:spcBef>
                <a:spcPts val="3000"/>
              </a:spcBef>
            </a:pP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b. Meï daën Nam ñieàu gì?</a:t>
            </a:r>
          </a:p>
          <a:p>
            <a:pPr algn="just">
              <a:spcBef>
                <a:spcPts val="600"/>
              </a:spcBef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 - Meï daën Nam: “</a:t>
            </a:r>
            <a:r>
              <a:rPr lang="vi-VN" sz="3200" b="1">
                <a:solidFill>
                  <a:srgbClr val="0000CC"/>
                </a:solidFill>
              </a:rPr>
              <a:t>Mỗi khi lo lắng, con hãy áp bàn tay này lên má</a:t>
            </a: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.”</a:t>
            </a:r>
          </a:p>
          <a:p>
            <a:pPr algn="just">
              <a:spcBef>
                <a:spcPts val="3000"/>
              </a:spcBef>
            </a:pP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c. Sau khi chaøo meï, Nam laøm gì? </a:t>
            </a:r>
          </a:p>
          <a:p>
            <a:pPr algn="just">
              <a:spcBef>
                <a:spcPts val="600"/>
              </a:spcBef>
            </a:pPr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 - Sau khi chaøo meï, Nam tung taêng böôùc vaøo lôùp.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86634" y="1289447"/>
            <a:ext cx="7330853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Baøi 1: NUÏ HOÂN TREÂN BAØN TAY (T2)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895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6" t="40428" r="30089" b="34889"/>
          <a:stretch/>
        </p:blipFill>
        <p:spPr bwMode="auto">
          <a:xfrm>
            <a:off x="213519" y="1769105"/>
            <a:ext cx="15414659" cy="560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99319" y="685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Vieát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vaøo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vôû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caâu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sau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806" y="2471058"/>
            <a:ext cx="12771120" cy="1036923"/>
          </a:xfrm>
          <a:prstGeom prst="rect">
            <a:avLst/>
          </a:prstGeom>
          <a:noFill/>
        </p:spPr>
        <p:txBody>
          <a:bodyPr wrap="square" lIns="122210" tIns="61105" rIns="122210" bIns="61105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5300" b="1" dirty="0" err="1">
                <a:solidFill>
                  <a:srgbClr val="0000FF"/>
                </a:solidFill>
                <a:latin typeface="HP001 4 hàng" pitchFamily="34" charset="0"/>
              </a:rPr>
              <a:t>Ngày</a:t>
            </a:r>
            <a:r>
              <a:rPr lang="en-US" sz="53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5300" b="1" dirty="0" err="1">
                <a:solidFill>
                  <a:srgbClr val="0000FF"/>
                </a:solidFill>
                <a:latin typeface="HP001 4 hàng" pitchFamily="34" charset="0"/>
              </a:rPr>
              <a:t>đầu</a:t>
            </a:r>
            <a:r>
              <a:rPr lang="en-US" sz="53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5300" b="1" dirty="0" err="1">
                <a:solidFill>
                  <a:srgbClr val="0000FF"/>
                </a:solidFill>
                <a:latin typeface="HP001 4 hàng" pitchFamily="34" charset="0"/>
              </a:rPr>
              <a:t>tiên</a:t>
            </a:r>
            <a:r>
              <a:rPr lang="en-US" sz="53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5300" b="1" dirty="0" err="1">
                <a:solidFill>
                  <a:srgbClr val="0000FF"/>
                </a:solidFill>
                <a:latin typeface="HP001 4 hàng" pitchFamily="34" charset="0"/>
              </a:rPr>
              <a:t>đi</a:t>
            </a:r>
            <a:r>
              <a:rPr lang="en-US" sz="53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5300" b="1" dirty="0" err="1">
                <a:solidFill>
                  <a:srgbClr val="0000FF"/>
                </a:solidFill>
                <a:latin typeface="HP001 4 hàng" pitchFamily="34" charset="0"/>
              </a:rPr>
              <a:t>học</a:t>
            </a:r>
            <a:r>
              <a:rPr lang="en-US" sz="5300" b="1" dirty="0">
                <a:solidFill>
                  <a:srgbClr val="0000FF"/>
                </a:solidFill>
                <a:latin typeface="HP001 4 hàng" pitchFamily="34" charset="0"/>
              </a:rPr>
              <a:t>, Nam </a:t>
            </a:r>
            <a:r>
              <a:rPr lang="en-US" sz="5300" b="1" dirty="0" err="1">
                <a:solidFill>
                  <a:srgbClr val="0000FF"/>
                </a:solidFill>
                <a:latin typeface="HP001 4 hàng" pitchFamily="34" charset="0"/>
              </a:rPr>
              <a:t>hồi</a:t>
            </a:r>
            <a:r>
              <a:rPr lang="en-US" sz="53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5300" b="1" dirty="0" err="1">
                <a:solidFill>
                  <a:srgbClr val="0000FF"/>
                </a:solidFill>
                <a:latin typeface="HP001 4 hàng" pitchFamily="34" charset="0"/>
              </a:rPr>
              <a:t>hộp</a:t>
            </a:r>
            <a:r>
              <a:rPr lang="en-US" sz="53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vi-VN" sz="5300" b="1" dirty="0">
                <a:solidFill>
                  <a:srgbClr val="0000FF"/>
                </a:solidFill>
                <a:latin typeface="HP001 4 hàng" pitchFamily="34" charset="0"/>
              </a:rPr>
              <a:t>lắm.</a:t>
            </a:r>
            <a:endParaRPr lang="en-US" sz="5300" b="1" dirty="0">
              <a:solidFill>
                <a:srgbClr val="0000FF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38411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81852-111A-9F68-4305-52256271F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82803-E556-97E1-2A0D-FD80C0986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6519" y="914400"/>
            <a:ext cx="13835142" cy="2000249"/>
          </a:xfrm>
        </p:spPr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47256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220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5177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6124" y="6604000"/>
            <a:ext cx="3560514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C3571E5-415E-5EDE-B99D-CEB562AF1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0"/>
            <a:ext cx="1371123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57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899319" y="2947630"/>
            <a:ext cx="36038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66"/>
                </a:solidFill>
                <a:latin typeface="VNI-Avo" pitchFamily="2" charset="0"/>
              </a:rPr>
              <a:t>daáu ngoaëc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29522" y="2985254"/>
            <a:ext cx="3959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66"/>
                </a:solidFill>
                <a:latin typeface="VNI-Avo" pitchFamily="2" charset="0"/>
              </a:rPr>
              <a:t>nguùc ngoaéc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99319" y="6449258"/>
            <a:ext cx="31694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66"/>
                </a:solidFill>
                <a:latin typeface="VNI-Avo" pitchFamily="2" charset="0"/>
              </a:rPr>
              <a:t>aùo khoaùc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71319" y="6484203"/>
            <a:ext cx="3130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66"/>
                </a:solidFill>
                <a:latin typeface="VNI-Avo" pitchFamily="2" charset="0"/>
              </a:rPr>
              <a:t>Baâng quô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362494" y="4684317"/>
            <a:ext cx="26372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66"/>
                </a:solidFill>
                <a:latin typeface="VNI-Avo" pitchFamily="2" charset="0"/>
              </a:rPr>
              <a:t>löa thöa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9313105" y="1049520"/>
            <a:ext cx="6673814" cy="777240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 rot="1733507">
            <a:off x="12462594" y="4684641"/>
            <a:ext cx="1240125" cy="1219200"/>
            <a:chOff x="14567223" y="3276600"/>
            <a:chExt cx="1219200" cy="121920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1219200" cy="1219200"/>
            </a:xfrm>
            <a:prstGeom prst="rect">
              <a:avLst/>
            </a:prstGeom>
          </p:spPr>
        </p:pic>
        <p:sp>
          <p:nvSpPr>
            <p:cNvPr id="44" name="Text Box 14"/>
            <p:cNvSpPr txBox="1">
              <a:spLocks noChangeArrowheads="1"/>
            </p:cNvSpPr>
            <p:nvPr/>
          </p:nvSpPr>
          <p:spPr bwMode="auto">
            <a:xfrm rot="19866493">
              <a:off x="14906170" y="3615285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rot="2106069">
            <a:off x="10232991" y="5013544"/>
            <a:ext cx="1240125" cy="1219200"/>
            <a:chOff x="13176623" y="2621280"/>
            <a:chExt cx="1219200" cy="121920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6623" y="2621280"/>
              <a:ext cx="1219200" cy="1219200"/>
            </a:xfrm>
            <a:prstGeom prst="rect">
              <a:avLst/>
            </a:prstGeom>
          </p:spPr>
        </p:pic>
        <p:sp>
          <p:nvSpPr>
            <p:cNvPr id="47" name="Text Box 14"/>
            <p:cNvSpPr txBox="1">
              <a:spLocks noChangeArrowheads="1"/>
            </p:cNvSpPr>
            <p:nvPr/>
          </p:nvSpPr>
          <p:spPr bwMode="auto">
            <a:xfrm rot="19493931">
              <a:off x="13571335" y="3009335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377881" y="4265077"/>
            <a:ext cx="1108104" cy="914400"/>
            <a:chOff x="12633207" y="5618414"/>
            <a:chExt cx="1089407" cy="91440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633207" y="5618414"/>
              <a:ext cx="1089407" cy="914400"/>
            </a:xfrm>
            <a:prstGeom prst="rect">
              <a:avLst/>
            </a:prstGeom>
          </p:spPr>
        </p:pic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12832743" y="5854831"/>
              <a:ext cx="583015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 rot="1861001">
            <a:off x="14233682" y="5840277"/>
            <a:ext cx="1240125" cy="1273022"/>
            <a:chOff x="12801600" y="7028583"/>
            <a:chExt cx="1219200" cy="121920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1600" y="7028583"/>
              <a:ext cx="1219200" cy="1219200"/>
            </a:xfrm>
            <a:prstGeom prst="rect">
              <a:avLst/>
            </a:prstGeom>
          </p:spPr>
        </p:pic>
        <p:sp>
          <p:nvSpPr>
            <p:cNvPr id="53" name="Text Box 14"/>
            <p:cNvSpPr txBox="1">
              <a:spLocks noChangeArrowheads="1"/>
            </p:cNvSpPr>
            <p:nvPr/>
          </p:nvSpPr>
          <p:spPr bwMode="auto">
            <a:xfrm rot="19738999">
              <a:off x="13161368" y="7445640"/>
              <a:ext cx="617045" cy="610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54" name="Rectangle 95"/>
          <p:cNvSpPr>
            <a:spLocks noChangeArrowheads="1"/>
          </p:cNvSpPr>
          <p:nvPr/>
        </p:nvSpPr>
        <p:spPr bwMode="auto">
          <a:xfrm>
            <a:off x="5636780" y="1392853"/>
            <a:ext cx="49228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HÁI XOÀI</a:t>
            </a:r>
          </a:p>
        </p:txBody>
      </p:sp>
      <p:grpSp>
        <p:nvGrpSpPr>
          <p:cNvPr id="55" name="Group 54"/>
          <p:cNvGrpSpPr/>
          <p:nvPr/>
        </p:nvGrpSpPr>
        <p:grpSpPr>
          <a:xfrm rot="1861001">
            <a:off x="13703967" y="3792719"/>
            <a:ext cx="1240125" cy="1273022"/>
            <a:chOff x="12801600" y="7028583"/>
            <a:chExt cx="1219200" cy="1219200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1600" y="7028583"/>
              <a:ext cx="1219200" cy="1219200"/>
            </a:xfrm>
            <a:prstGeom prst="rect">
              <a:avLst/>
            </a:prstGeom>
          </p:spPr>
        </p:pic>
        <p:sp>
          <p:nvSpPr>
            <p:cNvPr id="57" name="Text Box 14"/>
            <p:cNvSpPr txBox="1">
              <a:spLocks noChangeArrowheads="1"/>
            </p:cNvSpPr>
            <p:nvPr/>
          </p:nvSpPr>
          <p:spPr bwMode="auto">
            <a:xfrm rot="19738999">
              <a:off x="13161368" y="7445640"/>
              <a:ext cx="617045" cy="610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5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33556" r="53995" b="29111"/>
          <a:stretch/>
        </p:blipFill>
        <p:spPr bwMode="auto">
          <a:xfrm>
            <a:off x="289719" y="762000"/>
            <a:ext cx="15566575" cy="792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129935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0" t="47111" r="13620" b="24889"/>
          <a:stretch/>
        </p:blipFill>
        <p:spPr bwMode="auto">
          <a:xfrm>
            <a:off x="14234319" y="7826829"/>
            <a:ext cx="187113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5" t="25555" r="8791" b="40889"/>
          <a:stretch/>
        </p:blipFill>
        <p:spPr bwMode="auto">
          <a:xfrm>
            <a:off x="442120" y="289560"/>
            <a:ext cx="2733600" cy="138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4634849" y="952284"/>
            <a:ext cx="7330853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Baøi</a:t>
            </a:r>
            <a:r>
              <a:rPr lang="en-US" sz="3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 1: NUÏ HOÂN TREÂN BAØN TAY (T1)</a:t>
            </a:r>
            <a:endParaRPr lang="en-US" sz="3400" b="1" cap="none" spc="0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975519" y="2252332"/>
            <a:ext cx="14630400" cy="658686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625475" algn="just">
              <a:lnSpc>
                <a:spcPct val="120000"/>
              </a:lnSpc>
            </a:pPr>
            <a:r>
              <a:rPr lang="vi-VN" sz="3600" b="1" dirty="0">
                <a:solidFill>
                  <a:srgbClr val="0000CC"/>
                </a:solidFill>
              </a:rPr>
              <a:t>Ngày đầu đi học, Nam hồi hộp lắm. Mẹ nhẹ nhàng đặt một nụ hôn vào bàn tay Nam và dặn:</a:t>
            </a:r>
          </a:p>
          <a:p>
            <a:pPr indent="625475" algn="just">
              <a:lnSpc>
                <a:spcPct val="120000"/>
              </a:lnSpc>
            </a:pPr>
            <a:r>
              <a:rPr lang="vi-VN" sz="3600" b="1" dirty="0">
                <a:solidFill>
                  <a:srgbClr val="0000CC"/>
                </a:solidFill>
              </a:rPr>
              <a:t>- Mỗi khi lo lắng, con hãy áp bàn tay này lên má. Mẹ lúc nào cũng ở bên con.</a:t>
            </a:r>
          </a:p>
          <a:p>
            <a:pPr indent="625475" algn="just">
              <a:lnSpc>
                <a:spcPct val="120000"/>
              </a:lnSpc>
            </a:pPr>
            <a:r>
              <a:rPr lang="vi-VN" sz="3600" b="1" dirty="0">
                <a:solidFill>
                  <a:srgbClr val="0000CC"/>
                </a:solidFill>
              </a:rPr>
              <a:t>Nam cảm thấy thật ấm áp. Cậu im lặng rồi đột nhiên mỉm cười:</a:t>
            </a:r>
          </a:p>
          <a:p>
            <a:pPr indent="625475" algn="just">
              <a:lnSpc>
                <a:spcPct val="120000"/>
              </a:lnSpc>
            </a:pPr>
            <a:r>
              <a:rPr lang="vi-VN" sz="3600" b="1" dirty="0">
                <a:solidFill>
                  <a:srgbClr val="0000CC"/>
                </a:solidFill>
              </a:rPr>
              <a:t>- Mẹ đưa tay cho con nào!</a:t>
            </a:r>
          </a:p>
          <a:p>
            <a:pPr indent="625475" algn="just">
              <a:lnSpc>
                <a:spcPct val="120000"/>
              </a:lnSpc>
            </a:pPr>
            <a:r>
              <a:rPr lang="vi-VN" sz="3600" b="1" dirty="0">
                <a:solidFill>
                  <a:srgbClr val="0000CC"/>
                </a:solidFill>
              </a:rPr>
              <a:t>Nam đặt một nụ hôn vào bàn tay mẹ rồi thủ thỉ:</a:t>
            </a:r>
          </a:p>
          <a:p>
            <a:pPr indent="625475" algn="just">
              <a:lnSpc>
                <a:spcPct val="120000"/>
              </a:lnSpc>
            </a:pPr>
            <a:r>
              <a:rPr lang="vi-VN" sz="3600" b="1" dirty="0">
                <a:solidFill>
                  <a:srgbClr val="0000CC"/>
                </a:solidFill>
              </a:rPr>
              <a:t>- Bây giờ thì mẹ cũng có nụ hôn trên bàn tay rồi. Con yêu mẹ!</a:t>
            </a:r>
          </a:p>
          <a:p>
            <a:pPr indent="625475" algn="just">
              <a:lnSpc>
                <a:spcPct val="120000"/>
              </a:lnSpc>
            </a:pPr>
            <a:r>
              <a:rPr lang="vi-VN" sz="3600" b="1" dirty="0">
                <a:solidFill>
                  <a:srgbClr val="0000CC"/>
                </a:solidFill>
              </a:rPr>
              <a:t>Nam chào mẹ và tung tăng bước vào lớp.</a:t>
            </a:r>
          </a:p>
          <a:p>
            <a:pPr indent="625475" algn="r">
              <a:lnSpc>
                <a:spcPct val="120000"/>
              </a:lnSpc>
            </a:pPr>
            <a:r>
              <a:rPr lang="vi-VN" sz="2800" b="1" dirty="0">
                <a:solidFill>
                  <a:srgbClr val="0000CC"/>
                </a:solidFill>
              </a:rPr>
              <a:t>(Theo Au-đrây Pen, Nụ hôn trên bàn tay, Đỗ Nhật Nam dịch)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3173226" y="2895600"/>
            <a:ext cx="7562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33382" y="4267200"/>
            <a:ext cx="1409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454533" y="5545766"/>
            <a:ext cx="15125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856300" y="5544172"/>
            <a:ext cx="19273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3131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4919" y="2209800"/>
            <a:ext cx="11049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ñaët</a:t>
            </a:r>
            <a:r>
              <a:rPr lang="en-US" sz="4400" b="1" dirty="0">
                <a:solidFill>
                  <a:srgbClr val="0000CC"/>
                </a:solidFill>
                <a:latin typeface="VNI-Avo" pitchFamily="2" charset="0"/>
              </a:rPr>
              <a:t>/ </a:t>
            </a:r>
            <a:r>
              <a:rPr lang="en-US" sz="4400" b="1" dirty="0" err="1">
                <a:solidFill>
                  <a:srgbClr val="0000CC"/>
                </a:solidFill>
                <a:latin typeface="VNI-Avo" pitchFamily="2" charset="0"/>
              </a:rPr>
              <a:t>ñaëc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0041" y="3189238"/>
            <a:ext cx="4984057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lo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laéng</a:t>
            </a:r>
            <a:r>
              <a:rPr lang="en-US" sz="4400" b="1" dirty="0">
                <a:solidFill>
                  <a:srgbClr val="0000CC"/>
                </a:solidFill>
                <a:latin typeface="VNI-Avo" pitchFamily="2" charset="0"/>
              </a:rPr>
              <a:t>/ no </a:t>
            </a:r>
            <a:r>
              <a:rPr lang="en-US" sz="4400" b="1" dirty="0" err="1">
                <a:solidFill>
                  <a:srgbClr val="0000CC"/>
                </a:solidFill>
                <a:latin typeface="VNI-Avo" pitchFamily="2" charset="0"/>
              </a:rPr>
              <a:t>naéng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9202" y="4343400"/>
            <a:ext cx="5004896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im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laëng</a:t>
            </a:r>
            <a:r>
              <a:rPr lang="en-US" sz="4400" b="1" dirty="0">
                <a:solidFill>
                  <a:srgbClr val="0000CC"/>
                </a:solidFill>
                <a:latin typeface="VNI-Avo" pitchFamily="2" charset="0"/>
              </a:rPr>
              <a:t>/ </a:t>
            </a:r>
            <a:r>
              <a:rPr lang="en-US" sz="4400" b="1" dirty="0" err="1">
                <a:solidFill>
                  <a:srgbClr val="0000CC"/>
                </a:solidFill>
                <a:latin typeface="VNI-Avo" pitchFamily="2" charset="0"/>
              </a:rPr>
              <a:t>im</a:t>
            </a:r>
            <a:r>
              <a:rPr lang="en-US" sz="44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VNI-Avo" pitchFamily="2" charset="0"/>
              </a:rPr>
              <a:t>naëng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01609" y="5333724"/>
            <a:ext cx="6478055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ñoät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nhieân</a:t>
            </a:r>
            <a:r>
              <a:rPr lang="en-US" sz="4400" b="1" dirty="0">
                <a:solidFill>
                  <a:srgbClr val="0000CC"/>
                </a:solidFill>
                <a:latin typeface="VNI-Avo" pitchFamily="2" charset="0"/>
              </a:rPr>
              <a:t>/ </a:t>
            </a:r>
            <a:r>
              <a:rPr lang="en-US" sz="4400" b="1" dirty="0" err="1">
                <a:solidFill>
                  <a:srgbClr val="0000CC"/>
                </a:solidFill>
                <a:latin typeface="VNI-Avo" pitchFamily="2" charset="0"/>
              </a:rPr>
              <a:t>ñoäc</a:t>
            </a:r>
            <a:r>
              <a:rPr lang="en-US" sz="44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VNI-Avo" pitchFamily="2" charset="0"/>
              </a:rPr>
              <a:t>nhieâng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371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0" t="47111" r="13620" b="24889"/>
          <a:stretch/>
        </p:blipFill>
        <p:spPr bwMode="auto">
          <a:xfrm>
            <a:off x="14274800" y="7696200"/>
            <a:ext cx="165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915314" y="1130625"/>
            <a:ext cx="6447598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Baøi</a:t>
            </a:r>
            <a:r>
              <a:rPr lang="en-US" sz="3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 1: NUÏ HOÂN TREÂN BAØN TAY</a:t>
            </a:r>
            <a:endParaRPr lang="en-US" sz="3400" b="1" cap="none" spc="0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94519" y="1963247"/>
            <a:ext cx="15011400" cy="71650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625475" algn="just">
              <a:lnSpc>
                <a:spcPct val="120000"/>
              </a:lnSpc>
            </a:pPr>
            <a:r>
              <a:rPr lang="vi-VN" sz="3600" b="1" dirty="0">
                <a:solidFill>
                  <a:srgbClr val="0000CC"/>
                </a:solidFill>
              </a:rPr>
              <a:t>Ngày đầu đi học,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vi-VN" sz="3600" b="1" dirty="0">
                <a:solidFill>
                  <a:srgbClr val="0000CC"/>
                </a:solidFill>
              </a:rPr>
              <a:t> Nam hồi hộp lắm.</a:t>
            </a:r>
            <a:r>
              <a:rPr lang="en-US" sz="3600" b="1" dirty="0">
                <a:solidFill>
                  <a:srgbClr val="FF0000"/>
                </a:solidFill>
              </a:rPr>
              <a:t>//</a:t>
            </a:r>
            <a:r>
              <a:rPr lang="vi-VN" sz="3600" b="1" dirty="0">
                <a:solidFill>
                  <a:srgbClr val="0000CC"/>
                </a:solidFill>
              </a:rPr>
              <a:t> Mẹ nhẹ nhàng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vi-VN" sz="3600" b="1" dirty="0">
                <a:solidFill>
                  <a:srgbClr val="0000CC"/>
                </a:solidFill>
              </a:rPr>
              <a:t> đặt một nụ hôn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vi-VN" sz="3600" b="1" dirty="0">
                <a:solidFill>
                  <a:srgbClr val="0000CC"/>
                </a:solidFill>
              </a:rPr>
              <a:t> vào bàn tay Nam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vi-VN" sz="3600" b="1" dirty="0">
                <a:solidFill>
                  <a:srgbClr val="0000CC"/>
                </a:solidFill>
              </a:rPr>
              <a:t> và dặn:</a:t>
            </a:r>
            <a:r>
              <a:rPr lang="en-US" sz="3600" b="1" dirty="0">
                <a:solidFill>
                  <a:srgbClr val="FF0000"/>
                </a:solidFill>
              </a:rPr>
              <a:t>//</a:t>
            </a:r>
            <a:endParaRPr lang="vi-VN" sz="3600" b="1" dirty="0">
              <a:solidFill>
                <a:srgbClr val="FF0000"/>
              </a:solidFill>
            </a:endParaRPr>
          </a:p>
          <a:p>
            <a:pPr indent="625475" algn="just">
              <a:lnSpc>
                <a:spcPct val="120000"/>
              </a:lnSpc>
            </a:pPr>
            <a:r>
              <a:rPr lang="vi-VN" sz="3600" b="1" dirty="0">
                <a:solidFill>
                  <a:srgbClr val="0000CC"/>
                </a:solidFill>
              </a:rPr>
              <a:t>- Mỗi khi lo lắng,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vi-VN" sz="3600" b="1" dirty="0">
                <a:solidFill>
                  <a:srgbClr val="0000CC"/>
                </a:solidFill>
              </a:rPr>
              <a:t> con hãy áp bàn tay này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vi-VN" sz="3600" b="1" dirty="0">
                <a:solidFill>
                  <a:srgbClr val="0000CC"/>
                </a:solidFill>
              </a:rPr>
              <a:t> lên má.</a:t>
            </a:r>
            <a:r>
              <a:rPr lang="en-US" sz="3600" b="1" dirty="0">
                <a:solidFill>
                  <a:srgbClr val="FF0000"/>
                </a:solidFill>
              </a:rPr>
              <a:t>//</a:t>
            </a:r>
            <a:r>
              <a:rPr lang="vi-VN" sz="3600" b="1" dirty="0">
                <a:solidFill>
                  <a:srgbClr val="0000CC"/>
                </a:solidFill>
              </a:rPr>
              <a:t> Mẹ lúc nào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vi-VN" sz="3600" b="1" dirty="0">
                <a:solidFill>
                  <a:srgbClr val="0000CC"/>
                </a:solidFill>
              </a:rPr>
              <a:t> cũng ở bên con.</a:t>
            </a:r>
            <a:r>
              <a:rPr lang="en-US" sz="3600" b="1" dirty="0">
                <a:solidFill>
                  <a:srgbClr val="FF0000"/>
                </a:solidFill>
              </a:rPr>
              <a:t>//</a:t>
            </a:r>
            <a:endParaRPr lang="vi-VN" sz="3600" b="1" dirty="0">
              <a:solidFill>
                <a:srgbClr val="FF0000"/>
              </a:solidFill>
            </a:endParaRPr>
          </a:p>
          <a:p>
            <a:pPr indent="625475" algn="just">
              <a:lnSpc>
                <a:spcPct val="120000"/>
              </a:lnSpc>
            </a:pPr>
            <a:r>
              <a:rPr lang="vi-VN" sz="3600" b="1" dirty="0">
                <a:solidFill>
                  <a:srgbClr val="0000CC"/>
                </a:solidFill>
              </a:rPr>
              <a:t>Nam cảm thấy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vi-VN" sz="3600" b="1" dirty="0">
                <a:solidFill>
                  <a:srgbClr val="0000CC"/>
                </a:solidFill>
              </a:rPr>
              <a:t> thật ấm áp.</a:t>
            </a:r>
            <a:r>
              <a:rPr lang="en-US" sz="3600" b="1" dirty="0">
                <a:solidFill>
                  <a:srgbClr val="FF0000"/>
                </a:solidFill>
              </a:rPr>
              <a:t>//</a:t>
            </a:r>
            <a:r>
              <a:rPr lang="vi-VN" sz="3600" b="1" dirty="0">
                <a:solidFill>
                  <a:srgbClr val="0000CC"/>
                </a:solidFill>
              </a:rPr>
              <a:t> Cậu im lặng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vi-VN" sz="3600" b="1" dirty="0">
                <a:solidFill>
                  <a:srgbClr val="0000CC"/>
                </a:solidFill>
              </a:rPr>
              <a:t> rồi đột nhiên mỉm cười:</a:t>
            </a:r>
            <a:r>
              <a:rPr lang="en-US" sz="3600" b="1" dirty="0">
                <a:solidFill>
                  <a:srgbClr val="FF0000"/>
                </a:solidFill>
              </a:rPr>
              <a:t>//</a:t>
            </a:r>
            <a:endParaRPr lang="vi-VN" sz="3600" b="1" dirty="0">
              <a:solidFill>
                <a:srgbClr val="FF0000"/>
              </a:solidFill>
            </a:endParaRPr>
          </a:p>
          <a:p>
            <a:pPr indent="625475" algn="just">
              <a:lnSpc>
                <a:spcPct val="120000"/>
              </a:lnSpc>
            </a:pPr>
            <a:r>
              <a:rPr lang="vi-VN" sz="3600" b="1" dirty="0">
                <a:solidFill>
                  <a:srgbClr val="0000CC"/>
                </a:solidFill>
              </a:rPr>
              <a:t>- Mẹ đưa tay cho con nào!</a:t>
            </a:r>
            <a:r>
              <a:rPr lang="en-US" sz="3600" b="1" dirty="0">
                <a:solidFill>
                  <a:srgbClr val="FF0000"/>
                </a:solidFill>
              </a:rPr>
              <a:t>//</a:t>
            </a:r>
            <a:endParaRPr lang="vi-VN" sz="3600" b="1" dirty="0">
              <a:solidFill>
                <a:srgbClr val="FF0000"/>
              </a:solidFill>
            </a:endParaRPr>
          </a:p>
          <a:p>
            <a:pPr indent="625475" algn="just">
              <a:lnSpc>
                <a:spcPct val="120000"/>
              </a:lnSpc>
            </a:pPr>
            <a:r>
              <a:rPr lang="vi-VN" sz="3600" b="1" dirty="0">
                <a:solidFill>
                  <a:srgbClr val="0000CC"/>
                </a:solidFill>
              </a:rPr>
              <a:t>Nam đặt một nụ hôn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vi-VN" sz="3600" b="1" dirty="0">
                <a:solidFill>
                  <a:srgbClr val="0000CC"/>
                </a:solidFill>
              </a:rPr>
              <a:t> vào bàn tay mẹ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vi-VN" sz="3600" b="1" dirty="0">
                <a:solidFill>
                  <a:srgbClr val="0000CC"/>
                </a:solidFill>
              </a:rPr>
              <a:t> rồi thủ thỉ:</a:t>
            </a:r>
            <a:r>
              <a:rPr lang="en-US" sz="3600" b="1" dirty="0">
                <a:solidFill>
                  <a:srgbClr val="FF0000"/>
                </a:solidFill>
              </a:rPr>
              <a:t>//</a:t>
            </a:r>
            <a:endParaRPr lang="vi-VN" sz="3600" b="1" dirty="0">
              <a:solidFill>
                <a:srgbClr val="FF0000"/>
              </a:solidFill>
            </a:endParaRPr>
          </a:p>
          <a:p>
            <a:pPr indent="625475" algn="just">
              <a:lnSpc>
                <a:spcPct val="120000"/>
              </a:lnSpc>
            </a:pPr>
            <a:r>
              <a:rPr lang="vi-VN" sz="3600" b="1" dirty="0">
                <a:solidFill>
                  <a:srgbClr val="0000CC"/>
                </a:solidFill>
              </a:rPr>
              <a:t>- Bây giờ thì mẹ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vi-VN" sz="3600" b="1" dirty="0">
                <a:solidFill>
                  <a:srgbClr val="0000CC"/>
                </a:solidFill>
              </a:rPr>
              <a:t> cũng có nụ hôn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vi-VN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>
                <a:solidFill>
                  <a:srgbClr val="0000CC"/>
                </a:solidFill>
              </a:rPr>
              <a:t>trên bàn tay rồi.</a:t>
            </a:r>
            <a:r>
              <a:rPr lang="en-US" sz="3600" b="1" dirty="0">
                <a:solidFill>
                  <a:srgbClr val="FF0000"/>
                </a:solidFill>
              </a:rPr>
              <a:t>//</a:t>
            </a:r>
            <a:r>
              <a:rPr lang="vi-VN" sz="3600" b="1" dirty="0">
                <a:solidFill>
                  <a:srgbClr val="0000CC"/>
                </a:solidFill>
              </a:rPr>
              <a:t> Con yêu mẹ!</a:t>
            </a:r>
            <a:r>
              <a:rPr lang="en-US" sz="3600" b="1" dirty="0">
                <a:solidFill>
                  <a:srgbClr val="FF0000"/>
                </a:solidFill>
              </a:rPr>
              <a:t>//</a:t>
            </a:r>
            <a:endParaRPr lang="vi-VN" sz="3600" b="1" dirty="0">
              <a:solidFill>
                <a:srgbClr val="FF0000"/>
              </a:solidFill>
            </a:endParaRPr>
          </a:p>
          <a:p>
            <a:pPr indent="625475" algn="just">
              <a:lnSpc>
                <a:spcPct val="120000"/>
              </a:lnSpc>
            </a:pPr>
            <a:r>
              <a:rPr lang="vi-VN" sz="3600" b="1" dirty="0">
                <a:solidFill>
                  <a:srgbClr val="0000CC"/>
                </a:solidFill>
              </a:rPr>
              <a:t>Nam chào mẹ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vi-VN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>
                <a:solidFill>
                  <a:srgbClr val="0000CC"/>
                </a:solidFill>
              </a:rPr>
              <a:t>và tung tăng bước vào lớp.</a:t>
            </a:r>
            <a:r>
              <a:rPr lang="en-US" sz="3600" b="1" dirty="0">
                <a:solidFill>
                  <a:srgbClr val="FF0000"/>
                </a:solidFill>
              </a:rPr>
              <a:t>//</a:t>
            </a:r>
            <a:endParaRPr lang="vi-VN" sz="3600" b="1" dirty="0">
              <a:solidFill>
                <a:srgbClr val="FF0000"/>
              </a:solidFill>
            </a:endParaRPr>
          </a:p>
          <a:p>
            <a:pPr indent="625475" algn="r">
              <a:lnSpc>
                <a:spcPct val="120000"/>
              </a:lnSpc>
            </a:pPr>
            <a:r>
              <a:rPr lang="vi-VN" sz="2800" b="1" dirty="0">
                <a:solidFill>
                  <a:srgbClr val="0000CC"/>
                </a:solidFill>
              </a:rPr>
              <a:t>(Theo Au-đrây Pen, Nụ hôn trên bàn tay, Đỗ Nhật Nam dịch)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5" t="25555" r="8791" b="40889"/>
          <a:stretch/>
        </p:blipFill>
        <p:spPr bwMode="auto">
          <a:xfrm>
            <a:off x="442120" y="274320"/>
            <a:ext cx="2012650" cy="10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24687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0" t="47111" r="13620" b="24889"/>
          <a:stretch/>
        </p:blipFill>
        <p:spPr bwMode="auto">
          <a:xfrm>
            <a:off x="13091319" y="6876867"/>
            <a:ext cx="2834481" cy="196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003980" y="327746"/>
            <a:ext cx="5941050" cy="1065107"/>
            <a:chOff x="5359851" y="327745"/>
            <a:chExt cx="5840806" cy="1065107"/>
          </a:xfrm>
        </p:grpSpPr>
        <p:grpSp>
          <p:nvGrpSpPr>
            <p:cNvPr id="3074" name="Group 48"/>
            <p:cNvGrpSpPr>
              <a:grpSpLocks/>
            </p:cNvGrpSpPr>
            <p:nvPr/>
          </p:nvGrpSpPr>
          <p:grpSpPr bwMode="auto">
            <a:xfrm>
              <a:off x="7226283" y="850985"/>
              <a:ext cx="2299383" cy="541867"/>
              <a:chOff x="2636" y="324"/>
              <a:chExt cx="881" cy="256"/>
            </a:xfrm>
          </p:grpSpPr>
          <p:sp>
            <p:nvSpPr>
              <p:cNvPr id="3100" name="Line 79"/>
              <p:cNvSpPr>
                <a:spLocks noChangeShapeType="1"/>
              </p:cNvSpPr>
              <p:nvPr/>
            </p:nvSpPr>
            <p:spPr bwMode="auto">
              <a:xfrm>
                <a:off x="2638" y="580"/>
                <a:ext cx="8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36" y="324"/>
                <a:ext cx="881" cy="22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6600" b="1" kern="10">
                    <a:solidFill>
                      <a:srgbClr val="FF0000"/>
                    </a:solidFill>
                    <a:latin typeface="VNI-Avo" pitchFamily="2" charset="0"/>
                    <a:cs typeface="Times New Roman"/>
                  </a:rPr>
                  <a:t>TIEÁNG VIEÄT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359851" y="327745"/>
              <a:ext cx="58408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000FF"/>
                  </a:solidFill>
                  <a:latin typeface="VNI-Avo" pitchFamily="2" charset="0"/>
                </a:rPr>
                <a:t>Thöù</a:t>
              </a:r>
              <a:r>
                <a:rPr lang="en-US" sz="2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………</a:t>
              </a:r>
              <a:r>
                <a:rPr lang="en-US" sz="2800" b="1">
                  <a:solidFill>
                    <a:srgbClr val="0000FF"/>
                  </a:solidFill>
                  <a:latin typeface="VNI-Avo" pitchFamily="2" charset="0"/>
                </a:rPr>
                <a:t>ngaøy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  <a:r>
                <a:rPr lang="en-US" sz="2800" b="1">
                  <a:solidFill>
                    <a:srgbClr val="0000FF"/>
                  </a:solidFill>
                  <a:latin typeface="VNI-Avo" pitchFamily="2" charset="0"/>
                </a:rPr>
                <a:t>thaùng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  <a:r>
                <a:rPr lang="en-US" sz="2800" b="1">
                  <a:solidFill>
                    <a:srgbClr val="0000FF"/>
                  </a:solidFill>
                  <a:latin typeface="VNI-Avo" pitchFamily="2" charset="0"/>
                </a:rPr>
                <a:t>naêm 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486634" y="1411070"/>
            <a:ext cx="7330853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Baøi 1: NUÏ HOÂN TREÂN BAØN TAY (T1)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75519" y="2252332"/>
            <a:ext cx="14630400" cy="658686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625475" algn="just"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</a:rPr>
              <a:t>Ngày đầu đi học, Nam </a:t>
            </a:r>
            <a:r>
              <a:rPr lang="vi-VN" sz="3600" b="1">
                <a:solidFill>
                  <a:srgbClr val="0000CC"/>
                </a:solidFill>
                <a:hlinkClick r:id="rId3" action="ppaction://hlinkpres?slideindex=1&amp;slidetitle="/>
              </a:rPr>
              <a:t>hồi hộp</a:t>
            </a:r>
            <a:r>
              <a:rPr lang="vi-VN" sz="3600" b="1">
                <a:solidFill>
                  <a:srgbClr val="0000CC"/>
                </a:solidFill>
              </a:rPr>
              <a:t> lắm. Mẹ </a:t>
            </a:r>
            <a:r>
              <a:rPr lang="vi-VN" sz="3600" b="1">
                <a:solidFill>
                  <a:srgbClr val="0000CC"/>
                </a:solidFill>
                <a:hlinkClick r:id="rId4" action="ppaction://hlinkpres?slideindex=1&amp;slidetitle="/>
              </a:rPr>
              <a:t>nhẹ nhàng</a:t>
            </a:r>
            <a:r>
              <a:rPr lang="vi-VN" sz="3600" b="1">
                <a:solidFill>
                  <a:srgbClr val="0000CC"/>
                </a:solidFill>
              </a:rPr>
              <a:t> đặt một nụ hôn vào bàn tay Nam và dặn:</a:t>
            </a:r>
          </a:p>
          <a:p>
            <a:pPr indent="625475" algn="just"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</a:rPr>
              <a:t>- Mỗi khi lo lắng, con hãy áp bàn tay này lên má. Mẹ lúc nào cũng ở bên con.</a:t>
            </a:r>
          </a:p>
          <a:p>
            <a:pPr indent="625475" algn="just"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</a:rPr>
              <a:t>Nam cảm thấy thật ấm áp. Cậu im lặng rồi đột nhiên mỉm cười:</a:t>
            </a:r>
          </a:p>
          <a:p>
            <a:pPr indent="625475" algn="just"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</a:rPr>
              <a:t>- Mẹ đưa tay cho con nào!</a:t>
            </a:r>
          </a:p>
          <a:p>
            <a:pPr indent="625475" algn="just"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</a:rPr>
              <a:t>Nam đặt một nụ hôn vào bàn tay mẹ rồi </a:t>
            </a:r>
            <a:r>
              <a:rPr lang="vi-VN" sz="3600" b="1">
                <a:solidFill>
                  <a:srgbClr val="0000CC"/>
                </a:solidFill>
                <a:hlinkClick r:id="rId5" action="ppaction://hlinkpres?slideindex=1&amp;slidetitle="/>
              </a:rPr>
              <a:t>thủ thỉ</a:t>
            </a:r>
            <a:r>
              <a:rPr lang="vi-VN" sz="3600" b="1">
                <a:solidFill>
                  <a:srgbClr val="0000CC"/>
                </a:solidFill>
              </a:rPr>
              <a:t>:</a:t>
            </a:r>
          </a:p>
          <a:p>
            <a:pPr indent="625475" algn="just"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</a:rPr>
              <a:t>- Bây giờ thì mẹ cũng có nụ hôn trên bàn tay rồi. Con yêu mẹ!</a:t>
            </a:r>
          </a:p>
          <a:p>
            <a:pPr indent="625475" algn="just"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</a:rPr>
              <a:t>Nam chào mẹ và </a:t>
            </a:r>
            <a:r>
              <a:rPr lang="vi-VN" sz="3600" b="1">
                <a:solidFill>
                  <a:srgbClr val="0000CC"/>
                </a:solidFill>
                <a:hlinkClick r:id="rId6" action="ppaction://hlinkpres?slideindex=1&amp;slidetitle="/>
              </a:rPr>
              <a:t>tung tăng</a:t>
            </a:r>
            <a:r>
              <a:rPr lang="vi-VN" sz="3600" b="1">
                <a:solidFill>
                  <a:srgbClr val="0000CC"/>
                </a:solidFill>
              </a:rPr>
              <a:t> bước vào lớp.</a:t>
            </a:r>
          </a:p>
          <a:p>
            <a:pPr indent="625475" algn="r">
              <a:lnSpc>
                <a:spcPct val="120000"/>
              </a:lnSpc>
            </a:pPr>
            <a:r>
              <a:rPr lang="vi-VN" sz="2800" b="1">
                <a:solidFill>
                  <a:srgbClr val="0000CC"/>
                </a:solidFill>
              </a:rPr>
              <a:t>(Theo Au-đrây Pen, Nụ hôn trên bàn tay, Đỗ Nhật Nam dịch)</a:t>
            </a:r>
          </a:p>
        </p:txBody>
      </p:sp>
      <p:sp>
        <p:nvSpPr>
          <p:cNvPr id="10" name="Oval 9"/>
          <p:cNvSpPr/>
          <p:nvPr/>
        </p:nvSpPr>
        <p:spPr>
          <a:xfrm>
            <a:off x="899319" y="2442636"/>
            <a:ext cx="548859" cy="4910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r>
              <a:rPr lang="en-US" sz="29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899318" y="5031842"/>
            <a:ext cx="548859" cy="4910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r>
              <a:rPr lang="en-US" sz="2900" b="1">
                <a:solidFill>
                  <a:srgbClr val="FFFF00"/>
                </a:solidFill>
              </a:rPr>
              <a:t>2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5" t="25555" r="8791" b="40889"/>
          <a:stretch/>
        </p:blipFill>
        <p:spPr bwMode="auto">
          <a:xfrm>
            <a:off x="442120" y="274320"/>
            <a:ext cx="3657600" cy="185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5435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0" t="47111" r="13620" b="24889"/>
          <a:stretch/>
        </p:blipFill>
        <p:spPr bwMode="auto">
          <a:xfrm>
            <a:off x="13091319" y="6876867"/>
            <a:ext cx="2834481" cy="196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003980" y="327746"/>
            <a:ext cx="5941050" cy="1065107"/>
            <a:chOff x="5359851" y="327745"/>
            <a:chExt cx="5840806" cy="1065107"/>
          </a:xfrm>
        </p:grpSpPr>
        <p:grpSp>
          <p:nvGrpSpPr>
            <p:cNvPr id="3074" name="Group 48"/>
            <p:cNvGrpSpPr>
              <a:grpSpLocks/>
            </p:cNvGrpSpPr>
            <p:nvPr/>
          </p:nvGrpSpPr>
          <p:grpSpPr bwMode="auto">
            <a:xfrm>
              <a:off x="7226283" y="850985"/>
              <a:ext cx="2299383" cy="541867"/>
              <a:chOff x="2636" y="324"/>
              <a:chExt cx="881" cy="256"/>
            </a:xfrm>
          </p:grpSpPr>
          <p:sp>
            <p:nvSpPr>
              <p:cNvPr id="3100" name="Line 79"/>
              <p:cNvSpPr>
                <a:spLocks noChangeShapeType="1"/>
              </p:cNvSpPr>
              <p:nvPr/>
            </p:nvSpPr>
            <p:spPr bwMode="auto">
              <a:xfrm>
                <a:off x="2638" y="580"/>
                <a:ext cx="8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36" y="324"/>
                <a:ext cx="881" cy="22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6600" b="1" kern="10">
                    <a:solidFill>
                      <a:srgbClr val="FF0000"/>
                    </a:solidFill>
                    <a:latin typeface="VNI-Avo" pitchFamily="2" charset="0"/>
                    <a:cs typeface="Times New Roman"/>
                  </a:rPr>
                  <a:t>TIEÁNG VIEÄT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359851" y="327745"/>
              <a:ext cx="58408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000FF"/>
                  </a:solidFill>
                  <a:latin typeface="VNI-Avo" pitchFamily="2" charset="0"/>
                </a:rPr>
                <a:t>Thöù</a:t>
              </a:r>
              <a:r>
                <a:rPr lang="en-US" sz="2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………</a:t>
              </a:r>
              <a:r>
                <a:rPr lang="en-US" sz="2800" b="1">
                  <a:solidFill>
                    <a:srgbClr val="0000FF"/>
                  </a:solidFill>
                  <a:latin typeface="VNI-Avo" pitchFamily="2" charset="0"/>
                </a:rPr>
                <a:t>ngaøy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  <a:r>
                <a:rPr lang="en-US" sz="2800" b="1">
                  <a:solidFill>
                    <a:srgbClr val="0000FF"/>
                  </a:solidFill>
                  <a:latin typeface="VNI-Avo" pitchFamily="2" charset="0"/>
                </a:rPr>
                <a:t>thaùng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  <a:r>
                <a:rPr lang="en-US" sz="2800" b="1">
                  <a:solidFill>
                    <a:srgbClr val="0000FF"/>
                  </a:solidFill>
                  <a:latin typeface="VNI-Avo" pitchFamily="2" charset="0"/>
                </a:rPr>
                <a:t>naêm 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486634" y="1411070"/>
            <a:ext cx="7330853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Baøi 1: NUÏ HOÂN TREÂN BAØN TAY (T1)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75519" y="2252332"/>
            <a:ext cx="14630400" cy="658686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625475" algn="just"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</a:rPr>
              <a:t>Ngày đầu đi học, Nam hồi hộp lắm. Mẹ nhẹ nhàng đặt một nụ hôn vào bàn tay Nam và dặn:</a:t>
            </a:r>
          </a:p>
          <a:p>
            <a:pPr indent="625475" algn="just"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</a:rPr>
              <a:t>- Mỗi khi lo lắng, con hãy áp bàn tay này lên má. Mẹ lúc nào cũng ở bên con.</a:t>
            </a:r>
          </a:p>
          <a:p>
            <a:pPr indent="625475" algn="just"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</a:rPr>
              <a:t>Nam cảm thấy thật ấm áp. Cậu im lặng rồi đột nhiên mỉm cười:</a:t>
            </a:r>
          </a:p>
          <a:p>
            <a:pPr indent="625475" algn="just"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</a:rPr>
              <a:t>- Mẹ đưa tay cho con nào!</a:t>
            </a:r>
          </a:p>
          <a:p>
            <a:pPr indent="625475" algn="just"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</a:rPr>
              <a:t>Nam đặt một nụ hôn vào bàn tay mẹ rồi thủ thỉ:</a:t>
            </a:r>
          </a:p>
          <a:p>
            <a:pPr indent="625475" algn="just"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</a:rPr>
              <a:t>- Bây giờ thì mẹ cũng có nụ hôn trên bàn tay rồi. Con yêu mẹ!</a:t>
            </a:r>
          </a:p>
          <a:p>
            <a:pPr indent="625475" algn="just">
              <a:lnSpc>
                <a:spcPct val="120000"/>
              </a:lnSpc>
            </a:pPr>
            <a:r>
              <a:rPr lang="vi-VN" sz="3600" b="1">
                <a:solidFill>
                  <a:srgbClr val="0000CC"/>
                </a:solidFill>
              </a:rPr>
              <a:t>Nam chào mẹ và tung tăng bước vào lớp.</a:t>
            </a:r>
          </a:p>
          <a:p>
            <a:pPr indent="625475" algn="r">
              <a:lnSpc>
                <a:spcPct val="120000"/>
              </a:lnSpc>
            </a:pPr>
            <a:r>
              <a:rPr lang="vi-VN" sz="2800" b="1">
                <a:solidFill>
                  <a:srgbClr val="0000CC"/>
                </a:solidFill>
              </a:rPr>
              <a:t>(Theo Au-đrây Pen, Nụ hôn trên bàn tay, Đỗ Nhật Nam dịch)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5" t="25555" r="8791" b="40889"/>
          <a:stretch/>
        </p:blipFill>
        <p:spPr bwMode="auto">
          <a:xfrm>
            <a:off x="442120" y="274320"/>
            <a:ext cx="3657600" cy="185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070113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10700</TotalTime>
  <Words>844</Words>
  <Application>Microsoft Office PowerPoint</Application>
  <PresentationFormat>Custom</PresentationFormat>
  <Paragraphs>84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HP001 4 hàng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FPT shop</cp:lastModifiedBy>
  <cp:revision>858</cp:revision>
  <dcterms:created xsi:type="dcterms:W3CDTF">2008-09-09T22:52:10Z</dcterms:created>
  <dcterms:modified xsi:type="dcterms:W3CDTF">2025-02-10T03:22:37Z</dcterms:modified>
</cp:coreProperties>
</file>