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</p:sldMasterIdLst>
  <p:notesMasterIdLst>
    <p:notesMasterId r:id="rId35"/>
  </p:notesMasterIdLst>
  <p:sldIdLst>
    <p:sldId id="364" r:id="rId4"/>
    <p:sldId id="276" r:id="rId5"/>
    <p:sldId id="287" r:id="rId6"/>
    <p:sldId id="277" r:id="rId7"/>
    <p:sldId id="288" r:id="rId8"/>
    <p:sldId id="356" r:id="rId9"/>
    <p:sldId id="326" r:id="rId10"/>
    <p:sldId id="357" r:id="rId11"/>
    <p:sldId id="316" r:id="rId12"/>
    <p:sldId id="358" r:id="rId13"/>
    <p:sldId id="348" r:id="rId14"/>
    <p:sldId id="349" r:id="rId15"/>
    <p:sldId id="309" r:id="rId16"/>
    <p:sldId id="332" r:id="rId17"/>
    <p:sldId id="359" r:id="rId18"/>
    <p:sldId id="334" r:id="rId19"/>
    <p:sldId id="351" r:id="rId20"/>
    <p:sldId id="363" r:id="rId21"/>
    <p:sldId id="278" r:id="rId22"/>
    <p:sldId id="279" r:id="rId23"/>
    <p:sldId id="281" r:id="rId24"/>
    <p:sldId id="362" r:id="rId25"/>
    <p:sldId id="273" r:id="rId26"/>
    <p:sldId id="343" r:id="rId27"/>
    <p:sldId id="258" r:id="rId28"/>
    <p:sldId id="333" r:id="rId29"/>
    <p:sldId id="360" r:id="rId30"/>
    <p:sldId id="292" r:id="rId31"/>
    <p:sldId id="361" r:id="rId32"/>
    <p:sldId id="336" r:id="rId33"/>
    <p:sldId id="312" r:id="rId34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3" autoAdjust="0"/>
  </p:normalViewPr>
  <p:slideViewPr>
    <p:cSldViewPr>
      <p:cViewPr>
        <p:scale>
          <a:sx n="69" d="100"/>
          <a:sy n="69" d="100"/>
        </p:scale>
        <p:origin x="-744" y="-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452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453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096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0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4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2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7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58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6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8882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88840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225354189"/>
      </p:ext>
    </p:extLst>
  </p:cSld>
  <p:clrMapOvr>
    <a:masterClrMapping/>
  </p:clrMapOvr>
  <p:transition spd="slow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318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55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3447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89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721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5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425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469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2513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048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6092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79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8E55DF6-4EEA-4675-9E86-2E6A6239FF4F}"/>
              </a:ext>
            </a:extLst>
          </p:cNvPr>
          <p:cNvSpPr/>
          <p:nvPr userDrawn="1"/>
        </p:nvSpPr>
        <p:spPr>
          <a:xfrm>
            <a:off x="101574" y="0"/>
            <a:ext cx="12087251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</p:spTree>
    <p:extLst>
      <p:ext uri="{BB962C8B-B14F-4D97-AF65-F5344CB8AC3E}">
        <p14:creationId xmlns:p14="http://schemas.microsoft.com/office/powerpoint/2010/main" val="3434081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1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0" y="1535113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0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9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3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73049"/>
            <a:ext cx="4010039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7" y="1435106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7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1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19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7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338263674"/>
      </p:ext>
    </p:extLst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28/12/2021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97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0"/>
            <a:ext cx="9972193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1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0739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2112" y="1219376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1. </a:t>
            </a:r>
            <a:r>
              <a:rPr lang="en-US" sz="3600" i="1" dirty="0" err="1"/>
              <a:t>Kể</a:t>
            </a:r>
            <a:r>
              <a:rPr lang="en-US" sz="3600" i="1" dirty="0"/>
              <a:t> </a:t>
            </a:r>
            <a:r>
              <a:rPr lang="en-US" sz="3600" i="1" dirty="0" err="1"/>
              <a:t>tên</a:t>
            </a:r>
            <a:r>
              <a:rPr lang="en-US" sz="3600" i="1" dirty="0"/>
              <a:t> </a:t>
            </a:r>
            <a:r>
              <a:rPr lang="en-US" sz="3600" i="1" dirty="0" err="1"/>
              <a:t>các</a:t>
            </a:r>
            <a:r>
              <a:rPr lang="en-US" sz="3600" i="1" dirty="0"/>
              <a:t> </a:t>
            </a:r>
            <a:r>
              <a:rPr lang="en-US" sz="3600" i="1" dirty="0" err="1"/>
              <a:t>loài</a:t>
            </a:r>
            <a:r>
              <a:rPr lang="en-US" sz="3600" i="1" dirty="0"/>
              <a:t> </a:t>
            </a:r>
            <a:r>
              <a:rPr lang="en-US" sz="3600" i="1" dirty="0" err="1"/>
              <a:t>chim</a:t>
            </a:r>
            <a:r>
              <a:rPr lang="en-US" sz="3600" i="1" dirty="0"/>
              <a:t> </a:t>
            </a:r>
            <a:r>
              <a:rPr lang="en-US" sz="3600" i="1" dirty="0" err="1"/>
              <a:t>được</a:t>
            </a:r>
            <a:r>
              <a:rPr lang="en-US" sz="3600" i="1" dirty="0"/>
              <a:t> </a:t>
            </a:r>
            <a:r>
              <a:rPr lang="en-US" sz="3600" i="1" dirty="0" err="1"/>
              <a:t>nhắc</a:t>
            </a:r>
            <a:r>
              <a:rPr lang="en-US" sz="3600" i="1" dirty="0"/>
              <a:t> </a:t>
            </a:r>
            <a:r>
              <a:rPr lang="en-US" sz="3600" i="1" dirty="0" err="1"/>
              <a:t>đến</a:t>
            </a:r>
            <a:r>
              <a:rPr lang="en-US" sz="3600" i="1" dirty="0"/>
              <a:t>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bài</a:t>
            </a:r>
            <a:r>
              <a:rPr lang="en-US" sz="3600" i="1" dirty="0"/>
              <a:t>?</a:t>
            </a:r>
            <a:endParaRPr lang="en-US" sz="3600" dirty="0"/>
          </a:p>
        </p:txBody>
      </p:sp>
      <p:sp>
        <p:nvSpPr>
          <p:cNvPr id="13" name="Down Arrow 12"/>
          <p:cNvSpPr/>
          <p:nvPr/>
        </p:nvSpPr>
        <p:spPr>
          <a:xfrm>
            <a:off x="5792149" y="2373262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7472" y="2928315"/>
            <a:ext cx="11048998" cy="179608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bẻo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9977" y="998833"/>
            <a:ext cx="10150513" cy="1348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2. </a:t>
            </a:r>
            <a:r>
              <a:rPr lang="en-US" sz="3200" i="1" dirty="0" err="1">
                <a:solidFill>
                  <a:schemeClr val="tx1"/>
                </a:solidFill>
              </a:rPr>
              <a:t>Chơi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đố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vui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về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360231" y="2642008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79813" y="3632196"/>
            <a:ext cx="7674666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sáo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Down Arrow 4">
            <a:extLst>
              <a:ext uri="{FF2B5EF4-FFF2-40B4-BE49-F238E27FC236}">
                <a16:creationId xmlns:a16="http://schemas.microsoft.com/office/drawing/2014/main" xmlns="" id="{5FBBF0B8-1FB3-4D4B-930C-9CDD99EBB6F5}"/>
              </a:ext>
            </a:extLst>
          </p:cNvPr>
          <p:cNvSpPr/>
          <p:nvPr/>
        </p:nvSpPr>
        <p:spPr>
          <a:xfrm rot="16200000">
            <a:off x="2683680" y="4013195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xmlns="" id="{5BF9D712-9A45-4C00-A9D1-405BE0C7C9B5}"/>
              </a:ext>
            </a:extLst>
          </p:cNvPr>
          <p:cNvSpPr/>
          <p:nvPr/>
        </p:nvSpPr>
        <p:spPr>
          <a:xfrm>
            <a:off x="1103965" y="2509442"/>
            <a:ext cx="10150513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gì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vừa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vừa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nhảy</a:t>
            </a:r>
            <a:r>
              <a:rPr lang="en-US" sz="3200" i="1" dirty="0">
                <a:solidFill>
                  <a:schemeClr val="tx1"/>
                </a:solidFill>
              </a:rPr>
              <a:t>?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725" y="355060"/>
            <a:ext cx="8001000" cy="2819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>
                <a:solidFill>
                  <a:schemeClr val="tx1"/>
                </a:solidFill>
              </a:rPr>
              <a:t>3. </a:t>
            </a:r>
            <a:r>
              <a:rPr lang="vi-VN" sz="3200" i="1" dirty="0">
                <a:solidFill>
                  <a:schemeClr val="tx1"/>
                </a:solidFill>
              </a:rPr>
              <a:t>Tìm những từ ngữ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chỉ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hoạt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động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của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trong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bài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vè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8F10D3-63EE-451A-B78E-736D71912E88}"/>
              </a:ext>
            </a:extLst>
          </p:cNvPr>
          <p:cNvSpPr txBox="1"/>
          <p:nvPr/>
        </p:nvSpPr>
        <p:spPr>
          <a:xfrm>
            <a:off x="1370012" y="2362200"/>
            <a:ext cx="54864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nhảy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nghịch</a:t>
            </a:r>
            <a:r>
              <a:rPr lang="en-US" sz="2800" dirty="0"/>
              <a:t> hay </a:t>
            </a:r>
            <a:r>
              <a:rPr lang="en-US" sz="2800" dirty="0" err="1"/>
              <a:t>tếu</a:t>
            </a:r>
            <a:r>
              <a:rPr lang="en-US" sz="2800" dirty="0"/>
              <a:t>, </a:t>
            </a:r>
          </a:p>
          <a:p>
            <a:r>
              <a:rPr lang="en-US" sz="2800" dirty="0"/>
              <a:t>hay chao </a:t>
            </a:r>
            <a:r>
              <a:rPr lang="en-US" sz="2800" dirty="0" err="1"/>
              <a:t>đớp</a:t>
            </a:r>
            <a:r>
              <a:rPr lang="en-US" sz="2800" dirty="0"/>
              <a:t> </a:t>
            </a:r>
            <a:r>
              <a:rPr lang="en-US" sz="2800" dirty="0" err="1"/>
              <a:t>mồi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mách</a:t>
            </a:r>
            <a:r>
              <a:rPr lang="en-US" sz="2800" dirty="0"/>
              <a:t> </a:t>
            </a:r>
            <a:r>
              <a:rPr lang="en-US" sz="2800" dirty="0" err="1"/>
              <a:t>lẻo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nhặt</a:t>
            </a:r>
            <a:r>
              <a:rPr lang="en-US" sz="2800" dirty="0"/>
              <a:t> </a:t>
            </a:r>
            <a:r>
              <a:rPr lang="en-US" sz="2800" dirty="0" err="1"/>
              <a:t>lân</a:t>
            </a:r>
            <a:r>
              <a:rPr lang="en-US" sz="2800" dirty="0"/>
              <a:t> la, </a:t>
            </a:r>
          </a:p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giục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mau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nhấp</a:t>
            </a:r>
            <a:r>
              <a:rPr lang="en-US" sz="2800" dirty="0"/>
              <a:t> </a:t>
            </a:r>
            <a:r>
              <a:rPr lang="en-US" sz="2800" dirty="0" err="1"/>
              <a:t>nhem</a:t>
            </a:r>
            <a:r>
              <a:rPr lang="en-US" sz="2800" dirty="0"/>
              <a:t> </a:t>
            </a:r>
            <a:r>
              <a:rPr lang="en-US" sz="2800" dirty="0" err="1"/>
              <a:t>buồn</a:t>
            </a:r>
            <a:r>
              <a:rPr lang="en-US" sz="2800" dirty="0"/>
              <a:t> </a:t>
            </a:r>
            <a:r>
              <a:rPr lang="en-US" sz="2800" dirty="0" err="1"/>
              <a:t>ngủ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1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7012" y="5334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4. </a:t>
            </a:r>
            <a:r>
              <a:rPr lang="en-US" sz="3600" dirty="0" err="1">
                <a:solidFill>
                  <a:schemeClr val="tx1"/>
                </a:solidFill>
              </a:rPr>
              <a:t>Dựa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nội</a:t>
            </a:r>
            <a:r>
              <a:rPr lang="en-US" sz="3600" dirty="0">
                <a:solidFill>
                  <a:schemeClr val="tx1"/>
                </a:solidFill>
              </a:rPr>
              <a:t> dung </a:t>
            </a:r>
            <a:r>
              <a:rPr lang="en-US" sz="3600" dirty="0" err="1">
                <a:solidFill>
                  <a:schemeClr val="tx1"/>
                </a:solidFill>
              </a:rPr>
              <a:t>bài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vè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hiểu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giới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thiệu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về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chim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1812" y="29718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vi-VN" sz="3600" dirty="0">
                <a:solidFill>
                  <a:schemeClr val="tx1"/>
                </a:solidFill>
              </a:rPr>
              <a:t>Em thích bác cú mèo nhất, vì trong bài vè, hình ảnh của bác hiện lên rất ngộ nghĩnh, hài hước, lúc nào cũng gật gù buồn ngủ.</a:t>
            </a:r>
          </a:p>
          <a:p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92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6039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E590FE-65CC-485C-8FA9-70C497B2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914400"/>
            <a:ext cx="8595074" cy="12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9871" y="381000"/>
            <a:ext cx="10744200" cy="12192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dirty="0" err="1"/>
              <a:t>Đặt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 ở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endParaRPr lang="en-US" sz="4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5B9E6F9-49A7-43E5-AB06-CEF2F90308DD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xmlns="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5880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4" y="4344524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26594028-6525-4457-9820-22D8F044B913}"/>
              </a:ext>
            </a:extLst>
          </p:cNvPr>
          <p:cNvGrpSpPr/>
          <p:nvPr/>
        </p:nvGrpSpPr>
        <p:grpSpPr>
          <a:xfrm rot="289861">
            <a:off x="4714376" y="1541004"/>
            <a:ext cx="3536833" cy="2298424"/>
            <a:chOff x="6741949" y="3068424"/>
            <a:chExt cx="3280709" cy="229902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6741949" y="4044007"/>
              <a:ext cx="3280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3</a:t>
              </a:r>
              <a:endParaRPr kumimoji="0" lang="zh-CN" altLang="en-US" sz="7198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497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1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238672-02DD-4306-9AD6-CFFAF6E449D3}"/>
              </a:ext>
            </a:extLst>
          </p:cNvPr>
          <p:cNvSpPr txBox="1"/>
          <p:nvPr/>
        </p:nvSpPr>
        <p:spPr>
          <a:xfrm>
            <a:off x="577296" y="875843"/>
            <a:ext cx="6078945" cy="446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base"/>
            <a:r>
              <a:rPr lang="en-US" sz="2399" b="1" dirty="0">
                <a:solidFill>
                  <a:srgbClr val="0070C0"/>
                </a:solidFill>
                <a:latin typeface="Calibri"/>
              </a:rPr>
              <a:t>+ 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C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ấu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tạ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o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: 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Cao 5 li ( 6 đường kẻ ngang)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Viết 2 né</a:t>
            </a:r>
            <a:r>
              <a:rPr lang="en-US" sz="2399" dirty="0">
                <a:solidFill>
                  <a:prstClr val="black"/>
                </a:solidFill>
                <a:latin typeface="Calibri"/>
              </a:rPr>
              <a:t>t/ 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1: Nét hất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2: Móc ngược (bên phải)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3: Móc ngược (bên phải)</a:t>
            </a:r>
            <a:endParaRPr lang="en-US" sz="2399" b="1" dirty="0">
              <a:solidFill>
                <a:srgbClr val="0070C0"/>
              </a:solidFill>
              <a:latin typeface="Calibri"/>
            </a:endParaRPr>
          </a:p>
          <a:p>
            <a:pPr algn="just" defTabSz="914126" fontAlgn="base"/>
            <a:r>
              <a:rPr lang="en-US" sz="2399" b="1" dirty="0">
                <a:solidFill>
                  <a:srgbClr val="0070C0"/>
                </a:solidFill>
                <a:latin typeface="Calibri"/>
              </a:rPr>
              <a:t>+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Cách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viết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</a:p>
          <a:p>
            <a:pPr defTabSz="914126" fontAlgn="base"/>
            <a:r>
              <a:rPr lang="en-US" sz="2399" dirty="0">
                <a:solidFill>
                  <a:prstClr val="black"/>
                </a:solidFill>
                <a:latin typeface="Calibri"/>
              </a:rPr>
              <a:t> </a:t>
            </a:r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1: Đặt bút trên đường kẻ 2, viết nét hất, đến đường kẻ 3 thì dừng lại.</a:t>
            </a:r>
          </a:p>
          <a:p>
            <a:pPr defTabSz="914126" fontAlgn="base"/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2: Từ điểm dừng của bút của nét 1, chuyển hướng bút để viết nét móc ngược thứ nhất (1).</a:t>
            </a:r>
          </a:p>
          <a:p>
            <a:pPr defTabSz="914126" fontAlgn="base"/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3: Từ điểm cuối của nét 2 (ở đường kẻ 2). Rê bút lên tới đường kẻ 3 rồi chuyển hướng bút ngược lại viết tiếp nét móc ngược thứ 2 (2). Dừng bút ở đường kẻ 2.</a:t>
            </a:r>
            <a:endParaRPr lang="vi-VN" sz="2399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90" y="71892"/>
            <a:ext cx="1609215" cy="8996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061042F-C5DA-494F-A065-9726E2B02074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AutoShape 2" descr="Cách viết chữ x thường và hoa đúng nhất dành cho bé tập viết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307894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DFBAF2-54A5-4421-B16B-1F67FB90B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951" y="521710"/>
            <a:ext cx="4717224" cy="46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b="7440"/>
          <a:stretch>
            <a:fillRect/>
          </a:stretch>
        </p:blipFill>
        <p:spPr>
          <a:xfrm>
            <a:off x="-10297" y="76200"/>
            <a:ext cx="12188825" cy="6856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21196" y="2176598"/>
            <a:ext cx="4790208" cy="786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99"/>
          </a:p>
        </p:txBody>
      </p:sp>
      <p:sp>
        <p:nvSpPr>
          <p:cNvPr id="14" name="文本框 13"/>
          <p:cNvSpPr txBox="1"/>
          <p:nvPr/>
        </p:nvSpPr>
        <p:spPr>
          <a:xfrm>
            <a:off x="3122612" y="1905000"/>
            <a:ext cx="455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rgbClr val="FF000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KHỞI ĐỘNG</a:t>
            </a:r>
            <a:endParaRPr lang="zh-CN" altLang="en-US" sz="4800" b="1" dirty="0">
              <a:solidFill>
                <a:srgbClr val="FF000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90" y="71892"/>
            <a:ext cx="1609215" cy="8996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31AC17D-C8B2-4A8A-85E4-EE34F6448EA0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" name="AutoShape 2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4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307894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6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460254" y="16118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utoShape 8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612615" y="31354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AutoShape 10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764975" y="46590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R18. TẬP VIẾT: ÔN CÁCH VIẾT CÁC CHỮ HOA A, M, N, Q, V (KIỂU 2) - Thư Viện  123"/>
          <p:cNvSpPr>
            <a:spLocks noChangeAspect="1" noChangeArrowheads="1"/>
          </p:cNvSpPr>
          <p:nvPr/>
        </p:nvSpPr>
        <p:spPr bwMode="auto">
          <a:xfrm>
            <a:off x="917335" y="61826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488" y="618270"/>
            <a:ext cx="9781744" cy="83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vi-VN" sz="2399" b="1" i="1" dirty="0">
                <a:solidFill>
                  <a:srgbClr val="C00000"/>
                </a:solidFill>
                <a:latin typeface="Arial" panose="020B0604020202020204" pitchFamily="34" charset="0"/>
              </a:rPr>
              <a:t>Chú ý: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 Cần viết cho cân đối các phần giống nhau. Như vậy, chữ </a:t>
            </a:r>
            <a:r>
              <a:rPr lang="en-US" sz="2399" dirty="0">
                <a:solidFill>
                  <a:prstClr val="black"/>
                </a:solidFill>
                <a:latin typeface="Calibri"/>
              </a:rPr>
              <a:t>U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 mới nhìn cân đối và đẹp.</a:t>
            </a:r>
            <a:endParaRPr lang="en-US" sz="23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1069696" y="770630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C1F44D-E67B-4FF4-8BDB-B84867B95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634" y="1995429"/>
            <a:ext cx="6167557" cy="31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741" y="-185099"/>
            <a:ext cx="11630171" cy="5800902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F79EF8F-D52B-4142-8574-939693801192}"/>
              </a:ext>
            </a:extLst>
          </p:cNvPr>
          <p:cNvSpPr/>
          <p:nvPr/>
        </p:nvSpPr>
        <p:spPr>
          <a:xfrm>
            <a:off x="1018271" y="3197916"/>
            <a:ext cx="10726346" cy="81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Rừng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U Minh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có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nhiều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loài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chim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quý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229676E1-D80B-45C7-9AA4-B290C6054B06}"/>
              </a:ext>
            </a:extLst>
          </p:cNvPr>
          <p:cNvCxnSpPr/>
          <p:nvPr/>
        </p:nvCxnSpPr>
        <p:spPr>
          <a:xfrm>
            <a:off x="104095" y="3310421"/>
            <a:ext cx="48580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C23DDA97-CFC3-4E83-BCC1-BD02680B7B91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EC7124E-356C-4E4B-89CD-4390D6C4B34B}"/>
              </a:ext>
            </a:extLst>
          </p:cNvPr>
          <p:cNvSpPr/>
          <p:nvPr/>
        </p:nvSpPr>
        <p:spPr>
          <a:xfrm>
            <a:off x="711014" y="1337423"/>
            <a:ext cx="10726346" cy="81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Viết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câu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ứng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dụng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792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8" grpId="0"/>
      <p:bldP spid="1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95B9E6F9-49A7-43E5-AB06-CEF2F90308DD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xmlns="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5880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4" y="4344524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26594028-6525-4457-9820-22D8F044B913}"/>
              </a:ext>
            </a:extLst>
          </p:cNvPr>
          <p:cNvGrpSpPr/>
          <p:nvPr/>
        </p:nvGrpSpPr>
        <p:grpSpPr>
          <a:xfrm rot="289861">
            <a:off x="4714376" y="1541004"/>
            <a:ext cx="3536833" cy="2298424"/>
            <a:chOff x="6741949" y="3068424"/>
            <a:chExt cx="3280709" cy="229902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6741949" y="4044007"/>
              <a:ext cx="3280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4</a:t>
              </a:r>
              <a:endParaRPr kumimoji="0" lang="zh-CN" altLang="en-US" sz="7198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497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Dựa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câu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hỏi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gợi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ý,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nội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dung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của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1" y="236222"/>
            <a:ext cx="556539" cy="6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>
                <a:solidFill>
                  <a:prstClr val="black"/>
                </a:solidFill>
                <a:latin typeface="Calibri "/>
              </a:rPr>
              <a:t>Nghe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chuyện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E2C40EB-6C6A-4C8D-B931-E0CA1DE29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3" y="893"/>
            <a:ext cx="861418" cy="10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064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2CE2A5-3F53-43D2-B756-E71876725BD0}"/>
              </a:ext>
            </a:extLst>
          </p:cNvPr>
          <p:cNvSpPr txBox="1"/>
          <p:nvPr/>
        </p:nvSpPr>
        <p:spPr>
          <a:xfrm>
            <a:off x="1074906" y="2717985"/>
            <a:ext cx="5008499" cy="110754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-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Tranh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1: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có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quý</a:t>
            </a:r>
            <a:endParaRPr lang="en-US" sz="3199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5BB71CD7-143D-46D8-BD2B-BC2C9F69C57B}"/>
              </a:ext>
            </a:extLst>
          </p:cNvPr>
          <p:cNvSpPr/>
          <p:nvPr/>
        </p:nvSpPr>
        <p:spPr>
          <a:xfrm>
            <a:off x="346139" y="3118489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9029A78-1DA2-4CE9-9381-E528C58EC8D6}"/>
              </a:ext>
            </a:extLst>
          </p:cNvPr>
          <p:cNvSpPr txBox="1"/>
          <p:nvPr/>
        </p:nvSpPr>
        <p:spPr>
          <a:xfrm>
            <a:off x="833652" y="253290"/>
            <a:ext cx="8140322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lại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theo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.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26BDF5-AF33-4FFB-98E5-23D24239E9D4}"/>
              </a:ext>
            </a:extLst>
          </p:cNvPr>
          <p:cNvSpPr txBox="1"/>
          <p:nvPr/>
        </p:nvSpPr>
        <p:spPr>
          <a:xfrm>
            <a:off x="944364" y="1194383"/>
            <a:ext cx="500718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Vật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ở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vương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quốc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khiến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D5E33D6-038B-49EF-8DF5-F86445C6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1" y="235550"/>
            <a:ext cx="861418" cy="1007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C7BFF9C-5DC0-4DE9-B138-778FAB366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843" b="27577"/>
          <a:stretch/>
        </p:blipFill>
        <p:spPr>
          <a:xfrm>
            <a:off x="5484971" y="1251751"/>
            <a:ext cx="6557271" cy="39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26BDF5-AF33-4FFB-98E5-23D24239E9D4}"/>
              </a:ext>
            </a:extLst>
          </p:cNvPr>
          <p:cNvSpPr txBox="1"/>
          <p:nvPr/>
        </p:nvSpPr>
        <p:spPr>
          <a:xfrm>
            <a:off x="812588" y="1360300"/>
            <a:ext cx="4570809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được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rừng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xanh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2CE2A5-3F53-43D2-B756-E71876725BD0}"/>
              </a:ext>
            </a:extLst>
          </p:cNvPr>
          <p:cNvSpPr txBox="1"/>
          <p:nvPr/>
        </p:nvSpPr>
        <p:spPr>
          <a:xfrm>
            <a:off x="1003116" y="2921132"/>
            <a:ext cx="4189754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2: Nhà vua được tặng 1 con chim đồ chơi bằng má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5BB71CD7-143D-46D8-BD2B-BC2C9F69C57B}"/>
              </a:ext>
            </a:extLst>
          </p:cNvPr>
          <p:cNvSpPr/>
          <p:nvPr/>
        </p:nvSpPr>
        <p:spPr>
          <a:xfrm>
            <a:off x="400623" y="3144746"/>
            <a:ext cx="457081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3C67A0-B7D6-45AC-9BB8-20FB87F4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412" y="1194382"/>
            <a:ext cx="6100960" cy="36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EC9276-9301-4FA4-9D73-3BA58C2E1752}"/>
              </a:ext>
            </a:extLst>
          </p:cNvPr>
          <p:cNvSpPr txBox="1"/>
          <p:nvPr/>
        </p:nvSpPr>
        <p:spPr>
          <a:xfrm>
            <a:off x="1479226" y="584942"/>
            <a:ext cx="355025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Điều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xảy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ra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với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món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C09F61-9071-4E42-8823-8B255B37E5A7}"/>
              </a:ext>
            </a:extLst>
          </p:cNvPr>
          <p:cNvSpPr txBox="1"/>
          <p:nvPr/>
        </p:nvSpPr>
        <p:spPr>
          <a:xfrm>
            <a:off x="1479226" y="2311691"/>
            <a:ext cx="4266089" cy="1763879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3: con chim đồ chơi bị hỏng mọi người tháo tung ra để sửa nhưng không được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05295161-9C40-4753-A821-72D527D3F41E}"/>
              </a:ext>
            </a:extLst>
          </p:cNvPr>
          <p:cNvSpPr/>
          <p:nvPr/>
        </p:nvSpPr>
        <p:spPr>
          <a:xfrm>
            <a:off x="732710" y="2514838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8D57FF-D2BA-4E73-8098-DFD325D7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32" y="1194383"/>
            <a:ext cx="5605792" cy="34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EC9276-9301-4FA4-9D73-3BA58C2E1752}"/>
              </a:ext>
            </a:extLst>
          </p:cNvPr>
          <p:cNvSpPr txBox="1"/>
          <p:nvPr/>
        </p:nvSpPr>
        <p:spPr>
          <a:xfrm>
            <a:off x="1068553" y="788089"/>
            <a:ext cx="4619565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quay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hoàng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cung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tiếng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hót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đầy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cảm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xúc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BC09F61-9071-4E42-8823-8B255B37E5A7}"/>
              </a:ext>
            </a:extLst>
          </p:cNvPr>
          <p:cNvSpPr txBox="1"/>
          <p:nvPr/>
        </p:nvSpPr>
        <p:spPr>
          <a:xfrm>
            <a:off x="1116697" y="2517263"/>
            <a:ext cx="4571421" cy="123052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399" b="1">
                <a:solidFill>
                  <a:prstClr val="black"/>
                </a:solidFill>
                <a:latin typeface="Arial" panose="020B0604020202020204" pitchFamily="34" charset="0"/>
              </a:rPr>
              <a:t>Tranh 4: Biết vua ốm chim tìm về hoàng cung cất tiếng hót giúp vua khỏi bệnh.</a:t>
            </a:r>
            <a:endParaRPr lang="vi-VN" sz="2399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05295161-9C40-4753-A821-72D527D3F41E}"/>
              </a:ext>
            </a:extLst>
          </p:cNvPr>
          <p:cNvSpPr/>
          <p:nvPr/>
        </p:nvSpPr>
        <p:spPr>
          <a:xfrm>
            <a:off x="357538" y="2738452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F8A3B31-DC48-458B-A737-3D9A6A10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65" y="1246365"/>
            <a:ext cx="5459772" cy="35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BB6B3E-8EAB-4755-97CD-091FBAB1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7" r="91667" b="45645"/>
          <a:stretch/>
        </p:blipFill>
        <p:spPr>
          <a:xfrm>
            <a:off x="304720" y="280220"/>
            <a:ext cx="1828324" cy="1218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AD7271-B993-4909-9E7A-E627168C803B}"/>
              </a:ext>
            </a:extLst>
          </p:cNvPr>
          <p:cNvSpPr txBox="1"/>
          <p:nvPr/>
        </p:nvSpPr>
        <p:spPr>
          <a:xfrm>
            <a:off x="711014" y="1869156"/>
            <a:ext cx="1066522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Đóng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vai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kể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cho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người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thân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các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sự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viêc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trên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.</a:t>
            </a:r>
            <a:endParaRPr lang="en-US" sz="3199" b="1" i="1" dirty="0">
              <a:solidFill>
                <a:srgbClr val="C00000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94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F9CC41-7B3E-416C-8ABB-2ADACA2EE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96" y="1077307"/>
            <a:ext cx="6029515" cy="5607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377FC5-04E5-42E4-BF54-047A1EAA8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77" y="173382"/>
            <a:ext cx="6542693" cy="903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4993C1-ADC1-4C83-943F-475158A71F80}"/>
              </a:ext>
            </a:extLst>
          </p:cNvPr>
          <p:cNvSpPr txBox="1"/>
          <p:nvPr/>
        </p:nvSpPr>
        <p:spPr>
          <a:xfrm>
            <a:off x="7008812" y="141249"/>
            <a:ext cx="627410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 sớm mai thức dậy,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Luỹ tre xanh rì rào,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Ngọn tre cong gọng vó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Kéo mặt trời lên cao.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 trưa đồng đầy nắng,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Trâu nằm nhai bóng râm,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 bần thần nhớ gió,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Chợt về đầy tiếng chim.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Mặt trời xuống núi ngủ,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 nâng vầng trăng lên.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Sao, sao treo đầy cành,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Suốt đêm dài thắp sáng.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Bỗng gà lên tiếng gáy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Xôn xao ngoài luỹ tre.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Đêm chuyển dần về sáng,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Mầm măng đợi nắng về.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38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xmlns="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988" y="-13064"/>
            <a:ext cx="12877800" cy="6871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355F66-A617-4373-9B18-F16044AF01D7}"/>
              </a:ext>
            </a:extLst>
          </p:cNvPr>
          <p:cNvSpPr txBox="1"/>
          <p:nvPr/>
        </p:nvSpPr>
        <p:spPr>
          <a:xfrm>
            <a:off x="4189412" y="1420020"/>
            <a:ext cx="3100918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FF00"/>
                </a:solidFill>
              </a:rPr>
              <a:t>CỦNG CỐ, 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6544E8-AB14-43DB-905A-C5D4F8E490FC}"/>
              </a:ext>
            </a:extLst>
          </p:cNvPr>
          <p:cNvSpPr txBox="1"/>
          <p:nvPr/>
        </p:nvSpPr>
        <p:spPr>
          <a:xfrm>
            <a:off x="2970212" y="1899403"/>
            <a:ext cx="5867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39,40).</a:t>
            </a:r>
          </a:p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U,</a:t>
            </a:r>
          </a:p>
          <a:p>
            <a:endParaRPr lang="vi-VN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2696" y="1937551"/>
            <a:ext cx="4070130" cy="2035988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933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1674" y="2281193"/>
            <a:ext cx="3443814" cy="34438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47" tIns="46978" rIns="90147" bIns="46978" anchor="ctr"/>
          <a:lstStyle/>
          <a:p>
            <a:pPr algn="ctr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94" y="2401254"/>
            <a:ext cx="3144566" cy="31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F66A6D-BEA9-4082-A325-0BFAF506F977}"/>
              </a:ext>
            </a:extLst>
          </p:cNvPr>
          <p:cNvSpPr/>
          <p:nvPr/>
        </p:nvSpPr>
        <p:spPr>
          <a:xfrm>
            <a:off x="251725" y="239369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0C36D56-41F6-4CA9-BF33-6F08ED5DCDD7}"/>
              </a:ext>
            </a:extLst>
          </p:cNvPr>
          <p:cNvSpPr txBox="1"/>
          <p:nvPr/>
        </p:nvSpPr>
        <p:spPr>
          <a:xfrm>
            <a:off x="765470" y="3539746"/>
            <a:ext cx="543229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xmlns="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25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1"/>
            <a:ext cx="9972193" cy="259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5DD4FA8-E86D-4B03-B799-20015579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5" y="2971800"/>
            <a:ext cx="5715000" cy="3819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E3788F-5719-433C-B79F-9C953E092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042" y="2951601"/>
            <a:ext cx="6111238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18178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lang="en-US" sz="2800" dirty="0">
              <a:solidFill>
                <a:srgbClr val="000000"/>
              </a:solidFill>
              <a:latin typeface="OpenSans"/>
            </a:endParaRPr>
          </a:p>
          <a:p>
            <a:pPr>
              <a:defRPr/>
            </a:pPr>
            <a:r>
              <a:rPr lang="vi-VN" sz="2400" dirty="0">
                <a:solidFill>
                  <a:srgbClr val="000000"/>
                </a:solidFill>
                <a:latin typeface="OpenSan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138037-0E4A-4BA3-B440-B5ED0120D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519" y="1447800"/>
            <a:ext cx="1261981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B43823-CCAB-4CE5-A89E-5DC9E763F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686" y="4343400"/>
            <a:ext cx="1261981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BEDFE67-CC14-4352-A581-2E23E0601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2812" y="3886201"/>
            <a:ext cx="1892744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5"/>
          <p:cNvSpPr>
            <a:spLocks/>
          </p:cNvSpPr>
          <p:nvPr/>
        </p:nvSpPr>
        <p:spPr bwMode="auto">
          <a:xfrm>
            <a:off x="4377612" y="584202"/>
            <a:ext cx="809098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638" tIns="41319" rIns="82638" bIns="413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438977" y="566936"/>
            <a:ext cx="5067085" cy="1099882"/>
            <a:chOff x="4419627" y="150457"/>
            <a:chExt cx="5068407" cy="1099883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19627" y="521102"/>
              <a:ext cx="727764" cy="729238"/>
              <a:chOff x="4318029" y="521102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17292" y="521839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52653" y="56087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67554" y="150457"/>
              <a:ext cx="4320480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Lon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xon</a:t>
              </a:r>
              <a:endParaRPr lang="zh-CN" altLang="en-US" sz="4300" dirty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763638" y="1864823"/>
            <a:ext cx="4544991" cy="1028664"/>
            <a:chOff x="4441097" y="599489"/>
            <a:chExt cx="4546176" cy="1028664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97" y="898915"/>
              <a:ext cx="727764" cy="729238"/>
              <a:chOff x="4339499" y="898915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62" y="899652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93867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24896" y="599489"/>
              <a:ext cx="3762377" cy="98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 err="1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Lân</a:t>
              </a:r>
              <a:r>
                <a:rPr lang="en-US" sz="4400" dirty="0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la</a:t>
              </a:r>
              <a:endParaRPr lang="zh-CN" altLang="en-US" sz="4300" dirty="0">
                <a:solidFill>
                  <a:srgbClr val="B43C0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755780" y="3175519"/>
            <a:ext cx="5453434" cy="1017916"/>
            <a:chOff x="4358550" y="823454"/>
            <a:chExt cx="4552553" cy="1017917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358550" y="953934"/>
              <a:ext cx="727763" cy="887437"/>
              <a:chOff x="4256952" y="953934"/>
              <a:chExt cx="727763" cy="887437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177115" y="1033771"/>
                <a:ext cx="887437" cy="72776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B050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22253" y="1142844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00B050"/>
                    </a:solidFill>
                    <a:ea typeface="微软雅黑" pitchFamily="34" charset="-122"/>
                  </a:rPr>
                  <a:t>3</a:t>
                </a:r>
                <a:endParaRPr lang="zh-CN" altLang="en-US" sz="2900" spc="271" dirty="0">
                  <a:solidFill>
                    <a:srgbClr val="00B05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148725" y="823454"/>
              <a:ext cx="3762378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Nhấp</a:t>
              </a:r>
              <a:r>
                <a:rPr lang="en-US" sz="44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nhem</a:t>
              </a:r>
              <a:endParaRPr lang="en-US" sz="44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534260" y="4394341"/>
            <a:ext cx="5307391" cy="1034474"/>
            <a:chOff x="4226902" y="976133"/>
            <a:chExt cx="5308775" cy="1034476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226902" y="1281371"/>
              <a:ext cx="727764" cy="729238"/>
              <a:chOff x="4125304" y="1281371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124567" y="1282108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7030A0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259925" y="137339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7030A0"/>
                    </a:solidFill>
                    <a:ea typeface="微软雅黑" pitchFamily="34" charset="-122"/>
                  </a:rPr>
                  <a:t>4</a:t>
                </a:r>
                <a:endParaRPr lang="zh-CN" altLang="en-US" sz="2900" spc="271" dirty="0">
                  <a:solidFill>
                    <a:srgbClr val="7030A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082408" y="976133"/>
              <a:ext cx="4453269" cy="98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Liếu</a:t>
              </a:r>
              <a:r>
                <a:rPr lang="en-US" sz="4400" dirty="0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điếu</a:t>
              </a:r>
              <a:endParaRPr lang="en-US" sz="4400" dirty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218717" y="499512"/>
            <a:ext cx="2234618" cy="1497584"/>
          </a:xfrm>
          <a:prstGeom prst="cloudCallout">
            <a:avLst>
              <a:gd name="adj1" fmla="val 35877"/>
              <a:gd name="adj2" fmla="val 91360"/>
            </a:avLst>
          </a:prstGeom>
          <a:solidFill>
            <a:schemeClr val="bg1"/>
          </a:solidFill>
          <a:ln>
            <a:solidFill>
              <a:srgbClr val="BF2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endParaRPr lang="en-US"/>
          </a:p>
        </p:txBody>
      </p:sp>
      <p:sp>
        <p:nvSpPr>
          <p:cNvPr id="50" name="TextBox 33"/>
          <p:cNvSpPr txBox="1"/>
          <p:nvPr/>
        </p:nvSpPr>
        <p:spPr>
          <a:xfrm rot="21324261">
            <a:off x="546604" y="895282"/>
            <a:ext cx="1578847" cy="557564"/>
          </a:xfrm>
          <a:prstGeom prst="rect">
            <a:avLst/>
          </a:prstGeom>
          <a:noFill/>
        </p:spPr>
        <p:txBody>
          <a:bodyPr wrap="none" lIns="110213" tIns="55106" rIns="110213" bIns="55106" rtlCol="0">
            <a:spAutoFit/>
          </a:bodyPr>
          <a:lstStyle/>
          <a:p>
            <a:pPr algn="l"/>
            <a:r>
              <a:rPr lang="en-US" altLang="zh-CN" sz="2900" b="1" spc="-181" dirty="0">
                <a:ln w="9525"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900" b="1" spc="-181" dirty="0">
              <a:ln w="9525">
                <a:noFill/>
              </a:ln>
              <a:solidFill>
                <a:srgbClr val="7030A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887AE51-BB42-483B-A91F-5F132E7FD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7" y="2712229"/>
            <a:ext cx="4139335" cy="26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ton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5022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9"/>
          <p:cNvCxnSpPr/>
          <p:nvPr/>
        </p:nvCxnSpPr>
        <p:spPr>
          <a:xfrm flipH="1">
            <a:off x="5982256" y="535348"/>
            <a:ext cx="35956" cy="59416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/>
          <p:cNvSpPr/>
          <p:nvPr/>
        </p:nvSpPr>
        <p:spPr>
          <a:xfrm>
            <a:off x="5469388" y="703056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488821" y="2053305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6814309" y="762000"/>
            <a:ext cx="5336276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 </a:t>
            </a:r>
            <a:r>
              <a:rPr lang="en-US" altLang="zh-CN" sz="4300" b="1" dirty="0" err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372940" y="2546868"/>
            <a:ext cx="4578472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sz="3200" dirty="0" err="1"/>
              <a:t>Loanh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xa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385394" y="1611654"/>
            <a:ext cx="2740291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 err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altLang="zh-CN" sz="4300" b="1" dirty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xmlns="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6597019" y="1690184"/>
            <a:ext cx="483139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endParaRPr lang="vi-VN" sz="3200" dirty="0"/>
          </a:p>
        </p:txBody>
      </p:sp>
      <p:sp>
        <p:nvSpPr>
          <p:cNvPr id="21" name="AutoShape 2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椭圆 6"/>
          <p:cNvSpPr/>
          <p:nvPr/>
        </p:nvSpPr>
        <p:spPr>
          <a:xfrm>
            <a:off x="5547735" y="3431785"/>
            <a:ext cx="986870" cy="987128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3"/>
          <p:cNvSpPr txBox="1"/>
          <p:nvPr/>
        </p:nvSpPr>
        <p:spPr>
          <a:xfrm>
            <a:off x="6788344" y="3431785"/>
            <a:ext cx="4640068" cy="72684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Nhấp</a:t>
            </a:r>
            <a:r>
              <a:rPr lang="en-US" altLang="zh-CN" sz="4000" b="1" dirty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nhem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2"/>
          <p:cNvSpPr txBox="1"/>
          <p:nvPr/>
        </p:nvSpPr>
        <p:spPr>
          <a:xfrm>
            <a:off x="6278269" y="4307490"/>
            <a:ext cx="499774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nhắm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endParaRPr lang="vi-VN" sz="3200" dirty="0"/>
          </a:p>
        </p:txBody>
      </p:sp>
      <p:sp>
        <p:nvSpPr>
          <p:cNvPr id="20" name="椭圆 7"/>
          <p:cNvSpPr/>
          <p:nvPr/>
        </p:nvSpPr>
        <p:spPr>
          <a:xfrm>
            <a:off x="5528203" y="5085086"/>
            <a:ext cx="986870" cy="987128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4"/>
          <p:cNvSpPr txBox="1"/>
          <p:nvPr/>
        </p:nvSpPr>
        <p:spPr>
          <a:xfrm>
            <a:off x="385394" y="5528450"/>
            <a:ext cx="4718418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chim</a:t>
            </a:r>
            <a:endParaRPr lang="vi-VN" sz="3200" dirty="0"/>
          </a:p>
        </p:txBody>
      </p:sp>
      <p:sp>
        <p:nvSpPr>
          <p:cNvPr id="24" name="文本框 15"/>
          <p:cNvSpPr txBox="1"/>
          <p:nvPr/>
        </p:nvSpPr>
        <p:spPr>
          <a:xfrm>
            <a:off x="366121" y="4761590"/>
            <a:ext cx="3840972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4300" b="1" dirty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endParaRPr lang="zh-CN" altLang="en-US" sz="43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8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5" grpId="0"/>
      <p:bldP spid="16" grpId="0"/>
      <p:bldP spid="9" grpId="0"/>
      <p:bldP spid="13" grpId="0" animBg="1"/>
      <p:bldP spid="19" grpId="0"/>
      <p:bldP spid="14" grpId="0"/>
      <p:bldP spid="20" grpId="0" animBg="1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1182</Words>
  <Application>Microsoft Office PowerPoint</Application>
  <PresentationFormat>Custom</PresentationFormat>
  <Paragraphs>225</Paragraphs>
  <Slides>31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Hoa</cp:lastModifiedBy>
  <cp:revision>291</cp:revision>
  <dcterms:created xsi:type="dcterms:W3CDTF">2020-12-08T15:48:47Z</dcterms:created>
  <dcterms:modified xsi:type="dcterms:W3CDTF">2021-12-28T01:52:01Z</dcterms:modified>
</cp:coreProperties>
</file>