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ctiveX/activeX1.xml" ContentType="application/vnd.ms-office.activeX+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9" r:id="rId2"/>
  </p:sldMasterIdLst>
  <p:notesMasterIdLst>
    <p:notesMasterId r:id="rId34"/>
  </p:notesMasterIdLst>
  <p:sldIdLst>
    <p:sldId id="266" r:id="rId3"/>
    <p:sldId id="344" r:id="rId4"/>
    <p:sldId id="342" r:id="rId5"/>
    <p:sldId id="343" r:id="rId6"/>
    <p:sldId id="350" r:id="rId7"/>
    <p:sldId id="272" r:id="rId8"/>
    <p:sldId id="345" r:id="rId9"/>
    <p:sldId id="346" r:id="rId10"/>
    <p:sldId id="348" r:id="rId11"/>
    <p:sldId id="349" r:id="rId12"/>
    <p:sldId id="347" r:id="rId13"/>
    <p:sldId id="352" r:id="rId14"/>
    <p:sldId id="353" r:id="rId15"/>
    <p:sldId id="276" r:id="rId16"/>
    <p:sldId id="351" r:id="rId17"/>
    <p:sldId id="354" r:id="rId18"/>
    <p:sldId id="274" r:id="rId19"/>
    <p:sldId id="308" r:id="rId20"/>
    <p:sldId id="306" r:id="rId21"/>
    <p:sldId id="307" r:id="rId22"/>
    <p:sldId id="309" r:id="rId23"/>
    <p:sldId id="310" r:id="rId24"/>
    <p:sldId id="355" r:id="rId25"/>
    <p:sldId id="356" r:id="rId26"/>
    <p:sldId id="357" r:id="rId27"/>
    <p:sldId id="359" r:id="rId28"/>
    <p:sldId id="318" r:id="rId29"/>
    <p:sldId id="319" r:id="rId30"/>
    <p:sldId id="321" r:id="rId31"/>
    <p:sldId id="339" r:id="rId32"/>
    <p:sldId id="341" r:id="rId33"/>
  </p:sldIdLst>
  <p:sldSz cx="12192000" cy="6858000"/>
  <p:notesSz cx="6858000" cy="9144000"/>
  <p:custDataLst>
    <p:tags r:id="rId3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1BBE"/>
    <a:srgbClr val="3D443D"/>
    <a:srgbClr val="32342F"/>
    <a:srgbClr val="FFEAC3"/>
    <a:srgbClr val="FEEBC3"/>
    <a:srgbClr val="ACE0BC"/>
    <a:srgbClr val="ACDEBB"/>
    <a:srgbClr val="F1D394"/>
    <a:srgbClr val="EFD193"/>
    <a:srgbClr val="FBE8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99" autoAdjust="0"/>
    <p:restoredTop sz="94660"/>
  </p:normalViewPr>
  <p:slideViewPr>
    <p:cSldViewPr snapToGrid="0">
      <p:cViewPr>
        <p:scale>
          <a:sx n="30" d="100"/>
          <a:sy n="30" d="100"/>
        </p:scale>
        <p:origin x="1684" y="696"/>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gs" Target="tags/tag1.xml"/><Relationship Id="rId8" Type="http://schemas.openxmlformats.org/officeDocument/2006/relationships/slide" Target="slides/slide6.xml"/><Relationship Id="rId3" Type="http://schemas.openxmlformats.org/officeDocument/2006/relationships/slide" Target="slides/slid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2024/10/12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a:t>
            </a:fld>
            <a:endParaRPr lang="zh-CN" altLang="en-US"/>
          </a:p>
        </p:txBody>
      </p:sp>
    </p:spTree>
    <p:extLst>
      <p:ext uri="{BB962C8B-B14F-4D97-AF65-F5344CB8AC3E}">
        <p14:creationId xmlns:p14="http://schemas.microsoft.com/office/powerpoint/2010/main" val="3447439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425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104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2925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2533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17</a:t>
            </a:fld>
            <a:endParaRPr lang="zh-CN" altLang="en-US"/>
          </a:p>
        </p:txBody>
      </p:sp>
    </p:spTree>
    <p:extLst>
      <p:ext uri="{BB962C8B-B14F-4D97-AF65-F5344CB8AC3E}">
        <p14:creationId xmlns:p14="http://schemas.microsoft.com/office/powerpoint/2010/main" val="934883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18</a:t>
            </a:fld>
            <a:endParaRPr lang="zh-CN" altLang="en-US"/>
          </a:p>
        </p:txBody>
      </p:sp>
    </p:spTree>
    <p:extLst>
      <p:ext uri="{BB962C8B-B14F-4D97-AF65-F5344CB8AC3E}">
        <p14:creationId xmlns:p14="http://schemas.microsoft.com/office/powerpoint/2010/main" val="1871053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0133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5248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62656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30</a:t>
            </a:fld>
            <a:endParaRPr lang="zh-CN" altLang="en-US"/>
          </a:p>
        </p:txBody>
      </p:sp>
    </p:spTree>
    <p:extLst>
      <p:ext uri="{BB962C8B-B14F-4D97-AF65-F5344CB8AC3E}">
        <p14:creationId xmlns:p14="http://schemas.microsoft.com/office/powerpoint/2010/main" val="4256635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9762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Tranh làng Hồ</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đã giới thiệu về tranh Đông Hồ – một dòng tranh dân gian độc đáo với kĩ thuật pha màu rất đặc biệt và tác giả cũng thể hiện tình cảm của mình với những nghệ sĩ dân gian làng Hồ. Chúng ta hãy đi tìm hiểu điểm đặc biệt của tranh Đông Hồ nhé! </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A8C8EFA-96ED-4A18-B46D-8BDC030E3AF6}" type="slidenum">
              <a:rPr lang="zh-CN" altLang="en-US" smtClean="0"/>
              <a:t>3</a:t>
            </a:fld>
            <a:endParaRPr lang="zh-CN" altLang="en-US"/>
          </a:p>
        </p:txBody>
      </p:sp>
    </p:spTree>
    <p:extLst>
      <p:ext uri="{BB962C8B-B14F-4D97-AF65-F5344CB8AC3E}">
        <p14:creationId xmlns:p14="http://schemas.microsoft.com/office/powerpoint/2010/main" val="2146791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211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7686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6</a:t>
            </a:fld>
            <a:endParaRPr lang="zh-CN" altLang="en-US"/>
          </a:p>
        </p:txBody>
      </p:sp>
    </p:spTree>
    <p:extLst>
      <p:ext uri="{BB962C8B-B14F-4D97-AF65-F5344CB8AC3E}">
        <p14:creationId xmlns:p14="http://schemas.microsoft.com/office/powerpoint/2010/main" val="3172486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37348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8514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8783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6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40044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6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052686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5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615605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5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27572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5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073221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5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411755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5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600265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5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5585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5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042452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5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409279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6564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5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00638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5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26350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4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783927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4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2960174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4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071828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4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336890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4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116813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4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034724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4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207513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4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83979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2401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4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72263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4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1277813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3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151949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3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709739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3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6691458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3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962633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3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386535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3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65819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3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357032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3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87775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3181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3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1695321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3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2029235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2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952387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2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4127280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2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7916038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2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4191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2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2901006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2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9245985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2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7562485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2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193870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3822339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2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260682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2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5344685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2891402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4424648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459674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7250237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795729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23786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0705924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0931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6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707477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0725789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6783103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pic>
        <p:nvPicPr>
          <p:cNvPr id="5" name="Picture 4" descr="A round pink label with white text and a black background&#10;&#10;Description automatically generated">
            <a:extLst>
              <a:ext uri="{FF2B5EF4-FFF2-40B4-BE49-F238E27FC236}">
                <a16:creationId xmlns:a16="http://schemas.microsoft.com/office/drawing/2014/main" id="{EA4F7737-7009-88E7-2865-0FF16F6757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16041889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494529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0356956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1051556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182135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3620294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2903274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18297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6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073575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584025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B05-3027-8328-419D-B5F08A9FC06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8F3887-2861-FC78-1663-5A3EFCDAF2A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7C9494-29D6-17F3-E8BC-94E17CD8B651}"/>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10/12/2024</a:t>
            </a:fld>
            <a:endParaRPr lang="en-US"/>
          </a:p>
        </p:txBody>
      </p:sp>
      <p:sp>
        <p:nvSpPr>
          <p:cNvPr id="5" name="Footer Placeholder 4">
            <a:extLst>
              <a:ext uri="{FF2B5EF4-FFF2-40B4-BE49-F238E27FC236}">
                <a16:creationId xmlns:a16="http://schemas.microsoft.com/office/drawing/2014/main" id="{60A17955-5C92-B260-6D63-2D4146050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A66FD-01AC-A87C-5697-4D4D90631E9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7C0EAF2-25E6-2123-BFCE-BF1D43FC94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40075319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A0C-97D1-D237-B602-81FCB4A461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90553C-92BB-C97A-30F3-77946A047F7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EE29F-168D-FA3E-3288-CF3202104F30}"/>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10/12/2024</a:t>
            </a:fld>
            <a:endParaRPr lang="en-US"/>
          </a:p>
        </p:txBody>
      </p:sp>
      <p:sp>
        <p:nvSpPr>
          <p:cNvPr id="5" name="Footer Placeholder 4">
            <a:extLst>
              <a:ext uri="{FF2B5EF4-FFF2-40B4-BE49-F238E27FC236}">
                <a16:creationId xmlns:a16="http://schemas.microsoft.com/office/drawing/2014/main" id="{E13FD66C-B923-9721-C23D-3774EDCF19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87658-EE14-D91A-AA90-DD0070422168}"/>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9875891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A13-8DAF-D43B-6018-E023115EF2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416D58-B325-D281-DE95-05F411E5260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CA63F-334D-AAF4-23B3-20F4910794B8}"/>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10/12/2024</a:t>
            </a:fld>
            <a:endParaRPr lang="en-US"/>
          </a:p>
        </p:txBody>
      </p:sp>
      <p:sp>
        <p:nvSpPr>
          <p:cNvPr id="5" name="Footer Placeholder 4">
            <a:extLst>
              <a:ext uri="{FF2B5EF4-FFF2-40B4-BE49-F238E27FC236}">
                <a16:creationId xmlns:a16="http://schemas.microsoft.com/office/drawing/2014/main" id="{09F73F7B-25EA-8E55-B3FD-266E1FE822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1E69F4-E609-2E78-15D3-F52FA05A6EF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7501076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833F-E02D-2547-DA53-0F07370C1B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E3347-626E-252E-5C40-F3687DA8F55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D74F4-FC1E-DD50-942B-DFC188AEBDC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9CA3-4B2E-5CE6-1771-614756E5C429}"/>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10/12/2024</a:t>
            </a:fld>
            <a:endParaRPr lang="en-US"/>
          </a:p>
        </p:txBody>
      </p:sp>
      <p:sp>
        <p:nvSpPr>
          <p:cNvPr id="6" name="Footer Placeholder 5">
            <a:extLst>
              <a:ext uri="{FF2B5EF4-FFF2-40B4-BE49-F238E27FC236}">
                <a16:creationId xmlns:a16="http://schemas.microsoft.com/office/drawing/2014/main" id="{7145FEA3-96B0-1F28-261C-D1565AA5EF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2503B4-FEAB-9859-797C-3C9B3E56DB04}"/>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85251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F51D-30CE-5AB8-77B4-A9298345ED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4F20C1-7E75-10DF-D281-060EB982A7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25896-3722-CEDE-5036-D3F0A481F16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AF89-B3C8-D089-017A-005D2668E7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8BE27-F747-CD85-0928-4B512274FB2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FBB6-DAE7-58E2-C762-188BC28ABC2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10/12/2024</a:t>
            </a:fld>
            <a:endParaRPr lang="en-US"/>
          </a:p>
        </p:txBody>
      </p:sp>
      <p:sp>
        <p:nvSpPr>
          <p:cNvPr id="8" name="Footer Placeholder 7">
            <a:extLst>
              <a:ext uri="{FF2B5EF4-FFF2-40B4-BE49-F238E27FC236}">
                <a16:creationId xmlns:a16="http://schemas.microsoft.com/office/drawing/2014/main" id="{F0BA5EA1-9975-BCC3-1369-DA5A29FF10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CECFFE-3B13-1CDC-5071-0BCF9BB446C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832206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B4B9-7CFD-DA84-0A2F-522128CF80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345E36-FE5E-77D2-A3AB-979AF2992EF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10/12/2024</a:t>
            </a:fld>
            <a:endParaRPr lang="en-US"/>
          </a:p>
        </p:txBody>
      </p:sp>
      <p:sp>
        <p:nvSpPr>
          <p:cNvPr id="4" name="Footer Placeholder 3">
            <a:extLst>
              <a:ext uri="{FF2B5EF4-FFF2-40B4-BE49-F238E27FC236}">
                <a16:creationId xmlns:a16="http://schemas.microsoft.com/office/drawing/2014/main" id="{03C12DB5-0D04-5723-7730-415F163176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BD8091-3271-0262-9B26-69FBC1BF4551}"/>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7574861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41707-CD44-1654-A793-EAD62F91CBCA}"/>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10/12/2024</a:t>
            </a:fld>
            <a:endParaRPr lang="en-US"/>
          </a:p>
        </p:txBody>
      </p:sp>
      <p:sp>
        <p:nvSpPr>
          <p:cNvPr id="3" name="Footer Placeholder 2">
            <a:extLst>
              <a:ext uri="{FF2B5EF4-FFF2-40B4-BE49-F238E27FC236}">
                <a16:creationId xmlns:a16="http://schemas.microsoft.com/office/drawing/2014/main" id="{9A3353A3-4681-E3E5-4D50-6756518D45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3ED1A4-17CB-5544-2A2F-8B3B0D4CE029}"/>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5338690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D1B6-616A-29E3-6C85-3286DE284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9AD3E-BC40-EBD6-799D-EF492BD1624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5EEC5-FDA7-B379-AE3D-3F1A808430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FC99-DF7D-D061-2B02-7AFB113061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10/12/2024</a:t>
            </a:fld>
            <a:endParaRPr lang="en-US"/>
          </a:p>
        </p:txBody>
      </p:sp>
      <p:sp>
        <p:nvSpPr>
          <p:cNvPr id="6" name="Footer Placeholder 5">
            <a:extLst>
              <a:ext uri="{FF2B5EF4-FFF2-40B4-BE49-F238E27FC236}">
                <a16:creationId xmlns:a16="http://schemas.microsoft.com/office/drawing/2014/main" id="{60025811-681A-19A0-30CE-9FA5FC692D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43A72-5748-F7CC-DCC2-294C63FDA956}"/>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0605146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465C-9CD8-DC1A-0D14-2E22D83E84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B429BC-EB69-318D-7644-83F6FC4277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02417F-B3AB-914B-4045-71844B829E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674BD5-9BDA-B78F-14B0-285DECFE232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10/12/2024</a:t>
            </a:fld>
            <a:endParaRPr lang="en-US"/>
          </a:p>
        </p:txBody>
      </p:sp>
      <p:sp>
        <p:nvSpPr>
          <p:cNvPr id="6" name="Footer Placeholder 5">
            <a:extLst>
              <a:ext uri="{FF2B5EF4-FFF2-40B4-BE49-F238E27FC236}">
                <a16:creationId xmlns:a16="http://schemas.microsoft.com/office/drawing/2014/main" id="{2FFDD461-D23B-2A72-B463-67E84E1AD6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30D26B-D609-AA2F-7023-583E4F9284E2}"/>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8668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6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915213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F8C-AD43-8C90-7413-5B37076AC9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B7EB9-1D6E-9076-EDDF-DB8ACB5B06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86F4-D960-659F-A17A-80481F6AC8AC}"/>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10/12/2024</a:t>
            </a:fld>
            <a:endParaRPr lang="en-US"/>
          </a:p>
        </p:txBody>
      </p:sp>
      <p:sp>
        <p:nvSpPr>
          <p:cNvPr id="5" name="Footer Placeholder 4">
            <a:extLst>
              <a:ext uri="{FF2B5EF4-FFF2-40B4-BE49-F238E27FC236}">
                <a16:creationId xmlns:a16="http://schemas.microsoft.com/office/drawing/2014/main" id="{C9C5C39A-66A0-FF37-E929-44145679A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3820D-C393-4F8B-311C-C081CC3BFF3E}"/>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239052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42770-0FC9-D66D-AC43-CA6CDEED988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3BB6A-F14C-8AD8-54C9-38B114DA785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376C-65C5-1693-BE9C-FCCFE0E487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10/12/2024</a:t>
            </a:fld>
            <a:endParaRPr lang="en-US"/>
          </a:p>
        </p:txBody>
      </p:sp>
      <p:sp>
        <p:nvSpPr>
          <p:cNvPr id="5" name="Footer Placeholder 4">
            <a:extLst>
              <a:ext uri="{FF2B5EF4-FFF2-40B4-BE49-F238E27FC236}">
                <a16:creationId xmlns:a16="http://schemas.microsoft.com/office/drawing/2014/main" id="{4D97D3F6-67A9-B917-6887-9B3CBF185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85C40-78A2-26F4-4FE9-98A40381940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672904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6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7148159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1.jp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2">
            <a:lum/>
          </a:blip>
          <a:srcRect/>
          <a:stretch>
            <a:fillRect t="-6000" b="-6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89" r:id="rId2"/>
    <p:sldLayoutId id="2147483687" r:id="rId3"/>
    <p:sldLayoutId id="2147483658" r:id="rId4"/>
    <p:sldLayoutId id="2147483650" r:id="rId5"/>
    <p:sldLayoutId id="2147483718" r:id="rId6"/>
    <p:sldLayoutId id="2147483717" r:id="rId7"/>
    <p:sldLayoutId id="2147483716" r:id="rId8"/>
    <p:sldLayoutId id="2147483715" r:id="rId9"/>
    <p:sldLayoutId id="2147483714" r:id="rId10"/>
    <p:sldLayoutId id="2147483713" r:id="rId11"/>
    <p:sldLayoutId id="2147483712" r:id="rId12"/>
    <p:sldLayoutId id="2147483711" r:id="rId13"/>
    <p:sldLayoutId id="2147483710" r:id="rId14"/>
    <p:sldLayoutId id="2147483709" r:id="rId15"/>
    <p:sldLayoutId id="2147483708" r:id="rId16"/>
    <p:sldLayoutId id="2147483707" r:id="rId17"/>
    <p:sldLayoutId id="2147483706" r:id="rId18"/>
    <p:sldLayoutId id="2147483705" r:id="rId19"/>
    <p:sldLayoutId id="2147483704" r:id="rId20"/>
    <p:sldLayoutId id="2147483703" r:id="rId21"/>
    <p:sldLayoutId id="2147483702" r:id="rId22"/>
    <p:sldLayoutId id="2147483701" r:id="rId23"/>
    <p:sldLayoutId id="2147483700" r:id="rId24"/>
    <p:sldLayoutId id="2147483699" r:id="rId25"/>
    <p:sldLayoutId id="2147483698" r:id="rId26"/>
    <p:sldLayoutId id="2147483697" r:id="rId27"/>
    <p:sldLayoutId id="2147483696" r:id="rId28"/>
    <p:sldLayoutId id="2147483695" r:id="rId29"/>
    <p:sldLayoutId id="2147483694" r:id="rId30"/>
    <p:sldLayoutId id="2147483693" r:id="rId31"/>
    <p:sldLayoutId id="2147483692" r:id="rId32"/>
    <p:sldLayoutId id="2147483691" r:id="rId33"/>
    <p:sldLayoutId id="2147483690" r:id="rId34"/>
    <p:sldLayoutId id="2147483688" r:id="rId35"/>
    <p:sldLayoutId id="2147483686" r:id="rId36"/>
    <p:sldLayoutId id="2147483685" r:id="rId37"/>
    <p:sldLayoutId id="2147483684" r:id="rId38"/>
    <p:sldLayoutId id="2147483683" r:id="rId39"/>
    <p:sldLayoutId id="2147483682" r:id="rId40"/>
    <p:sldLayoutId id="2147483681" r:id="rId41"/>
    <p:sldLayoutId id="2147483680" r:id="rId42"/>
    <p:sldLayoutId id="2147483679" r:id="rId43"/>
    <p:sldLayoutId id="2147483678" r:id="rId44"/>
    <p:sldLayoutId id="2147483677" r:id="rId45"/>
    <p:sldLayoutId id="2147483676" r:id="rId46"/>
    <p:sldLayoutId id="2147483675" r:id="rId47"/>
    <p:sldLayoutId id="2147483674" r:id="rId48"/>
    <p:sldLayoutId id="2147483673" r:id="rId49"/>
    <p:sldLayoutId id="2147483672" r:id="rId50"/>
    <p:sldLayoutId id="2147483671" r:id="rId51"/>
    <p:sldLayoutId id="2147483670" r:id="rId52"/>
    <p:sldLayoutId id="2147483669" r:id="rId53"/>
    <p:sldLayoutId id="2147483668" r:id="rId54"/>
    <p:sldLayoutId id="2147483667" r:id="rId55"/>
    <p:sldLayoutId id="2147483666" r:id="rId56"/>
    <p:sldLayoutId id="2147483665" r:id="rId57"/>
    <p:sldLayoutId id="2147483664" r:id="rId58"/>
    <p:sldLayoutId id="2147483663" r:id="rId59"/>
    <p:sldLayoutId id="2147483662" r:id="rId60"/>
    <p:sldLayoutId id="2147483661" r:id="rId61"/>
    <p:sldLayoutId id="2147483660" r:id="rId62"/>
    <p:sldLayoutId id="2147483659" r:id="rId63"/>
    <p:sldLayoutId id="2147483657" r:id="rId64"/>
    <p:sldLayoutId id="2147483656" r:id="rId65"/>
    <p:sldLayoutId id="2147483655" r:id="rId66"/>
    <p:sldLayoutId id="2147483654" r:id="rId67"/>
    <p:sldLayoutId id="2147483653" r:id="rId68"/>
    <p:sldLayoutId id="2147483652" r:id="rId69"/>
    <p:sldLayoutId id="2147483651" r:id="rId70"/>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37362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audio" Target="../media/audio2.wav"/><Relationship Id="rId3" Type="http://schemas.openxmlformats.org/officeDocument/2006/relationships/audio" Target="../media/audio3.wav"/><Relationship Id="rId7" Type="http://schemas.openxmlformats.org/officeDocument/2006/relationships/image" Target="../media/image21.png"/><Relationship Id="rId12"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7.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18" Type="http://schemas.openxmlformats.org/officeDocument/2006/relationships/audio" Target="../media/audio3.wav"/><Relationship Id="rId3" Type="http://schemas.openxmlformats.org/officeDocument/2006/relationships/image" Target="../media/image19.png"/><Relationship Id="rId7"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77.xml"/><Relationship Id="rId6" Type="http://schemas.openxmlformats.org/officeDocument/2006/relationships/image" Target="../media/image25.gif"/><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7.xml"/><Relationship Id="rId7" Type="http://schemas.microsoft.com/office/2007/relationships/hdphoto" Target="../media/hdphoto1.wdp"/><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8.png"/><Relationship Id="rId5" Type="http://schemas.openxmlformats.org/officeDocument/2006/relationships/image" Target="../media/image18.png"/><Relationship Id="rId10" Type="http://schemas.openxmlformats.org/officeDocument/2006/relationships/image" Target="../media/image27.wmf"/><Relationship Id="rId4" Type="http://schemas.openxmlformats.org/officeDocument/2006/relationships/audio" Target="../media/audio4.wav"/><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jpe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37.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jpeg"/><Relationship Id="rId5" Type="http://schemas.openxmlformats.org/officeDocument/2006/relationships/image" Target="../media/image39.jpeg"/><Relationship Id="rId4" Type="http://schemas.microsoft.com/office/2007/relationships/hdphoto" Target="../media/hdphoto2.wdp"/><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jpe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jpe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g"/><Relationship Id="rId7" Type="http://schemas.openxmlformats.org/officeDocument/2006/relationships/image" Target="../media/image52.jpe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51.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gif"/><Relationship Id="rId9"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56.jpeg"/><Relationship Id="rId5" Type="http://schemas.openxmlformats.org/officeDocument/2006/relationships/image" Target="../media/image51.jpeg"/><Relationship Id="rId4" Type="http://schemas.openxmlformats.org/officeDocument/2006/relationships/image" Target="../media/image49.gif"/></Relationships>
</file>

<file path=ppt/slides/_rels/slide24.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66.png"/><Relationship Id="rId5" Type="http://schemas.microsoft.com/office/2007/relationships/hdphoto" Target="../media/hdphoto4.wdp"/><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52FAD23E-A4F0-43D8-B24F-D65B1237B5FC}"/>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PHÁT TRIỂN NĂNG LỰC THẨM MỸ BẰNG TOÁN HỌC - POMath">
            <a:extLst>
              <a:ext uri="{FF2B5EF4-FFF2-40B4-BE49-F238E27FC236}">
                <a16:creationId xmlns:a16="http://schemas.microsoft.com/office/drawing/2014/main" id="{B78E1BE1-AEFB-99CA-8FC4-13364627BA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2416287"/>
            <a:ext cx="7956749" cy="44522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BE46CBA-4127-7635-93B1-808A1B2E0CA3}"/>
              </a:ext>
            </a:extLst>
          </p:cNvPr>
          <p:cNvPicPr>
            <a:picLocks noChangeAspect="1"/>
          </p:cNvPicPr>
          <p:nvPr/>
        </p:nvPicPr>
        <p:blipFill>
          <a:blip r:embed="rId4"/>
          <a:stretch>
            <a:fillRect/>
          </a:stretch>
        </p:blipFill>
        <p:spPr>
          <a:xfrm>
            <a:off x="955575" y="762001"/>
            <a:ext cx="10961558" cy="3164098"/>
          </a:xfrm>
          <a:prstGeom prst="rect">
            <a:avLst/>
          </a:prstGeom>
        </p:spPr>
      </p:pic>
    </p:spTree>
    <p:extLst>
      <p:ext uri="{BB962C8B-B14F-4D97-AF65-F5344CB8AC3E}">
        <p14:creationId xmlns:p14="http://schemas.microsoft.com/office/powerpoint/2010/main" val="2388168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F75C89A9-4485-54C6-7C16-E29968D4A9F7}"/>
              </a:ext>
            </a:extLst>
          </p:cNvPr>
          <p:cNvSpPr txBox="1"/>
          <p:nvPr/>
        </p:nvSpPr>
        <p:spPr>
          <a:xfrm>
            <a:off x="838519" y="1576448"/>
            <a:ext cx="10523242" cy="228147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Phải yêu mến cuộc đời trồng trọt,</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chăn nuôi lắm mới khắc được</a:t>
            </a:r>
            <a:r>
              <a:rPr lang="vi-VN" sz="3200" b="1" dirty="0">
                <a:solidFill>
                  <a:srgbClr val="FF0000"/>
                </a:solidFill>
                <a:latin typeface="Calibri" panose="020F0502020204030204"/>
                <a:ea typeface="Roboto" panose="02000000000000000000" pitchFamily="2" charset="0"/>
              </a:rPr>
              <a:t>/ </a:t>
            </a:r>
            <a:r>
              <a:rPr lang="vi-VN" sz="3200" b="1" dirty="0">
                <a:solidFill>
                  <a:prstClr val="black"/>
                </a:solidFill>
                <a:latin typeface="Calibri" panose="020F0502020204030204"/>
                <a:ea typeface="Roboto" panose="02000000000000000000" pitchFamily="2" charset="0"/>
              </a:rPr>
              <a:t>những tranh lợn ráy có những khoáy âm dương rất có duyên,</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mới vẽ được những đàn gà con tưng bừng</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như ca múa bên gà mái mẹ</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pic>
        <p:nvPicPr>
          <p:cNvPr id="4" name="Picture 3">
            <a:extLst>
              <a:ext uri="{FF2B5EF4-FFF2-40B4-BE49-F238E27FC236}">
                <a16:creationId xmlns:a16="http://schemas.microsoft.com/office/drawing/2014/main" id="{9F7C2C1F-F850-77FE-6D53-4C316210F965}"/>
              </a:ext>
            </a:extLst>
          </p:cNvPr>
          <p:cNvPicPr>
            <a:picLocks noChangeAspect="1"/>
          </p:cNvPicPr>
          <p:nvPr/>
        </p:nvPicPr>
        <p:blipFill>
          <a:blip r:embed="rId4"/>
          <a:stretch>
            <a:fillRect/>
          </a:stretch>
        </p:blipFill>
        <p:spPr>
          <a:xfrm>
            <a:off x="914720" y="216068"/>
            <a:ext cx="9778832" cy="1140051"/>
          </a:xfrm>
          <a:prstGeom prst="rect">
            <a:avLst/>
          </a:prstGeom>
        </p:spPr>
      </p:pic>
      <p:sp>
        <p:nvSpPr>
          <p:cNvPr id="11" name="TextBox 10">
            <a:extLst>
              <a:ext uri="{FF2B5EF4-FFF2-40B4-BE49-F238E27FC236}">
                <a16:creationId xmlns:a16="http://schemas.microsoft.com/office/drawing/2014/main" id="{A9405634-FC76-2CB5-0140-0476C14A4818}"/>
              </a:ext>
            </a:extLst>
          </p:cNvPr>
          <p:cNvSpPr txBox="1"/>
          <p:nvPr/>
        </p:nvSpPr>
        <p:spPr>
          <a:xfrm>
            <a:off x="990919" y="4134591"/>
            <a:ext cx="10523242" cy="228147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Màu đen không pha bằng thuốc</a:t>
            </a:r>
            <a:r>
              <a:rPr lang="vi-VN" sz="3200" b="1" dirty="0">
                <a:solidFill>
                  <a:srgbClr val="FF0000"/>
                </a:solidFill>
                <a:latin typeface="Calibri" panose="020F0502020204030204"/>
                <a:ea typeface="Roboto" panose="02000000000000000000" pitchFamily="2" charset="0"/>
              </a:rPr>
              <a:t>/ </a:t>
            </a:r>
            <a:r>
              <a:rPr lang="vi-VN" sz="3200" b="1" dirty="0">
                <a:solidFill>
                  <a:prstClr val="black"/>
                </a:solidFill>
                <a:latin typeface="Calibri" panose="020F0502020204030204"/>
                <a:ea typeface="Roboto" panose="02000000000000000000" pitchFamily="2" charset="0"/>
              </a:rPr>
              <a:t>mà luyện bằng bột than của những chất liệu gợi nhắc thiết tha đến đồng quê đất nước:</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chất rơm bếp,</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than của cói chiếu</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và than của lá tre mùa thu rụng lá</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spTree>
    <p:extLst>
      <p:ext uri="{BB962C8B-B14F-4D97-AF65-F5344CB8AC3E}">
        <p14:creationId xmlns:p14="http://schemas.microsoft.com/office/powerpoint/2010/main" val="2939491070"/>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C1E86481-DE21-EB2F-B103-7CF74F35923B}"/>
              </a:ext>
            </a:extLst>
          </p:cNvPr>
          <p:cNvGrpSpPr/>
          <p:nvPr/>
        </p:nvGrpSpPr>
        <p:grpSpPr>
          <a:xfrm>
            <a:off x="980146" y="2057809"/>
            <a:ext cx="10089994" cy="994726"/>
            <a:chOff x="892967" y="1911054"/>
            <a:chExt cx="10089994" cy="994726"/>
          </a:xfrm>
        </p:grpSpPr>
        <p:sp>
          <p:nvSpPr>
            <p:cNvPr id="4" name="Rectangle: Rounded Corners 3">
              <a:extLst>
                <a:ext uri="{FF2B5EF4-FFF2-40B4-BE49-F238E27FC236}">
                  <a16:creationId xmlns:a16="http://schemas.microsoft.com/office/drawing/2014/main" id="{076E6566-0A65-8560-B984-6C5A306C79E1}"/>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5F36B23-B235-29C9-16E3-CA331297C571}"/>
                </a:ext>
              </a:extLst>
            </p:cNvPr>
            <p:cNvSpPr txBox="1"/>
            <p:nvPr/>
          </p:nvSpPr>
          <p:spPr>
            <a:xfrm>
              <a:off x="1198153" y="1911054"/>
              <a:ext cx="9622153" cy="901465"/>
            </a:xfrm>
            <a:prstGeom prst="rect">
              <a:avLst/>
            </a:prstGeom>
            <a:noFill/>
          </p:spPr>
          <p:txBody>
            <a:bodyPr wrap="square">
              <a:spAutoFit/>
            </a:bodyPr>
            <a:lstStyle/>
            <a:p>
              <a:pPr marL="0" marR="0" algn="just">
                <a:lnSpc>
                  <a:spcPct val="150000"/>
                </a:lnSpc>
                <a:spcBef>
                  <a:spcPts val="0"/>
                </a:spcBef>
                <a:spcAft>
                  <a:spcPts val="0"/>
                </a:spcAft>
              </a:pP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từ đầu đến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hóm</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hỉnh</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tươi</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vui</a:t>
              </a: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69C31CBE-430C-96EF-30E7-C609AF0780E8}"/>
              </a:ext>
            </a:extLst>
          </p:cNvPr>
          <p:cNvGrpSpPr/>
          <p:nvPr/>
        </p:nvGrpSpPr>
        <p:grpSpPr>
          <a:xfrm>
            <a:off x="929543" y="3165931"/>
            <a:ext cx="10212971" cy="1002745"/>
            <a:chOff x="892967" y="3019176"/>
            <a:chExt cx="10212971" cy="1002745"/>
          </a:xfrm>
        </p:grpSpPr>
        <p:sp>
          <p:nvSpPr>
            <p:cNvPr id="13" name="Rectangle: Rounded Corners 12">
              <a:extLst>
                <a:ext uri="{FF2B5EF4-FFF2-40B4-BE49-F238E27FC236}">
                  <a16:creationId xmlns:a16="http://schemas.microsoft.com/office/drawing/2014/main" id="{2E95CFDE-897A-92FF-84AF-1A8574FC0C26}"/>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F35B5074-151A-4A63-D54C-C82D54ECECF8}"/>
                </a:ext>
              </a:extLst>
            </p:cNvPr>
            <p:cNvSpPr txBox="1"/>
            <p:nvPr/>
          </p:nvSpPr>
          <p:spPr>
            <a:xfrm>
              <a:off x="1105220" y="3019176"/>
              <a:ext cx="10000718" cy="901465"/>
            </a:xfrm>
            <a:prstGeom prst="rect">
              <a:avLst/>
            </a:prstGeom>
            <a:noFill/>
          </p:spPr>
          <p:txBody>
            <a:bodyPr wrap="square">
              <a:spAutoFit/>
            </a:bodyPr>
            <a:lstStyle/>
            <a:p>
              <a:pPr marL="0" marR="0" algn="just">
                <a:lnSpc>
                  <a:spcPct val="150000"/>
                </a:lnSpc>
                <a:spcBef>
                  <a:spcPts val="0"/>
                </a:spcBef>
                <a:spcAft>
                  <a:spcPts val="0"/>
                </a:spcAft>
              </a:pP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2: Tiếp theo đến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bên</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gà</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mái</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mẹ</a:t>
              </a: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0B30216F-A591-C39A-691B-65BE6AE62607}"/>
              </a:ext>
            </a:extLst>
          </p:cNvPr>
          <p:cNvGrpSpPr/>
          <p:nvPr/>
        </p:nvGrpSpPr>
        <p:grpSpPr>
          <a:xfrm>
            <a:off x="715316" y="775654"/>
            <a:ext cx="10807300" cy="919401"/>
            <a:chOff x="715316" y="628899"/>
            <a:chExt cx="10807300" cy="919401"/>
          </a:xfrm>
        </p:grpSpPr>
        <p:sp>
          <p:nvSpPr>
            <p:cNvPr id="16" name="TextBox 15">
              <a:extLst>
                <a:ext uri="{FF2B5EF4-FFF2-40B4-BE49-F238E27FC236}">
                  <a16:creationId xmlns:a16="http://schemas.microsoft.com/office/drawing/2014/main" id="{AE234119-9A3A-FDE3-56DA-D4363DAF70FA}"/>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Bài tập đọc được chia làm mấy 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7" name="Picture 16" descr="A question mark in a speech bubble&#10;&#10;Description automatically generated">
              <a:extLst>
                <a:ext uri="{FF2B5EF4-FFF2-40B4-BE49-F238E27FC236}">
                  <a16:creationId xmlns:a16="http://schemas.microsoft.com/office/drawing/2014/main" id="{D5BA1089-D8CA-88A1-18BD-E8B1CFE4AB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8" name="Group 17">
            <a:extLst>
              <a:ext uri="{FF2B5EF4-FFF2-40B4-BE49-F238E27FC236}">
                <a16:creationId xmlns:a16="http://schemas.microsoft.com/office/drawing/2014/main" id="{28D830CB-FFE1-CBDB-AA9B-D7A4623187F9}"/>
              </a:ext>
            </a:extLst>
          </p:cNvPr>
          <p:cNvGrpSpPr/>
          <p:nvPr/>
        </p:nvGrpSpPr>
        <p:grpSpPr>
          <a:xfrm>
            <a:off x="878940" y="4555134"/>
            <a:ext cx="10191200" cy="802640"/>
            <a:chOff x="892967" y="3219281"/>
            <a:chExt cx="10191200" cy="802640"/>
          </a:xfrm>
        </p:grpSpPr>
        <p:sp>
          <p:nvSpPr>
            <p:cNvPr id="19" name="Rectangle: Rounded Corners 18">
              <a:extLst>
                <a:ext uri="{FF2B5EF4-FFF2-40B4-BE49-F238E27FC236}">
                  <a16:creationId xmlns:a16="http://schemas.microsoft.com/office/drawing/2014/main" id="{9A93DD7D-9F2D-3E55-F685-6C47B84406BA}"/>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134505C8-07F2-259E-680F-DCC8C48086A9}"/>
                </a:ext>
              </a:extLst>
            </p:cNvPr>
            <p:cNvSpPr txBox="1"/>
            <p:nvPr/>
          </p:nvSpPr>
          <p:spPr>
            <a:xfrm>
              <a:off x="1083449" y="3302205"/>
              <a:ext cx="1000071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Đoạn</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3: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Còn</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lại</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78038628"/>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
            <a:extLst>
              <a:ext uri="{FF2B5EF4-FFF2-40B4-BE49-F238E27FC236}">
                <a16:creationId xmlns:a16="http://schemas.microsoft.com/office/drawing/2014/main" id="{1657AC08-08F5-4D1A-9211-9A9D8591B9EA}"/>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B513AB05-27D1-4602-AC07-EBF2AA8099B9}"/>
              </a:ext>
            </a:extLst>
          </p:cNvPr>
          <p:cNvGrpSpPr/>
          <p:nvPr/>
        </p:nvGrpSpPr>
        <p:grpSpPr>
          <a:xfrm>
            <a:off x="6123146" y="3656123"/>
            <a:ext cx="5561110" cy="2709729"/>
            <a:chOff x="6096000" y="3244032"/>
            <a:chExt cx="5561110"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9992519" y="5278162"/>
              <a:ext cx="1583311" cy="469963"/>
              <a:chOff x="3190408" y="4309039"/>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7"/>
              <a:stretch>
                <a:fillRect/>
              </a:stretch>
            </p:blipFill>
            <p:spPr>
              <a:xfrm>
                <a:off x="4303756" y="4309039"/>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294598" y="3581319"/>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8"/>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8"/>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8"/>
            <a:stretch>
              <a:fillRect/>
            </a:stretch>
          </p:blipFill>
          <p:spPr>
            <a:xfrm flipH="1">
              <a:off x="324528" y="5242918"/>
              <a:ext cx="609091" cy="609091"/>
            </a:xfrm>
            <a:prstGeom prst="rect">
              <a:avLst/>
            </a:prstGeom>
          </p:spPr>
        </p:pic>
      </p:grpSp>
      <p:sp>
        <p:nvSpPr>
          <p:cNvPr id="35" name="Freeform 15">
            <a:extLst>
              <a:ext uri="{FF2B5EF4-FFF2-40B4-BE49-F238E27FC236}">
                <a16:creationId xmlns:a16="http://schemas.microsoft.com/office/drawing/2014/main" id="{82CBB726-484A-4AE2-871B-C3C927C9DF27}"/>
              </a:ext>
            </a:extLst>
          </p:cNvPr>
          <p:cNvSpPr/>
          <p:nvPr/>
        </p:nvSpPr>
        <p:spPr>
          <a:xfrm>
            <a:off x="548134" y="2195189"/>
            <a:ext cx="1757077" cy="1847124"/>
          </a:xfrm>
          <a:custGeom>
            <a:avLst/>
            <a:gdLst/>
            <a:ahLst/>
            <a:cxnLst/>
            <a:rect l="l" t="t" r="r" b="b"/>
            <a:pathLst>
              <a:path w="1757077" h="1847124">
                <a:moveTo>
                  <a:pt x="0" y="0"/>
                </a:moveTo>
                <a:lnTo>
                  <a:pt x="1757077" y="0"/>
                </a:lnTo>
                <a:lnTo>
                  <a:pt x="1757077" y="1847124"/>
                </a:lnTo>
                <a:lnTo>
                  <a:pt x="0" y="184712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968BA29-E349-5382-9883-74F3A16B67C3}"/>
              </a:ext>
            </a:extLst>
          </p:cNvPr>
          <p:cNvPicPr>
            <a:picLocks noChangeAspect="1"/>
          </p:cNvPicPr>
          <p:nvPr/>
        </p:nvPicPr>
        <p:blipFill>
          <a:blip r:embed="rId11"/>
          <a:stretch>
            <a:fillRect/>
          </a:stretch>
        </p:blipFill>
        <p:spPr>
          <a:xfrm>
            <a:off x="-173759" y="310488"/>
            <a:ext cx="12058933" cy="321287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2"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3" name="cashreg.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
            <a:extLst>
              <a:ext uri="{FF2B5EF4-FFF2-40B4-BE49-F238E27FC236}">
                <a16:creationId xmlns:a16="http://schemas.microsoft.com/office/drawing/2014/main" id="{BD35862F-7438-46A5-A28D-3CED1803DC9D}"/>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650A75AB-1BDC-4950-809B-DA349D231AC5}"/>
              </a:ext>
            </a:extLst>
          </p:cNvPr>
          <p:cNvGrpSpPr/>
          <p:nvPr/>
        </p:nvGrpSpPr>
        <p:grpSpPr>
          <a:xfrm>
            <a:off x="61612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797C14C5-F408-41B2-8CA0-7B541218B63C}"/>
                </a:ext>
              </a:extLst>
            </p:cNvPr>
            <p:cNvPicPr>
              <a:picLocks noChangeAspect="1"/>
            </p:cNvPicPr>
            <p:nvPr/>
          </p:nvPicPr>
          <p:blipFill>
            <a:blip r:embed="rId3"/>
            <a:stretch>
              <a:fillRect/>
            </a:stretch>
          </p:blipFill>
          <p:spPr>
            <a:xfrm>
              <a:off x="7633212" y="4932419"/>
              <a:ext cx="469963" cy="469963"/>
            </a:xfrm>
            <a:prstGeom prst="rect">
              <a:avLst/>
            </a:prstGeom>
          </p:spPr>
        </p:pic>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4"/>
            <a:stretch>
              <a:fillRect/>
            </a:stretch>
          </p:blipFill>
          <p:spPr>
            <a:xfrm>
              <a:off x="7076538" y="4932419"/>
              <a:ext cx="469963" cy="469963"/>
            </a:xfrm>
            <a:prstGeom prst="rect">
              <a:avLst/>
            </a:prstGeom>
          </p:spPr>
        </p:pic>
        <p:pic>
          <p:nvPicPr>
            <p:cNvPr id="13" name="Picture 12">
              <a:extLst>
                <a:ext uri="{FF2B5EF4-FFF2-40B4-BE49-F238E27FC236}">
                  <a16:creationId xmlns:a16="http://schemas.microsoft.com/office/drawing/2014/main" id="{94DA71C9-D95F-4E2E-AF73-266BF67B755B}"/>
                </a:ext>
              </a:extLst>
            </p:cNvPr>
            <p:cNvPicPr>
              <a:picLocks noChangeAspect="1"/>
            </p:cNvPicPr>
            <p:nvPr/>
          </p:nvPicPr>
          <p:blipFill>
            <a:blip r:embed="rId5"/>
            <a:stretch>
              <a:fillRect/>
            </a:stretch>
          </p:blipFill>
          <p:spPr>
            <a:xfrm>
              <a:off x="8189886" y="4932419"/>
              <a:ext cx="469963" cy="469963"/>
            </a:xfrm>
            <a:prstGeom prst="rect">
              <a:avLst/>
            </a:prstGeom>
          </p:spPr>
        </p:pic>
        <p:pic>
          <p:nvPicPr>
            <p:cNvPr id="14" name="Picture 13">
              <a:extLst>
                <a:ext uri="{FF2B5EF4-FFF2-40B4-BE49-F238E27FC236}">
                  <a16:creationId xmlns:a16="http://schemas.microsoft.com/office/drawing/2014/main" id="{6043FF04-51B4-409F-9616-99D8282C5FFE}"/>
                </a:ext>
              </a:extLst>
            </p:cNvPr>
            <p:cNvPicPr>
              <a:picLocks noChangeAspect="1"/>
            </p:cNvPicPr>
            <p:nvPr/>
          </p:nvPicPr>
          <p:blipFill>
            <a:blip r:embed="rId3"/>
            <a:stretch>
              <a:fillRect/>
            </a:stretch>
          </p:blipFill>
          <p:spPr>
            <a:xfrm>
              <a:off x="7764306" y="5501619"/>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4"/>
            <a:stretch>
              <a:fillRect/>
            </a:stretch>
          </p:blipFill>
          <p:spPr>
            <a:xfrm>
              <a:off x="7207631" y="5501619"/>
              <a:ext cx="469963" cy="469963"/>
            </a:xfrm>
            <a:prstGeom prst="rect">
              <a:avLst/>
            </a:prstGeom>
          </p:spPr>
        </p:pic>
        <p:pic>
          <p:nvPicPr>
            <p:cNvPr id="16" name="Picture 15">
              <a:extLst>
                <a:ext uri="{FF2B5EF4-FFF2-40B4-BE49-F238E27FC236}">
                  <a16:creationId xmlns:a16="http://schemas.microsoft.com/office/drawing/2014/main" id="{A5CABDFD-98DC-4453-9BC3-43859564C56D}"/>
                </a:ext>
              </a:extLst>
            </p:cNvPr>
            <p:cNvPicPr>
              <a:picLocks noChangeAspect="1"/>
            </p:cNvPicPr>
            <p:nvPr/>
          </p:nvPicPr>
          <p:blipFill>
            <a:blip r:embed="rId5"/>
            <a:stretch>
              <a:fillRect/>
            </a:stretch>
          </p:blipFill>
          <p:spPr>
            <a:xfrm>
              <a:off x="8320980" y="5501619"/>
              <a:ext cx="469963" cy="469963"/>
            </a:xfrm>
            <a:prstGeom prst="rect">
              <a:avLst/>
            </a:prstGeom>
          </p:spPr>
        </p:pic>
        <p:pic>
          <p:nvPicPr>
            <p:cNvPr id="17" name="Picture 16">
              <a:extLst>
                <a:ext uri="{FF2B5EF4-FFF2-40B4-BE49-F238E27FC236}">
                  <a16:creationId xmlns:a16="http://schemas.microsoft.com/office/drawing/2014/main" id="{04AFBF42-049D-4843-B0C8-A7F98162BE9F}"/>
                </a:ext>
              </a:extLst>
            </p:cNvPr>
            <p:cNvPicPr>
              <a:picLocks noChangeAspect="1"/>
            </p:cNvPicPr>
            <p:nvPr/>
          </p:nvPicPr>
          <p:blipFill>
            <a:blip r:embed="rId3"/>
            <a:stretch>
              <a:fillRect/>
            </a:stretch>
          </p:blipFill>
          <p:spPr>
            <a:xfrm>
              <a:off x="9358937" y="6115541"/>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4"/>
            <a:stretch>
              <a:fillRect/>
            </a:stretch>
          </p:blipFill>
          <p:spPr>
            <a:xfrm>
              <a:off x="8802263" y="6115541"/>
              <a:ext cx="469963" cy="469963"/>
            </a:xfrm>
            <a:prstGeom prst="rect">
              <a:avLst/>
            </a:prstGeom>
          </p:spPr>
        </p:pic>
        <p:pic>
          <p:nvPicPr>
            <p:cNvPr id="19" name="Picture 18">
              <a:extLst>
                <a:ext uri="{FF2B5EF4-FFF2-40B4-BE49-F238E27FC236}">
                  <a16:creationId xmlns:a16="http://schemas.microsoft.com/office/drawing/2014/main" id="{E00B605D-EA67-417A-AF06-E1C2F8FDFC8A}"/>
                </a:ext>
              </a:extLst>
            </p:cNvPr>
            <p:cNvPicPr>
              <a:picLocks noChangeAspect="1"/>
            </p:cNvPicPr>
            <p:nvPr/>
          </p:nvPicPr>
          <p:blipFill>
            <a:blip r:embed="rId5"/>
            <a:stretch>
              <a:fillRect/>
            </a:stretch>
          </p:blipFill>
          <p:spPr>
            <a:xfrm>
              <a:off x="9915612" y="6115541"/>
              <a:ext cx="469963" cy="469963"/>
            </a:xfrm>
            <a:prstGeom prst="rect">
              <a:avLst/>
            </a:prstGeom>
          </p:spPr>
        </p:pic>
      </p:grpSp>
      <p:pic>
        <p:nvPicPr>
          <p:cNvPr id="23" name="Picture 9">
            <a:extLst>
              <a:ext uri="{FF2B5EF4-FFF2-40B4-BE49-F238E27FC236}">
                <a16:creationId xmlns:a16="http://schemas.microsoft.com/office/drawing/2014/main" id="{9DC55FA4-77DC-4D25-9C18-183D6B9C01A3}"/>
              </a:ext>
            </a:extLst>
          </p:cNvPr>
          <p:cNvPicPr>
            <a:picLocks noChangeAspect="1"/>
          </p:cNvPicPr>
          <p:nvPr/>
        </p:nvPicPr>
        <p:blipFill>
          <a:blip r:embed="rId6"/>
          <a:srcRect/>
          <a:stretch>
            <a:fillRect/>
          </a:stretch>
        </p:blipFill>
        <p:spPr>
          <a:xfrm>
            <a:off x="8329241" y="2165477"/>
            <a:ext cx="3281778" cy="4861893"/>
          </a:xfrm>
          <a:prstGeom prst="rect">
            <a:avLst/>
          </a:prstGeom>
        </p:spPr>
      </p:pic>
      <p:pic>
        <p:nvPicPr>
          <p:cNvPr id="2" name="Picture 1">
            <a:extLst>
              <a:ext uri="{FF2B5EF4-FFF2-40B4-BE49-F238E27FC236}">
                <a16:creationId xmlns:a16="http://schemas.microsoft.com/office/drawing/2014/main" id="{3333A78B-1EC3-B8EB-79B6-07E781907E4A}"/>
              </a:ext>
            </a:extLst>
          </p:cNvPr>
          <p:cNvPicPr>
            <a:picLocks noChangeAspect="1"/>
          </p:cNvPicPr>
          <p:nvPr/>
        </p:nvPicPr>
        <p:blipFill>
          <a:blip r:embed="rId7"/>
          <a:stretch>
            <a:fillRect/>
          </a:stretch>
        </p:blipFill>
        <p:spPr>
          <a:xfrm>
            <a:off x="133067" y="73147"/>
            <a:ext cx="12058933" cy="2261812"/>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E6D9EFDD-15E6-6063-D7AA-9DD6EF9403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419B174B-F82D-41DF-85A7-0503763875D7}"/>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 name="Picture 9" descr="A person and person holding up a trophy&#10;&#10;Description automatically generated">
            <a:extLst>
              <a:ext uri="{FF2B5EF4-FFF2-40B4-BE49-F238E27FC236}">
                <a16:creationId xmlns:a16="http://schemas.microsoft.com/office/drawing/2014/main" id="{87E2C89D-5A1B-4BF4-817A-E683EF947AD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270" l="10000" r="90000">
                        <a14:foregroundMark x1="18919" y1="90135" x2="18919" y2="90135"/>
                        <a14:foregroundMark x1="32973" y1="90270" x2="32973" y2="90270"/>
                        <a14:foregroundMark x1="66892" y1="90135" x2="66892" y2="90135"/>
                        <a14:foregroundMark x1="86081" y1="89459" x2="86081" y2="89459"/>
                      </a14:backgroundRemoval>
                    </a14:imgEffect>
                  </a14:imgLayer>
                </a14:imgProps>
              </a:ext>
              <a:ext uri="{28A0092B-C50C-407E-A947-70E740481C1C}">
                <a14:useLocalDpi xmlns:a14="http://schemas.microsoft.com/office/drawing/2010/main" val="0"/>
              </a:ext>
            </a:extLst>
          </a:blip>
          <a:stretch>
            <a:fillRect/>
          </a:stretch>
        </p:blipFill>
        <p:spPr>
          <a:xfrm>
            <a:off x="5522314" y="594361"/>
            <a:ext cx="6858000" cy="6858000"/>
          </a:xfrm>
          <a:prstGeom prst="rect">
            <a:avLst/>
          </a:prstGeom>
        </p:spPr>
      </p:pic>
      <p:pic>
        <p:nvPicPr>
          <p:cNvPr id="15" name="Picture 14" descr="A child and child reading books&#10;&#10;Description automatically generated">
            <a:extLst>
              <a:ext uri="{FF2B5EF4-FFF2-40B4-BE49-F238E27FC236}">
                <a16:creationId xmlns:a16="http://schemas.microsoft.com/office/drawing/2014/main" id="{75321022-5DE9-4F91-8787-8861EC2ACA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1880" y="4023361"/>
            <a:ext cx="6132904" cy="2995414"/>
          </a:xfrm>
          <a:prstGeom prst="rect">
            <a:avLst/>
          </a:prstGeom>
        </p:spPr>
      </p:pic>
      <p:pic>
        <p:nvPicPr>
          <p:cNvPr id="5" name="Picture 4">
            <a:extLst>
              <a:ext uri="{FF2B5EF4-FFF2-40B4-BE49-F238E27FC236}">
                <a16:creationId xmlns:a16="http://schemas.microsoft.com/office/drawing/2014/main" id="{2004B9D2-06EB-C5D7-123F-31D7B1C1521B}"/>
              </a:ext>
            </a:extLst>
          </p:cNvPr>
          <p:cNvPicPr>
            <a:picLocks noChangeAspect="1"/>
          </p:cNvPicPr>
          <p:nvPr/>
        </p:nvPicPr>
        <p:blipFill>
          <a:blip r:embed="rId9"/>
          <a:stretch>
            <a:fillRect/>
          </a:stretch>
        </p:blipFill>
        <p:spPr>
          <a:xfrm>
            <a:off x="145260" y="149503"/>
            <a:ext cx="12046740" cy="1292464"/>
          </a:xfrm>
          <a:prstGeom prst="rect">
            <a:avLst/>
          </a:prstGeom>
        </p:spPr>
      </p:pic>
    </p:spTree>
    <p:controls>
      <mc:AlternateContent xmlns:mc="http://schemas.openxmlformats.org/markup-compatibility/2006">
        <mc:Choice xmlns:v="urn:schemas-microsoft-com:vml" Requires="v">
          <p:control spid="1027" name="TextBox1" r:id="rId2" imgW="4851360" imgH="1397160"/>
        </mc:Choice>
        <mc:Fallback>
          <p:control name="TextBox1" r:id="rId2" imgW="4851360" imgH="1397160">
            <p:pic>
              <p:nvPicPr>
                <p:cNvPr id="20" name="TextBox1">
                  <a:extLst>
                    <a:ext uri="{FF2B5EF4-FFF2-40B4-BE49-F238E27FC236}">
                      <a16:creationId xmlns:a16="http://schemas.microsoft.com/office/drawing/2014/main" id="{73F9A8FA-1199-471E-981B-6424F6838D16}"/>
                    </a:ext>
                  </a:extLst>
                </p:cNvPr>
                <p:cNvPicPr>
                  <a:picLocks/>
                </p:cNvPicPr>
                <p:nvPr/>
              </p:nvPicPr>
              <p:blipFill>
                <a:blip r:embed="rId10"/>
                <a:stretch>
                  <a:fillRect/>
                </a:stretch>
              </p:blipFill>
              <p:spPr>
                <a:xfrm>
                  <a:off x="261880" y="2268539"/>
                  <a:ext cx="4850611" cy="1394141"/>
                </a:xfrm>
                <a:prstGeom prst="rect">
                  <a:avLst/>
                </a:prstGeom>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PHÁT TRIỂN NĂNG LỰC THẨM MỸ BẰNG TOÁN HỌC - POMath">
            <a:extLst>
              <a:ext uri="{FF2B5EF4-FFF2-40B4-BE49-F238E27FC236}">
                <a16:creationId xmlns:a16="http://schemas.microsoft.com/office/drawing/2014/main" id="{73CA0033-0FB7-8851-C9DA-346F487A0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73F3869-8BAF-731A-1A44-C5A37228E85A}"/>
              </a:ext>
            </a:extLst>
          </p:cNvPr>
          <p:cNvPicPr>
            <a:picLocks noChangeAspect="1"/>
          </p:cNvPicPr>
          <p:nvPr/>
        </p:nvPicPr>
        <p:blipFill>
          <a:blip r:embed="rId4"/>
          <a:stretch>
            <a:fillRect/>
          </a:stretch>
        </p:blipFill>
        <p:spPr>
          <a:xfrm>
            <a:off x="2045677" y="622469"/>
            <a:ext cx="9254530" cy="4480948"/>
          </a:xfrm>
          <a:prstGeom prst="rect">
            <a:avLst/>
          </a:prstGeom>
        </p:spPr>
      </p:pic>
    </p:spTree>
    <p:extLst>
      <p:ext uri="{BB962C8B-B14F-4D97-AF65-F5344CB8AC3E}">
        <p14:creationId xmlns:p14="http://schemas.microsoft.com/office/powerpoint/2010/main" val="3117030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0896F904-C1D7-4968-A447-D56B017BA08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21920"/>
          <a:stretch/>
        </p:blipFill>
        <p:spPr>
          <a:xfrm>
            <a:off x="16630" y="0"/>
            <a:ext cx="5981399" cy="6858000"/>
          </a:xfrm>
          <a:prstGeom prst="rect">
            <a:avLst/>
          </a:prstGeom>
        </p:spPr>
      </p:pic>
      <p:sp>
        <p:nvSpPr>
          <p:cNvPr id="38" name="TextBox 37">
            <a:extLst>
              <a:ext uri="{FF2B5EF4-FFF2-40B4-BE49-F238E27FC236}">
                <a16:creationId xmlns:a16="http://schemas.microsoft.com/office/drawing/2014/main" id="{B6BE9D64-232D-40DC-8FC3-8F9C3F89996D}"/>
              </a:ext>
            </a:extLst>
          </p:cNvPr>
          <p:cNvSpPr txBox="1"/>
          <p:nvPr/>
        </p:nvSpPr>
        <p:spPr>
          <a:xfrm>
            <a:off x="3531524" y="1147277"/>
            <a:ext cx="8528464" cy="984885"/>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Làng Đông Hồ thuộc huyện Thuận Thành, tỉnh Bắc Ninh</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chuyên</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nghề</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làm</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tranh</a:t>
            </a:r>
            <a:endPar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3074" name="Picture 2" descr="VIỆT NAM TRONG TÔI: Thăm làng tranh Đông Hồ để tìm lại tinh hoa truyền  thống Việt - DKN News">
            <a:extLst>
              <a:ext uri="{FF2B5EF4-FFF2-40B4-BE49-F238E27FC236}">
                <a16:creationId xmlns:a16="http://schemas.microsoft.com/office/drawing/2014/main" id="{75F58A45-9499-48BA-8007-DEEF19C87F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705" y="2621796"/>
            <a:ext cx="6096000"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Tập đọc: Tranh làng Hồ">
            <a:extLst>
              <a:ext uri="{FF2B5EF4-FFF2-40B4-BE49-F238E27FC236}">
                <a16:creationId xmlns:a16="http://schemas.microsoft.com/office/drawing/2014/main" id="{673EE2C5-2883-45A3-B1EF-880A69F83A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504154"/>
            <a:ext cx="5291957" cy="39639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887CE9D-F061-4B33-A5DF-AB428B9A8E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9174" y="215807"/>
            <a:ext cx="2261812" cy="1072989"/>
          </a:xfrm>
          <a:prstGeom prst="rect">
            <a:avLst/>
          </a:prstGeom>
        </p:spPr>
      </p:pic>
      <p:pic>
        <p:nvPicPr>
          <p:cNvPr id="2" name="Picture 1">
            <a:extLst>
              <a:ext uri="{FF2B5EF4-FFF2-40B4-BE49-F238E27FC236}">
                <a16:creationId xmlns:a16="http://schemas.microsoft.com/office/drawing/2014/main" id="{137E4763-7894-76D9-4178-2724D28C0B35}"/>
              </a:ext>
            </a:extLst>
          </p:cNvPr>
          <p:cNvPicPr>
            <a:picLocks noChangeAspect="1"/>
          </p:cNvPicPr>
          <p:nvPr/>
        </p:nvPicPr>
        <p:blipFill>
          <a:blip r:embed="rId8"/>
          <a:stretch>
            <a:fillRect/>
          </a:stretch>
        </p:blipFill>
        <p:spPr>
          <a:xfrm>
            <a:off x="0" y="542879"/>
            <a:ext cx="1530229" cy="2310584"/>
          </a:xfrm>
          <a:prstGeom prst="rect">
            <a:avLst/>
          </a:prstGeom>
        </p:spPr>
      </p:pic>
    </p:spTree>
    <p:extLst>
      <p:ext uri="{BB962C8B-B14F-4D97-AF65-F5344CB8AC3E}">
        <p14:creationId xmlns:p14="http://schemas.microsoft.com/office/powerpoint/2010/main" val="892138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additive="base">
                                        <p:cTn id="14" dur="500" fill="hold"/>
                                        <p:tgtEl>
                                          <p:spTgt spid="38"/>
                                        </p:tgtEl>
                                        <p:attrNameLst>
                                          <p:attrName>ppt_x</p:attrName>
                                        </p:attrNameLst>
                                      </p:cBhvr>
                                      <p:tavLst>
                                        <p:tav tm="0">
                                          <p:val>
                                            <p:strVal val="#ppt_x"/>
                                          </p:val>
                                        </p:tav>
                                        <p:tav tm="100000">
                                          <p:val>
                                            <p:strVal val="#ppt_x"/>
                                          </p:val>
                                        </p:tav>
                                      </p:tavLst>
                                    </p:anim>
                                    <p:anim calcmode="lin" valueType="num">
                                      <p:cBhvr additive="base">
                                        <p:cTn id="1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p:cTn id="20" dur="1000" fill="hold"/>
                                        <p:tgtEl>
                                          <p:spTgt spid="3074"/>
                                        </p:tgtEl>
                                        <p:attrNameLst>
                                          <p:attrName>ppt_w</p:attrName>
                                        </p:attrNameLst>
                                      </p:cBhvr>
                                      <p:tavLst>
                                        <p:tav tm="0">
                                          <p:val>
                                            <p:fltVal val="0"/>
                                          </p:val>
                                        </p:tav>
                                        <p:tav tm="100000">
                                          <p:val>
                                            <p:strVal val="#ppt_w"/>
                                          </p:val>
                                        </p:tav>
                                      </p:tavLst>
                                    </p:anim>
                                    <p:anim calcmode="lin" valueType="num">
                                      <p:cBhvr>
                                        <p:cTn id="21" dur="1000" fill="hold"/>
                                        <p:tgtEl>
                                          <p:spTgt spid="3074"/>
                                        </p:tgtEl>
                                        <p:attrNameLst>
                                          <p:attrName>ppt_h</p:attrName>
                                        </p:attrNameLst>
                                      </p:cBhvr>
                                      <p:tavLst>
                                        <p:tav tm="0">
                                          <p:val>
                                            <p:fltVal val="0"/>
                                          </p:val>
                                        </p:tav>
                                        <p:tav tm="100000">
                                          <p:val>
                                            <p:strVal val="#ppt_h"/>
                                          </p:val>
                                        </p:tav>
                                      </p:tavLst>
                                    </p:anim>
                                    <p:anim calcmode="lin" valueType="num">
                                      <p:cBhvr>
                                        <p:cTn id="22" dur="1000" fill="hold"/>
                                        <p:tgtEl>
                                          <p:spTgt spid="3074"/>
                                        </p:tgtEl>
                                        <p:attrNameLst>
                                          <p:attrName>style.rotation</p:attrName>
                                        </p:attrNameLst>
                                      </p:cBhvr>
                                      <p:tavLst>
                                        <p:tav tm="0">
                                          <p:val>
                                            <p:fltVal val="90"/>
                                          </p:val>
                                        </p:tav>
                                        <p:tav tm="100000">
                                          <p:val>
                                            <p:fltVal val="0"/>
                                          </p:val>
                                        </p:tav>
                                      </p:tavLst>
                                    </p:anim>
                                    <p:animEffect transition="in" filter="fade">
                                      <p:cBhvr>
                                        <p:cTn id="23" dur="1000"/>
                                        <p:tgtEl>
                                          <p:spTgt spid="307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xit" presetSubtype="32" fill="hold" nodeType="clickEffect">
                                  <p:stCondLst>
                                    <p:cond delay="0"/>
                                  </p:stCondLst>
                                  <p:childTnLst>
                                    <p:animEffect transition="out" filter="diamond(out)">
                                      <p:cBhvr>
                                        <p:cTn id="27" dur="2000"/>
                                        <p:tgtEl>
                                          <p:spTgt spid="3074"/>
                                        </p:tgtEl>
                                      </p:cBhvr>
                                    </p:animEffect>
                                    <p:set>
                                      <p:cBhvr>
                                        <p:cTn id="28" dur="1" fill="hold">
                                          <p:stCondLst>
                                            <p:cond delay="1999"/>
                                          </p:stCondLst>
                                        </p:cTn>
                                        <p:tgtEl>
                                          <p:spTgt spid="307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nodeType="clickEffect">
                                  <p:stCondLst>
                                    <p:cond delay="0"/>
                                  </p:stCondLst>
                                  <p:childTnLst>
                                    <p:set>
                                      <p:cBhvr>
                                        <p:cTn id="32" dur="1" fill="hold">
                                          <p:stCondLst>
                                            <p:cond delay="0"/>
                                          </p:stCondLst>
                                        </p:cTn>
                                        <p:tgtEl>
                                          <p:spTgt spid="3076"/>
                                        </p:tgtEl>
                                        <p:attrNameLst>
                                          <p:attrName>style.visibility</p:attrName>
                                        </p:attrNameLst>
                                      </p:cBhvr>
                                      <p:to>
                                        <p:strVal val="visible"/>
                                      </p:to>
                                    </p:set>
                                    <p:animEffect transition="in" filter="fade">
                                      <p:cBhvr>
                                        <p:cTn id="33" dur="2000"/>
                                        <p:tgtEl>
                                          <p:spTgt spid="3076"/>
                                        </p:tgtEl>
                                      </p:cBhvr>
                                    </p:animEffect>
                                    <p:anim calcmode="lin" valueType="num">
                                      <p:cBhvr>
                                        <p:cTn id="34" dur="2000" fill="hold"/>
                                        <p:tgtEl>
                                          <p:spTgt spid="3076"/>
                                        </p:tgtEl>
                                        <p:attrNameLst>
                                          <p:attrName>ppt_w</p:attrName>
                                        </p:attrNameLst>
                                      </p:cBhvr>
                                      <p:tavLst>
                                        <p:tav tm="0" fmla="#ppt_w*sin(2.5*pi*$)">
                                          <p:val>
                                            <p:fltVal val="0"/>
                                          </p:val>
                                        </p:tav>
                                        <p:tav tm="100000">
                                          <p:val>
                                            <p:fltVal val="1"/>
                                          </p:val>
                                        </p:tav>
                                      </p:tavLst>
                                    </p:anim>
                                    <p:anim calcmode="lin" valueType="num">
                                      <p:cBhvr>
                                        <p:cTn id="35" dur="2000" fill="hold"/>
                                        <p:tgtEl>
                                          <p:spTgt spid="30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EB144660-3479-447A-993B-52BD336A737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37" name="TextBox 36">
            <a:extLst>
              <a:ext uri="{FF2B5EF4-FFF2-40B4-BE49-F238E27FC236}">
                <a16:creationId xmlns:a16="http://schemas.microsoft.com/office/drawing/2014/main" id="{3EB29370-12F0-452C-9980-EC7D0F7FAD6F}"/>
              </a:ext>
            </a:extLst>
          </p:cNvPr>
          <p:cNvSpPr txBox="1"/>
          <p:nvPr/>
        </p:nvSpPr>
        <p:spPr>
          <a:xfrm>
            <a:off x="3638969" y="815015"/>
            <a:ext cx="8497219" cy="984885"/>
          </a:xfrm>
          <a:prstGeom prst="rect">
            <a:avLst/>
          </a:prstGeom>
          <a:noFill/>
        </p:spPr>
        <p:txBody>
          <a:bodyPr wrap="square" lIns="0" tIns="0" rIns="0" bIns="0" rtlCol="0">
            <a:spAutoFit/>
          </a:bodyPr>
          <a:lstStyle/>
          <a:p>
            <a:pPr algn="just"/>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Loại</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tranh</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dân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gian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thể</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hiện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nét</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đẹp</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của</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người</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phụ</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nữ</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Việt</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Nam.</a:t>
            </a:r>
          </a:p>
        </p:txBody>
      </p:sp>
      <p:pic>
        <p:nvPicPr>
          <p:cNvPr id="4100" name="Picture 4" descr="Tranh Dân Gian Nước Ta (Việt Nam) Gồm 2 Loại Nào - Tranh AmiA">
            <a:extLst>
              <a:ext uri="{FF2B5EF4-FFF2-40B4-BE49-F238E27FC236}">
                <a16:creationId xmlns:a16="http://schemas.microsoft.com/office/drawing/2014/main" id="{1279149A-C0A2-412A-ADCD-E5D631FE77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31" b="99085" l="3500" r="97167">
                        <a14:foregroundMark x1="3500" y1="6865" x2="21215" y2="81206"/>
                        <a14:foregroundMark x1="51478" y1="81743" x2="52333" y2="83295"/>
                        <a14:foregroundMark x1="28000" y1="39130" x2="45698" y2="71252"/>
                        <a14:foregroundMark x1="52333" y1="83295" x2="53667" y2="87185"/>
                        <a14:foregroundMark x1="83500" y1="15332" x2="90500" y2="86728"/>
                        <a14:foregroundMark x1="90500" y1="86728" x2="90667" y2="87185"/>
                        <a14:foregroundMark x1="76691" y1="93160" x2="79000" y2="93364"/>
                        <a14:foregroundMark x1="55667" y1="91304" x2="71023" y2="92660"/>
                        <a14:foregroundMark x1="79000" y1="93364" x2="87333" y2="75515"/>
                        <a14:foregroundMark x1="87333" y1="75515" x2="90333" y2="15789"/>
                        <a14:foregroundMark x1="90333" y1="15789" x2="77224" y2="25135"/>
                        <a14:foregroundMark x1="71661" y1="31823" x2="64167" y2="52403"/>
                        <a14:foregroundMark x1="64167" y1="52403" x2="61500" y2="70938"/>
                        <a14:foregroundMark x1="61500" y1="70938" x2="66500" y2="86728"/>
                        <a14:foregroundMark x1="76722" y1="84495" x2="81167" y2="83524"/>
                        <a14:foregroundMark x1="66500" y1="86728" x2="71048" y2="85735"/>
                        <a14:foregroundMark x1="81167" y1="83524" x2="89333" y2="59039"/>
                        <a14:foregroundMark x1="89333" y1="59039" x2="87833" y2="25400"/>
                        <a14:foregroundMark x1="87833" y1="25400" x2="76924" y2="6624"/>
                        <a14:foregroundMark x1="71236" y1="5587" x2="52333" y2="7780"/>
                        <a14:foregroundMark x1="45967" y1="14376" x2="26855" y2="34178"/>
                        <a14:foregroundMark x1="52333" y1="7780" x2="51204" y2="8950"/>
                        <a14:foregroundMark x1="21434" y1="43080" x2="8333" y2="68192"/>
                        <a14:foregroundMark x1="8333" y1="68192" x2="6333" y2="83295"/>
                        <a14:foregroundMark x1="6333" y1="83295" x2="17833" y2="88101"/>
                        <a14:foregroundMark x1="26912" y1="84052" x2="44000" y2="76430"/>
                        <a14:foregroundMark x1="17833" y1="88101" x2="21266" y2="86570"/>
                        <a14:foregroundMark x1="51015" y1="68142" x2="58333" y2="59497"/>
                        <a14:foregroundMark x1="44000" y1="76430" x2="45731" y2="74385"/>
                        <a14:foregroundMark x1="58333" y1="59497" x2="65500" y2="39817"/>
                        <a14:foregroundMark x1="65500" y1="39817" x2="64667" y2="19680"/>
                        <a14:foregroundMark x1="64667" y1="19680" x2="51634" y2="14869"/>
                        <a14:foregroundMark x1="21528" y1="46368" x2="18333" y2="50114"/>
                        <a14:foregroundMark x1="45948" y1="17734" x2="27018" y2="39930"/>
                        <a14:foregroundMark x1="18333" y1="50114" x2="833" y2="94508"/>
                        <a14:foregroundMark x1="26979" y1="91245" x2="39333" y2="89703"/>
                        <a14:foregroundMark x1="833" y1="94508" x2="21316" y2="91952"/>
                        <a14:foregroundMark x1="77504" y1="42489" x2="78000" y2="41876"/>
                        <a14:foregroundMark x1="51404" y1="74772" x2="71945" y2="49366"/>
                        <a14:foregroundMark x1="39333" y1="89703" x2="45808" y2="81694"/>
                        <a14:foregroundMark x1="78000" y1="41876" x2="78667" y2="19680"/>
                        <a14:foregroundMark x1="71385" y1="14747" x2="66167" y2="11213"/>
                        <a14:foregroundMark x1="78667" y1="19680" x2="77118" y2="18631"/>
                        <a14:foregroundMark x1="45941" y1="18908" x2="38500" y2="21739"/>
                        <a14:foregroundMark x1="66167" y1="11213" x2="51623" y2="16746"/>
                        <a14:foregroundMark x1="21526" y1="46308" x2="17000" y2="52860"/>
                        <a14:foregroundMark x1="38500" y1="21739" x2="26976" y2="38421"/>
                        <a14:foregroundMark x1="17000" y1="52860" x2="11000" y2="82151"/>
                        <a14:foregroundMark x1="11000" y1="82151" x2="19500" y2="93822"/>
                        <a14:foregroundMark x1="26999" y1="93307" x2="45917" y2="92008"/>
                        <a14:foregroundMark x1="19500" y1="93822" x2="21332" y2="93696"/>
                        <a14:foregroundMark x1="51533" y1="86945" x2="70500" y2="69108"/>
                        <a14:foregroundMark x1="76821" y1="56572" x2="84000" y2="42334"/>
                        <a14:foregroundMark x1="70500" y1="69108" x2="71111" y2="67896"/>
                        <a14:foregroundMark x1="84000" y1="42334" x2="82833" y2="23341"/>
                        <a14:foregroundMark x1="71454" y1="19055" x2="64000" y2="16247"/>
                        <a14:foregroundMark x1="82833" y1="23341" x2="77160" y2="21204"/>
                        <a14:foregroundMark x1="45889" y1="27831" x2="37167" y2="33410"/>
                        <a14:foregroundMark x1="64000" y1="16247" x2="51580" y2="24191"/>
                        <a14:foregroundMark x1="21039" y1="62450" x2="16833" y2="70023"/>
                        <a14:foregroundMark x1="37167" y1="33410" x2="27336" y2="51111"/>
                        <a14:foregroundMark x1="16833" y1="70023" x2="16167" y2="89703"/>
                        <a14:foregroundMark x1="24526" y1="96136" x2="27167" y2="98169"/>
                        <a14:foregroundMark x1="21332" y1="93678" x2="23165" y2="95089"/>
                        <a14:foregroundMark x1="16167" y1="89703" x2="21287" y2="93644"/>
                        <a14:foregroundMark x1="51625" y1="95667" x2="69667" y2="93822"/>
                        <a14:foregroundMark x1="27167" y1="98169" x2="45961" y2="96247"/>
                        <a14:foregroundMark x1="76711" y1="87374" x2="87167" y2="77803"/>
                        <a14:foregroundMark x1="69667" y1="93822" x2="71024" y2="92580"/>
                        <a14:foregroundMark x1="87167" y1="77803" x2="94167" y2="49428"/>
                        <a14:foregroundMark x1="94167" y1="49428" x2="84167" y2="20137"/>
                        <a14:foregroundMark x1="71409" y1="16280" x2="51660" y2="10310"/>
                        <a14:foregroundMark x1="84167" y1="20137" x2="77108" y2="18003"/>
                        <a14:foregroundMark x1="21086" y1="30836" x2="16500" y2="34554"/>
                        <a14:foregroundMark x1="45989" y1="10648" x2="25048" y2="27624"/>
                        <a14:foregroundMark x1="16500" y1="34554" x2="6000" y2="67735"/>
                        <a14:foregroundMark x1="6000" y1="67735" x2="10667" y2="85584"/>
                        <a14:foregroundMark x1="10667" y1="85584" x2="21318" y2="92173"/>
                        <a14:foregroundMark x1="27001" y1="94360" x2="45667" y2="84668"/>
                        <a14:foregroundMark x1="51380" y1="72509" x2="69000" y2="35011"/>
                        <a14:foregroundMark x1="45667" y1="84668" x2="45835" y2="84310"/>
                        <a14:foregroundMark x1="69000" y1="35011" x2="71497" y2="21701"/>
                        <a14:foregroundMark x1="87833" y1="5263" x2="95333" y2="19680"/>
                        <a14:foregroundMark x1="95333" y1="19680" x2="97167" y2="93135"/>
                        <a14:foregroundMark x1="95000" y1="99085" x2="81833" y2="92677"/>
                        <a14:foregroundMark x1="24667" y1="31808" x2="24667" y2="59954"/>
                        <a14:foregroundMark x1="74833" y1="21281" x2="75667" y2="55835"/>
                        <a14:backgroundMark x1="24167" y1="31808" x2="24167" y2="29748"/>
                        <a14:backgroundMark x1="23833" y1="27689" x2="23950" y2="31808"/>
                        <a14:backgroundMark x1="23850" y1="59954" x2="24167" y2="93593"/>
                        <a14:backgroundMark x1="24167" y1="93593" x2="24167" y2="99771"/>
                        <a14:backgroundMark x1="23667" y1="97254" x2="23667" y2="91991"/>
                        <a14:backgroundMark x1="48833" y1="8924" x2="48500" y2="66362"/>
                        <a14:backgroundMark x1="48500" y1="68192" x2="48833" y2="99771"/>
                        <a14:backgroundMark x1="74000" y1="1144" x2="74326" y2="21304"/>
                        <a14:backgroundMark x1="73988" y1="55911" x2="73833" y2="99542"/>
                      </a14:backgroundRemoval>
                    </a14:imgEffect>
                  </a14:imgLayer>
                </a14:imgProps>
              </a:ext>
              <a:ext uri="{28A0092B-C50C-407E-A947-70E740481C1C}">
                <a14:useLocalDpi xmlns:a14="http://schemas.microsoft.com/office/drawing/2010/main" val="0"/>
              </a:ext>
            </a:extLst>
          </a:blip>
          <a:srcRect/>
          <a:stretch>
            <a:fillRect/>
          </a:stretch>
        </p:blipFill>
        <p:spPr bwMode="auto">
          <a:xfrm>
            <a:off x="5273666" y="1941167"/>
            <a:ext cx="6750801" cy="49168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AADCFD1-C5F9-48AD-A34E-A7921B4B22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3202" y="-136691"/>
            <a:ext cx="6011177" cy="1072989"/>
          </a:xfrm>
          <a:prstGeom prst="rect">
            <a:avLst/>
          </a:prstGeom>
        </p:spPr>
      </p:pic>
      <p:pic>
        <p:nvPicPr>
          <p:cNvPr id="2" name="Picture 1">
            <a:extLst>
              <a:ext uri="{FF2B5EF4-FFF2-40B4-BE49-F238E27FC236}">
                <a16:creationId xmlns:a16="http://schemas.microsoft.com/office/drawing/2014/main" id="{5A641789-9716-C27C-0352-AAF88B4DD28B}"/>
              </a:ext>
            </a:extLst>
          </p:cNvPr>
          <p:cNvPicPr>
            <a:picLocks noChangeAspect="1"/>
          </p:cNvPicPr>
          <p:nvPr/>
        </p:nvPicPr>
        <p:blipFill>
          <a:blip r:embed="rId8"/>
          <a:stretch>
            <a:fillRect/>
          </a:stretch>
        </p:blipFill>
        <p:spPr>
          <a:xfrm>
            <a:off x="0" y="542879"/>
            <a:ext cx="1530229" cy="2310584"/>
          </a:xfrm>
          <a:prstGeom prst="rect">
            <a:avLst/>
          </a:prstGeom>
        </p:spPr>
      </p:pic>
    </p:spTree>
    <p:extLst>
      <p:ext uri="{BB962C8B-B14F-4D97-AF65-F5344CB8AC3E}">
        <p14:creationId xmlns:p14="http://schemas.microsoft.com/office/powerpoint/2010/main" val="3414774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14:bounceEnd="60000">
                                          <p:cBhvr additive="base">
                                            <p:cTn id="14" dur="1300" fill="hold"/>
                                            <p:tgtEl>
                                              <p:spTgt spid="37"/>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fade">
                                          <p:cBhvr>
                                            <p:cTn id="20" dur="1000"/>
                                            <p:tgtEl>
                                              <p:spTgt spid="4100"/>
                                            </p:tgtEl>
                                          </p:cBhvr>
                                        </p:animEffect>
                                        <p:anim calcmode="lin" valueType="num">
                                          <p:cBhvr>
                                            <p:cTn id="21" dur="1000" fill="hold"/>
                                            <p:tgtEl>
                                              <p:spTgt spid="4100"/>
                                            </p:tgtEl>
                                            <p:attrNameLst>
                                              <p:attrName>ppt_x</p:attrName>
                                            </p:attrNameLst>
                                          </p:cBhvr>
                                          <p:tavLst>
                                            <p:tav tm="0">
                                              <p:val>
                                                <p:strVal val="#ppt_x"/>
                                              </p:val>
                                            </p:tav>
                                            <p:tav tm="100000">
                                              <p:val>
                                                <p:strVal val="#ppt_x"/>
                                              </p:val>
                                            </p:tav>
                                          </p:tavLst>
                                        </p:anim>
                                        <p:anim calcmode="lin" valueType="num">
                                          <p:cBhvr>
                                            <p:cTn id="22"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1300" fill="hold"/>
                                            <p:tgtEl>
                                              <p:spTgt spid="37"/>
                                            </p:tgtEl>
                                            <p:attrNameLst>
                                              <p:attrName>ppt_x</p:attrName>
                                            </p:attrNameLst>
                                          </p:cBhvr>
                                          <p:tavLst>
                                            <p:tav tm="0">
                                              <p:val>
                                                <p:strVal val="0-#ppt_w/2"/>
                                              </p:val>
                                            </p:tav>
                                            <p:tav tm="100000">
                                              <p:val>
                                                <p:strVal val="#ppt_x"/>
                                              </p:val>
                                            </p:tav>
                                          </p:tavLst>
                                        </p:anim>
                                        <p:anim calcmode="lin" valueType="num">
                                          <p:cBhvr additive="base">
                                            <p:cTn id="15" dur="13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fade">
                                          <p:cBhvr>
                                            <p:cTn id="20" dur="1000"/>
                                            <p:tgtEl>
                                              <p:spTgt spid="4100"/>
                                            </p:tgtEl>
                                          </p:cBhvr>
                                        </p:animEffect>
                                        <p:anim calcmode="lin" valueType="num">
                                          <p:cBhvr>
                                            <p:cTn id="21" dur="1000" fill="hold"/>
                                            <p:tgtEl>
                                              <p:spTgt spid="4100"/>
                                            </p:tgtEl>
                                            <p:attrNameLst>
                                              <p:attrName>ppt_x</p:attrName>
                                            </p:attrNameLst>
                                          </p:cBhvr>
                                          <p:tavLst>
                                            <p:tav tm="0">
                                              <p:val>
                                                <p:strVal val="#ppt_x"/>
                                              </p:val>
                                            </p:tav>
                                            <p:tav tm="100000">
                                              <p:val>
                                                <p:strVal val="#ppt_x"/>
                                              </p:val>
                                            </p:tav>
                                          </p:tavLst>
                                        </p:anim>
                                        <p:anim calcmode="lin" valueType="num">
                                          <p:cBhvr>
                                            <p:cTn id="22"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1C062DD-BAAB-46E6-9995-19D5A549C91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6" name="TextBox 25">
            <a:extLst>
              <a:ext uri="{FF2B5EF4-FFF2-40B4-BE49-F238E27FC236}">
                <a16:creationId xmlns:a16="http://schemas.microsoft.com/office/drawing/2014/main" id="{0549604A-2CAE-4192-A6F5-01B60BD49430}"/>
              </a:ext>
            </a:extLst>
          </p:cNvPr>
          <p:cNvSpPr txBox="1"/>
          <p:nvPr/>
        </p:nvSpPr>
        <p:spPr>
          <a:xfrm>
            <a:off x="4343283" y="307370"/>
            <a:ext cx="8620191" cy="430887"/>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ea typeface="AvantGarde" panose="00000400000000000000" pitchFamily="2" charset="0"/>
                <a:cs typeface="Calibri" panose="020F0502020204030204" pitchFamily="34" charset="0"/>
              </a:rPr>
              <a:t>:một thứ lụa đen bóng.</a:t>
            </a:r>
            <a:endParaRPr lang="en-US" sz="28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
        <p:nvSpPr>
          <p:cNvPr id="28" name="TextBox 27">
            <a:extLst>
              <a:ext uri="{FF2B5EF4-FFF2-40B4-BE49-F238E27FC236}">
                <a16:creationId xmlns:a16="http://schemas.microsoft.com/office/drawing/2014/main" id="{193F512A-E230-46C8-9E39-E8EC65A1C2CE}"/>
              </a:ext>
            </a:extLst>
          </p:cNvPr>
          <p:cNvSpPr txBox="1"/>
          <p:nvPr/>
        </p:nvSpPr>
        <p:spPr>
          <a:xfrm>
            <a:off x="3389468" y="1573606"/>
            <a:ext cx="8620191" cy="861774"/>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ea typeface="AvantGarde" panose="00000400000000000000" pitchFamily="2" charset="0"/>
                <a:cs typeface="Calibri" panose="020F0502020204030204" pitchFamily="34" charset="0"/>
              </a:rPr>
              <a:t>Màu trắng do bột lấy ở vỏ sò, vỏ điệp ở biển trộn với hồ loãng nấu bằng bột gạo nếp tạo thành.</a:t>
            </a:r>
            <a:endParaRPr lang="en-US" sz="28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pic>
        <p:nvPicPr>
          <p:cNvPr id="7172" name="Picture 4" descr="Còn đó giấy dó người Mường - Báo Nhân Dân">
            <a:extLst>
              <a:ext uri="{FF2B5EF4-FFF2-40B4-BE49-F238E27FC236}">
                <a16:creationId xmlns:a16="http://schemas.microsoft.com/office/drawing/2014/main" id="{61D62034-BE15-4D5A-990A-FEAB5A8889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1606" y="2778287"/>
            <a:ext cx="4827722" cy="30173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170" name="Picture 2" descr="Chuyên cung cấp giấy dó chất lượng tại bắc ninh">
            <a:extLst>
              <a:ext uri="{FF2B5EF4-FFF2-40B4-BE49-F238E27FC236}">
                <a16:creationId xmlns:a16="http://schemas.microsoft.com/office/drawing/2014/main" id="{C50110D7-7FFB-4989-8A80-93571F4D89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25601">
            <a:off x="9255503" y="4429078"/>
            <a:ext cx="2561544" cy="21100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a:extLst>
              <a:ext uri="{FF2B5EF4-FFF2-40B4-BE49-F238E27FC236}">
                <a16:creationId xmlns:a16="http://schemas.microsoft.com/office/drawing/2014/main" id="{D0C2D098-3555-48A5-980F-79BA864611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8701" y="103528"/>
            <a:ext cx="5974598" cy="963251"/>
          </a:xfrm>
          <a:prstGeom prst="rect">
            <a:avLst/>
          </a:prstGeom>
        </p:spPr>
      </p:pic>
      <p:pic>
        <p:nvPicPr>
          <p:cNvPr id="5" name="Picture 4">
            <a:extLst>
              <a:ext uri="{FF2B5EF4-FFF2-40B4-BE49-F238E27FC236}">
                <a16:creationId xmlns:a16="http://schemas.microsoft.com/office/drawing/2014/main" id="{ADA1CECB-C329-42A0-97FE-6B67CA736A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8701" y="893299"/>
            <a:ext cx="5974598" cy="963251"/>
          </a:xfrm>
          <a:prstGeom prst="rect">
            <a:avLst/>
          </a:prstGeom>
        </p:spPr>
      </p:pic>
      <p:pic>
        <p:nvPicPr>
          <p:cNvPr id="2" name="Picture 1">
            <a:extLst>
              <a:ext uri="{FF2B5EF4-FFF2-40B4-BE49-F238E27FC236}">
                <a16:creationId xmlns:a16="http://schemas.microsoft.com/office/drawing/2014/main" id="{6D8AAA51-1E10-F0AE-8223-05F050878BF5}"/>
              </a:ext>
            </a:extLst>
          </p:cNvPr>
          <p:cNvPicPr>
            <a:picLocks noChangeAspect="1"/>
          </p:cNvPicPr>
          <p:nvPr/>
        </p:nvPicPr>
        <p:blipFill>
          <a:blip r:embed="rId9"/>
          <a:stretch>
            <a:fillRect/>
          </a:stretch>
        </p:blipFill>
        <p:spPr>
          <a:xfrm>
            <a:off x="0" y="542879"/>
            <a:ext cx="1530229" cy="2310584"/>
          </a:xfrm>
          <a:prstGeom prst="rect">
            <a:avLst/>
          </a:prstGeom>
        </p:spPr>
      </p:pic>
    </p:spTree>
    <p:extLst>
      <p:ext uri="{BB962C8B-B14F-4D97-AF65-F5344CB8AC3E}">
        <p14:creationId xmlns:p14="http://schemas.microsoft.com/office/powerpoint/2010/main" val="4256501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14:bounceEnd="60000">
                                          <p:cBhvr additive="base">
                                            <p:cTn id="14" dur="1300" fill="hold"/>
                                            <p:tgtEl>
                                              <p:spTgt spid="26"/>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14:presetBounceEnd="60000">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14:bounceEnd="60000">
                                          <p:cBhvr additive="base">
                                            <p:cTn id="27" dur="1300" fill="hold"/>
                                            <p:tgtEl>
                                              <p:spTgt spid="28"/>
                                            </p:tgtEl>
                                            <p:attrNameLst>
                                              <p:attrName>ppt_x</p:attrName>
                                            </p:attrNameLst>
                                          </p:cBhvr>
                                          <p:tavLst>
                                            <p:tav tm="0">
                                              <p:val>
                                                <p:strVal val="0-#ppt_w/2"/>
                                              </p:val>
                                            </p:tav>
                                            <p:tav tm="100000">
                                              <p:val>
                                                <p:strVal val="#ppt_x"/>
                                              </p:val>
                                            </p:tav>
                                          </p:tavLst>
                                        </p:anim>
                                        <p:anim calcmode="lin" valueType="num" p14:bounceEnd="60000">
                                          <p:cBhvr additive="base">
                                            <p:cTn id="28" dur="13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500"/>
                                            <p:tgtEl>
                                              <p:spTgt spid="71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1300" fill="hold"/>
                                            <p:tgtEl>
                                              <p:spTgt spid="26"/>
                                            </p:tgtEl>
                                            <p:attrNameLst>
                                              <p:attrName>ppt_x</p:attrName>
                                            </p:attrNameLst>
                                          </p:cBhvr>
                                          <p:tavLst>
                                            <p:tav tm="0">
                                              <p:val>
                                                <p:strVal val="0-#ppt_w/2"/>
                                              </p:val>
                                            </p:tav>
                                            <p:tav tm="100000">
                                              <p:val>
                                                <p:strVal val="#ppt_x"/>
                                              </p:val>
                                            </p:tav>
                                          </p:tavLst>
                                        </p:anim>
                                        <p:anim calcmode="lin" valueType="num">
                                          <p:cBhvr additive="base">
                                            <p:cTn id="15" dur="13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1300" fill="hold"/>
                                            <p:tgtEl>
                                              <p:spTgt spid="28"/>
                                            </p:tgtEl>
                                            <p:attrNameLst>
                                              <p:attrName>ppt_x</p:attrName>
                                            </p:attrNameLst>
                                          </p:cBhvr>
                                          <p:tavLst>
                                            <p:tav tm="0">
                                              <p:val>
                                                <p:strVal val="0-#ppt_w/2"/>
                                              </p:val>
                                            </p:tav>
                                            <p:tav tm="100000">
                                              <p:val>
                                                <p:strVal val="#ppt_x"/>
                                              </p:val>
                                            </p:tav>
                                          </p:tavLst>
                                        </p:anim>
                                        <p:anim calcmode="lin" valueType="num">
                                          <p:cBhvr additive="base">
                                            <p:cTn id="28" dur="13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500"/>
                                            <p:tgtEl>
                                              <p:spTgt spid="71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3C077DC-3BBC-4256-B7AF-1E83DE1B803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1" name="TextBox 20">
            <a:extLst>
              <a:ext uri="{FF2B5EF4-FFF2-40B4-BE49-F238E27FC236}">
                <a16:creationId xmlns:a16="http://schemas.microsoft.com/office/drawing/2014/main" id="{BE0B7C1B-D99C-42BA-B631-93B360856AA9}"/>
              </a:ext>
            </a:extLst>
          </p:cNvPr>
          <p:cNvSpPr txBox="1"/>
          <p:nvPr/>
        </p:nvSpPr>
        <p:spPr>
          <a:xfrm>
            <a:off x="3344501" y="931224"/>
            <a:ext cx="8620191" cy="1292662"/>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Tranh vẽ con lợn đứng bên bụi ráy (một thứ cây trồng ở nơi đất ẩm, gần giống cây khoai sọ, dùng làm thức ăn cho lợn).</a:t>
            </a:r>
            <a:endParaRPr kumimoji="0" lang="en-US"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6146" name="Picture 2" descr="Tranh Đông Hồ - Lợn Ăn Cây Ráy - Có Khung Kính | Shopee Việt Nam">
            <a:extLst>
              <a:ext uri="{FF2B5EF4-FFF2-40B4-BE49-F238E27FC236}">
                <a16:creationId xmlns:a16="http://schemas.microsoft.com/office/drawing/2014/main" id="{85B805A0-FB91-4647-B694-964F608DE5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890" t="26410" r="7010" b="23406"/>
          <a:stretch/>
        </p:blipFill>
        <p:spPr bwMode="auto">
          <a:xfrm>
            <a:off x="5739478" y="2623280"/>
            <a:ext cx="5836115" cy="344156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1B4F36E-E9DF-427F-873B-AC8892CA5D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0411" y="195033"/>
            <a:ext cx="6011177" cy="1072989"/>
          </a:xfrm>
          <a:prstGeom prst="rect">
            <a:avLst/>
          </a:prstGeom>
        </p:spPr>
      </p:pic>
      <p:pic>
        <p:nvPicPr>
          <p:cNvPr id="2" name="Picture 1">
            <a:extLst>
              <a:ext uri="{FF2B5EF4-FFF2-40B4-BE49-F238E27FC236}">
                <a16:creationId xmlns:a16="http://schemas.microsoft.com/office/drawing/2014/main" id="{8C78107C-9C5D-27DE-2877-2C352F3FBC4B}"/>
              </a:ext>
            </a:extLst>
          </p:cNvPr>
          <p:cNvPicPr>
            <a:picLocks noChangeAspect="1"/>
          </p:cNvPicPr>
          <p:nvPr/>
        </p:nvPicPr>
        <p:blipFill>
          <a:blip r:embed="rId7"/>
          <a:stretch>
            <a:fillRect/>
          </a:stretch>
        </p:blipFill>
        <p:spPr>
          <a:xfrm>
            <a:off x="0" y="542879"/>
            <a:ext cx="1530229" cy="2310584"/>
          </a:xfrm>
          <a:prstGeom prst="rect">
            <a:avLst/>
          </a:prstGeom>
        </p:spPr>
      </p:pic>
    </p:spTree>
    <p:extLst>
      <p:ext uri="{BB962C8B-B14F-4D97-AF65-F5344CB8AC3E}">
        <p14:creationId xmlns:p14="http://schemas.microsoft.com/office/powerpoint/2010/main" val="4236067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14:bounceEnd="60000">
                                          <p:cBhvr additive="base">
                                            <p:cTn id="14" dur="1300" fill="hold"/>
                                            <p:tgtEl>
                                              <p:spTgt spid="21"/>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wipe(down)">
                                          <p:cBhvr>
                                            <p:cTn id="20" dur="580">
                                              <p:stCondLst>
                                                <p:cond delay="0"/>
                                              </p:stCondLst>
                                            </p:cTn>
                                            <p:tgtEl>
                                              <p:spTgt spid="6146"/>
                                            </p:tgtEl>
                                          </p:cBhvr>
                                        </p:animEffect>
                                        <p:anim calcmode="lin" valueType="num">
                                          <p:cBhvr>
                                            <p:cTn id="21"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26" dur="26">
                                              <p:stCondLst>
                                                <p:cond delay="650"/>
                                              </p:stCondLst>
                                            </p:cTn>
                                            <p:tgtEl>
                                              <p:spTgt spid="6146"/>
                                            </p:tgtEl>
                                          </p:cBhvr>
                                          <p:to x="100000" y="60000"/>
                                        </p:animScale>
                                        <p:animScale>
                                          <p:cBhvr>
                                            <p:cTn id="27" dur="166" decel="50000">
                                              <p:stCondLst>
                                                <p:cond delay="676"/>
                                              </p:stCondLst>
                                            </p:cTn>
                                            <p:tgtEl>
                                              <p:spTgt spid="6146"/>
                                            </p:tgtEl>
                                          </p:cBhvr>
                                          <p:to x="100000" y="100000"/>
                                        </p:animScale>
                                        <p:animScale>
                                          <p:cBhvr>
                                            <p:cTn id="28" dur="26">
                                              <p:stCondLst>
                                                <p:cond delay="1312"/>
                                              </p:stCondLst>
                                            </p:cTn>
                                            <p:tgtEl>
                                              <p:spTgt spid="6146"/>
                                            </p:tgtEl>
                                          </p:cBhvr>
                                          <p:to x="100000" y="80000"/>
                                        </p:animScale>
                                        <p:animScale>
                                          <p:cBhvr>
                                            <p:cTn id="29" dur="166" decel="50000">
                                              <p:stCondLst>
                                                <p:cond delay="1338"/>
                                              </p:stCondLst>
                                            </p:cTn>
                                            <p:tgtEl>
                                              <p:spTgt spid="6146"/>
                                            </p:tgtEl>
                                          </p:cBhvr>
                                          <p:to x="100000" y="100000"/>
                                        </p:animScale>
                                        <p:animScale>
                                          <p:cBhvr>
                                            <p:cTn id="30" dur="26">
                                              <p:stCondLst>
                                                <p:cond delay="1642"/>
                                              </p:stCondLst>
                                            </p:cTn>
                                            <p:tgtEl>
                                              <p:spTgt spid="6146"/>
                                            </p:tgtEl>
                                          </p:cBhvr>
                                          <p:to x="100000" y="90000"/>
                                        </p:animScale>
                                        <p:animScale>
                                          <p:cBhvr>
                                            <p:cTn id="31" dur="166" decel="50000">
                                              <p:stCondLst>
                                                <p:cond delay="1668"/>
                                              </p:stCondLst>
                                            </p:cTn>
                                            <p:tgtEl>
                                              <p:spTgt spid="6146"/>
                                            </p:tgtEl>
                                          </p:cBhvr>
                                          <p:to x="100000" y="100000"/>
                                        </p:animScale>
                                        <p:animScale>
                                          <p:cBhvr>
                                            <p:cTn id="32" dur="26">
                                              <p:stCondLst>
                                                <p:cond delay="1808"/>
                                              </p:stCondLst>
                                            </p:cTn>
                                            <p:tgtEl>
                                              <p:spTgt spid="6146"/>
                                            </p:tgtEl>
                                          </p:cBhvr>
                                          <p:to x="100000" y="95000"/>
                                        </p:animScale>
                                        <p:animScale>
                                          <p:cBhvr>
                                            <p:cTn id="33" dur="166" decel="50000">
                                              <p:stCondLst>
                                                <p:cond delay="1834"/>
                                              </p:stCondLst>
                                            </p:cTn>
                                            <p:tgtEl>
                                              <p:spTgt spid="61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1300" fill="hold"/>
                                            <p:tgtEl>
                                              <p:spTgt spid="21"/>
                                            </p:tgtEl>
                                            <p:attrNameLst>
                                              <p:attrName>ppt_x</p:attrName>
                                            </p:attrNameLst>
                                          </p:cBhvr>
                                          <p:tavLst>
                                            <p:tav tm="0">
                                              <p:val>
                                                <p:strVal val="0-#ppt_w/2"/>
                                              </p:val>
                                            </p:tav>
                                            <p:tav tm="100000">
                                              <p:val>
                                                <p:strVal val="#ppt_x"/>
                                              </p:val>
                                            </p:tav>
                                          </p:tavLst>
                                        </p:anim>
                                        <p:anim calcmode="lin" valueType="num">
                                          <p:cBhvr additive="base">
                                            <p:cTn id="15" dur="13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wipe(down)">
                                          <p:cBhvr>
                                            <p:cTn id="20" dur="580">
                                              <p:stCondLst>
                                                <p:cond delay="0"/>
                                              </p:stCondLst>
                                            </p:cTn>
                                            <p:tgtEl>
                                              <p:spTgt spid="6146"/>
                                            </p:tgtEl>
                                          </p:cBhvr>
                                        </p:animEffect>
                                        <p:anim calcmode="lin" valueType="num">
                                          <p:cBhvr>
                                            <p:cTn id="21"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26" dur="26">
                                              <p:stCondLst>
                                                <p:cond delay="650"/>
                                              </p:stCondLst>
                                            </p:cTn>
                                            <p:tgtEl>
                                              <p:spTgt spid="6146"/>
                                            </p:tgtEl>
                                          </p:cBhvr>
                                          <p:to x="100000" y="60000"/>
                                        </p:animScale>
                                        <p:animScale>
                                          <p:cBhvr>
                                            <p:cTn id="27" dur="166" decel="50000">
                                              <p:stCondLst>
                                                <p:cond delay="676"/>
                                              </p:stCondLst>
                                            </p:cTn>
                                            <p:tgtEl>
                                              <p:spTgt spid="6146"/>
                                            </p:tgtEl>
                                          </p:cBhvr>
                                          <p:to x="100000" y="100000"/>
                                        </p:animScale>
                                        <p:animScale>
                                          <p:cBhvr>
                                            <p:cTn id="28" dur="26">
                                              <p:stCondLst>
                                                <p:cond delay="1312"/>
                                              </p:stCondLst>
                                            </p:cTn>
                                            <p:tgtEl>
                                              <p:spTgt spid="6146"/>
                                            </p:tgtEl>
                                          </p:cBhvr>
                                          <p:to x="100000" y="80000"/>
                                        </p:animScale>
                                        <p:animScale>
                                          <p:cBhvr>
                                            <p:cTn id="29" dur="166" decel="50000">
                                              <p:stCondLst>
                                                <p:cond delay="1338"/>
                                              </p:stCondLst>
                                            </p:cTn>
                                            <p:tgtEl>
                                              <p:spTgt spid="6146"/>
                                            </p:tgtEl>
                                          </p:cBhvr>
                                          <p:to x="100000" y="100000"/>
                                        </p:animScale>
                                        <p:animScale>
                                          <p:cBhvr>
                                            <p:cTn id="30" dur="26">
                                              <p:stCondLst>
                                                <p:cond delay="1642"/>
                                              </p:stCondLst>
                                            </p:cTn>
                                            <p:tgtEl>
                                              <p:spTgt spid="6146"/>
                                            </p:tgtEl>
                                          </p:cBhvr>
                                          <p:to x="100000" y="90000"/>
                                        </p:animScale>
                                        <p:animScale>
                                          <p:cBhvr>
                                            <p:cTn id="31" dur="166" decel="50000">
                                              <p:stCondLst>
                                                <p:cond delay="1668"/>
                                              </p:stCondLst>
                                            </p:cTn>
                                            <p:tgtEl>
                                              <p:spTgt spid="6146"/>
                                            </p:tgtEl>
                                          </p:cBhvr>
                                          <p:to x="100000" y="100000"/>
                                        </p:animScale>
                                        <p:animScale>
                                          <p:cBhvr>
                                            <p:cTn id="32" dur="26">
                                              <p:stCondLst>
                                                <p:cond delay="1808"/>
                                              </p:stCondLst>
                                            </p:cTn>
                                            <p:tgtEl>
                                              <p:spTgt spid="6146"/>
                                            </p:tgtEl>
                                          </p:cBhvr>
                                          <p:to x="100000" y="95000"/>
                                        </p:animScale>
                                        <p:animScale>
                                          <p:cBhvr>
                                            <p:cTn id="33" dur="166" decel="50000">
                                              <p:stCondLst>
                                                <p:cond delay="1834"/>
                                              </p:stCondLst>
                                            </p:cTn>
                                            <p:tgtEl>
                                              <p:spTgt spid="61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52FAD23E-A4F0-43D8-B24F-D65B1237B5FC}"/>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CA5068A6-E956-682A-476D-E57A07FC1027}"/>
              </a:ext>
            </a:extLst>
          </p:cNvPr>
          <p:cNvGrpSpPr/>
          <p:nvPr/>
        </p:nvGrpSpPr>
        <p:grpSpPr>
          <a:xfrm>
            <a:off x="314960" y="326116"/>
            <a:ext cx="11023600" cy="1458333"/>
            <a:chOff x="35091" y="242199"/>
            <a:chExt cx="9113800" cy="1458333"/>
          </a:xfrm>
        </p:grpSpPr>
        <p:sp>
          <p:nvSpPr>
            <p:cNvPr id="5" name="Rectangle: Rounded Corners 3">
              <a:extLst>
                <a:ext uri="{FF2B5EF4-FFF2-40B4-BE49-F238E27FC236}">
                  <a16:creationId xmlns:a16="http://schemas.microsoft.com/office/drawing/2014/main" id="{0F974A1E-EEE9-3642-933E-9C4E9DE81A97}"/>
                </a:ext>
              </a:extLst>
            </p:cNvPr>
            <p:cNvSpPr/>
            <p:nvPr/>
          </p:nvSpPr>
          <p:spPr>
            <a:xfrm>
              <a:off x="641997" y="242199"/>
              <a:ext cx="8506894" cy="933724"/>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custGeom>
                      <a:avLst/>
                      <a:gdLst>
                        <a:gd name="connsiteX0" fmla="*/ 0 w 10289517"/>
                        <a:gd name="connsiteY0" fmla="*/ 262338 h 933724"/>
                        <a:gd name="connsiteX1" fmla="*/ 563102 w 10289517"/>
                        <a:gd name="connsiteY1" fmla="*/ 0 h 933724"/>
                        <a:gd name="connsiteX2" fmla="*/ 1304497 w 10289517"/>
                        <a:gd name="connsiteY2" fmla="*/ 0 h 933724"/>
                        <a:gd name="connsiteX3" fmla="*/ 2137525 w 10289517"/>
                        <a:gd name="connsiteY3" fmla="*/ 0 h 933724"/>
                        <a:gd name="connsiteX4" fmla="*/ 3062187 w 10289517"/>
                        <a:gd name="connsiteY4" fmla="*/ 0 h 933724"/>
                        <a:gd name="connsiteX5" fmla="*/ 3620317 w 10289517"/>
                        <a:gd name="connsiteY5" fmla="*/ 0 h 933724"/>
                        <a:gd name="connsiteX6" fmla="*/ 4270078 w 10289517"/>
                        <a:gd name="connsiteY6" fmla="*/ 0 h 933724"/>
                        <a:gd name="connsiteX7" fmla="*/ 5011474 w 10289517"/>
                        <a:gd name="connsiteY7" fmla="*/ 0 h 933724"/>
                        <a:gd name="connsiteX8" fmla="*/ 6027768 w 10289517"/>
                        <a:gd name="connsiteY8" fmla="*/ 0 h 933724"/>
                        <a:gd name="connsiteX9" fmla="*/ 6585898 w 10289517"/>
                        <a:gd name="connsiteY9" fmla="*/ 0 h 933724"/>
                        <a:gd name="connsiteX10" fmla="*/ 7418925 w 10289517"/>
                        <a:gd name="connsiteY10" fmla="*/ 0 h 933724"/>
                        <a:gd name="connsiteX11" fmla="*/ 8435221 w 10289517"/>
                        <a:gd name="connsiteY11" fmla="*/ 0 h 933724"/>
                        <a:gd name="connsiteX12" fmla="*/ 8993349 w 10289517"/>
                        <a:gd name="connsiteY12" fmla="*/ 0 h 933724"/>
                        <a:gd name="connsiteX13" fmla="*/ 9726414 w 10289517"/>
                        <a:gd name="connsiteY13" fmla="*/ 0 h 933724"/>
                        <a:gd name="connsiteX14" fmla="*/ 10289517 w 10289517"/>
                        <a:gd name="connsiteY14" fmla="*/ 262338 h 933724"/>
                        <a:gd name="connsiteX15" fmla="*/ 10289517 w 10289517"/>
                        <a:gd name="connsiteY15" fmla="*/ 671385 h 933724"/>
                        <a:gd name="connsiteX16" fmla="*/ 9726414 w 10289517"/>
                        <a:gd name="connsiteY16" fmla="*/ 933724 h 933724"/>
                        <a:gd name="connsiteX17" fmla="*/ 8801753 w 10289517"/>
                        <a:gd name="connsiteY17" fmla="*/ 933724 h 933724"/>
                        <a:gd name="connsiteX18" fmla="*/ 8060357 w 10289517"/>
                        <a:gd name="connsiteY18" fmla="*/ 933724 h 933724"/>
                        <a:gd name="connsiteX19" fmla="*/ 7502229 w 10289517"/>
                        <a:gd name="connsiteY19" fmla="*/ 933724 h 933724"/>
                        <a:gd name="connsiteX20" fmla="*/ 6852467 w 10289517"/>
                        <a:gd name="connsiteY20" fmla="*/ 933724 h 933724"/>
                        <a:gd name="connsiteX21" fmla="*/ 6019438 w 10289517"/>
                        <a:gd name="connsiteY21" fmla="*/ 933724 h 933724"/>
                        <a:gd name="connsiteX22" fmla="*/ 5369676 w 10289517"/>
                        <a:gd name="connsiteY22" fmla="*/ 933724 h 933724"/>
                        <a:gd name="connsiteX23" fmla="*/ 4353382 w 10289517"/>
                        <a:gd name="connsiteY23" fmla="*/ 933724 h 933724"/>
                        <a:gd name="connsiteX24" fmla="*/ 3703618 w 10289517"/>
                        <a:gd name="connsiteY24" fmla="*/ 933724 h 933724"/>
                        <a:gd name="connsiteX25" fmla="*/ 2962224 w 10289517"/>
                        <a:gd name="connsiteY25" fmla="*/ 933724 h 933724"/>
                        <a:gd name="connsiteX26" fmla="*/ 2129195 w 10289517"/>
                        <a:gd name="connsiteY26" fmla="*/ 933724 h 933724"/>
                        <a:gd name="connsiteX27" fmla="*/ 563102 w 10289517"/>
                        <a:gd name="connsiteY27" fmla="*/ 933724 h 933724"/>
                        <a:gd name="connsiteX28" fmla="*/ 0 w 10289517"/>
                        <a:gd name="connsiteY28" fmla="*/ 671385 h 933724"/>
                        <a:gd name="connsiteX29" fmla="*/ 0 w 10289517"/>
                        <a:gd name="connsiteY29" fmla="*/ 262338 h 933724"/>
                        <a:gd name="connsiteX0" fmla="*/ 0 w 10289517"/>
                        <a:gd name="connsiteY0" fmla="*/ 262338 h 933724"/>
                        <a:gd name="connsiteX1" fmla="*/ 563102 w 10289517"/>
                        <a:gd name="connsiteY1" fmla="*/ 0 h 933724"/>
                        <a:gd name="connsiteX2" fmla="*/ 1121231 w 10289517"/>
                        <a:gd name="connsiteY2" fmla="*/ 0 h 933724"/>
                        <a:gd name="connsiteX3" fmla="*/ 1679360 w 10289517"/>
                        <a:gd name="connsiteY3" fmla="*/ 0 h 933724"/>
                        <a:gd name="connsiteX4" fmla="*/ 2079213 w 10289517"/>
                        <a:gd name="connsiteY4" fmla="*/ 0 h 933724"/>
                        <a:gd name="connsiteX5" fmla="*/ 2512388 w 10289517"/>
                        <a:gd name="connsiteY5" fmla="*/ 0 h 933724"/>
                        <a:gd name="connsiteX6" fmla="*/ 3070517 w 10289517"/>
                        <a:gd name="connsiteY6" fmla="*/ 0 h 933724"/>
                        <a:gd name="connsiteX7" fmla="*/ 3995179 w 10289517"/>
                        <a:gd name="connsiteY7" fmla="*/ 0 h 933724"/>
                        <a:gd name="connsiteX8" fmla="*/ 4736574 w 10289517"/>
                        <a:gd name="connsiteY8" fmla="*/ 0 h 933724"/>
                        <a:gd name="connsiteX9" fmla="*/ 5386336 w 10289517"/>
                        <a:gd name="connsiteY9" fmla="*/ 0 h 933724"/>
                        <a:gd name="connsiteX10" fmla="*/ 6036098 w 10289517"/>
                        <a:gd name="connsiteY10" fmla="*/ 0 h 933724"/>
                        <a:gd name="connsiteX11" fmla="*/ 7052394 w 10289517"/>
                        <a:gd name="connsiteY11" fmla="*/ 0 h 933724"/>
                        <a:gd name="connsiteX12" fmla="*/ 7496231 w 10289517"/>
                        <a:gd name="connsiteY12" fmla="*/ 0 h 933724"/>
                        <a:gd name="connsiteX13" fmla="*/ 7977055 w 10289517"/>
                        <a:gd name="connsiteY13" fmla="*/ 0 h 933724"/>
                        <a:gd name="connsiteX14" fmla="*/ 8626817 w 10289517"/>
                        <a:gd name="connsiteY14" fmla="*/ 0 h 933724"/>
                        <a:gd name="connsiteX15" fmla="*/ 9726414 w 10289517"/>
                        <a:gd name="connsiteY15" fmla="*/ 0 h 933724"/>
                        <a:gd name="connsiteX16" fmla="*/ 10289517 w 10289517"/>
                        <a:gd name="connsiteY16" fmla="*/ 262338 h 933724"/>
                        <a:gd name="connsiteX17" fmla="*/ 10289517 w 10289517"/>
                        <a:gd name="connsiteY17" fmla="*/ 671385 h 933724"/>
                        <a:gd name="connsiteX18" fmla="*/ 9726414 w 10289517"/>
                        <a:gd name="connsiteY18" fmla="*/ 933724 h 933724"/>
                        <a:gd name="connsiteX19" fmla="*/ 8801753 w 10289517"/>
                        <a:gd name="connsiteY19" fmla="*/ 933724 h 933724"/>
                        <a:gd name="connsiteX20" fmla="*/ 8151991 w 10289517"/>
                        <a:gd name="connsiteY20" fmla="*/ 933724 h 933724"/>
                        <a:gd name="connsiteX21" fmla="*/ 7227329 w 10289517"/>
                        <a:gd name="connsiteY21" fmla="*/ 933724 h 933724"/>
                        <a:gd name="connsiteX22" fmla="*/ 6211034 w 10289517"/>
                        <a:gd name="connsiteY22" fmla="*/ 933724 h 933724"/>
                        <a:gd name="connsiteX23" fmla="*/ 5194740 w 10289517"/>
                        <a:gd name="connsiteY23" fmla="*/ 933724 h 933724"/>
                        <a:gd name="connsiteX24" fmla="*/ 4544978 w 10289517"/>
                        <a:gd name="connsiteY24" fmla="*/ 933724 h 933724"/>
                        <a:gd name="connsiteX25" fmla="*/ 3803582 w 10289517"/>
                        <a:gd name="connsiteY25" fmla="*/ 933724 h 933724"/>
                        <a:gd name="connsiteX26" fmla="*/ 2787287 w 10289517"/>
                        <a:gd name="connsiteY26" fmla="*/ 933724 h 933724"/>
                        <a:gd name="connsiteX27" fmla="*/ 1954259 w 10289517"/>
                        <a:gd name="connsiteY27" fmla="*/ 933724 h 933724"/>
                        <a:gd name="connsiteX28" fmla="*/ 563102 w 10289517"/>
                        <a:gd name="connsiteY28" fmla="*/ 933724 h 933724"/>
                        <a:gd name="connsiteX29" fmla="*/ 0 w 10289517"/>
                        <a:gd name="connsiteY29" fmla="*/ 671385 h 933724"/>
                        <a:gd name="connsiteX30" fmla="*/ 0 w 10289517"/>
                        <a:gd name="connsiteY30" fmla="*/ 262338 h 93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289517" h="933724" fill="none" extrusionOk="0">
                          <a:moveTo>
                            <a:pt x="0" y="262338"/>
                          </a:moveTo>
                          <a:cubicBezTo>
                            <a:pt x="47940" y="99405"/>
                            <a:pt x="239616" y="3331"/>
                            <a:pt x="563102" y="0"/>
                          </a:cubicBezTo>
                          <a:cubicBezTo>
                            <a:pt x="758228" y="5666"/>
                            <a:pt x="1146993" y="9511"/>
                            <a:pt x="1304497" y="0"/>
                          </a:cubicBezTo>
                          <a:cubicBezTo>
                            <a:pt x="1454175" y="21081"/>
                            <a:pt x="1857842" y="-31154"/>
                            <a:pt x="2137525" y="0"/>
                          </a:cubicBezTo>
                          <a:cubicBezTo>
                            <a:pt x="2381614" y="-43285"/>
                            <a:pt x="2633844" y="-23109"/>
                            <a:pt x="3062187" y="0"/>
                          </a:cubicBezTo>
                          <a:cubicBezTo>
                            <a:pt x="3500227" y="-10518"/>
                            <a:pt x="3486503" y="-9949"/>
                            <a:pt x="3620317" y="0"/>
                          </a:cubicBezTo>
                          <a:cubicBezTo>
                            <a:pt x="3760094" y="21256"/>
                            <a:pt x="3939593" y="3388"/>
                            <a:pt x="4270078" y="0"/>
                          </a:cubicBezTo>
                          <a:cubicBezTo>
                            <a:pt x="4584455" y="-6416"/>
                            <a:pt x="4666506" y="15432"/>
                            <a:pt x="5011474" y="0"/>
                          </a:cubicBezTo>
                          <a:cubicBezTo>
                            <a:pt x="5398457" y="1042"/>
                            <a:pt x="5654359" y="-63842"/>
                            <a:pt x="6027768" y="0"/>
                          </a:cubicBezTo>
                          <a:cubicBezTo>
                            <a:pt x="6385559" y="-2192"/>
                            <a:pt x="6385474" y="6979"/>
                            <a:pt x="6585898" y="0"/>
                          </a:cubicBezTo>
                          <a:cubicBezTo>
                            <a:pt x="6761000" y="-33779"/>
                            <a:pt x="7229232" y="40949"/>
                            <a:pt x="7418925" y="0"/>
                          </a:cubicBezTo>
                          <a:cubicBezTo>
                            <a:pt x="7569782" y="-5295"/>
                            <a:pt x="8058714" y="-12910"/>
                            <a:pt x="8435221" y="0"/>
                          </a:cubicBezTo>
                          <a:cubicBezTo>
                            <a:pt x="8785397" y="11508"/>
                            <a:pt x="8737823" y="15641"/>
                            <a:pt x="8993349" y="0"/>
                          </a:cubicBezTo>
                          <a:cubicBezTo>
                            <a:pt x="9240181" y="2885"/>
                            <a:pt x="9437627" y="10446"/>
                            <a:pt x="9726414" y="0"/>
                          </a:cubicBezTo>
                          <a:cubicBezTo>
                            <a:pt x="10011522" y="2349"/>
                            <a:pt x="10277405" y="150162"/>
                            <a:pt x="10289517" y="262338"/>
                          </a:cubicBezTo>
                          <a:cubicBezTo>
                            <a:pt x="10267667" y="430499"/>
                            <a:pt x="10287572" y="480765"/>
                            <a:pt x="10289517" y="671385"/>
                          </a:cubicBezTo>
                          <a:cubicBezTo>
                            <a:pt x="10247433" y="753587"/>
                            <a:pt x="10063045" y="976212"/>
                            <a:pt x="9726414" y="933724"/>
                          </a:cubicBezTo>
                          <a:cubicBezTo>
                            <a:pt x="9323592" y="945718"/>
                            <a:pt x="9072178" y="900733"/>
                            <a:pt x="8801753" y="933724"/>
                          </a:cubicBezTo>
                          <a:cubicBezTo>
                            <a:pt x="8557119" y="899228"/>
                            <a:pt x="8306693" y="927697"/>
                            <a:pt x="8060357" y="933724"/>
                          </a:cubicBezTo>
                          <a:cubicBezTo>
                            <a:pt x="7852093" y="896204"/>
                            <a:pt x="7739075" y="926107"/>
                            <a:pt x="7502229" y="933724"/>
                          </a:cubicBezTo>
                          <a:cubicBezTo>
                            <a:pt x="7294580" y="918147"/>
                            <a:pt x="7015596" y="912225"/>
                            <a:pt x="6852467" y="933724"/>
                          </a:cubicBezTo>
                          <a:cubicBezTo>
                            <a:pt x="6701321" y="933300"/>
                            <a:pt x="6254304" y="918890"/>
                            <a:pt x="6019438" y="933724"/>
                          </a:cubicBezTo>
                          <a:cubicBezTo>
                            <a:pt x="5809121" y="951182"/>
                            <a:pt x="5675673" y="925005"/>
                            <a:pt x="5369676" y="933724"/>
                          </a:cubicBezTo>
                          <a:cubicBezTo>
                            <a:pt x="5056385" y="903142"/>
                            <a:pt x="4847574" y="917473"/>
                            <a:pt x="4353382" y="933724"/>
                          </a:cubicBezTo>
                          <a:cubicBezTo>
                            <a:pt x="3851063" y="941463"/>
                            <a:pt x="3845667" y="928673"/>
                            <a:pt x="3703618" y="933724"/>
                          </a:cubicBezTo>
                          <a:cubicBezTo>
                            <a:pt x="3568081" y="957318"/>
                            <a:pt x="3275911" y="897910"/>
                            <a:pt x="2962224" y="933724"/>
                          </a:cubicBezTo>
                          <a:cubicBezTo>
                            <a:pt x="2719360" y="932438"/>
                            <a:pt x="2389660" y="966744"/>
                            <a:pt x="2129195" y="933724"/>
                          </a:cubicBezTo>
                          <a:cubicBezTo>
                            <a:pt x="1883224" y="937525"/>
                            <a:pt x="932798" y="904503"/>
                            <a:pt x="563102" y="933724"/>
                          </a:cubicBezTo>
                          <a:cubicBezTo>
                            <a:pt x="303304" y="934594"/>
                            <a:pt x="-13544" y="778366"/>
                            <a:pt x="0" y="671385"/>
                          </a:cubicBezTo>
                          <a:cubicBezTo>
                            <a:pt x="-8673" y="484366"/>
                            <a:pt x="1549" y="421500"/>
                            <a:pt x="0" y="262338"/>
                          </a:cubicBezTo>
                          <a:close/>
                        </a:path>
                        <a:path w="10289517" h="933724" stroke="0" extrusionOk="0">
                          <a:moveTo>
                            <a:pt x="0" y="262338"/>
                          </a:moveTo>
                          <a:cubicBezTo>
                            <a:pt x="-31582" y="67687"/>
                            <a:pt x="267277" y="-11730"/>
                            <a:pt x="563102" y="0"/>
                          </a:cubicBezTo>
                          <a:cubicBezTo>
                            <a:pt x="788630" y="19012"/>
                            <a:pt x="1033595" y="399"/>
                            <a:pt x="1121231" y="0"/>
                          </a:cubicBezTo>
                          <a:cubicBezTo>
                            <a:pt x="1242614" y="-11397"/>
                            <a:pt x="1450400" y="-9836"/>
                            <a:pt x="1679360" y="0"/>
                          </a:cubicBezTo>
                          <a:cubicBezTo>
                            <a:pt x="1782121" y="7497"/>
                            <a:pt x="1904659" y="-11513"/>
                            <a:pt x="2079213" y="0"/>
                          </a:cubicBezTo>
                          <a:cubicBezTo>
                            <a:pt x="2253767" y="11513"/>
                            <a:pt x="2403592" y="4228"/>
                            <a:pt x="2512388" y="0"/>
                          </a:cubicBezTo>
                          <a:cubicBezTo>
                            <a:pt x="2710472" y="9795"/>
                            <a:pt x="2938141" y="-7800"/>
                            <a:pt x="3070517" y="0"/>
                          </a:cubicBezTo>
                          <a:cubicBezTo>
                            <a:pt x="3222205" y="-47694"/>
                            <a:pt x="3638899" y="-8787"/>
                            <a:pt x="3995179" y="0"/>
                          </a:cubicBezTo>
                          <a:cubicBezTo>
                            <a:pt x="4319865" y="-14846"/>
                            <a:pt x="4447803" y="6238"/>
                            <a:pt x="4736574" y="0"/>
                          </a:cubicBezTo>
                          <a:cubicBezTo>
                            <a:pt x="5025908" y="3148"/>
                            <a:pt x="5168441" y="-1446"/>
                            <a:pt x="5386336" y="0"/>
                          </a:cubicBezTo>
                          <a:cubicBezTo>
                            <a:pt x="5591469" y="-39441"/>
                            <a:pt x="5777706" y="7739"/>
                            <a:pt x="6036098" y="0"/>
                          </a:cubicBezTo>
                          <a:cubicBezTo>
                            <a:pt x="6328587" y="39962"/>
                            <a:pt x="6769286" y="-3222"/>
                            <a:pt x="7052394" y="0"/>
                          </a:cubicBezTo>
                          <a:cubicBezTo>
                            <a:pt x="7238637" y="-9774"/>
                            <a:pt x="7341859" y="-15962"/>
                            <a:pt x="7496231" y="0"/>
                          </a:cubicBezTo>
                          <a:cubicBezTo>
                            <a:pt x="7650603" y="15962"/>
                            <a:pt x="7871722" y="18460"/>
                            <a:pt x="7977055" y="0"/>
                          </a:cubicBezTo>
                          <a:cubicBezTo>
                            <a:pt x="8295492" y="40"/>
                            <a:pt x="8345914" y="-1188"/>
                            <a:pt x="8626817" y="0"/>
                          </a:cubicBezTo>
                          <a:cubicBezTo>
                            <a:pt x="8923250" y="20885"/>
                            <a:pt x="9215630" y="47919"/>
                            <a:pt x="9726414" y="0"/>
                          </a:cubicBezTo>
                          <a:cubicBezTo>
                            <a:pt x="10075419" y="13304"/>
                            <a:pt x="10299067" y="118848"/>
                            <a:pt x="10289517" y="262338"/>
                          </a:cubicBezTo>
                          <a:cubicBezTo>
                            <a:pt x="10303655" y="431910"/>
                            <a:pt x="10309983" y="475827"/>
                            <a:pt x="10289517" y="671385"/>
                          </a:cubicBezTo>
                          <a:cubicBezTo>
                            <a:pt x="10303789" y="776161"/>
                            <a:pt x="9990978" y="934010"/>
                            <a:pt x="9726414" y="933724"/>
                          </a:cubicBezTo>
                          <a:cubicBezTo>
                            <a:pt x="9305825" y="942820"/>
                            <a:pt x="9224527" y="960084"/>
                            <a:pt x="8801753" y="933724"/>
                          </a:cubicBezTo>
                          <a:cubicBezTo>
                            <a:pt x="8394510" y="911567"/>
                            <a:pt x="8278452" y="921884"/>
                            <a:pt x="8151991" y="933724"/>
                          </a:cubicBezTo>
                          <a:cubicBezTo>
                            <a:pt x="8065340" y="950953"/>
                            <a:pt x="7620972" y="1014979"/>
                            <a:pt x="7227329" y="933724"/>
                          </a:cubicBezTo>
                          <a:cubicBezTo>
                            <a:pt x="6841268" y="960463"/>
                            <a:pt x="6635792" y="894822"/>
                            <a:pt x="6211034" y="933724"/>
                          </a:cubicBezTo>
                          <a:cubicBezTo>
                            <a:pt x="5818631" y="888558"/>
                            <a:pt x="5416600" y="900511"/>
                            <a:pt x="5194740" y="933724"/>
                          </a:cubicBezTo>
                          <a:cubicBezTo>
                            <a:pt x="4954953" y="956959"/>
                            <a:pt x="4881377" y="945921"/>
                            <a:pt x="4544978" y="933724"/>
                          </a:cubicBezTo>
                          <a:cubicBezTo>
                            <a:pt x="4243043" y="937651"/>
                            <a:pt x="4122316" y="943559"/>
                            <a:pt x="3803582" y="933724"/>
                          </a:cubicBezTo>
                          <a:cubicBezTo>
                            <a:pt x="3491162" y="891623"/>
                            <a:pt x="3116661" y="893731"/>
                            <a:pt x="2787287" y="933724"/>
                          </a:cubicBezTo>
                          <a:cubicBezTo>
                            <a:pt x="2443740" y="946346"/>
                            <a:pt x="2331280" y="926895"/>
                            <a:pt x="1954259" y="933724"/>
                          </a:cubicBezTo>
                          <a:cubicBezTo>
                            <a:pt x="1570460" y="926109"/>
                            <a:pt x="1197671" y="900996"/>
                            <a:pt x="563102" y="933724"/>
                          </a:cubicBezTo>
                          <a:cubicBezTo>
                            <a:pt x="244524" y="932522"/>
                            <a:pt x="55574" y="806528"/>
                            <a:pt x="0" y="671385"/>
                          </a:cubicBezTo>
                          <a:cubicBezTo>
                            <a:pt x="-1628" y="476867"/>
                            <a:pt x="29769" y="465309"/>
                            <a:pt x="0" y="262338"/>
                          </a:cubicBezTo>
                          <a:close/>
                        </a:path>
                        <a:path w="10289517" h="933724" fill="none" stroke="0" extrusionOk="0">
                          <a:moveTo>
                            <a:pt x="0" y="262338"/>
                          </a:moveTo>
                          <a:cubicBezTo>
                            <a:pt x="18809" y="92940"/>
                            <a:pt x="259864" y="4513"/>
                            <a:pt x="563102" y="0"/>
                          </a:cubicBezTo>
                          <a:cubicBezTo>
                            <a:pt x="755070" y="8424"/>
                            <a:pt x="1133122" y="-131"/>
                            <a:pt x="1304497" y="0"/>
                          </a:cubicBezTo>
                          <a:cubicBezTo>
                            <a:pt x="1399820" y="-31727"/>
                            <a:pt x="1840400" y="-10382"/>
                            <a:pt x="2137525" y="0"/>
                          </a:cubicBezTo>
                          <a:cubicBezTo>
                            <a:pt x="2416869" y="6522"/>
                            <a:pt x="2656493" y="19410"/>
                            <a:pt x="3062187" y="0"/>
                          </a:cubicBezTo>
                          <a:cubicBezTo>
                            <a:pt x="3499027" y="-11360"/>
                            <a:pt x="3488378" y="-10950"/>
                            <a:pt x="3620317" y="0"/>
                          </a:cubicBezTo>
                          <a:cubicBezTo>
                            <a:pt x="3775652" y="28697"/>
                            <a:pt x="3967170" y="32302"/>
                            <a:pt x="4270078" y="0"/>
                          </a:cubicBezTo>
                          <a:cubicBezTo>
                            <a:pt x="4601820" y="-8741"/>
                            <a:pt x="4678364" y="8781"/>
                            <a:pt x="5011474" y="0"/>
                          </a:cubicBezTo>
                          <a:cubicBezTo>
                            <a:pt x="5385944" y="-622"/>
                            <a:pt x="5639217" y="48659"/>
                            <a:pt x="6027768" y="0"/>
                          </a:cubicBezTo>
                          <a:cubicBezTo>
                            <a:pt x="6385604" y="-1591"/>
                            <a:pt x="6386094" y="4799"/>
                            <a:pt x="6585898" y="0"/>
                          </a:cubicBezTo>
                          <a:cubicBezTo>
                            <a:pt x="6796532" y="-4037"/>
                            <a:pt x="7187127" y="25778"/>
                            <a:pt x="7418925" y="0"/>
                          </a:cubicBezTo>
                          <a:cubicBezTo>
                            <a:pt x="7603948" y="-35541"/>
                            <a:pt x="8119395" y="-46"/>
                            <a:pt x="8435221" y="0"/>
                          </a:cubicBezTo>
                          <a:cubicBezTo>
                            <a:pt x="8787948" y="11686"/>
                            <a:pt x="8736241" y="8436"/>
                            <a:pt x="8993349" y="0"/>
                          </a:cubicBezTo>
                          <a:cubicBezTo>
                            <a:pt x="9245182" y="-58909"/>
                            <a:pt x="9470286" y="-42460"/>
                            <a:pt x="9726414" y="0"/>
                          </a:cubicBezTo>
                          <a:cubicBezTo>
                            <a:pt x="10017677" y="12365"/>
                            <a:pt x="10265987" y="149015"/>
                            <a:pt x="10289517" y="262338"/>
                          </a:cubicBezTo>
                          <a:cubicBezTo>
                            <a:pt x="10262198" y="410978"/>
                            <a:pt x="10282526" y="495991"/>
                            <a:pt x="10289517" y="671385"/>
                          </a:cubicBezTo>
                          <a:cubicBezTo>
                            <a:pt x="10227933" y="847457"/>
                            <a:pt x="10051297" y="971821"/>
                            <a:pt x="9726414" y="933724"/>
                          </a:cubicBezTo>
                          <a:cubicBezTo>
                            <a:pt x="9310890" y="913745"/>
                            <a:pt x="9052839" y="926155"/>
                            <a:pt x="8801753" y="933724"/>
                          </a:cubicBezTo>
                          <a:cubicBezTo>
                            <a:pt x="8530660" y="966790"/>
                            <a:pt x="8299609" y="912120"/>
                            <a:pt x="8060357" y="933724"/>
                          </a:cubicBezTo>
                          <a:cubicBezTo>
                            <a:pt x="7864347" y="950273"/>
                            <a:pt x="7728477" y="931008"/>
                            <a:pt x="7502229" y="933724"/>
                          </a:cubicBezTo>
                          <a:cubicBezTo>
                            <a:pt x="7255681" y="919629"/>
                            <a:pt x="6982892" y="950301"/>
                            <a:pt x="6852467" y="933724"/>
                          </a:cubicBezTo>
                          <a:cubicBezTo>
                            <a:pt x="6738197" y="974876"/>
                            <a:pt x="6222030" y="923140"/>
                            <a:pt x="6019438" y="933724"/>
                          </a:cubicBezTo>
                          <a:cubicBezTo>
                            <a:pt x="5829192" y="960746"/>
                            <a:pt x="5692422" y="928947"/>
                            <a:pt x="5369676" y="933724"/>
                          </a:cubicBezTo>
                          <a:cubicBezTo>
                            <a:pt x="5057943" y="979626"/>
                            <a:pt x="4856668" y="887523"/>
                            <a:pt x="4353382" y="933724"/>
                          </a:cubicBezTo>
                          <a:cubicBezTo>
                            <a:pt x="3853563" y="948221"/>
                            <a:pt x="3842107" y="927782"/>
                            <a:pt x="3703618" y="933724"/>
                          </a:cubicBezTo>
                          <a:cubicBezTo>
                            <a:pt x="3574187" y="939864"/>
                            <a:pt x="3202760" y="972383"/>
                            <a:pt x="2962224" y="933724"/>
                          </a:cubicBezTo>
                          <a:cubicBezTo>
                            <a:pt x="2691167" y="944836"/>
                            <a:pt x="2433083" y="932910"/>
                            <a:pt x="2129195" y="933724"/>
                          </a:cubicBezTo>
                          <a:cubicBezTo>
                            <a:pt x="1901621" y="868384"/>
                            <a:pt x="934193" y="953504"/>
                            <a:pt x="563102" y="933724"/>
                          </a:cubicBezTo>
                          <a:cubicBezTo>
                            <a:pt x="311426" y="945939"/>
                            <a:pt x="30837" y="805880"/>
                            <a:pt x="0" y="671385"/>
                          </a:cubicBezTo>
                          <a:cubicBezTo>
                            <a:pt x="-17461" y="494892"/>
                            <a:pt x="4728" y="433772"/>
                            <a:pt x="0" y="26233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E86195C-77E0-211A-04E2-8B8B5F850B68}"/>
                </a:ext>
              </a:extLst>
            </p:cNvPr>
            <p:cNvSpPr txBox="1"/>
            <p:nvPr/>
          </p:nvSpPr>
          <p:spPr>
            <a:xfrm>
              <a:off x="750338" y="377093"/>
              <a:ext cx="804837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Thử đoán tên của những bức tranh dưới đây:</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pink and yellow chat bubbles&#10;&#10;Description automatically generated">
              <a:extLst>
                <a:ext uri="{FF2B5EF4-FFF2-40B4-BE49-F238E27FC236}">
                  <a16:creationId xmlns:a16="http://schemas.microsoft.com/office/drawing/2014/main" id="{12339BEA-C5CC-58A7-41B6-42803CCA16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91" y="348466"/>
              <a:ext cx="877330" cy="877330"/>
            </a:xfrm>
            <a:prstGeom prst="rect">
              <a:avLst/>
            </a:prstGeom>
          </p:spPr>
        </p:pic>
      </p:grpSp>
      <p:pic>
        <p:nvPicPr>
          <p:cNvPr id="10" name="Picture 9">
            <a:extLst>
              <a:ext uri="{FF2B5EF4-FFF2-40B4-BE49-F238E27FC236}">
                <a16:creationId xmlns:a16="http://schemas.microsoft.com/office/drawing/2014/main" id="{396DEE69-9B67-0780-9F58-C1689FFBEDA6}"/>
              </a:ext>
            </a:extLst>
          </p:cNvPr>
          <p:cNvPicPr>
            <a:picLocks noChangeAspect="1"/>
          </p:cNvPicPr>
          <p:nvPr/>
        </p:nvPicPr>
        <p:blipFill>
          <a:blip r:embed="rId5"/>
          <a:stretch>
            <a:fillRect/>
          </a:stretch>
        </p:blipFill>
        <p:spPr>
          <a:xfrm>
            <a:off x="1710690" y="1786596"/>
            <a:ext cx="9018270" cy="2948281"/>
          </a:xfrm>
          <a:prstGeom prst="rect">
            <a:avLst/>
          </a:prstGeom>
        </p:spPr>
      </p:pic>
      <p:sp>
        <p:nvSpPr>
          <p:cNvPr id="11" name="Rectangle: Rounded Corners 20">
            <a:extLst>
              <a:ext uri="{FF2B5EF4-FFF2-40B4-BE49-F238E27FC236}">
                <a16:creationId xmlns:a16="http://schemas.microsoft.com/office/drawing/2014/main" id="{5F0E4126-E1F6-94B1-C04F-45B003E64F18}"/>
              </a:ext>
            </a:extLst>
          </p:cNvPr>
          <p:cNvSpPr/>
          <p:nvPr/>
        </p:nvSpPr>
        <p:spPr>
          <a:xfrm>
            <a:off x="1976653" y="4735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rgbClr val="002060"/>
                </a:solidFill>
                <a:latin typeface="Cambria" panose="02040503050406030204" pitchFamily="18" charset="0"/>
                <a:ea typeface="Cambria" panose="02040503050406030204" pitchFamily="18" charset="0"/>
              </a:rPr>
              <a:t>Đấu</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vật</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Rectangle: Rounded Corners 20">
            <a:extLst>
              <a:ext uri="{FF2B5EF4-FFF2-40B4-BE49-F238E27FC236}">
                <a16:creationId xmlns:a16="http://schemas.microsoft.com/office/drawing/2014/main" id="{245A3F31-4C7F-C47D-B589-CCDBCD2F39F6}"/>
              </a:ext>
            </a:extLst>
          </p:cNvPr>
          <p:cNvSpPr/>
          <p:nvPr/>
        </p:nvSpPr>
        <p:spPr>
          <a:xfrm>
            <a:off x="5405652" y="4801005"/>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mbria" panose="02040503050406030204" pitchFamily="18" charset="0"/>
                <a:ea typeface="Cambria" panose="02040503050406030204" pitchFamily="18" charset="0"/>
              </a:rPr>
              <a:t>Cưỡi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trâu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thổi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sáo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3" name="Rectangle: Rounded Corners 20">
            <a:extLst>
              <a:ext uri="{FF2B5EF4-FFF2-40B4-BE49-F238E27FC236}">
                <a16:creationId xmlns:a16="http://schemas.microsoft.com/office/drawing/2014/main" id="{6E461080-EA8D-2728-6B43-C3B03FDEE574}"/>
              </a:ext>
            </a:extLst>
          </p:cNvPr>
          <p:cNvSpPr/>
          <p:nvPr/>
        </p:nvSpPr>
        <p:spPr>
          <a:xfrm>
            <a:off x="8595167" y="4822776"/>
            <a:ext cx="2519148"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xmlns="" sd="3906556544">
                  <a:custGeom>
                    <a:avLst/>
                    <a:gdLst>
                      <a:gd name="connsiteX0" fmla="*/ 0 w 2519148"/>
                      <a:gd name="connsiteY0" fmla="*/ 283910 h 1162566"/>
                      <a:gd name="connsiteX1" fmla="*/ 283910 w 2519148"/>
                      <a:gd name="connsiteY1" fmla="*/ 0 h 1162566"/>
                      <a:gd name="connsiteX2" fmla="*/ 2235238 w 2519148"/>
                      <a:gd name="connsiteY2" fmla="*/ 0 h 1162566"/>
                      <a:gd name="connsiteX3" fmla="*/ 2519148 w 2519148"/>
                      <a:gd name="connsiteY3" fmla="*/ 283910 h 1162566"/>
                      <a:gd name="connsiteX4" fmla="*/ 2519148 w 2519148"/>
                      <a:gd name="connsiteY4" fmla="*/ 878656 h 1162566"/>
                      <a:gd name="connsiteX5" fmla="*/ 2235238 w 2519148"/>
                      <a:gd name="connsiteY5" fmla="*/ 1162566 h 1162566"/>
                      <a:gd name="connsiteX6" fmla="*/ 283910 w 2519148"/>
                      <a:gd name="connsiteY6" fmla="*/ 1162566 h 1162566"/>
                      <a:gd name="connsiteX7" fmla="*/ 0 w 2519148"/>
                      <a:gd name="connsiteY7" fmla="*/ 878656 h 1162566"/>
                      <a:gd name="connsiteX8" fmla="*/ 0 w 2519148"/>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9148" h="1162566" fill="none" extrusionOk="0">
                        <a:moveTo>
                          <a:pt x="0" y="283910"/>
                        </a:moveTo>
                        <a:cubicBezTo>
                          <a:pt x="-7135" y="152114"/>
                          <a:pt x="106287" y="-13994"/>
                          <a:pt x="283910" y="0"/>
                        </a:cubicBezTo>
                        <a:cubicBezTo>
                          <a:pt x="610357" y="-35273"/>
                          <a:pt x="1500208" y="-144294"/>
                          <a:pt x="2235238" y="0"/>
                        </a:cubicBezTo>
                        <a:cubicBezTo>
                          <a:pt x="2395657" y="1102"/>
                          <a:pt x="2511775" y="120894"/>
                          <a:pt x="2519148" y="283910"/>
                        </a:cubicBezTo>
                        <a:cubicBezTo>
                          <a:pt x="2489895" y="534842"/>
                          <a:pt x="2478907" y="759918"/>
                          <a:pt x="2519148" y="878656"/>
                        </a:cubicBezTo>
                        <a:cubicBezTo>
                          <a:pt x="2524528" y="1031386"/>
                          <a:pt x="2408705" y="1144496"/>
                          <a:pt x="2235238" y="1162566"/>
                        </a:cubicBezTo>
                        <a:cubicBezTo>
                          <a:pt x="1453367" y="1240091"/>
                          <a:pt x="882244" y="1118863"/>
                          <a:pt x="283910" y="1162566"/>
                        </a:cubicBezTo>
                        <a:cubicBezTo>
                          <a:pt x="110929" y="1158082"/>
                          <a:pt x="-13467" y="1035271"/>
                          <a:pt x="0" y="878656"/>
                        </a:cubicBezTo>
                        <a:cubicBezTo>
                          <a:pt x="13131" y="645396"/>
                          <a:pt x="-27836" y="566914"/>
                          <a:pt x="0" y="283910"/>
                        </a:cubicBezTo>
                        <a:close/>
                      </a:path>
                      <a:path w="2519148" h="1162566" stroke="0" extrusionOk="0">
                        <a:moveTo>
                          <a:pt x="0" y="283910"/>
                        </a:moveTo>
                        <a:cubicBezTo>
                          <a:pt x="-5952" y="106547"/>
                          <a:pt x="106258" y="16890"/>
                          <a:pt x="283910" y="0"/>
                        </a:cubicBezTo>
                        <a:cubicBezTo>
                          <a:pt x="1037222" y="-95379"/>
                          <a:pt x="1486288" y="58096"/>
                          <a:pt x="2235238" y="0"/>
                        </a:cubicBezTo>
                        <a:cubicBezTo>
                          <a:pt x="2387345" y="-3303"/>
                          <a:pt x="2510139" y="120636"/>
                          <a:pt x="2519148" y="283910"/>
                        </a:cubicBezTo>
                        <a:cubicBezTo>
                          <a:pt x="2522833" y="508945"/>
                          <a:pt x="2504567" y="619812"/>
                          <a:pt x="2519148" y="878656"/>
                        </a:cubicBezTo>
                        <a:cubicBezTo>
                          <a:pt x="2523588" y="1030178"/>
                          <a:pt x="2378210" y="1148792"/>
                          <a:pt x="2235238" y="1162566"/>
                        </a:cubicBezTo>
                        <a:cubicBezTo>
                          <a:pt x="1728981" y="1102660"/>
                          <a:pt x="1145207" y="1245080"/>
                          <a:pt x="283910" y="1162566"/>
                        </a:cubicBezTo>
                        <a:cubicBezTo>
                          <a:pt x="113773" y="1165863"/>
                          <a:pt x="-7462" y="1043028"/>
                          <a:pt x="0" y="878656"/>
                        </a:cubicBezTo>
                        <a:cubicBezTo>
                          <a:pt x="26755" y="731827"/>
                          <a:pt x="-52179" y="39976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mbria" panose="02040503050406030204" pitchFamily="18" charset="0"/>
                <a:ea typeface="Cambria" panose="02040503050406030204" pitchFamily="18" charset="0"/>
              </a:rPr>
              <a:t>Tranh </a:t>
            </a:r>
            <a:r>
              <a:rPr lang="en-US" sz="3600" b="1" dirty="0" err="1">
                <a:solidFill>
                  <a:srgbClr val="002060"/>
                </a:solidFill>
                <a:latin typeface="Cambria" panose="02040503050406030204" pitchFamily="18" charset="0"/>
                <a:ea typeface="Cambria" panose="02040503050406030204" pitchFamily="18" charset="0"/>
              </a:rPr>
              <a:t>phú</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quý</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1099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E882A6E-37F0-463E-B924-34AFF58FFAD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5" name="TextBox 24">
            <a:extLst>
              <a:ext uri="{FF2B5EF4-FFF2-40B4-BE49-F238E27FC236}">
                <a16:creationId xmlns:a16="http://schemas.microsoft.com/office/drawing/2014/main" id="{C1BD517D-5BD2-43DE-8DDA-E656533C002C}"/>
              </a:ext>
            </a:extLst>
          </p:cNvPr>
          <p:cNvSpPr txBox="1"/>
          <p:nvPr/>
        </p:nvSpPr>
        <p:spPr>
          <a:xfrm>
            <a:off x="3344501" y="931224"/>
            <a:ext cx="8620191" cy="1292662"/>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Khoáy vẽ trên mình con lợn trong tranh, hình tròn, giữa có nét cong như chữ S chia hình tròn làm hai mảng – một mảng màu sáng (dương) và một mảng màu tối (âm).</a:t>
            </a:r>
            <a:endParaRPr kumimoji="0" lang="en-US"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8196" name="Picture 4" descr="Hình ảnh chú Lợn trong tranh Đông Hồ">
            <a:extLst>
              <a:ext uri="{FF2B5EF4-FFF2-40B4-BE49-F238E27FC236}">
                <a16:creationId xmlns:a16="http://schemas.microsoft.com/office/drawing/2014/main" id="{EDBE60DF-9163-4CD2-927F-24528D4195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7855" y="2938040"/>
            <a:ext cx="4871406" cy="3519731"/>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32E9E73-7FFB-48E5-920B-CCD5B9ACB6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0411" y="133408"/>
            <a:ext cx="6011177" cy="1072989"/>
          </a:xfrm>
          <a:prstGeom prst="rect">
            <a:avLst/>
          </a:prstGeom>
        </p:spPr>
      </p:pic>
      <p:pic>
        <p:nvPicPr>
          <p:cNvPr id="2" name="Picture 1">
            <a:extLst>
              <a:ext uri="{FF2B5EF4-FFF2-40B4-BE49-F238E27FC236}">
                <a16:creationId xmlns:a16="http://schemas.microsoft.com/office/drawing/2014/main" id="{1B581E14-75CC-D386-AB40-75505823AA1F}"/>
              </a:ext>
            </a:extLst>
          </p:cNvPr>
          <p:cNvPicPr>
            <a:picLocks noChangeAspect="1"/>
          </p:cNvPicPr>
          <p:nvPr/>
        </p:nvPicPr>
        <p:blipFill>
          <a:blip r:embed="rId7"/>
          <a:stretch>
            <a:fillRect/>
          </a:stretch>
        </p:blipFill>
        <p:spPr>
          <a:xfrm>
            <a:off x="0" y="542879"/>
            <a:ext cx="1530229" cy="2310584"/>
          </a:xfrm>
          <a:prstGeom prst="rect">
            <a:avLst/>
          </a:prstGeom>
        </p:spPr>
      </p:pic>
    </p:spTree>
    <p:extLst>
      <p:ext uri="{BB962C8B-B14F-4D97-AF65-F5344CB8AC3E}">
        <p14:creationId xmlns:p14="http://schemas.microsoft.com/office/powerpoint/2010/main" val="362182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14:bounceEnd="60000">
                                          <p:cBhvr additive="base">
                                            <p:cTn id="14" dur="1300" fill="hold"/>
                                            <p:tgtEl>
                                              <p:spTgt spid="25"/>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fade">
                                          <p:cBhvr>
                                            <p:cTn id="20" dur="1000"/>
                                            <p:tgtEl>
                                              <p:spTgt spid="8196"/>
                                            </p:tgtEl>
                                          </p:cBhvr>
                                        </p:animEffect>
                                        <p:anim calcmode="lin" valueType="num">
                                          <p:cBhvr>
                                            <p:cTn id="21" dur="1000" fill="hold"/>
                                            <p:tgtEl>
                                              <p:spTgt spid="8196"/>
                                            </p:tgtEl>
                                            <p:attrNameLst>
                                              <p:attrName>ppt_x</p:attrName>
                                            </p:attrNameLst>
                                          </p:cBhvr>
                                          <p:tavLst>
                                            <p:tav tm="0">
                                              <p:val>
                                                <p:strVal val="#ppt_x"/>
                                              </p:val>
                                            </p:tav>
                                            <p:tav tm="100000">
                                              <p:val>
                                                <p:strVal val="#ppt_x"/>
                                              </p:val>
                                            </p:tav>
                                          </p:tavLst>
                                        </p:anim>
                                        <p:anim calcmode="lin" valueType="num">
                                          <p:cBhvr>
                                            <p:cTn id="22"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300" fill="hold"/>
                                            <p:tgtEl>
                                              <p:spTgt spid="25"/>
                                            </p:tgtEl>
                                            <p:attrNameLst>
                                              <p:attrName>ppt_x</p:attrName>
                                            </p:attrNameLst>
                                          </p:cBhvr>
                                          <p:tavLst>
                                            <p:tav tm="0">
                                              <p:val>
                                                <p:strVal val="0-#ppt_w/2"/>
                                              </p:val>
                                            </p:tav>
                                            <p:tav tm="100000">
                                              <p:val>
                                                <p:strVal val="#ppt_x"/>
                                              </p:val>
                                            </p:tav>
                                          </p:tavLst>
                                        </p:anim>
                                        <p:anim calcmode="lin" valueType="num">
                                          <p:cBhvr additive="base">
                                            <p:cTn id="15" dur="13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fade">
                                          <p:cBhvr>
                                            <p:cTn id="20" dur="1000"/>
                                            <p:tgtEl>
                                              <p:spTgt spid="8196"/>
                                            </p:tgtEl>
                                          </p:cBhvr>
                                        </p:animEffect>
                                        <p:anim calcmode="lin" valueType="num">
                                          <p:cBhvr>
                                            <p:cTn id="21" dur="1000" fill="hold"/>
                                            <p:tgtEl>
                                              <p:spTgt spid="8196"/>
                                            </p:tgtEl>
                                            <p:attrNameLst>
                                              <p:attrName>ppt_x</p:attrName>
                                            </p:attrNameLst>
                                          </p:cBhvr>
                                          <p:tavLst>
                                            <p:tav tm="0">
                                              <p:val>
                                                <p:strVal val="#ppt_x"/>
                                              </p:val>
                                            </p:tav>
                                            <p:tav tm="100000">
                                              <p:val>
                                                <p:strVal val="#ppt_x"/>
                                              </p:val>
                                            </p:tav>
                                          </p:tavLst>
                                        </p:anim>
                                        <p:anim calcmode="lin" valueType="num">
                                          <p:cBhvr>
                                            <p:cTn id="22"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A1D72BC-5716-4DD7-84E3-24670A5B08D5}"/>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9CE65B0-B400-442C-8136-CAE2109AC3D4}"/>
                </a:ext>
              </a:extLst>
            </p:cNvPr>
            <p:cNvSpPr/>
            <p:nvPr/>
          </p:nvSpPr>
          <p:spPr>
            <a:xfrm>
              <a:off x="7795647" y="271219"/>
              <a:ext cx="3378631" cy="3541363"/>
            </a:xfrm>
            <a:prstGeom prst="rect">
              <a:avLst/>
            </a:prstGeom>
            <a:solidFill>
              <a:srgbClr val="FEF6EB"/>
            </a:solidFill>
            <a:ln>
              <a:solidFill>
                <a:srgbClr val="FEF6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ACA91BBD-8BBD-4F52-A1AB-62046F67282D}"/>
              </a:ext>
            </a:extLst>
          </p:cNvPr>
          <p:cNvSpPr txBox="1"/>
          <p:nvPr/>
        </p:nvSpPr>
        <p:spPr>
          <a:xfrm>
            <a:off x="6833588" y="1039666"/>
            <a:ext cx="5023811" cy="1231106"/>
          </a:xfrm>
          <a:prstGeom prst="rect">
            <a:avLst/>
          </a:prstGeom>
          <a:noFill/>
        </p:spPr>
        <p:txBody>
          <a:bodyPr wrap="none" lIns="0" tIns="0" rIns="0" bIns="0" rtlCol="0">
            <a:spAutoFit/>
          </a:bodyPr>
          <a:lstStyle/>
          <a:p>
            <a:pPr algn="l"/>
            <a:r>
              <a:rPr lang="vi-VN" sz="8000" dirty="0">
                <a:solidFill>
                  <a:srgbClr val="002060"/>
                </a:solidFill>
                <a:latin typeface="#9Slide06 SVNBlow Brush" pitchFamily="2" charset="0"/>
              </a:rPr>
              <a:t>Tìm hiểu bài</a:t>
            </a:r>
            <a:endParaRPr lang="en-US" sz="8000" dirty="0">
              <a:solidFill>
                <a:srgbClr val="002060"/>
              </a:solidFill>
              <a:latin typeface="#9Slide06 SVNBlow Brush" pitchFamily="2" charset="0"/>
            </a:endParaRPr>
          </a:p>
        </p:txBody>
      </p:sp>
      <p:sp>
        <p:nvSpPr>
          <p:cNvPr id="6" name="Rectangle: Rounded Corners 3">
            <a:extLst>
              <a:ext uri="{FF2B5EF4-FFF2-40B4-BE49-F238E27FC236}">
                <a16:creationId xmlns:a16="http://schemas.microsoft.com/office/drawing/2014/main" id="{AF92973A-1EFC-43EC-9235-B67B42E9A04A}"/>
              </a:ext>
            </a:extLst>
          </p:cNvPr>
          <p:cNvSpPr/>
          <p:nvPr/>
        </p:nvSpPr>
        <p:spPr>
          <a:xfrm>
            <a:off x="6709967" y="4411906"/>
            <a:ext cx="5271052" cy="1846769"/>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chemeClr val="bg1"/>
          </a:solidFill>
          <a:ln w="28575">
            <a:solidFill>
              <a:schemeClr val="accent4">
                <a:lumMod val="75000"/>
              </a:schemeClr>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Trên đường đi, tớ gặp một bé ếch đang khóc vì không tìm thấy mẹ. Hãy giúp tớ tìm mẹ cho ếch nhé!</a:t>
            </a:r>
            <a:endParaRPr lang="en-US"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endParaRPr>
          </a:p>
        </p:txBody>
      </p:sp>
    </p:spTree>
    <p:extLst>
      <p:ext uri="{BB962C8B-B14F-4D97-AF65-F5344CB8AC3E}">
        <p14:creationId xmlns:p14="http://schemas.microsoft.com/office/powerpoint/2010/main" val="4152050181"/>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ình ảnh chú Lợn trong tranh Đông Hồ">
            <a:extLst>
              <a:ext uri="{FF2B5EF4-FFF2-40B4-BE49-F238E27FC236}">
                <a16:creationId xmlns:a16="http://schemas.microsoft.com/office/drawing/2014/main" id="{623A1486-1412-40B7-B06E-B96B064521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828" y="1732296"/>
            <a:ext cx="2828936" cy="204398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68" name="Picture 4" descr="Tranh gà nỗi hoài thương một thuở - Hànộimới">
            <a:extLst>
              <a:ext uri="{FF2B5EF4-FFF2-40B4-BE49-F238E27FC236}">
                <a16:creationId xmlns:a16="http://schemas.microsoft.com/office/drawing/2014/main" id="{DDA8BC6B-29E2-48B9-93A9-71B675E0BC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6051" y="1755590"/>
            <a:ext cx="2996393" cy="199559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0" name="Picture 6" descr="Ý nghĩa của bức tranh đông hồ đám cưới chuột">
            <a:extLst>
              <a:ext uri="{FF2B5EF4-FFF2-40B4-BE49-F238E27FC236}">
                <a16:creationId xmlns:a16="http://schemas.microsoft.com/office/drawing/2014/main" id="{7AC0421C-1C40-448E-AD7E-0A11B46E91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6069" y="4345174"/>
            <a:ext cx="2860695" cy="196638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2" name="Picture 8" descr="THẦY ĐỒ CÓC- TRANH DÂN GIAN ĐÔNG HỒ - TRANH DÂN GIAN VIỆT NAM - Đinh Xuân  Quyết - Website Đinh Xuân Quyết">
            <a:extLst>
              <a:ext uri="{FF2B5EF4-FFF2-40B4-BE49-F238E27FC236}">
                <a16:creationId xmlns:a16="http://schemas.microsoft.com/office/drawing/2014/main" id="{58A0AA55-768A-48D9-9FC8-BBB9E133632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8234"/>
          <a:stretch/>
        </p:blipFill>
        <p:spPr bwMode="auto">
          <a:xfrm>
            <a:off x="4086051" y="4314327"/>
            <a:ext cx="2996393" cy="202807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4" name="Picture 10" descr="HỨNG DỪA”">
            <a:extLst>
              <a:ext uri="{FF2B5EF4-FFF2-40B4-BE49-F238E27FC236}">
                <a16:creationId xmlns:a16="http://schemas.microsoft.com/office/drawing/2014/main" id="{24B10C93-C767-4092-BD91-FDF2C3E5D1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37060" y="2401397"/>
            <a:ext cx="2016355" cy="292696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6" name="Picture 12" descr="Tranh Dân Gian Đông Hồ Tố Nữ |Chỉ Có Tại Mỹ Nghệ Sen">
            <a:extLst>
              <a:ext uri="{FF2B5EF4-FFF2-40B4-BE49-F238E27FC236}">
                <a16:creationId xmlns:a16="http://schemas.microsoft.com/office/drawing/2014/main" id="{4A8BD6AE-111F-4DC1-87CE-AD75B04D71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17918" y="2024213"/>
            <a:ext cx="1636526" cy="36198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1077218"/>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Kể tên những bức tranh làng Hồ được nhắc tới trong bài.</a:t>
            </a:r>
            <a:endParaRPr lang="en-US" sz="3200" b="1" dirty="0">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9425923D-DB26-C29B-9C59-ADFC6D576740}"/>
              </a:ext>
            </a:extLst>
          </p:cNvPr>
          <p:cNvSpPr/>
          <p:nvPr/>
        </p:nvSpPr>
        <p:spPr>
          <a:xfrm>
            <a:off x="569739" y="2264228"/>
            <a:ext cx="11248465" cy="3724587"/>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Những bức tranh làng Hồ được nhắc tới trong bài là tranh lợn, gà, chuột, ếch, tranh cây dừa, tranh tố nữ, tranh lợn ăn cây ráy, tranh đàn gà mẹ con.</a:t>
            </a:r>
          </a:p>
        </p:txBody>
      </p:sp>
    </p:spTree>
    <p:extLst>
      <p:ext uri="{BB962C8B-B14F-4D97-AF65-F5344CB8AC3E}">
        <p14:creationId xmlns:p14="http://schemas.microsoft.com/office/powerpoint/2010/main" val="3851326783"/>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anim calcmode="lin" valueType="num">
                                      <p:cBhvr>
                                        <p:cTn id="10" dur="500" fill="hold"/>
                                        <p:tgtEl>
                                          <p:spTgt spid="14"/>
                                        </p:tgtEl>
                                        <p:attrNameLst>
                                          <p:attrName>ppt_x</p:attrName>
                                        </p:attrNameLst>
                                      </p:cBhvr>
                                      <p:tavLst>
                                        <p:tav tm="0">
                                          <p:val>
                                            <p:fltVal val="0.5"/>
                                          </p:val>
                                        </p:tav>
                                        <p:tav tm="100000">
                                          <p:val>
                                            <p:strVal val="#ppt_x"/>
                                          </p:val>
                                        </p:tav>
                                      </p:tavLst>
                                    </p:anim>
                                    <p:anim calcmode="lin" valueType="num">
                                      <p:cBhvr>
                                        <p:cTn id="11" dur="500" fill="hold"/>
                                        <p:tgtEl>
                                          <p:spTgt spid="14"/>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11266"/>
                                        </p:tgtEl>
                                        <p:attrNameLst>
                                          <p:attrName>style.visibility</p:attrName>
                                        </p:attrNameLst>
                                      </p:cBhvr>
                                      <p:to>
                                        <p:strVal val="visible"/>
                                      </p:to>
                                    </p:set>
                                    <p:anim calcmode="lin" valueType="num">
                                      <p:cBhvr>
                                        <p:cTn id="14" dur="500" fill="hold"/>
                                        <p:tgtEl>
                                          <p:spTgt spid="11266"/>
                                        </p:tgtEl>
                                        <p:attrNameLst>
                                          <p:attrName>ppt_w</p:attrName>
                                        </p:attrNameLst>
                                      </p:cBhvr>
                                      <p:tavLst>
                                        <p:tav tm="0">
                                          <p:val>
                                            <p:fltVal val="0"/>
                                          </p:val>
                                        </p:tav>
                                        <p:tav tm="100000">
                                          <p:val>
                                            <p:strVal val="#ppt_w"/>
                                          </p:val>
                                        </p:tav>
                                      </p:tavLst>
                                    </p:anim>
                                    <p:anim calcmode="lin" valueType="num">
                                      <p:cBhvr>
                                        <p:cTn id="15" dur="500" fill="hold"/>
                                        <p:tgtEl>
                                          <p:spTgt spid="11266"/>
                                        </p:tgtEl>
                                        <p:attrNameLst>
                                          <p:attrName>ppt_h</p:attrName>
                                        </p:attrNameLst>
                                      </p:cBhvr>
                                      <p:tavLst>
                                        <p:tav tm="0">
                                          <p:val>
                                            <p:fltVal val="0"/>
                                          </p:val>
                                        </p:tav>
                                        <p:tav tm="100000">
                                          <p:val>
                                            <p:strVal val="#ppt_h"/>
                                          </p:val>
                                        </p:tav>
                                      </p:tavLst>
                                    </p:anim>
                                    <p:animEffect transition="in" filter="fade">
                                      <p:cBhvr>
                                        <p:cTn id="16" dur="500"/>
                                        <p:tgtEl>
                                          <p:spTgt spid="11266"/>
                                        </p:tgtEl>
                                      </p:cBhvr>
                                    </p:animEffect>
                                    <p:anim calcmode="lin" valueType="num">
                                      <p:cBhvr>
                                        <p:cTn id="17" dur="500" fill="hold"/>
                                        <p:tgtEl>
                                          <p:spTgt spid="11266"/>
                                        </p:tgtEl>
                                        <p:attrNameLst>
                                          <p:attrName>ppt_x</p:attrName>
                                        </p:attrNameLst>
                                      </p:cBhvr>
                                      <p:tavLst>
                                        <p:tav tm="0">
                                          <p:val>
                                            <p:fltVal val="0.5"/>
                                          </p:val>
                                        </p:tav>
                                        <p:tav tm="100000">
                                          <p:val>
                                            <p:strVal val="#ppt_x"/>
                                          </p:val>
                                        </p:tav>
                                      </p:tavLst>
                                    </p:anim>
                                    <p:anim calcmode="lin" valueType="num">
                                      <p:cBhvr>
                                        <p:cTn id="18" dur="500" fill="hold"/>
                                        <p:tgtEl>
                                          <p:spTgt spid="11266"/>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1268"/>
                                        </p:tgtEl>
                                        <p:attrNameLst>
                                          <p:attrName>style.visibility</p:attrName>
                                        </p:attrNameLst>
                                      </p:cBhvr>
                                      <p:to>
                                        <p:strVal val="visible"/>
                                      </p:to>
                                    </p:set>
                                    <p:animEffect transition="in" filter="fade">
                                      <p:cBhvr>
                                        <p:cTn id="30" dur="1000"/>
                                        <p:tgtEl>
                                          <p:spTgt spid="11268"/>
                                        </p:tgtEl>
                                      </p:cBhvr>
                                    </p:animEffect>
                                    <p:anim calcmode="lin" valueType="num">
                                      <p:cBhvr>
                                        <p:cTn id="31" dur="1000" fill="hold"/>
                                        <p:tgtEl>
                                          <p:spTgt spid="11268"/>
                                        </p:tgtEl>
                                        <p:attrNameLst>
                                          <p:attrName>ppt_x</p:attrName>
                                        </p:attrNameLst>
                                      </p:cBhvr>
                                      <p:tavLst>
                                        <p:tav tm="0">
                                          <p:val>
                                            <p:strVal val="#ppt_x"/>
                                          </p:val>
                                        </p:tav>
                                        <p:tav tm="100000">
                                          <p:val>
                                            <p:strVal val="#ppt_x"/>
                                          </p:val>
                                        </p:tav>
                                      </p:tavLst>
                                    </p:anim>
                                    <p:anim calcmode="lin" valueType="num">
                                      <p:cBhvr>
                                        <p:cTn id="32"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1270"/>
                                        </p:tgtEl>
                                        <p:attrNameLst>
                                          <p:attrName>style.visibility</p:attrName>
                                        </p:attrNameLst>
                                      </p:cBhvr>
                                      <p:to>
                                        <p:strVal val="visible"/>
                                      </p:to>
                                    </p:set>
                                    <p:animEffect transition="in" filter="fade">
                                      <p:cBhvr>
                                        <p:cTn id="37" dur="1000"/>
                                        <p:tgtEl>
                                          <p:spTgt spid="11270"/>
                                        </p:tgtEl>
                                      </p:cBhvr>
                                    </p:animEffect>
                                    <p:anim calcmode="lin" valueType="num">
                                      <p:cBhvr>
                                        <p:cTn id="38" dur="1000" fill="hold"/>
                                        <p:tgtEl>
                                          <p:spTgt spid="11270"/>
                                        </p:tgtEl>
                                        <p:attrNameLst>
                                          <p:attrName>ppt_x</p:attrName>
                                        </p:attrNameLst>
                                      </p:cBhvr>
                                      <p:tavLst>
                                        <p:tav tm="0">
                                          <p:val>
                                            <p:strVal val="#ppt_x"/>
                                          </p:val>
                                        </p:tav>
                                        <p:tav tm="100000">
                                          <p:val>
                                            <p:strVal val="#ppt_x"/>
                                          </p:val>
                                        </p:tav>
                                      </p:tavLst>
                                    </p:anim>
                                    <p:anim calcmode="lin" valueType="num">
                                      <p:cBhvr>
                                        <p:cTn id="39" dur="1000" fill="hold"/>
                                        <p:tgtEl>
                                          <p:spTgt spid="1127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1272"/>
                                        </p:tgtEl>
                                        <p:attrNameLst>
                                          <p:attrName>style.visibility</p:attrName>
                                        </p:attrNameLst>
                                      </p:cBhvr>
                                      <p:to>
                                        <p:strVal val="visible"/>
                                      </p:to>
                                    </p:set>
                                    <p:animEffect transition="in" filter="fade">
                                      <p:cBhvr>
                                        <p:cTn id="44" dur="1000"/>
                                        <p:tgtEl>
                                          <p:spTgt spid="11272"/>
                                        </p:tgtEl>
                                      </p:cBhvr>
                                    </p:animEffect>
                                    <p:anim calcmode="lin" valueType="num">
                                      <p:cBhvr>
                                        <p:cTn id="45" dur="1000" fill="hold"/>
                                        <p:tgtEl>
                                          <p:spTgt spid="11272"/>
                                        </p:tgtEl>
                                        <p:attrNameLst>
                                          <p:attrName>ppt_x</p:attrName>
                                        </p:attrNameLst>
                                      </p:cBhvr>
                                      <p:tavLst>
                                        <p:tav tm="0">
                                          <p:val>
                                            <p:strVal val="#ppt_x"/>
                                          </p:val>
                                        </p:tav>
                                        <p:tav tm="100000">
                                          <p:val>
                                            <p:strVal val="#ppt_x"/>
                                          </p:val>
                                        </p:tav>
                                      </p:tavLst>
                                    </p:anim>
                                    <p:anim calcmode="lin" valueType="num">
                                      <p:cBhvr>
                                        <p:cTn id="46" dur="1000" fill="hold"/>
                                        <p:tgtEl>
                                          <p:spTgt spid="1127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1274"/>
                                        </p:tgtEl>
                                        <p:attrNameLst>
                                          <p:attrName>style.visibility</p:attrName>
                                        </p:attrNameLst>
                                      </p:cBhvr>
                                      <p:to>
                                        <p:strVal val="visible"/>
                                      </p:to>
                                    </p:set>
                                    <p:animEffect transition="in" filter="fade">
                                      <p:cBhvr>
                                        <p:cTn id="51" dur="1000"/>
                                        <p:tgtEl>
                                          <p:spTgt spid="11274"/>
                                        </p:tgtEl>
                                      </p:cBhvr>
                                    </p:animEffect>
                                    <p:anim calcmode="lin" valueType="num">
                                      <p:cBhvr>
                                        <p:cTn id="52" dur="1000" fill="hold"/>
                                        <p:tgtEl>
                                          <p:spTgt spid="11274"/>
                                        </p:tgtEl>
                                        <p:attrNameLst>
                                          <p:attrName>ppt_x</p:attrName>
                                        </p:attrNameLst>
                                      </p:cBhvr>
                                      <p:tavLst>
                                        <p:tav tm="0">
                                          <p:val>
                                            <p:strVal val="#ppt_x"/>
                                          </p:val>
                                        </p:tav>
                                        <p:tav tm="100000">
                                          <p:val>
                                            <p:strVal val="#ppt_x"/>
                                          </p:val>
                                        </p:tav>
                                      </p:tavLst>
                                    </p:anim>
                                    <p:anim calcmode="lin" valueType="num">
                                      <p:cBhvr>
                                        <p:cTn id="53" dur="1000" fill="hold"/>
                                        <p:tgtEl>
                                          <p:spTgt spid="1127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1276"/>
                                        </p:tgtEl>
                                        <p:attrNameLst>
                                          <p:attrName>style.visibility</p:attrName>
                                        </p:attrNameLst>
                                      </p:cBhvr>
                                      <p:to>
                                        <p:strVal val="visible"/>
                                      </p:to>
                                    </p:set>
                                    <p:animEffect transition="in" filter="fade">
                                      <p:cBhvr>
                                        <p:cTn id="58" dur="1000"/>
                                        <p:tgtEl>
                                          <p:spTgt spid="11276"/>
                                        </p:tgtEl>
                                      </p:cBhvr>
                                    </p:animEffect>
                                    <p:anim calcmode="lin" valueType="num">
                                      <p:cBhvr>
                                        <p:cTn id="59" dur="1000" fill="hold"/>
                                        <p:tgtEl>
                                          <p:spTgt spid="11276"/>
                                        </p:tgtEl>
                                        <p:attrNameLst>
                                          <p:attrName>ppt_x</p:attrName>
                                        </p:attrNameLst>
                                      </p:cBhvr>
                                      <p:tavLst>
                                        <p:tav tm="0">
                                          <p:val>
                                            <p:strVal val="#ppt_x"/>
                                          </p:val>
                                        </p:tav>
                                        <p:tav tm="100000">
                                          <p:val>
                                            <p:strVal val="#ppt_x"/>
                                          </p:val>
                                        </p:tav>
                                      </p:tavLst>
                                    </p:anim>
                                    <p:anim calcmode="lin" valueType="num">
                                      <p:cBhvr>
                                        <p:cTn id="60" dur="1000" fill="hold"/>
                                        <p:tgtEl>
                                          <p:spTgt spid="11276"/>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8" presetClass="entr" presetSubtype="6"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strips(downRight)">
                                      <p:cBhvr>
                                        <p:cTn id="65" dur="500"/>
                                        <p:tgtEl>
                                          <p:spTgt spid="3"/>
                                        </p:tgtEl>
                                      </p:cBhvr>
                                    </p:animEffect>
                                  </p:childTnLst>
                                  <p:subTnLst>
                                    <p:audio>
                                      <p:cMediaNode>
                                        <p:cTn display="0" masterRel="sameClick">
                                          <p:stCondLst>
                                            <p:cond evt="begin" delay="0">
                                              <p:tn val="6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1077218"/>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2. </a:t>
            </a:r>
            <a:r>
              <a:rPr lang="vi-VN" sz="3200" b="1" dirty="0">
                <a:solidFill>
                  <a:prstClr val="black"/>
                </a:solidFill>
                <a:latin typeface="Cambria" panose="02040503050406030204" pitchFamily="18" charset="0"/>
                <a:ea typeface="Cambria" panose="02040503050406030204" pitchFamily="18" charset="0"/>
              </a:rPr>
              <a:t>Hai bức tranh Lợn ăn cây ráy và Đàn gà mẹ con được miêu tả như thế nào?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descr="Tranh gà nỗi hoài thương một thuở - Hànộimới">
            <a:extLst>
              <a:ext uri="{FF2B5EF4-FFF2-40B4-BE49-F238E27FC236}">
                <a16:creationId xmlns:a16="http://schemas.microsoft.com/office/drawing/2014/main" id="{3845EBEE-D6D5-7713-8F0D-C3DA20F7FB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4008" y="1789112"/>
            <a:ext cx="3442991" cy="229303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6" name="Picture 2" descr="VẼ TRANH ĐÔNG HỒ | LỢN ĂN CÂY RÁY">
            <a:extLst>
              <a:ext uri="{FF2B5EF4-FFF2-40B4-BE49-F238E27FC236}">
                <a16:creationId xmlns:a16="http://schemas.microsoft.com/office/drawing/2014/main" id="{82D4333F-5483-21E8-7239-DBB2C3A0B1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09056" y="1752599"/>
            <a:ext cx="4063997" cy="228599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26A449EC-280E-ABE6-9BCB-095ABFE2316A}"/>
              </a:ext>
            </a:extLst>
          </p:cNvPr>
          <p:cNvSpPr/>
          <p:nvPr/>
        </p:nvSpPr>
        <p:spPr>
          <a:xfrm>
            <a:off x="645939" y="4332514"/>
            <a:ext cx="11248465" cy="2416629"/>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a:solidFill>
                  <a:prstClr val="black"/>
                </a:solidFill>
                <a:latin typeface="Calibri" panose="020F0502020204030204" pitchFamily="34" charset="0"/>
                <a:ea typeface="Calibri" panose="020F0502020204030204" pitchFamily="34" charset="0"/>
                <a:cs typeface="Calibri" panose="020F0502020204030204" pitchFamily="34" charset="0"/>
              </a:rPr>
              <a:t>+ Bức tranh Lợn ăn cây ráy được miêu tả có những con lợn mang khoáy âm dương rất có duyên.</a:t>
            </a:r>
          </a:p>
          <a:p>
            <a:pPr lvl="0" algn="just">
              <a:defRPr/>
            </a:pPr>
            <a:r>
              <a:rPr lang="vi-VN" sz="3600">
                <a:solidFill>
                  <a:prstClr val="black"/>
                </a:solidFill>
                <a:latin typeface="Calibri" panose="020F0502020204030204" pitchFamily="34" charset="0"/>
                <a:ea typeface="Calibri" panose="020F0502020204030204" pitchFamily="34" charset="0"/>
                <a:cs typeface="Calibri" panose="020F0502020204030204" pitchFamily="34" charset="0"/>
              </a:rPr>
              <a:t>+ Bức tranh Đàn gà mẹ con được miêu tả là có đàn gà con đang ca múa bên gà mẹ.</a:t>
            </a:r>
            <a:endPar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68893126"/>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Right)">
                                      <p:cBhvr>
                                        <p:cTn id="21" dur="500"/>
                                        <p:tgtEl>
                                          <p:spTgt spid="7"/>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1077218"/>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3. </a:t>
            </a:r>
            <a:r>
              <a:rPr lang="en-US" sz="3200" b="1" dirty="0" err="1">
                <a:solidFill>
                  <a:prstClr val="black"/>
                </a:solidFill>
                <a:latin typeface="Cambria" panose="02040503050406030204" pitchFamily="18" charset="0"/>
                <a:ea typeface="Cambria" panose="02040503050406030204" pitchFamily="18" charset="0"/>
              </a:rPr>
              <a:t>Kĩ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thuật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tạo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màu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tranh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làng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Hồ</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gì</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đặc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biệt</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26A449EC-280E-ABE6-9BCB-095ABFE2316A}"/>
              </a:ext>
            </a:extLst>
          </p:cNvPr>
          <p:cNvSpPr/>
          <p:nvPr/>
        </p:nvSpPr>
        <p:spPr>
          <a:xfrm>
            <a:off x="624168" y="2873828"/>
            <a:ext cx="11248465" cy="2416629"/>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Có 2 màu cơ bản trong tranh làng Hồ: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màu đen và trắng. </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Màu đen được luyện bằng bột than</a:t>
            </a:r>
            <a:endPar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defRPr/>
            </a:pP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M</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àu trắng làm từ bột của vỏ sò, vỏ điệp ở biển.</a:t>
            </a:r>
            <a:endPar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Cả hai màu đều không pha bằng thuốc hay bột màu.</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C73858DB-1BF6-2380-2330-BF96218E7566}"/>
              </a:ext>
            </a:extLst>
          </p:cNvPr>
          <p:cNvSpPr txBox="1"/>
          <p:nvPr/>
        </p:nvSpPr>
        <p:spPr>
          <a:xfrm>
            <a:off x="1306994" y="1895705"/>
            <a:ext cx="9760913" cy="61293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gn="ctr"/>
            <a:r>
              <a:rPr lang="vi-VN" sz="3600" b="1" dirty="0">
                <a:solidFill>
                  <a:srgbClr val="7030A0"/>
                </a:solidFill>
                <a:latin typeface="Calibri" panose="020F0502020204030204" pitchFamily="34" charset="0"/>
                <a:ea typeface="AvantGarde" panose="00000400000000000000" pitchFamily="2" charset="0"/>
                <a:cs typeface="Calibri" panose="020F0502020204030204" pitchFamily="34" charset="0"/>
              </a:rPr>
              <a:t>Kĩ thuật tạo màu của tranh làng Hồ rất đặc biệt.</a:t>
            </a:r>
            <a:endParaRPr lang="en-US" sz="5400" b="1" dirty="0">
              <a:solidFill>
                <a:srgbClr val="7030A0"/>
              </a:solidFill>
              <a:latin typeface="Calibri" panose="020F0502020204030204" pitchFamily="34" charset="0"/>
              <a:ea typeface="AvantGarde" panose="00000400000000000000" pitchFamily="2" charset="0"/>
              <a:cs typeface="Calibri" panose="020F0502020204030204" pitchFamily="34" charset="0"/>
            </a:endParaRPr>
          </a:p>
        </p:txBody>
      </p:sp>
    </p:spTree>
    <p:extLst>
      <p:ext uri="{BB962C8B-B14F-4D97-AF65-F5344CB8AC3E}">
        <p14:creationId xmlns:p14="http://schemas.microsoft.com/office/powerpoint/2010/main" val="181979181"/>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4524315"/>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4. </a:t>
            </a:r>
            <a:r>
              <a:rPr lang="vi-VN" sz="3200" b="1" dirty="0">
                <a:solidFill>
                  <a:prstClr val="black"/>
                </a:solidFill>
                <a:latin typeface="Cambria" panose="02040503050406030204" pitchFamily="18" charset="0"/>
                <a:ea typeface="Cambria" panose="02040503050406030204" pitchFamily="18" charset="0"/>
              </a:rPr>
              <a:t>Tác giả biết ơn những người nghệ sĩ dân gian làng Hồ vì điều gì? Chọn câu trả lời dưới đây hoặc nêu ý kiến của em.</a:t>
            </a:r>
          </a:p>
          <a:p>
            <a:pPr lvl="0"/>
            <a:r>
              <a:rPr lang="vi-VN" sz="3200" dirty="0">
                <a:solidFill>
                  <a:prstClr val="black"/>
                </a:solidFill>
                <a:latin typeface="Cambria" panose="02040503050406030204" pitchFamily="18" charset="0"/>
                <a:ea typeface="Cambria" panose="02040503050406030204" pitchFamily="18" charset="0"/>
              </a:rPr>
              <a:t>A. Vì họ đã phản ánh cuộc sống rất chân thực, giản dị, hóm hỉnh.</a:t>
            </a:r>
          </a:p>
          <a:p>
            <a:pPr lvl="0"/>
            <a:r>
              <a:rPr lang="vi-VN" sz="3200" dirty="0">
                <a:solidFill>
                  <a:prstClr val="black"/>
                </a:solidFill>
                <a:latin typeface="Cambria" panose="02040503050406030204" pitchFamily="18" charset="0"/>
                <a:ea typeface="Cambria" panose="02040503050406030204" pitchFamily="18" charset="0"/>
              </a:rPr>
              <a:t>B. Vì họ đã tạo nên những bức tranh từ tình yêu quê hương, đất nước tha thiết.</a:t>
            </a:r>
          </a:p>
          <a:p>
            <a:pPr lvl="0"/>
            <a:r>
              <a:rPr lang="vi-VN" sz="3200" dirty="0">
                <a:solidFill>
                  <a:prstClr val="black"/>
                </a:solidFill>
                <a:latin typeface="Cambria" panose="02040503050406030204" pitchFamily="18" charset="0"/>
                <a:ea typeface="Cambria" panose="02040503050406030204" pitchFamily="18" charset="0"/>
              </a:rPr>
              <a:t>C. Vì kĩ thuật vẽ tranh của họ đã đạt đến mức độ sâu sắc, tinh tế.</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A02FFA7B-3B76-0850-21C8-C26A76E45EEF}"/>
              </a:ext>
            </a:extLst>
          </p:cNvPr>
          <p:cNvSpPr/>
          <p:nvPr/>
        </p:nvSpPr>
        <p:spPr>
          <a:xfrm>
            <a:off x="635054" y="1937657"/>
            <a:ext cx="11248465" cy="4288972"/>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000" b="1" dirty="0">
                <a:solidFill>
                  <a:prstClr val="black"/>
                </a:solidFill>
                <a:latin typeface="Calibri" panose="020F0502020204030204" pitchFamily="34" charset="0"/>
                <a:ea typeface="Calibri" panose="020F0502020204030204" pitchFamily="34" charset="0"/>
                <a:cs typeface="Calibri" panose="020F0502020204030204" pitchFamily="34" charset="0"/>
              </a:rPr>
              <a:t>+ Ý A (đoạn 1): </a:t>
            </a:r>
            <a:r>
              <a:rPr lang="vi-VN" sz="3000" dirty="0">
                <a:solidFill>
                  <a:prstClr val="black"/>
                </a:solidFill>
                <a:latin typeface="Calibri" panose="020F0502020204030204" pitchFamily="34" charset="0"/>
                <a:ea typeface="Calibri" panose="020F0502020204030204" pitchFamily="34" charset="0"/>
                <a:cs typeface="Calibri" panose="020F0502020204030204" pitchFamily="34" charset="0"/>
              </a:rPr>
              <a:t>Họ đã đem vào cuộc sống một cách nhìn thuần phác, càng ngắm càng thấy đậm đà, lành mạnh, hóm hỉnh và vui tươi.</a:t>
            </a:r>
          </a:p>
          <a:p>
            <a:pPr lvl="0" algn="just">
              <a:defRPr/>
            </a:pPr>
            <a:r>
              <a:rPr lang="vi-VN" sz="3000" b="1" dirty="0">
                <a:solidFill>
                  <a:prstClr val="black"/>
                </a:solidFill>
                <a:latin typeface="Calibri" panose="020F0502020204030204" pitchFamily="34" charset="0"/>
                <a:ea typeface="Calibri" panose="020F0502020204030204" pitchFamily="34" charset="0"/>
                <a:cs typeface="Calibri" panose="020F0502020204030204" pitchFamily="34" charset="0"/>
              </a:rPr>
              <a:t>+ Ý B (đoạn 2): </a:t>
            </a:r>
            <a:r>
              <a:rPr lang="vi-VN" sz="3000" dirty="0">
                <a:solidFill>
                  <a:prstClr val="black"/>
                </a:solidFill>
                <a:latin typeface="Calibri" panose="020F0502020204030204" pitchFamily="34" charset="0"/>
                <a:ea typeface="Calibri" panose="020F0502020204030204" pitchFamily="34" charset="0"/>
                <a:cs typeface="Calibri" panose="020F0502020204030204" pitchFamily="34" charset="0"/>
              </a:rPr>
              <a:t>Phải yêu mến cuộc đời trồng trọt, chăn nuôi lắm mới khắc được những tranh lợn ráy có những khoáy âm dương rất có duyên, mới vẽ được những đàn gà con tưng bừng như ca múa bên gà mái mẹ.</a:t>
            </a:r>
          </a:p>
          <a:p>
            <a:pPr lvl="0" algn="just">
              <a:defRPr/>
            </a:pPr>
            <a:r>
              <a:rPr lang="vi-VN" sz="3000" b="1" dirty="0">
                <a:solidFill>
                  <a:prstClr val="black"/>
                </a:solidFill>
                <a:latin typeface="Calibri" panose="020F0502020204030204" pitchFamily="34" charset="0"/>
                <a:ea typeface="Calibri" panose="020F0502020204030204" pitchFamily="34" charset="0"/>
                <a:cs typeface="Calibri" panose="020F0502020204030204" pitchFamily="34" charset="0"/>
              </a:rPr>
              <a:t>+ Ý C (đoạn 3): </a:t>
            </a:r>
            <a:r>
              <a:rPr lang="vi-VN" sz="3000" dirty="0">
                <a:solidFill>
                  <a:prstClr val="black"/>
                </a:solidFill>
                <a:latin typeface="Calibri" panose="020F0502020204030204" pitchFamily="34" charset="0"/>
                <a:ea typeface="Calibri" panose="020F0502020204030204" pitchFamily="34" charset="0"/>
                <a:cs typeface="Calibri" panose="020F0502020204030204" pitchFamily="34" charset="0"/>
              </a:rPr>
              <a:t>Kĩ thuật tranh làng Hồ đã đạt đến sự trang trí tinh tế.</a:t>
            </a:r>
          </a:p>
        </p:txBody>
      </p:sp>
    </p:spTree>
    <p:extLst>
      <p:ext uri="{BB962C8B-B14F-4D97-AF65-F5344CB8AC3E}">
        <p14:creationId xmlns:p14="http://schemas.microsoft.com/office/powerpoint/2010/main" val="2547126039"/>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EDC88879-CFD8-2D47-B10D-1399642C7020}"/>
              </a:ext>
            </a:extLst>
          </p:cNvPr>
          <p:cNvGrpSpPr/>
          <p:nvPr/>
        </p:nvGrpSpPr>
        <p:grpSpPr>
          <a:xfrm>
            <a:off x="340228" y="451459"/>
            <a:ext cx="10632572" cy="1893536"/>
            <a:chOff x="365110" y="474786"/>
            <a:chExt cx="10632572" cy="1893536"/>
          </a:xfrm>
        </p:grpSpPr>
        <p:sp>
          <p:nvSpPr>
            <p:cNvPr id="4" name="TextBox 3">
              <a:extLst>
                <a:ext uri="{FF2B5EF4-FFF2-40B4-BE49-F238E27FC236}">
                  <a16:creationId xmlns:a16="http://schemas.microsoft.com/office/drawing/2014/main" id="{DC794AB7-86BE-A5E1-6E76-6F6C99306358}"/>
                </a:ext>
              </a:extLst>
            </p:cNvPr>
            <p:cNvSpPr txBox="1"/>
            <p:nvPr/>
          </p:nvSpPr>
          <p:spPr>
            <a:xfrm>
              <a:off x="1527123" y="767884"/>
              <a:ext cx="9470559" cy="1600438"/>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libri" panose="020F0502020204030204"/>
                  <a:ea typeface="Roboto" panose="02000000000000000000" pitchFamily="2" charset="0"/>
                </a:rPr>
                <a:t>5. </a:t>
              </a:r>
              <a:r>
                <a:rPr lang="en-US" sz="4400" b="1" dirty="0" err="1">
                  <a:solidFill>
                    <a:prstClr val="black"/>
                  </a:solidFill>
                  <a:latin typeface="Calibri" panose="020F0502020204030204"/>
                  <a:ea typeface="Roboto" panose="02000000000000000000" pitchFamily="2" charset="0"/>
                </a:rPr>
                <a:t>Nêu</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cảm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nhận</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của</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em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khi</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ngắm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những</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bức</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tranh</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làng</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Hồ</a:t>
              </a:r>
              <a:r>
                <a:rPr lang="en-US" sz="4400" b="1" dirty="0">
                  <a:solidFill>
                    <a:prstClr val="black"/>
                  </a:solidFill>
                  <a:latin typeface="Calibri" panose="020F0502020204030204"/>
                  <a:ea typeface="Roboto" panose="02000000000000000000" pitchFamily="2" charset="0"/>
                </a:rPr>
                <a:t>.</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1" name="Picture 10" descr="A question mark in a speech bubble&#10;&#10;Description automatically generated">
              <a:extLst>
                <a:ext uri="{FF2B5EF4-FFF2-40B4-BE49-F238E27FC236}">
                  <a16:creationId xmlns:a16="http://schemas.microsoft.com/office/drawing/2014/main" id="{1FE790CE-0BEC-8691-37AE-36AC69158A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10" y="474786"/>
              <a:ext cx="1162013" cy="1162013"/>
            </a:xfrm>
            <a:prstGeom prst="rect">
              <a:avLst/>
            </a:prstGeom>
          </p:spPr>
        </p:pic>
      </p:grpSp>
      <p:sp>
        <p:nvSpPr>
          <p:cNvPr id="12" name="Freeform 27">
            <a:extLst>
              <a:ext uri="{FF2B5EF4-FFF2-40B4-BE49-F238E27FC236}">
                <a16:creationId xmlns:a16="http://schemas.microsoft.com/office/drawing/2014/main" id="{0B261C29-1683-0371-6D3A-93E184B57EB6}"/>
              </a:ext>
            </a:extLst>
          </p:cNvPr>
          <p:cNvSpPr/>
          <p:nvPr/>
        </p:nvSpPr>
        <p:spPr>
          <a:xfrm>
            <a:off x="234260" y="2820884"/>
            <a:ext cx="4096242" cy="4213666"/>
          </a:xfrm>
          <a:custGeom>
            <a:avLst/>
            <a:gdLst/>
            <a:ahLst/>
            <a:cxnLst/>
            <a:rect l="l" t="t" r="r" b="b"/>
            <a:pathLst>
              <a:path w="1687314" h="1514365">
                <a:moveTo>
                  <a:pt x="0" y="0"/>
                </a:moveTo>
                <a:lnTo>
                  <a:pt x="1687314" y="0"/>
                </a:lnTo>
                <a:lnTo>
                  <a:pt x="1687314" y="1514365"/>
                </a:lnTo>
                <a:lnTo>
                  <a:pt x="0" y="1514365"/>
                </a:lnTo>
                <a:lnTo>
                  <a:pt x="0" y="0"/>
                </a:lnTo>
                <a:close/>
              </a:path>
            </a:pathLst>
          </a:custGeom>
          <a:blipFill>
            <a:blip r:embed="rId5"/>
            <a:stretch>
              <a:fillRect/>
            </a:stretch>
          </a:blipFill>
        </p:spPr>
        <p:txBody>
          <a:bodyPr/>
          <a:lstStyle/>
          <a:p>
            <a:endParaRPr lang="en-US"/>
          </a:p>
        </p:txBody>
      </p:sp>
      <p:pic>
        <p:nvPicPr>
          <p:cNvPr id="6" name="Picture 5">
            <a:extLst>
              <a:ext uri="{FF2B5EF4-FFF2-40B4-BE49-F238E27FC236}">
                <a16:creationId xmlns:a16="http://schemas.microsoft.com/office/drawing/2014/main" id="{912A2DA8-59CC-A06B-8184-EF6695EBAAB9}"/>
              </a:ext>
            </a:extLst>
          </p:cNvPr>
          <p:cNvPicPr>
            <a:picLocks noChangeAspect="1"/>
          </p:cNvPicPr>
          <p:nvPr/>
        </p:nvPicPr>
        <p:blipFill>
          <a:blip r:embed="rId6"/>
          <a:stretch>
            <a:fillRect/>
          </a:stretch>
        </p:blipFill>
        <p:spPr>
          <a:xfrm>
            <a:off x="4725080" y="3023507"/>
            <a:ext cx="6181725" cy="2552700"/>
          </a:xfrm>
          <a:prstGeom prst="rect">
            <a:avLst/>
          </a:prstGeom>
        </p:spPr>
      </p:pic>
    </p:spTree>
    <p:extLst>
      <p:ext uri="{BB962C8B-B14F-4D97-AF65-F5344CB8AC3E}">
        <p14:creationId xmlns:p14="http://schemas.microsoft.com/office/powerpoint/2010/main" val="3927856379"/>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B1D174A-AE2B-4C3E-ACAE-86612C18F0EC}"/>
              </a:ext>
            </a:extLst>
          </p:cNvPr>
          <p:cNvGrpSpPr/>
          <p:nvPr/>
        </p:nvGrpSpPr>
        <p:grpSpPr>
          <a:xfrm>
            <a:off x="0" y="0"/>
            <a:ext cx="12196774" cy="6858000"/>
            <a:chOff x="0" y="0"/>
            <a:chExt cx="12196774" cy="6478193"/>
          </a:xfrm>
        </p:grpSpPr>
        <p:pic>
          <p:nvPicPr>
            <p:cNvPr id="8" name="Picture 7">
              <a:extLst>
                <a:ext uri="{FF2B5EF4-FFF2-40B4-BE49-F238E27FC236}">
                  <a16:creationId xmlns:a16="http://schemas.microsoft.com/office/drawing/2014/main" id="{D24B6BE1-D885-427C-A06D-1C392B82D6C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6774" cy="6478193"/>
            </a:xfrm>
            <a:prstGeom prst="rect">
              <a:avLst/>
            </a:prstGeom>
          </p:spPr>
        </p:pic>
        <p:sp>
          <p:nvSpPr>
            <p:cNvPr id="9" name="Flowchart: Process 8">
              <a:extLst>
                <a:ext uri="{FF2B5EF4-FFF2-40B4-BE49-F238E27FC236}">
                  <a16:creationId xmlns:a16="http://schemas.microsoft.com/office/drawing/2014/main" id="{DC58565B-8946-44CA-885B-F928948B98B7}"/>
                </a:ext>
              </a:extLst>
            </p:cNvPr>
            <p:cNvSpPr/>
            <p:nvPr/>
          </p:nvSpPr>
          <p:spPr>
            <a:xfrm>
              <a:off x="7474225" y="1126435"/>
              <a:ext cx="3604591" cy="2425148"/>
            </a:xfrm>
            <a:prstGeom prst="flowChartProcess">
              <a:avLst/>
            </a:prstGeom>
            <a:solidFill>
              <a:srgbClr val="FFFAEC"/>
            </a:solidFill>
            <a:ln>
              <a:solidFill>
                <a:srgbClr val="FFF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Rounded Corners 8">
            <a:extLst>
              <a:ext uri="{FF2B5EF4-FFF2-40B4-BE49-F238E27FC236}">
                <a16:creationId xmlns:a16="http://schemas.microsoft.com/office/drawing/2014/main" id="{8C2FFC50-7FCC-46CB-9F49-834DFC3F6200}"/>
              </a:ext>
            </a:extLst>
          </p:cNvPr>
          <p:cNvSpPr/>
          <p:nvPr/>
        </p:nvSpPr>
        <p:spPr>
          <a:xfrm>
            <a:off x="5918662" y="2032304"/>
            <a:ext cx="6131784" cy="3633220"/>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xmln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4BE8DC6-4DC7-4B60-AAA2-31243B2BB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662" y="2418781"/>
            <a:ext cx="6248942" cy="3298222"/>
          </a:xfrm>
          <a:prstGeom prst="rect">
            <a:avLst/>
          </a:prstGeom>
        </p:spPr>
      </p:pic>
      <p:pic>
        <p:nvPicPr>
          <p:cNvPr id="2" name="Picture 1">
            <a:extLst>
              <a:ext uri="{FF2B5EF4-FFF2-40B4-BE49-F238E27FC236}">
                <a16:creationId xmlns:a16="http://schemas.microsoft.com/office/drawing/2014/main" id="{A46978D6-A014-A525-3A88-A924733CFF9E}"/>
              </a:ext>
            </a:extLst>
          </p:cNvPr>
          <p:cNvPicPr>
            <a:picLocks noChangeAspect="1"/>
          </p:cNvPicPr>
          <p:nvPr/>
        </p:nvPicPr>
        <p:blipFill>
          <a:blip r:embed="rId4"/>
          <a:stretch>
            <a:fillRect/>
          </a:stretch>
        </p:blipFill>
        <p:spPr>
          <a:xfrm>
            <a:off x="6986328" y="829883"/>
            <a:ext cx="2834886" cy="1018120"/>
          </a:xfrm>
          <a:prstGeom prst="rect">
            <a:avLst/>
          </a:prstGeom>
        </p:spPr>
      </p:pic>
    </p:spTree>
    <p:extLst>
      <p:ext uri="{BB962C8B-B14F-4D97-AF65-F5344CB8AC3E}">
        <p14:creationId xmlns:p14="http://schemas.microsoft.com/office/powerpoint/2010/main" val="28739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EEA9A5F-664F-4176-A76E-111071551E7B}"/>
              </a:ext>
            </a:extLst>
          </p:cNvPr>
          <p:cNvGrpSpPr/>
          <p:nvPr/>
        </p:nvGrpSpPr>
        <p:grpSpPr>
          <a:xfrm>
            <a:off x="0" y="0"/>
            <a:ext cx="12169832" cy="6858000"/>
            <a:chOff x="0" y="0"/>
            <a:chExt cx="12169832" cy="685800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69832" cy="6858000"/>
            </a:xfrm>
            <a:prstGeom prst="rect">
              <a:avLst/>
            </a:prstGeom>
          </p:spPr>
        </p:pic>
        <p:sp>
          <p:nvSpPr>
            <p:cNvPr id="4" name="Rectangle 3">
              <a:extLst>
                <a:ext uri="{FF2B5EF4-FFF2-40B4-BE49-F238E27FC236}">
                  <a16:creationId xmlns:a16="http://schemas.microsoft.com/office/drawing/2014/main" id="{2DEF050F-5D88-4CEE-95D3-EA8155BE9436}"/>
                </a:ext>
              </a:extLst>
            </p:cNvPr>
            <p:cNvSpPr/>
            <p:nvPr/>
          </p:nvSpPr>
          <p:spPr>
            <a:xfrm>
              <a:off x="1080655" y="3591098"/>
              <a:ext cx="3325090" cy="1130531"/>
            </a:xfrm>
            <a:prstGeom prst="rect">
              <a:avLst/>
            </a:prstGeom>
            <a:solidFill>
              <a:srgbClr val="EFD193"/>
            </a:solidFill>
            <a:ln>
              <a:solidFill>
                <a:srgbClr val="F1D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3" name="TextBox 2">
            <a:extLst>
              <a:ext uri="{FF2B5EF4-FFF2-40B4-BE49-F238E27FC236}">
                <a16:creationId xmlns:a16="http://schemas.microsoft.com/office/drawing/2014/main" id="{ACA91BBD-8BBD-4F52-A1AB-62046F67282D}"/>
              </a:ext>
            </a:extLst>
          </p:cNvPr>
          <p:cNvSpPr txBox="1"/>
          <p:nvPr/>
        </p:nvSpPr>
        <p:spPr>
          <a:xfrm>
            <a:off x="1223677" y="2077425"/>
            <a:ext cx="4839466" cy="1015663"/>
          </a:xfrm>
          <a:prstGeom prst="rect">
            <a:avLst/>
          </a:prstGeom>
          <a:noFill/>
        </p:spPr>
        <p:txBody>
          <a:bodyPr wrap="none" lIns="0" tIns="0" rIns="0" bIns="0" rtlCol="0">
            <a:spAutoFit/>
          </a:bodyPr>
          <a:lstStyle/>
          <a:p>
            <a:pPr algn="l"/>
            <a:r>
              <a:rPr lang="en-US" sz="6600" dirty="0">
                <a:solidFill>
                  <a:srgbClr val="002060"/>
                </a:solidFill>
                <a:latin typeface="Cambria" panose="02040503050406030204" pitchFamily="18" charset="0"/>
                <a:ea typeface="Cambria" panose="02040503050406030204" pitchFamily="18" charset="0"/>
              </a:rPr>
              <a:t>Đ</a:t>
            </a:r>
            <a:r>
              <a:rPr lang="vi-VN" sz="6600" dirty="0">
                <a:solidFill>
                  <a:srgbClr val="002060"/>
                </a:solidFill>
                <a:latin typeface="Cambria" panose="02040503050406030204" pitchFamily="18" charset="0"/>
                <a:ea typeface="Cambria" panose="02040503050406030204" pitchFamily="18" charset="0"/>
              </a:rPr>
              <a:t>ọc diễn cảm</a:t>
            </a:r>
            <a:endParaRPr lang="en-US" sz="6600" dirty="0">
              <a:solidFill>
                <a:srgbClr val="002060"/>
              </a:solidFill>
              <a:latin typeface="Cambria" panose="02040503050406030204" pitchFamily="18" charset="0"/>
              <a:ea typeface="Cambria" panose="02040503050406030204" pitchFamily="18" charset="0"/>
            </a:endParaRPr>
          </a:p>
        </p:txBody>
      </p:sp>
      <p:sp>
        <p:nvSpPr>
          <p:cNvPr id="6" name="Rectangle: Rounded Corners 3">
            <a:extLst>
              <a:ext uri="{FF2B5EF4-FFF2-40B4-BE49-F238E27FC236}">
                <a16:creationId xmlns:a16="http://schemas.microsoft.com/office/drawing/2014/main" id="{5CFEC6CA-14A0-434F-9B7C-90E00A183B24}"/>
              </a:ext>
            </a:extLst>
          </p:cNvPr>
          <p:cNvSpPr/>
          <p:nvPr/>
        </p:nvSpPr>
        <p:spPr>
          <a:xfrm>
            <a:off x="359328" y="3397683"/>
            <a:ext cx="6378882" cy="264789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chemeClr val="bg1"/>
          </a:solidFill>
          <a:ln w="28575">
            <a:solidFill>
              <a:schemeClr val="accent4">
                <a:lumMod val="75000"/>
              </a:schemeClr>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Sau khi giúp ếch về nhà, ếch mẹ đã chỉ đường cho tớ ra bờ biển sẽ gặp được người bạn thân thất lạc của tớ nhưng biển rộng thế này, biết tìm ở đâu? Hãy giúp tớ hỏi các bạn cá nhé!</a:t>
            </a:r>
            <a:endParaRPr lang="en-US"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endParaRPr>
          </a:p>
        </p:txBody>
      </p:sp>
    </p:spTree>
    <p:extLst>
      <p:ext uri="{BB962C8B-B14F-4D97-AF65-F5344CB8AC3E}">
        <p14:creationId xmlns:p14="http://schemas.microsoft.com/office/powerpoint/2010/main" val="1271161860"/>
      </p:ext>
    </p:extLst>
  </p:cSld>
  <p:clrMapOvr>
    <a:masterClrMapping/>
  </p:clrMapOvr>
  <p:transition spd="slow" advClick="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55AC9B6-1D8D-4708-9F43-1038A713203F}"/>
              </a:ext>
            </a:extLst>
          </p:cNvPr>
          <p:cNvGrpSpPr/>
          <p:nvPr/>
        </p:nvGrpSpPr>
        <p:grpSpPr>
          <a:xfrm>
            <a:off x="-69815" y="0"/>
            <a:ext cx="12261816" cy="6858000"/>
            <a:chOff x="-69815" y="0"/>
            <a:chExt cx="12261816" cy="6494454"/>
          </a:xfrm>
        </p:grpSpPr>
        <p:pic>
          <p:nvPicPr>
            <p:cNvPr id="15" name="Picture 14">
              <a:extLst>
                <a:ext uri="{FF2B5EF4-FFF2-40B4-BE49-F238E27FC236}">
                  <a16:creationId xmlns:a16="http://schemas.microsoft.com/office/drawing/2014/main" id="{6D61B725-D90D-473B-806D-D88D99F9D8D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815" y="0"/>
              <a:ext cx="12261816" cy="6494454"/>
            </a:xfrm>
            <a:prstGeom prst="rect">
              <a:avLst/>
            </a:prstGeom>
          </p:spPr>
        </p:pic>
        <p:sp>
          <p:nvSpPr>
            <p:cNvPr id="2" name="Rectangle 1">
              <a:extLst>
                <a:ext uri="{FF2B5EF4-FFF2-40B4-BE49-F238E27FC236}">
                  <a16:creationId xmlns:a16="http://schemas.microsoft.com/office/drawing/2014/main" id="{33B75EC3-8618-4504-8434-DBA22F758FBA}"/>
                </a:ext>
              </a:extLst>
            </p:cNvPr>
            <p:cNvSpPr/>
            <p:nvPr/>
          </p:nvSpPr>
          <p:spPr>
            <a:xfrm>
              <a:off x="8994371" y="464820"/>
              <a:ext cx="2809702" cy="1796242"/>
            </a:xfrm>
            <a:prstGeom prst="rect">
              <a:avLst/>
            </a:prstGeom>
            <a:solidFill>
              <a:srgbClr val="ACDEBB"/>
            </a:solidFill>
            <a:ln>
              <a:solidFill>
                <a:srgbClr val="ACE0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3" name="Rectangle: Rounded Corners 2">
            <a:extLst>
              <a:ext uri="{FF2B5EF4-FFF2-40B4-BE49-F238E27FC236}">
                <a16:creationId xmlns:a16="http://schemas.microsoft.com/office/drawing/2014/main" id="{5525ED0F-1280-42E7-90A0-199F8E750E5F}"/>
              </a:ext>
            </a:extLst>
          </p:cNvPr>
          <p:cNvSpPr/>
          <p:nvPr/>
        </p:nvSpPr>
        <p:spPr>
          <a:xfrm>
            <a:off x="7291910" y="531211"/>
            <a:ext cx="3404923" cy="1021556"/>
          </a:xfrm>
          <a:prstGeom prst="round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vi-VN"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Giọng đọc</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16" name="Rectangle: Rounded Corners 8">
            <a:extLst>
              <a:ext uri="{FF2B5EF4-FFF2-40B4-BE49-F238E27FC236}">
                <a16:creationId xmlns:a16="http://schemas.microsoft.com/office/drawing/2014/main" id="{2B024EDE-F428-489E-8AFF-2411A12703E7}"/>
              </a:ext>
            </a:extLst>
          </p:cNvPr>
          <p:cNvSpPr/>
          <p:nvPr/>
        </p:nvSpPr>
        <p:spPr>
          <a:xfrm>
            <a:off x="5719156" y="1655174"/>
            <a:ext cx="6472844" cy="3574473"/>
          </a:xfrm>
          <a:prstGeom prst="roundRect">
            <a:avLst/>
          </a:prstGeom>
          <a:ln>
            <a:extLst>
              <a:ext uri="{C807C97D-BFC1-408E-A445-0C87EB9F89A2}">
                <ask:lineSketchStyleProps xmlns:ask="http://schemas.microsoft.com/office/drawing/2018/sketchyshapes" xmlns="" sd="3255299097">
                  <a:custGeom>
                    <a:avLst/>
                    <a:gdLst>
                      <a:gd name="connsiteX0" fmla="*/ 0 w 6472844"/>
                      <a:gd name="connsiteY0" fmla="*/ 1332313 h 3574473"/>
                      <a:gd name="connsiteX1" fmla="*/ 1332313 w 6472844"/>
                      <a:gd name="connsiteY1" fmla="*/ 0 h 3574473"/>
                      <a:gd name="connsiteX2" fmla="*/ 5140531 w 6472844"/>
                      <a:gd name="connsiteY2" fmla="*/ 0 h 3574473"/>
                      <a:gd name="connsiteX3" fmla="*/ 6472844 w 6472844"/>
                      <a:gd name="connsiteY3" fmla="*/ 1332313 h 3574473"/>
                      <a:gd name="connsiteX4" fmla="*/ 6472844 w 6472844"/>
                      <a:gd name="connsiteY4" fmla="*/ 2242160 h 3574473"/>
                      <a:gd name="connsiteX5" fmla="*/ 5140531 w 6472844"/>
                      <a:gd name="connsiteY5" fmla="*/ 3574473 h 3574473"/>
                      <a:gd name="connsiteX6" fmla="*/ 1332313 w 6472844"/>
                      <a:gd name="connsiteY6" fmla="*/ 3574473 h 3574473"/>
                      <a:gd name="connsiteX7" fmla="*/ 0 w 6472844"/>
                      <a:gd name="connsiteY7" fmla="*/ 2242160 h 3574473"/>
                      <a:gd name="connsiteX8" fmla="*/ 0 w 6472844"/>
                      <a:gd name="connsiteY8" fmla="*/ 1332313 h 3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2844" h="3574473" fill="none" extrusionOk="0">
                        <a:moveTo>
                          <a:pt x="0" y="1332313"/>
                        </a:moveTo>
                        <a:cubicBezTo>
                          <a:pt x="16100" y="608426"/>
                          <a:pt x="499717" y="-28287"/>
                          <a:pt x="1332313" y="0"/>
                        </a:cubicBezTo>
                        <a:cubicBezTo>
                          <a:pt x="1874534" y="109595"/>
                          <a:pt x="3651301" y="16756"/>
                          <a:pt x="5140531" y="0"/>
                        </a:cubicBezTo>
                        <a:cubicBezTo>
                          <a:pt x="5788022" y="-73061"/>
                          <a:pt x="6509816" y="733969"/>
                          <a:pt x="6472844" y="1332313"/>
                        </a:cubicBezTo>
                        <a:cubicBezTo>
                          <a:pt x="6410851" y="1669869"/>
                          <a:pt x="6423663" y="2008223"/>
                          <a:pt x="6472844" y="2242160"/>
                        </a:cubicBezTo>
                        <a:cubicBezTo>
                          <a:pt x="6334092" y="3025492"/>
                          <a:pt x="5982687" y="3563803"/>
                          <a:pt x="5140531" y="3574473"/>
                        </a:cubicBezTo>
                        <a:cubicBezTo>
                          <a:pt x="3625639" y="3438272"/>
                          <a:pt x="2373531" y="3499697"/>
                          <a:pt x="1332313" y="3574473"/>
                        </a:cubicBezTo>
                        <a:cubicBezTo>
                          <a:pt x="562638" y="3527916"/>
                          <a:pt x="-67470" y="2949368"/>
                          <a:pt x="0" y="2242160"/>
                        </a:cubicBezTo>
                        <a:cubicBezTo>
                          <a:pt x="19043" y="1904625"/>
                          <a:pt x="-39703" y="1550957"/>
                          <a:pt x="0" y="1332313"/>
                        </a:cubicBezTo>
                        <a:close/>
                      </a:path>
                      <a:path w="6472844" h="3574473" stroke="0" extrusionOk="0">
                        <a:moveTo>
                          <a:pt x="0" y="1332313"/>
                        </a:moveTo>
                        <a:cubicBezTo>
                          <a:pt x="-7443" y="579792"/>
                          <a:pt x="608893" y="-16546"/>
                          <a:pt x="1332313" y="0"/>
                        </a:cubicBezTo>
                        <a:cubicBezTo>
                          <a:pt x="2876403" y="47539"/>
                          <a:pt x="4086429" y="42437"/>
                          <a:pt x="5140531" y="0"/>
                        </a:cubicBezTo>
                        <a:cubicBezTo>
                          <a:pt x="5914494" y="-20212"/>
                          <a:pt x="6512573" y="532715"/>
                          <a:pt x="6472844" y="1332313"/>
                        </a:cubicBezTo>
                        <a:cubicBezTo>
                          <a:pt x="6466324" y="1514692"/>
                          <a:pt x="6418758" y="2132841"/>
                          <a:pt x="6472844" y="2242160"/>
                        </a:cubicBezTo>
                        <a:cubicBezTo>
                          <a:pt x="6514143" y="3101071"/>
                          <a:pt x="5833484" y="3529117"/>
                          <a:pt x="5140531" y="3574473"/>
                        </a:cubicBezTo>
                        <a:cubicBezTo>
                          <a:pt x="3900032" y="3548119"/>
                          <a:pt x="2877894" y="3455617"/>
                          <a:pt x="1332313" y="3574473"/>
                        </a:cubicBezTo>
                        <a:cubicBezTo>
                          <a:pt x="505050" y="3484100"/>
                          <a:pt x="40722" y="3027342"/>
                          <a:pt x="0" y="2242160"/>
                        </a:cubicBezTo>
                        <a:cubicBezTo>
                          <a:pt x="-14496" y="2147466"/>
                          <a:pt x="-40587" y="1507207"/>
                          <a:pt x="0" y="1332313"/>
                        </a:cubicBez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F0AE03EC-659D-40FD-9323-58B4589BA51A}"/>
              </a:ext>
            </a:extLst>
          </p:cNvPr>
          <p:cNvSpPr txBox="1"/>
          <p:nvPr/>
        </p:nvSpPr>
        <p:spPr>
          <a:xfrm>
            <a:off x="6237171" y="1917739"/>
            <a:ext cx="5643902" cy="3164841"/>
          </a:xfrm>
          <a:prstGeom prst="rect">
            <a:avLst/>
          </a:prstGeom>
          <a:noFill/>
        </p:spPr>
        <p:txBody>
          <a:bodyPr wrap="square" lIns="0" tIns="0" rIns="0" bIns="0" rtlCol="0">
            <a:spAutoFit/>
          </a:bodyPr>
          <a:lstStyle/>
          <a:p>
            <a:pPr algn="just" fontAlgn="auto">
              <a:lnSpc>
                <a:spcPct val="150000"/>
              </a:lnSpc>
              <a:defRPr/>
            </a:pPr>
            <a:r>
              <a:rPr lang="en-US"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a:t>
            </a:r>
            <a:r>
              <a:rPr lang="vi-VN" altLang="zh-CN" sz="2800" b="1"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Đọc</a:t>
            </a:r>
            <a:r>
              <a:rPr lang="vi-VN"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toàn bài với giọng vui tươi, thể hiện cảm xúc trân trọng.</a:t>
            </a:r>
          </a:p>
          <a:p>
            <a:pPr algn="just" fontAlgn="auto">
              <a:lnSpc>
                <a:spcPct val="150000"/>
              </a:lnSpc>
              <a:defRPr/>
            </a:pPr>
            <a:r>
              <a:rPr lang="en-US"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a:t>
            </a:r>
            <a:r>
              <a:rPr lang="vi-VN" altLang="zh-CN" sz="2800" b="1"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Nhấn</a:t>
            </a:r>
            <a:r>
              <a:rPr lang="vi-VN"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giọng những từ ngữ ca ngợi vẻ đẹp độc đáo của những bức tranh dân gian làng Hồ.</a:t>
            </a:r>
            <a:endParaRPr lang="zh-CN" altLang="en-US" sz="2800" b="1" dirty="0">
              <a:solidFill>
                <a:srgbClr val="0070C0"/>
              </a:solidFill>
              <a:latin typeface="Cambria" panose="02040503050406030204" pitchFamily="18" charset="0"/>
              <a:ea typeface="字魂189号-星岩乐黑体" panose="00000500000000000000" charset="-122"/>
              <a:cs typeface="Calibri" panose="020F0502020204030204" pitchFamily="34" charset="0"/>
              <a:sym typeface="+mn-lt"/>
            </a:endParaRPr>
          </a:p>
        </p:txBody>
      </p:sp>
    </p:spTree>
    <p:extLst>
      <p:ext uri="{BB962C8B-B14F-4D97-AF65-F5344CB8AC3E}">
        <p14:creationId xmlns:p14="http://schemas.microsoft.com/office/powerpoint/2010/main" val="18986438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50C177BC-B641-CABB-E757-B63894A125E2}"/>
              </a:ext>
            </a:extLst>
          </p:cNvPr>
          <p:cNvSpPr/>
          <p:nvPr/>
        </p:nvSpPr>
        <p:spPr>
          <a:xfrm>
            <a:off x="0" y="0"/>
            <a:ext cx="12192000" cy="6858000"/>
          </a:xfrm>
          <a:custGeom>
            <a:avLst/>
            <a:gdLst/>
            <a:ahLst/>
            <a:cxnLst/>
            <a:rect l="l" t="t" r="r" b="b"/>
            <a:pathLst>
              <a:path w="7645981" h="5527379">
                <a:moveTo>
                  <a:pt x="0" y="0"/>
                </a:moveTo>
                <a:lnTo>
                  <a:pt x="7645982" y="0"/>
                </a:lnTo>
                <a:lnTo>
                  <a:pt x="7645982" y="5527378"/>
                </a:lnTo>
                <a:lnTo>
                  <a:pt x="0" y="5527378"/>
                </a:lnTo>
                <a:lnTo>
                  <a:pt x="0" y="0"/>
                </a:lnTo>
                <a:close/>
              </a:path>
            </a:pathLst>
          </a:custGeom>
          <a:blipFill>
            <a:blip r:embed="rId3"/>
            <a:stretch>
              <a:fillRect/>
            </a:stretch>
          </a:blipFill>
        </p:spPr>
        <p:txBody>
          <a:bodyPr/>
          <a:lstStyle/>
          <a:p>
            <a:endParaRPr lang="en-US"/>
          </a:p>
        </p:txBody>
      </p:sp>
      <p:sp>
        <p:nvSpPr>
          <p:cNvPr id="4" name="Rectangle: Rounded Corners 1">
            <a:extLst>
              <a:ext uri="{FF2B5EF4-FFF2-40B4-BE49-F238E27FC236}">
                <a16:creationId xmlns:a16="http://schemas.microsoft.com/office/drawing/2014/main" id="{88A86C44-EA04-30B3-153F-3DDB7C3FA1B9}"/>
              </a:ext>
            </a:extLst>
          </p:cNvPr>
          <p:cNvSpPr/>
          <p:nvPr/>
        </p:nvSpPr>
        <p:spPr>
          <a:xfrm>
            <a:off x="1361440" y="990209"/>
            <a:ext cx="9199156" cy="3724031"/>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custGeom>
                    <a:avLst/>
                    <a:gdLst>
                      <a:gd name="connsiteX0" fmla="*/ 0 w 9199156"/>
                      <a:gd name="connsiteY0" fmla="*/ 504718 h 3724031"/>
                      <a:gd name="connsiteX1" fmla="*/ 504718 w 9199156"/>
                      <a:gd name="connsiteY1" fmla="*/ 0 h 3724031"/>
                      <a:gd name="connsiteX2" fmla="*/ 8694438 w 9199156"/>
                      <a:gd name="connsiteY2" fmla="*/ 0 h 3724031"/>
                      <a:gd name="connsiteX3" fmla="*/ 9199156 w 9199156"/>
                      <a:gd name="connsiteY3" fmla="*/ 504718 h 3724031"/>
                      <a:gd name="connsiteX4" fmla="*/ 9199156 w 9199156"/>
                      <a:gd name="connsiteY4" fmla="*/ 3219313 h 3724031"/>
                      <a:gd name="connsiteX5" fmla="*/ 8694438 w 9199156"/>
                      <a:gd name="connsiteY5" fmla="*/ 3724031 h 3724031"/>
                      <a:gd name="connsiteX6" fmla="*/ 504718 w 9199156"/>
                      <a:gd name="connsiteY6" fmla="*/ 3724031 h 3724031"/>
                      <a:gd name="connsiteX7" fmla="*/ 0 w 9199156"/>
                      <a:gd name="connsiteY7" fmla="*/ 3219313 h 3724031"/>
                      <a:gd name="connsiteX8" fmla="*/ 0 w 9199156"/>
                      <a:gd name="connsiteY8" fmla="*/ 504718 h 372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9156" h="3724031" fill="none" extrusionOk="0">
                        <a:moveTo>
                          <a:pt x="0" y="504718"/>
                        </a:moveTo>
                        <a:cubicBezTo>
                          <a:pt x="994" y="252871"/>
                          <a:pt x="247063" y="35400"/>
                          <a:pt x="504718" y="0"/>
                        </a:cubicBezTo>
                        <a:cubicBezTo>
                          <a:pt x="1706555" y="72427"/>
                          <a:pt x="6896767" y="61419"/>
                          <a:pt x="8694438" y="0"/>
                        </a:cubicBezTo>
                        <a:cubicBezTo>
                          <a:pt x="8967489" y="-39215"/>
                          <a:pt x="9184889" y="221655"/>
                          <a:pt x="9199156" y="504718"/>
                        </a:cubicBezTo>
                        <a:cubicBezTo>
                          <a:pt x="9300032" y="972471"/>
                          <a:pt x="9091843" y="2860963"/>
                          <a:pt x="9199156" y="3219313"/>
                        </a:cubicBezTo>
                        <a:cubicBezTo>
                          <a:pt x="9204704" y="3469903"/>
                          <a:pt x="8945995" y="3693549"/>
                          <a:pt x="8694438" y="3724031"/>
                        </a:cubicBezTo>
                        <a:cubicBezTo>
                          <a:pt x="6181442" y="3753858"/>
                          <a:pt x="3709060" y="3644725"/>
                          <a:pt x="504718" y="3724031"/>
                        </a:cubicBezTo>
                        <a:cubicBezTo>
                          <a:pt x="273783" y="3718626"/>
                          <a:pt x="-5835" y="3499215"/>
                          <a:pt x="0" y="3219313"/>
                        </a:cubicBezTo>
                        <a:cubicBezTo>
                          <a:pt x="50037" y="2060786"/>
                          <a:pt x="770" y="933089"/>
                          <a:pt x="0" y="504718"/>
                        </a:cubicBezTo>
                        <a:close/>
                      </a:path>
                      <a:path w="9199156" h="3724031" stroke="0" extrusionOk="0">
                        <a:moveTo>
                          <a:pt x="0" y="504718"/>
                        </a:moveTo>
                        <a:cubicBezTo>
                          <a:pt x="28695" y="233792"/>
                          <a:pt x="245206" y="40078"/>
                          <a:pt x="504718" y="0"/>
                        </a:cubicBezTo>
                        <a:cubicBezTo>
                          <a:pt x="4296515" y="123000"/>
                          <a:pt x="6728671" y="-96860"/>
                          <a:pt x="8694438" y="0"/>
                        </a:cubicBezTo>
                        <a:cubicBezTo>
                          <a:pt x="8970412" y="-2114"/>
                          <a:pt x="9207278" y="209597"/>
                          <a:pt x="9199156" y="504718"/>
                        </a:cubicBezTo>
                        <a:cubicBezTo>
                          <a:pt x="9202329" y="1325818"/>
                          <a:pt x="9293423" y="2389435"/>
                          <a:pt x="9199156" y="3219313"/>
                        </a:cubicBezTo>
                        <a:cubicBezTo>
                          <a:pt x="9182506" y="3504093"/>
                          <a:pt x="8936082" y="3717959"/>
                          <a:pt x="8694438" y="3724031"/>
                        </a:cubicBezTo>
                        <a:cubicBezTo>
                          <a:pt x="4921084" y="3563324"/>
                          <a:pt x="4076728" y="3763698"/>
                          <a:pt x="504718" y="3724031"/>
                        </a:cubicBezTo>
                        <a:cubicBezTo>
                          <a:pt x="192171" y="3717204"/>
                          <a:pt x="-37384" y="3481125"/>
                          <a:pt x="0" y="3219313"/>
                        </a:cubicBezTo>
                        <a:cubicBezTo>
                          <a:pt x="32216" y="2156146"/>
                          <a:pt x="57206" y="1371027"/>
                          <a:pt x="0" y="5047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pic>
        <p:nvPicPr>
          <p:cNvPr id="8" name="Picture 7">
            <a:extLst>
              <a:ext uri="{FF2B5EF4-FFF2-40B4-BE49-F238E27FC236}">
                <a16:creationId xmlns:a16="http://schemas.microsoft.com/office/drawing/2014/main" id="{A2317756-89FD-12B2-39AD-674B6767BB74}"/>
              </a:ext>
            </a:extLst>
          </p:cNvPr>
          <p:cNvPicPr>
            <a:picLocks noChangeAspect="1"/>
          </p:cNvPicPr>
          <p:nvPr/>
        </p:nvPicPr>
        <p:blipFill>
          <a:blip r:embed="rId4"/>
          <a:stretch>
            <a:fillRect/>
          </a:stretch>
        </p:blipFill>
        <p:spPr>
          <a:xfrm>
            <a:off x="3551720" y="0"/>
            <a:ext cx="4986960" cy="1402202"/>
          </a:xfrm>
          <a:prstGeom prst="rect">
            <a:avLst/>
          </a:prstGeom>
        </p:spPr>
      </p:pic>
      <p:pic>
        <p:nvPicPr>
          <p:cNvPr id="10" name="Picture 9" descr="A yellow circles with red lines&#10;&#10;Description automatically generated">
            <a:extLst>
              <a:ext uri="{FF2B5EF4-FFF2-40B4-BE49-F238E27FC236}">
                <a16:creationId xmlns:a16="http://schemas.microsoft.com/office/drawing/2014/main" id="{2CB904D9-F743-29FC-733C-197E4934BC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1668"/>
            <a:ext cx="3200400" cy="1915865"/>
          </a:xfrm>
          <a:prstGeom prst="rect">
            <a:avLst/>
          </a:prstGeom>
        </p:spPr>
      </p:pic>
      <p:pic>
        <p:nvPicPr>
          <p:cNvPr id="18" name="Picture 17">
            <a:extLst>
              <a:ext uri="{FF2B5EF4-FFF2-40B4-BE49-F238E27FC236}">
                <a16:creationId xmlns:a16="http://schemas.microsoft.com/office/drawing/2014/main" id="{ADB55190-FC81-8FDB-664F-2E6988B1E97C}"/>
              </a:ext>
            </a:extLst>
          </p:cNvPr>
          <p:cNvPicPr>
            <a:picLocks noChangeAspect="1"/>
          </p:cNvPicPr>
          <p:nvPr/>
        </p:nvPicPr>
        <p:blipFill>
          <a:blip r:embed="rId6"/>
          <a:stretch>
            <a:fillRect/>
          </a:stretch>
        </p:blipFill>
        <p:spPr>
          <a:xfrm>
            <a:off x="1784006" y="2407417"/>
            <a:ext cx="8754615" cy="1542422"/>
          </a:xfrm>
          <a:prstGeom prst="rect">
            <a:avLst/>
          </a:prstGeom>
        </p:spPr>
      </p:pic>
    </p:spTree>
    <p:extLst>
      <p:ext uri="{BB962C8B-B14F-4D97-AF65-F5344CB8AC3E}">
        <p14:creationId xmlns:p14="http://schemas.microsoft.com/office/powerpoint/2010/main" val="1257397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0591"/>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183175"/>
            <a:ext cx="11184835" cy="664157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5237C01F-F020-41B4-97C3-39D85144F0FA}"/>
              </a:ext>
            </a:extLst>
          </p:cNvPr>
          <p:cNvSpPr/>
          <p:nvPr/>
        </p:nvSpPr>
        <p:spPr>
          <a:xfrm>
            <a:off x="1899104" y="199387"/>
            <a:ext cx="8317598" cy="923330"/>
          </a:xfrm>
          <a:prstGeom prst="rect">
            <a:avLst/>
          </a:prstGeom>
          <a:noFill/>
        </p:spPr>
        <p:txBody>
          <a:bodyPr wrap="none" lIns="91440" tIns="45720" rIns="91440" bIns="45720">
            <a:spAutoFit/>
          </a:bodyPr>
          <a:lstStyle/>
          <a:p>
            <a:pPr algn="ct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TIÊU CHÍ ĐỌC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và</a:t>
            </a: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nhận</a:t>
            </a: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xét</a:t>
            </a:r>
            <a:endParaRPr lang="en-US"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3E08A679-1327-43FE-904C-038E342097FD}"/>
              </a:ext>
            </a:extLst>
          </p:cNvPr>
          <p:cNvSpPr/>
          <p:nvPr/>
        </p:nvSpPr>
        <p:spPr>
          <a:xfrm>
            <a:off x="568394" y="1922847"/>
            <a:ext cx="5299006"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Đọc</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đúng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tiếng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đúng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từ</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p>
          <a:p>
            <a:pPr algn="ct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a:t>
            </a: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ưu</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loát</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mạch</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lạc</a:t>
            </a:r>
            <a:endParaRPr lang="en-US"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sp>
        <p:nvSpPr>
          <p:cNvPr id="22" name="Rectangle: Rounded Corners 21">
            <a:extLst>
              <a:ext uri="{FF2B5EF4-FFF2-40B4-BE49-F238E27FC236}">
                <a16:creationId xmlns:a16="http://schemas.microsoft.com/office/drawing/2014/main" id="{80FE4262-A68C-45D8-ACEB-3F3E2D6D9712}"/>
              </a:ext>
            </a:extLst>
          </p:cNvPr>
          <p:cNvSpPr/>
          <p:nvPr/>
        </p:nvSpPr>
        <p:spPr>
          <a:xfrm>
            <a:off x="676286" y="3313009"/>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Ngắt, nghỉ hơi đúng ở các dấu câu,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cụm</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từ</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rõ</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nghĩa</a:t>
            </a:r>
            <a:endPar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sp>
        <p:nvSpPr>
          <p:cNvPr id="23" name="Rectangle: Rounded Corners 22">
            <a:extLst>
              <a:ext uri="{FF2B5EF4-FFF2-40B4-BE49-F238E27FC236}">
                <a16:creationId xmlns:a16="http://schemas.microsoft.com/office/drawing/2014/main" id="{5EBA1B43-304C-43F7-98E8-A51F086475CA}"/>
              </a:ext>
            </a:extLst>
          </p:cNvPr>
          <p:cNvSpPr/>
          <p:nvPr/>
        </p:nvSpPr>
        <p:spPr>
          <a:xfrm>
            <a:off x="568394" y="4697612"/>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Cường độ đọc, tốc độ đọc đạt yêu cầu</a:t>
            </a:r>
          </a:p>
        </p:txBody>
      </p:sp>
      <p:sp>
        <p:nvSpPr>
          <p:cNvPr id="24" name="TextBox 23">
            <a:extLst>
              <a:ext uri="{FF2B5EF4-FFF2-40B4-BE49-F238E27FC236}">
                <a16:creationId xmlns:a16="http://schemas.microsoft.com/office/drawing/2014/main" id="{C1F2FE3F-3DAB-4109-894B-0CC2E04FED87}"/>
              </a:ext>
            </a:extLst>
          </p:cNvPr>
          <p:cNvSpPr txBox="1"/>
          <p:nvPr/>
        </p:nvSpPr>
        <p:spPr>
          <a:xfrm>
            <a:off x="1675024" y="1351766"/>
            <a:ext cx="2819399" cy="553998"/>
          </a:xfrm>
          <a:prstGeom prst="rect">
            <a:avLst/>
          </a:prstGeom>
          <a:noFill/>
        </p:spPr>
        <p:txBody>
          <a:bodyPr wrap="square" lIns="0" tIns="0" rIns="0" bIns="0" rtlCol="0">
            <a:spAutoFit/>
          </a:bodyPr>
          <a:lstStyle/>
          <a:p>
            <a:pPr algn="ctr"/>
            <a:r>
              <a:rPr lang="en-SG" sz="3600" b="1">
                <a:solidFill>
                  <a:srgbClr val="257997"/>
                </a:solidFill>
                <a:latin typeface="Cambria" panose="02040503050406030204" pitchFamily="18" charset="0"/>
                <a:ea typeface="Cambria" panose="02040503050406030204" pitchFamily="18" charset="0"/>
                <a:cs typeface="Calibri" panose="020F0502020204030204" pitchFamily="34" charset="0"/>
              </a:rPr>
              <a:t>TIÊU CHÍ</a:t>
            </a:r>
            <a:endParaRPr lang="en-US" sz="3600" b="1">
              <a:solidFill>
                <a:srgbClr val="257997"/>
              </a:solidFill>
              <a:latin typeface="Cambria" panose="02040503050406030204" pitchFamily="18" charset="0"/>
              <a:ea typeface="Cambria" panose="02040503050406030204" pitchFamily="18" charset="0"/>
              <a:cs typeface="Calibri" panose="020F0502020204030204" pitchFamily="34" charset="0"/>
            </a:endParaRPr>
          </a:p>
        </p:txBody>
      </p:sp>
      <p:sp>
        <p:nvSpPr>
          <p:cNvPr id="25" name="TextBox 24">
            <a:extLst>
              <a:ext uri="{FF2B5EF4-FFF2-40B4-BE49-F238E27FC236}">
                <a16:creationId xmlns:a16="http://schemas.microsoft.com/office/drawing/2014/main" id="{AB5FD372-3C2C-4192-9D0B-FC23E2934CC2}"/>
              </a:ext>
            </a:extLst>
          </p:cNvPr>
          <p:cNvSpPr txBox="1"/>
          <p:nvPr/>
        </p:nvSpPr>
        <p:spPr>
          <a:xfrm>
            <a:off x="5530911" y="1421674"/>
            <a:ext cx="2819399" cy="430887"/>
          </a:xfrm>
          <a:prstGeom prst="rect">
            <a:avLst/>
          </a:prstGeom>
          <a:noFill/>
        </p:spPr>
        <p:txBody>
          <a:bodyPr wrap="square" lIns="0" tIns="0" rIns="0" bIns="0" rtlCol="0">
            <a:spAutoFit/>
          </a:bodyPr>
          <a:lstStyle/>
          <a:p>
            <a:pPr algn="ct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Bình</a:t>
            </a:r>
            <a:r>
              <a:rPr lang="en-SG" sz="2800" b="1" dirty="0">
                <a:solidFill>
                  <a:srgbClr val="116B8B"/>
                </a:solidFill>
                <a:latin typeface="Cambria" panose="02040503050406030204" pitchFamily="18" charset="0"/>
                <a:ea typeface="Cambria" panose="02040503050406030204" pitchFamily="18" charset="0"/>
                <a:cs typeface="Calibri" panose="020F0502020204030204" pitchFamily="34" charset="0"/>
              </a:rPr>
              <a:t> </a:t>
            </a: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th</a:t>
            </a:r>
            <a:r>
              <a:rPr lang="vi-VN" sz="2800" b="1" dirty="0">
                <a:solidFill>
                  <a:srgbClr val="116B8B"/>
                </a:solidFill>
                <a:latin typeface="Cambria" panose="02040503050406030204" pitchFamily="18" charset="0"/>
                <a:ea typeface="Cambria" panose="02040503050406030204" pitchFamily="18" charset="0"/>
                <a:cs typeface="Calibri" panose="020F0502020204030204" pitchFamily="34" charset="0"/>
              </a:rPr>
              <a:t>ường</a:t>
            </a:r>
            <a:endParaRPr lang="en-US" sz="2800" b="1" dirty="0">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sp>
        <p:nvSpPr>
          <p:cNvPr id="26" name="TextBox 25">
            <a:extLst>
              <a:ext uri="{FF2B5EF4-FFF2-40B4-BE49-F238E27FC236}">
                <a16:creationId xmlns:a16="http://schemas.microsoft.com/office/drawing/2014/main" id="{520013E6-8CF2-45C1-B4C8-EC99F796C9C7}"/>
              </a:ext>
            </a:extLst>
          </p:cNvPr>
          <p:cNvSpPr txBox="1"/>
          <p:nvPr/>
        </p:nvSpPr>
        <p:spPr>
          <a:xfrm>
            <a:off x="8197910" y="1454409"/>
            <a:ext cx="1249679" cy="430887"/>
          </a:xfrm>
          <a:prstGeom prst="rect">
            <a:avLst/>
          </a:prstGeom>
          <a:noFill/>
        </p:spPr>
        <p:txBody>
          <a:bodyPr wrap="square" lIns="0" tIns="0" rIns="0" bIns="0" rtlCol="0">
            <a:spAutoFit/>
          </a:bodyPr>
          <a:lstStyle/>
          <a:p>
            <a:pPr algn="ctr"/>
            <a:r>
              <a:rPr lang="en-SG" sz="2800" b="1">
                <a:solidFill>
                  <a:srgbClr val="116B8B"/>
                </a:solidFill>
                <a:latin typeface="Cambria" panose="02040503050406030204" pitchFamily="18" charset="0"/>
                <a:ea typeface="Cambria" panose="02040503050406030204" pitchFamily="18" charset="0"/>
                <a:cs typeface="Calibri" panose="020F0502020204030204" pitchFamily="34" charset="0"/>
              </a:rPr>
              <a:t>Tốt</a:t>
            </a:r>
            <a:endParaRPr lang="en-US" sz="2800" b="1">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sp>
        <p:nvSpPr>
          <p:cNvPr id="27" name="TextBox 26">
            <a:extLst>
              <a:ext uri="{FF2B5EF4-FFF2-40B4-BE49-F238E27FC236}">
                <a16:creationId xmlns:a16="http://schemas.microsoft.com/office/drawing/2014/main" id="{0DDBF383-1AB9-4E9F-82F3-D38F33DD3CE7}"/>
              </a:ext>
            </a:extLst>
          </p:cNvPr>
          <p:cNvSpPr txBox="1"/>
          <p:nvPr/>
        </p:nvSpPr>
        <p:spPr>
          <a:xfrm>
            <a:off x="9728676" y="1421674"/>
            <a:ext cx="1946204" cy="430887"/>
          </a:xfrm>
          <a:prstGeom prst="rect">
            <a:avLst/>
          </a:prstGeom>
          <a:noFill/>
        </p:spPr>
        <p:txBody>
          <a:bodyPr wrap="square" lIns="0" tIns="0" rIns="0" bIns="0" rtlCol="0">
            <a:spAutoFit/>
          </a:bodyPr>
          <a:lstStyle/>
          <a:p>
            <a:pPr algn="ct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Rất</a:t>
            </a:r>
            <a:r>
              <a:rPr lang="en-SG" sz="2800" b="1" dirty="0">
                <a:solidFill>
                  <a:srgbClr val="116B8B"/>
                </a:solidFill>
                <a:latin typeface="Cambria" panose="02040503050406030204" pitchFamily="18" charset="0"/>
                <a:ea typeface="Cambria" panose="02040503050406030204" pitchFamily="18" charset="0"/>
                <a:cs typeface="Calibri" panose="020F0502020204030204" pitchFamily="34" charset="0"/>
              </a:rPr>
              <a:t> </a:t>
            </a: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tốt</a:t>
            </a:r>
            <a:endParaRPr lang="en-US" sz="2800" b="1" dirty="0">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 name="Group 2">
            <a:extLst>
              <a:ext uri="{FF2B5EF4-FFF2-40B4-BE49-F238E27FC236}">
                <a16:creationId xmlns:a16="http://schemas.microsoft.com/office/drawing/2014/main" id="{0DEC9D66-6CD8-4F2A-8E6D-3B8556EDE51B}"/>
              </a:ext>
            </a:extLst>
          </p:cNvPr>
          <p:cNvGrpSpPr/>
          <p:nvPr/>
        </p:nvGrpSpPr>
        <p:grpSpPr>
          <a:xfrm>
            <a:off x="6140041" y="2033077"/>
            <a:ext cx="5311348" cy="1089438"/>
            <a:chOff x="6140041" y="2265827"/>
            <a:chExt cx="5311348" cy="1089438"/>
          </a:xfrm>
        </p:grpSpPr>
        <p:pic>
          <p:nvPicPr>
            <p:cNvPr id="20482" name="Picture 2" descr="Cute cartoon fish set in different color. isolated vector clip art  illustration. | CanStock">
              <a:extLst>
                <a:ext uri="{FF2B5EF4-FFF2-40B4-BE49-F238E27FC236}">
                  <a16:creationId xmlns:a16="http://schemas.microsoft.com/office/drawing/2014/main" id="{8E94A1B7-C458-49B5-A158-7EB98FC24CD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Cute cartoon fish set in different color. isolated vector clip art  illustration. | CanStock">
              <a:extLst>
                <a:ext uri="{FF2B5EF4-FFF2-40B4-BE49-F238E27FC236}">
                  <a16:creationId xmlns:a16="http://schemas.microsoft.com/office/drawing/2014/main" id="{7149C4F3-EAFC-4506-A87C-346809EC7A55}"/>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Cute cartoon fish set in different color. isolated vector clip art  illustration. | CanStock">
              <a:extLst>
                <a:ext uri="{FF2B5EF4-FFF2-40B4-BE49-F238E27FC236}">
                  <a16:creationId xmlns:a16="http://schemas.microsoft.com/office/drawing/2014/main" id="{BC2121B1-0BE9-44F0-9B0B-E99535169F14}"/>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11CC47A7-3D6E-4D78-992E-D4196C8B579F}"/>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52" name="Rectangle 51">
              <a:extLst>
                <a:ext uri="{FF2B5EF4-FFF2-40B4-BE49-F238E27FC236}">
                  <a16:creationId xmlns:a16="http://schemas.microsoft.com/office/drawing/2014/main" id="{5AE365C4-601A-4E66-B8CA-1D23FF004F7C}"/>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53" name="Rectangle 52">
              <a:extLst>
                <a:ext uri="{FF2B5EF4-FFF2-40B4-BE49-F238E27FC236}">
                  <a16:creationId xmlns:a16="http://schemas.microsoft.com/office/drawing/2014/main" id="{9ABA63CB-9166-4B40-921C-CAA56B7E6C14}"/>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0BA9D59E-0038-4A12-9312-38592869B66D}"/>
              </a:ext>
            </a:extLst>
          </p:cNvPr>
          <p:cNvGrpSpPr/>
          <p:nvPr/>
        </p:nvGrpSpPr>
        <p:grpSpPr>
          <a:xfrm>
            <a:off x="6089988" y="3346660"/>
            <a:ext cx="5311348" cy="1089438"/>
            <a:chOff x="6140041" y="2265827"/>
            <a:chExt cx="5311348" cy="1089438"/>
          </a:xfrm>
        </p:grpSpPr>
        <p:pic>
          <p:nvPicPr>
            <p:cNvPr id="55" name="Picture 2" descr="Cute cartoon fish set in different color. isolated vector clip art  illustration. | CanStock">
              <a:extLst>
                <a:ext uri="{FF2B5EF4-FFF2-40B4-BE49-F238E27FC236}">
                  <a16:creationId xmlns:a16="http://schemas.microsoft.com/office/drawing/2014/main" id="{9C1EB382-6220-46F9-A3CD-FF5AF7B2FD7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Cute cartoon fish set in different color. isolated vector clip art  illustration. | CanStock">
              <a:extLst>
                <a:ext uri="{FF2B5EF4-FFF2-40B4-BE49-F238E27FC236}">
                  <a16:creationId xmlns:a16="http://schemas.microsoft.com/office/drawing/2014/main" id="{9997C4AF-CF8B-4A29-8B52-6B0B9108D144}"/>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Cute cartoon fish set in different color. isolated vector clip art  illustration. | CanStock">
              <a:extLst>
                <a:ext uri="{FF2B5EF4-FFF2-40B4-BE49-F238E27FC236}">
                  <a16:creationId xmlns:a16="http://schemas.microsoft.com/office/drawing/2014/main" id="{73BC53B5-AF0C-4B43-AA77-B5095753F29B}"/>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a:extLst>
                <a:ext uri="{FF2B5EF4-FFF2-40B4-BE49-F238E27FC236}">
                  <a16:creationId xmlns:a16="http://schemas.microsoft.com/office/drawing/2014/main" id="{614D2764-271C-47E9-90B5-963A582B764A}"/>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59" name="Rectangle 58">
              <a:extLst>
                <a:ext uri="{FF2B5EF4-FFF2-40B4-BE49-F238E27FC236}">
                  <a16:creationId xmlns:a16="http://schemas.microsoft.com/office/drawing/2014/main" id="{7962E36A-2042-4FB6-9384-8C03B17CDEB0}"/>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60" name="Rectangle 59">
              <a:extLst>
                <a:ext uri="{FF2B5EF4-FFF2-40B4-BE49-F238E27FC236}">
                  <a16:creationId xmlns:a16="http://schemas.microsoft.com/office/drawing/2014/main" id="{B62DD2F9-C018-41FE-B478-3AEE9DFE1581}"/>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grpSp>
        <p:nvGrpSpPr>
          <p:cNvPr id="61" name="Group 60">
            <a:extLst>
              <a:ext uri="{FF2B5EF4-FFF2-40B4-BE49-F238E27FC236}">
                <a16:creationId xmlns:a16="http://schemas.microsoft.com/office/drawing/2014/main" id="{FC2DF1FA-AFB9-448E-8A08-85899ACD65E4}"/>
              </a:ext>
            </a:extLst>
          </p:cNvPr>
          <p:cNvGrpSpPr/>
          <p:nvPr/>
        </p:nvGrpSpPr>
        <p:grpSpPr>
          <a:xfrm>
            <a:off x="6056220" y="4662189"/>
            <a:ext cx="5311348" cy="1089438"/>
            <a:chOff x="6140041" y="2265827"/>
            <a:chExt cx="5311348" cy="1089438"/>
          </a:xfrm>
        </p:grpSpPr>
        <p:pic>
          <p:nvPicPr>
            <p:cNvPr id="62" name="Picture 2" descr="Cute cartoon fish set in different color. isolated vector clip art  illustration. | CanStock">
              <a:extLst>
                <a:ext uri="{FF2B5EF4-FFF2-40B4-BE49-F238E27FC236}">
                  <a16:creationId xmlns:a16="http://schemas.microsoft.com/office/drawing/2014/main" id="{3E78E54D-039E-4E39-A7EE-490F78A2859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Cute cartoon fish set in different color. isolated vector clip art  illustration. | CanStock">
              <a:extLst>
                <a:ext uri="{FF2B5EF4-FFF2-40B4-BE49-F238E27FC236}">
                  <a16:creationId xmlns:a16="http://schemas.microsoft.com/office/drawing/2014/main" id="{1FD5ED99-F056-4025-BEB2-68AB52D24EC8}"/>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Cute cartoon fish set in different color. isolated vector clip art  illustration. | CanStock">
              <a:extLst>
                <a:ext uri="{FF2B5EF4-FFF2-40B4-BE49-F238E27FC236}">
                  <a16:creationId xmlns:a16="http://schemas.microsoft.com/office/drawing/2014/main" id="{D9E270AB-A587-4880-8F20-D478583A5A27}"/>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a:extLst>
                <a:ext uri="{FF2B5EF4-FFF2-40B4-BE49-F238E27FC236}">
                  <a16:creationId xmlns:a16="http://schemas.microsoft.com/office/drawing/2014/main" id="{ED5BDF4F-2E3B-41E3-B3DD-E9FFE277221A}"/>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66" name="Rectangle 65">
              <a:extLst>
                <a:ext uri="{FF2B5EF4-FFF2-40B4-BE49-F238E27FC236}">
                  <a16:creationId xmlns:a16="http://schemas.microsoft.com/office/drawing/2014/main" id="{7D1DF704-3153-4F2E-8043-947BCA18DB38}"/>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67" name="Rectangle 66">
              <a:extLst>
                <a:ext uri="{FF2B5EF4-FFF2-40B4-BE49-F238E27FC236}">
                  <a16:creationId xmlns:a16="http://schemas.microsoft.com/office/drawing/2014/main" id="{F6B8B450-B9D9-4165-B384-E2E0B567A113}"/>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sp>
        <p:nvSpPr>
          <p:cNvPr id="33" name="Rectangle: Rounded Corners 32">
            <a:extLst>
              <a:ext uri="{FF2B5EF4-FFF2-40B4-BE49-F238E27FC236}">
                <a16:creationId xmlns:a16="http://schemas.microsoft.com/office/drawing/2014/main" id="{2E5B478E-1D3D-46E0-A21E-C46829141BE0}"/>
              </a:ext>
            </a:extLst>
          </p:cNvPr>
          <p:cNvSpPr/>
          <p:nvPr/>
        </p:nvSpPr>
        <p:spPr>
          <a:xfrm>
            <a:off x="485545" y="5585388"/>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Giọng đọc phù hợp</a:t>
            </a:r>
            <a:endPar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grpSp>
        <p:nvGrpSpPr>
          <p:cNvPr id="34" name="Group 33">
            <a:extLst>
              <a:ext uri="{FF2B5EF4-FFF2-40B4-BE49-F238E27FC236}">
                <a16:creationId xmlns:a16="http://schemas.microsoft.com/office/drawing/2014/main" id="{7E3573D6-562E-4F3D-9568-E6F947F9A002}"/>
              </a:ext>
            </a:extLst>
          </p:cNvPr>
          <p:cNvGrpSpPr/>
          <p:nvPr/>
        </p:nvGrpSpPr>
        <p:grpSpPr>
          <a:xfrm>
            <a:off x="6073034" y="5766517"/>
            <a:ext cx="5311348" cy="1089438"/>
            <a:chOff x="6140041" y="2265827"/>
            <a:chExt cx="5311348" cy="1089438"/>
          </a:xfrm>
        </p:grpSpPr>
        <p:pic>
          <p:nvPicPr>
            <p:cNvPr id="35" name="Picture 2" descr="Cute cartoon fish set in different color. isolated vector clip art  illustration. | CanStock">
              <a:extLst>
                <a:ext uri="{FF2B5EF4-FFF2-40B4-BE49-F238E27FC236}">
                  <a16:creationId xmlns:a16="http://schemas.microsoft.com/office/drawing/2014/main" id="{DB7EF273-F89A-4DC9-9696-55EFB5008BD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ute cartoon fish set in different color. isolated vector clip art  illustration. | CanStock">
              <a:extLst>
                <a:ext uri="{FF2B5EF4-FFF2-40B4-BE49-F238E27FC236}">
                  <a16:creationId xmlns:a16="http://schemas.microsoft.com/office/drawing/2014/main" id="{4D60A078-F2C0-4B85-9A1B-D17B53A1A160}"/>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te cartoon fish set in different color. isolated vector clip art  illustration. | CanStock">
              <a:extLst>
                <a:ext uri="{FF2B5EF4-FFF2-40B4-BE49-F238E27FC236}">
                  <a16:creationId xmlns:a16="http://schemas.microsoft.com/office/drawing/2014/main" id="{558C7BC3-3A46-47FC-9D16-2B9997B49E23}"/>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CC07393C-3DFB-4230-9C9B-D90DA87B10A4}"/>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39" name="Rectangle 38">
              <a:extLst>
                <a:ext uri="{FF2B5EF4-FFF2-40B4-BE49-F238E27FC236}">
                  <a16:creationId xmlns:a16="http://schemas.microsoft.com/office/drawing/2014/main" id="{632AF859-37CD-45C0-89B0-65DC0B1EBF53}"/>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40" name="Rectangle 39">
              <a:extLst>
                <a:ext uri="{FF2B5EF4-FFF2-40B4-BE49-F238E27FC236}">
                  <a16:creationId xmlns:a16="http://schemas.microsoft.com/office/drawing/2014/main" id="{77810D5B-0F2C-4E64-AD31-98D7480536BA}"/>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24628538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80">
                                          <p:stCondLst>
                                            <p:cond delay="0"/>
                                          </p:stCondLst>
                                        </p:cTn>
                                        <p:tgtEl>
                                          <p:spTgt spid="21"/>
                                        </p:tgtEl>
                                      </p:cBhvr>
                                    </p:animEffect>
                                    <p:anim calcmode="lin" valueType="num">
                                      <p:cBhvr>
                                        <p:cTn id="13"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8" dur="26">
                                          <p:stCondLst>
                                            <p:cond delay="650"/>
                                          </p:stCondLst>
                                        </p:cTn>
                                        <p:tgtEl>
                                          <p:spTgt spid="21"/>
                                        </p:tgtEl>
                                      </p:cBhvr>
                                      <p:to x="100000" y="60000"/>
                                    </p:animScale>
                                    <p:animScale>
                                      <p:cBhvr>
                                        <p:cTn id="19" dur="166" decel="50000">
                                          <p:stCondLst>
                                            <p:cond delay="676"/>
                                          </p:stCondLst>
                                        </p:cTn>
                                        <p:tgtEl>
                                          <p:spTgt spid="21"/>
                                        </p:tgtEl>
                                      </p:cBhvr>
                                      <p:to x="100000" y="100000"/>
                                    </p:animScale>
                                    <p:animScale>
                                      <p:cBhvr>
                                        <p:cTn id="20" dur="26">
                                          <p:stCondLst>
                                            <p:cond delay="1312"/>
                                          </p:stCondLst>
                                        </p:cTn>
                                        <p:tgtEl>
                                          <p:spTgt spid="21"/>
                                        </p:tgtEl>
                                      </p:cBhvr>
                                      <p:to x="100000" y="80000"/>
                                    </p:animScale>
                                    <p:animScale>
                                      <p:cBhvr>
                                        <p:cTn id="21" dur="166" decel="50000">
                                          <p:stCondLst>
                                            <p:cond delay="1338"/>
                                          </p:stCondLst>
                                        </p:cTn>
                                        <p:tgtEl>
                                          <p:spTgt spid="21"/>
                                        </p:tgtEl>
                                      </p:cBhvr>
                                      <p:to x="100000" y="100000"/>
                                    </p:animScale>
                                    <p:animScale>
                                      <p:cBhvr>
                                        <p:cTn id="22" dur="26">
                                          <p:stCondLst>
                                            <p:cond delay="1642"/>
                                          </p:stCondLst>
                                        </p:cTn>
                                        <p:tgtEl>
                                          <p:spTgt spid="21"/>
                                        </p:tgtEl>
                                      </p:cBhvr>
                                      <p:to x="100000" y="90000"/>
                                    </p:animScale>
                                    <p:animScale>
                                      <p:cBhvr>
                                        <p:cTn id="23" dur="166" decel="50000">
                                          <p:stCondLst>
                                            <p:cond delay="1668"/>
                                          </p:stCondLst>
                                        </p:cTn>
                                        <p:tgtEl>
                                          <p:spTgt spid="21"/>
                                        </p:tgtEl>
                                      </p:cBhvr>
                                      <p:to x="100000" y="100000"/>
                                    </p:animScale>
                                    <p:animScale>
                                      <p:cBhvr>
                                        <p:cTn id="24" dur="26">
                                          <p:stCondLst>
                                            <p:cond delay="1808"/>
                                          </p:stCondLst>
                                        </p:cTn>
                                        <p:tgtEl>
                                          <p:spTgt spid="21"/>
                                        </p:tgtEl>
                                      </p:cBhvr>
                                      <p:to x="100000" y="95000"/>
                                    </p:animScale>
                                    <p:animScale>
                                      <p:cBhvr>
                                        <p:cTn id="25" dur="166" decel="50000">
                                          <p:stCondLst>
                                            <p:cond delay="1834"/>
                                          </p:stCondLst>
                                        </p:cTn>
                                        <p:tgtEl>
                                          <p:spTgt spid="21"/>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80">
                                          <p:stCondLst>
                                            <p:cond delay="0"/>
                                          </p:stCondLst>
                                        </p:cTn>
                                        <p:tgtEl>
                                          <p:spTgt spid="22"/>
                                        </p:tgtEl>
                                      </p:cBhvr>
                                    </p:animEffect>
                                    <p:anim calcmode="lin" valueType="num">
                                      <p:cBhvr>
                                        <p:cTn id="2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34" dur="26">
                                          <p:stCondLst>
                                            <p:cond delay="650"/>
                                          </p:stCondLst>
                                        </p:cTn>
                                        <p:tgtEl>
                                          <p:spTgt spid="22"/>
                                        </p:tgtEl>
                                      </p:cBhvr>
                                      <p:to x="100000" y="60000"/>
                                    </p:animScale>
                                    <p:animScale>
                                      <p:cBhvr>
                                        <p:cTn id="35" dur="166" decel="50000">
                                          <p:stCondLst>
                                            <p:cond delay="676"/>
                                          </p:stCondLst>
                                        </p:cTn>
                                        <p:tgtEl>
                                          <p:spTgt spid="22"/>
                                        </p:tgtEl>
                                      </p:cBhvr>
                                      <p:to x="100000" y="100000"/>
                                    </p:animScale>
                                    <p:animScale>
                                      <p:cBhvr>
                                        <p:cTn id="36" dur="26">
                                          <p:stCondLst>
                                            <p:cond delay="1312"/>
                                          </p:stCondLst>
                                        </p:cTn>
                                        <p:tgtEl>
                                          <p:spTgt spid="22"/>
                                        </p:tgtEl>
                                      </p:cBhvr>
                                      <p:to x="100000" y="80000"/>
                                    </p:animScale>
                                    <p:animScale>
                                      <p:cBhvr>
                                        <p:cTn id="37" dur="166" decel="50000">
                                          <p:stCondLst>
                                            <p:cond delay="1338"/>
                                          </p:stCondLst>
                                        </p:cTn>
                                        <p:tgtEl>
                                          <p:spTgt spid="22"/>
                                        </p:tgtEl>
                                      </p:cBhvr>
                                      <p:to x="100000" y="100000"/>
                                    </p:animScale>
                                    <p:animScale>
                                      <p:cBhvr>
                                        <p:cTn id="38" dur="26">
                                          <p:stCondLst>
                                            <p:cond delay="1642"/>
                                          </p:stCondLst>
                                        </p:cTn>
                                        <p:tgtEl>
                                          <p:spTgt spid="22"/>
                                        </p:tgtEl>
                                      </p:cBhvr>
                                      <p:to x="100000" y="90000"/>
                                    </p:animScale>
                                    <p:animScale>
                                      <p:cBhvr>
                                        <p:cTn id="39" dur="166" decel="50000">
                                          <p:stCondLst>
                                            <p:cond delay="1668"/>
                                          </p:stCondLst>
                                        </p:cTn>
                                        <p:tgtEl>
                                          <p:spTgt spid="22"/>
                                        </p:tgtEl>
                                      </p:cBhvr>
                                      <p:to x="100000" y="100000"/>
                                    </p:animScale>
                                    <p:animScale>
                                      <p:cBhvr>
                                        <p:cTn id="40" dur="26">
                                          <p:stCondLst>
                                            <p:cond delay="1808"/>
                                          </p:stCondLst>
                                        </p:cTn>
                                        <p:tgtEl>
                                          <p:spTgt spid="22"/>
                                        </p:tgtEl>
                                      </p:cBhvr>
                                      <p:to x="100000" y="95000"/>
                                    </p:animScale>
                                    <p:animScale>
                                      <p:cBhvr>
                                        <p:cTn id="41" dur="166" decel="50000">
                                          <p:stCondLst>
                                            <p:cond delay="1834"/>
                                          </p:stCondLst>
                                        </p:cTn>
                                        <p:tgtEl>
                                          <p:spTgt spid="22"/>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80">
                                          <p:stCondLst>
                                            <p:cond delay="0"/>
                                          </p:stCondLst>
                                        </p:cTn>
                                        <p:tgtEl>
                                          <p:spTgt spid="23"/>
                                        </p:tgtEl>
                                      </p:cBhvr>
                                    </p:animEffect>
                                    <p:anim calcmode="lin" valueType="num">
                                      <p:cBhvr>
                                        <p:cTn id="45"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50" dur="26">
                                          <p:stCondLst>
                                            <p:cond delay="650"/>
                                          </p:stCondLst>
                                        </p:cTn>
                                        <p:tgtEl>
                                          <p:spTgt spid="23"/>
                                        </p:tgtEl>
                                      </p:cBhvr>
                                      <p:to x="100000" y="60000"/>
                                    </p:animScale>
                                    <p:animScale>
                                      <p:cBhvr>
                                        <p:cTn id="51" dur="166" decel="50000">
                                          <p:stCondLst>
                                            <p:cond delay="676"/>
                                          </p:stCondLst>
                                        </p:cTn>
                                        <p:tgtEl>
                                          <p:spTgt spid="23"/>
                                        </p:tgtEl>
                                      </p:cBhvr>
                                      <p:to x="100000" y="100000"/>
                                    </p:animScale>
                                    <p:animScale>
                                      <p:cBhvr>
                                        <p:cTn id="52" dur="26">
                                          <p:stCondLst>
                                            <p:cond delay="1312"/>
                                          </p:stCondLst>
                                        </p:cTn>
                                        <p:tgtEl>
                                          <p:spTgt spid="23"/>
                                        </p:tgtEl>
                                      </p:cBhvr>
                                      <p:to x="100000" y="80000"/>
                                    </p:animScale>
                                    <p:animScale>
                                      <p:cBhvr>
                                        <p:cTn id="53" dur="166" decel="50000">
                                          <p:stCondLst>
                                            <p:cond delay="1338"/>
                                          </p:stCondLst>
                                        </p:cTn>
                                        <p:tgtEl>
                                          <p:spTgt spid="23"/>
                                        </p:tgtEl>
                                      </p:cBhvr>
                                      <p:to x="100000" y="100000"/>
                                    </p:animScale>
                                    <p:animScale>
                                      <p:cBhvr>
                                        <p:cTn id="54" dur="26">
                                          <p:stCondLst>
                                            <p:cond delay="1642"/>
                                          </p:stCondLst>
                                        </p:cTn>
                                        <p:tgtEl>
                                          <p:spTgt spid="23"/>
                                        </p:tgtEl>
                                      </p:cBhvr>
                                      <p:to x="100000" y="90000"/>
                                    </p:animScale>
                                    <p:animScale>
                                      <p:cBhvr>
                                        <p:cTn id="55" dur="166" decel="50000">
                                          <p:stCondLst>
                                            <p:cond delay="1668"/>
                                          </p:stCondLst>
                                        </p:cTn>
                                        <p:tgtEl>
                                          <p:spTgt spid="23"/>
                                        </p:tgtEl>
                                      </p:cBhvr>
                                      <p:to x="100000" y="100000"/>
                                    </p:animScale>
                                    <p:animScale>
                                      <p:cBhvr>
                                        <p:cTn id="56" dur="26">
                                          <p:stCondLst>
                                            <p:cond delay="1808"/>
                                          </p:stCondLst>
                                        </p:cTn>
                                        <p:tgtEl>
                                          <p:spTgt spid="23"/>
                                        </p:tgtEl>
                                      </p:cBhvr>
                                      <p:to x="100000" y="95000"/>
                                    </p:animScale>
                                    <p:animScale>
                                      <p:cBhvr>
                                        <p:cTn id="57" dur="166" decel="50000">
                                          <p:stCondLst>
                                            <p:cond delay="1834"/>
                                          </p:stCondLst>
                                        </p:cTn>
                                        <p:tgtEl>
                                          <p:spTgt spid="23"/>
                                        </p:tgtEl>
                                      </p:cBhvr>
                                      <p:to x="100000" y="100000"/>
                                    </p:animScale>
                                  </p:childTnLst>
                                </p:cTn>
                              </p:par>
                              <p:par>
                                <p:cTn id="58" presetID="26"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down)">
                                      <p:cBhvr>
                                        <p:cTn id="60" dur="580">
                                          <p:stCondLst>
                                            <p:cond delay="0"/>
                                          </p:stCondLst>
                                        </p:cTn>
                                        <p:tgtEl>
                                          <p:spTgt spid="33"/>
                                        </p:tgtEl>
                                      </p:cBhvr>
                                    </p:animEffect>
                                    <p:anim calcmode="lin" valueType="num">
                                      <p:cBhvr>
                                        <p:cTn id="61"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6" dur="26">
                                          <p:stCondLst>
                                            <p:cond delay="650"/>
                                          </p:stCondLst>
                                        </p:cTn>
                                        <p:tgtEl>
                                          <p:spTgt spid="33"/>
                                        </p:tgtEl>
                                      </p:cBhvr>
                                      <p:to x="100000" y="60000"/>
                                    </p:animScale>
                                    <p:animScale>
                                      <p:cBhvr>
                                        <p:cTn id="67" dur="166" decel="50000">
                                          <p:stCondLst>
                                            <p:cond delay="676"/>
                                          </p:stCondLst>
                                        </p:cTn>
                                        <p:tgtEl>
                                          <p:spTgt spid="33"/>
                                        </p:tgtEl>
                                      </p:cBhvr>
                                      <p:to x="100000" y="100000"/>
                                    </p:animScale>
                                    <p:animScale>
                                      <p:cBhvr>
                                        <p:cTn id="68" dur="26">
                                          <p:stCondLst>
                                            <p:cond delay="1312"/>
                                          </p:stCondLst>
                                        </p:cTn>
                                        <p:tgtEl>
                                          <p:spTgt spid="33"/>
                                        </p:tgtEl>
                                      </p:cBhvr>
                                      <p:to x="100000" y="80000"/>
                                    </p:animScale>
                                    <p:animScale>
                                      <p:cBhvr>
                                        <p:cTn id="69" dur="166" decel="50000">
                                          <p:stCondLst>
                                            <p:cond delay="1338"/>
                                          </p:stCondLst>
                                        </p:cTn>
                                        <p:tgtEl>
                                          <p:spTgt spid="33"/>
                                        </p:tgtEl>
                                      </p:cBhvr>
                                      <p:to x="100000" y="100000"/>
                                    </p:animScale>
                                    <p:animScale>
                                      <p:cBhvr>
                                        <p:cTn id="70" dur="26">
                                          <p:stCondLst>
                                            <p:cond delay="1642"/>
                                          </p:stCondLst>
                                        </p:cTn>
                                        <p:tgtEl>
                                          <p:spTgt spid="33"/>
                                        </p:tgtEl>
                                      </p:cBhvr>
                                      <p:to x="100000" y="90000"/>
                                    </p:animScale>
                                    <p:animScale>
                                      <p:cBhvr>
                                        <p:cTn id="71" dur="166" decel="50000">
                                          <p:stCondLst>
                                            <p:cond delay="1668"/>
                                          </p:stCondLst>
                                        </p:cTn>
                                        <p:tgtEl>
                                          <p:spTgt spid="33"/>
                                        </p:tgtEl>
                                      </p:cBhvr>
                                      <p:to x="100000" y="100000"/>
                                    </p:animScale>
                                    <p:animScale>
                                      <p:cBhvr>
                                        <p:cTn id="72" dur="26">
                                          <p:stCondLst>
                                            <p:cond delay="1808"/>
                                          </p:stCondLst>
                                        </p:cTn>
                                        <p:tgtEl>
                                          <p:spTgt spid="33"/>
                                        </p:tgtEl>
                                      </p:cBhvr>
                                      <p:to x="100000" y="95000"/>
                                    </p:animScale>
                                    <p:animScale>
                                      <p:cBhvr>
                                        <p:cTn id="73" dur="166" decel="50000">
                                          <p:stCondLst>
                                            <p:cond delay="1834"/>
                                          </p:stCondLst>
                                        </p:cTn>
                                        <p:tgtEl>
                                          <p:spTgt spid="33"/>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1000"/>
                                        <p:tgtEl>
                                          <p:spTgt spid="25"/>
                                        </p:tgtEl>
                                      </p:cBhvr>
                                    </p:animEffect>
                                    <p:anim calcmode="lin" valueType="num">
                                      <p:cBhvr>
                                        <p:cTn id="79" dur="1000" fill="hold"/>
                                        <p:tgtEl>
                                          <p:spTgt spid="25"/>
                                        </p:tgtEl>
                                        <p:attrNameLst>
                                          <p:attrName>ppt_x</p:attrName>
                                        </p:attrNameLst>
                                      </p:cBhvr>
                                      <p:tavLst>
                                        <p:tav tm="0">
                                          <p:val>
                                            <p:strVal val="#ppt_x"/>
                                          </p:val>
                                        </p:tav>
                                        <p:tav tm="100000">
                                          <p:val>
                                            <p:strVal val="#ppt_x"/>
                                          </p:val>
                                        </p:tav>
                                      </p:tavLst>
                                    </p:anim>
                                    <p:anim calcmode="lin" valueType="num">
                                      <p:cBhvr>
                                        <p:cTn id="80" dur="1000" fill="hold"/>
                                        <p:tgtEl>
                                          <p:spTgt spid="25"/>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fade">
                                      <p:cBhvr>
                                        <p:cTn id="83" dur="1000"/>
                                        <p:tgtEl>
                                          <p:spTgt spid="26"/>
                                        </p:tgtEl>
                                      </p:cBhvr>
                                    </p:animEffect>
                                    <p:anim calcmode="lin" valueType="num">
                                      <p:cBhvr>
                                        <p:cTn id="84" dur="1000" fill="hold"/>
                                        <p:tgtEl>
                                          <p:spTgt spid="26"/>
                                        </p:tgtEl>
                                        <p:attrNameLst>
                                          <p:attrName>ppt_x</p:attrName>
                                        </p:attrNameLst>
                                      </p:cBhvr>
                                      <p:tavLst>
                                        <p:tav tm="0">
                                          <p:val>
                                            <p:strVal val="#ppt_x"/>
                                          </p:val>
                                        </p:tav>
                                        <p:tav tm="100000">
                                          <p:val>
                                            <p:strVal val="#ppt_x"/>
                                          </p:val>
                                        </p:tav>
                                      </p:tavLst>
                                    </p:anim>
                                    <p:anim calcmode="lin" valueType="num">
                                      <p:cBhvr>
                                        <p:cTn id="85" dur="1000" fill="hold"/>
                                        <p:tgtEl>
                                          <p:spTgt spid="26"/>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fade">
                                      <p:cBhvr>
                                        <p:cTn id="88" dur="1000"/>
                                        <p:tgtEl>
                                          <p:spTgt spid="27"/>
                                        </p:tgtEl>
                                      </p:cBhvr>
                                    </p:animEffect>
                                    <p:anim calcmode="lin" valueType="num">
                                      <p:cBhvr>
                                        <p:cTn id="89" dur="1000" fill="hold"/>
                                        <p:tgtEl>
                                          <p:spTgt spid="27"/>
                                        </p:tgtEl>
                                        <p:attrNameLst>
                                          <p:attrName>ppt_x</p:attrName>
                                        </p:attrNameLst>
                                      </p:cBhvr>
                                      <p:tavLst>
                                        <p:tav tm="0">
                                          <p:val>
                                            <p:strVal val="#ppt_x"/>
                                          </p:val>
                                        </p:tav>
                                        <p:tav tm="100000">
                                          <p:val>
                                            <p:strVal val="#ppt_x"/>
                                          </p:val>
                                        </p:tav>
                                      </p:tavLst>
                                    </p:anim>
                                    <p:anim calcmode="lin" valueType="num">
                                      <p:cBhvr>
                                        <p:cTn id="90" dur="1000" fill="hold"/>
                                        <p:tgtEl>
                                          <p:spTgt spid="27"/>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3"/>
                                        </p:tgtEl>
                                        <p:attrNameLst>
                                          <p:attrName>style.visibility</p:attrName>
                                        </p:attrNameLst>
                                      </p:cBhvr>
                                      <p:to>
                                        <p:strVal val="visible"/>
                                      </p:to>
                                    </p:set>
                                    <p:animEffect transition="in" filter="fade">
                                      <p:cBhvr>
                                        <p:cTn id="93" dur="1000"/>
                                        <p:tgtEl>
                                          <p:spTgt spid="3"/>
                                        </p:tgtEl>
                                      </p:cBhvr>
                                    </p:animEffect>
                                    <p:anim calcmode="lin" valueType="num">
                                      <p:cBhvr>
                                        <p:cTn id="94" dur="1000" fill="hold"/>
                                        <p:tgtEl>
                                          <p:spTgt spid="3"/>
                                        </p:tgtEl>
                                        <p:attrNameLst>
                                          <p:attrName>ppt_x</p:attrName>
                                        </p:attrNameLst>
                                      </p:cBhvr>
                                      <p:tavLst>
                                        <p:tav tm="0">
                                          <p:val>
                                            <p:strVal val="#ppt_x"/>
                                          </p:val>
                                        </p:tav>
                                        <p:tav tm="100000">
                                          <p:val>
                                            <p:strVal val="#ppt_x"/>
                                          </p:val>
                                        </p:tav>
                                      </p:tavLst>
                                    </p:anim>
                                    <p:anim calcmode="lin" valueType="num">
                                      <p:cBhvr>
                                        <p:cTn id="95" dur="1000" fill="hold"/>
                                        <p:tgtEl>
                                          <p:spTgt spid="3"/>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54"/>
                                        </p:tgtEl>
                                        <p:attrNameLst>
                                          <p:attrName>style.visibility</p:attrName>
                                        </p:attrNameLst>
                                      </p:cBhvr>
                                      <p:to>
                                        <p:strVal val="visible"/>
                                      </p:to>
                                    </p:set>
                                    <p:animEffect transition="in" filter="fade">
                                      <p:cBhvr>
                                        <p:cTn id="98" dur="1000"/>
                                        <p:tgtEl>
                                          <p:spTgt spid="54"/>
                                        </p:tgtEl>
                                      </p:cBhvr>
                                    </p:animEffect>
                                    <p:anim calcmode="lin" valueType="num">
                                      <p:cBhvr>
                                        <p:cTn id="99" dur="1000" fill="hold"/>
                                        <p:tgtEl>
                                          <p:spTgt spid="54"/>
                                        </p:tgtEl>
                                        <p:attrNameLst>
                                          <p:attrName>ppt_x</p:attrName>
                                        </p:attrNameLst>
                                      </p:cBhvr>
                                      <p:tavLst>
                                        <p:tav tm="0">
                                          <p:val>
                                            <p:strVal val="#ppt_x"/>
                                          </p:val>
                                        </p:tav>
                                        <p:tav tm="100000">
                                          <p:val>
                                            <p:strVal val="#ppt_x"/>
                                          </p:val>
                                        </p:tav>
                                      </p:tavLst>
                                    </p:anim>
                                    <p:anim calcmode="lin" valueType="num">
                                      <p:cBhvr>
                                        <p:cTn id="100" dur="1000" fill="hold"/>
                                        <p:tgtEl>
                                          <p:spTgt spid="54"/>
                                        </p:tgtEl>
                                        <p:attrNameLst>
                                          <p:attrName>ppt_y</p:attrName>
                                        </p:attrNameLst>
                                      </p:cBhvr>
                                      <p:tavLst>
                                        <p:tav tm="0">
                                          <p:val>
                                            <p:strVal val="#ppt_y+.1"/>
                                          </p:val>
                                        </p:tav>
                                        <p:tav tm="100000">
                                          <p:val>
                                            <p:strVal val="#ppt_y"/>
                                          </p:val>
                                        </p:tav>
                                      </p:tavLst>
                                    </p:anim>
                                  </p:childTnLst>
                                </p:cTn>
                              </p:par>
                              <p:par>
                                <p:cTn id="101" presetID="42" presetClass="entr" presetSubtype="0" fill="hold" nodeType="with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fade">
                                      <p:cBhvr>
                                        <p:cTn id="103" dur="1000"/>
                                        <p:tgtEl>
                                          <p:spTgt spid="61"/>
                                        </p:tgtEl>
                                      </p:cBhvr>
                                    </p:animEffect>
                                    <p:anim calcmode="lin" valueType="num">
                                      <p:cBhvr>
                                        <p:cTn id="104" dur="1000" fill="hold"/>
                                        <p:tgtEl>
                                          <p:spTgt spid="61"/>
                                        </p:tgtEl>
                                        <p:attrNameLst>
                                          <p:attrName>ppt_x</p:attrName>
                                        </p:attrNameLst>
                                      </p:cBhvr>
                                      <p:tavLst>
                                        <p:tav tm="0">
                                          <p:val>
                                            <p:strVal val="#ppt_x"/>
                                          </p:val>
                                        </p:tav>
                                        <p:tav tm="100000">
                                          <p:val>
                                            <p:strVal val="#ppt_x"/>
                                          </p:val>
                                        </p:tav>
                                      </p:tavLst>
                                    </p:anim>
                                    <p:anim calcmode="lin" valueType="num">
                                      <p:cBhvr>
                                        <p:cTn id="105" dur="1000" fill="hold"/>
                                        <p:tgtEl>
                                          <p:spTgt spid="61"/>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fade">
                                      <p:cBhvr>
                                        <p:cTn id="108" dur="1000"/>
                                        <p:tgtEl>
                                          <p:spTgt spid="34"/>
                                        </p:tgtEl>
                                      </p:cBhvr>
                                    </p:animEffect>
                                    <p:anim calcmode="lin" valueType="num">
                                      <p:cBhvr>
                                        <p:cTn id="109" dur="1000" fill="hold"/>
                                        <p:tgtEl>
                                          <p:spTgt spid="34"/>
                                        </p:tgtEl>
                                        <p:attrNameLst>
                                          <p:attrName>ppt_x</p:attrName>
                                        </p:attrNameLst>
                                      </p:cBhvr>
                                      <p:tavLst>
                                        <p:tav tm="0">
                                          <p:val>
                                            <p:strVal val="#ppt_x"/>
                                          </p:val>
                                        </p:tav>
                                        <p:tav tm="100000">
                                          <p:val>
                                            <p:strVal val="#ppt_x"/>
                                          </p:val>
                                        </p:tav>
                                      </p:tavLst>
                                    </p:anim>
                                    <p:anim calcmode="lin" valueType="num">
                                      <p:cBhvr>
                                        <p:cTn id="11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p:bldP spid="25" grpId="0"/>
      <p:bldP spid="26" grpId="0"/>
      <p:bldP spid="27" grpId="0"/>
      <p:bldP spid="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3351620-8CB9-4B51-AE53-B9AEC41F0F7B}"/>
              </a:ext>
            </a:extLst>
          </p:cNvPr>
          <p:cNvGrpSpPr/>
          <p:nvPr/>
        </p:nvGrpSpPr>
        <p:grpSpPr>
          <a:xfrm>
            <a:off x="0" y="0"/>
            <a:ext cx="12192000" cy="6858000"/>
            <a:chOff x="0" y="0"/>
            <a:chExt cx="12192000" cy="6858000"/>
          </a:xfrm>
        </p:grpSpPr>
        <p:pic>
          <p:nvPicPr>
            <p:cNvPr id="4" name="Picture 3">
              <a:extLst>
                <a:ext uri="{FF2B5EF4-FFF2-40B4-BE49-F238E27FC236}">
                  <a16:creationId xmlns:a16="http://schemas.microsoft.com/office/drawing/2014/main" id="{95FEBDB9-05AC-4865-8720-B321A8FC7AF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5865A44-C459-495A-9870-791808BC96FF}"/>
                </a:ext>
              </a:extLst>
            </p:cNvPr>
            <p:cNvSpPr/>
            <p:nvPr/>
          </p:nvSpPr>
          <p:spPr>
            <a:xfrm>
              <a:off x="8529115" y="1241916"/>
              <a:ext cx="2870998" cy="1388141"/>
            </a:xfrm>
            <a:prstGeom prst="rect">
              <a:avLst/>
            </a:prstGeom>
            <a:solidFill>
              <a:srgbClr val="FEEBC3"/>
            </a:solidFill>
            <a:ln>
              <a:solidFill>
                <a:srgbClr val="FFE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Rectangle: Rounded Corners 8">
            <a:extLst>
              <a:ext uri="{FF2B5EF4-FFF2-40B4-BE49-F238E27FC236}">
                <a16:creationId xmlns:a16="http://schemas.microsoft.com/office/drawing/2014/main" id="{BEAA5C6F-A61C-46BF-A6AE-949715F49DD9}"/>
              </a:ext>
            </a:extLst>
          </p:cNvPr>
          <p:cNvSpPr/>
          <p:nvPr/>
        </p:nvSpPr>
        <p:spPr>
          <a:xfrm>
            <a:off x="6064958" y="1941967"/>
            <a:ext cx="5445246" cy="2316480"/>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xmln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18320609-378C-4B81-BB3F-373CD766AA0A}"/>
              </a:ext>
            </a:extLst>
          </p:cNvPr>
          <p:cNvSpPr txBox="1"/>
          <p:nvPr/>
        </p:nvSpPr>
        <p:spPr>
          <a:xfrm>
            <a:off x="6563722" y="2263472"/>
            <a:ext cx="6339078" cy="745140"/>
          </a:xfrm>
          <a:prstGeom prst="rect">
            <a:avLst/>
          </a:prstGeom>
          <a:noFill/>
        </p:spPr>
        <p:txBody>
          <a:bodyPr wrap="square" lIns="0" tIns="0" rIns="0" bIns="0" rtlCol="0">
            <a:spAutoFit/>
          </a:bodyPr>
          <a:lstStyle/>
          <a:p>
            <a:pPr marL="457200" indent="-457200" algn="just" fontAlgn="auto">
              <a:lnSpc>
                <a:spcPct val="150000"/>
              </a:lnSpc>
              <a:buFontTx/>
              <a:buChar char="-"/>
              <a:defRPr/>
            </a:pPr>
            <a:r>
              <a:rPr lang="vi-VN" altLang="zh-CN" sz="3600" b="1" i="1" dirty="0">
                <a:solidFill>
                  <a:srgbClr val="0070C0"/>
                </a:solidFill>
                <a:latin typeface="Calibri" panose="020F0502020204030204" pitchFamily="34" charset="0"/>
                <a:ea typeface="字魂189号-星岩乐黑体" panose="00000500000000000000" charset="-122"/>
                <a:cs typeface="Calibri" panose="020F0502020204030204" pitchFamily="34" charset="0"/>
                <a:sym typeface="+mn-lt"/>
              </a:rPr>
              <a:t>Luyện đọc lại bài.</a:t>
            </a:r>
          </a:p>
        </p:txBody>
      </p:sp>
      <p:pic>
        <p:nvPicPr>
          <p:cNvPr id="5" name="Picture 4">
            <a:extLst>
              <a:ext uri="{FF2B5EF4-FFF2-40B4-BE49-F238E27FC236}">
                <a16:creationId xmlns:a16="http://schemas.microsoft.com/office/drawing/2014/main" id="{FF201E54-E032-F26D-E181-B6D8C2578C7E}"/>
              </a:ext>
            </a:extLst>
          </p:cNvPr>
          <p:cNvPicPr>
            <a:picLocks noChangeAspect="1"/>
          </p:cNvPicPr>
          <p:nvPr/>
        </p:nvPicPr>
        <p:blipFill>
          <a:blip r:embed="rId3"/>
          <a:stretch>
            <a:fillRect/>
          </a:stretch>
        </p:blipFill>
        <p:spPr>
          <a:xfrm>
            <a:off x="7134379" y="105756"/>
            <a:ext cx="2712955" cy="1225402"/>
          </a:xfrm>
          <a:prstGeom prst="rect">
            <a:avLst/>
          </a:prstGeom>
        </p:spPr>
      </p:pic>
    </p:spTree>
    <p:extLst>
      <p:ext uri="{BB962C8B-B14F-4D97-AF65-F5344CB8AC3E}">
        <p14:creationId xmlns:p14="http://schemas.microsoft.com/office/powerpoint/2010/main" val="60535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0000">
                                          <p:cBhvr additive="base">
                                            <p:cTn id="7" dur="1300" fill="hold"/>
                                            <p:tgtEl>
                                              <p:spTgt spid="1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300" fill="hold"/>
                                            <p:tgtEl>
                                              <p:spTgt spid="13"/>
                                            </p:tgtEl>
                                            <p:attrNameLst>
                                              <p:attrName>ppt_x</p:attrName>
                                            </p:attrNameLst>
                                          </p:cBhvr>
                                          <p:tavLst>
                                            <p:tav tm="0">
                                              <p:val>
                                                <p:strVal val="1+#ppt_w/2"/>
                                              </p:val>
                                            </p:tav>
                                            <p:tav tm="100000">
                                              <p:val>
                                                <p:strVal val="#ppt_x"/>
                                              </p:val>
                                            </p:tav>
                                          </p:tavLst>
                                        </p:anim>
                                        <p:anim calcmode="lin" valueType="num">
                                          <p:cBhvr additive="base">
                                            <p:cTn id="8" dur="13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1011B111-89C6-83CF-8E05-4735D05E314F}"/>
              </a:ext>
            </a:extLst>
          </p:cNvPr>
          <p:cNvPicPr>
            <a:picLocks noChangeAspect="1"/>
          </p:cNvPicPr>
          <p:nvPr/>
        </p:nvPicPr>
        <p:blipFill>
          <a:blip r:embed="rId4"/>
          <a:stretch>
            <a:fillRect/>
          </a:stretch>
        </p:blipFill>
        <p:spPr>
          <a:xfrm>
            <a:off x="3616735" y="436839"/>
            <a:ext cx="5182049" cy="944962"/>
          </a:xfrm>
          <a:prstGeom prst="rect">
            <a:avLst/>
          </a:prstGeom>
        </p:spPr>
      </p:pic>
      <p:sp>
        <p:nvSpPr>
          <p:cNvPr id="4" name="TextBox 3">
            <a:extLst>
              <a:ext uri="{FF2B5EF4-FFF2-40B4-BE49-F238E27FC236}">
                <a16:creationId xmlns:a16="http://schemas.microsoft.com/office/drawing/2014/main" id="{202CBB34-B8DD-58CD-31D0-97C5EDA0588F}"/>
              </a:ext>
            </a:extLst>
          </p:cNvPr>
          <p:cNvSpPr txBox="1"/>
          <p:nvPr/>
        </p:nvSpPr>
        <p:spPr>
          <a:xfrm>
            <a:off x="883920" y="1696720"/>
            <a:ext cx="10749280" cy="3539430"/>
          </a:xfrm>
          <a:prstGeom prst="rect">
            <a:avLst/>
          </a:prstGeom>
          <a:noFill/>
        </p:spPr>
        <p:txBody>
          <a:bodyPr wrap="square" rtlCol="0">
            <a:spAutoFit/>
          </a:bodyPr>
          <a:lstStyle/>
          <a:p>
            <a:pPr marL="457200" indent="-457200">
              <a:buFont typeface="Arial" panose="020B0604020202020204" pitchFamily="34" charset="0"/>
              <a:buChar char="•"/>
            </a:pPr>
            <a:r>
              <a:rPr lang="vi-VN" sz="3200" dirty="0">
                <a:latin typeface="Cambria" panose="02040503050406030204" pitchFamily="18" charset="0"/>
                <a:ea typeface="Cambria" panose="02040503050406030204" pitchFamily="18" charset="0"/>
              </a:rPr>
              <a:t>Đọc đúng toàn bộ văn bản Tranh làng Hồ với ngữ điệu nhẹ nhàng, tha thiết, pha chút tự hào. Biết ngắt, nghỉ hơi hợp lí.</a:t>
            </a:r>
          </a:p>
          <a:p>
            <a:pPr marL="457200" indent="-457200" algn="just">
              <a:buFont typeface="Arial" panose="020B0604020202020204" pitchFamily="34" charset="0"/>
              <a:buChar char="•"/>
            </a:pPr>
            <a:r>
              <a:rPr lang="vi-VN" sz="3200" dirty="0">
                <a:latin typeface="Cambria" panose="02040503050406030204" pitchFamily="18" charset="0"/>
                <a:ea typeface="Cambria" panose="02040503050406030204" pitchFamily="18" charset="0"/>
              </a:rPr>
              <a:t>Đọc hiểu: Nhận biết cấu trúc và các thông tin có trong văn bản. Nhận biết được những ý chính có trong bài đọc, hiểu được thông tin chính về tranh làng Hồ - một dòng tranh dân gian độc đáo ở vùng quê Bắc Bộ, di sản văn hóa phi vật thể cấp quốc gia, biết phân chia bố cục của văn bản.</a:t>
            </a:r>
          </a:p>
        </p:txBody>
      </p:sp>
    </p:spTree>
    <p:extLst>
      <p:ext uri="{BB962C8B-B14F-4D97-AF65-F5344CB8AC3E}">
        <p14:creationId xmlns:p14="http://schemas.microsoft.com/office/powerpoint/2010/main" val="2342071268"/>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PHÁT TRIỂN NĂNG LỰC THẨM MỸ BẰNG TOÁN HỌC - POMath">
            <a:extLst>
              <a:ext uri="{FF2B5EF4-FFF2-40B4-BE49-F238E27FC236}">
                <a16:creationId xmlns:a16="http://schemas.microsoft.com/office/drawing/2014/main" id="{73CA0033-0FB7-8851-C9DA-346F487A0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A078BB3-E2D6-A2DC-662E-CD58E06B10F4}"/>
              </a:ext>
            </a:extLst>
          </p:cNvPr>
          <p:cNvPicPr>
            <a:picLocks noChangeAspect="1"/>
          </p:cNvPicPr>
          <p:nvPr/>
        </p:nvPicPr>
        <p:blipFill>
          <a:blip r:embed="rId4"/>
          <a:stretch>
            <a:fillRect/>
          </a:stretch>
        </p:blipFill>
        <p:spPr>
          <a:xfrm>
            <a:off x="2967075" y="1486855"/>
            <a:ext cx="8565622" cy="3078747"/>
          </a:xfrm>
          <a:prstGeom prst="rect">
            <a:avLst/>
          </a:prstGeom>
        </p:spPr>
      </p:pic>
    </p:spTree>
    <p:extLst>
      <p:ext uri="{BB962C8B-B14F-4D97-AF65-F5344CB8AC3E}">
        <p14:creationId xmlns:p14="http://schemas.microsoft.com/office/powerpoint/2010/main" val="3130403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DE9A80A-6049-41FD-AFBC-F4DAF5D9346D}"/>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DDCF3F6-E2C9-7139-A013-70EFC7C42ACE}"/>
              </a:ext>
            </a:extLst>
          </p:cNvPr>
          <p:cNvPicPr>
            <a:picLocks noChangeAspect="1"/>
          </p:cNvPicPr>
          <p:nvPr/>
        </p:nvPicPr>
        <p:blipFill>
          <a:blip r:embed="rId3"/>
          <a:stretch>
            <a:fillRect/>
          </a:stretch>
        </p:blipFill>
        <p:spPr>
          <a:xfrm>
            <a:off x="4418350" y="449369"/>
            <a:ext cx="3865680" cy="681070"/>
          </a:xfrm>
          <a:prstGeom prst="rect">
            <a:avLst/>
          </a:prstGeom>
        </p:spPr>
      </p:pic>
      <p:sp>
        <p:nvSpPr>
          <p:cNvPr id="4" name="TextBox 3">
            <a:extLst>
              <a:ext uri="{FF2B5EF4-FFF2-40B4-BE49-F238E27FC236}">
                <a16:creationId xmlns:a16="http://schemas.microsoft.com/office/drawing/2014/main" id="{EC94EA02-7BDC-9765-B8FE-3690850CFC18}"/>
              </a:ext>
            </a:extLst>
          </p:cNvPr>
          <p:cNvSpPr txBox="1"/>
          <p:nvPr/>
        </p:nvSpPr>
        <p:spPr>
          <a:xfrm>
            <a:off x="783771" y="1578429"/>
            <a:ext cx="7097486" cy="4708981"/>
          </a:xfrm>
          <a:prstGeom prst="rect">
            <a:avLst/>
          </a:prstGeom>
          <a:noFill/>
        </p:spPr>
        <p:txBody>
          <a:bodyPr wrap="square" rtlCol="0">
            <a:spAutoFit/>
          </a:bodyPr>
          <a:lstStyle/>
          <a:p>
            <a:pPr algn="just"/>
            <a:r>
              <a:rPr lang="en-US" sz="2500" b="0" i="0" dirty="0">
                <a:solidFill>
                  <a:srgbClr val="000000"/>
                </a:solidFill>
                <a:effectLst/>
                <a:latin typeface="Cambria" panose="02040503050406030204" pitchFamily="18" charset="0"/>
                <a:ea typeface="Cambria" panose="02040503050406030204" pitchFamily="18" charset="0"/>
              </a:rPr>
              <a:t>   </a:t>
            </a:r>
            <a:r>
              <a:rPr lang="vi-VN" sz="2500" b="0" i="0" dirty="0">
                <a:solidFill>
                  <a:srgbClr val="000000"/>
                </a:solidFill>
                <a:effectLst/>
                <a:latin typeface="Cambria" panose="02040503050406030204" pitchFamily="18" charset="0"/>
                <a:ea typeface="Cambria" panose="02040503050406030204" pitchFamily="18" charset="0"/>
              </a:rPr>
              <a:t>Từ ngày còn ít tuổi, tôi đã thích những tranh lợn, gà, chuột, ếch, tranh cây dừa, tranh tố nữ của làng Hồ. Mỗi lần Tết đến, đứng trước những cái chiếu bày tranh làng Hồ giải trên các lề phố Hà Nội, lòng tôi thấm thía một nỗi biết ơn đối với những người nghệ sĩ tạo hình của nhân dân. Họ đã đem vào cuộc sống một cách nhìn thuần phác, càng ngắm càng thấy đậm đà, lành mạnh, hóm hỉnh và tươi vui.</a:t>
            </a:r>
          </a:p>
          <a:p>
            <a:pPr algn="just"/>
            <a:r>
              <a:rPr lang="en-US" sz="2500" b="0" i="0" dirty="0">
                <a:solidFill>
                  <a:srgbClr val="000000"/>
                </a:solidFill>
                <a:effectLst/>
                <a:latin typeface="Cambria" panose="02040503050406030204" pitchFamily="18" charset="0"/>
                <a:ea typeface="Cambria" panose="02040503050406030204" pitchFamily="18" charset="0"/>
              </a:rPr>
              <a:t>   </a:t>
            </a:r>
            <a:r>
              <a:rPr lang="vi-VN" sz="2500" b="0" i="0" dirty="0">
                <a:solidFill>
                  <a:srgbClr val="000000"/>
                </a:solidFill>
                <a:effectLst/>
                <a:latin typeface="Cambria" panose="02040503050406030204" pitchFamily="18" charset="0"/>
                <a:ea typeface="Cambria" panose="02040503050406030204" pitchFamily="18" charset="0"/>
              </a:rPr>
              <a:t>Phải yêu mến cuộc đời trồng trọt, chăn nuôi lắm mới khắc được những tranh lợn ráy có những khoáy âm dương rất có duyên, mới vẽ được những đàn gà con tưng bừng như ca múa bên gà mái mẹ.</a:t>
            </a:r>
          </a:p>
        </p:txBody>
      </p:sp>
      <p:pic>
        <p:nvPicPr>
          <p:cNvPr id="6" name="Picture 5">
            <a:extLst>
              <a:ext uri="{FF2B5EF4-FFF2-40B4-BE49-F238E27FC236}">
                <a16:creationId xmlns:a16="http://schemas.microsoft.com/office/drawing/2014/main" id="{A25999B8-B900-7AED-EB26-6AA73686ACEA}"/>
              </a:ext>
            </a:extLst>
          </p:cNvPr>
          <p:cNvPicPr>
            <a:picLocks noChangeAspect="1"/>
          </p:cNvPicPr>
          <p:nvPr/>
        </p:nvPicPr>
        <p:blipFill>
          <a:blip r:embed="rId4"/>
          <a:stretch>
            <a:fillRect/>
          </a:stretch>
        </p:blipFill>
        <p:spPr>
          <a:xfrm>
            <a:off x="7986497" y="1349828"/>
            <a:ext cx="3574132" cy="5185682"/>
          </a:xfrm>
          <a:prstGeom prst="rect">
            <a:avLst/>
          </a:prstGeom>
        </p:spPr>
      </p:pic>
    </p:spTree>
    <p:extLst>
      <p:ext uri="{BB962C8B-B14F-4D97-AF65-F5344CB8AC3E}">
        <p14:creationId xmlns:p14="http://schemas.microsoft.com/office/powerpoint/2010/main" val="4113764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DE9A80A-6049-41FD-AFBC-F4DAF5D9346D}"/>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EC94EA02-7BDC-9765-B8FE-3690850CFC18}"/>
              </a:ext>
            </a:extLst>
          </p:cNvPr>
          <p:cNvSpPr txBox="1"/>
          <p:nvPr/>
        </p:nvSpPr>
        <p:spPr>
          <a:xfrm>
            <a:off x="827313" y="881743"/>
            <a:ext cx="10428515" cy="4832092"/>
          </a:xfrm>
          <a:prstGeom prst="rect">
            <a:avLst/>
          </a:prstGeom>
          <a:noFill/>
        </p:spPr>
        <p:txBody>
          <a:bodyPr wrap="square" rtlCol="0">
            <a:spAutoFit/>
          </a:bodyPr>
          <a:lstStyle/>
          <a:p>
            <a:pPr lvl="0" algn="just"/>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Kĩ thuật tranh làng Hồ đã đạt đến sự trang trí tinh tế: những bộ tranh tố nữ áo màu, quần hoa chanh nền đen lĩnh của một thứ màu đen rất Việt Nam. Màu đen không pha bằng thuốc mà luyện bằng bột than của những chất liệu gợi nhắc thiết tha đến đồng quê đất nước: chất rơm bếp, than của cói chiếu và than của lá tre mùa thu rụng lá. Cái màu trắng điệp cũng là một sự sáng tạo góp phần vào kho tàng màu sắc của dân tộc trong hội hoạ. Màu trắng ấy càng ngắm càng ưa nhìn: những hạt cát của điệp trắng nhấp nhánh muôn ngàn hạt phấn làm tăng thêm vẻ thâm thuý cho khuôn mặt, tăng thêm sống động cho dáng người trong tranh.</a:t>
            </a:r>
          </a:p>
          <a:p>
            <a:pPr lvl="0" algn="r"/>
            <a:r>
              <a:rPr lang="vi-VN" sz="2800" dirty="0">
                <a:solidFill>
                  <a:srgbClr val="000000"/>
                </a:solidFill>
                <a:latin typeface="Cambria" panose="02040503050406030204" pitchFamily="18" charset="0"/>
                <a:ea typeface="Cambria" panose="02040503050406030204" pitchFamily="18" charset="0"/>
              </a:rPr>
              <a:t>(Theo Nguyễn Tuân)</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90674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29706ABC-52AE-EE77-34D0-A0FD31D777F7}"/>
              </a:ext>
            </a:extLst>
          </p:cNvPr>
          <p:cNvSpPr txBox="1"/>
          <p:nvPr/>
        </p:nvSpPr>
        <p:spPr>
          <a:xfrm>
            <a:off x="767610" y="1948472"/>
            <a:ext cx="5653068" cy="851297"/>
          </a:xfrm>
          <a:prstGeom prst="roundRect">
            <a:avLst/>
          </a:prstGeom>
          <a:solidFill>
            <a:srgbClr val="F8D0DB"/>
          </a:solidFill>
          <a:ln w="38100">
            <a:solidFill>
              <a:srgbClr val="FF6563"/>
            </a:solidFill>
          </a:ln>
        </p:spPr>
        <p:txBody>
          <a:bodyPr wrap="square" rtlCol="0">
            <a:spAutoFit/>
          </a:bodyPr>
          <a:lstStyle/>
          <a:p>
            <a:pPr lvl="0" algn="just" defTabSz="914400">
              <a:defRPr/>
            </a:pPr>
            <a:r>
              <a:rPr lang="vi-VN" sz="4400" b="1" dirty="0">
                <a:solidFill>
                  <a:prstClr val="black"/>
                </a:solidFill>
                <a:latin typeface="Calibri" panose="020F0502020204030204"/>
                <a:ea typeface="Roboto" panose="02000000000000000000" pitchFamily="2" charset="0"/>
              </a:rPr>
              <a:t>người nghệ sĩ tạo hình</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
        <p:nvSpPr>
          <p:cNvPr id="6" name="TextBox 5">
            <a:extLst>
              <a:ext uri="{FF2B5EF4-FFF2-40B4-BE49-F238E27FC236}">
                <a16:creationId xmlns:a16="http://schemas.microsoft.com/office/drawing/2014/main" id="{E0CA46F6-373F-8BC9-DFC7-A7DC953FB1A7}"/>
              </a:ext>
            </a:extLst>
          </p:cNvPr>
          <p:cNvSpPr txBox="1"/>
          <p:nvPr/>
        </p:nvSpPr>
        <p:spPr>
          <a:xfrm>
            <a:off x="7215809" y="1948472"/>
            <a:ext cx="4464562" cy="851297"/>
          </a:xfrm>
          <a:prstGeom prst="roundRect">
            <a:avLst/>
          </a:prstGeom>
          <a:solidFill>
            <a:srgbClr val="F8D0DB"/>
          </a:solidFill>
          <a:ln w="38100">
            <a:solidFill>
              <a:srgbClr val="FF6563"/>
            </a:solidFill>
          </a:ln>
        </p:spPr>
        <p:txBody>
          <a:bodyPr wrap="square" rtlCol="0">
            <a:spAutoFit/>
          </a:bodyPr>
          <a:lstStyle/>
          <a:p>
            <a:pPr lvl="0" algn="ctr">
              <a:defRPr/>
            </a:pPr>
            <a:r>
              <a:rPr lang="vi-VN" sz="4400" b="1">
                <a:solidFill>
                  <a:prstClr val="black"/>
                </a:solidFill>
                <a:latin typeface="Calibri" panose="020F0502020204030204"/>
                <a:ea typeface="Roboto" panose="02000000000000000000" pitchFamily="2" charset="0"/>
              </a:rPr>
              <a:t>khoáy âm dương</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
        <p:nvSpPr>
          <p:cNvPr id="8" name="TextBox 7">
            <a:extLst>
              <a:ext uri="{FF2B5EF4-FFF2-40B4-BE49-F238E27FC236}">
                <a16:creationId xmlns:a16="http://schemas.microsoft.com/office/drawing/2014/main" id="{811893A5-0A04-F691-0A0F-7680265D9103}"/>
              </a:ext>
            </a:extLst>
          </p:cNvPr>
          <p:cNvSpPr txBox="1"/>
          <p:nvPr/>
        </p:nvSpPr>
        <p:spPr>
          <a:xfrm>
            <a:off x="2269839" y="3481380"/>
            <a:ext cx="2334819" cy="919401"/>
          </a:xfrm>
          <a:prstGeom prst="roundRect">
            <a:avLst/>
          </a:prstGeom>
          <a:solidFill>
            <a:srgbClr val="F8D0DB"/>
          </a:solidFill>
          <a:ln w="38100">
            <a:solidFill>
              <a:srgbClr val="FF6563"/>
            </a:solidFill>
          </a:ln>
        </p:spPr>
        <p:txBody>
          <a:bodyPr wrap="square" rtlCol="0">
            <a:spAutoFit/>
          </a:bodyPr>
          <a:lstStyle/>
          <a:p>
            <a:pPr lvl="0" algn="ctr">
              <a:defRPr/>
            </a:pPr>
            <a:r>
              <a:rPr lang="en-US" sz="4800" b="1" noProof="0" dirty="0" err="1">
                <a:solidFill>
                  <a:prstClr val="black"/>
                </a:solidFill>
                <a:latin typeface="Calibri" panose="020F0502020204030204"/>
                <a:ea typeface="Roboto" panose="02000000000000000000" pitchFamily="2" charset="0"/>
              </a:rPr>
              <a:t>lĩnh</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9" name="TextBox 8">
            <a:extLst>
              <a:ext uri="{FF2B5EF4-FFF2-40B4-BE49-F238E27FC236}">
                <a16:creationId xmlns:a16="http://schemas.microsoft.com/office/drawing/2014/main" id="{5F525765-6BA7-F18D-9552-F09461116AA9}"/>
              </a:ext>
            </a:extLst>
          </p:cNvPr>
          <p:cNvSpPr txBox="1"/>
          <p:nvPr/>
        </p:nvSpPr>
        <p:spPr>
          <a:xfrm>
            <a:off x="5998029" y="3429000"/>
            <a:ext cx="5253068" cy="919401"/>
          </a:xfrm>
          <a:prstGeom prst="roundRect">
            <a:avLst/>
          </a:prstGeom>
          <a:solidFill>
            <a:srgbClr val="F8D0DB"/>
          </a:solidFill>
          <a:ln w="38100">
            <a:solidFill>
              <a:srgbClr val="FF6563"/>
            </a:solidFill>
          </a:ln>
        </p:spPr>
        <p:txBody>
          <a:bodyPr wrap="square" rtlCol="0">
            <a:spAutoFit/>
          </a:bodyPr>
          <a:lstStyle/>
          <a:p>
            <a:pPr lvl="0" algn="ctr">
              <a:defRPr/>
            </a:pPr>
            <a:r>
              <a:rPr lang="vi-VN" sz="4800" b="1">
                <a:solidFill>
                  <a:prstClr val="black"/>
                </a:solidFill>
                <a:latin typeface="Calibri" panose="020F0502020204030204"/>
                <a:ea typeface="Roboto" panose="02000000000000000000" pitchFamily="2" charset="0"/>
              </a:rPr>
              <a:t>màu trắng điệp </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0" name="Picture 9">
            <a:extLst>
              <a:ext uri="{FF2B5EF4-FFF2-40B4-BE49-F238E27FC236}">
                <a16:creationId xmlns:a16="http://schemas.microsoft.com/office/drawing/2014/main" id="{D75F4A81-FDF7-08F8-0E30-9DFFC9FA1CB6}"/>
              </a:ext>
            </a:extLst>
          </p:cNvPr>
          <p:cNvPicPr>
            <a:picLocks noChangeAspect="1"/>
          </p:cNvPicPr>
          <p:nvPr/>
        </p:nvPicPr>
        <p:blipFill>
          <a:blip r:embed="rId4"/>
          <a:stretch>
            <a:fillRect/>
          </a:stretch>
        </p:blipFill>
        <p:spPr>
          <a:xfrm>
            <a:off x="1409867" y="384541"/>
            <a:ext cx="9778832" cy="1140051"/>
          </a:xfrm>
          <a:prstGeom prst="rect">
            <a:avLst/>
          </a:prstGeom>
        </p:spPr>
      </p:pic>
    </p:spTree>
    <p:extLst>
      <p:ext uri="{BB962C8B-B14F-4D97-AF65-F5344CB8AC3E}">
        <p14:creationId xmlns:p14="http://schemas.microsoft.com/office/powerpoint/2010/main" val="3044084010"/>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F75C89A9-4485-54C6-7C16-E29968D4A9F7}"/>
              </a:ext>
            </a:extLst>
          </p:cNvPr>
          <p:cNvSpPr txBox="1"/>
          <p:nvPr/>
        </p:nvSpPr>
        <p:spPr>
          <a:xfrm>
            <a:off x="838519" y="1576448"/>
            <a:ext cx="10523242" cy="228147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Mỗi lần Tết đến,</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đứng trước những cái chiếu bày tranh làng Hồ giải trên các lề phố Hà Nội,</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lòng tôi thấm thía một nỗi biết ơn đối với những người nghệ sĩ tạo hình của nhân dân.</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pic>
        <p:nvPicPr>
          <p:cNvPr id="4" name="Picture 3">
            <a:extLst>
              <a:ext uri="{FF2B5EF4-FFF2-40B4-BE49-F238E27FC236}">
                <a16:creationId xmlns:a16="http://schemas.microsoft.com/office/drawing/2014/main" id="{9F7C2C1F-F850-77FE-6D53-4C316210F965}"/>
              </a:ext>
            </a:extLst>
          </p:cNvPr>
          <p:cNvPicPr>
            <a:picLocks noChangeAspect="1"/>
          </p:cNvPicPr>
          <p:nvPr/>
        </p:nvPicPr>
        <p:blipFill>
          <a:blip r:embed="rId4"/>
          <a:stretch>
            <a:fillRect/>
          </a:stretch>
        </p:blipFill>
        <p:spPr>
          <a:xfrm>
            <a:off x="914720" y="216068"/>
            <a:ext cx="9778832" cy="1140051"/>
          </a:xfrm>
          <a:prstGeom prst="rect">
            <a:avLst/>
          </a:prstGeom>
        </p:spPr>
      </p:pic>
      <p:sp>
        <p:nvSpPr>
          <p:cNvPr id="11" name="TextBox 10">
            <a:extLst>
              <a:ext uri="{FF2B5EF4-FFF2-40B4-BE49-F238E27FC236}">
                <a16:creationId xmlns:a16="http://schemas.microsoft.com/office/drawing/2014/main" id="{A9405634-FC76-2CB5-0140-0476C14A4818}"/>
              </a:ext>
            </a:extLst>
          </p:cNvPr>
          <p:cNvSpPr txBox="1"/>
          <p:nvPr/>
        </p:nvSpPr>
        <p:spPr>
          <a:xfrm>
            <a:off x="990919" y="4134591"/>
            <a:ext cx="10523242" cy="173664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Họ đã đem vào cuộc sống một cách nhìn thuần phác,</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càng ngắm càng thấy đậm đà,</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lành mạnh,</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hóm hỉnh và tươi vui</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spTree>
    <p:extLst>
      <p:ext uri="{BB962C8B-B14F-4D97-AF65-F5344CB8AC3E}">
        <p14:creationId xmlns:p14="http://schemas.microsoft.com/office/powerpoint/2010/main" val="1491263188"/>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NKNOELEADERBOARD" val="1684549547"/>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400</TotalTime>
  <Words>1522</Words>
  <Application>Microsoft Office PowerPoint</Application>
  <PresentationFormat>Widescreen</PresentationFormat>
  <Paragraphs>108</Paragraphs>
  <Slides>31</Slides>
  <Notes>19</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31</vt:i4>
      </vt:variant>
    </vt:vector>
  </HeadingPairs>
  <TitlesOfParts>
    <vt:vector size="44" baseType="lpstr">
      <vt:lpstr>#9Slide06 SVNBlow Brush</vt:lpstr>
      <vt:lpstr>Aptos</vt:lpstr>
      <vt:lpstr>Aptos Display</vt:lpstr>
      <vt:lpstr>Arial</vt:lpstr>
      <vt:lpstr>AvantGarde</vt:lpstr>
      <vt:lpstr>Calibri</vt:lpstr>
      <vt:lpstr>Cambria</vt:lpstr>
      <vt:lpstr>等线</vt:lpstr>
      <vt:lpstr>Roboto</vt:lpstr>
      <vt:lpstr>Times New Roman</vt:lpstr>
      <vt:lpstr>字魂189号-星岩乐黑体</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Huong Thao - 0972115126</dc:creator>
  <cp:lastModifiedBy>ADMIN</cp:lastModifiedBy>
  <cp:revision>116</cp:revision>
  <dcterms:created xsi:type="dcterms:W3CDTF">2019-04-23T14:05:41Z</dcterms:created>
  <dcterms:modified xsi:type="dcterms:W3CDTF">2024-10-12T07:55:43Z</dcterms:modified>
</cp:coreProperties>
</file>