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386" r:id="rId3"/>
    <p:sldId id="392" r:id="rId4"/>
    <p:sldId id="387" r:id="rId5"/>
    <p:sldId id="393" r:id="rId6"/>
    <p:sldId id="394" r:id="rId7"/>
    <p:sldId id="395" r:id="rId8"/>
    <p:sldId id="391" r:id="rId9"/>
    <p:sldId id="39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1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05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25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6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774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110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059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3611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4480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649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717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558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92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211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14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996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120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63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10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78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7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3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16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9Slide.vn - 2019">
            <a:extLst>
              <a:ext uri="{FF2B5EF4-FFF2-40B4-BE49-F238E27FC236}">
                <a16:creationId xmlns:a16="http://schemas.microsoft.com/office/drawing/2014/main" id="{EB0BF844-5171-41BE-8C0F-2C1E1231708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pic>
        <p:nvPicPr>
          <p:cNvPr id="3" name="Picture 2" descr="A pink background with white leaves and black text&#10;&#10;Description automatically generated">
            <a:extLst>
              <a:ext uri="{FF2B5EF4-FFF2-40B4-BE49-F238E27FC236}">
                <a16:creationId xmlns:a16="http://schemas.microsoft.com/office/drawing/2014/main" id="{94BE6878-9494-831E-AED1-36D624E4AC4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71677" y="342900"/>
            <a:ext cx="1666876" cy="1666876"/>
          </a:xfrm>
          <a:prstGeom prst="rect">
            <a:avLst/>
          </a:prstGeom>
        </p:spPr>
      </p:pic>
    </p:spTree>
    <p:extLst>
      <p:ext uri="{BB962C8B-B14F-4D97-AF65-F5344CB8AC3E}">
        <p14:creationId xmlns:p14="http://schemas.microsoft.com/office/powerpoint/2010/main" val="934210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33EEA0F5-6038-4A26-B0B4-EC98265A37A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497593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22.gif"/><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pic>
        <p:nvPicPr>
          <p:cNvPr id="3" name="Picture 2">
            <a:extLst>
              <a:ext uri="{FF2B5EF4-FFF2-40B4-BE49-F238E27FC236}">
                <a16:creationId xmlns:a16="http://schemas.microsoft.com/office/drawing/2014/main" id="{08220BAB-404A-6FA5-D9EB-7A307EE7BC81}"/>
              </a:ext>
            </a:extLst>
          </p:cNvPr>
          <p:cNvPicPr>
            <a:picLocks noChangeAspect="1"/>
          </p:cNvPicPr>
          <p:nvPr/>
        </p:nvPicPr>
        <p:blipFill>
          <a:blip r:embed="rId8"/>
          <a:stretch>
            <a:fillRect/>
          </a:stretch>
        </p:blipFill>
        <p:spPr>
          <a:xfrm>
            <a:off x="2088299" y="-210410"/>
            <a:ext cx="7901101" cy="2249619"/>
          </a:xfrm>
          <a:prstGeom prst="rect">
            <a:avLst/>
          </a:prstGeom>
        </p:spPr>
      </p:pic>
      <p:sp>
        <p:nvSpPr>
          <p:cNvPr id="4" name="TextBox 3">
            <a:extLst>
              <a:ext uri="{FF2B5EF4-FFF2-40B4-BE49-F238E27FC236}">
                <a16:creationId xmlns:a16="http://schemas.microsoft.com/office/drawing/2014/main" id="{089B0148-98AB-5C93-CB94-645F9AC813B4}"/>
              </a:ext>
            </a:extLst>
          </p:cNvPr>
          <p:cNvSpPr txBox="1"/>
          <p:nvPr/>
        </p:nvSpPr>
        <p:spPr>
          <a:xfrm>
            <a:off x="2930235" y="1634655"/>
            <a:ext cx="7709189" cy="1077218"/>
          </a:xfrm>
          <a:prstGeom prst="rect">
            <a:avLst/>
          </a:prstGeom>
          <a:noFill/>
        </p:spPr>
        <p:txBody>
          <a:bodyPr wrap="square">
            <a:spAutoFit/>
          </a:bodyPr>
          <a:lstStyle/>
          <a:p>
            <a:pPr lvl="0" algn="ctr">
              <a:defRPr/>
            </a:pPr>
            <a:r>
              <a:rPr lang="en-US"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1. </a:t>
            </a:r>
            <a:r>
              <a:rPr lang="vi-VN"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Đọc một câu chuyện có nhân vật mang đặc điểm nổi bật về ngoại hình hoặc tính cách,...</a:t>
            </a:r>
            <a:endParaRPr kumimoji="0" lang="vi-VN" sz="32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85132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9"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9278EE-ECD6-B6E0-6BDD-D9566C987D5A}"/>
              </a:ext>
            </a:extLst>
          </p:cNvPr>
          <p:cNvPicPr>
            <a:picLocks noChangeAspect="1"/>
          </p:cNvPicPr>
          <p:nvPr/>
        </p:nvPicPr>
        <p:blipFill>
          <a:blip r:embed="rId2"/>
          <a:stretch>
            <a:fillRect/>
          </a:stretch>
        </p:blipFill>
        <p:spPr>
          <a:xfrm>
            <a:off x="-108585" y="0"/>
            <a:ext cx="4560570" cy="6858000"/>
          </a:xfrm>
          <a:prstGeom prst="rect">
            <a:avLst/>
          </a:prstGeom>
        </p:spPr>
      </p:pic>
      <p:pic>
        <p:nvPicPr>
          <p:cNvPr id="1028" name="Picture 4" descr="Dế Mèn Phiêu Lưu Ký">
            <a:extLst>
              <a:ext uri="{FF2B5EF4-FFF2-40B4-BE49-F238E27FC236}">
                <a16:creationId xmlns:a16="http://schemas.microsoft.com/office/drawing/2014/main" id="{14A6E32D-AFD4-06CB-C8DD-1CB2E37F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0"/>
            <a:ext cx="42370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DEB143-6C0F-6738-729D-CEF44D146064}"/>
              </a:ext>
            </a:extLst>
          </p:cNvPr>
          <p:cNvPicPr>
            <a:picLocks noChangeAspect="1"/>
          </p:cNvPicPr>
          <p:nvPr/>
        </p:nvPicPr>
        <p:blipFill>
          <a:blip r:embed="rId4"/>
          <a:stretch>
            <a:fillRect/>
          </a:stretch>
        </p:blipFill>
        <p:spPr>
          <a:xfrm>
            <a:off x="8467725" y="0"/>
            <a:ext cx="3724275" cy="6858000"/>
          </a:xfrm>
          <a:prstGeom prst="rect">
            <a:avLst/>
          </a:prstGeom>
        </p:spPr>
      </p:pic>
    </p:spTree>
    <p:extLst>
      <p:ext uri="{BB962C8B-B14F-4D97-AF65-F5344CB8AC3E}">
        <p14:creationId xmlns:p14="http://schemas.microsoft.com/office/powerpoint/2010/main" val="349946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a:extLst>
              <a:ext uri="{FF2B5EF4-FFF2-40B4-BE49-F238E27FC236}">
                <a16:creationId xmlns:a16="http://schemas.microsoft.com/office/drawing/2014/main" id="{A3748EE6-2F4C-4CD4-87D7-44E8CCA44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825" y="5277331"/>
            <a:ext cx="1856880" cy="1580669"/>
          </a:xfrm>
          <a:prstGeom prst="rect">
            <a:avLst/>
          </a:prstGeom>
        </p:spPr>
      </p:pic>
      <p:pic>
        <p:nvPicPr>
          <p:cNvPr id="3" name="Picture 8">
            <a:extLst>
              <a:ext uri="{FF2B5EF4-FFF2-40B4-BE49-F238E27FC236}">
                <a16:creationId xmlns:a16="http://schemas.microsoft.com/office/drawing/2014/main" id="{B70577EF-07FA-4DAB-9C08-0C0043241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56895"/>
            <a:ext cx="12192000" cy="901105"/>
          </a:xfrm>
          <a:prstGeom prst="rect">
            <a:avLst/>
          </a:prstGeom>
        </p:spPr>
      </p:pic>
      <p:pic>
        <p:nvPicPr>
          <p:cNvPr id="2" name="Picture 2">
            <a:extLst>
              <a:ext uri="{FF2B5EF4-FFF2-40B4-BE49-F238E27FC236}">
                <a16:creationId xmlns:a16="http://schemas.microsoft.com/office/drawing/2014/main" id="{00663264-1A52-4034-A6F7-16AED7103F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59404" y="8191"/>
            <a:ext cx="1753447" cy="803398"/>
          </a:xfrm>
          <a:prstGeom prst="rect">
            <a:avLst/>
          </a:prstGeom>
        </p:spPr>
      </p:pic>
      <p:pic>
        <p:nvPicPr>
          <p:cNvPr id="4" name="Picture 19">
            <a:extLst>
              <a:ext uri="{FF2B5EF4-FFF2-40B4-BE49-F238E27FC236}">
                <a16:creationId xmlns:a16="http://schemas.microsoft.com/office/drawing/2014/main" id="{55B5752F-9C9E-4B09-B951-506D57692E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2481" y="-119528"/>
            <a:ext cx="2534846" cy="1042455"/>
          </a:xfrm>
          <a:prstGeom prst="rect">
            <a:avLst/>
          </a:prstGeom>
        </p:spPr>
      </p:pic>
      <p:pic>
        <p:nvPicPr>
          <p:cNvPr id="22" name="Picture 19">
            <a:extLst>
              <a:ext uri="{FF2B5EF4-FFF2-40B4-BE49-F238E27FC236}">
                <a16:creationId xmlns:a16="http://schemas.microsoft.com/office/drawing/2014/main" id="{DD48E702-3692-4D53-A2E2-F6C611A700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817199" y="-230867"/>
            <a:ext cx="2534846" cy="1042455"/>
          </a:xfrm>
          <a:prstGeom prst="rect">
            <a:avLst/>
          </a:prstGeom>
        </p:spPr>
      </p:pic>
      <p:sp>
        <p:nvSpPr>
          <p:cNvPr id="8" name="Rectangle: Rounded Corners 7">
            <a:extLst>
              <a:ext uri="{FF2B5EF4-FFF2-40B4-BE49-F238E27FC236}">
                <a16:creationId xmlns:a16="http://schemas.microsoft.com/office/drawing/2014/main" id="{5665CBC1-9C3E-4B90-9DCD-2BF9C50C2B4A}"/>
              </a:ext>
            </a:extLst>
          </p:cNvPr>
          <p:cNvSpPr/>
          <p:nvPr/>
        </p:nvSpPr>
        <p:spPr>
          <a:xfrm>
            <a:off x="285750" y="66675"/>
            <a:ext cx="11506200" cy="6410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AF151BE9-1D85-4E99-8560-173C4784B8B0}"/>
              </a:ext>
            </a:extLst>
          </p:cNvPr>
          <p:cNvSpPr txBox="1">
            <a:spLocks/>
          </p:cNvSpPr>
          <p:nvPr/>
        </p:nvSpPr>
        <p:spPr>
          <a:xfrm>
            <a:off x="-95230" y="143958"/>
            <a:ext cx="12191980" cy="18977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2.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Viết</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vào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Phiếu</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đọc</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sách</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theo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mẫu</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endParaRPr>
          </a:p>
        </p:txBody>
      </p:sp>
      <p:pic>
        <p:nvPicPr>
          <p:cNvPr id="7" name="Picture 6">
            <a:extLst>
              <a:ext uri="{FF2B5EF4-FFF2-40B4-BE49-F238E27FC236}">
                <a16:creationId xmlns:a16="http://schemas.microsoft.com/office/drawing/2014/main" id="{1242611A-F14D-FF32-59A2-C1752A170C66}"/>
              </a:ext>
            </a:extLst>
          </p:cNvPr>
          <p:cNvPicPr>
            <a:picLocks noChangeAspect="1"/>
          </p:cNvPicPr>
          <p:nvPr/>
        </p:nvPicPr>
        <p:blipFill>
          <a:blip r:embed="rId10"/>
          <a:stretch>
            <a:fillRect/>
          </a:stretch>
        </p:blipFill>
        <p:spPr>
          <a:xfrm>
            <a:off x="4076700" y="1060847"/>
            <a:ext cx="3694339" cy="5387577"/>
          </a:xfrm>
          <a:prstGeom prst="rect">
            <a:avLst/>
          </a:prstGeom>
        </p:spPr>
      </p:pic>
    </p:spTree>
    <p:extLst>
      <p:ext uri="{BB962C8B-B14F-4D97-AF65-F5344CB8AC3E}">
        <p14:creationId xmlns:p14="http://schemas.microsoft.com/office/powerpoint/2010/main" val="1509059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sp>
        <p:nvSpPr>
          <p:cNvPr id="8" name="TextBox 7">
            <a:extLst>
              <a:ext uri="{FF2B5EF4-FFF2-40B4-BE49-F238E27FC236}">
                <a16:creationId xmlns:a16="http://schemas.microsoft.com/office/drawing/2014/main" id="{DD5FD29E-A5EF-471F-A627-4AC08E34D0F0}"/>
              </a:ext>
            </a:extLst>
          </p:cNvPr>
          <p:cNvSpPr txBox="1"/>
          <p:nvPr/>
        </p:nvSpPr>
        <p:spPr>
          <a:xfrm>
            <a:off x="2930235" y="1634655"/>
            <a:ext cx="7709189" cy="1200329"/>
          </a:xfrm>
          <a:prstGeom prst="rect">
            <a:avLst/>
          </a:prstGeom>
          <a:noFill/>
        </p:spPr>
        <p:txBody>
          <a:bodyPr wrap="square">
            <a:spAutoFit/>
          </a:bodyPr>
          <a:lstStyle/>
          <a:p>
            <a:pPr lvl="0" algn="ctr">
              <a:defRPr/>
            </a:pPr>
            <a:r>
              <a:rPr lang="en-US"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3. </a:t>
            </a:r>
            <a:r>
              <a:rPr lang="vi-VN"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Trao đổi với bạn những điều thú vị về câu chuyện em đã đọc.</a:t>
            </a:r>
            <a:endParaRPr kumimoji="0" lang="vi-VN" sz="36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080772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8"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3" name="Picture 2" descr="実は自分が苦手な内容の方が教えやすい・・？">
            <a:extLst>
              <a:ext uri="{FF2B5EF4-FFF2-40B4-BE49-F238E27FC236}">
                <a16:creationId xmlns:a16="http://schemas.microsoft.com/office/drawing/2014/main" id="{E90FDB92-E3CA-07DD-91DC-1300A04DE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93" y="2701290"/>
            <a:ext cx="3961989" cy="402336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31BA2BB2-FA47-74BB-7C50-0FE4A2E3DBCE}"/>
              </a:ext>
            </a:extLst>
          </p:cNvPr>
          <p:cNvSpPr/>
          <p:nvPr/>
        </p:nvSpPr>
        <p:spPr>
          <a:xfrm>
            <a:off x="3162300" y="1123950"/>
            <a:ext cx="7877175" cy="1600200"/>
          </a:xfrm>
          <a:prstGeom prst="wedgeRoundRectCallout">
            <a:avLst>
              <a:gd name="adj1" fmla="val -50458"/>
              <a:gd name="adj2" fmla="val 7430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1434A6"/>
                </a:solidFill>
                <a:latin typeface="Calibri" panose="020F0502020204030204" pitchFamily="34" charset="0"/>
                <a:cs typeface="Calibri" panose="020F0502020204030204" pitchFamily="34" charset="0"/>
              </a:rPr>
              <a:t>Trao</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đổi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với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bạn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những</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điều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thú</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vị</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về</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câu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chuyện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em</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đã</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đọc</a:t>
            </a:r>
            <a:r>
              <a:rPr lang="en-US" sz="4000" b="1" dirty="0">
                <a:solidFill>
                  <a:srgbClr val="1434A6"/>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1434A6"/>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8FD6302E-D5C6-3EBF-FD4E-360A51E37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210" y="3048517"/>
            <a:ext cx="640080" cy="640080"/>
          </a:xfrm>
          <a:prstGeom prst="rect">
            <a:avLst/>
          </a:prstGeom>
        </p:spPr>
      </p:pic>
      <p:sp>
        <p:nvSpPr>
          <p:cNvPr id="11" name="TextBox 10">
            <a:extLst>
              <a:ext uri="{FF2B5EF4-FFF2-40B4-BE49-F238E27FC236}">
                <a16:creationId xmlns:a16="http://schemas.microsoft.com/office/drawing/2014/main" id="{547F562F-067C-0705-1588-617CC8AB1008}"/>
              </a:ext>
            </a:extLst>
          </p:cNvPr>
          <p:cNvSpPr txBox="1"/>
          <p:nvPr/>
        </p:nvSpPr>
        <p:spPr>
          <a:xfrm>
            <a:off x="5147289" y="3072548"/>
            <a:ext cx="6720861" cy="954107"/>
          </a:xfrm>
          <a:prstGeom prst="rect">
            <a:avLst/>
          </a:prstGeom>
          <a:noFill/>
        </p:spPr>
        <p:txBody>
          <a:bodyPr wrap="square">
            <a:spAutoFit/>
          </a:bodyPr>
          <a:lstStyle/>
          <a:p>
            <a:pPr lvl="0">
              <a:defRPr/>
            </a:pPr>
            <a:r>
              <a:rPr lang="en-US" sz="2800" b="1" dirty="0">
                <a:solidFill>
                  <a:srgbClr val="1434A6"/>
                </a:solidFill>
                <a:latin typeface="Calibri" panose="020F0502020204030204" pitchFamily="34" charset="0"/>
                <a:cs typeface="Calibri" panose="020F0502020204030204" pitchFamily="34" charset="0"/>
              </a:rPr>
              <a:t>G: </a:t>
            </a:r>
            <a:r>
              <a:rPr lang="en-US" sz="2800" b="1" dirty="0" err="1">
                <a:solidFill>
                  <a:srgbClr val="1434A6"/>
                </a:solidFill>
                <a:latin typeface="Calibri" panose="020F0502020204030204" pitchFamily="34" charset="0"/>
                <a:cs typeface="Calibri" panose="020F0502020204030204" pitchFamily="34" charset="0"/>
              </a:rPr>
              <a:t>Nói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về</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em</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đã</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ghi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trong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phiếu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đọc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sách</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hoặc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thú</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vị</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khác</a:t>
            </a:r>
            <a:r>
              <a:rPr lang="en-US" sz="2800" b="1" dirty="0">
                <a:solidFill>
                  <a:srgbClr val="1434A6"/>
                </a:solidFill>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rgbClr val="1434A6"/>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417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2"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6"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31317-5625-347F-9EE2-5F6705C228E9}"/>
              </a:ext>
            </a:extLst>
          </p:cNvPr>
          <p:cNvPicPr>
            <a:picLocks noChangeAspect="1"/>
          </p:cNvPicPr>
          <p:nvPr/>
        </p:nvPicPr>
        <p:blipFill>
          <a:blip r:embed="rId2"/>
          <a:stretch>
            <a:fillRect/>
          </a:stretch>
        </p:blipFill>
        <p:spPr>
          <a:xfrm>
            <a:off x="285750" y="159053"/>
            <a:ext cx="11463337" cy="5822647"/>
          </a:xfrm>
          <a:prstGeom prst="rect">
            <a:avLst/>
          </a:prstGeom>
        </p:spPr>
      </p:pic>
    </p:spTree>
    <p:extLst>
      <p:ext uri="{BB962C8B-B14F-4D97-AF65-F5344CB8AC3E}">
        <p14:creationId xmlns:p14="http://schemas.microsoft.com/office/powerpoint/2010/main" val="24653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11" name="图片 5">
            <a:extLst>
              <a:ext uri="{FF2B5EF4-FFF2-40B4-BE49-F238E27FC236}">
                <a16:creationId xmlns:a16="http://schemas.microsoft.com/office/drawing/2014/main" id="{52A4218E-F76B-40C3-BC41-71625BD8A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935" y="1315044"/>
            <a:ext cx="886450" cy="640080"/>
          </a:xfrm>
          <a:prstGeom prst="rect">
            <a:avLst/>
          </a:prstGeom>
        </p:spPr>
      </p:pic>
      <p:sp>
        <p:nvSpPr>
          <p:cNvPr id="8" name="Freeform: Shape 7">
            <a:extLst>
              <a:ext uri="{FF2B5EF4-FFF2-40B4-BE49-F238E27FC236}">
                <a16:creationId xmlns:a16="http://schemas.microsoft.com/office/drawing/2014/main" id="{E4609DF7-C59D-42ED-9A02-7D8183E77B69}"/>
              </a:ext>
            </a:extLst>
          </p:cNvPr>
          <p:cNvSpPr/>
          <p:nvPr/>
        </p:nvSpPr>
        <p:spPr>
          <a:xfrm>
            <a:off x="3133726" y="1325858"/>
            <a:ext cx="6400800" cy="3714935"/>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d-ID" sz="3333"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TextBox 9">
            <a:extLst>
              <a:ext uri="{FF2B5EF4-FFF2-40B4-BE49-F238E27FC236}">
                <a16:creationId xmlns:a16="http://schemas.microsoft.com/office/drawing/2014/main" id="{89B8F065-1E47-438D-B8E9-04BB78E5411E}"/>
              </a:ext>
            </a:extLst>
          </p:cNvPr>
          <p:cNvSpPr txBox="1"/>
          <p:nvPr/>
        </p:nvSpPr>
        <p:spPr>
          <a:xfrm>
            <a:off x="3675246" y="7809165"/>
            <a:ext cx="6096000" cy="36317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all" spc="0" normalizeH="0" baseline="0" noProof="0">
                <a:ln>
                  <a:noFill/>
                </a:ln>
                <a:solidFill>
                  <a:srgbClr val="FFFF0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KHỞI </a:t>
            </a:r>
            <a:r>
              <a:rPr kumimoji="0" lang="en-US" altLang="zh-CN" sz="11500" b="0" i="0" u="none" strike="noStrike" kern="1200" cap="all" spc="0" normalizeH="0" baseline="0" noProof="0">
                <a:ln>
                  <a:noFill/>
                </a:ln>
                <a:solidFill>
                  <a:srgbClr val="BC72F0">
                    <a:lumMod val="40000"/>
                    <a:lumOff val="60000"/>
                  </a:srgbClr>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ĐỘNG</a:t>
            </a:r>
            <a:endParaRPr kumimoji="0" lang="zh-CN" altLang="en-US" sz="11500" b="0" i="0" u="none" strike="noStrike" kern="1200" cap="all" spc="0" normalizeH="0" baseline="0" noProof="0" dirty="0">
              <a:ln>
                <a:noFill/>
              </a:ln>
              <a:solidFill>
                <a:srgbClr val="BC72F0">
                  <a:lumMod val="40000"/>
                  <a:lumOff val="60000"/>
                </a:srgbClr>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
        <p:nvSpPr>
          <p:cNvPr id="9" name="TextBox 8">
            <a:extLst>
              <a:ext uri="{FF2B5EF4-FFF2-40B4-BE49-F238E27FC236}">
                <a16:creationId xmlns:a16="http://schemas.microsoft.com/office/drawing/2014/main" id="{B6599ABB-2110-458F-8BB9-E88F6271EF51}"/>
              </a:ext>
            </a:extLst>
          </p:cNvPr>
          <p:cNvSpPr txBox="1"/>
          <p:nvPr/>
        </p:nvSpPr>
        <p:spPr>
          <a:xfrm>
            <a:off x="2790690" y="2795435"/>
            <a:ext cx="7564950"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all" spc="0" normalizeH="0" baseline="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Vận</a:t>
            </a:r>
            <a:r>
              <a:rPr kumimoji="0" lang="en-US" altLang="zh-CN" sz="8000" b="1" i="0" u="none" strike="noStrike" kern="1200" cap="all" spc="0" normalizeH="0" noProof="0" dirty="0">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8000" b="1" i="0" u="none" strike="noStrike" kern="1200" cap="all" spc="0" normalizeH="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dụng</a:t>
            </a:r>
            <a:endParaRPr kumimoji="0" lang="zh-CN" altLang="en-US" sz="8000" b="1" i="0" u="none" strike="noStrike" kern="1200" cap="all" spc="0" normalizeH="0" baseline="0" noProof="0" dirty="0">
              <a:ln>
                <a:noFill/>
              </a:ln>
              <a:solidFill>
                <a:srgbClr val="00B050"/>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3769058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4" name="Rounded Rectangle 22">
            <a:extLst>
              <a:ext uri="{FF2B5EF4-FFF2-40B4-BE49-F238E27FC236}">
                <a16:creationId xmlns:a16="http://schemas.microsoft.com/office/drawing/2014/main" id="{08B31B6F-1AB9-BA30-4C57-1D80C1615354}"/>
              </a:ext>
            </a:extLst>
          </p:cNvPr>
          <p:cNvSpPr/>
          <p:nvPr/>
        </p:nvSpPr>
        <p:spPr>
          <a:xfrm>
            <a:off x="542925" y="174454"/>
            <a:ext cx="11087100" cy="1055608"/>
          </a:xfrm>
          <a:prstGeom prst="roundRect">
            <a:avLst/>
          </a:prstGeom>
          <a:solidFill>
            <a:srgbClr val="99FF66"/>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algn="ctr"/>
            <a:r>
              <a:rPr lang="vi-VN" sz="2800" b="1" dirty="0">
                <a:solidFill>
                  <a:srgbClr val="002060"/>
                </a:solidFill>
                <a:latin typeface="Calibri" panose="020F0502020204030204" pitchFamily="34" charset="0"/>
                <a:cs typeface="Calibri" panose="020F0502020204030204" pitchFamily="34" charset="0"/>
              </a:rPr>
              <a:t>Tìm trong từ điển thành ngữ một số thành ngữ nói về con người. Trao đổi với người thân về nghĩa của những thành ngữ đó và ghi vào sổ tay. </a:t>
            </a:r>
          </a:p>
        </p:txBody>
      </p:sp>
      <p:pic>
        <p:nvPicPr>
          <p:cNvPr id="5" name="3">
            <a:extLst>
              <a:ext uri="{FF2B5EF4-FFF2-40B4-BE49-F238E27FC236}">
                <a16:creationId xmlns:a16="http://schemas.microsoft.com/office/drawing/2014/main" id="{C48F42E1-32AC-B5BC-BB6A-1E32B59398A3}"/>
              </a:ext>
            </a:extLst>
          </p:cNvPr>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53680" y="838417"/>
            <a:ext cx="12298029" cy="6152933"/>
          </a:xfrm>
          <a:prstGeom prst="rect">
            <a:avLst/>
          </a:prstGeom>
        </p:spPr>
      </p:pic>
      <p:sp>
        <p:nvSpPr>
          <p:cNvPr id="6" name="TextBox 5">
            <a:extLst>
              <a:ext uri="{FF2B5EF4-FFF2-40B4-BE49-F238E27FC236}">
                <a16:creationId xmlns:a16="http://schemas.microsoft.com/office/drawing/2014/main" id="{6E9A9593-6AF0-09FF-BE70-166EE097516B}"/>
              </a:ext>
            </a:extLst>
          </p:cNvPr>
          <p:cNvSpPr txBox="1"/>
          <p:nvPr/>
        </p:nvSpPr>
        <p:spPr>
          <a:xfrm>
            <a:off x="2193925" y="2457324"/>
            <a:ext cx="8216900" cy="3539430"/>
          </a:xfrm>
          <a:prstGeom prst="rect">
            <a:avLst/>
          </a:prstGeom>
          <a:noFill/>
        </p:spPr>
        <p:txBody>
          <a:bodyPr wrap="square" rtlCol="0">
            <a:spAutoFit/>
          </a:bodyPr>
          <a:lstStyle/>
          <a:p>
            <a:pPr defTabSz="914377"/>
            <a:r>
              <a:rPr lang="en-US" sz="2800" b="1" dirty="0">
                <a:solidFill>
                  <a:prstClr val="black"/>
                </a:solidFill>
                <a:latin typeface="Calibri" panose="020F0502020204030204" pitchFamily="34" charset="0"/>
                <a:cs typeface="Calibri" panose="020F0502020204030204" pitchFamily="34" charset="0"/>
              </a:rPr>
              <a:t>M: </a:t>
            </a:r>
          </a:p>
          <a:p>
            <a:pPr defTabSz="914377"/>
            <a:r>
              <a:rPr lang="vi-VN" sz="2800" b="1" dirty="0">
                <a:solidFill>
                  <a:srgbClr val="FF0000"/>
                </a:solidFill>
                <a:latin typeface="Calibri" panose="020F0502020204030204" pitchFamily="34" charset="0"/>
                <a:cs typeface="Calibri" panose="020F0502020204030204" pitchFamily="34" charset="0"/>
              </a:rPr>
              <a:t>- Ăn quả nhớ kẻ trồng cây: </a:t>
            </a:r>
            <a:r>
              <a:rPr lang="vi-VN" sz="2800" dirty="0">
                <a:solidFill>
                  <a:prstClr val="black"/>
                </a:solidFill>
                <a:latin typeface="Calibri" panose="020F0502020204030204" pitchFamily="34" charset="0"/>
                <a:cs typeface="Calibri" panose="020F0502020204030204" pitchFamily="34" charset="0"/>
              </a:rPr>
              <a:t>Chỉ lòng biết ơn, khi ăn được quả ngọt phải nhớ người trồng trọt, chăm sóc.</a:t>
            </a:r>
          </a:p>
          <a:p>
            <a:pPr defTabSz="914377"/>
            <a:r>
              <a:rPr lang="vi-VN" sz="2800" b="1" dirty="0">
                <a:solidFill>
                  <a:srgbClr val="FF0000"/>
                </a:solidFill>
                <a:latin typeface="Calibri" panose="020F0502020204030204" pitchFamily="34" charset="0"/>
                <a:cs typeface="Calibri" panose="020F0502020204030204" pitchFamily="34" charset="0"/>
              </a:rPr>
              <a:t>- Cái nết đánh chết cái đẹp: </a:t>
            </a:r>
            <a:r>
              <a:rPr lang="vi-VN" sz="2800" dirty="0">
                <a:solidFill>
                  <a:prstClr val="black"/>
                </a:solidFill>
                <a:latin typeface="Calibri" panose="020F0502020204030204" pitchFamily="34" charset="0"/>
                <a:cs typeface="Calibri" panose="020F0502020204030204" pitchFamily="34" charset="0"/>
              </a:rPr>
              <a:t>Nói về nhan sắc và đức hạnh, đức hạnh quan trọng hơn nhan sắc.</a:t>
            </a:r>
          </a:p>
          <a:p>
            <a:pPr defTabSz="914377"/>
            <a:r>
              <a:rPr lang="vi-VN" sz="2800" b="1" dirty="0">
                <a:solidFill>
                  <a:srgbClr val="FF0000"/>
                </a:solidFill>
                <a:latin typeface="Calibri" panose="020F0502020204030204" pitchFamily="34" charset="0"/>
                <a:cs typeface="Calibri" panose="020F0502020204030204" pitchFamily="34" charset="0"/>
              </a:rPr>
              <a:t>- Cha mẹ sinh con, trời sinh tính: </a:t>
            </a:r>
            <a:r>
              <a:rPr lang="vi-VN" sz="2800" dirty="0">
                <a:solidFill>
                  <a:prstClr val="black"/>
                </a:solidFill>
                <a:latin typeface="Calibri" panose="020F0502020204030204" pitchFamily="34" charset="0"/>
                <a:cs typeface="Calibri" panose="020F0502020204030204" pitchFamily="34" charset="0"/>
              </a:rPr>
              <a:t>Thể xác do cha mẹ ban cho nhưng tánh nết cha mẹ không quyết định được.</a:t>
            </a:r>
            <a:endParaRPr lang="en-US"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14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4" name="图片 3" descr="图片包含 餐桌, 玩具, 室内, 就坐&#10;&#10;描述已自动生成">
            <a:extLst>
              <a:ext uri="{FF2B5EF4-FFF2-40B4-BE49-F238E27FC236}">
                <a16:creationId xmlns:a16="http://schemas.microsoft.com/office/drawing/2014/main" id="{8ADE0545-FE81-47B8-ABBF-91E1E6AB3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
            <a:ext cx="6858000" cy="6858000"/>
          </a:xfrm>
          <a:prstGeom prst="rect">
            <a:avLst/>
          </a:prstGeom>
        </p:spPr>
      </p:pic>
      <p:cxnSp>
        <p:nvCxnSpPr>
          <p:cNvPr id="7" name="Straight Connector 12">
            <a:extLst>
              <a:ext uri="{FF2B5EF4-FFF2-40B4-BE49-F238E27FC236}">
                <a16:creationId xmlns:a16="http://schemas.microsoft.com/office/drawing/2014/main" id="{11F5F93D-6C63-4882-B715-2A6B00630784}"/>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EDE4E67-2A25-B353-5836-570905C17FD5}"/>
              </a:ext>
            </a:extLst>
          </p:cNvPr>
          <p:cNvPicPr>
            <a:picLocks noChangeAspect="1"/>
          </p:cNvPicPr>
          <p:nvPr/>
        </p:nvPicPr>
        <p:blipFill>
          <a:blip r:embed="rId4"/>
          <a:stretch>
            <a:fillRect/>
          </a:stretch>
        </p:blipFill>
        <p:spPr>
          <a:xfrm>
            <a:off x="3919374" y="1248763"/>
            <a:ext cx="8163252" cy="3560373"/>
          </a:xfrm>
          <a:prstGeom prst="rect">
            <a:avLst/>
          </a:prstGeom>
        </p:spPr>
      </p:pic>
    </p:spTree>
    <p:extLst>
      <p:ext uri="{BB962C8B-B14F-4D97-AF65-F5344CB8AC3E}">
        <p14:creationId xmlns:p14="http://schemas.microsoft.com/office/powerpoint/2010/main" val="3819316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199</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Cambria</vt:lpstr>
      <vt:lpstr>Gill Sans MT</vt:lpstr>
      <vt:lpstr>Gallery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14</cp:revision>
  <dcterms:created xsi:type="dcterms:W3CDTF">2023-07-14T07:34:39Z</dcterms:created>
  <dcterms:modified xsi:type="dcterms:W3CDTF">2024-12-16T15:30:28Z</dcterms:modified>
</cp:coreProperties>
</file>