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0" r:id="rId4"/>
  </p:sldMasterIdLst>
  <p:sldIdLst>
    <p:sldId id="293" r:id="rId5"/>
    <p:sldId id="261" r:id="rId6"/>
    <p:sldId id="719" r:id="rId7"/>
    <p:sldId id="257" r:id="rId8"/>
    <p:sldId id="258" r:id="rId9"/>
    <p:sldId id="259" r:id="rId10"/>
    <p:sldId id="316" r:id="rId11"/>
    <p:sldId id="295" r:id="rId12"/>
    <p:sldId id="748" r:id="rId13"/>
    <p:sldId id="291" r:id="rId14"/>
    <p:sldId id="732" r:id="rId15"/>
    <p:sldId id="733" r:id="rId16"/>
    <p:sldId id="737" r:id="rId17"/>
    <p:sldId id="744" r:id="rId18"/>
    <p:sldId id="745" r:id="rId19"/>
    <p:sldId id="746" r:id="rId20"/>
    <p:sldId id="747" r:id="rId21"/>
    <p:sldId id="743" r:id="rId22"/>
    <p:sldId id="73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F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8066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042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507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a:spLocks/>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a:spLocks/>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a:spLocks/>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a:spLocks/>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p:nvPr>
        </p:nvSpPr>
        <p:spPr>
          <a:xfrm>
            <a:off x="2681288" y="165020"/>
            <a:ext cx="9360418" cy="2263258"/>
          </a:xfrm>
          <a:prstGeom prst="rect">
            <a:avLst/>
          </a:prstGeom>
        </p:spPr>
        <p:txBody>
          <a:bodyPr anchor="b">
            <a:normAutofit/>
          </a:bodyPr>
          <a:lstStyle>
            <a:lvl1pPr algn="ctr" latinLnBrk="0">
              <a:defRPr lang="vi-VN" sz="6400">
                <a:latin typeface="Segoe UI" panose="020B0502040204020203" pitchFamily="34" charset="0"/>
                <a:ea typeface="Segoe UI" panose="020B0502040204020203" pitchFamily="34" charset="0"/>
                <a:cs typeface="Segoe UI" panose="020B0502040204020203" pitchFamily="34" charset="0"/>
              </a:defRPr>
            </a:lvl1pPr>
          </a:lstStyle>
          <a:p>
            <a:r>
              <a:rPr lang="vi-VN" dirty="0"/>
              <a:t>Bấm để sửa kiểu tiêu đề Bản cái</a:t>
            </a:r>
          </a:p>
        </p:txBody>
      </p:sp>
      <p:sp>
        <p:nvSpPr>
          <p:cNvPr id="3" name="Tiêu đề phụ 2"/>
          <p:cNvSpPr>
            <a:spLocks noGrp="1"/>
          </p:cNvSpPr>
          <p:nvPr>
            <p:ph type="subTitle" idx="1"/>
          </p:nvPr>
        </p:nvSpPr>
        <p:spPr>
          <a:xfrm>
            <a:off x="3903329" y="2476917"/>
            <a:ext cx="6916336" cy="1771600"/>
          </a:xfrm>
          <a:prstGeom prst="rect">
            <a:avLst/>
          </a:prstGeo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9330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18/10/2024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3001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1523999" y="1485900"/>
            <a:ext cx="9144001" cy="2933700"/>
          </a:xfrm>
          <a:prstGeom prst="rect">
            <a:avLst/>
          </a:prstGeo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p:nvPr>
        </p:nvSpPr>
        <p:spPr>
          <a:xfrm>
            <a:off x="1522413" y="4454034"/>
            <a:ext cx="9144000" cy="1184766"/>
          </a:xfrm>
          <a:prstGeom prst="rect">
            <a:avLst/>
          </a:prstGeo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18/10/2024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1094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1528572"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7169"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F12952B5-7A2F-4CC8-B7CE-9234E21C2837}" type="datetime1">
              <a:t>18/10/2024</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Tree>
    <p:extLst>
      <p:ext uri="{BB962C8B-B14F-4D97-AF65-F5344CB8AC3E}">
        <p14:creationId xmlns:p14="http://schemas.microsoft.com/office/powerpoint/2010/main" val="80215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528572"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p:nvPr>
        </p:nvSpPr>
        <p:spPr>
          <a:xfrm>
            <a:off x="1528572"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7169"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p:nvPr>
        </p:nvSpPr>
        <p:spPr>
          <a:xfrm>
            <a:off x="6177169"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a:xfrm>
            <a:off x="8875776" y="6601968"/>
            <a:ext cx="960120" cy="237744"/>
          </a:xfrm>
          <a:prstGeom prst="rect">
            <a:avLst/>
          </a:prstGeom>
        </p:spPr>
        <p:txBody>
          <a:bodyPr/>
          <a:lstStyle/>
          <a:p>
            <a:fld id="{CE1DA07A-9201-4B4B-BAF2-015AFA30F520}" type="datetime1">
              <a:t>18/10/2024</a:t>
            </a:fld>
            <a:endParaRPr lang="vi-VN"/>
          </a:p>
        </p:txBody>
      </p:sp>
      <p:sp>
        <p:nvSpPr>
          <p:cNvPr id="8" name="Chỗ dành sẵn cho Chân trang 7"/>
          <p:cNvSpPr>
            <a:spLocks noGrp="1"/>
          </p:cNvSpPr>
          <p:nvPr>
            <p:ph type="ftr" sz="quarter" idx="11"/>
          </p:nvPr>
        </p:nvSpPr>
        <p:spPr>
          <a:xfrm>
            <a:off x="1522412" y="6601968"/>
            <a:ext cx="6978460" cy="237744"/>
          </a:xfrm>
          <a:prstGeom prst="rect">
            <a:avLst/>
          </a:prstGeom>
        </p:spPr>
        <p:txBody>
          <a:bodyPr/>
          <a:lstStyle/>
          <a:p>
            <a:endParaRPr lang="vi-VN"/>
          </a:p>
        </p:txBody>
      </p:sp>
      <p:sp>
        <p:nvSpPr>
          <p:cNvPr id="9" name="Chỗ dành sẵn cho Số Trang chiếu 8"/>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
        <p:nvSpPr>
          <p:cNvPr id="10" name="Tiêu đề 9"/>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Tree>
    <p:extLst>
      <p:ext uri="{BB962C8B-B14F-4D97-AF65-F5344CB8AC3E}">
        <p14:creationId xmlns:p14="http://schemas.microsoft.com/office/powerpoint/2010/main" val="23429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2034904" y="828876"/>
            <a:ext cx="6058552" cy="3507549"/>
          </a:xfrm>
          <a:prstGeom prst="rect">
            <a:avLst/>
          </a:prstGeo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a:spLocks/>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a:spLocks/>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a:spLocks/>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a:spLocks/>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9E583DDF-CA54-461A-A486-592D2374C532}" type="datetimeFigureOut">
              <a:rPr lang="en-US" smtClean="0"/>
              <a:pPr/>
              <a:t>18/10/2024</a:t>
            </a:fld>
            <a:endParaRPr lang="en-US"/>
          </a:p>
        </p:txBody>
      </p:sp>
      <p:sp>
        <p:nvSpPr>
          <p:cNvPr id="447" name="Footer Placeholder 3"/>
          <p:cNvSpPr>
            <a:spLocks noGrp="1"/>
          </p:cNvSpPr>
          <p:nvPr>
            <p:ph type="ftr" sz="quarter" idx="11"/>
          </p:nvPr>
        </p:nvSpPr>
        <p:spPr>
          <a:xfrm>
            <a:off x="1522412" y="6601968"/>
            <a:ext cx="697846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85698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8875776" y="6601968"/>
            <a:ext cx="960120" cy="237744"/>
          </a:xfrm>
          <a:prstGeom prst="rect">
            <a:avLst/>
          </a:prstGeom>
        </p:spPr>
        <p:txBody>
          <a:bodyPr/>
          <a:lstStyle/>
          <a:p>
            <a:fld id="{9E583DDF-CA54-461A-A486-592D2374C532}" type="datetimeFigureOut">
              <a:t>18/10/2024</a:t>
            </a:fld>
            <a:endParaRPr lang="vi-VN"/>
          </a:p>
        </p:txBody>
      </p:sp>
      <p:sp>
        <p:nvSpPr>
          <p:cNvPr id="3" name="Chỗ dành sẵn cho Chân trang 2"/>
          <p:cNvSpPr>
            <a:spLocks noGrp="1"/>
          </p:cNvSpPr>
          <p:nvPr>
            <p:ph type="ftr" sz="quarter" idx="11"/>
          </p:nvPr>
        </p:nvSpPr>
        <p:spPr>
          <a:xfrm>
            <a:off x="1522412" y="6601968"/>
            <a:ext cx="6978460" cy="237744"/>
          </a:xfrm>
          <a:prstGeom prst="rect">
            <a:avLst/>
          </a:prstGeom>
        </p:spPr>
        <p:txBody>
          <a:bodyPr/>
          <a:lstStyle/>
          <a:p>
            <a:endParaRPr lang="vi-VN"/>
          </a:p>
        </p:txBody>
      </p:sp>
      <p:sp>
        <p:nvSpPr>
          <p:cNvPr id="4" name="Chỗ dành sẵn cho Số Trang chiếu 3"/>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61191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8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p:nvPr>
        </p:nvSpPr>
        <p:spPr>
          <a:xfrm>
            <a:off x="4480560" y="457200"/>
            <a:ext cx="6675120" cy="5943600"/>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18/10/2024</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52589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prstGeom prst="rect">
            <a:avLst/>
          </a:prstGeo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18/10/2024</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87431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1528572" y="1485900"/>
            <a:ext cx="9134856" cy="4152901"/>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18/10/2024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879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592666"/>
            <a:ext cx="2628900" cy="5579533"/>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592666"/>
            <a:ext cx="7734300" cy="5579533"/>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18/10/2024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66480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38883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85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2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8777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8229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18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255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15986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641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939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53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50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92552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06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88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9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5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582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048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74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1921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4978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7418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898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0149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090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9425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88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0320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18/10/2024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1988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704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1871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8987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E4F555F-DB5F-4BCB-8BD6-15A557D0E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519730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9.gif"/><Relationship Id="rId11" Type="http://schemas.microsoft.com/office/2007/relationships/hdphoto" Target="../media/hdphoto2.wdp"/><Relationship Id="rId5" Type="http://schemas.openxmlformats.org/officeDocument/2006/relationships/image" Target="../media/image8.png"/><Relationship Id="rId15" Type="http://schemas.microsoft.com/office/2007/relationships/hdphoto" Target="../media/hdphoto4.wdp"/><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5.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3.wdp"/><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55.png"/><Relationship Id="rId2" Type="http://schemas.openxmlformats.org/officeDocument/2006/relationships/image" Target="../media/image44.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3.wdp"/><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58.png"/><Relationship Id="rId7" Type="http://schemas.microsoft.com/office/2007/relationships/hdphoto" Target="../media/hdphoto8.wdp"/><Relationship Id="rId12" Type="http://schemas.openxmlformats.org/officeDocument/2006/relationships/image" Target="../media/image65.png"/><Relationship Id="rId2" Type="http://schemas.openxmlformats.org/officeDocument/2006/relationships/image" Target="../media/image57.png"/><Relationship Id="rId1" Type="http://schemas.openxmlformats.org/officeDocument/2006/relationships/slideLayout" Target="../slideLayouts/slideLayout38.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59.png"/><Relationship Id="rId9" Type="http://schemas.microsoft.com/office/2007/relationships/hdphoto" Target="../media/hdphoto9.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25.gif"/><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gif"/></Relationships>
</file>

<file path=ppt/slides/_rels/slide3.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4.png"/><Relationship Id="rId18" Type="http://schemas.openxmlformats.org/officeDocument/2006/relationships/image" Target="../media/image33.png"/><Relationship Id="rId3" Type="http://schemas.openxmlformats.org/officeDocument/2006/relationships/audio" Target="../media/audio3.wav"/><Relationship Id="rId21" Type="http://schemas.openxmlformats.org/officeDocument/2006/relationships/slide" Target="slide4.xml"/><Relationship Id="rId7" Type="http://schemas.openxmlformats.org/officeDocument/2006/relationships/image" Target="../media/image20.png"/><Relationship Id="rId12" Type="http://schemas.openxmlformats.org/officeDocument/2006/relationships/image" Target="../media/image30.gif"/><Relationship Id="rId17" Type="http://schemas.openxmlformats.org/officeDocument/2006/relationships/slide" Target="slide5.xml"/><Relationship Id="rId2" Type="http://schemas.openxmlformats.org/officeDocument/2006/relationships/audio" Target="../media/audio2.wav"/><Relationship Id="rId16" Type="http://schemas.openxmlformats.org/officeDocument/2006/relationships/image" Target="../media/image32.gif"/><Relationship Id="rId20"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29.gif"/><Relationship Id="rId5" Type="http://schemas.openxmlformats.org/officeDocument/2006/relationships/image" Target="../media/image18.png"/><Relationship Id="rId15" Type="http://schemas.openxmlformats.org/officeDocument/2006/relationships/image" Target="../media/image31.gif"/><Relationship Id="rId23" Type="http://schemas.openxmlformats.org/officeDocument/2006/relationships/slide" Target="slide7.xml"/><Relationship Id="rId10" Type="http://schemas.openxmlformats.org/officeDocument/2006/relationships/image" Target="../media/image28.gif"/><Relationship Id="rId19" Type="http://schemas.openxmlformats.org/officeDocument/2006/relationships/slide" Target="slide6.xml"/><Relationship Id="rId4" Type="http://schemas.openxmlformats.org/officeDocument/2006/relationships/image" Target="../media/image26.png"/><Relationship Id="rId9" Type="http://schemas.openxmlformats.org/officeDocument/2006/relationships/image" Target="../media/image27.gif"/><Relationship Id="rId14" Type="http://schemas.openxmlformats.org/officeDocument/2006/relationships/image" Target="../media/image25.gif"/><Relationship Id="rId22"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5.wav"/><Relationship Id="rId7" Type="http://schemas.openxmlformats.org/officeDocument/2006/relationships/image" Target="../media/image38.gif"/><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39.png"/><Relationship Id="rId4" Type="http://schemas.openxmlformats.org/officeDocument/2006/relationships/image" Target="../media/image17.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5.wav"/><Relationship Id="rId7" Type="http://schemas.openxmlformats.org/officeDocument/2006/relationships/image" Target="../media/image36.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slide" Target="slide3.xml"/><Relationship Id="rId10" Type="http://schemas.openxmlformats.org/officeDocument/2006/relationships/image" Target="../media/image40.png"/><Relationship Id="rId4" Type="http://schemas.openxmlformats.org/officeDocument/2006/relationships/image" Target="../media/image17.png"/><Relationship Id="rId9" Type="http://schemas.openxmlformats.org/officeDocument/2006/relationships/image" Target="../media/image38.gif"/></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5.wav"/><Relationship Id="rId7" Type="http://schemas.openxmlformats.org/officeDocument/2006/relationships/image" Target="../media/image36.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slide" Target="slide7.xml"/><Relationship Id="rId10" Type="http://schemas.openxmlformats.org/officeDocument/2006/relationships/image" Target="../media/image42.png"/><Relationship Id="rId4" Type="http://schemas.openxmlformats.org/officeDocument/2006/relationships/image" Target="../media/image17.png"/><Relationship Id="rId9" Type="http://schemas.openxmlformats.org/officeDocument/2006/relationships/image" Target="../media/image38.gif"/></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3.wdp"/><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5.wdp"/><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556"/>
          <a:stretch/>
        </p:blipFill>
        <p:spPr>
          <a:xfrm>
            <a:off x="1789104" y="0"/>
            <a:ext cx="3902999" cy="1120614"/>
          </a:xfrm>
          <a:prstGeom prst="rect">
            <a:avLst/>
          </a:prstGeom>
        </p:spPr>
      </p:pic>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0DE8C9-0AD9-317A-3BF3-BB5D16A60D28}"/>
              </a:ext>
            </a:extLst>
          </p:cNvPr>
          <p:cNvPicPr>
            <a:picLocks noChangeAspect="1"/>
          </p:cNvPicPr>
          <p:nvPr/>
        </p:nvPicPr>
        <p:blipFill>
          <a:blip r:embed="rId16"/>
          <a:stretch>
            <a:fillRect/>
          </a:stretch>
        </p:blipFill>
        <p:spPr>
          <a:xfrm>
            <a:off x="2685597" y="265133"/>
            <a:ext cx="1658256" cy="993734"/>
          </a:xfrm>
          <a:prstGeom prst="rect">
            <a:avLst/>
          </a:prstGeom>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7"/>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C18DE-6A3E-1422-E0B8-C7A5404FE143}"/>
              </a:ext>
            </a:extLst>
          </p:cNvPr>
          <p:cNvPicPr>
            <a:picLocks noChangeAspect="1"/>
          </p:cNvPicPr>
          <p:nvPr/>
        </p:nvPicPr>
        <p:blipFill>
          <a:blip r:embed="rId2" cstate="print"/>
          <a:stretch>
            <a:fillRect/>
          </a:stretch>
        </p:blipFill>
        <p:spPr>
          <a:xfrm>
            <a:off x="495300" y="351753"/>
            <a:ext cx="2104336" cy="1052168"/>
          </a:xfrm>
          <a:prstGeom prst="rect">
            <a:avLst/>
          </a:prstGeom>
        </p:spPr>
      </p:pic>
      <p:pic>
        <p:nvPicPr>
          <p:cNvPr id="5" name="Picture 4">
            <a:extLst>
              <a:ext uri="{FF2B5EF4-FFF2-40B4-BE49-F238E27FC236}">
                <a16:creationId xmlns:a16="http://schemas.microsoft.com/office/drawing/2014/main" id="{55EA77BA-293C-9A41-BB04-7AFB844042F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22400" y="2005012"/>
            <a:ext cx="9236363" cy="3342843"/>
          </a:xfrm>
          <a:prstGeom prst="rect">
            <a:avLst/>
          </a:prstGeom>
        </p:spPr>
      </p:pic>
      <p:sp>
        <p:nvSpPr>
          <p:cNvPr id="6" name="Rounded Rectangular Callout 2">
            <a:extLst>
              <a:ext uri="{FF2B5EF4-FFF2-40B4-BE49-F238E27FC236}">
                <a16:creationId xmlns:a16="http://schemas.microsoft.com/office/drawing/2014/main" id="{9ED986C2-5A7A-8A6F-FCEA-62F30D9A790D}"/>
              </a:ext>
            </a:extLst>
          </p:cNvPr>
          <p:cNvSpPr/>
          <p:nvPr/>
        </p:nvSpPr>
        <p:spPr>
          <a:xfrm>
            <a:off x="1123951" y="15906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Kim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108 000 000 km.</a:t>
            </a:r>
          </a:p>
        </p:txBody>
      </p:sp>
      <p:sp>
        <p:nvSpPr>
          <p:cNvPr id="7" name="Rounded Rectangular Callout 2">
            <a:extLst>
              <a:ext uri="{FF2B5EF4-FFF2-40B4-BE49-F238E27FC236}">
                <a16:creationId xmlns:a16="http://schemas.microsoft.com/office/drawing/2014/main" id="{A046D15C-3ED1-804D-0D50-4A554E38C577}"/>
              </a:ext>
            </a:extLst>
          </p:cNvPr>
          <p:cNvSpPr/>
          <p:nvPr/>
        </p:nvSpPr>
        <p:spPr>
          <a:xfrm>
            <a:off x="5372101" y="17049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230 000 000 km.</a:t>
            </a:r>
          </a:p>
        </p:txBody>
      </p:sp>
    </p:spTree>
    <p:extLst>
      <p:ext uri="{BB962C8B-B14F-4D97-AF65-F5344CB8AC3E}">
        <p14:creationId xmlns:p14="http://schemas.microsoft.com/office/powerpoint/2010/main" val="273624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885E688A-FA5B-4E28-9CF2-459913917761}"/>
              </a:ext>
            </a:extLst>
          </p:cNvPr>
          <p:cNvSpPr/>
          <p:nvPr/>
        </p:nvSpPr>
        <p:spPr>
          <a:xfrm>
            <a:off x="1333500" y="545631"/>
            <a:ext cx="4648200" cy="1587969"/>
          </a:xfrm>
          <a:custGeom>
            <a:avLst/>
            <a:gdLst>
              <a:gd name="connsiteX0" fmla="*/ 0 w 4648200"/>
              <a:gd name="connsiteY0" fmla="*/ 264667 h 1587969"/>
              <a:gd name="connsiteX1" fmla="*/ 264667 w 4648200"/>
              <a:gd name="connsiteY1" fmla="*/ 0 h 1587969"/>
              <a:gd name="connsiteX2" fmla="*/ 774700 w 4648200"/>
              <a:gd name="connsiteY2" fmla="*/ 0 h 1587969"/>
              <a:gd name="connsiteX3" fmla="*/ 774700 w 4648200"/>
              <a:gd name="connsiteY3" fmla="*/ 0 h 1587969"/>
              <a:gd name="connsiteX4" fmla="*/ 1936750 w 4648200"/>
              <a:gd name="connsiteY4" fmla="*/ 0 h 1587969"/>
              <a:gd name="connsiteX5" fmla="*/ 4383533 w 4648200"/>
              <a:gd name="connsiteY5" fmla="*/ 0 h 1587969"/>
              <a:gd name="connsiteX6" fmla="*/ 4648200 w 4648200"/>
              <a:gd name="connsiteY6" fmla="*/ 264667 h 1587969"/>
              <a:gd name="connsiteX7" fmla="*/ 4648200 w 4648200"/>
              <a:gd name="connsiteY7" fmla="*/ 926315 h 1587969"/>
              <a:gd name="connsiteX8" fmla="*/ 4648200 w 4648200"/>
              <a:gd name="connsiteY8" fmla="*/ 926315 h 1587969"/>
              <a:gd name="connsiteX9" fmla="*/ 4648200 w 4648200"/>
              <a:gd name="connsiteY9" fmla="*/ 1323308 h 1587969"/>
              <a:gd name="connsiteX10" fmla="*/ 4648200 w 4648200"/>
              <a:gd name="connsiteY10" fmla="*/ 1323302 h 1587969"/>
              <a:gd name="connsiteX11" fmla="*/ 4383533 w 4648200"/>
              <a:gd name="connsiteY11" fmla="*/ 1587969 h 1587969"/>
              <a:gd name="connsiteX12" fmla="*/ 1936750 w 4648200"/>
              <a:gd name="connsiteY12" fmla="*/ 1587969 h 1587969"/>
              <a:gd name="connsiteX13" fmla="*/ 587021 w 4648200"/>
              <a:gd name="connsiteY13" fmla="*/ 2125798 h 1587969"/>
              <a:gd name="connsiteX14" fmla="*/ 774700 w 4648200"/>
              <a:gd name="connsiteY14" fmla="*/ 1587969 h 1587969"/>
              <a:gd name="connsiteX15" fmla="*/ 264667 w 4648200"/>
              <a:gd name="connsiteY15" fmla="*/ 1587969 h 1587969"/>
              <a:gd name="connsiteX16" fmla="*/ 0 w 4648200"/>
              <a:gd name="connsiteY16" fmla="*/ 1323302 h 1587969"/>
              <a:gd name="connsiteX17" fmla="*/ 0 w 4648200"/>
              <a:gd name="connsiteY17" fmla="*/ 1323308 h 1587969"/>
              <a:gd name="connsiteX18" fmla="*/ 0 w 4648200"/>
              <a:gd name="connsiteY18" fmla="*/ 926315 h 1587969"/>
              <a:gd name="connsiteX19" fmla="*/ 0 w 4648200"/>
              <a:gd name="connsiteY19" fmla="*/ 926315 h 1587969"/>
              <a:gd name="connsiteX20" fmla="*/ 0 w 4648200"/>
              <a:gd name="connsiteY20" fmla="*/ 264667 h 158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587969" fill="none" extrusionOk="0">
                <a:moveTo>
                  <a:pt x="0" y="264667"/>
                </a:moveTo>
                <a:cubicBezTo>
                  <a:pt x="-4591" y="108970"/>
                  <a:pt x="116258" y="18204"/>
                  <a:pt x="264667" y="0"/>
                </a:cubicBezTo>
                <a:cubicBezTo>
                  <a:pt x="414067" y="-24054"/>
                  <a:pt x="708217" y="13366"/>
                  <a:pt x="774700" y="0"/>
                </a:cubicBezTo>
                <a:lnTo>
                  <a:pt x="774700" y="0"/>
                </a:lnTo>
                <a:cubicBezTo>
                  <a:pt x="1099500" y="85579"/>
                  <a:pt x="1634715" y="-60642"/>
                  <a:pt x="1936750" y="0"/>
                </a:cubicBezTo>
                <a:cubicBezTo>
                  <a:pt x="3013266" y="-78244"/>
                  <a:pt x="3368953" y="115028"/>
                  <a:pt x="4383533" y="0"/>
                </a:cubicBezTo>
                <a:cubicBezTo>
                  <a:pt x="4516524" y="-2140"/>
                  <a:pt x="4639222" y="117762"/>
                  <a:pt x="4648200" y="264667"/>
                </a:cubicBezTo>
                <a:cubicBezTo>
                  <a:pt x="4696458" y="543292"/>
                  <a:pt x="4659558" y="710827"/>
                  <a:pt x="4648200" y="926315"/>
                </a:cubicBezTo>
                <a:lnTo>
                  <a:pt x="4648200" y="926315"/>
                </a:lnTo>
                <a:cubicBezTo>
                  <a:pt x="4622034" y="1119507"/>
                  <a:pt x="4673481" y="1263229"/>
                  <a:pt x="4648200" y="1323308"/>
                </a:cubicBezTo>
                <a:lnTo>
                  <a:pt x="4648200" y="1323302"/>
                </a:lnTo>
                <a:cubicBezTo>
                  <a:pt x="4659778" y="1480552"/>
                  <a:pt x="4505186" y="1584141"/>
                  <a:pt x="4383533" y="1587969"/>
                </a:cubicBezTo>
                <a:cubicBezTo>
                  <a:pt x="3829367" y="1643522"/>
                  <a:pt x="2768892" y="1565498"/>
                  <a:pt x="1936750" y="1587969"/>
                </a:cubicBezTo>
                <a:cubicBezTo>
                  <a:pt x="1582826" y="1841539"/>
                  <a:pt x="959586" y="2039262"/>
                  <a:pt x="587021" y="2125798"/>
                </a:cubicBezTo>
                <a:cubicBezTo>
                  <a:pt x="631103" y="1898665"/>
                  <a:pt x="722975" y="1860465"/>
                  <a:pt x="774700" y="1587969"/>
                </a:cubicBezTo>
                <a:cubicBezTo>
                  <a:pt x="586023" y="1558015"/>
                  <a:pt x="323479" y="1597939"/>
                  <a:pt x="264667" y="1587969"/>
                </a:cubicBezTo>
                <a:cubicBezTo>
                  <a:pt x="119162" y="1558845"/>
                  <a:pt x="18691" y="1470045"/>
                  <a:pt x="0" y="1323302"/>
                </a:cubicBezTo>
                <a:lnTo>
                  <a:pt x="0" y="1323308"/>
                </a:lnTo>
                <a:cubicBezTo>
                  <a:pt x="-14554" y="1242865"/>
                  <a:pt x="-29805" y="1041122"/>
                  <a:pt x="0" y="926315"/>
                </a:cubicBezTo>
                <a:lnTo>
                  <a:pt x="0" y="926315"/>
                </a:lnTo>
                <a:cubicBezTo>
                  <a:pt x="37151" y="823129"/>
                  <a:pt x="27799" y="528303"/>
                  <a:pt x="0" y="264667"/>
                </a:cubicBezTo>
                <a:close/>
              </a:path>
              <a:path w="4648200" h="1587969" stroke="0" extrusionOk="0">
                <a:moveTo>
                  <a:pt x="0" y="264667"/>
                </a:moveTo>
                <a:cubicBezTo>
                  <a:pt x="14925" y="112507"/>
                  <a:pt x="108542" y="488"/>
                  <a:pt x="264667" y="0"/>
                </a:cubicBezTo>
                <a:cubicBezTo>
                  <a:pt x="388873" y="-40466"/>
                  <a:pt x="555138" y="-37562"/>
                  <a:pt x="774700" y="0"/>
                </a:cubicBezTo>
                <a:lnTo>
                  <a:pt x="774700" y="0"/>
                </a:lnTo>
                <a:cubicBezTo>
                  <a:pt x="1296051" y="37411"/>
                  <a:pt x="1625941" y="-72725"/>
                  <a:pt x="1936750" y="0"/>
                </a:cubicBezTo>
                <a:cubicBezTo>
                  <a:pt x="2727285" y="-154272"/>
                  <a:pt x="3314989" y="-5549"/>
                  <a:pt x="4383533" y="0"/>
                </a:cubicBezTo>
                <a:cubicBezTo>
                  <a:pt x="4514872" y="8266"/>
                  <a:pt x="4657061" y="117967"/>
                  <a:pt x="4648200" y="264667"/>
                </a:cubicBezTo>
                <a:cubicBezTo>
                  <a:pt x="4641878" y="409472"/>
                  <a:pt x="4707296" y="693526"/>
                  <a:pt x="4648200" y="926315"/>
                </a:cubicBezTo>
                <a:lnTo>
                  <a:pt x="4648200" y="926315"/>
                </a:lnTo>
                <a:cubicBezTo>
                  <a:pt x="4657062" y="1065173"/>
                  <a:pt x="4671698" y="1266494"/>
                  <a:pt x="4648200" y="1323308"/>
                </a:cubicBezTo>
                <a:lnTo>
                  <a:pt x="4648200" y="1323302"/>
                </a:lnTo>
                <a:cubicBezTo>
                  <a:pt x="4659601" y="1449351"/>
                  <a:pt x="4535550" y="1594076"/>
                  <a:pt x="4383533" y="1587969"/>
                </a:cubicBezTo>
                <a:cubicBezTo>
                  <a:pt x="3403035" y="1568142"/>
                  <a:pt x="2725080" y="1659675"/>
                  <a:pt x="1936750" y="1587969"/>
                </a:cubicBezTo>
                <a:cubicBezTo>
                  <a:pt x="1481058" y="1770386"/>
                  <a:pt x="1101323" y="2012785"/>
                  <a:pt x="587021" y="2125798"/>
                </a:cubicBezTo>
                <a:cubicBezTo>
                  <a:pt x="691159" y="1939570"/>
                  <a:pt x="684392" y="1737395"/>
                  <a:pt x="774700" y="1587969"/>
                </a:cubicBezTo>
                <a:cubicBezTo>
                  <a:pt x="559158" y="1556382"/>
                  <a:pt x="316592" y="1589451"/>
                  <a:pt x="264667" y="1587969"/>
                </a:cubicBezTo>
                <a:cubicBezTo>
                  <a:pt x="127684" y="1590874"/>
                  <a:pt x="3650" y="1483280"/>
                  <a:pt x="0" y="1323302"/>
                </a:cubicBezTo>
                <a:lnTo>
                  <a:pt x="0" y="1323308"/>
                </a:lnTo>
                <a:cubicBezTo>
                  <a:pt x="3141" y="1220064"/>
                  <a:pt x="-24443" y="1038669"/>
                  <a:pt x="0" y="926315"/>
                </a:cubicBezTo>
                <a:lnTo>
                  <a:pt x="0" y="926315"/>
                </a:lnTo>
                <a:cubicBezTo>
                  <a:pt x="-22358" y="663439"/>
                  <a:pt x="-34387" y="552199"/>
                  <a:pt x="0" y="264667"/>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prstClr val="black"/>
                </a:solidFill>
              </a:rPr>
              <a:t>Quy </a:t>
            </a:r>
            <a:r>
              <a:rPr lang="en-US" sz="3600" b="1" dirty="0" err="1">
                <a:solidFill>
                  <a:prstClr val="black"/>
                </a:solidFill>
              </a:rPr>
              <a:t>tắc</a:t>
            </a:r>
            <a:r>
              <a:rPr lang="en-US" sz="3600" b="1" dirty="0">
                <a:solidFill>
                  <a:prstClr val="black"/>
                </a:solidFill>
              </a:rPr>
              <a:t> so </a:t>
            </a:r>
            <a:r>
              <a:rPr lang="en-US" sz="3600" b="1" dirty="0" err="1">
                <a:solidFill>
                  <a:prstClr val="black"/>
                </a:solidFill>
              </a:rPr>
              <a:t>sánh</a:t>
            </a:r>
            <a:r>
              <a:rPr lang="en-US" sz="3600" b="1" dirty="0">
                <a:solidFill>
                  <a:prstClr val="black"/>
                </a:solidFill>
              </a:rPr>
              <a:t> </a:t>
            </a:r>
            <a:r>
              <a:rPr lang="en-US" sz="3600" b="1" dirty="0" err="1">
                <a:solidFill>
                  <a:prstClr val="black"/>
                </a:solidFill>
              </a:rPr>
              <a:t>hai</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nhiều</a:t>
            </a:r>
            <a:r>
              <a:rPr lang="en-US" sz="3600" b="1" dirty="0">
                <a:solidFill>
                  <a:prstClr val="black"/>
                </a:solidFill>
              </a:rPr>
              <a:t> </a:t>
            </a:r>
            <a:r>
              <a:rPr lang="en-US" sz="3600" b="1" dirty="0" err="1">
                <a:solidFill>
                  <a:prstClr val="black"/>
                </a:solidFill>
              </a:rPr>
              <a:t>chữ</a:t>
            </a:r>
            <a:r>
              <a:rPr lang="en-US" sz="3600" b="1" dirty="0">
                <a:solidFill>
                  <a:prstClr val="black"/>
                </a:solidFill>
              </a:rPr>
              <a:t> </a:t>
            </a:r>
            <a:r>
              <a:rPr lang="en-US" sz="3600" b="1" dirty="0" err="1">
                <a:solidFill>
                  <a:prstClr val="black"/>
                </a:solidFill>
              </a:rPr>
              <a:t>số</a:t>
            </a:r>
            <a:r>
              <a:rPr lang="en-US" sz="3600" b="1" dirty="0">
                <a:solidFill>
                  <a:prstClr val="black"/>
                </a:solidFill>
              </a:rPr>
              <a:t>: </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id="{67EF971E-8C3B-4F70-A2D0-BA56F8DEAD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sp>
        <p:nvSpPr>
          <p:cNvPr id="2" name="Rectangle: Rounded Corners 1">
            <a:extLst>
              <a:ext uri="{FF2B5EF4-FFF2-40B4-BE49-F238E27FC236}">
                <a16:creationId xmlns:a16="http://schemas.microsoft.com/office/drawing/2014/main" id="{C4043190-6B3C-14A4-8E46-E38856368F42}"/>
              </a:ext>
            </a:extLst>
          </p:cNvPr>
          <p:cNvSpPr/>
          <p:nvPr/>
        </p:nvSpPr>
        <p:spPr>
          <a:xfrm>
            <a:off x="3324225" y="2452719"/>
            <a:ext cx="8391525" cy="3319431"/>
          </a:xfrm>
          <a:custGeom>
            <a:avLst/>
            <a:gdLst>
              <a:gd name="connsiteX0" fmla="*/ 0 w 8391525"/>
              <a:gd name="connsiteY0" fmla="*/ 553250 h 3319431"/>
              <a:gd name="connsiteX1" fmla="*/ 553250 w 8391525"/>
              <a:gd name="connsiteY1" fmla="*/ 0 h 3319431"/>
              <a:gd name="connsiteX2" fmla="*/ 7838275 w 8391525"/>
              <a:gd name="connsiteY2" fmla="*/ 0 h 3319431"/>
              <a:gd name="connsiteX3" fmla="*/ 8391525 w 8391525"/>
              <a:gd name="connsiteY3" fmla="*/ 553250 h 3319431"/>
              <a:gd name="connsiteX4" fmla="*/ 8391525 w 8391525"/>
              <a:gd name="connsiteY4" fmla="*/ 2766181 h 3319431"/>
              <a:gd name="connsiteX5" fmla="*/ 7838275 w 8391525"/>
              <a:gd name="connsiteY5" fmla="*/ 3319431 h 3319431"/>
              <a:gd name="connsiteX6" fmla="*/ 553250 w 8391525"/>
              <a:gd name="connsiteY6" fmla="*/ 3319431 h 3319431"/>
              <a:gd name="connsiteX7" fmla="*/ 0 w 8391525"/>
              <a:gd name="connsiteY7" fmla="*/ 2766181 h 3319431"/>
              <a:gd name="connsiteX8" fmla="*/ 0 w 8391525"/>
              <a:gd name="connsiteY8" fmla="*/ 553250 h 33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1525" h="3319431" fill="none" extrusionOk="0">
                <a:moveTo>
                  <a:pt x="0" y="553250"/>
                </a:moveTo>
                <a:cubicBezTo>
                  <a:pt x="28895" y="212582"/>
                  <a:pt x="216940" y="-7619"/>
                  <a:pt x="553250" y="0"/>
                </a:cubicBezTo>
                <a:cubicBezTo>
                  <a:pt x="2131703" y="18744"/>
                  <a:pt x="4283883" y="-35776"/>
                  <a:pt x="7838275" y="0"/>
                </a:cubicBezTo>
                <a:cubicBezTo>
                  <a:pt x="8160467" y="-3220"/>
                  <a:pt x="8389277" y="204815"/>
                  <a:pt x="8391525" y="553250"/>
                </a:cubicBezTo>
                <a:cubicBezTo>
                  <a:pt x="8478969" y="1566641"/>
                  <a:pt x="8483793" y="2082582"/>
                  <a:pt x="8391525" y="2766181"/>
                </a:cubicBezTo>
                <a:cubicBezTo>
                  <a:pt x="8392112" y="3065741"/>
                  <a:pt x="8134181" y="3295419"/>
                  <a:pt x="7838275" y="3319431"/>
                </a:cubicBezTo>
                <a:cubicBezTo>
                  <a:pt x="6299903" y="3268403"/>
                  <a:pt x="3946348" y="3282352"/>
                  <a:pt x="553250" y="3319431"/>
                </a:cubicBezTo>
                <a:cubicBezTo>
                  <a:pt x="207265" y="3348605"/>
                  <a:pt x="31447" y="3088746"/>
                  <a:pt x="0" y="2766181"/>
                </a:cubicBezTo>
                <a:cubicBezTo>
                  <a:pt x="36009" y="2073285"/>
                  <a:pt x="-149224" y="780332"/>
                  <a:pt x="0" y="553250"/>
                </a:cubicBezTo>
                <a:close/>
              </a:path>
              <a:path w="8391525" h="3319431" stroke="0" extrusionOk="0">
                <a:moveTo>
                  <a:pt x="0" y="553250"/>
                </a:moveTo>
                <a:cubicBezTo>
                  <a:pt x="-45719" y="230919"/>
                  <a:pt x="247744" y="-22242"/>
                  <a:pt x="553250" y="0"/>
                </a:cubicBezTo>
                <a:cubicBezTo>
                  <a:pt x="3863345" y="-88310"/>
                  <a:pt x="6265323" y="-77351"/>
                  <a:pt x="7838275" y="0"/>
                </a:cubicBezTo>
                <a:cubicBezTo>
                  <a:pt x="8199093" y="14629"/>
                  <a:pt x="8346694" y="273226"/>
                  <a:pt x="8391525" y="553250"/>
                </a:cubicBezTo>
                <a:cubicBezTo>
                  <a:pt x="8246555" y="1161248"/>
                  <a:pt x="8403392" y="1740904"/>
                  <a:pt x="8391525" y="2766181"/>
                </a:cubicBezTo>
                <a:cubicBezTo>
                  <a:pt x="8361121" y="3038821"/>
                  <a:pt x="8146075" y="3354886"/>
                  <a:pt x="7838275" y="3319431"/>
                </a:cubicBezTo>
                <a:cubicBezTo>
                  <a:pt x="4289280" y="3440830"/>
                  <a:pt x="2894436" y="3454976"/>
                  <a:pt x="553250" y="3319431"/>
                </a:cubicBezTo>
                <a:cubicBezTo>
                  <a:pt x="278032" y="3312045"/>
                  <a:pt x="462" y="3077640"/>
                  <a:pt x="0" y="2766181"/>
                </a:cubicBezTo>
                <a:cubicBezTo>
                  <a:pt x="-43329" y="2376312"/>
                  <a:pt x="72630" y="1441550"/>
                  <a:pt x="0" y="553250"/>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vi-VN" sz="1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49EB5DE-9972-4481-7F8E-0FE61BD578F5}"/>
              </a:ext>
            </a:extLst>
          </p:cNvPr>
          <p:cNvSpPr txBox="1"/>
          <p:nvPr/>
        </p:nvSpPr>
        <p:spPr>
          <a:xfrm>
            <a:off x="3914775" y="2690821"/>
            <a:ext cx="7677150" cy="584775"/>
          </a:xfrm>
          <a:prstGeom prst="rect">
            <a:avLst/>
          </a:prstGeom>
          <a:noFill/>
        </p:spPr>
        <p:txBody>
          <a:bodyPr wrap="square" rtlCol="0">
            <a:spAutoFit/>
          </a:bodyPr>
          <a:lstStyle/>
          <a:p>
            <a:pPr lvl="0" algn="just" defTabSz="914173">
              <a:defRPr/>
            </a:pPr>
            <a:r>
              <a:rPr lang="vi-VN" sz="3200" b="1" dirty="0">
                <a:solidFill>
                  <a:srgbClr val="70AD47">
                    <a:lumMod val="75000"/>
                  </a:srgbClr>
                </a:solidFill>
                <a:latin typeface="Calibri" panose="020F0502020204030204" pitchFamily="34" charset="0"/>
                <a:cs typeface="Calibri" panose="020F0502020204030204" pitchFamily="34" charset="0"/>
              </a:rPr>
              <a:t>Số nào có nhiều chữ số hơn thì lớn hơn. </a:t>
            </a:r>
            <a:endParaRPr kumimoji="0" lang="vi-VN" sz="32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0782226-1CAC-7FFD-1FCC-CE78546C1BED}"/>
              </a:ext>
            </a:extLst>
          </p:cNvPr>
          <p:cNvSpPr txBox="1"/>
          <p:nvPr/>
        </p:nvSpPr>
        <p:spPr>
          <a:xfrm>
            <a:off x="3905250" y="3647088"/>
            <a:ext cx="7715249" cy="1384995"/>
          </a:xfrm>
          <a:prstGeom prst="rect">
            <a:avLst/>
          </a:prstGeom>
          <a:noFill/>
        </p:spPr>
        <p:txBody>
          <a:bodyPr wrap="square" rtlCol="0">
            <a:spAutoFit/>
          </a:bodyPr>
          <a:lstStyle/>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Nếu</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hai</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có</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thì</a:t>
            </a:r>
            <a:r>
              <a:rPr lang="en-US" sz="2800" b="1" dirty="0">
                <a:solidFill>
                  <a:srgbClr val="70AD47">
                    <a:lumMod val="75000"/>
                  </a:srgbClr>
                </a:solidFill>
                <a:latin typeface="Calibri" panose="020F0502020204030204" pitchFamily="34" charset="0"/>
                <a:cs typeface="Calibri" panose="020F0502020204030204" pitchFamily="34" charset="0"/>
              </a:rPr>
              <a:t> so </a:t>
            </a:r>
            <a:r>
              <a:rPr lang="en-US" sz="2800" b="1" dirty="0" err="1">
                <a:solidFill>
                  <a:srgbClr val="70AD47">
                    <a:lumMod val="75000"/>
                  </a:srgbClr>
                </a:solidFill>
                <a:latin typeface="Calibri" panose="020F0502020204030204" pitchFamily="34" charset="0"/>
                <a:cs typeface="Calibri" panose="020F0502020204030204" pitchFamily="34" charset="0"/>
              </a:rPr>
              <a:t>sánh</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cặp</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ở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một</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hàng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kể</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trái</a:t>
            </a:r>
            <a:r>
              <a:rPr lang="en-US" sz="2800" b="1" dirty="0">
                <a:solidFill>
                  <a:srgbClr val="70AD47">
                    <a:lumMod val="75000"/>
                  </a:srgbClr>
                </a:solidFill>
                <a:latin typeface="Calibri" panose="020F0502020204030204" pitchFamily="34" charset="0"/>
                <a:cs typeface="Calibri" panose="020F0502020204030204" pitchFamily="34" charset="0"/>
              </a:rPr>
              <a:t> sang </a:t>
            </a:r>
            <a:r>
              <a:rPr lang="en-US" sz="2800" b="1" dirty="0" err="1">
                <a:solidFill>
                  <a:srgbClr val="70AD47">
                    <a:lumMod val="75000"/>
                  </a:srgbClr>
                </a:solidFill>
                <a:latin typeface="Calibri" panose="020F0502020204030204" pitchFamily="34" charset="0"/>
                <a:cs typeface="Calibri" panose="020F0502020204030204" pitchFamily="34" charset="0"/>
              </a:rPr>
              <a:t>phải</a:t>
            </a:r>
            <a:r>
              <a:rPr lang="en-US" sz="2800" b="1" dirty="0">
                <a:solidFill>
                  <a:srgbClr val="70AD47">
                    <a:lumMod val="75000"/>
                  </a:srgbClr>
                </a:solidFill>
                <a:latin typeface="Calibri" panose="020F0502020204030204" pitchFamily="34" charset="0"/>
                <a:cs typeface="Calibri" panose="020F0502020204030204" pitchFamily="34" charset="0"/>
              </a:rPr>
              <a:t>.</a:t>
            </a:r>
          </a:p>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Chẳng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hạn</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vì</a:t>
            </a:r>
            <a:r>
              <a:rPr lang="en-US" sz="2800" b="1" dirty="0">
                <a:solidFill>
                  <a:srgbClr val="70AD47">
                    <a:lumMod val="75000"/>
                  </a:srgbClr>
                </a:solidFill>
                <a:latin typeface="Calibri" panose="020F0502020204030204" pitchFamily="34" charset="0"/>
                <a:cs typeface="Calibri" panose="020F0502020204030204" pitchFamily="34" charset="0"/>
              </a:rPr>
              <a:t> 2 &gt; 1 </a:t>
            </a:r>
            <a:r>
              <a:rPr lang="en-US" sz="2800" b="1" dirty="0" err="1">
                <a:solidFill>
                  <a:srgbClr val="70AD47">
                    <a:lumMod val="75000"/>
                  </a:srgbClr>
                </a:solidFill>
                <a:latin typeface="Calibri" panose="020F0502020204030204" pitchFamily="34" charset="0"/>
                <a:cs typeface="Calibri" panose="020F0502020204030204" pitchFamily="34" charset="0"/>
              </a:rPr>
              <a:t>nên</a:t>
            </a:r>
            <a:r>
              <a:rPr lang="en-US" sz="2800" b="1" dirty="0">
                <a:solidFill>
                  <a:srgbClr val="70AD47">
                    <a:lumMod val="75000"/>
                  </a:srgbClr>
                </a:solidFill>
                <a:latin typeface="Calibri" panose="020F0502020204030204" pitchFamily="34" charset="0"/>
                <a:cs typeface="Calibri" panose="020F0502020204030204" pitchFamily="34" charset="0"/>
              </a:rPr>
              <a:t> 230 000 000 &gt; 108 000 000.</a:t>
            </a:r>
            <a:endParaRPr kumimoji="0" lang="vi-VN" sz="28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pic>
        <p:nvPicPr>
          <p:cNvPr id="5" name="Picture 2" descr="tick-xanh - Cách Bỏ Thuốc Lá Trong 5 Ngày - Cai Thuốc Lá Hiệu Quả">
            <a:extLst>
              <a:ext uri="{FF2B5EF4-FFF2-40B4-BE49-F238E27FC236}">
                <a16:creationId xmlns:a16="http://schemas.microsoft.com/office/drawing/2014/main" id="{A5B29894-5A9A-1A35-4EB7-8F45481368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52301" y="2661451"/>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ick-xanh - Cách Bỏ Thuốc Lá Trong 5 Ngày - Cai Thuốc Lá Hiệu Quả">
            <a:extLst>
              <a:ext uri="{FF2B5EF4-FFF2-40B4-BE49-F238E27FC236}">
                <a16:creationId xmlns:a16="http://schemas.microsoft.com/office/drawing/2014/main" id="{4822054D-13E9-F41F-47C8-D9955EEA4A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61826" y="3628038"/>
            <a:ext cx="668549" cy="66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1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1367031" y="180975"/>
            <a:ext cx="9348594" cy="2038349"/>
          </a:xfrm>
          <a:custGeom>
            <a:avLst/>
            <a:gdLst>
              <a:gd name="connsiteX0" fmla="*/ 0 w 9348594"/>
              <a:gd name="connsiteY0" fmla="*/ 339732 h 2038349"/>
              <a:gd name="connsiteX1" fmla="*/ 339732 w 9348594"/>
              <a:gd name="connsiteY1" fmla="*/ 0 h 2038349"/>
              <a:gd name="connsiteX2" fmla="*/ 1558099 w 9348594"/>
              <a:gd name="connsiteY2" fmla="*/ 0 h 2038349"/>
              <a:gd name="connsiteX3" fmla="*/ 1558099 w 9348594"/>
              <a:gd name="connsiteY3" fmla="*/ 0 h 2038349"/>
              <a:gd name="connsiteX4" fmla="*/ 3895248 w 9348594"/>
              <a:gd name="connsiteY4" fmla="*/ 0 h 2038349"/>
              <a:gd name="connsiteX5" fmla="*/ 9008862 w 9348594"/>
              <a:gd name="connsiteY5" fmla="*/ 0 h 2038349"/>
              <a:gd name="connsiteX6" fmla="*/ 9348594 w 9348594"/>
              <a:gd name="connsiteY6" fmla="*/ 339732 h 2038349"/>
              <a:gd name="connsiteX7" fmla="*/ 9348594 w 9348594"/>
              <a:gd name="connsiteY7" fmla="*/ 1189037 h 2038349"/>
              <a:gd name="connsiteX8" fmla="*/ 9348594 w 9348594"/>
              <a:gd name="connsiteY8" fmla="*/ 1189037 h 2038349"/>
              <a:gd name="connsiteX9" fmla="*/ 9348594 w 9348594"/>
              <a:gd name="connsiteY9" fmla="*/ 1698624 h 2038349"/>
              <a:gd name="connsiteX10" fmla="*/ 9348594 w 9348594"/>
              <a:gd name="connsiteY10" fmla="*/ 1698617 h 2038349"/>
              <a:gd name="connsiteX11" fmla="*/ 9008862 w 9348594"/>
              <a:gd name="connsiteY11" fmla="*/ 2038349 h 2038349"/>
              <a:gd name="connsiteX12" fmla="*/ 3895248 w 9348594"/>
              <a:gd name="connsiteY12" fmla="*/ 2038349 h 2038349"/>
              <a:gd name="connsiteX13" fmla="*/ 1180634 w 9348594"/>
              <a:gd name="connsiteY13" fmla="*/ 2728717 h 2038349"/>
              <a:gd name="connsiteX14" fmla="*/ 1558099 w 9348594"/>
              <a:gd name="connsiteY14" fmla="*/ 2038349 h 2038349"/>
              <a:gd name="connsiteX15" fmla="*/ 339732 w 9348594"/>
              <a:gd name="connsiteY15" fmla="*/ 2038349 h 2038349"/>
              <a:gd name="connsiteX16" fmla="*/ 0 w 9348594"/>
              <a:gd name="connsiteY16" fmla="*/ 1698617 h 2038349"/>
              <a:gd name="connsiteX17" fmla="*/ 0 w 9348594"/>
              <a:gd name="connsiteY17" fmla="*/ 1698624 h 2038349"/>
              <a:gd name="connsiteX18" fmla="*/ 0 w 9348594"/>
              <a:gd name="connsiteY18" fmla="*/ 1189037 h 2038349"/>
              <a:gd name="connsiteX19" fmla="*/ 0 w 9348594"/>
              <a:gd name="connsiteY19" fmla="*/ 1189037 h 2038349"/>
              <a:gd name="connsiteX20" fmla="*/ 0 w 9348594"/>
              <a:gd name="connsiteY20" fmla="*/ 339732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038349" fill="none" extrusionOk="0">
                <a:moveTo>
                  <a:pt x="0" y="339732"/>
                </a:moveTo>
                <a:cubicBezTo>
                  <a:pt x="-5612" y="140461"/>
                  <a:pt x="150817" y="10463"/>
                  <a:pt x="339732" y="0"/>
                </a:cubicBezTo>
                <a:cubicBezTo>
                  <a:pt x="493954" y="-58135"/>
                  <a:pt x="1216369" y="-17801"/>
                  <a:pt x="1558099" y="0"/>
                </a:cubicBezTo>
                <a:lnTo>
                  <a:pt x="1558099" y="0"/>
                </a:lnTo>
                <a:cubicBezTo>
                  <a:pt x="2439933" y="-55675"/>
                  <a:pt x="3552319" y="95910"/>
                  <a:pt x="3895248" y="0"/>
                </a:cubicBezTo>
                <a:cubicBezTo>
                  <a:pt x="6149551" y="-78244"/>
                  <a:pt x="8304664" y="115028"/>
                  <a:pt x="9008862" y="0"/>
                </a:cubicBezTo>
                <a:cubicBezTo>
                  <a:pt x="9172139" y="-3954"/>
                  <a:pt x="9344342" y="151756"/>
                  <a:pt x="9348594" y="339732"/>
                </a:cubicBezTo>
                <a:cubicBezTo>
                  <a:pt x="9284475" y="624511"/>
                  <a:pt x="9388132" y="1008911"/>
                  <a:pt x="9348594" y="1189037"/>
                </a:cubicBezTo>
                <a:lnTo>
                  <a:pt x="9348594" y="1189037"/>
                </a:lnTo>
                <a:cubicBezTo>
                  <a:pt x="9380617" y="1407089"/>
                  <a:pt x="9332887" y="1525085"/>
                  <a:pt x="9348594" y="1698624"/>
                </a:cubicBezTo>
                <a:lnTo>
                  <a:pt x="9348594" y="1698617"/>
                </a:lnTo>
                <a:cubicBezTo>
                  <a:pt x="9373074" y="1909669"/>
                  <a:pt x="9178810" y="2035589"/>
                  <a:pt x="9008862" y="2038349"/>
                </a:cubicBezTo>
                <a:cubicBezTo>
                  <a:pt x="8318707" y="2093902"/>
                  <a:pt x="4713517" y="2015878"/>
                  <a:pt x="3895248" y="2038349"/>
                </a:cubicBezTo>
                <a:cubicBezTo>
                  <a:pt x="3378312" y="2006608"/>
                  <a:pt x="2464976" y="2392244"/>
                  <a:pt x="1180634" y="2728717"/>
                </a:cubicBezTo>
                <a:cubicBezTo>
                  <a:pt x="1261647" y="2462712"/>
                  <a:pt x="1490922" y="2197301"/>
                  <a:pt x="1558099" y="2038349"/>
                </a:cubicBezTo>
                <a:cubicBezTo>
                  <a:pt x="1252386" y="1969141"/>
                  <a:pt x="691876" y="2086415"/>
                  <a:pt x="339732" y="2038349"/>
                </a:cubicBezTo>
                <a:cubicBezTo>
                  <a:pt x="152943" y="2001695"/>
                  <a:pt x="36290" y="1887354"/>
                  <a:pt x="0" y="1698617"/>
                </a:cubicBezTo>
                <a:lnTo>
                  <a:pt x="0" y="1698624"/>
                </a:lnTo>
                <a:cubicBezTo>
                  <a:pt x="22271" y="1445843"/>
                  <a:pt x="-40694" y="1389318"/>
                  <a:pt x="0" y="1189037"/>
                </a:cubicBezTo>
                <a:lnTo>
                  <a:pt x="0" y="1189037"/>
                </a:lnTo>
                <a:cubicBezTo>
                  <a:pt x="19279" y="894490"/>
                  <a:pt x="-24758" y="600736"/>
                  <a:pt x="0" y="339732"/>
                </a:cubicBezTo>
                <a:close/>
              </a:path>
              <a:path w="9348594" h="2038349" stroke="0" extrusionOk="0">
                <a:moveTo>
                  <a:pt x="0" y="339732"/>
                </a:moveTo>
                <a:cubicBezTo>
                  <a:pt x="9899" y="148131"/>
                  <a:pt x="125653" y="1298"/>
                  <a:pt x="339732" y="0"/>
                </a:cubicBezTo>
                <a:cubicBezTo>
                  <a:pt x="649361" y="-2281"/>
                  <a:pt x="1383594" y="73239"/>
                  <a:pt x="1558099" y="0"/>
                </a:cubicBezTo>
                <a:lnTo>
                  <a:pt x="1558099" y="0"/>
                </a:lnTo>
                <a:cubicBezTo>
                  <a:pt x="2677867" y="-111542"/>
                  <a:pt x="3203605" y="18925"/>
                  <a:pt x="3895248" y="0"/>
                </a:cubicBezTo>
                <a:cubicBezTo>
                  <a:pt x="5080716" y="-154272"/>
                  <a:pt x="7503294" y="-5549"/>
                  <a:pt x="9008862" y="0"/>
                </a:cubicBezTo>
                <a:cubicBezTo>
                  <a:pt x="9172944" y="13122"/>
                  <a:pt x="9356807" y="151614"/>
                  <a:pt x="9348594" y="339732"/>
                </a:cubicBezTo>
                <a:cubicBezTo>
                  <a:pt x="9337497" y="676001"/>
                  <a:pt x="9418639" y="819326"/>
                  <a:pt x="9348594" y="1189037"/>
                </a:cubicBezTo>
                <a:lnTo>
                  <a:pt x="9348594" y="1189037"/>
                </a:lnTo>
                <a:cubicBezTo>
                  <a:pt x="9307635" y="1271993"/>
                  <a:pt x="9334596" y="1504843"/>
                  <a:pt x="9348594" y="1698624"/>
                </a:cubicBezTo>
                <a:lnTo>
                  <a:pt x="9348594" y="1698617"/>
                </a:lnTo>
                <a:cubicBezTo>
                  <a:pt x="9356365" y="1872530"/>
                  <a:pt x="9207512" y="2049864"/>
                  <a:pt x="9008862" y="2038349"/>
                </a:cubicBezTo>
                <a:cubicBezTo>
                  <a:pt x="7967177" y="2018522"/>
                  <a:pt x="6288276" y="2110055"/>
                  <a:pt x="3895248" y="2038349"/>
                </a:cubicBezTo>
                <a:cubicBezTo>
                  <a:pt x="2940086" y="2235080"/>
                  <a:pt x="2183289" y="2582092"/>
                  <a:pt x="1180634" y="2728717"/>
                </a:cubicBezTo>
                <a:cubicBezTo>
                  <a:pt x="1273028" y="2671170"/>
                  <a:pt x="1522291" y="2245968"/>
                  <a:pt x="1558099" y="2038349"/>
                </a:cubicBezTo>
                <a:cubicBezTo>
                  <a:pt x="1314047" y="1952549"/>
                  <a:pt x="945984" y="2099198"/>
                  <a:pt x="339732" y="2038349"/>
                </a:cubicBezTo>
                <a:cubicBezTo>
                  <a:pt x="172193" y="2044699"/>
                  <a:pt x="1776" y="1892963"/>
                  <a:pt x="0" y="1698617"/>
                </a:cubicBezTo>
                <a:lnTo>
                  <a:pt x="0" y="1698624"/>
                </a:lnTo>
                <a:cubicBezTo>
                  <a:pt x="-38504" y="1625339"/>
                  <a:pt x="25668" y="1259675"/>
                  <a:pt x="0" y="1189037"/>
                </a:cubicBezTo>
                <a:lnTo>
                  <a:pt x="0" y="1189037"/>
                </a:lnTo>
                <a:cubicBezTo>
                  <a:pt x="-65764" y="857965"/>
                  <a:pt x="-25794" y="450765"/>
                  <a:pt x="0" y="339732"/>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u="sng" dirty="0">
                <a:solidFill>
                  <a:prstClr val="black"/>
                </a:solidFill>
                <a:latin typeface="Calibri" panose="020F0502020204030204" pitchFamily="34" charset="0"/>
                <a:cs typeface="Calibri" panose="020F0502020204030204" pitchFamily="34" charset="0"/>
              </a:rPr>
              <a:t>Ví dụ: </a:t>
            </a:r>
            <a:r>
              <a:rPr lang="vi-VN" sz="3200" dirty="0">
                <a:solidFill>
                  <a:prstClr val="black"/>
                </a:solidFill>
                <a:latin typeface="Calibri" panose="020F0502020204030204" pitchFamily="34" charset="0"/>
                <a:cs typeface="Calibri" panose="020F0502020204030204" pitchFamily="34" charset="0"/>
              </a:rPr>
              <a:t>Cho khoảng cách từ Trái Đất đến Mặt Trời là 149 600 000 km, khoảng cách từ sao Mộc đến Mặt Trời là 741 510 000 km. Em hãy so sánh và cho biết hành tinh nào cách xa Mặt Trời hơn.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3E8B6CB6-8099-4F9E-A425-25277FF24524}"/>
              </a:ext>
            </a:extLst>
          </p:cNvPr>
          <p:cNvSpPr/>
          <p:nvPr/>
        </p:nvSpPr>
        <p:spPr>
          <a:xfrm>
            <a:off x="4133850" y="2748979"/>
            <a:ext cx="5419725" cy="1480121"/>
          </a:xfrm>
          <a:custGeom>
            <a:avLst/>
            <a:gdLst>
              <a:gd name="connsiteX0" fmla="*/ 0 w 5419725"/>
              <a:gd name="connsiteY0" fmla="*/ 246692 h 1480121"/>
              <a:gd name="connsiteX1" fmla="*/ 246692 w 5419725"/>
              <a:gd name="connsiteY1" fmla="*/ 0 h 1480121"/>
              <a:gd name="connsiteX2" fmla="*/ 3161506 w 5419725"/>
              <a:gd name="connsiteY2" fmla="*/ 0 h 1480121"/>
              <a:gd name="connsiteX3" fmla="*/ 3161506 w 5419725"/>
              <a:gd name="connsiteY3" fmla="*/ 0 h 1480121"/>
              <a:gd name="connsiteX4" fmla="*/ 4516438 w 5419725"/>
              <a:gd name="connsiteY4" fmla="*/ 0 h 1480121"/>
              <a:gd name="connsiteX5" fmla="*/ 5173033 w 5419725"/>
              <a:gd name="connsiteY5" fmla="*/ 0 h 1480121"/>
              <a:gd name="connsiteX6" fmla="*/ 5419725 w 5419725"/>
              <a:gd name="connsiteY6" fmla="*/ 246692 h 1480121"/>
              <a:gd name="connsiteX7" fmla="*/ 5419725 w 5419725"/>
              <a:gd name="connsiteY7" fmla="*/ 863404 h 1480121"/>
              <a:gd name="connsiteX8" fmla="*/ 5419725 w 5419725"/>
              <a:gd name="connsiteY8" fmla="*/ 863404 h 1480121"/>
              <a:gd name="connsiteX9" fmla="*/ 5419725 w 5419725"/>
              <a:gd name="connsiteY9" fmla="*/ 1233434 h 1480121"/>
              <a:gd name="connsiteX10" fmla="*/ 5419725 w 5419725"/>
              <a:gd name="connsiteY10" fmla="*/ 1233429 h 1480121"/>
              <a:gd name="connsiteX11" fmla="*/ 5173033 w 5419725"/>
              <a:gd name="connsiteY11" fmla="*/ 1480121 h 1480121"/>
              <a:gd name="connsiteX12" fmla="*/ 4516438 w 5419725"/>
              <a:gd name="connsiteY12" fmla="*/ 1480121 h 1480121"/>
              <a:gd name="connsiteX13" fmla="*/ 5697648 w 5419725"/>
              <a:gd name="connsiteY13" fmla="*/ 1719827 h 1480121"/>
              <a:gd name="connsiteX14" fmla="*/ 3161506 w 5419725"/>
              <a:gd name="connsiteY14" fmla="*/ 1480121 h 1480121"/>
              <a:gd name="connsiteX15" fmla="*/ 246692 w 5419725"/>
              <a:gd name="connsiteY15" fmla="*/ 1480121 h 1480121"/>
              <a:gd name="connsiteX16" fmla="*/ 0 w 5419725"/>
              <a:gd name="connsiteY16" fmla="*/ 1233429 h 1480121"/>
              <a:gd name="connsiteX17" fmla="*/ 0 w 5419725"/>
              <a:gd name="connsiteY17" fmla="*/ 1233434 h 1480121"/>
              <a:gd name="connsiteX18" fmla="*/ 0 w 5419725"/>
              <a:gd name="connsiteY18" fmla="*/ 863404 h 1480121"/>
              <a:gd name="connsiteX19" fmla="*/ 0 w 5419725"/>
              <a:gd name="connsiteY19" fmla="*/ 863404 h 1480121"/>
              <a:gd name="connsiteX20" fmla="*/ 0 w 5419725"/>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19725" h="1480121" fill="none" extrusionOk="0">
                <a:moveTo>
                  <a:pt x="0" y="246692"/>
                </a:moveTo>
                <a:cubicBezTo>
                  <a:pt x="-6020" y="97959"/>
                  <a:pt x="107753" y="21935"/>
                  <a:pt x="246692" y="0"/>
                </a:cubicBezTo>
                <a:cubicBezTo>
                  <a:pt x="948794" y="-61564"/>
                  <a:pt x="2046320" y="-155430"/>
                  <a:pt x="3161506" y="0"/>
                </a:cubicBezTo>
                <a:lnTo>
                  <a:pt x="3161506" y="0"/>
                </a:lnTo>
                <a:cubicBezTo>
                  <a:pt x="3456089" y="-79089"/>
                  <a:pt x="4272729" y="56328"/>
                  <a:pt x="4516438" y="0"/>
                </a:cubicBezTo>
                <a:cubicBezTo>
                  <a:pt x="4592655" y="-36022"/>
                  <a:pt x="4875482" y="-58719"/>
                  <a:pt x="5173033" y="0"/>
                </a:cubicBezTo>
                <a:cubicBezTo>
                  <a:pt x="5306213" y="-497"/>
                  <a:pt x="5407023" y="109411"/>
                  <a:pt x="5419725" y="246692"/>
                </a:cubicBezTo>
                <a:cubicBezTo>
                  <a:pt x="5419311" y="535383"/>
                  <a:pt x="5447220" y="575325"/>
                  <a:pt x="5419725" y="863404"/>
                </a:cubicBezTo>
                <a:lnTo>
                  <a:pt x="5419725" y="863404"/>
                </a:lnTo>
                <a:cubicBezTo>
                  <a:pt x="5442464" y="1045788"/>
                  <a:pt x="5444795" y="1075950"/>
                  <a:pt x="5419725" y="1233434"/>
                </a:cubicBezTo>
                <a:lnTo>
                  <a:pt x="5419725" y="1233429"/>
                </a:lnTo>
                <a:cubicBezTo>
                  <a:pt x="5435804" y="1385057"/>
                  <a:pt x="5305231" y="1479489"/>
                  <a:pt x="5173033" y="1480121"/>
                </a:cubicBezTo>
                <a:cubicBezTo>
                  <a:pt x="5088160" y="1436067"/>
                  <a:pt x="4786974" y="1434629"/>
                  <a:pt x="4516438" y="1480121"/>
                </a:cubicBezTo>
                <a:cubicBezTo>
                  <a:pt x="4716836" y="1495447"/>
                  <a:pt x="5539070" y="1681838"/>
                  <a:pt x="5697648" y="1719827"/>
                </a:cubicBezTo>
                <a:cubicBezTo>
                  <a:pt x="5231095" y="1689275"/>
                  <a:pt x="4180209" y="1470713"/>
                  <a:pt x="3161506" y="1480121"/>
                </a:cubicBezTo>
                <a:cubicBezTo>
                  <a:pt x="2426969" y="1538580"/>
                  <a:pt x="1422622"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419725" h="1480121" stroke="0" extrusionOk="0">
                <a:moveTo>
                  <a:pt x="0" y="246692"/>
                </a:moveTo>
                <a:cubicBezTo>
                  <a:pt x="12007" y="105630"/>
                  <a:pt x="97094" y="655"/>
                  <a:pt x="246692" y="0"/>
                </a:cubicBezTo>
                <a:cubicBezTo>
                  <a:pt x="1147676" y="120733"/>
                  <a:pt x="2033431" y="-81149"/>
                  <a:pt x="3161506" y="0"/>
                </a:cubicBezTo>
                <a:lnTo>
                  <a:pt x="3161506" y="0"/>
                </a:lnTo>
                <a:cubicBezTo>
                  <a:pt x="3522169" y="38827"/>
                  <a:pt x="3969658" y="-59186"/>
                  <a:pt x="4516438" y="0"/>
                </a:cubicBezTo>
                <a:cubicBezTo>
                  <a:pt x="4794983" y="-34227"/>
                  <a:pt x="5048230" y="-57403"/>
                  <a:pt x="5173033" y="0"/>
                </a:cubicBezTo>
                <a:cubicBezTo>
                  <a:pt x="5297718" y="6441"/>
                  <a:pt x="5442635" y="109084"/>
                  <a:pt x="5419725" y="246692"/>
                </a:cubicBezTo>
                <a:cubicBezTo>
                  <a:pt x="5377090" y="466810"/>
                  <a:pt x="5384282" y="732556"/>
                  <a:pt x="5419725" y="863404"/>
                </a:cubicBezTo>
                <a:lnTo>
                  <a:pt x="5419725" y="863404"/>
                </a:lnTo>
                <a:cubicBezTo>
                  <a:pt x="5407611" y="902244"/>
                  <a:pt x="5408263" y="1122808"/>
                  <a:pt x="5419725" y="1233434"/>
                </a:cubicBezTo>
                <a:lnTo>
                  <a:pt x="5419725" y="1233429"/>
                </a:lnTo>
                <a:cubicBezTo>
                  <a:pt x="5431960" y="1348080"/>
                  <a:pt x="5321208" y="1492587"/>
                  <a:pt x="5173033" y="1480121"/>
                </a:cubicBezTo>
                <a:cubicBezTo>
                  <a:pt x="4894538" y="1477666"/>
                  <a:pt x="4723634" y="1533006"/>
                  <a:pt x="4516438" y="1480121"/>
                </a:cubicBezTo>
                <a:cubicBezTo>
                  <a:pt x="4800760" y="1483023"/>
                  <a:pt x="5437797" y="1705660"/>
                  <a:pt x="5697648" y="1719827"/>
                </a:cubicBezTo>
                <a:cubicBezTo>
                  <a:pt x="4752680" y="1755067"/>
                  <a:pt x="3555052" y="1585509"/>
                  <a:pt x="3161506" y="1480121"/>
                </a:cubicBezTo>
                <a:cubicBezTo>
                  <a:pt x="1874270" y="1617968"/>
                  <a:pt x="647407"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chemeClr val="bg1"/>
          </a:solidFill>
          <a:ln w="38100">
            <a:solidFill>
              <a:srgbClr val="FF33CC"/>
            </a:solidFill>
            <a:extLst>
              <a:ext uri="{C807C97D-BFC1-408E-A445-0C87EB9F89A2}">
                <ask:lineSketchStyleProps xmlns:ask="http://schemas.microsoft.com/office/drawing/2018/sketchyshapes" sd="2287542700">
                  <a:prstGeom prst="wedgeRoundRectCallout">
                    <a:avLst>
                      <a:gd name="adj1" fmla="val 55128"/>
                      <a:gd name="adj2" fmla="val 6619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149 600 000 &lt; 741</a:t>
            </a:r>
            <a:r>
              <a:rPr kumimoji="0" lang="en-US" sz="3200" b="0" i="0" u="none" strike="noStrike" kern="1200" cap="none" spc="0" normalizeH="0" noProof="0" dirty="0">
                <a:ln>
                  <a:noFill/>
                </a:ln>
                <a:solidFill>
                  <a:prstClr val="black"/>
                </a:solidFill>
                <a:effectLst/>
                <a:uLnTx/>
                <a:uFillTx/>
                <a:latin typeface="Calibri"/>
                <a:ea typeface="+mn-ea"/>
                <a:cs typeface="+mn-cs"/>
              </a:rPr>
              <a:t> 510 000</a:t>
            </a:r>
          </a:p>
          <a:p>
            <a:pPr lvl="0" algn="ctr">
              <a:defRPr/>
            </a:pPr>
            <a:r>
              <a:rPr lang="vi-VN" sz="3200" dirty="0">
                <a:solidFill>
                  <a:prstClr val="black"/>
                </a:solidFill>
                <a:latin typeface="Calibri"/>
              </a:rPr>
              <a:t>Sao Mộc cách xa Mặt Trời hơn</a:t>
            </a:r>
            <a:r>
              <a:rPr lang="en-US" sz="3200" dirty="0">
                <a:solidFill>
                  <a:prstClr val="black"/>
                </a:solidFill>
                <a:latin typeface="Calibri"/>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pic>
        <p:nvPicPr>
          <p:cNvPr id="22" name="Picture 21">
            <a:extLst>
              <a:ext uri="{FF2B5EF4-FFF2-40B4-BE49-F238E27FC236}">
                <a16:creationId xmlns:a16="http://schemas.microsoft.com/office/drawing/2014/main" id="{A58F625D-1CAE-43DC-8728-D34ED01CE566}"/>
              </a:ext>
            </a:extLst>
          </p:cNvPr>
          <p:cNvPicPr>
            <a:picLocks noChangeAspect="1"/>
          </p:cNvPicPr>
          <p:nvPr/>
        </p:nvPicPr>
        <p:blipFill>
          <a:blip r:embed="rId3"/>
          <a:stretch>
            <a:fillRect/>
          </a:stretch>
        </p:blipFill>
        <p:spPr>
          <a:xfrm>
            <a:off x="9673318" y="3333247"/>
            <a:ext cx="2356138" cy="3403643"/>
          </a:xfrm>
          <a:prstGeom prst="rect">
            <a:avLst/>
          </a:prstGeom>
        </p:spPr>
      </p:pic>
    </p:spTree>
    <p:extLst>
      <p:ext uri="{BB962C8B-B14F-4D97-AF65-F5344CB8AC3E}">
        <p14:creationId xmlns:p14="http://schemas.microsoft.com/office/powerpoint/2010/main" val="17128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C77CFFD-EFF9-DF83-047B-AEFD23422F9C}"/>
              </a:ext>
            </a:extLst>
          </p:cNvPr>
          <p:cNvPicPr>
            <a:picLocks noChangeAspect="1"/>
          </p:cNvPicPr>
          <p:nvPr/>
        </p:nvPicPr>
        <p:blipFill>
          <a:blip r:embed="rId12"/>
          <a:stretch>
            <a:fillRect/>
          </a:stretch>
        </p:blipFill>
        <p:spPr>
          <a:xfrm>
            <a:off x="3548051" y="3014416"/>
            <a:ext cx="4657748" cy="1286367"/>
          </a:xfrm>
          <a:prstGeom prst="rect">
            <a:avLst/>
          </a:prstGeom>
        </p:spPr>
      </p:pic>
    </p:spTree>
    <p:extLst>
      <p:ext uri="{BB962C8B-B14F-4D97-AF65-F5344CB8AC3E}">
        <p14:creationId xmlns:p14="http://schemas.microsoft.com/office/powerpoint/2010/main" val="26008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670026" cy="1323439"/>
          </a:xfrm>
          <a:prstGeom prst="rect">
            <a:avLst/>
          </a:prstGeom>
          <a:noFill/>
        </p:spPr>
        <p:txBody>
          <a:bodyPr wrap="square" rtlCol="0">
            <a:spAutoFit/>
          </a:bodyPr>
          <a:lstStyle/>
          <a:p>
            <a:pPr lvl="0" algn="just" defTabSz="914173">
              <a:defRPr/>
            </a:pPr>
            <a:r>
              <a:rPr lang="en-US" sz="4000" b="1" dirty="0">
                <a:solidFill>
                  <a:prstClr val="black"/>
                </a:solidFill>
                <a:latin typeface="Calibri" panose="020F0502020204030204" pitchFamily="34" charset="0"/>
                <a:cs typeface="Calibri" panose="020F0502020204030204" pitchFamily="34" charset="0"/>
              </a:rPr>
              <a:t>So </a:t>
            </a:r>
            <a:r>
              <a:rPr lang="en-US" sz="4000" b="1" dirty="0" err="1">
                <a:solidFill>
                  <a:prstClr val="black"/>
                </a:solidFill>
                <a:latin typeface="Calibri" panose="020F0502020204030204" pitchFamily="34" charset="0"/>
                <a:cs typeface="Calibri" panose="020F0502020204030204" pitchFamily="34" charset="0"/>
              </a:rPr>
              <a:t>sánh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tiền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hai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bác</a:t>
            </a:r>
            <a:r>
              <a:rPr lang="en-US" sz="4000" b="1" dirty="0">
                <a:solidFill>
                  <a:prstClr val="black"/>
                </a:solidFill>
                <a:latin typeface="Calibri" panose="020F0502020204030204" pitchFamily="34" charset="0"/>
                <a:cs typeface="Calibri" panose="020F0502020204030204" pitchFamily="34" charset="0"/>
              </a:rPr>
              <a:t> Ba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chú</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Sáu</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0E18FF59-2F17-90A5-94CF-3821BA816A85}"/>
              </a:ext>
            </a:extLst>
          </p:cNvPr>
          <p:cNvPicPr>
            <a:picLocks noChangeAspect="1"/>
          </p:cNvPicPr>
          <p:nvPr/>
        </p:nvPicPr>
        <p:blipFill>
          <a:blip r:embed="rId2"/>
          <a:stretch>
            <a:fillRect/>
          </a:stretch>
        </p:blipFill>
        <p:spPr>
          <a:xfrm>
            <a:off x="2333625" y="1781175"/>
            <a:ext cx="7427656" cy="2914650"/>
          </a:xfrm>
          <a:prstGeom prst="rect">
            <a:avLst/>
          </a:prstGeom>
        </p:spPr>
      </p:pic>
      <p:sp>
        <p:nvSpPr>
          <p:cNvPr id="29" name="TextBox 28">
            <a:extLst>
              <a:ext uri="{FF2B5EF4-FFF2-40B4-BE49-F238E27FC236}">
                <a16:creationId xmlns:a16="http://schemas.microsoft.com/office/drawing/2014/main" id="{4B3C0E9C-B4A3-8B26-1D0C-9806B9B4C7DC}"/>
              </a:ext>
            </a:extLst>
          </p:cNvPr>
          <p:cNvSpPr txBox="1"/>
          <p:nvPr/>
        </p:nvSpPr>
        <p:spPr>
          <a:xfrm>
            <a:off x="3981450" y="5038725"/>
            <a:ext cx="8582025" cy="1056700"/>
          </a:xfrm>
          <a:prstGeom prst="rect">
            <a:avLst/>
          </a:prstGeom>
          <a:noFill/>
        </p:spPr>
        <p:txBody>
          <a:bodyPr wrap="square" rtlCol="0">
            <a:spAutoFit/>
          </a:bodyPr>
          <a:lstStyle/>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950 000 000 &lt; 1 000 000 000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Sáu</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đắt</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hơn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1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403326" cy="2246769"/>
          </a:xfrm>
          <a:prstGeom prst="rect">
            <a:avLst/>
          </a:prstGeom>
          <a:noFill/>
        </p:spPr>
        <p:txBody>
          <a:bodyPr wrap="square" rtlCol="0">
            <a:spAutoFit/>
          </a:bodyPr>
          <a:lstStyle/>
          <a:p>
            <a:pPr lvl="0" algn="just" defTabSz="914173">
              <a:defRPr/>
            </a:pPr>
            <a:r>
              <a:rPr lang="vi-VN" sz="2800" b="1" dirty="0">
                <a:solidFill>
                  <a:prstClr val="black"/>
                </a:solidFill>
                <a:latin typeface="Calibri" panose="020F0502020204030204" pitchFamily="34" charset="0"/>
                <a:cs typeface="Calibri" panose="020F0502020204030204" pitchFamily="34" charset="0"/>
              </a:rPr>
              <a:t>Việt nói rằng: “Hai số 37 003 847 và 23 938 399 có cùng số chữ số. Chữ số tận cùng của số 23 938 399 là 9. Chữ số tận cùng của số 37 003 847 là 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Mà 9 lớn hơn 7 nên 23 938 399 lớn hơn 37 003 847”.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Hỏi Việt đã nói sai ở đâu?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371F1F-6160-76FD-BF89-601AE0E540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239125" y="2086672"/>
            <a:ext cx="3419475" cy="2418653"/>
          </a:xfrm>
          <a:prstGeom prst="rect">
            <a:avLst/>
          </a:prstGeom>
        </p:spPr>
      </p:pic>
      <p:sp>
        <p:nvSpPr>
          <p:cNvPr id="4" name="Rectangle: Rounded Corners 3">
            <a:extLst>
              <a:ext uri="{FF2B5EF4-FFF2-40B4-BE49-F238E27FC236}">
                <a16:creationId xmlns:a16="http://schemas.microsoft.com/office/drawing/2014/main" id="{83E94ED1-8FF5-1544-71EC-6F769868672C}"/>
              </a:ext>
            </a:extLst>
          </p:cNvPr>
          <p:cNvSpPr/>
          <p:nvPr/>
        </p:nvSpPr>
        <p:spPr>
          <a:xfrm>
            <a:off x="933451" y="2928970"/>
            <a:ext cx="5619750" cy="1023906"/>
          </a:xfrm>
          <a:custGeom>
            <a:avLst/>
            <a:gdLst>
              <a:gd name="connsiteX0" fmla="*/ 0 w 5619750"/>
              <a:gd name="connsiteY0" fmla="*/ 170654 h 1023906"/>
              <a:gd name="connsiteX1" fmla="*/ 170654 w 5619750"/>
              <a:gd name="connsiteY1" fmla="*/ 0 h 1023906"/>
              <a:gd name="connsiteX2" fmla="*/ 5449096 w 5619750"/>
              <a:gd name="connsiteY2" fmla="*/ 0 h 1023906"/>
              <a:gd name="connsiteX3" fmla="*/ 5619750 w 5619750"/>
              <a:gd name="connsiteY3" fmla="*/ 170654 h 1023906"/>
              <a:gd name="connsiteX4" fmla="*/ 5619750 w 5619750"/>
              <a:gd name="connsiteY4" fmla="*/ 853252 h 1023906"/>
              <a:gd name="connsiteX5" fmla="*/ 5449096 w 5619750"/>
              <a:gd name="connsiteY5" fmla="*/ 1023906 h 1023906"/>
              <a:gd name="connsiteX6" fmla="*/ 170654 w 5619750"/>
              <a:gd name="connsiteY6" fmla="*/ 1023906 h 1023906"/>
              <a:gd name="connsiteX7" fmla="*/ 0 w 5619750"/>
              <a:gd name="connsiteY7" fmla="*/ 853252 h 1023906"/>
              <a:gd name="connsiteX8" fmla="*/ 0 w 5619750"/>
              <a:gd name="connsiteY8" fmla="*/ 170654 h 10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0" h="1023906" fill="none" extrusionOk="0">
                <a:moveTo>
                  <a:pt x="0" y="170654"/>
                </a:moveTo>
                <a:cubicBezTo>
                  <a:pt x="4038" y="71496"/>
                  <a:pt x="62456" y="-3455"/>
                  <a:pt x="170654" y="0"/>
                </a:cubicBezTo>
                <a:cubicBezTo>
                  <a:pt x="2235580" y="18744"/>
                  <a:pt x="3931658" y="-35776"/>
                  <a:pt x="5449096" y="0"/>
                </a:cubicBezTo>
                <a:cubicBezTo>
                  <a:pt x="5560347" y="-3290"/>
                  <a:pt x="5618970" y="61525"/>
                  <a:pt x="5619750" y="170654"/>
                </a:cubicBezTo>
                <a:cubicBezTo>
                  <a:pt x="5651765" y="300775"/>
                  <a:pt x="5586216" y="735279"/>
                  <a:pt x="5619750" y="853252"/>
                </a:cubicBezTo>
                <a:cubicBezTo>
                  <a:pt x="5621511" y="929519"/>
                  <a:pt x="5541857" y="1020200"/>
                  <a:pt x="5449096" y="1023906"/>
                </a:cubicBezTo>
                <a:cubicBezTo>
                  <a:pt x="3082480" y="972878"/>
                  <a:pt x="1738754" y="986827"/>
                  <a:pt x="170654" y="1023906"/>
                </a:cubicBezTo>
                <a:cubicBezTo>
                  <a:pt x="62279" y="1034098"/>
                  <a:pt x="9255" y="952509"/>
                  <a:pt x="0" y="853252"/>
                </a:cubicBezTo>
                <a:cubicBezTo>
                  <a:pt x="12485" y="546334"/>
                  <a:pt x="-46485" y="432483"/>
                  <a:pt x="0" y="170654"/>
                </a:cubicBezTo>
                <a:close/>
              </a:path>
              <a:path w="5619750" h="1023906" stroke="0" extrusionOk="0">
                <a:moveTo>
                  <a:pt x="0" y="170654"/>
                </a:moveTo>
                <a:cubicBezTo>
                  <a:pt x="-15762" y="70619"/>
                  <a:pt x="76409" y="-2197"/>
                  <a:pt x="170654" y="0"/>
                </a:cubicBezTo>
                <a:cubicBezTo>
                  <a:pt x="1219919" y="-88310"/>
                  <a:pt x="2968124" y="-77351"/>
                  <a:pt x="5449096" y="0"/>
                </a:cubicBezTo>
                <a:cubicBezTo>
                  <a:pt x="5549223" y="1556"/>
                  <a:pt x="5606733" y="83816"/>
                  <a:pt x="5619750" y="170654"/>
                </a:cubicBezTo>
                <a:cubicBezTo>
                  <a:pt x="5561404" y="397317"/>
                  <a:pt x="5639765" y="555423"/>
                  <a:pt x="5619750" y="853252"/>
                </a:cubicBezTo>
                <a:cubicBezTo>
                  <a:pt x="5607802" y="934569"/>
                  <a:pt x="5544430" y="1041005"/>
                  <a:pt x="5449096" y="1023906"/>
                </a:cubicBezTo>
                <a:cubicBezTo>
                  <a:pt x="3657186" y="1145305"/>
                  <a:pt x="2196850" y="1159451"/>
                  <a:pt x="170654" y="1023906"/>
                </a:cubicBezTo>
                <a:cubicBezTo>
                  <a:pt x="84290" y="1021986"/>
                  <a:pt x="995" y="960230"/>
                  <a:pt x="0" y="853252"/>
                </a:cubicBezTo>
                <a:cubicBezTo>
                  <a:pt x="56174" y="734946"/>
                  <a:pt x="39211" y="357897"/>
                  <a:pt x="0" y="17065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73">
              <a:defRPr/>
            </a:pPr>
            <a:r>
              <a:rPr lang="vi-VN" sz="3200" b="1" dirty="0">
                <a:solidFill>
                  <a:srgbClr val="FF0000"/>
                </a:solidFill>
                <a:latin typeface="Calibri" panose="020F0502020204030204" pitchFamily="34" charset="0"/>
                <a:cs typeface="Calibri" panose="020F0502020204030204" pitchFamily="34" charset="0"/>
              </a:rPr>
              <a:t>Việt sai ở chỗ đã so sánh số từ phải sang trái.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131C96A5-6534-0732-CAF0-CF715D7D658A}"/>
              </a:ext>
            </a:extLst>
          </p:cNvPr>
          <p:cNvSpPr/>
          <p:nvPr/>
        </p:nvSpPr>
        <p:spPr>
          <a:xfrm>
            <a:off x="447676" y="4533900"/>
            <a:ext cx="8410574" cy="1704975"/>
          </a:xfrm>
          <a:custGeom>
            <a:avLst/>
            <a:gdLst>
              <a:gd name="connsiteX0" fmla="*/ 0 w 8410574"/>
              <a:gd name="connsiteY0" fmla="*/ 284168 h 1704975"/>
              <a:gd name="connsiteX1" fmla="*/ 284168 w 8410574"/>
              <a:gd name="connsiteY1" fmla="*/ 0 h 1704975"/>
              <a:gd name="connsiteX2" fmla="*/ 8126406 w 8410574"/>
              <a:gd name="connsiteY2" fmla="*/ 0 h 1704975"/>
              <a:gd name="connsiteX3" fmla="*/ 8410574 w 8410574"/>
              <a:gd name="connsiteY3" fmla="*/ 284168 h 1704975"/>
              <a:gd name="connsiteX4" fmla="*/ 8410574 w 8410574"/>
              <a:gd name="connsiteY4" fmla="*/ 1420807 h 1704975"/>
              <a:gd name="connsiteX5" fmla="*/ 8126406 w 8410574"/>
              <a:gd name="connsiteY5" fmla="*/ 1704975 h 1704975"/>
              <a:gd name="connsiteX6" fmla="*/ 284168 w 8410574"/>
              <a:gd name="connsiteY6" fmla="*/ 1704975 h 1704975"/>
              <a:gd name="connsiteX7" fmla="*/ 0 w 8410574"/>
              <a:gd name="connsiteY7" fmla="*/ 1420807 h 1704975"/>
              <a:gd name="connsiteX8" fmla="*/ 0 w 8410574"/>
              <a:gd name="connsiteY8" fmla="*/ 28416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0574" h="1704975" fill="none" extrusionOk="0">
                <a:moveTo>
                  <a:pt x="0" y="284168"/>
                </a:moveTo>
                <a:cubicBezTo>
                  <a:pt x="10161" y="114877"/>
                  <a:pt x="109399" y="-4416"/>
                  <a:pt x="284168" y="0"/>
                </a:cubicBezTo>
                <a:cubicBezTo>
                  <a:pt x="1645589" y="18744"/>
                  <a:pt x="4243718" y="-35776"/>
                  <a:pt x="8126406" y="0"/>
                </a:cubicBezTo>
                <a:cubicBezTo>
                  <a:pt x="8288440" y="-985"/>
                  <a:pt x="8409708" y="110706"/>
                  <a:pt x="8410574" y="284168"/>
                </a:cubicBezTo>
                <a:cubicBezTo>
                  <a:pt x="8431462" y="753262"/>
                  <a:pt x="8472075" y="967954"/>
                  <a:pt x="8410574" y="1420807"/>
                </a:cubicBezTo>
                <a:cubicBezTo>
                  <a:pt x="8412515" y="1557926"/>
                  <a:pt x="8273230" y="1679787"/>
                  <a:pt x="8126406" y="1704975"/>
                </a:cubicBezTo>
                <a:cubicBezTo>
                  <a:pt x="5319044" y="1653947"/>
                  <a:pt x="2883330" y="1667896"/>
                  <a:pt x="284168" y="1704975"/>
                </a:cubicBezTo>
                <a:cubicBezTo>
                  <a:pt x="121260" y="1709280"/>
                  <a:pt x="24201" y="1590842"/>
                  <a:pt x="0" y="1420807"/>
                </a:cubicBezTo>
                <a:cubicBezTo>
                  <a:pt x="25740" y="1036675"/>
                  <a:pt x="-73751" y="481338"/>
                  <a:pt x="0" y="284168"/>
                </a:cubicBezTo>
                <a:close/>
              </a:path>
              <a:path w="8410574" h="1704975" stroke="0" extrusionOk="0">
                <a:moveTo>
                  <a:pt x="0" y="284168"/>
                </a:moveTo>
                <a:cubicBezTo>
                  <a:pt x="-4943" y="125412"/>
                  <a:pt x="127282" y="-26933"/>
                  <a:pt x="284168" y="0"/>
                </a:cubicBezTo>
                <a:cubicBezTo>
                  <a:pt x="3460105" y="-88310"/>
                  <a:pt x="6778290" y="-77351"/>
                  <a:pt x="8126406" y="0"/>
                </a:cubicBezTo>
                <a:cubicBezTo>
                  <a:pt x="8301039" y="4683"/>
                  <a:pt x="8388707" y="139677"/>
                  <a:pt x="8410574" y="284168"/>
                </a:cubicBezTo>
                <a:cubicBezTo>
                  <a:pt x="8312489" y="774386"/>
                  <a:pt x="8361620" y="981654"/>
                  <a:pt x="8410574" y="1420807"/>
                </a:cubicBezTo>
                <a:cubicBezTo>
                  <a:pt x="8404378" y="1571042"/>
                  <a:pt x="8284269" y="1719512"/>
                  <a:pt x="8126406" y="1704975"/>
                </a:cubicBezTo>
                <a:cubicBezTo>
                  <a:pt x="5166036" y="1826374"/>
                  <a:pt x="1476148" y="1840520"/>
                  <a:pt x="284168" y="1704975"/>
                </a:cubicBezTo>
                <a:cubicBezTo>
                  <a:pt x="146838" y="1700200"/>
                  <a:pt x="239" y="1580800"/>
                  <a:pt x="0" y="1420807"/>
                </a:cubicBezTo>
                <a:cubicBezTo>
                  <a:pt x="4306" y="1278286"/>
                  <a:pt x="-67102" y="420495"/>
                  <a:pt x="0" y="28416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73">
              <a:defRPr/>
            </a:pPr>
            <a:r>
              <a:rPr lang="vi-VN" sz="3200" b="1" dirty="0">
                <a:solidFill>
                  <a:srgbClr val="FF0000"/>
                </a:solidFill>
                <a:latin typeface="Calibri" panose="020F0502020204030204" pitchFamily="34" charset="0"/>
                <a:cs typeface="Calibri" panose="020F0502020204030204" pitchFamily="34" charset="0"/>
              </a:rPr>
              <a:t>Để đúng với quy tắc so sánh số có nhiều chữ số, ta phải so sánh từ trái sang phải, tức là so sánh chữ số hàng chục triệu của hai số trước.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20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2"/>
          <a:stretch>
            <a:fillRect/>
          </a:stretch>
        </p:blipFill>
        <p:spPr>
          <a:xfrm>
            <a:off x="3395631" y="2808281"/>
            <a:ext cx="5114987" cy="1603387"/>
          </a:xfrm>
          <a:prstGeom prst="rect">
            <a:avLst/>
          </a:prstGeom>
        </p:spPr>
      </p:pic>
    </p:spTree>
    <p:extLst>
      <p:ext uri="{BB962C8B-B14F-4D97-AF65-F5344CB8AC3E}">
        <p14:creationId xmlns:p14="http://schemas.microsoft.com/office/powerpoint/2010/main" val="258877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algn="ctr" eaLnBrk="1" hangingPunct="1">
              <a:defRPr/>
            </a:pP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Hỏi</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nhanh</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đáp</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đúng</a:t>
            </a:r>
            <a:endPar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2">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id="{126EC4CA-4F81-C655-4415-10F6E2F634CA}"/>
              </a:ext>
            </a:extLst>
          </p:cNvPr>
          <p:cNvPicPr>
            <a:picLocks noChangeAspect="1" noChangeArrowheads="1" noCrop="1"/>
          </p:cNvPicPr>
          <p:nvPr/>
        </p:nvPicPr>
        <p:blipFill>
          <a:blip r:embed="rId2">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eaLnBrk="1" hangingPunct="1">
              <a:defRPr/>
            </a:pPr>
            <a:r>
              <a:rPr lang="pt-BR" sz="3200" dirty="0">
                <a:latin typeface="Times New Roman" panose="02020603050405020304" pitchFamily="18" charset="0"/>
                <a:cs typeface="Times New Roman" panose="02020603050405020304" pitchFamily="18" charset="0"/>
              </a:rPr>
              <a:t>Đố bạn số </a:t>
            </a:r>
            <a:r>
              <a:rPr lang="pt-BR" sz="3200" b="1" dirty="0">
                <a:latin typeface="Times New Roman" panose="02020603050405020304" pitchFamily="18" charset="0"/>
                <a:cs typeface="Times New Roman" panose="02020603050405020304" pitchFamily="18" charset="0"/>
              </a:rPr>
              <a:t>356 872</a:t>
            </a:r>
            <a:r>
              <a:rPr lang="pt-BR" sz="3200" dirty="0">
                <a:latin typeface="Times New Roman" panose="02020603050405020304" pitchFamily="18" charset="0"/>
                <a:cs typeface="Times New Roman" panose="02020603050405020304" pitchFamily="18" charset="0"/>
              </a:rPr>
              <a:t>, </a:t>
            </a:r>
            <a:r>
              <a:rPr lang="pt-BR" sz="3200" b="1" dirty="0">
                <a:solidFill>
                  <a:srgbClr val="FF0000"/>
                </a:solidFill>
                <a:latin typeface="Times New Roman" panose="02020603050405020304" pitchFamily="18" charset="0"/>
                <a:cs typeface="Times New Roman" panose="02020603050405020304" pitchFamily="18" charset="0"/>
              </a:rPr>
              <a:t>283 576, </a:t>
            </a:r>
            <a:r>
              <a:rPr lang="pt-BR" sz="3200" b="1" dirty="0">
                <a:solidFill>
                  <a:srgbClr val="0070C0"/>
                </a:solidFill>
                <a:latin typeface="Times New Roman" panose="02020603050405020304" pitchFamily="18" charset="0"/>
                <a:cs typeface="Times New Roman" panose="02020603050405020304" pitchFamily="18" charset="0"/>
              </a:rPr>
              <a:t>638 752 </a:t>
            </a:r>
            <a:r>
              <a:rPr lang="pt-BR" sz="3200" dirty="0">
                <a:latin typeface="Times New Roman" panose="02020603050405020304" pitchFamily="18" charset="0"/>
                <a:cs typeface="Times New Roman" panose="02020603050405020304" pitchFamily="18" charset="0"/>
              </a:rPr>
              <a:t>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a:defRPr/>
            </a:pPr>
            <a:r>
              <a:rPr lang="pt-BR" sz="3200" dirty="0">
                <a:latin typeface="Times New Roman" panose="02020603050405020304" pitchFamily="18" charset="0"/>
                <a:cs typeface="Times New Roman" panose="02020603050405020304" pitchFamily="18" charset="0"/>
              </a:rPr>
              <a:t>Đố bạn số </a:t>
            </a:r>
            <a:r>
              <a:rPr lang="pt-BR" sz="3200" b="1" dirty="0">
                <a:solidFill>
                  <a:srgbClr val="0070C0"/>
                </a:solidFill>
                <a:latin typeface="Times New Roman" panose="02020603050405020304" pitchFamily="18" charset="0"/>
                <a:cs typeface="Times New Roman" panose="02020603050405020304" pitchFamily="18" charset="0"/>
              </a:rPr>
              <a:t>394 765</a:t>
            </a:r>
            <a:r>
              <a:rPr lang="pt-BR" sz="3200" dirty="0">
                <a:latin typeface="Times New Roman" panose="02020603050405020304" pitchFamily="18" charset="0"/>
                <a:cs typeface="Times New Roman" panose="02020603050405020304" pitchFamily="18" charset="0"/>
              </a:rPr>
              <a:t>; 563 947; </a:t>
            </a:r>
            <a:r>
              <a:rPr lang="pt-BR" sz="3200" b="1" dirty="0">
                <a:solidFill>
                  <a:srgbClr val="7030A0"/>
                </a:solidFill>
                <a:latin typeface="Times New Roman" panose="02020603050405020304" pitchFamily="18" charset="0"/>
                <a:cs typeface="Times New Roman" panose="02020603050405020304" pitchFamily="18" charset="0"/>
              </a:rPr>
              <a:t>349 675 </a:t>
            </a:r>
            <a:r>
              <a:rPr lang="pt-BR" sz="3200" dirty="0">
                <a:latin typeface="Times New Roman" panose="02020603050405020304" pitchFamily="18" charset="0"/>
                <a:cs typeface="Times New Roman" panose="02020603050405020304" pitchFamily="18" charset="0"/>
              </a:rPr>
              <a:t>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349 675</a:t>
            </a:r>
          </a:p>
        </p:txBody>
      </p:sp>
      <p:sp>
        <p:nvSpPr>
          <p:cNvPr id="13" name="Cloud Callout 13">
            <a:extLst>
              <a:ext uri="{FF2B5EF4-FFF2-40B4-BE49-F238E27FC236}">
                <a16:creationId xmlns:a16="http://schemas.microsoft.com/office/drawing/2014/main" id="{BC8B121B-4E49-274D-B3D4-C5BDD28393F5}"/>
              </a:ext>
            </a:extLst>
          </p:cNvPr>
          <p:cNvSpPr/>
          <p:nvPr/>
        </p:nvSpPr>
        <p:spPr>
          <a:xfrm>
            <a:off x="3950826" y="43671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pt-BR" sz="3200" dirty="0">
                <a:latin typeface="Times New Roman" panose="02020603050405020304" pitchFamily="18" charset="0"/>
                <a:cs typeface="Times New Roman" panose="02020603050405020304" pitchFamily="18" charset="0"/>
              </a:rPr>
              <a:t>Đố bạn số nào lớn hơn số </a:t>
            </a:r>
            <a:r>
              <a:rPr lang="pt-BR" sz="3200" b="1" dirty="0">
                <a:solidFill>
                  <a:srgbClr val="7030A0"/>
                </a:solidFill>
                <a:latin typeface="Times New Roman" panose="02020603050405020304" pitchFamily="18" charset="0"/>
                <a:cs typeface="Times New Roman" panose="02020603050405020304" pitchFamily="18" charset="0"/>
              </a:rPr>
              <a:t>246 864</a:t>
            </a:r>
            <a:r>
              <a:rPr lang="pt-BR" sz="3200" dirty="0">
                <a:latin typeface="Times New Roman" panose="02020603050405020304" pitchFamily="18" charset="0"/>
                <a:cs typeface="Times New Roman" panose="02020603050405020304" pitchFamily="18" charset="0"/>
              </a:rPr>
              <a:t>?</a:t>
            </a: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endParaRPr lang="en-US" sz="4800" b="1" dirty="0">
              <a:solidFill>
                <a:schemeClr val="accent1">
                  <a:lumMod val="75000"/>
                </a:schemeClr>
              </a:solidFill>
            </a:endParaRPr>
          </a:p>
        </p:txBody>
      </p:sp>
    </p:spTree>
    <p:extLst>
      <p:ext uri="{BB962C8B-B14F-4D97-AF65-F5344CB8AC3E}">
        <p14:creationId xmlns:p14="http://schemas.microsoft.com/office/powerpoint/2010/main" val="91415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11" grpId="0" animBg="1"/>
      <p:bldP spid="11" grpId="1" animBg="1"/>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id="{EEDF6B89-158A-3285-A663-3D3CBD88D9E4}"/>
              </a:ext>
            </a:extLst>
          </p:cNvPr>
          <p:cNvPicPr>
            <a:picLocks noChangeAspect="1"/>
          </p:cNvPicPr>
          <p:nvPr/>
        </p:nvPicPr>
        <p:blipFill>
          <a:blip r:embed="rId13"/>
          <a:stretch>
            <a:fillRect/>
          </a:stretch>
        </p:blipFill>
        <p:spPr>
          <a:xfrm>
            <a:off x="1265635" y="878082"/>
            <a:ext cx="9870279" cy="2834886"/>
          </a:xfrm>
          <a:prstGeom prst="rect">
            <a:avLst/>
          </a:prstGeom>
        </p:spPr>
      </p:pic>
    </p:spTree>
    <p:extLst>
      <p:ext uri="{BB962C8B-B14F-4D97-AF65-F5344CB8AC3E}">
        <p14:creationId xmlns:p14="http://schemas.microsoft.com/office/powerpoint/2010/main" val="8724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4412226" cy="830997"/>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 &lt;, =</a:t>
            </a:r>
          </a:p>
        </p:txBody>
      </p:sp>
      <p:sp>
        <p:nvSpPr>
          <p:cNvPr id="2" name="Rectangle: Rounded Corners 1">
            <a:extLst>
              <a:ext uri="{FF2B5EF4-FFF2-40B4-BE49-F238E27FC236}">
                <a16:creationId xmlns:a16="http://schemas.microsoft.com/office/drawing/2014/main" id="{CDB2FEA7-28D4-1591-943A-72F121872AB4}"/>
              </a:ext>
            </a:extLst>
          </p:cNvPr>
          <p:cNvSpPr/>
          <p:nvPr/>
        </p:nvSpPr>
        <p:spPr>
          <a:xfrm>
            <a:off x="380999" y="1724026"/>
            <a:ext cx="4552951" cy="2552700"/>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1A2A5D5-07F3-26A7-C02D-254EE6304D38}"/>
              </a:ext>
            </a:extLst>
          </p:cNvPr>
          <p:cNvGrpSpPr/>
          <p:nvPr/>
        </p:nvGrpSpPr>
        <p:grpSpPr>
          <a:xfrm>
            <a:off x="447674" y="1905000"/>
            <a:ext cx="4657726" cy="532745"/>
            <a:chOff x="523874" y="1771650"/>
            <a:chExt cx="4657726" cy="532745"/>
          </a:xfrm>
        </p:grpSpPr>
        <p:sp>
          <p:nvSpPr>
            <p:cNvPr id="3" name="TextBox 2">
              <a:extLst>
                <a:ext uri="{FF2B5EF4-FFF2-40B4-BE49-F238E27FC236}">
                  <a16:creationId xmlns:a16="http://schemas.microsoft.com/office/drawing/2014/main" id="{0FDECEF5-81D4-B1D9-745E-6EA9D9F82C81}"/>
                </a:ext>
              </a:extLst>
            </p:cNvPr>
            <p:cNvSpPr txBox="1"/>
            <p:nvPr/>
          </p:nvSpPr>
          <p:spPr>
            <a:xfrm>
              <a:off x="523874" y="1781175"/>
              <a:ext cx="4657726" cy="523220"/>
            </a:xfrm>
            <a:prstGeom prst="rect">
              <a:avLst/>
            </a:prstGeom>
            <a:noFill/>
          </p:spPr>
          <p:txBody>
            <a:bodyPr wrap="square" rtlCol="0">
              <a:spAutoFit/>
            </a:bodyPr>
            <a:lstStyle/>
            <a:p>
              <a:r>
                <a:rPr lang="en-US" sz="2800" dirty="0"/>
                <a:t>278 992 000         278 999</a:t>
              </a:r>
            </a:p>
          </p:txBody>
        </p:sp>
        <p:sp>
          <p:nvSpPr>
            <p:cNvPr id="4" name="Rectangle: Rounded Corners 3">
              <a:extLst>
                <a:ext uri="{FF2B5EF4-FFF2-40B4-BE49-F238E27FC236}">
                  <a16:creationId xmlns:a16="http://schemas.microsoft.com/office/drawing/2014/main" id="{B39BFF18-78E5-26E7-E98B-8011E6A7F819}"/>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6" name="Group 5">
            <a:extLst>
              <a:ext uri="{FF2B5EF4-FFF2-40B4-BE49-F238E27FC236}">
                <a16:creationId xmlns:a16="http://schemas.microsoft.com/office/drawing/2014/main" id="{3EBB5F4D-F593-6739-B655-5D99E0E1B77F}"/>
              </a:ext>
            </a:extLst>
          </p:cNvPr>
          <p:cNvGrpSpPr/>
          <p:nvPr/>
        </p:nvGrpSpPr>
        <p:grpSpPr>
          <a:xfrm>
            <a:off x="561974" y="2705100"/>
            <a:ext cx="4162425" cy="523220"/>
            <a:chOff x="571499" y="1781175"/>
            <a:chExt cx="4162425" cy="523220"/>
          </a:xfrm>
        </p:grpSpPr>
        <p:sp>
          <p:nvSpPr>
            <p:cNvPr id="7" name="TextBox 6">
              <a:extLst>
                <a:ext uri="{FF2B5EF4-FFF2-40B4-BE49-F238E27FC236}">
                  <a16:creationId xmlns:a16="http://schemas.microsoft.com/office/drawing/2014/main" id="{041F4096-8FBC-A216-537D-9FC3709CF887}"/>
                </a:ext>
              </a:extLst>
            </p:cNvPr>
            <p:cNvSpPr txBox="1"/>
            <p:nvPr/>
          </p:nvSpPr>
          <p:spPr>
            <a:xfrm>
              <a:off x="571499" y="1781175"/>
              <a:ext cx="4162425" cy="523220"/>
            </a:xfrm>
            <a:prstGeom prst="rect">
              <a:avLst/>
            </a:prstGeom>
            <a:noFill/>
          </p:spPr>
          <p:txBody>
            <a:bodyPr wrap="square" rtlCol="0">
              <a:spAutoFit/>
            </a:bodyPr>
            <a:lstStyle/>
            <a:p>
              <a:r>
                <a:rPr lang="en-US" sz="2800" dirty="0"/>
                <a:t>37 338 449        37 839 449</a:t>
              </a:r>
            </a:p>
          </p:txBody>
        </p:sp>
        <p:sp>
          <p:nvSpPr>
            <p:cNvPr id="8" name="Rectangle: Rounded Corners 7">
              <a:extLst>
                <a:ext uri="{FF2B5EF4-FFF2-40B4-BE49-F238E27FC236}">
                  <a16:creationId xmlns:a16="http://schemas.microsoft.com/office/drawing/2014/main" id="{63EFABA3-A892-F721-CD1B-B22429BBD71A}"/>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9" name="Group 8">
            <a:extLst>
              <a:ext uri="{FF2B5EF4-FFF2-40B4-BE49-F238E27FC236}">
                <a16:creationId xmlns:a16="http://schemas.microsoft.com/office/drawing/2014/main" id="{7EB0B4BF-5903-BB31-D333-01E3FB7218C7}"/>
              </a:ext>
            </a:extLst>
          </p:cNvPr>
          <p:cNvGrpSpPr/>
          <p:nvPr/>
        </p:nvGrpSpPr>
        <p:grpSpPr>
          <a:xfrm>
            <a:off x="514349" y="3457575"/>
            <a:ext cx="4162425" cy="523220"/>
            <a:chOff x="571499" y="1781175"/>
            <a:chExt cx="4162425" cy="523220"/>
          </a:xfrm>
        </p:grpSpPr>
        <p:sp>
          <p:nvSpPr>
            <p:cNvPr id="10" name="TextBox 9">
              <a:extLst>
                <a:ext uri="{FF2B5EF4-FFF2-40B4-BE49-F238E27FC236}">
                  <a16:creationId xmlns:a16="http://schemas.microsoft.com/office/drawing/2014/main" id="{3A9FC7FC-EFAE-75B5-7515-245968B74A36}"/>
                </a:ext>
              </a:extLst>
            </p:cNvPr>
            <p:cNvSpPr txBox="1"/>
            <p:nvPr/>
          </p:nvSpPr>
          <p:spPr>
            <a:xfrm>
              <a:off x="571499" y="1781175"/>
              <a:ext cx="4162425" cy="523220"/>
            </a:xfrm>
            <a:prstGeom prst="rect">
              <a:avLst/>
            </a:prstGeom>
            <a:noFill/>
          </p:spPr>
          <p:txBody>
            <a:bodyPr wrap="square" rtlCol="0">
              <a:spAutoFit/>
            </a:bodyPr>
            <a:lstStyle/>
            <a:p>
              <a:r>
                <a:rPr lang="en-US" sz="2800" dirty="0"/>
                <a:t>3 004 000           3 400 000</a:t>
              </a:r>
            </a:p>
          </p:txBody>
        </p:sp>
        <p:sp>
          <p:nvSpPr>
            <p:cNvPr id="11" name="Rectangle: Rounded Corners 10">
              <a:extLst>
                <a:ext uri="{FF2B5EF4-FFF2-40B4-BE49-F238E27FC236}">
                  <a16:creationId xmlns:a16="http://schemas.microsoft.com/office/drawing/2014/main" id="{E8D9ADCD-1100-8C3A-7954-B4303A21690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12" name="Rectangle: Rounded Corners 11">
            <a:extLst>
              <a:ext uri="{FF2B5EF4-FFF2-40B4-BE49-F238E27FC236}">
                <a16:creationId xmlns:a16="http://schemas.microsoft.com/office/drawing/2014/main" id="{7078F784-9948-20B8-AA4A-50082805BB9A}"/>
              </a:ext>
            </a:extLst>
          </p:cNvPr>
          <p:cNvSpPr/>
          <p:nvPr/>
        </p:nvSpPr>
        <p:spPr>
          <a:xfrm>
            <a:off x="5200649" y="1752601"/>
            <a:ext cx="6591301" cy="2924174"/>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690711-32C5-0FF6-C5AC-868ED2E0E53B}"/>
              </a:ext>
            </a:extLst>
          </p:cNvPr>
          <p:cNvGrpSpPr/>
          <p:nvPr/>
        </p:nvGrpSpPr>
        <p:grpSpPr>
          <a:xfrm>
            <a:off x="5419724" y="1962150"/>
            <a:ext cx="4657726" cy="532745"/>
            <a:chOff x="523874" y="1771650"/>
            <a:chExt cx="4657726" cy="532745"/>
          </a:xfrm>
        </p:grpSpPr>
        <p:sp>
          <p:nvSpPr>
            <p:cNvPr id="14" name="TextBox 13">
              <a:extLst>
                <a:ext uri="{FF2B5EF4-FFF2-40B4-BE49-F238E27FC236}">
                  <a16:creationId xmlns:a16="http://schemas.microsoft.com/office/drawing/2014/main" id="{0E7C8BCB-9C40-FDE9-B236-3C103E39ACCE}"/>
                </a:ext>
              </a:extLst>
            </p:cNvPr>
            <p:cNvSpPr txBox="1"/>
            <p:nvPr/>
          </p:nvSpPr>
          <p:spPr>
            <a:xfrm>
              <a:off x="523874" y="1781175"/>
              <a:ext cx="4657726" cy="523220"/>
            </a:xfrm>
            <a:prstGeom prst="rect">
              <a:avLst/>
            </a:prstGeom>
            <a:noFill/>
          </p:spPr>
          <p:txBody>
            <a:bodyPr wrap="square" rtlCol="0">
              <a:spAutoFit/>
            </a:bodyPr>
            <a:lstStyle/>
            <a:p>
              <a:r>
                <a:rPr lang="en-US" sz="2800" dirty="0"/>
                <a:t>200 000 000         99 999 999</a:t>
              </a:r>
            </a:p>
          </p:txBody>
        </p:sp>
        <p:sp>
          <p:nvSpPr>
            <p:cNvPr id="15" name="Rectangle: Rounded Corners 14">
              <a:extLst>
                <a:ext uri="{FF2B5EF4-FFF2-40B4-BE49-F238E27FC236}">
                  <a16:creationId xmlns:a16="http://schemas.microsoft.com/office/drawing/2014/main" id="{6DC2BD0F-BB75-BEC2-33BD-9F335599D096}"/>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6" name="Group 15">
            <a:extLst>
              <a:ext uri="{FF2B5EF4-FFF2-40B4-BE49-F238E27FC236}">
                <a16:creationId xmlns:a16="http://schemas.microsoft.com/office/drawing/2014/main" id="{89A0B8BC-B034-5F03-03E3-E0A735A94A9B}"/>
              </a:ext>
            </a:extLst>
          </p:cNvPr>
          <p:cNvGrpSpPr/>
          <p:nvPr/>
        </p:nvGrpSpPr>
        <p:grpSpPr>
          <a:xfrm>
            <a:off x="5343524" y="2962275"/>
            <a:ext cx="6705601" cy="551795"/>
            <a:chOff x="571499" y="1752600"/>
            <a:chExt cx="6705601" cy="551795"/>
          </a:xfrm>
        </p:grpSpPr>
        <p:sp>
          <p:nvSpPr>
            <p:cNvPr id="17" name="TextBox 16">
              <a:extLst>
                <a:ext uri="{FF2B5EF4-FFF2-40B4-BE49-F238E27FC236}">
                  <a16:creationId xmlns:a16="http://schemas.microsoft.com/office/drawing/2014/main" id="{07420B78-0571-14A2-A8D2-C3E355E90836}"/>
                </a:ext>
              </a:extLst>
            </p:cNvPr>
            <p:cNvSpPr txBox="1"/>
            <p:nvPr/>
          </p:nvSpPr>
          <p:spPr>
            <a:xfrm>
              <a:off x="571499" y="1781175"/>
              <a:ext cx="6705601" cy="523220"/>
            </a:xfrm>
            <a:prstGeom prst="rect">
              <a:avLst/>
            </a:prstGeom>
            <a:noFill/>
          </p:spPr>
          <p:txBody>
            <a:bodyPr wrap="square" rtlCol="0">
              <a:spAutoFit/>
            </a:bodyPr>
            <a:lstStyle/>
            <a:p>
              <a:r>
                <a:rPr lang="en-US" sz="2800" dirty="0"/>
                <a:t>3 405 000         3 000 000 + 400 000 + 5 000</a:t>
              </a:r>
            </a:p>
          </p:txBody>
        </p:sp>
        <p:sp>
          <p:nvSpPr>
            <p:cNvPr id="18" name="Rectangle: Rounded Corners 17">
              <a:extLst>
                <a:ext uri="{FF2B5EF4-FFF2-40B4-BE49-F238E27FC236}">
                  <a16:creationId xmlns:a16="http://schemas.microsoft.com/office/drawing/2014/main" id="{67810F43-026F-88F7-B16F-9EC072F28FD2}"/>
                </a:ext>
              </a:extLst>
            </p:cNvPr>
            <p:cNvSpPr/>
            <p:nvPr/>
          </p:nvSpPr>
          <p:spPr>
            <a:xfrm>
              <a:off x="2152650" y="175260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9" name="Group 18">
            <a:extLst>
              <a:ext uri="{FF2B5EF4-FFF2-40B4-BE49-F238E27FC236}">
                <a16:creationId xmlns:a16="http://schemas.microsoft.com/office/drawing/2014/main" id="{3E61E6A5-9287-3234-A1EB-87D45A95F6EE}"/>
              </a:ext>
            </a:extLst>
          </p:cNvPr>
          <p:cNvGrpSpPr/>
          <p:nvPr/>
        </p:nvGrpSpPr>
        <p:grpSpPr>
          <a:xfrm>
            <a:off x="5391149" y="3743325"/>
            <a:ext cx="6486526" cy="551795"/>
            <a:chOff x="904874" y="1781175"/>
            <a:chExt cx="6486526" cy="551795"/>
          </a:xfrm>
        </p:grpSpPr>
        <p:sp>
          <p:nvSpPr>
            <p:cNvPr id="23" name="TextBox 22">
              <a:extLst>
                <a:ext uri="{FF2B5EF4-FFF2-40B4-BE49-F238E27FC236}">
                  <a16:creationId xmlns:a16="http://schemas.microsoft.com/office/drawing/2014/main" id="{4AC87B77-6748-A878-8631-46386C3BAC2B}"/>
                </a:ext>
              </a:extLst>
            </p:cNvPr>
            <p:cNvSpPr txBox="1"/>
            <p:nvPr/>
          </p:nvSpPr>
          <p:spPr>
            <a:xfrm>
              <a:off x="904874" y="1809750"/>
              <a:ext cx="6486526" cy="523220"/>
            </a:xfrm>
            <a:prstGeom prst="rect">
              <a:avLst/>
            </a:prstGeom>
            <a:noFill/>
          </p:spPr>
          <p:txBody>
            <a:bodyPr wrap="square" rtlCol="0">
              <a:spAutoFit/>
            </a:bodyPr>
            <a:lstStyle/>
            <a:p>
              <a:r>
                <a:rPr lang="en-US" sz="2800" dirty="0"/>
                <a:t>650 700          6 000 000 + 500 000 + 7 000</a:t>
              </a:r>
            </a:p>
          </p:txBody>
        </p:sp>
        <p:sp>
          <p:nvSpPr>
            <p:cNvPr id="24" name="Rectangle: Rounded Corners 23">
              <a:extLst>
                <a:ext uri="{FF2B5EF4-FFF2-40B4-BE49-F238E27FC236}">
                  <a16:creationId xmlns:a16="http://schemas.microsoft.com/office/drawing/2014/main" id="{B80D4B71-CE81-A452-B26B-6FD89524D69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25" name="Rectangle: Rounded Corners 24">
            <a:extLst>
              <a:ext uri="{FF2B5EF4-FFF2-40B4-BE49-F238E27FC236}">
                <a16:creationId xmlns:a16="http://schemas.microsoft.com/office/drawing/2014/main" id="{546DE3F4-AD99-D78B-1FA2-5E74A149BE84}"/>
              </a:ext>
            </a:extLst>
          </p:cNvPr>
          <p:cNvSpPr/>
          <p:nvPr/>
        </p:nvSpPr>
        <p:spPr>
          <a:xfrm>
            <a:off x="2390775" y="18859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26" name="Rectangle: Rounded Corners 25">
            <a:extLst>
              <a:ext uri="{FF2B5EF4-FFF2-40B4-BE49-F238E27FC236}">
                <a16:creationId xmlns:a16="http://schemas.microsoft.com/office/drawing/2014/main" id="{4AAA8523-6588-63D3-1061-559CF94F6044}"/>
              </a:ext>
            </a:extLst>
          </p:cNvPr>
          <p:cNvSpPr/>
          <p:nvPr/>
        </p:nvSpPr>
        <p:spPr>
          <a:xfrm>
            <a:off x="2276475" y="26670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27" name="Rectangle: Rounded Corners 26">
            <a:extLst>
              <a:ext uri="{FF2B5EF4-FFF2-40B4-BE49-F238E27FC236}">
                <a16:creationId xmlns:a16="http://schemas.microsoft.com/office/drawing/2014/main" id="{39E6534C-4DD5-D65A-00B2-831C18847F18}"/>
              </a:ext>
            </a:extLst>
          </p:cNvPr>
          <p:cNvSpPr/>
          <p:nvPr/>
        </p:nvSpPr>
        <p:spPr>
          <a:xfrm>
            <a:off x="2190750" y="343852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30" name="Rectangle: Rounded Corners 29">
            <a:extLst>
              <a:ext uri="{FF2B5EF4-FFF2-40B4-BE49-F238E27FC236}">
                <a16:creationId xmlns:a16="http://schemas.microsoft.com/office/drawing/2014/main" id="{9A35942F-0138-4C22-C7E1-C648A02F7109}"/>
              </a:ext>
            </a:extLst>
          </p:cNvPr>
          <p:cNvSpPr/>
          <p:nvPr/>
        </p:nvSpPr>
        <p:spPr>
          <a:xfrm>
            <a:off x="7362825" y="19240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31" name="Left Brace 30">
            <a:extLst>
              <a:ext uri="{FF2B5EF4-FFF2-40B4-BE49-F238E27FC236}">
                <a16:creationId xmlns:a16="http://schemas.microsoft.com/office/drawing/2014/main" id="{FCCE819D-3A90-8AFF-5A22-D1D1283BE8EC}"/>
              </a:ext>
            </a:extLst>
          </p:cNvPr>
          <p:cNvSpPr/>
          <p:nvPr/>
        </p:nvSpPr>
        <p:spPr>
          <a:xfrm rot="5400000">
            <a:off x="9434513" y="1071564"/>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75E2DFD1-230B-7C8D-CE73-2326BF217CBE}"/>
              </a:ext>
            </a:extLst>
          </p:cNvPr>
          <p:cNvSpPr txBox="1"/>
          <p:nvPr/>
        </p:nvSpPr>
        <p:spPr>
          <a:xfrm>
            <a:off x="8667750" y="2333625"/>
            <a:ext cx="1885950" cy="584775"/>
          </a:xfrm>
          <a:prstGeom prst="rect">
            <a:avLst/>
          </a:prstGeom>
          <a:noFill/>
        </p:spPr>
        <p:txBody>
          <a:bodyPr wrap="square" rtlCol="0">
            <a:spAutoFit/>
          </a:bodyPr>
          <a:lstStyle/>
          <a:p>
            <a:r>
              <a:rPr lang="en-US" sz="3200" b="1" dirty="0">
                <a:solidFill>
                  <a:srgbClr val="FF0000"/>
                </a:solidFill>
              </a:rPr>
              <a:t>3 405 000</a:t>
            </a:r>
          </a:p>
        </p:txBody>
      </p:sp>
      <p:sp>
        <p:nvSpPr>
          <p:cNvPr id="33" name="Rectangle: Rounded Corners 32">
            <a:extLst>
              <a:ext uri="{FF2B5EF4-FFF2-40B4-BE49-F238E27FC236}">
                <a16:creationId xmlns:a16="http://schemas.microsoft.com/office/drawing/2014/main" id="{179A913B-C557-478B-D8B9-F045FC4D67D7}"/>
              </a:ext>
            </a:extLst>
          </p:cNvPr>
          <p:cNvSpPr/>
          <p:nvPr/>
        </p:nvSpPr>
        <p:spPr>
          <a:xfrm>
            <a:off x="6886575" y="29337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t>
            </a:r>
          </a:p>
        </p:txBody>
      </p:sp>
      <p:sp>
        <p:nvSpPr>
          <p:cNvPr id="34" name="Left Brace 33">
            <a:extLst>
              <a:ext uri="{FF2B5EF4-FFF2-40B4-BE49-F238E27FC236}">
                <a16:creationId xmlns:a16="http://schemas.microsoft.com/office/drawing/2014/main" id="{EB5924CC-211B-4FA6-3F4B-C9FE77DA859D}"/>
              </a:ext>
            </a:extLst>
          </p:cNvPr>
          <p:cNvSpPr/>
          <p:nvPr/>
        </p:nvSpPr>
        <p:spPr>
          <a:xfrm rot="16200000">
            <a:off x="9377365" y="2490789"/>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77F7B621-18AE-47CC-2A26-53B360B15546}"/>
              </a:ext>
            </a:extLst>
          </p:cNvPr>
          <p:cNvSpPr txBox="1"/>
          <p:nvPr/>
        </p:nvSpPr>
        <p:spPr>
          <a:xfrm>
            <a:off x="8648700" y="4552950"/>
            <a:ext cx="1885950" cy="584775"/>
          </a:xfrm>
          <a:prstGeom prst="rect">
            <a:avLst/>
          </a:prstGeom>
          <a:noFill/>
        </p:spPr>
        <p:txBody>
          <a:bodyPr wrap="square" rtlCol="0">
            <a:spAutoFit/>
          </a:bodyPr>
          <a:lstStyle/>
          <a:p>
            <a:r>
              <a:rPr lang="en-US" sz="3200" b="1" dirty="0">
                <a:solidFill>
                  <a:srgbClr val="FF0000"/>
                </a:solidFill>
              </a:rPr>
              <a:t>6 507 000</a:t>
            </a:r>
          </a:p>
        </p:txBody>
      </p:sp>
      <p:sp>
        <p:nvSpPr>
          <p:cNvPr id="36" name="Rectangle: Rounded Corners 35">
            <a:extLst>
              <a:ext uri="{FF2B5EF4-FFF2-40B4-BE49-F238E27FC236}">
                <a16:creationId xmlns:a16="http://schemas.microsoft.com/office/drawing/2014/main" id="{7FE81D95-A23C-E537-0EB1-0CDF7773060E}"/>
              </a:ext>
            </a:extLst>
          </p:cNvPr>
          <p:cNvSpPr/>
          <p:nvPr/>
        </p:nvSpPr>
        <p:spPr>
          <a:xfrm>
            <a:off x="6743700" y="372427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Tree>
    <p:extLst>
      <p:ext uri="{BB962C8B-B14F-4D97-AF65-F5344CB8AC3E}">
        <p14:creationId xmlns:p14="http://schemas.microsoft.com/office/powerpoint/2010/main" val="241230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down)">
                                      <p:cBhvr>
                                        <p:cTn id="72" dur="500"/>
                                        <p:tgtEl>
                                          <p:spTgt spid="3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down)">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 grpId="0" animBg="1"/>
      <p:bldP spid="12" grpId="0" animBg="1"/>
      <p:bldP spid="25" grpId="0" animBg="1"/>
      <p:bldP spid="26" grpId="0" animBg="1"/>
      <p:bldP spid="27" grpId="0" animBg="1"/>
      <p:bldP spid="30" grpId="0" animBg="1"/>
      <p:bldP spid="31" grpId="0" animBg="1"/>
      <p:bldP spid="32" grpId="0"/>
      <p:bldP spid="33" grpId="0" animBg="1"/>
      <p:bldP spid="34" grpId="0" animBg="1"/>
      <p:bldP spid="35" grpId="0"/>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19"/>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304368" y="2577657"/>
            <a:ext cx="983741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ea typeface="+mn-ea"/>
                <a:cs typeface="+mn-cs"/>
              </a:rPr>
              <a:t> XÂY NHÀ CHO THỎ</a:t>
            </a:r>
          </a:p>
        </p:txBody>
      </p:sp>
    </p:spTree>
    <p:extLst>
      <p:ext uri="{BB962C8B-B14F-4D97-AF65-F5344CB8AC3E}">
        <p14:creationId xmlns:p14="http://schemas.microsoft.com/office/powerpoint/2010/main" val="35904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105630-B86A-4A88-B4EF-A6C72532FAD8}"/>
              </a:ext>
            </a:extLst>
          </p:cNvPr>
          <p:cNvPicPr>
            <a:picLocks noChangeAspect="1"/>
          </p:cNvPicPr>
          <p:nvPr/>
        </p:nvPicPr>
        <p:blipFill>
          <a:blip r:embed="rId4"/>
          <a:stretch>
            <a:fillRect/>
          </a:stretch>
        </p:blipFill>
        <p:spPr>
          <a:xfrm>
            <a:off x="-1005" y="-1"/>
            <a:ext cx="12323634" cy="7118321"/>
          </a:xfrm>
          <a:prstGeom prst="rect">
            <a:avLst/>
          </a:prstGeom>
        </p:spPr>
      </p:pic>
      <p:pic>
        <p:nvPicPr>
          <p:cNvPr id="17" name="ĐC SHARE MIỄN PHÍ BỞI NK POWERSKILLS"/>
          <p:cNvPicPr>
            <a:picLocks noChangeAspect="1"/>
          </p:cNvPicPr>
          <p:nvPr/>
        </p:nvPicPr>
        <p:blipFill>
          <a:blip r:embed="rId5"/>
          <a:stretch>
            <a:fillRect/>
          </a:stretch>
        </p:blipFill>
        <p:spPr>
          <a:xfrm>
            <a:off x="6358961" y="769589"/>
            <a:ext cx="6084335" cy="3694496"/>
          </a:xfrm>
          <a:prstGeom prst="rect">
            <a:avLst/>
          </a:prstGeom>
        </p:spPr>
      </p:pic>
      <p:pic>
        <p:nvPicPr>
          <p:cNvPr id="19" name="CẤM BUÔN BÁN, CẤM REUP"/>
          <p:cNvPicPr>
            <a:picLocks noChangeAspect="1"/>
          </p:cNvPicPr>
          <p:nvPr/>
        </p:nvPicPr>
        <p:blipFill>
          <a:blip r:embed="rId6"/>
          <a:stretch>
            <a:fillRect/>
          </a:stretch>
        </p:blipFill>
        <p:spPr>
          <a:xfrm>
            <a:off x="773138" y="1933083"/>
            <a:ext cx="6663506" cy="2944623"/>
          </a:xfrm>
          <a:prstGeom prst="rect">
            <a:avLst/>
          </a:prstGeom>
        </p:spPr>
      </p:pic>
      <p:pic>
        <p:nvPicPr>
          <p:cNvPr id="16" name="Vào http://fb.com/nkpowerskills tải game miễn phí"/>
          <p:cNvPicPr>
            <a:picLocks noChangeAspect="1"/>
          </p:cNvPicPr>
          <p:nvPr/>
        </p:nvPicPr>
        <p:blipFill>
          <a:blip r:embed="rId7"/>
          <a:stretch>
            <a:fillRect/>
          </a:stretch>
        </p:blipFill>
        <p:spPr>
          <a:xfrm>
            <a:off x="-449264" y="4440014"/>
            <a:ext cx="5749026" cy="2408129"/>
          </a:xfrm>
          <a:prstGeom prst="rect">
            <a:avLst/>
          </a:prstGeom>
        </p:spPr>
      </p:pic>
      <p:pic>
        <p:nvPicPr>
          <p:cNvPr id="21" name="ĐC SHARE MIỄN PHÍ BỞI NK POWERSKILL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CẤM BUÔN BÁN, CẤM REUP"/>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80121" y="2565659"/>
            <a:ext cx="2411146"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8751" y="2153147"/>
            <a:ext cx="2631942" cy="2467446"/>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870" y="2458626"/>
            <a:ext cx="2286000" cy="22860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3047" y="1696625"/>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3"/>
          <a:stretch>
            <a:fillRect/>
          </a:stretch>
        </p:blipFill>
        <p:spPr>
          <a:xfrm>
            <a:off x="6381478" y="4241799"/>
            <a:ext cx="6442462" cy="2723530"/>
          </a:xfrm>
          <a:prstGeom prst="rect">
            <a:avLst/>
          </a:prstGeom>
        </p:spPr>
      </p:pic>
      <p:pic>
        <p:nvPicPr>
          <p:cNvPr id="32" name="ĐC SHARE MIỄN PHÍ BỞI NK POWERSKILL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pic>
        <p:nvPicPr>
          <p:cNvPr id="33" name="CẤM BUÔN BÁN, CẤM REUP"/>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66498" y="4526339"/>
            <a:ext cx="2298224" cy="2591982"/>
          </a:xfrm>
          <a:prstGeom prst="rect">
            <a:avLst/>
          </a:prstGeom>
        </p:spPr>
      </p:pic>
      <p:pic>
        <p:nvPicPr>
          <p:cNvPr id="22" name="Vào http://fb.com/nkpowerskills tải game miễn phí"/>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490" y="4156722"/>
            <a:ext cx="2701575" cy="2701575"/>
          </a:xfrm>
          <a:prstGeom prst="rect">
            <a:avLst/>
          </a:prstGeom>
        </p:spPr>
      </p:pic>
      <p:pic>
        <p:nvPicPr>
          <p:cNvPr id="34" name="ĐC SHARE MIỄN PHÍ BỞI NK POWERSKILLS">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3425662" y="91263"/>
            <a:ext cx="820153" cy="883686"/>
          </a:xfrm>
          <a:prstGeom prst="rect">
            <a:avLst/>
          </a:prstGeom>
        </p:spPr>
      </p:pic>
      <p:pic>
        <p:nvPicPr>
          <p:cNvPr id="35" name="CẤM BUÔN BÁN, CẤM REUP">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4259008" y="92773"/>
            <a:ext cx="840367" cy="872134"/>
          </a:xfrm>
          <a:prstGeom prst="rect">
            <a:avLst/>
          </a:prstGeom>
        </p:spPr>
      </p:pic>
      <p:pic>
        <p:nvPicPr>
          <p:cNvPr id="37" name="ĐC SHARE MIỄN PHÍ BỞI NK POWERSKILLS">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2598187" y="96544"/>
            <a:ext cx="811489" cy="843256"/>
          </a:xfrm>
          <a:prstGeom prst="rect">
            <a:avLst/>
          </a:prstGeom>
        </p:spPr>
      </p:pic>
      <p:sp>
        <p:nvSpPr>
          <p:cNvPr id="3" name="Arrow: Right 2">
            <a:hlinkClick r:id="rId23" action="ppaction://hlinksldjump"/>
            <a:extLst>
              <a:ext uri="{FF2B5EF4-FFF2-40B4-BE49-F238E27FC236}">
                <a16:creationId xmlns:a16="http://schemas.microsoft.com/office/drawing/2014/main" id="{B9C2FA02-EF1F-4098-AD1C-8FED796D6E19}"/>
              </a:ext>
            </a:extLst>
          </p:cNvPr>
          <p:cNvSpPr/>
          <p:nvPr/>
        </p:nvSpPr>
        <p:spPr>
          <a:xfrm>
            <a:off x="10751047" y="105749"/>
            <a:ext cx="1218259" cy="62258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37"/>
                                        </p:tgtEl>
                                      </p:cBhvr>
                                    </p:animEffect>
                                    <p:set>
                                      <p:cBhvr>
                                        <p:cTn id="24"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1000"/>
                            </p:stCondLst>
                            <p:childTnLst>
                              <p:par>
                                <p:cTn id="26" presetID="10" presetClass="exit" presetSubtype="0" fill="hold" nodeType="after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phep-thuat-www_nhacchuongvui_com.wav"/>
                                        </p:tgtEl>
                                      </p:cMediaNode>
                                    </p:audio>
                                  </p:sub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35"/>
                                        </p:tgtEl>
                                      </p:cBhvr>
                                    </p:animEffect>
                                    <p:set>
                                      <p:cBhvr>
                                        <p:cTn id="58"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1000"/>
                            </p:stCondLst>
                            <p:childTnLst>
                              <p:par>
                                <p:cTn id="60" presetID="10" presetClass="exit" presetSubtype="0" fill="hold" nodeType="afterEffect">
                                  <p:stCondLst>
                                    <p:cond delay="0"/>
                                  </p:stCondLst>
                                  <p:childTnLst>
                                    <p:animEffect transition="out" filter="fade">
                                      <p:cBhvr>
                                        <p:cTn id="61" dur="500"/>
                                        <p:tgtEl>
                                          <p:spTgt spid="1030"/>
                                        </p:tgtEl>
                                      </p:cBhvr>
                                    </p:animEffect>
                                    <p:set>
                                      <p:cBhvr>
                                        <p:cTn id="62" dur="1" fill="hold">
                                          <p:stCondLst>
                                            <p:cond delay="499"/>
                                          </p:stCondLst>
                                        </p:cTn>
                                        <p:tgtEl>
                                          <p:spTgt spid="1030"/>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028"/>
                                        </p:tgtEl>
                                        <p:attrNameLst>
                                          <p:attrName>style.visibility</p:attrName>
                                        </p:attrNameLst>
                                      </p:cBhvr>
                                      <p:to>
                                        <p:strVal val="visible"/>
                                      </p:to>
                                    </p:set>
                                    <p:animEffect transition="in" filter="fade">
                                      <p:cBhvr>
                                        <p:cTn id="65" dur="500"/>
                                        <p:tgtEl>
                                          <p:spTgt spid="1028"/>
                                        </p:tgtEl>
                                      </p:cBhvr>
                                    </p:animEffect>
                                  </p:childTnLst>
                                </p:cTn>
                              </p:par>
                            </p:childTnLst>
                          </p:cTn>
                        </p:par>
                      </p:childTnLst>
                    </p:cTn>
                  </p:par>
                </p:childTnLst>
              </p:cTn>
              <p:nextCondLst>
                <p:cond evt="onClick" delay="0">
                  <p:tgtEl>
                    <p:spTgt spid="3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p>
        </p:txBody>
      </p:sp>
      <p:sp>
        <p:nvSpPr>
          <p:cNvPr id="6" name="Rectangle 5"/>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300 000</a:t>
            </a:r>
          </a:p>
        </p:txBody>
      </p:sp>
      <p:sp>
        <p:nvSpPr>
          <p:cNvPr id="7" name="Rectangle 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200 000</a:t>
            </a:r>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280 000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290</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000</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40888" y="1349068"/>
            <a:ext cx="4836412" cy="49017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a:stretch>
            <a:fillRect/>
          </a:stretch>
        </p:blipFill>
        <p:spPr>
          <a:xfrm>
            <a:off x="0" y="5725209"/>
            <a:ext cx="2517363" cy="1054463"/>
          </a:xfrm>
          <a:prstGeom prst="rect">
            <a:avLst/>
          </a:prstGeom>
        </p:spPr>
      </p:pic>
      <p:sp>
        <p:nvSpPr>
          <p:cNvPr id="19" name="TextBox 18"/>
          <p:cNvSpPr txBox="1"/>
          <p:nvPr/>
        </p:nvSpPr>
        <p:spPr>
          <a:xfrm>
            <a:off x="1422401" y="704467"/>
            <a:ext cx="556895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tiền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CC8001B0-AAA0-87EA-0B6F-655A8F303226}"/>
              </a:ext>
            </a:extLst>
          </p:cNvPr>
          <p:cNvPicPr>
            <a:picLocks noChangeAspect="1"/>
          </p:cNvPicPr>
          <p:nvPr/>
        </p:nvPicPr>
        <p:blipFill>
          <a:blip r:embed="rId10"/>
          <a:stretch>
            <a:fillRect/>
          </a:stretch>
        </p:blipFill>
        <p:spPr>
          <a:xfrm>
            <a:off x="7084292" y="609600"/>
            <a:ext cx="4188546" cy="3052762"/>
          </a:xfrm>
          <a:prstGeom prst="rect">
            <a:avLst/>
          </a:prstGeom>
        </p:spPr>
      </p:pic>
    </p:spTree>
    <p:extLst>
      <p:ext uri="{BB962C8B-B14F-4D97-AF65-F5344CB8AC3E}">
        <p14:creationId xmlns:p14="http://schemas.microsoft.com/office/powerpoint/2010/main" val="14993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pic>
        <p:nvPicPr>
          <p:cNvPr id="15" name="Picture 14">
            <a:hlinkClick r:id="rId5" action="ppaction://hlinksldjump"/>
          </p:cNvPr>
          <p:cNvPicPr>
            <a:picLocks noChangeAspect="1"/>
          </p:cNvPicPr>
          <p:nvPr/>
        </p:nvPicPr>
        <p:blipFill>
          <a:blip r:embed="rId6"/>
          <a:stretch>
            <a:fillRect/>
          </a:stretch>
        </p:blipFill>
        <p:spPr>
          <a:xfrm>
            <a:off x="-256682" y="5689313"/>
            <a:ext cx="2872757" cy="1214449"/>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794120" y="51852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3</a:t>
            </a:r>
            <a:r>
              <a:rPr kumimoji="0" lang="en-US" sz="4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600 000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7072352" y="4157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3 800 000</a:t>
            </a:r>
          </a:p>
        </p:txBody>
      </p:sp>
      <p:sp>
        <p:nvSpPr>
          <p:cNvPr id="8" name="Rectangle 7"/>
          <p:cNvSpPr/>
          <p:nvPr/>
        </p:nvSpPr>
        <p:spPr>
          <a:xfrm>
            <a:off x="6491054" y="5191008"/>
            <a:ext cx="486435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3 000 0000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3 700 000</a:t>
            </a: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2150" y="49624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53310"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28618" y="48979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15488" y="95066"/>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60F459B-1C37-4B0F-A6FA-68EDB81D2B28}"/>
              </a:ext>
            </a:extLst>
          </p:cNvPr>
          <p:cNvSpPr txBox="1"/>
          <p:nvPr/>
        </p:nvSpPr>
        <p:spPr>
          <a:xfrm>
            <a:off x="1339273" y="791358"/>
            <a:ext cx="557587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tiền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1E7F87B0-8295-3CED-1552-BDE79DB98EB0}"/>
              </a:ext>
            </a:extLst>
          </p:cNvPr>
          <p:cNvPicPr>
            <a:picLocks noChangeAspect="1"/>
          </p:cNvPicPr>
          <p:nvPr/>
        </p:nvPicPr>
        <p:blipFill>
          <a:blip r:embed="rId10"/>
          <a:stretch>
            <a:fillRect/>
          </a:stretch>
        </p:blipFill>
        <p:spPr>
          <a:xfrm>
            <a:off x="6915150" y="579119"/>
            <a:ext cx="4205431" cy="3116581"/>
          </a:xfrm>
          <a:prstGeom prst="rect">
            <a:avLst/>
          </a:prstGeom>
        </p:spPr>
      </p:pic>
    </p:spTree>
    <p:extLst>
      <p:ext uri="{BB962C8B-B14F-4D97-AF65-F5344CB8AC3E}">
        <p14:creationId xmlns:p14="http://schemas.microsoft.com/office/powerpoint/2010/main" val="399606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31" y="0"/>
            <a:ext cx="12193057" cy="685859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3" y="5403210"/>
            <a:ext cx="2353706" cy="1429205"/>
          </a:xfrm>
          <a:prstGeom prst="rect">
            <a:avLst/>
          </a:prstGeom>
        </p:spPr>
      </p:pic>
      <p:sp>
        <p:nvSpPr>
          <p:cNvPr id="15" name="Rectangle 1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17"/>
          <p:cNvSpPr/>
          <p:nvPr/>
        </p:nvSpPr>
        <p:spPr>
          <a:xfrm>
            <a:off x="6667474" y="51789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4 200 000</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a:t>
            </a:r>
            <a:r>
              <a:rPr lang="en-US" sz="4000" dirty="0">
                <a:solidFill>
                  <a:prstClr val="white"/>
                </a:solidFill>
                <a:latin typeface="Cambria" panose="02040503050406030204" pitchFamily="18" charset="0"/>
                <a:ea typeface="Cambria" panose="02040503050406030204" pitchFamily="18" charset="0"/>
              </a:rPr>
              <a:t>5 000 000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6684190" y="41603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4 100 000</a:t>
            </a: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4 000 000</a:t>
            </a: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10885" y="382819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19627" y="479267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74592" y="328949"/>
            <a:ext cx="4981579" cy="504889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539788" y="762465"/>
            <a:ext cx="576588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tiền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9FD23685-2028-2E8D-EE3D-14ECEBF6C1C2}"/>
              </a:ext>
            </a:extLst>
          </p:cNvPr>
          <p:cNvPicPr>
            <a:picLocks noChangeAspect="1"/>
          </p:cNvPicPr>
          <p:nvPr/>
        </p:nvPicPr>
        <p:blipFill>
          <a:blip r:embed="rId10"/>
          <a:stretch>
            <a:fillRect/>
          </a:stretch>
        </p:blipFill>
        <p:spPr>
          <a:xfrm>
            <a:off x="7606224" y="490537"/>
            <a:ext cx="3776151" cy="3495675"/>
          </a:xfrm>
          <a:prstGeom prst="rect">
            <a:avLst/>
          </a:prstGeom>
        </p:spPr>
      </p:pic>
    </p:spTree>
    <p:extLst>
      <p:ext uri="{BB962C8B-B14F-4D97-AF65-F5344CB8AC3E}">
        <p14:creationId xmlns:p14="http://schemas.microsoft.com/office/powerpoint/2010/main" val="110190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90042" y="166380"/>
            <a:ext cx="9502816" cy="1541240"/>
            <a:chOff x="1196931" y="996158"/>
            <a:chExt cx="8898106" cy="1747535"/>
          </a:xfrm>
        </p:grpSpPr>
        <p:sp>
          <p:nvSpPr>
            <p:cNvPr id="12"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131" y="2047201"/>
            <a:ext cx="5546962" cy="395692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2754" y="1135978"/>
            <a:ext cx="3067285" cy="2556648"/>
          </a:xfrm>
          <a:prstGeom prst="rect">
            <a:avLst/>
          </a:prstGeom>
        </p:spPr>
      </p:pic>
    </p:spTree>
    <p:extLst>
      <p:ext uri="{BB962C8B-B14F-4D97-AF65-F5344CB8AC3E}">
        <p14:creationId xmlns:p14="http://schemas.microsoft.com/office/powerpoint/2010/main" val="189176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xit" presetSubtype="32" fill="hold" nodeType="withEffect">
                                  <p:stCondLst>
                                    <p:cond delay="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D55744-7279-A48E-60CA-C1A4E6CE789C}"/>
              </a:ext>
            </a:extLst>
          </p:cNvPr>
          <p:cNvPicPr>
            <a:picLocks noChangeAspect="1"/>
          </p:cNvPicPr>
          <p:nvPr/>
        </p:nvPicPr>
        <p:blipFill>
          <a:blip r:embed="rId12"/>
          <a:stretch>
            <a:fillRect/>
          </a:stretch>
        </p:blipFill>
        <p:spPr>
          <a:xfrm>
            <a:off x="3828485" y="1744804"/>
            <a:ext cx="4249280" cy="4054191"/>
          </a:xfrm>
          <a:prstGeom prst="rect">
            <a:avLst/>
          </a:prstGeom>
        </p:spPr>
      </p:pic>
    </p:spTree>
    <p:extLst>
      <p:ext uri="{BB962C8B-B14F-4D97-AF65-F5344CB8AC3E}">
        <p14:creationId xmlns:p14="http://schemas.microsoft.com/office/powerpoint/2010/main" val="302290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C18DE-6A3E-1422-E0B8-C7A5404FE143}"/>
              </a:ext>
            </a:extLst>
          </p:cNvPr>
          <p:cNvPicPr>
            <a:picLocks noChangeAspect="1"/>
          </p:cNvPicPr>
          <p:nvPr/>
        </p:nvPicPr>
        <p:blipFill>
          <a:blip r:embed="rId4" cstate="print"/>
          <a:stretch>
            <a:fillRect/>
          </a:stretch>
        </p:blipFill>
        <p:spPr>
          <a:xfrm>
            <a:off x="272955" y="0"/>
            <a:ext cx="2104336" cy="1052168"/>
          </a:xfrm>
          <a:prstGeom prst="rect">
            <a:avLst/>
          </a:prstGeom>
        </p:spPr>
      </p:pic>
      <p:pic>
        <p:nvPicPr>
          <p:cNvPr id="5" name="Picture 4">
            <a:extLst>
              <a:ext uri="{FF2B5EF4-FFF2-40B4-BE49-F238E27FC236}">
                <a16:creationId xmlns:a16="http://schemas.microsoft.com/office/drawing/2014/main" id="{55EA77BA-293C-9A41-BB04-7AFB844042FA}"/>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72955" y="914401"/>
            <a:ext cx="11919045" cy="5394036"/>
          </a:xfrm>
          <a:prstGeom prst="rect">
            <a:avLst/>
          </a:prstGeom>
        </p:spPr>
      </p:pic>
      <p:pic>
        <p:nvPicPr>
          <p:cNvPr id="4" name="cac_ban_oi_trong_he_mat_troi_co_8_hanh_tinh_day_7e49f2a7-8313-4a1c-82b6-84d05a533829">
            <a:hlinkClick r:id="" action="ppaction://media"/>
            <a:extLst>
              <a:ext uri="{FF2B5EF4-FFF2-40B4-BE49-F238E27FC236}">
                <a16:creationId xmlns:a16="http://schemas.microsoft.com/office/drawing/2014/main" id="{4F4F20C4-EE4E-60A5-E3B8-092CD8B2FB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91046" y="146222"/>
            <a:ext cx="609600" cy="609600"/>
          </a:xfrm>
          <a:prstGeom prst="rect">
            <a:avLst/>
          </a:prstGeom>
        </p:spPr>
      </p:pic>
    </p:spTree>
    <p:extLst>
      <p:ext uri="{BB962C8B-B14F-4D97-AF65-F5344CB8AC3E}">
        <p14:creationId xmlns:p14="http://schemas.microsoft.com/office/powerpoint/2010/main" val="415587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98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504</Words>
  <Application>Microsoft Office PowerPoint</Application>
  <PresentationFormat>Widescreen</PresentationFormat>
  <Paragraphs>64</Paragraphs>
  <Slides>19</Slides>
  <Notes>0</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19</vt:i4>
      </vt:variant>
    </vt:vector>
  </HeadingPairs>
  <TitlesOfParts>
    <vt:vector size="32" baseType="lpstr">
      <vt:lpstr>.VnArial</vt:lpstr>
      <vt:lpstr>Arial</vt:lpstr>
      <vt:lpstr>Arrial</vt:lpstr>
      <vt:lpstr>Calibri</vt:lpstr>
      <vt:lpstr>Calibri Light</vt:lpstr>
      <vt:lpstr>Cambria</vt:lpstr>
      <vt:lpstr>Segoe UI</vt:lpstr>
      <vt:lpstr>Times New Roman</vt:lpstr>
      <vt:lpstr>Verdana</vt:lpstr>
      <vt:lpstr>Custom Design</vt:lpstr>
      <vt:lpstr>Trở lại Trường học 16x9</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32</cp:revision>
  <dcterms:created xsi:type="dcterms:W3CDTF">2023-08-07T04:32:21Z</dcterms:created>
  <dcterms:modified xsi:type="dcterms:W3CDTF">2024-10-18T01:55:13Z</dcterms:modified>
</cp:coreProperties>
</file>