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458" r:id="rId2"/>
    <p:sldId id="455" r:id="rId3"/>
    <p:sldId id="459" r:id="rId4"/>
    <p:sldId id="461" r:id="rId5"/>
    <p:sldId id="460" r:id="rId6"/>
    <p:sldId id="465" r:id="rId7"/>
    <p:sldId id="466" r:id="rId8"/>
    <p:sldId id="468" r:id="rId9"/>
    <p:sldId id="467" r:id="rId10"/>
    <p:sldId id="469" r:id="rId11"/>
    <p:sldId id="470" r:id="rId12"/>
    <p:sldId id="471" r:id="rId13"/>
    <p:sldId id="462" r:id="rId14"/>
    <p:sldId id="472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99FFCC"/>
    <a:srgbClr val="33CCFF"/>
    <a:srgbClr val="FF0066"/>
    <a:srgbClr val="FF0000"/>
    <a:srgbClr val="0000FF"/>
    <a:srgbClr val="FF7C80"/>
    <a:srgbClr val="FF6600"/>
    <a:srgbClr val="FF3399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62" d="100"/>
          <a:sy n="62" d="100"/>
        </p:scale>
        <p:origin x="610" y="3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75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05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660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820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42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03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256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3166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25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34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46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835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482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8988"/>
          <a:stretch/>
        </p:blipFill>
        <p:spPr>
          <a:xfrm>
            <a:off x="-15082" y="54698"/>
            <a:ext cx="16291719" cy="9089301"/>
          </a:xfrm>
          <a:prstGeom prst="rect">
            <a:avLst/>
          </a:prstGeom>
        </p:spPr>
      </p:pic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3292666" y="2606058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TIỂU HỌCSỐ 1 THANH AN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1614770" y="5613285"/>
            <a:ext cx="12432103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28 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2575719" y="3328487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9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2529686" y="2221013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3338754" y="4881386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69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134" y="0"/>
            <a:ext cx="16311772" cy="93231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20052" y="811363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70791" y="3078250"/>
            <a:ext cx="12420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………………………………………………………………	……………………………………………………………...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c.Cậu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lvl="0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………………………………………………………………	……………………………………………………………….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	 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………………………………………………………………	……………………………………………………………….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872604" y="2684477"/>
            <a:ext cx="1931715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Hình ảnh Biên Giới Học Tập Biên Giới Cuốn Sách Biên Giới Trang Trí Bút Chì  Biên Giới Cuốn Sách Học Tập PNG , Sách Clipart, Biên Giới Học, Cuốn Sách  Biê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6545" y="330791"/>
            <a:ext cx="1905000" cy="19050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74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5719" y="22860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9587" y="2580356"/>
            <a:ext cx="1242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	 	.</a:t>
            </a:r>
          </a:p>
        </p:txBody>
      </p:sp>
      <p:sp>
        <p:nvSpPr>
          <p:cNvPr id="11" name="Pentagon 10"/>
          <p:cNvSpPr/>
          <p:nvPr/>
        </p:nvSpPr>
        <p:spPr>
          <a:xfrm>
            <a:off x="365919" y="2290703"/>
            <a:ext cx="2743200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Hình ảnh Biên Giới Học Tập Biên Giới Cuốn Sách Biên Giới Trang Trí Bút Chì  Biên Giới Cuốn Sách Học Tập PNG , Sách Clipart, Biên Giới Học, Cuốn Sách  Biê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919" y="26782"/>
            <a:ext cx="1905000" cy="19050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Alternate Process 5"/>
          <p:cNvSpPr/>
          <p:nvPr/>
        </p:nvSpPr>
        <p:spPr>
          <a:xfrm>
            <a:off x="330785" y="3822365"/>
            <a:ext cx="4457700" cy="871847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330785" y="5311668"/>
            <a:ext cx="4953000" cy="3639814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lvl="0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à?</a:t>
            </a:r>
          </a:p>
          <a:p>
            <a:pPr lvl="0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/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 algn="ctr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5572303" y="3951327"/>
            <a:ext cx="5638800" cy="871847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c.Cậu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5572303" y="5516543"/>
            <a:ext cx="5638800" cy="3246457"/>
          </a:xfrm>
          <a:prstGeom prst="flowChartAlternateProcess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à?</a:t>
            </a:r>
          </a:p>
          <a:p>
            <a:pPr lvl="0"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</a:p>
          <a:p>
            <a:pPr lvl="0">
              <a:defRPr/>
            </a:pP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11994921" y="3951327"/>
            <a:ext cx="3429000" cy="871847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Flowchart: Alternate Process 11"/>
          <p:cNvSpPr/>
          <p:nvPr/>
        </p:nvSpPr>
        <p:spPr>
          <a:xfrm>
            <a:off x="12100719" y="5537253"/>
            <a:ext cx="3886199" cy="3225747"/>
          </a:xfrm>
          <a:prstGeom prst="flowChartAlternateProcess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à?</a:t>
            </a:r>
          </a:p>
          <a:p>
            <a:pPr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defRPr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….. </a:t>
            </a:r>
          </a:p>
          <a:p>
            <a:pPr algn="ctr"/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97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5719" y="22860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121277" y="1795403"/>
            <a:ext cx="2743200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00B050"/>
                </a:solidFill>
                <a:latin typeface="Calibri" panose="020F0502020204030204"/>
              </a:rPr>
              <a:t>Ứng</a:t>
            </a:r>
            <a:r>
              <a:rPr lang="en-US" sz="3200" b="1" noProof="0" dirty="0">
                <a:solidFill>
                  <a:srgbClr val="00B050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00B050"/>
                </a:solidFill>
                <a:latin typeface="Calibri" panose="020F0502020204030204"/>
              </a:rPr>
              <a:t>dụng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37720" y="2786002"/>
            <a:ext cx="9973838" cy="559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7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1" y="20053"/>
            <a:ext cx="16054137" cy="93614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04319" y="1371600"/>
            <a:ext cx="1120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1119" y="4039081"/>
            <a:ext cx="7238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600" b="1" noProof="0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3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0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5700" b="0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898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4215" y="304111"/>
            <a:ext cx="198996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319" y="4343400"/>
            <a:ext cx="1752600" cy="1752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5568" y="4402011"/>
            <a:ext cx="1949417" cy="16353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349343" y="2233756"/>
            <a:ext cx="5998705" cy="113637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Trò</a:t>
            </a:r>
            <a:r>
              <a:rPr lang="en-US" sz="5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chơi</a:t>
            </a:r>
            <a:r>
              <a:rPr lang="en-US" sz="5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 “</a:t>
            </a:r>
            <a:r>
              <a:rPr lang="en-US" sz="5400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Nhìn</a:t>
            </a:r>
            <a:r>
              <a:rPr lang="en-US" sz="5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hình</a:t>
            </a:r>
            <a:r>
              <a:rPr lang="en-US" sz="5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đoán</a:t>
            </a:r>
            <a:r>
              <a:rPr lang="en-US" sz="5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chữ</a:t>
            </a:r>
            <a:r>
              <a:rPr lang="en-US" sz="5400" b="1" dirty="0">
                <a:ln w="127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92D050"/>
                </a:solidFill>
              </a:rPr>
              <a:t>” 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1405276" y="1986065"/>
            <a:ext cx="2819400" cy="1693989"/>
          </a:xfrm>
          <a:prstGeom prst="rightArrow">
            <a:avLst/>
          </a:prstGeom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</a:rPr>
              <a:t>Khởi</a:t>
            </a:r>
            <a:r>
              <a:rPr lang="en-US" sz="3600" b="1" dirty="0">
                <a:solidFill>
                  <a:srgbClr val="00B050"/>
                </a:solidFill>
              </a:rPr>
              <a:t> </a:t>
            </a:r>
            <a:r>
              <a:rPr lang="en-US" sz="3600" b="1" dirty="0" err="1">
                <a:solidFill>
                  <a:srgbClr val="00B050"/>
                </a:solidFill>
              </a:rPr>
              <a:t>động</a:t>
            </a:r>
            <a:endParaRPr lang="en-US" sz="3600" b="1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3272" y="6525569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251" y="4228545"/>
            <a:ext cx="3105385" cy="22779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636" y="4355814"/>
            <a:ext cx="2844848" cy="2150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7253912" y="6780158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08021" y="4274024"/>
            <a:ext cx="3621698" cy="223103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2692738" y="6817956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92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0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716" r="1780"/>
          <a:stretch/>
        </p:blipFill>
        <p:spPr>
          <a:xfrm>
            <a:off x="-63207" y="0"/>
            <a:ext cx="16276637" cy="94182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42519" y="132193"/>
            <a:ext cx="10210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  <a:endParaRPr lang="en-GB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tập:Mở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GB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884238" y="1991176"/>
            <a:ext cx="2743200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Khám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phá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09136" y="2339369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.Tìm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404153"/>
              </p:ext>
            </p:extLst>
          </p:nvPr>
        </p:nvGraphicFramePr>
        <p:xfrm>
          <a:off x="1356517" y="3691838"/>
          <a:ext cx="13638455" cy="48768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505202">
                  <a:extLst>
                    <a:ext uri="{9D8B030D-6E8A-4147-A177-3AD203B41FA5}">
                      <a16:colId xmlns:a16="http://schemas.microsoft.com/office/drawing/2014/main" val="423921686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3308565855"/>
                    </a:ext>
                  </a:extLst>
                </a:gridCol>
                <a:gridCol w="6094653">
                  <a:extLst>
                    <a:ext uri="{9D8B030D-6E8A-4147-A177-3AD203B41FA5}">
                      <a16:colId xmlns:a16="http://schemas.microsoft.com/office/drawing/2014/main" val="3879724435"/>
                    </a:ext>
                  </a:extLst>
                </a:gridCol>
              </a:tblGrid>
              <a:tr h="7620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NGHỀ</a:t>
                      </a:r>
                      <a:r>
                        <a:rPr lang="en-US" sz="3200" baseline="0" dirty="0"/>
                        <a:t>  NGHIỆP</a:t>
                      </a:r>
                      <a:endParaRPr lang="en-US" sz="32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436283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Tên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nghề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nghiệp</a:t>
                      </a:r>
                      <a:endParaRPr lang="en-US" sz="3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Người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làm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nghề</a:t>
                      </a:r>
                      <a:endParaRPr lang="en-US" sz="3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Công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việc</a:t>
                      </a:r>
                      <a:endParaRPr lang="en-US" sz="32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784793"/>
                  </a:ext>
                </a:extLst>
              </a:tr>
              <a:tr h="762000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Nghề</a:t>
                      </a:r>
                      <a:r>
                        <a:rPr lang="en-US" sz="3200" dirty="0"/>
                        <a:t> y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Điều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dưỡng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Chăm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sóc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bệnh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nhân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507490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Chữa</a:t>
                      </a:r>
                      <a:r>
                        <a:rPr lang="en-US" sz="3200" baseline="0" dirty="0"/>
                        <a:t> </a:t>
                      </a:r>
                      <a:r>
                        <a:rPr lang="en-US" sz="3200" baseline="0" dirty="0" err="1"/>
                        <a:t>bệnh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83222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Nghề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dược</a:t>
                      </a:r>
                      <a:endParaRPr lang="en-US" sz="3200" dirty="0"/>
                    </a:p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655396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Nghề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nông</a:t>
                      </a:r>
                      <a:endParaRPr lang="en-US" sz="3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046936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666484" y="6171316"/>
            <a:ext cx="1223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15" y="6000164"/>
            <a:ext cx="736219" cy="736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20215" y="7711886"/>
            <a:ext cx="794739" cy="7947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7498" y="6882350"/>
            <a:ext cx="821384" cy="8213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253194" y="6781800"/>
            <a:ext cx="685725" cy="685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64883" y="7859018"/>
            <a:ext cx="733365" cy="73336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919892" y="2849709"/>
            <a:ext cx="6763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Thảo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luận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nhóm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đôi</a:t>
            </a:r>
            <a:endParaRPr lang="en-US" sz="5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29433" y="7000655"/>
            <a:ext cx="1479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Dược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sĩ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433719" y="6754434"/>
            <a:ext cx="5345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23976" y="7952856"/>
            <a:ext cx="1792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09919" y="7831652"/>
            <a:ext cx="5345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6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3" grpId="0"/>
      <p:bldP spid="19" grpId="0"/>
      <p:bldP spid="25" grpId="0"/>
      <p:bldP spid="27" grpId="0"/>
      <p:bldP spid="28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42519" y="132193"/>
            <a:ext cx="1021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8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28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  <a:p>
            <a:pPr algn="ctr"/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GB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4" y="2057401"/>
            <a:ext cx="4113743" cy="586345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2050" name="Picture 2" descr="Bác sĩ gia đình: Chỉ cần một cuộc gọi sẽ xuất hiện bên bạn • Hello Bacs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968" y="2081465"/>
            <a:ext cx="3652627" cy="2754989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028" y="4780306"/>
            <a:ext cx="3756880" cy="31623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5908" y="1962878"/>
            <a:ext cx="3943377" cy="2817428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5908" y="4824422"/>
            <a:ext cx="3943377" cy="3096436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9285" y="4824422"/>
            <a:ext cx="4016433" cy="311818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75690" y="1962878"/>
            <a:ext cx="4023800" cy="28394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43739" y="8229600"/>
            <a:ext cx="7855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680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5719" y="22860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schemeClr val="bg2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3200" b="1" dirty="0" err="1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32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28 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3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  <a:p>
            <a:pPr algn="ctr"/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GB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3119" y="2367595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499" y="5682160"/>
            <a:ext cx="3290543" cy="3342090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7852569" y="6716353"/>
            <a:ext cx="3357780" cy="1555844"/>
          </a:xfrm>
          <a:prstGeom prst="cloud">
            <a:avLst/>
          </a:prstGeom>
          <a:solidFill>
            <a:srgbClr val="FFCCCC"/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Cloud 10"/>
          <p:cNvSpPr/>
          <p:nvPr/>
        </p:nvSpPr>
        <p:spPr>
          <a:xfrm>
            <a:off x="8176419" y="4509282"/>
            <a:ext cx="3197639" cy="1909551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Cloud 11"/>
          <p:cNvSpPr/>
          <p:nvPr/>
        </p:nvSpPr>
        <p:spPr>
          <a:xfrm>
            <a:off x="10643054" y="3433840"/>
            <a:ext cx="2721670" cy="138000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à?</a:t>
            </a:r>
          </a:p>
        </p:txBody>
      </p:sp>
      <p:sp>
        <p:nvSpPr>
          <p:cNvPr id="13" name="Cloud 12"/>
          <p:cNvSpPr/>
          <p:nvPr/>
        </p:nvSpPr>
        <p:spPr>
          <a:xfrm>
            <a:off x="13150149" y="4031649"/>
            <a:ext cx="3103387" cy="2432706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94891"/>
              </p:ext>
            </p:extLst>
          </p:nvPr>
        </p:nvGraphicFramePr>
        <p:xfrm>
          <a:off x="301472" y="3801164"/>
          <a:ext cx="7779513" cy="329053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398447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2381066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r>
                        <a:rPr lang="en-US" sz="2800" dirty="0" err="1"/>
                        <a:t>Câu</a:t>
                      </a:r>
                      <a:r>
                        <a:rPr lang="en-US" sz="2800" baseline="0" dirty="0"/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/>
                        <a:t>Từ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được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dùng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để</a:t>
                      </a:r>
                      <a:r>
                        <a:rPr lang="en-US" sz="2800" baseline="0" dirty="0"/>
                        <a:t> </a:t>
                      </a:r>
                      <a:r>
                        <a:rPr lang="en-US" sz="2800" baseline="0" dirty="0" err="1"/>
                        <a:t>hỏi</a:t>
                      </a:r>
                      <a:r>
                        <a:rPr lang="en-US" sz="2800" baseline="0" dirty="0"/>
                        <a:t> </a:t>
                      </a:r>
                      <a:endParaRPr lang="en-US" sz="2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301472" y="4845518"/>
            <a:ext cx="4381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</a:t>
            </a:r>
            <a:r>
              <a:rPr lang="en-US" sz="2800" dirty="0">
                <a:solidFill>
                  <a:srgbClr val="002060"/>
                </a:solidFill>
              </a:rPr>
              <a:t>: a. </a:t>
            </a:r>
            <a:r>
              <a:rPr lang="en-US" sz="2800" dirty="0" err="1">
                <a:solidFill>
                  <a:srgbClr val="002060"/>
                </a:solidFill>
              </a:rPr>
              <a:t>Bố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cậu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làm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nghề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28468" y="4813433"/>
            <a:ext cx="1071651" cy="543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gì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8633" y="5356951"/>
            <a:ext cx="46650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</a:rPr>
              <a:t>b.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07668" y="5912995"/>
            <a:ext cx="2959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c.Mẹ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à?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8633" y="6483574"/>
            <a:ext cx="5421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d.Cậu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904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  <p:bldP spid="13" grpId="0" animBg="1"/>
      <p:bldP spid="15" grpId="0"/>
      <p:bldP spid="16" grpId="0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0" y="0"/>
            <a:ext cx="16172597" cy="914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5719" y="22860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3119" y="2367595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495989"/>
              </p:ext>
            </p:extLst>
          </p:nvPr>
        </p:nvGraphicFramePr>
        <p:xfrm>
          <a:off x="1432719" y="3657600"/>
          <a:ext cx="11353800" cy="329053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Câu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FF0000"/>
                          </a:solidFill>
                        </a:rPr>
                        <a:t>Từ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</a:rPr>
                        <a:t>dùng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</a:rPr>
                        <a:t>để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</a:rPr>
                        <a:t>hỏi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b.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c.Mẹ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à?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d.Cậu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3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861719" y="7391699"/>
            <a:ext cx="5724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Thảo</a:t>
            </a:r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luận</a:t>
            </a:r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nhóm</a:t>
            </a:r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157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75719" y="22860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634126"/>
              </p:ext>
            </p:extLst>
          </p:nvPr>
        </p:nvGraphicFramePr>
        <p:xfrm>
          <a:off x="823119" y="5059179"/>
          <a:ext cx="6858000" cy="36511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Câu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Từ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dùng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để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hỏi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b.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c.Mẹ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à?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d.Cậu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1508919" y="2651387"/>
            <a:ext cx="10966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CHƠI “AI NHANH AI ĐÚNG”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880373"/>
              </p:ext>
            </p:extLst>
          </p:nvPr>
        </p:nvGraphicFramePr>
        <p:xfrm>
          <a:off x="9046319" y="5059179"/>
          <a:ext cx="6858000" cy="365111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876800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Câu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</a:rPr>
                        <a:t>Từ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dùng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để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</a:rPr>
                        <a:t>hỏi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28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b.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c.Mẹ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à?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d.Cậu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2024519" y="3108796"/>
            <a:ext cx="2286000" cy="1823882"/>
            <a:chOff x="12024519" y="3108796"/>
            <a:chExt cx="2286000" cy="1823882"/>
          </a:xfrm>
        </p:grpSpPr>
        <p:pic>
          <p:nvPicPr>
            <p:cNvPr id="6146" name="Picture 2" descr="Tạo hình: Vẽ hoa đào, hoa mai | Giáo án Mầm N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24519" y="3108796"/>
              <a:ext cx="2286000" cy="1823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444196" y="3801293"/>
              <a:ext cx="171213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HOA ĐÀO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6719" y="3596844"/>
            <a:ext cx="1752600" cy="152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58568" y="4097234"/>
            <a:ext cx="1727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HOA MAI</a:t>
            </a:r>
          </a:p>
        </p:txBody>
      </p:sp>
    </p:spTree>
    <p:extLst>
      <p:ext uri="{BB962C8B-B14F-4D97-AF65-F5344CB8AC3E}">
        <p14:creationId xmlns:p14="http://schemas.microsoft.com/office/powerpoint/2010/main" val="325084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009" b="6172"/>
          <a:stretch/>
        </p:blipFill>
        <p:spPr>
          <a:xfrm>
            <a:off x="-167482" y="0"/>
            <a:ext cx="16444119" cy="8886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28119" y="175257"/>
            <a:ext cx="1120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12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56519" y="2709323"/>
            <a:ext cx="1043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6699643"/>
              </p:ext>
            </p:extLst>
          </p:nvPr>
        </p:nvGraphicFramePr>
        <p:xfrm>
          <a:off x="2423319" y="3678078"/>
          <a:ext cx="12573000" cy="3513652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594430">
                  <a:extLst>
                    <a:ext uri="{9D8B030D-6E8A-4147-A177-3AD203B41FA5}">
                      <a16:colId xmlns:a16="http://schemas.microsoft.com/office/drawing/2014/main" val="3107879873"/>
                    </a:ext>
                  </a:extLst>
                </a:gridCol>
                <a:gridCol w="4978570">
                  <a:extLst>
                    <a:ext uri="{9D8B030D-6E8A-4147-A177-3AD203B41FA5}">
                      <a16:colId xmlns:a16="http://schemas.microsoft.com/office/drawing/2014/main" val="285393837"/>
                    </a:ext>
                  </a:extLst>
                </a:gridCol>
              </a:tblGrid>
              <a:tr h="95333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Câu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FF0000"/>
                          </a:solidFill>
                        </a:rPr>
                        <a:t>Từ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</a:rPr>
                        <a:t>được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</a:rPr>
                        <a:t>dùng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</a:rPr>
                        <a:t>để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FF0000"/>
                          </a:solidFill>
                        </a:rPr>
                        <a:t>hỏi</a:t>
                      </a:r>
                      <a:r>
                        <a:rPr lang="en-US" sz="36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36757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M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: 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483247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b.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nghề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sĩ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4443080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c.Mẹ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cậu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y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à?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à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2339714"/>
                  </a:ext>
                </a:extLst>
              </a:tr>
              <a:tr h="58430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d.Cậu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dậy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kumimoji="0" lang="en-US" sz="3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273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714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6276638" cy="9110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75719" y="228600"/>
            <a:ext cx="11201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28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Con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đường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Mở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rộng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vốn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nghề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nghiệp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28119" y="2507313"/>
            <a:ext cx="1242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a. Nam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b.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c.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d.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Flowchart: Alternate Process 1"/>
          <p:cNvSpPr/>
          <p:nvPr/>
        </p:nvSpPr>
        <p:spPr>
          <a:xfrm>
            <a:off x="6919119" y="5383526"/>
            <a:ext cx="4495800" cy="995303"/>
          </a:xfrm>
          <a:prstGeom prst="flowChartAlternateProcess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 :  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3185320" y="6544675"/>
            <a:ext cx="4953000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(1) Nam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7" name="Flowchart: Alternate Process 6"/>
          <p:cNvSpPr/>
          <p:nvPr/>
        </p:nvSpPr>
        <p:spPr>
          <a:xfrm>
            <a:off x="3196306" y="7817873"/>
            <a:ext cx="4988134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(2) Nam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8" name="Flowchart: Alternate Process 7"/>
          <p:cNvSpPr/>
          <p:nvPr/>
        </p:nvSpPr>
        <p:spPr>
          <a:xfrm>
            <a:off x="9782551" y="6597087"/>
            <a:ext cx="5331034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(3) Nam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à? </a:t>
            </a:r>
          </a:p>
        </p:txBody>
      </p:sp>
      <p:sp>
        <p:nvSpPr>
          <p:cNvPr id="9" name="Flowchart: Alternate Process 8"/>
          <p:cNvSpPr/>
          <p:nvPr/>
        </p:nvSpPr>
        <p:spPr>
          <a:xfrm>
            <a:off x="9771481" y="7810648"/>
            <a:ext cx="5342104" cy="995303"/>
          </a:xfrm>
          <a:prstGeom prst="flowChartAlternateProcess">
            <a:avLst/>
          </a:prstGeom>
          <a:solidFill>
            <a:srgbClr val="99FFCC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(3)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1" name="Pentagon 10"/>
          <p:cNvSpPr/>
          <p:nvPr/>
        </p:nvSpPr>
        <p:spPr>
          <a:xfrm>
            <a:off x="594519" y="2413511"/>
            <a:ext cx="2743200" cy="990600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Thực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hành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0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10909</TotalTime>
  <Words>1079</Words>
  <Application>Microsoft Office PowerPoint</Application>
  <PresentationFormat>Custom</PresentationFormat>
  <Paragraphs>175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Hi</cp:lastModifiedBy>
  <cp:revision>1164</cp:revision>
  <dcterms:created xsi:type="dcterms:W3CDTF">2008-09-09T22:52:10Z</dcterms:created>
  <dcterms:modified xsi:type="dcterms:W3CDTF">2024-12-13T14:31:30Z</dcterms:modified>
</cp:coreProperties>
</file>