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305" r:id="rId3"/>
    <p:sldId id="306" r:id="rId4"/>
    <p:sldId id="296" r:id="rId5"/>
    <p:sldId id="297" r:id="rId6"/>
    <p:sldId id="308" r:id="rId7"/>
    <p:sldId id="310" r:id="rId8"/>
    <p:sldId id="307" r:id="rId9"/>
    <p:sldId id="311" r:id="rId10"/>
    <p:sldId id="309" r:id="rId11"/>
    <p:sldId id="312" r:id="rId12"/>
    <p:sldId id="313" r:id="rId13"/>
    <p:sldId id="314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 Black" pitchFamily="2" charset="0"/>
      <p:bold r:id="rId19"/>
      <p:boldItalic r:id="rId20"/>
    </p:embeddedFont>
    <p:embeddedFont>
      <p:font typeface="Nunito Bold" panose="020B0604020202020204" charset="0"/>
      <p:regular r:id="rId21"/>
    </p:embeddedFont>
    <p:embeddedFont>
      <p:font typeface="Nunito Bold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B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7.sv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8.sv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9F7E56-218A-8353-005E-79328EFE8FA1}"/>
              </a:ext>
            </a:extLst>
          </p:cNvPr>
          <p:cNvSpPr/>
          <p:nvPr/>
        </p:nvSpPr>
        <p:spPr>
          <a:xfrm>
            <a:off x="304800" y="342900"/>
            <a:ext cx="17602200" cy="960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7B04B5C-8435-75C9-E05F-E43571CDA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43672" y="5429102"/>
            <a:ext cx="7316532" cy="4629369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6F6052A9-E47B-038F-29B6-9D4CBD6289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020" y="6263740"/>
            <a:ext cx="4206580" cy="4114800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9301CC4B-94EC-91B6-6718-D103110E4A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41892" y="5836917"/>
            <a:ext cx="3759898" cy="411480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A6E8E43-D240-0472-50FB-CFEB7E8B80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06590" y="6723270"/>
            <a:ext cx="3175767" cy="3195740"/>
          </a:xfrm>
          <a:prstGeom prst="rect">
            <a:avLst/>
          </a:prstGeom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9AD730DF-0A86-8F06-CFEA-55572EC6693A}"/>
              </a:ext>
            </a:extLst>
          </p:cNvPr>
          <p:cNvSpPr txBox="1"/>
          <p:nvPr/>
        </p:nvSpPr>
        <p:spPr>
          <a:xfrm>
            <a:off x="5562600" y="1770414"/>
            <a:ext cx="6422397" cy="82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002060"/>
                </a:solidFill>
                <a:latin typeface="Nunito Bold"/>
              </a:rPr>
              <a:t>Tự nhiên và xã hội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5B0F7F9-0069-4413-E824-6298C52D9E75}"/>
              </a:ext>
            </a:extLst>
          </p:cNvPr>
          <p:cNvSpPr txBox="1"/>
          <p:nvPr/>
        </p:nvSpPr>
        <p:spPr>
          <a:xfrm>
            <a:off x="1168575" y="2822819"/>
            <a:ext cx="15761047" cy="102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9"/>
              </a:lnSpc>
            </a:pPr>
            <a:r>
              <a:rPr lang="en-US" sz="5899">
                <a:solidFill>
                  <a:srgbClr val="002060"/>
                </a:solidFill>
                <a:latin typeface="Nunito Bold Bold"/>
              </a:rPr>
              <a:t>BÀI 13: MỘT SỐ BỘ PHẬN CỦA THỰC VẬT </a:t>
            </a:r>
          </a:p>
        </p:txBody>
      </p:sp>
    </p:spTree>
    <p:extLst>
      <p:ext uri="{BB962C8B-B14F-4D97-AF65-F5344CB8AC3E}">
        <p14:creationId xmlns:p14="http://schemas.microsoft.com/office/powerpoint/2010/main" val="124898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44798" y="6760500"/>
            <a:ext cx="2743202" cy="318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53C490-0ADB-18E1-7C40-2D0A079687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874" y="342900"/>
            <a:ext cx="847725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1A0571-8A54-F00D-A640-46729D8A3AD3}"/>
              </a:ext>
            </a:extLst>
          </p:cNvPr>
          <p:cNvSpPr txBox="1"/>
          <p:nvPr/>
        </p:nvSpPr>
        <p:spPr>
          <a:xfrm>
            <a:off x="1587190" y="549414"/>
            <a:ext cx="13868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>
                <a:solidFill>
                  <a:srgbClr val="002060"/>
                </a:solidFill>
                <a:effectLst/>
                <a:latin typeface="Nunito Black" pitchFamily="2" charset="0"/>
              </a:rPr>
              <a:t>Tìm hiểu cây ở trường hoặc nơi em sống theo gợi ý sau:</a:t>
            </a:r>
            <a:endParaRPr lang="en-US" sz="40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4DDA0D-93DC-B29B-D9D3-91C0EFA700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0463" y="1221860"/>
            <a:ext cx="14497398" cy="61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44798" y="6760500"/>
            <a:ext cx="2743202" cy="318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53C490-0ADB-18E1-7C40-2D0A079687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874" y="342900"/>
            <a:ext cx="847725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1A0571-8A54-F00D-A640-46729D8A3AD3}"/>
              </a:ext>
            </a:extLst>
          </p:cNvPr>
          <p:cNvSpPr txBox="1"/>
          <p:nvPr/>
        </p:nvSpPr>
        <p:spPr>
          <a:xfrm>
            <a:off x="1347438" y="509455"/>
            <a:ext cx="13868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>
                <a:solidFill>
                  <a:srgbClr val="002060"/>
                </a:solidFill>
                <a:effectLst/>
                <a:latin typeface="Nunito Black" pitchFamily="2" charset="0"/>
              </a:rPr>
              <a:t>Tìm hiểu cây ở trường hoặc nơi em sống theo gợi ý sau:</a:t>
            </a:r>
            <a:endParaRPr lang="en-US" sz="4000">
              <a:solidFill>
                <a:srgbClr val="002060"/>
              </a:solidFill>
              <a:latin typeface="Nunito Black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FF0458-EAA4-4244-E309-5344DBDB8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003390"/>
              </p:ext>
            </p:extLst>
          </p:nvPr>
        </p:nvGraphicFramePr>
        <p:xfrm>
          <a:off x="1943099" y="1195968"/>
          <a:ext cx="14249400" cy="7467232"/>
        </p:xfrm>
        <a:graphic>
          <a:graphicData uri="http://schemas.openxmlformats.org/drawingml/2006/table">
            <a:tbl>
              <a:tblPr/>
              <a:tblGrid>
                <a:gridCol w="2247901">
                  <a:extLst>
                    <a:ext uri="{9D8B030D-6E8A-4147-A177-3AD203B41FA5}">
                      <a16:colId xmlns:a16="http://schemas.microsoft.com/office/drawing/2014/main" val="775694941"/>
                    </a:ext>
                  </a:extLst>
                </a:gridCol>
                <a:gridCol w="2501899">
                  <a:extLst>
                    <a:ext uri="{9D8B030D-6E8A-4147-A177-3AD203B41FA5}">
                      <a16:colId xmlns:a16="http://schemas.microsoft.com/office/drawing/2014/main" val="3277231558"/>
                    </a:ext>
                  </a:extLst>
                </a:gridCol>
                <a:gridCol w="1917701">
                  <a:extLst>
                    <a:ext uri="{9D8B030D-6E8A-4147-A177-3AD203B41FA5}">
                      <a16:colId xmlns:a16="http://schemas.microsoft.com/office/drawing/2014/main" val="1597001437"/>
                    </a:ext>
                  </a:extLst>
                </a:gridCol>
                <a:gridCol w="2832099">
                  <a:extLst>
                    <a:ext uri="{9D8B030D-6E8A-4147-A177-3AD203B41FA5}">
                      <a16:colId xmlns:a16="http://schemas.microsoft.com/office/drawing/2014/main" val="3897389161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82664296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4292790576"/>
                    </a:ext>
                  </a:extLst>
                </a:gridCol>
              </a:tblGrid>
              <a:tr h="24690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Tên cây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Đặc điểm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484200"/>
                  </a:ext>
                </a:extLst>
              </a:tr>
              <a:tr h="246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Rễ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Thân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Lá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Hoa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21941"/>
                  </a:ext>
                </a:extLst>
              </a:tr>
              <a:tr h="4056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cau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chùm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xanh, dài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trắng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xanh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858162"/>
                  </a:ext>
                </a:extLst>
              </a:tr>
              <a:tr h="723093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bưởi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Cọc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lá xanh, hình bầu dục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trắng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xanh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538014"/>
                  </a:ext>
                </a:extLst>
              </a:tr>
              <a:tr h="7029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ổi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Cọc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xanh, hình bầu dục, vân lá rõ ràng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trắng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xanh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438600"/>
                  </a:ext>
                </a:extLst>
              </a:tr>
              <a:tr h="723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roi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Cọc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xanh, hình bầu dục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trắng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hồng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433587"/>
                  </a:ext>
                </a:extLst>
              </a:tr>
              <a:tr h="7230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lúa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chùm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xanh, hình thon dài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trắng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vàng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882280"/>
                  </a:ext>
                </a:extLst>
              </a:tr>
              <a:tr h="1040547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Cây dưa hấu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chùm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Bò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xanh, có gai nhỏ, hình các lá có tía đối xứng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vàng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xanh hoặc xanh sọc vàng</a:t>
                      </a:r>
                    </a:p>
                  </a:txBody>
                  <a:tcPr marL="39982" marR="39982" marT="39982" marB="39982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16805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2BDBFEF-1651-3636-BEE0-DB808D8E8C45}"/>
              </a:ext>
            </a:extLst>
          </p:cNvPr>
          <p:cNvSpPr txBox="1"/>
          <p:nvPr/>
        </p:nvSpPr>
        <p:spPr>
          <a:xfrm>
            <a:off x="2971800" y="8934318"/>
            <a:ext cx="1211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>
                <a:solidFill>
                  <a:srgbClr val="002060"/>
                </a:solidFill>
                <a:effectLst/>
                <a:latin typeface="Nunito Black" pitchFamily="2" charset="0"/>
              </a:rPr>
              <a:t>Nhận xét và so sánh về đặc điểm của các cây đó.</a:t>
            </a:r>
            <a:endParaRPr lang="en-US" sz="3600">
              <a:solidFill>
                <a:srgbClr val="00206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20220527083626_wm_shs-tu-nhien-va-xa-hoi-3">
            <a:extLst>
              <a:ext uri="{FF2B5EF4-FFF2-40B4-BE49-F238E27FC236}">
                <a16:creationId xmlns:a16="http://schemas.microsoft.com/office/drawing/2014/main" id="{AB824959-7209-FBA5-1BEB-EE3FA8735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30" r="-1" b="-1"/>
          <a:stretch/>
        </p:blipFill>
        <p:spPr bwMode="auto">
          <a:xfrm>
            <a:off x="20" y="1923"/>
            <a:ext cx="18287980" cy="102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9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id="{DB382400-D81D-4BC2-B825-139D3DCAC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0"/>
            <a:ext cx="18287994" cy="10287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27FF3D-ED3F-D0F7-B58F-118489064008}"/>
              </a:ext>
            </a:extLst>
          </p:cNvPr>
          <p:cNvSpPr txBox="1"/>
          <p:nvPr/>
        </p:nvSpPr>
        <p:spPr>
          <a:xfrm>
            <a:off x="1711327" y="5753101"/>
            <a:ext cx="9683750" cy="330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9600">
                <a:solidFill>
                  <a:srgbClr val="FF0000"/>
                </a:solidFill>
                <a:latin typeface="Nunito Black" pitchFamily="2" charset="0"/>
              </a:rPr>
              <a:t>Củng cố </a:t>
            </a:r>
          </a:p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9600">
                <a:solidFill>
                  <a:srgbClr val="FF0000"/>
                </a:solidFill>
                <a:latin typeface="Nunito Black" pitchFamily="2" charset="0"/>
              </a:rPr>
              <a:t>Dặn dò</a:t>
            </a:r>
          </a:p>
        </p:txBody>
      </p:sp>
      <p:sp>
        <p:nvSpPr>
          <p:cNvPr id="44" name="Freeform: Shape 34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3555" y="1929083"/>
            <a:ext cx="6724436" cy="8357916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: Shape 36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432" y="1"/>
            <a:ext cx="8016153" cy="482597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F81929-E8DA-4450-9CAE-78112B6E4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7005" y="0"/>
            <a:ext cx="7528974" cy="4582731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55B12B5-937D-4928-A7A3-634A569C3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84715" y="2149901"/>
            <a:ext cx="6503306" cy="8137098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1DDFD35-1928-8FC5-AAD0-D81E2456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1822" y="4582731"/>
            <a:ext cx="3293370" cy="457809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2411828-9302-01C4-B962-1CF1CAF3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1544" y="300504"/>
            <a:ext cx="4540718" cy="36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id="{DB382400-D81D-4BC2-B825-139D3DCAC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0"/>
            <a:ext cx="18287994" cy="10287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27FF3D-ED3F-D0F7-B58F-118489064008}"/>
              </a:ext>
            </a:extLst>
          </p:cNvPr>
          <p:cNvSpPr txBox="1"/>
          <p:nvPr/>
        </p:nvSpPr>
        <p:spPr>
          <a:xfrm>
            <a:off x="1711327" y="5753101"/>
            <a:ext cx="9683750" cy="330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0" b="1">
                <a:solidFill>
                  <a:srgbClr val="FF0000"/>
                </a:solidFill>
                <a:latin typeface="Nunito Black" pitchFamily="2" charset="0"/>
              </a:rPr>
              <a:t>Tiết 3</a:t>
            </a:r>
          </a:p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960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44" name="Freeform: Shape 34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3555" y="1929083"/>
            <a:ext cx="6724436" cy="8357916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: Shape 36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432" y="1"/>
            <a:ext cx="8016153" cy="482597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F81929-E8DA-4450-9CAE-78112B6E4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7005" y="0"/>
            <a:ext cx="7528974" cy="4582731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55B12B5-937D-4928-A7A3-634A569C3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84715" y="2149901"/>
            <a:ext cx="6503306" cy="8137098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1DDFD35-1928-8FC5-AAD0-D81E2456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1822" y="4582731"/>
            <a:ext cx="3293370" cy="457809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2411828-9302-01C4-B962-1CF1CAF3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1544" y="300504"/>
            <a:ext cx="4540718" cy="36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2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id="{DB382400-D81D-4BC2-B825-139D3DCAC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0"/>
            <a:ext cx="18287994" cy="10287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27FF3D-ED3F-D0F7-B58F-118489064008}"/>
              </a:ext>
            </a:extLst>
          </p:cNvPr>
          <p:cNvSpPr txBox="1"/>
          <p:nvPr/>
        </p:nvSpPr>
        <p:spPr>
          <a:xfrm>
            <a:off x="1711327" y="5753101"/>
            <a:ext cx="9683750" cy="330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0" b="1">
                <a:solidFill>
                  <a:srgbClr val="FF0000"/>
                </a:solidFill>
                <a:latin typeface="Nunito Black" pitchFamily="2" charset="0"/>
              </a:rPr>
              <a:t>Khám phá</a:t>
            </a:r>
          </a:p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960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44" name="Freeform: Shape 34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3555" y="1929083"/>
            <a:ext cx="6724436" cy="8357916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: Shape 36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432" y="1"/>
            <a:ext cx="8016153" cy="482597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F81929-E8DA-4450-9CAE-78112B6E4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7005" y="0"/>
            <a:ext cx="7528974" cy="4582731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55B12B5-937D-4928-A7A3-634A569C3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84715" y="2149901"/>
            <a:ext cx="6503306" cy="8137098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1DDFD35-1928-8FC5-AAD0-D81E2456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1822" y="4582731"/>
            <a:ext cx="3293370" cy="457809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2411828-9302-01C4-B962-1CF1CAF3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1544" y="300504"/>
            <a:ext cx="4540718" cy="36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0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55E6F9-2B41-200D-1CBC-3D19F8970191}"/>
              </a:ext>
            </a:extLst>
          </p:cNvPr>
          <p:cNvSpPr txBox="1"/>
          <p:nvPr/>
        </p:nvSpPr>
        <p:spPr>
          <a:xfrm>
            <a:off x="1219200" y="55313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>
                <a:solidFill>
                  <a:srgbClr val="002060"/>
                </a:solidFill>
                <a:effectLst/>
                <a:latin typeface="Nunito Black" pitchFamily="2" charset="0"/>
              </a:rPr>
              <a:t>Chỉ, nói tên các bộ phận của hoa và quả.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EE7422-D343-A61D-E3C2-6EA4FBAC2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4" y="352425"/>
            <a:ext cx="828675" cy="1019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B93805-75ED-81E2-7CCC-6E2A784A6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66" y="1790700"/>
            <a:ext cx="8080740" cy="6140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1A0119-969E-505C-6D25-7AFC55626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913" y="1790700"/>
            <a:ext cx="7834791" cy="6362701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F30910A-630E-7025-756C-4B2BE76A0B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933118" y="7211161"/>
            <a:ext cx="2354881" cy="2732937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41526875-9499-66F9-A5FB-A3224A8B8C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61845" y="7211162"/>
            <a:ext cx="2715857" cy="273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006A43-9CD1-762E-1C60-BE11AC630313}"/>
              </a:ext>
            </a:extLst>
          </p:cNvPr>
          <p:cNvSpPr txBox="1"/>
          <p:nvPr/>
        </p:nvSpPr>
        <p:spPr>
          <a:xfrm>
            <a:off x="1371599" y="387505"/>
            <a:ext cx="142884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rgbClr val="002060"/>
                </a:solidFill>
                <a:effectLst/>
                <a:latin typeface="Nunito Black" pitchFamily="2" charset="0"/>
              </a:rPr>
              <a:t>Nhận xét và so sánh về màu sắc, hình dạng của hoa, quả.</a:t>
            </a:r>
            <a:endParaRPr lang="en-US" sz="40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DCC8E7-0DC6-DE65-B05D-8C2364BEF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12" y="312234"/>
            <a:ext cx="828675" cy="1019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BE2CEB-0781-7D5B-5D0D-94D4C363CC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7617"/>
          <a:stretch/>
        </p:blipFill>
        <p:spPr>
          <a:xfrm>
            <a:off x="1214871" y="1120481"/>
            <a:ext cx="5053288" cy="4426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1D971D-F42F-742D-A244-05157B21AE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19" r="33906"/>
          <a:stretch/>
        </p:blipFill>
        <p:spPr>
          <a:xfrm>
            <a:off x="6420558" y="1156653"/>
            <a:ext cx="5413269" cy="44690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C8C1B7-5529-8CB5-2E79-A1E26B311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4738" y="1229557"/>
            <a:ext cx="5048392" cy="43656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65F09B-D7F6-40BE-F993-952398FEC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598" y="5572032"/>
            <a:ext cx="16091477" cy="432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5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44798" y="6760500"/>
            <a:ext cx="2743202" cy="318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5C1D1A-4FD3-73A5-AE3C-6AE6F73D5BF9}"/>
              </a:ext>
            </a:extLst>
          </p:cNvPr>
          <p:cNvGraphicFramePr>
            <a:graphicFrameLocks noGrp="1"/>
          </p:cNvGraphicFramePr>
          <p:nvPr/>
        </p:nvGraphicFramePr>
        <p:xfrm>
          <a:off x="1965983" y="1714500"/>
          <a:ext cx="14288431" cy="6472723"/>
        </p:xfrm>
        <a:graphic>
          <a:graphicData uri="http://schemas.openxmlformats.org/drawingml/2006/table">
            <a:tbl>
              <a:tblPr/>
              <a:tblGrid>
                <a:gridCol w="3259829">
                  <a:extLst>
                    <a:ext uri="{9D8B030D-6E8A-4147-A177-3AD203B41FA5}">
                      <a16:colId xmlns:a16="http://schemas.microsoft.com/office/drawing/2014/main" val="3197473440"/>
                    </a:ext>
                  </a:extLst>
                </a:gridCol>
                <a:gridCol w="4517173">
                  <a:extLst>
                    <a:ext uri="{9D8B030D-6E8A-4147-A177-3AD203B41FA5}">
                      <a16:colId xmlns:a16="http://schemas.microsoft.com/office/drawing/2014/main" val="975526753"/>
                    </a:ext>
                  </a:extLst>
                </a:gridCol>
                <a:gridCol w="6511429">
                  <a:extLst>
                    <a:ext uri="{9D8B030D-6E8A-4147-A177-3AD203B41FA5}">
                      <a16:colId xmlns:a16="http://schemas.microsoft.com/office/drawing/2014/main" val="2224635902"/>
                    </a:ext>
                  </a:extLst>
                </a:gridCol>
              </a:tblGrid>
              <a:tr h="1173481">
                <a:tc>
                  <a:txBody>
                    <a:bodyPr/>
                    <a:lstStyle/>
                    <a:p>
                      <a:pPr algn="ctr" fontAlgn="t"/>
                      <a:endParaRPr lang="en-US" sz="32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Màu sắc</a:t>
                      </a:r>
                      <a:endParaRPr lang="en-US" sz="32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Hình dạng</a:t>
                      </a:r>
                      <a:endParaRPr lang="en-US" sz="320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315855"/>
                  </a:ext>
                </a:extLst>
              </a:tr>
              <a:tr h="11411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Hoa hồng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Đỏ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Các cánh hoa xếp chồng lên nhau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613148"/>
                  </a:ext>
                </a:extLst>
              </a:tr>
              <a:tr h="11411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Hoa cúc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Vàng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Các cánh hoa xếp chồng lên nhau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170764"/>
                  </a:ext>
                </a:extLst>
              </a:tr>
              <a:tr h="8607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Hoa đào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Hồng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Các cánh hoa xếp đôi diện nhau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051072"/>
                  </a:ext>
                </a:extLst>
              </a:tr>
              <a:tr h="86072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thanh long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Vỏ hồng, ruột trắng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Tròn, có cuống ngoài quả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515841"/>
                  </a:ext>
                </a:extLst>
              </a:tr>
              <a:tr h="6477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chuối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Vàng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Dài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329903"/>
                  </a:ext>
                </a:extLst>
              </a:tr>
              <a:tr h="6477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Quả cam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Vỏ xanh, ruột cam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32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Tròn trơn</a:t>
                      </a:r>
                    </a:p>
                  </a:txBody>
                  <a:tcPr marL="76200" marR="76200" marT="76200" marB="762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1629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626C0FC-BFC1-AC4F-FEAE-D62BC58036AD}"/>
              </a:ext>
            </a:extLst>
          </p:cNvPr>
          <p:cNvSpPr txBox="1"/>
          <p:nvPr/>
        </p:nvSpPr>
        <p:spPr>
          <a:xfrm>
            <a:off x="1371599" y="387505"/>
            <a:ext cx="142884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>
                <a:solidFill>
                  <a:srgbClr val="002060"/>
                </a:solidFill>
                <a:effectLst/>
                <a:latin typeface="Nunito Black" pitchFamily="2" charset="0"/>
              </a:rPr>
              <a:t>Nhận xét và so sánh về màu sắc, hình dạng của hoa, quả.</a:t>
            </a:r>
            <a:endParaRPr lang="en-US" sz="40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42DF39-A343-10E2-2456-9CFCEA5FFE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312" y="312234"/>
            <a:ext cx="8286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id="{DB382400-D81D-4BC2-B825-139D3DCAC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0"/>
            <a:ext cx="18287994" cy="10287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27FF3D-ED3F-D0F7-B58F-118489064008}"/>
              </a:ext>
            </a:extLst>
          </p:cNvPr>
          <p:cNvSpPr txBox="1"/>
          <p:nvPr/>
        </p:nvSpPr>
        <p:spPr>
          <a:xfrm>
            <a:off x="1711327" y="5753101"/>
            <a:ext cx="9683750" cy="330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0" b="1">
                <a:solidFill>
                  <a:srgbClr val="FF0000"/>
                </a:solidFill>
                <a:latin typeface="Nunito Black" pitchFamily="2" charset="0"/>
              </a:rPr>
              <a:t>Thực hành</a:t>
            </a:r>
          </a:p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960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44" name="Freeform: Shape 34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3555" y="1929083"/>
            <a:ext cx="6724436" cy="8357916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: Shape 36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432" y="1"/>
            <a:ext cx="8016153" cy="482597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F81929-E8DA-4450-9CAE-78112B6E4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7005" y="0"/>
            <a:ext cx="7528974" cy="4582731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55B12B5-937D-4928-A7A3-634A569C3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84715" y="2149901"/>
            <a:ext cx="6503306" cy="8137098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1DDFD35-1928-8FC5-AAD0-D81E2456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1822" y="4582731"/>
            <a:ext cx="3293370" cy="457809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2411828-9302-01C4-B962-1CF1CAF3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1544" y="300504"/>
            <a:ext cx="4540718" cy="36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5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876411B4-BB74-C3CD-2BA8-5C3ADF632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44798" y="6760500"/>
            <a:ext cx="2743202" cy="318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49846-7439-B0AC-E1FA-ADE4296C1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" y="7183646"/>
            <a:ext cx="2743201" cy="2760454"/>
          </a:xfrm>
          <a:prstGeom prst="rect">
            <a:avLst/>
          </a:prstGeom>
        </p:spPr>
      </p:pic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381000"/>
            <a:ext cx="996103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CAE960-EB0D-9D10-A2B0-16D48B8AF567}"/>
              </a:ext>
            </a:extLst>
          </p:cNvPr>
          <p:cNvSpPr txBox="1"/>
          <p:nvPr/>
        </p:nvSpPr>
        <p:spPr>
          <a:xfrm>
            <a:off x="1714500" y="478586"/>
            <a:ext cx="1485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>
                <a:solidFill>
                  <a:srgbClr val="002060"/>
                </a:solidFill>
                <a:effectLst/>
                <a:latin typeface="Nunito Black" pitchFamily="2" charset="0"/>
              </a:rPr>
              <a:t>Giới thiệu với bạn về đặc điểm của hoa và quả khác mà em biết.</a:t>
            </a:r>
            <a:endParaRPr lang="en-US" sz="360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A73BF-F383-2238-3B6D-B9A832E297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614" y="325502"/>
            <a:ext cx="952500" cy="952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E5BD91-AA8C-F11E-E5F1-2EC4125BB0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6967" y="1790700"/>
            <a:ext cx="13874064" cy="59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id="{DB382400-D81D-4BC2-B825-139D3DCAC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" y="0"/>
            <a:ext cx="18287994" cy="10287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23">
                <a:defRPr/>
              </a:pPr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27FF3D-ED3F-D0F7-B58F-118489064008}"/>
              </a:ext>
            </a:extLst>
          </p:cNvPr>
          <p:cNvSpPr txBox="1"/>
          <p:nvPr/>
        </p:nvSpPr>
        <p:spPr>
          <a:xfrm>
            <a:off x="1711327" y="5753101"/>
            <a:ext cx="9683750" cy="3305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30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9600">
                <a:solidFill>
                  <a:srgbClr val="FF0000"/>
                </a:solidFill>
                <a:latin typeface="Nunito Black" pitchFamily="2" charset="0"/>
              </a:rPr>
              <a:t>Vận dụng</a:t>
            </a:r>
          </a:p>
        </p:txBody>
      </p:sp>
      <p:sp>
        <p:nvSpPr>
          <p:cNvPr id="44" name="Freeform: Shape 34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3555" y="1929083"/>
            <a:ext cx="6724436" cy="8357916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: Shape 36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3432" y="1"/>
            <a:ext cx="8016153" cy="482597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F81929-E8DA-4450-9CAE-78112B6E4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7005" y="0"/>
            <a:ext cx="7528974" cy="4582731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55B12B5-937D-4928-A7A3-634A569C3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84715" y="2149901"/>
            <a:ext cx="6503306" cy="8137098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09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1DDFD35-1928-8FC5-AAD0-D81E2456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11822" y="4582731"/>
            <a:ext cx="3293370" cy="457809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2411828-9302-01C4-B962-1CF1CAF3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91544" y="300504"/>
            <a:ext cx="4540718" cy="36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87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299</Words>
  <Application>Microsoft Office PowerPoint</Application>
  <PresentationFormat>Custom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Nunito Bold</vt:lpstr>
      <vt:lpstr>Nunito Bold Bold</vt:lpstr>
      <vt:lpstr>Nunito Black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... ngày ... tháng ... năm ....</dc:title>
  <cp:lastModifiedBy>Hi</cp:lastModifiedBy>
  <cp:revision>9</cp:revision>
  <dcterms:created xsi:type="dcterms:W3CDTF">2006-08-16T00:00:00Z</dcterms:created>
  <dcterms:modified xsi:type="dcterms:W3CDTF">2023-12-09T16:20:08Z</dcterms:modified>
  <dc:identifier>DAFIU7D8U4I</dc:identifier>
</cp:coreProperties>
</file>