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408" r:id="rId2"/>
    <p:sldId id="436" r:id="rId3"/>
    <p:sldId id="440" r:id="rId4"/>
    <p:sldId id="427" r:id="rId5"/>
    <p:sldId id="428" r:id="rId6"/>
    <p:sldId id="438" r:id="rId7"/>
    <p:sldId id="439" r:id="rId8"/>
    <p:sldId id="426" r:id="rId9"/>
    <p:sldId id="441" r:id="rId10"/>
    <p:sldId id="442" r:id="rId11"/>
    <p:sldId id="443" r:id="rId12"/>
    <p:sldId id="433" r:id="rId13"/>
    <p:sldId id="434" r:id="rId14"/>
    <p:sldId id="435" r:id="rId15"/>
    <p:sldId id="340" r:id="rId16"/>
  </p:sldIdLst>
  <p:sldSz cx="16276638" cy="9144000"/>
  <p:notesSz cx="6858000" cy="9144000"/>
  <p:custDataLst>
    <p:tags r:id="rId1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48" d="100"/>
          <a:sy n="48" d="100"/>
        </p:scale>
        <p:origin x="624" y="3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15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Cau%20hoi/Cau%204.pptx" TargetMode="External"/><Relationship Id="rId13" Type="http://schemas.openxmlformats.org/officeDocument/2006/relationships/image" Target="../media/image9.jpe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12" Type="http://schemas.openxmlformats.org/officeDocument/2006/relationships/hyperlink" Target="Cau%20hoi/Cau%203.pptx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Cau%20hoi/Cau%201.pptx" TargetMode="External"/><Relationship Id="rId11" Type="http://schemas.openxmlformats.org/officeDocument/2006/relationships/image" Target="../media/image8.jpeg"/><Relationship Id="rId5" Type="http://schemas.openxmlformats.org/officeDocument/2006/relationships/image" Target="../media/image5.jpeg"/><Relationship Id="rId10" Type="http://schemas.openxmlformats.org/officeDocument/2006/relationships/hyperlink" Target="Cau%20hoi/Cau%202.pptx" TargetMode="External"/><Relationship Id="rId4" Type="http://schemas.openxmlformats.org/officeDocument/2006/relationships/image" Target="../media/image4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765268" y="682143"/>
            <a:ext cx="2608984" cy="584775"/>
            <a:chOff x="6651116" y="743102"/>
            <a:chExt cx="2564962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3649405" y="1393513"/>
            <a:ext cx="8908514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EM YÊU CHUYỆN CỔ NƯỚC MÌNH</a:t>
            </a:r>
          </a:p>
        </p:txBody>
      </p:sp>
      <p:pic>
        <p:nvPicPr>
          <p:cNvPr id="9" name="Picture 6" descr="Top 18 Câu chuyện cổ tích Việt Nam hay nhất - Toplist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469" y="2635302"/>
            <a:ext cx="3106850" cy="203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Tấm Cám - Truyện Cổ Tích Việt Nam Đặc Sắc - Mua Sách Online giá rẻ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2" b="16526"/>
          <a:stretch/>
        </p:blipFill>
        <p:spPr bwMode="auto">
          <a:xfrm>
            <a:off x="12329318" y="2626452"/>
            <a:ext cx="3106851" cy="203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Truyện Cổ Tích Việt Nam - Chú Cuội Cung Trăng | Kể Chuyện Bé Nghe - YouTub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5"/>
          <a:stretch/>
        </p:blipFill>
        <p:spPr bwMode="auto">
          <a:xfrm>
            <a:off x="975519" y="5759503"/>
            <a:ext cx="2988573" cy="201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Sự Tích Con Muỗi - Phim Cổ Tích Việt Nam Hay [HD 1080p] - YouTub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799" y="5759504"/>
            <a:ext cx="3106850" cy="201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Truyện Cổ Tích Việt Nam - Sự Tích Chim Quốc - Truyện Hay Cho Bé - YouTube">
            <a:hlinkClick r:id="rId6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1" b="12280"/>
          <a:stretch/>
        </p:blipFill>
        <p:spPr bwMode="auto">
          <a:xfrm>
            <a:off x="4650469" y="5759502"/>
            <a:ext cx="3106850" cy="201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Cổ tích Việt Nam cho bé mẫu giáo - Sự tích dưa hấu – Nhà xuất bản Kim Đồng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3" b="6502"/>
          <a:stretch/>
        </p:blipFill>
        <p:spPr bwMode="auto">
          <a:xfrm>
            <a:off x="12329319" y="5731430"/>
            <a:ext cx="3106851" cy="201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Kể tóm tắt truyện Sọ Dừa | Văn mẫu lớp 6">
            <a:hlinkClick r:id="rId10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800" y="2635302"/>
            <a:ext cx="3106850" cy="201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Kho Tàng Truyện Cổ Tích Việt Nam - Cây Khế | Tiki">
            <a:hlinkClick r:id="rId12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3" t="20000" r="15455" b="13263"/>
          <a:stretch/>
        </p:blipFill>
        <p:spPr bwMode="auto">
          <a:xfrm>
            <a:off x="965361" y="2635302"/>
            <a:ext cx="3145480" cy="203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000"/>
                            </p:stCondLst>
                            <p:childTnLst>
                              <p:par>
                                <p:cTn id="1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746920" y="990600"/>
            <a:ext cx="15087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337719" y="3631597"/>
            <a:ext cx="2262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6920" y="2859219"/>
            <a:ext cx="1493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nl-NL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4519" y="4866074"/>
            <a:ext cx="152400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gáy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23120" y="6248400"/>
            <a:ext cx="15087599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71500" algn="just">
              <a:lnSpc>
                <a:spcPct val="12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c. Ca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47140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746920" y="990600"/>
            <a:ext cx="15087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</a:p>
          <a:p>
            <a:pPr algn="just"/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337719" y="3631597"/>
            <a:ext cx="2262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6920" y="2859219"/>
            <a:ext cx="13715999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4400" b="1" i="1" dirty="0">
                <a:latin typeface="HP001 4 hàng" panose="020B0603050302020204" pitchFamily="34" charset="0"/>
                <a:cs typeface="Times New Roman" pitchFamily="18" charset="0"/>
              </a:rPr>
              <a:t>Bài văn ca ngợi những việc làm cao đẹp vì cộng đồng của chú gà trống.</a:t>
            </a:r>
            <a:endParaRPr lang="en-US" sz="4400" b="1" dirty="0">
              <a:latin typeface="HP001 4 hàng" panose="020B0603050302020204" pitchFamily="34" charset="0"/>
              <a:cs typeface="Times New Roman" pitchFamily="18" charset="0"/>
            </a:endParaRPr>
          </a:p>
          <a:p>
            <a:pPr algn="just"/>
            <a:endParaRPr lang="nl-NL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86720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Ôn chữ viết hoa.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32882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5808948" y="1992476"/>
            <a:ext cx="47595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124614" y="149573"/>
            <a:ext cx="5492209" cy="1569405"/>
            <a:chOff x="5124614" y="149573"/>
            <a:chExt cx="5492209" cy="1569405"/>
          </a:xfrm>
        </p:grpSpPr>
        <p:grpSp>
          <p:nvGrpSpPr>
            <p:cNvPr id="27" name="Group 26"/>
            <p:cNvGrpSpPr/>
            <p:nvPr/>
          </p:nvGrpSpPr>
          <p:grpSpPr>
            <a:xfrm>
              <a:off x="5124614" y="149573"/>
              <a:ext cx="5492209" cy="994235"/>
              <a:chOff x="5038144" y="210532"/>
              <a:chExt cx="5399539" cy="994235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5038144" y="210532"/>
                <a:ext cx="5399539" cy="994235"/>
                <a:chOff x="5038144" y="210532"/>
                <a:chExt cx="5399539" cy="994235"/>
              </a:xfrm>
            </p:grpSpPr>
            <p:sp>
              <p:nvSpPr>
                <p:cNvPr id="31" name="TextBox 30"/>
                <p:cNvSpPr txBox="1"/>
                <p:nvPr/>
              </p:nvSpPr>
              <p:spPr>
                <a:xfrm>
                  <a:off x="5038144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30" name="Straight Connector 29"/>
              <p:cNvCxnSpPr/>
              <p:nvPr/>
            </p:nvCxnSpPr>
            <p:spPr>
              <a:xfrm>
                <a:off x="6826235" y="1163855"/>
                <a:ext cx="157613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8" name="Text Box 14"/>
            <p:cNvSpPr txBox="1">
              <a:spLocks noChangeArrowheads="1"/>
            </p:cNvSpPr>
            <p:nvPr/>
          </p:nvSpPr>
          <p:spPr bwMode="auto">
            <a:xfrm>
              <a:off x="5547519" y="1143000"/>
              <a:ext cx="48006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>
                  <a:solidFill>
                    <a:srgbClr val="0000CC"/>
                  </a:solidFill>
                  <a:latin typeface="Times New Roman" pitchFamily="18" charset="0"/>
                </a:rPr>
                <a:t>ĐI TÌM </a:t>
              </a:r>
              <a:r>
                <a:rPr lang="en-US" sz="2800" b="1">
                  <a:solidFill>
                    <a:srgbClr val="0000CC"/>
                  </a:solidFill>
                  <a:latin typeface="Times New Roman" pitchFamily="18" charset="0"/>
                </a:rPr>
                <a:t>MẶT TRỜI (T1,2)</a:t>
              </a:r>
              <a:endParaRPr lang="en-US" sz="2800" b="1" dirty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</p:grpSp>
      <p:pic>
        <p:nvPicPr>
          <p:cNvPr id="2" name="Hướng dẫn viết chữ L hoa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82064" y="2685256"/>
            <a:ext cx="7866255" cy="584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80586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ẫu giấy luyện viết chữ đẹp - Mẫu giấy 4 ô ly, 5 ô ly, kẻ ngang, ô ly to, ô  ly nhỏ, ô ly nghiêng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7"/>
          <a:stretch/>
        </p:blipFill>
        <p:spPr bwMode="auto">
          <a:xfrm>
            <a:off x="1661320" y="3513959"/>
            <a:ext cx="13182600" cy="52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5. Viết câu ứng dụng.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57848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406914" y="2895600"/>
            <a:ext cx="3390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Viết tên riêng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19520" y="4855695"/>
            <a:ext cx="33909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Lam </a:t>
            </a:r>
            <a:r>
              <a:rPr lang="en-US" sz="4400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Sơn</a:t>
            </a:r>
            <a:endParaRPr lang="en-US" sz="4400" b="1" dirty="0">
              <a:solidFill>
                <a:srgbClr val="0000CC"/>
              </a:solidFill>
              <a:latin typeface="HP001 4 hàng" pitchFamily="34" charset="0"/>
              <a:cs typeface="Times New Roman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124614" y="149573"/>
            <a:ext cx="5492209" cy="1569405"/>
            <a:chOff x="5124614" y="149573"/>
            <a:chExt cx="5492209" cy="1569405"/>
          </a:xfrm>
        </p:grpSpPr>
        <p:grpSp>
          <p:nvGrpSpPr>
            <p:cNvPr id="23" name="Group 22"/>
            <p:cNvGrpSpPr/>
            <p:nvPr/>
          </p:nvGrpSpPr>
          <p:grpSpPr>
            <a:xfrm>
              <a:off x="5124614" y="149573"/>
              <a:ext cx="5492209" cy="994235"/>
              <a:chOff x="5038144" y="210532"/>
              <a:chExt cx="5399539" cy="994235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5038144" y="210532"/>
                <a:ext cx="5399539" cy="994235"/>
                <a:chOff x="5038144" y="210532"/>
                <a:chExt cx="5399539" cy="994235"/>
              </a:xfrm>
            </p:grpSpPr>
            <p:sp>
              <p:nvSpPr>
                <p:cNvPr id="27" name="TextBox 26"/>
                <p:cNvSpPr txBox="1"/>
                <p:nvPr/>
              </p:nvSpPr>
              <p:spPr>
                <a:xfrm>
                  <a:off x="5038144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26" name="Straight Connector 25"/>
              <p:cNvCxnSpPr/>
              <p:nvPr/>
            </p:nvCxnSpPr>
            <p:spPr>
              <a:xfrm>
                <a:off x="6826235" y="1163855"/>
                <a:ext cx="157613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4" name="Text Box 14"/>
            <p:cNvSpPr txBox="1">
              <a:spLocks noChangeArrowheads="1"/>
            </p:cNvSpPr>
            <p:nvPr/>
          </p:nvSpPr>
          <p:spPr bwMode="auto">
            <a:xfrm>
              <a:off x="5547519" y="1143000"/>
              <a:ext cx="48006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>
                  <a:solidFill>
                    <a:srgbClr val="0000CC"/>
                  </a:solidFill>
                  <a:latin typeface="Times New Roman" pitchFamily="18" charset="0"/>
                </a:rPr>
                <a:t>ĐI TÌM </a:t>
              </a:r>
              <a:r>
                <a:rPr lang="en-US" sz="2800" b="1">
                  <a:solidFill>
                    <a:srgbClr val="0000CC"/>
                  </a:solidFill>
                  <a:latin typeface="Times New Roman" pitchFamily="18" charset="0"/>
                </a:rPr>
                <a:t>MẶT TRỜI (T1,2)</a:t>
              </a:r>
              <a:endParaRPr lang="en-US" sz="2800" b="1" dirty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6936384"/>
      </p:ext>
    </p:extLst>
  </p:cSld>
  <p:clrMapOvr>
    <a:masterClrMapping/>
  </p:clrMapOvr>
  <p:transition spd="slow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ẫu giấy luyện viết chữ đẹp - Mẫu giấy 4 ô ly, 5 ô ly, kẻ ngang, ô ly to, ô  ly nhỏ, ô ly nghiêng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7"/>
          <a:stretch/>
        </p:blipFill>
        <p:spPr bwMode="auto">
          <a:xfrm>
            <a:off x="1597415" y="3528076"/>
            <a:ext cx="13182600" cy="52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5. Viết câu ứng dụng.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57848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406913" y="2895600"/>
            <a:ext cx="6121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Viết câu ứng dụng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94069" y="4690999"/>
            <a:ext cx="11915176" cy="265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Bef>
                <a:spcPts val="200"/>
              </a:spcBef>
            </a:pPr>
            <a:r>
              <a:rPr lang="vi-VN" sz="435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Cao </a:t>
            </a:r>
            <a:r>
              <a:rPr lang="el-GR" sz="435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η</a:t>
            </a:r>
            <a:r>
              <a:rPr lang="vi-VN" sz="435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ất là wúi Lam S</a:t>
            </a:r>
            <a:r>
              <a:rPr lang="el-GR" sz="435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Ω</a:t>
            </a:r>
          </a:p>
          <a:p>
            <a:pPr algn="ctr">
              <a:lnSpc>
                <a:spcPct val="125000"/>
              </a:lnSpc>
              <a:spcBef>
                <a:spcPts val="200"/>
              </a:spcBef>
            </a:pPr>
            <a:r>
              <a:rPr lang="vi-VN" sz="435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Có Ūg </a:t>
            </a:r>
            <a:r>
              <a:rPr lang="el-GR" sz="435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ϋ </a:t>
            </a:r>
            <a:r>
              <a:rPr lang="en-US" sz="435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Lợi</a:t>
            </a:r>
            <a:r>
              <a:rPr lang="vi-VN" sz="435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l-GR" sz="435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ε</a:t>
            </a:r>
            <a:r>
              <a:rPr lang="vi-VN" sz="435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ặn đưŊg giặc Mi</a:t>
            </a:r>
            <a:r>
              <a:rPr lang="el-GR" sz="435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ζ . </a:t>
            </a:r>
          </a:p>
          <a:p>
            <a:pPr algn="ctr">
              <a:lnSpc>
                <a:spcPct val="125000"/>
              </a:lnSpc>
              <a:spcBef>
                <a:spcPts val="200"/>
              </a:spcBef>
            </a:pPr>
            <a:r>
              <a:rPr lang="el-GR" sz="435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                 (</a:t>
            </a:r>
            <a:r>
              <a:rPr lang="vi-VN" sz="435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ca dao)</a:t>
            </a:r>
            <a:endParaRPr lang="en-US" sz="4350" b="1" dirty="0">
              <a:solidFill>
                <a:srgbClr val="0000CC"/>
              </a:solidFill>
              <a:latin typeface="HP001 4 hàng" pitchFamily="34" charset="0"/>
              <a:cs typeface="Times New Roman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124614" y="149573"/>
            <a:ext cx="5492209" cy="1569405"/>
            <a:chOff x="5124614" y="149573"/>
            <a:chExt cx="5492209" cy="1569405"/>
          </a:xfrm>
        </p:grpSpPr>
        <p:grpSp>
          <p:nvGrpSpPr>
            <p:cNvPr id="23" name="Group 22"/>
            <p:cNvGrpSpPr/>
            <p:nvPr/>
          </p:nvGrpSpPr>
          <p:grpSpPr>
            <a:xfrm>
              <a:off x="5124614" y="149573"/>
              <a:ext cx="5492209" cy="994235"/>
              <a:chOff x="5038144" y="210532"/>
              <a:chExt cx="5399539" cy="994235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5038144" y="210532"/>
                <a:ext cx="5399539" cy="994235"/>
                <a:chOff x="5038144" y="210532"/>
                <a:chExt cx="5399539" cy="994235"/>
              </a:xfrm>
            </p:grpSpPr>
            <p:sp>
              <p:nvSpPr>
                <p:cNvPr id="27" name="TextBox 26"/>
                <p:cNvSpPr txBox="1"/>
                <p:nvPr/>
              </p:nvSpPr>
              <p:spPr>
                <a:xfrm>
                  <a:off x="5038144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26" name="Straight Connector 25"/>
              <p:cNvCxnSpPr/>
              <p:nvPr/>
            </p:nvCxnSpPr>
            <p:spPr>
              <a:xfrm>
                <a:off x="6826235" y="1163855"/>
                <a:ext cx="157613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4" name="Text Box 14"/>
            <p:cNvSpPr txBox="1">
              <a:spLocks noChangeArrowheads="1"/>
            </p:cNvSpPr>
            <p:nvPr/>
          </p:nvSpPr>
          <p:spPr bwMode="auto">
            <a:xfrm>
              <a:off x="5547519" y="1143000"/>
              <a:ext cx="48006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>
                  <a:solidFill>
                    <a:srgbClr val="0000CC"/>
                  </a:solidFill>
                  <a:latin typeface="Times New Roman" pitchFamily="18" charset="0"/>
                </a:rPr>
                <a:t>ĐI TÌM </a:t>
              </a:r>
              <a:r>
                <a:rPr lang="en-US" sz="2800" b="1">
                  <a:solidFill>
                    <a:srgbClr val="0000CC"/>
                  </a:solidFill>
                  <a:latin typeface="Times New Roman" pitchFamily="18" charset="0"/>
                </a:rPr>
                <a:t>MẶT TRỜI (T1,2)</a:t>
              </a:r>
              <a:endParaRPr lang="en-US" sz="2800" b="1" dirty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0289125"/>
      </p:ext>
    </p:extLst>
  </p:cSld>
  <p:clrMapOvr>
    <a:masterClrMapping/>
  </p:clrMapOvr>
  <p:transition spd="slow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Picture 2" descr="Đọc: Đi tìm mặt trời trang 118, 119 Tiếng Việt lớp 3 Tập 1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" r="50208"/>
          <a:stretch/>
        </p:blipFill>
        <p:spPr bwMode="auto">
          <a:xfrm>
            <a:off x="442119" y="1659287"/>
            <a:ext cx="15316200" cy="717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722873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B2967BF-D3D8-1F70-4672-21C0A61DE63D}"/>
              </a:ext>
            </a:extLst>
          </p:cNvPr>
          <p:cNvGrpSpPr/>
          <p:nvPr/>
        </p:nvGrpSpPr>
        <p:grpSpPr>
          <a:xfrm>
            <a:off x="5166519" y="-304800"/>
            <a:ext cx="5181600" cy="1331278"/>
            <a:chOff x="5124613" y="149573"/>
            <a:chExt cx="5181600" cy="176227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B4FA06C-DC29-51D3-C238-E483A3E4BFCE}"/>
                </a:ext>
              </a:extLst>
            </p:cNvPr>
            <p:cNvGrpSpPr/>
            <p:nvPr/>
          </p:nvGrpSpPr>
          <p:grpSpPr>
            <a:xfrm>
              <a:off x="5124613" y="149573"/>
              <a:ext cx="3642356" cy="1186298"/>
              <a:chOff x="5038144" y="210532"/>
              <a:chExt cx="3580899" cy="1186298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08B2208F-022D-BF91-4F79-CF8973C31B78}"/>
                  </a:ext>
                </a:extLst>
              </p:cNvPr>
              <p:cNvGrpSpPr/>
              <p:nvPr/>
            </p:nvGrpSpPr>
            <p:grpSpPr>
              <a:xfrm>
                <a:off x="5038144" y="210532"/>
                <a:ext cx="3580899" cy="994235"/>
                <a:chOff x="5038144" y="210532"/>
                <a:chExt cx="3580899" cy="994235"/>
              </a:xfrm>
            </p:grpSpPr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78C2AA0-0BFF-CBCC-2366-785A028ED5CA}"/>
                    </a:ext>
                  </a:extLst>
                </p:cNvPr>
                <p:cNvSpPr txBox="1"/>
                <p:nvPr/>
              </p:nvSpPr>
              <p:spPr>
                <a:xfrm>
                  <a:off x="5038144" y="210532"/>
                  <a:ext cx="1816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7B90621-6960-8C85-890E-E45D4C227142}"/>
                    </a:ext>
                  </a:extLst>
                </p:cNvPr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3B6A292F-B1AB-27B1-9CF9-E9A9C9B7F413}"/>
                  </a:ext>
                </a:extLst>
              </p:cNvPr>
              <p:cNvCxnSpPr/>
              <p:nvPr/>
            </p:nvCxnSpPr>
            <p:spPr>
              <a:xfrm>
                <a:off x="6847012" y="1396830"/>
                <a:ext cx="157613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" name="Text Box 14">
              <a:extLst>
                <a:ext uri="{FF2B5EF4-FFF2-40B4-BE49-F238E27FC236}">
                  <a16:creationId xmlns:a16="http://schemas.microsoft.com/office/drawing/2014/main" id="{0F288AC9-4054-4340-5794-FFB74A5268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5613" y="1335870"/>
              <a:ext cx="48006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>
                  <a:solidFill>
                    <a:srgbClr val="0000CC"/>
                  </a:solidFill>
                  <a:latin typeface="Times New Roman" pitchFamily="18" charset="0"/>
                </a:rPr>
                <a:t>ĐI TÌM MẶT TRỜI 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C30DB6D-6DCC-2A8A-5D17-6CB228336E70}"/>
              </a:ext>
            </a:extLst>
          </p:cNvPr>
          <p:cNvSpPr txBox="1"/>
          <p:nvPr/>
        </p:nvSpPr>
        <p:spPr>
          <a:xfrm>
            <a:off x="670719" y="1135218"/>
            <a:ext cx="15163799" cy="7848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   </a:t>
            </a:r>
            <a:r>
              <a:rPr lang="vi-VN" sz="2800" dirty="0"/>
              <a:t>Ngày xưa, muôn loài sống trong rừng</a:t>
            </a:r>
            <a:r>
              <a:rPr lang="en-US" sz="2800" dirty="0"/>
              <a:t> </a:t>
            </a:r>
            <a:r>
              <a:rPr lang="vi-VN" sz="2800" dirty="0"/>
              <a:t>gi</a:t>
            </a:r>
            <a:r>
              <a:rPr lang="en-US" sz="2800" dirty="0"/>
              <a:t>à</a:t>
            </a:r>
            <a:r>
              <a:rPr lang="vi-VN" sz="2800" dirty="0"/>
              <a:t> tối tăm, ẩm ướt. Gõ kiến được giao</a:t>
            </a:r>
            <a:r>
              <a:rPr lang="en-US" sz="2800" dirty="0"/>
              <a:t> </a:t>
            </a:r>
            <a:r>
              <a:rPr lang="vi-VN" sz="2800" dirty="0"/>
              <a:t>nhiệm vụ đến các nhà hỏi xem ai có thể</a:t>
            </a:r>
            <a:r>
              <a:rPr lang="en-US" sz="2800" dirty="0"/>
              <a:t> </a:t>
            </a:r>
            <a:r>
              <a:rPr lang="vi-VN" sz="2800" dirty="0"/>
              <a:t>đi tìm mặt trời.</a:t>
            </a:r>
            <a:endParaRPr lang="en-US" sz="2800" dirty="0"/>
          </a:p>
          <a:p>
            <a:r>
              <a:rPr lang="en-US" sz="2800" dirty="0"/>
              <a:t>    </a:t>
            </a:r>
            <a:r>
              <a:rPr lang="vi-VN" sz="2800" dirty="0"/>
              <a:t>Gõ kiến gõ của nhả công, công mải</a:t>
            </a:r>
            <a:r>
              <a:rPr lang="en-US" sz="2800" dirty="0"/>
              <a:t> </a:t>
            </a:r>
            <a:r>
              <a:rPr lang="vi-VN" sz="2800" dirty="0"/>
              <a:t>múa. Gõ cửa nhà li</a:t>
            </a:r>
            <a:r>
              <a:rPr lang="en-US" sz="2800" dirty="0"/>
              <a:t>ế</a:t>
            </a:r>
            <a:r>
              <a:rPr lang="vi-VN" sz="2800" dirty="0"/>
              <a:t>u đi</a:t>
            </a:r>
            <a:r>
              <a:rPr lang="en-US" sz="2800" dirty="0"/>
              <a:t>ế</a:t>
            </a:r>
            <a:r>
              <a:rPr lang="vi-VN" sz="2800" dirty="0"/>
              <a:t>u, liếu đi</a:t>
            </a:r>
            <a:r>
              <a:rPr lang="en-US" sz="2800" dirty="0"/>
              <a:t>ế</a:t>
            </a:r>
            <a:r>
              <a:rPr lang="vi-VN" sz="2800" dirty="0"/>
              <a:t>u bận</a:t>
            </a:r>
            <a:r>
              <a:rPr lang="en-US" sz="2800" dirty="0"/>
              <a:t> </a:t>
            </a:r>
            <a:r>
              <a:rPr lang="vi-VN" sz="2800" dirty="0"/>
              <a:t>cãi nhau. Gõ của nhà chích cho</a:t>
            </a:r>
            <a:r>
              <a:rPr lang="en-US" sz="2800" dirty="0"/>
              <a:t>è</a:t>
            </a:r>
            <a:r>
              <a:rPr lang="vi-VN" sz="2800" dirty="0"/>
              <a:t>, chích</a:t>
            </a:r>
            <a:r>
              <a:rPr lang="en-US" sz="2800" dirty="0"/>
              <a:t> </a:t>
            </a:r>
            <a:r>
              <a:rPr lang="vi-VN" sz="2800" dirty="0"/>
              <a:t>cho</a:t>
            </a:r>
            <a:r>
              <a:rPr lang="en-US" sz="2800" dirty="0"/>
              <a:t>è</a:t>
            </a:r>
            <a:r>
              <a:rPr lang="vi-VN" sz="2800" dirty="0"/>
              <a:t> mải hót,... Chỉ có gả trống nhận lời</a:t>
            </a:r>
            <a:r>
              <a:rPr lang="en-US" sz="2800" dirty="0"/>
              <a:t> </a:t>
            </a:r>
            <a:r>
              <a:rPr lang="vi-VN" sz="2800" dirty="0"/>
              <a:t>đi tìm mặt trời.</a:t>
            </a:r>
            <a:endParaRPr lang="en-US" sz="2800" dirty="0"/>
          </a:p>
          <a:p>
            <a:r>
              <a:rPr lang="en-US" sz="2800" dirty="0"/>
              <a:t>    </a:t>
            </a:r>
            <a:r>
              <a:rPr lang="vi-VN" sz="2800" dirty="0"/>
              <a:t>Gà trống bay từ bụi mây lên rừng</a:t>
            </a:r>
            <a:r>
              <a:rPr lang="en-US" sz="2800" dirty="0"/>
              <a:t> </a:t>
            </a:r>
            <a:r>
              <a:rPr lang="vi-VN" sz="2800" dirty="0"/>
              <a:t>n</a:t>
            </a:r>
            <a:r>
              <a:rPr lang="en-US" sz="2800" dirty="0" err="1"/>
              <a:t>ứa</a:t>
            </a:r>
            <a:r>
              <a:rPr lang="vi-VN" sz="2800" dirty="0"/>
              <a:t>. Từ rừng n</a:t>
            </a:r>
            <a:r>
              <a:rPr lang="en-US" sz="2800" dirty="0"/>
              <a:t>ứ</a:t>
            </a:r>
            <a:r>
              <a:rPr lang="vi-VN" sz="2800" dirty="0"/>
              <a:t>a lên rừng lim. Từ rừng</a:t>
            </a:r>
            <a:r>
              <a:rPr lang="en-US" sz="2800" dirty="0"/>
              <a:t> l</a:t>
            </a:r>
            <a:r>
              <a:rPr lang="vi-VN" sz="2800" dirty="0"/>
              <a:t>im lên rừng chò. Gả trống bay đến c</a:t>
            </a:r>
            <a:r>
              <a:rPr lang="en-US" sz="2800" dirty="0" err="1"/>
              <a:t>ây</a:t>
            </a:r>
            <a:r>
              <a:rPr lang="en-US" sz="2800" dirty="0"/>
              <a:t> </a:t>
            </a:r>
            <a:r>
              <a:rPr lang="vi-VN" sz="2800" dirty="0"/>
              <a:t>chò cao nhất, nhìn lên thấy mây b</a:t>
            </a:r>
            <a:r>
              <a:rPr lang="en-US" sz="2800" dirty="0"/>
              <a:t>ồ</a:t>
            </a:r>
            <a:r>
              <a:rPr lang="vi-VN" sz="2800" dirty="0"/>
              <a:t>ng</a:t>
            </a:r>
            <a:r>
              <a:rPr lang="en-US" sz="2800" dirty="0"/>
              <a:t> </a:t>
            </a:r>
            <a:r>
              <a:rPr lang="vi-VN" sz="2800" dirty="0"/>
              <a:t>b</a:t>
            </a:r>
            <a:r>
              <a:rPr lang="en-US" sz="2800" dirty="0"/>
              <a:t>ề</a:t>
            </a:r>
            <a:r>
              <a:rPr lang="vi-VN" sz="2800" dirty="0"/>
              <a:t>nh và sao nhấp nh</a:t>
            </a:r>
            <a:r>
              <a:rPr lang="en-US" sz="2800" dirty="0"/>
              <a:t>á</a:t>
            </a:r>
            <a:r>
              <a:rPr lang="vi-VN" sz="2800" dirty="0"/>
              <a:t>y. Nó đậu ở đấy</a:t>
            </a:r>
            <a:r>
              <a:rPr lang="en-US" sz="2800" dirty="0"/>
              <a:t> </a:t>
            </a:r>
            <a:r>
              <a:rPr lang="vi-VN" sz="2800" dirty="0"/>
              <a:t>chờ mặt trời. </a:t>
            </a:r>
            <a:endParaRPr lang="en-US" sz="2800" dirty="0"/>
          </a:p>
          <a:p>
            <a:r>
              <a:rPr lang="en-US" sz="2800" dirty="0"/>
              <a:t>  </a:t>
            </a:r>
            <a:r>
              <a:rPr lang="vi-VN" sz="2800" dirty="0"/>
              <a:t>Gi</a:t>
            </a:r>
            <a:r>
              <a:rPr lang="en-US" sz="2800" dirty="0"/>
              <a:t>ó</a:t>
            </a:r>
            <a:r>
              <a:rPr lang="vi-VN" sz="2800" dirty="0"/>
              <a:t> lạnh r</a:t>
            </a:r>
            <a:r>
              <a:rPr lang="en-US" sz="2800" dirty="0" err="1"/>
              <a:t>ít</a:t>
            </a:r>
            <a:r>
              <a:rPr lang="vi-VN" sz="2800" dirty="0"/>
              <a:t> </a:t>
            </a:r>
            <a:r>
              <a:rPr lang="en-US" sz="2800" dirty="0"/>
              <a:t>ù</a:t>
            </a:r>
            <a:r>
              <a:rPr lang="vi-VN" sz="2800" dirty="0"/>
              <a:t> ù. Mấy lần gà trống suýt</a:t>
            </a:r>
            <a:r>
              <a:rPr lang="en-US" sz="2800" dirty="0"/>
              <a:t> </a:t>
            </a:r>
            <a:r>
              <a:rPr lang="vi-VN" sz="2800" dirty="0"/>
              <a:t>ngã. Nó quắp những ngón chân thật</a:t>
            </a:r>
            <a:r>
              <a:rPr lang="en-US" sz="2800" dirty="0"/>
              <a:t> </a:t>
            </a:r>
            <a:r>
              <a:rPr lang="vi-VN" sz="2800" dirty="0"/>
              <a:t>chặt vào thân cây. Chờ mãi, đợi mãi...Nghĩ thư</a:t>
            </a:r>
            <a:r>
              <a:rPr lang="en-US" sz="2800" dirty="0"/>
              <a:t>ơ</a:t>
            </a:r>
            <a:r>
              <a:rPr lang="vi-VN" sz="2800" dirty="0"/>
              <a:t>ng các bạn sống trong tối tăm,</a:t>
            </a:r>
            <a:r>
              <a:rPr lang="en-US" sz="2800" dirty="0"/>
              <a:t> </a:t>
            </a:r>
            <a:r>
              <a:rPr lang="en-US" sz="2800" dirty="0" err="1"/>
              <a:t>ẩm</a:t>
            </a:r>
            <a:r>
              <a:rPr lang="en-US" sz="2800" dirty="0"/>
              <a:t> </a:t>
            </a:r>
            <a:r>
              <a:rPr lang="en-US" sz="2800" dirty="0" err="1"/>
              <a:t>ướt</a:t>
            </a:r>
            <a:r>
              <a:rPr lang="en-US" sz="2800" dirty="0"/>
              <a:t>,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trống</a:t>
            </a:r>
            <a:r>
              <a:rPr lang="en-US" sz="2800" dirty="0"/>
              <a:t> </a:t>
            </a:r>
            <a:r>
              <a:rPr lang="en-US" sz="2800" dirty="0" err="1"/>
              <a:t>đấm</a:t>
            </a:r>
            <a:r>
              <a:rPr lang="en-US" sz="2800" dirty="0"/>
              <a:t> </a:t>
            </a:r>
            <a:r>
              <a:rPr lang="en-US" sz="2800" dirty="0" err="1"/>
              <a:t>ngực</a:t>
            </a:r>
            <a:r>
              <a:rPr lang="en-US" sz="2800" dirty="0"/>
              <a:t> </a:t>
            </a:r>
            <a:r>
              <a:rPr lang="en-US" sz="2800" dirty="0" err="1"/>
              <a:t>kêu</a:t>
            </a:r>
            <a:r>
              <a:rPr lang="en-US" sz="2800" dirty="0"/>
              <a:t> to:</a:t>
            </a:r>
          </a:p>
          <a:p>
            <a:r>
              <a:rPr lang="en-US" sz="2800" dirty="0"/>
              <a:t>  - </a:t>
            </a:r>
            <a:r>
              <a:rPr lang="en-US" sz="2800" dirty="0" err="1"/>
              <a:t>Trời</a:t>
            </a:r>
            <a:r>
              <a:rPr lang="en-US" sz="2800" dirty="0"/>
              <a:t> </a:t>
            </a:r>
            <a:r>
              <a:rPr lang="en-US" sz="2800" dirty="0" err="1"/>
              <a:t>đất</a:t>
            </a:r>
            <a:r>
              <a:rPr lang="en-US" sz="2800" dirty="0"/>
              <a:t> </a:t>
            </a:r>
            <a:r>
              <a:rPr lang="en-US" sz="2800" dirty="0" err="1"/>
              <a:t>ơi</a:t>
            </a:r>
            <a:r>
              <a:rPr lang="en-US" sz="2800" dirty="0"/>
              <a:t>…</a:t>
            </a:r>
            <a:r>
              <a:rPr lang="en-US" sz="2800" dirty="0" err="1"/>
              <a:t>ơi</a:t>
            </a:r>
            <a:r>
              <a:rPr lang="en-US" sz="2800" dirty="0"/>
              <a:t>…!</a:t>
            </a:r>
          </a:p>
          <a:p>
            <a:r>
              <a:rPr lang="en-US" sz="2800" dirty="0"/>
              <a:t>   </a:t>
            </a:r>
            <a:r>
              <a:rPr lang="vi-VN" sz="2800" dirty="0"/>
              <a:t>K</a:t>
            </a:r>
            <a:r>
              <a:rPr lang="en-US" sz="2800" dirty="0"/>
              <a:t>ì</a:t>
            </a:r>
            <a:r>
              <a:rPr lang="vi-VN" sz="2800" dirty="0"/>
              <a:t> lạ thay, gà trống vừa dứt tiếng kêu đầu thi sư</a:t>
            </a:r>
            <a:r>
              <a:rPr lang="en-US" sz="2800" dirty="0"/>
              <a:t>ơ</a:t>
            </a:r>
            <a:r>
              <a:rPr lang="vi-VN" sz="2800" dirty="0"/>
              <a:t>ng tan. Dứt tiếng</a:t>
            </a:r>
            <a:r>
              <a:rPr lang="en-US" sz="2800" dirty="0"/>
              <a:t> </a:t>
            </a:r>
            <a:r>
              <a:rPr lang="vi-VN" sz="2800" dirty="0"/>
              <a:t>kêu thứ hai, sao lặn. D</a:t>
            </a:r>
            <a:r>
              <a:rPr lang="en-US" sz="2800" dirty="0"/>
              <a:t>ứ</a:t>
            </a:r>
            <a:r>
              <a:rPr lang="vi-VN" sz="2800" dirty="0"/>
              <a:t>t tiếng kêu thứ </a:t>
            </a:r>
            <a:r>
              <a:rPr lang="en-US" sz="2800" dirty="0" err="1"/>
              <a:t>hai</a:t>
            </a:r>
            <a:r>
              <a:rPr lang="vi-VN" sz="2800" dirty="0"/>
              <a:t>, </a:t>
            </a:r>
            <a:r>
              <a:rPr lang="en-US" sz="2800" dirty="0" err="1"/>
              <a:t>sao</a:t>
            </a:r>
            <a:r>
              <a:rPr lang="en-US" sz="2800" dirty="0"/>
              <a:t> </a:t>
            </a:r>
            <a:r>
              <a:rPr lang="en-US" sz="2800" dirty="0" err="1"/>
              <a:t>lặn</a:t>
            </a:r>
            <a:r>
              <a:rPr lang="en-US" sz="2800" dirty="0"/>
              <a:t>. </a:t>
            </a:r>
            <a:r>
              <a:rPr lang="en-US" sz="2800" dirty="0" err="1"/>
              <a:t>Dứt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kêu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, </a:t>
            </a:r>
            <a:r>
              <a:rPr lang="vi-VN" sz="2800" dirty="0"/>
              <a:t>đẳng đ</a:t>
            </a:r>
            <a:r>
              <a:rPr lang="en-US" sz="2800" dirty="0"/>
              <a:t>ô</a:t>
            </a:r>
            <a:r>
              <a:rPr lang="vi-VN" sz="2800" dirty="0"/>
              <a:t>ng </a:t>
            </a:r>
            <a:r>
              <a:rPr lang="en-US" sz="2800" dirty="0"/>
              <a:t>ử</a:t>
            </a:r>
            <a:r>
              <a:rPr lang="vi-VN" sz="2800" dirty="0"/>
              <a:t>ng sáng, mặt trời</a:t>
            </a:r>
            <a:r>
              <a:rPr lang="en-US" sz="2800" dirty="0"/>
              <a:t> </a:t>
            </a:r>
            <a:r>
              <a:rPr lang="vi-VN" sz="2800" dirty="0"/>
              <a:t>hiện ra. Mặt trời vươn những cánh tay ánh sáng đính lên đầu gà trốngmột cụm lửa hồng.</a:t>
            </a:r>
            <a:endParaRPr lang="en-US" sz="2800" dirty="0"/>
          </a:p>
          <a:p>
            <a:r>
              <a:rPr lang="en-US" sz="2800" dirty="0"/>
              <a:t>   </a:t>
            </a:r>
            <a:r>
              <a:rPr lang="vi-VN" sz="2800" dirty="0"/>
              <a:t>Gà trống vui s</a:t>
            </a:r>
            <a:r>
              <a:rPr lang="en-US" sz="2800" dirty="0" err="1"/>
              <a:t>ướ</a:t>
            </a:r>
            <a:r>
              <a:rPr lang="vi-VN" sz="2800" dirty="0"/>
              <a:t>ng bay về. Bay tới đâu, ánh sáng theo đến đẩy. Đất</a:t>
            </a:r>
            <a:r>
              <a:rPr lang="en-US" sz="2800" dirty="0"/>
              <a:t> </a:t>
            </a:r>
            <a:r>
              <a:rPr lang="vi-VN" sz="2800" dirty="0"/>
              <a:t>r</a:t>
            </a:r>
            <a:r>
              <a:rPr lang="en-US" sz="2800" dirty="0"/>
              <a:t>ừ</a:t>
            </a:r>
            <a:r>
              <a:rPr lang="vi-VN" sz="2800" dirty="0"/>
              <a:t>ng sáng t</a:t>
            </a:r>
            <a:r>
              <a:rPr lang="en-US" sz="2800" dirty="0" err="1"/>
              <a:t>ươi</a:t>
            </a:r>
            <a:r>
              <a:rPr lang="vi-VN" sz="2800" dirty="0"/>
              <a:t> như tranh vẽ.</a:t>
            </a:r>
            <a:endParaRPr lang="en-US" sz="2800" dirty="0"/>
          </a:p>
          <a:p>
            <a:pPr algn="just"/>
            <a:r>
              <a:rPr lang="en-US" sz="2800" dirty="0"/>
              <a:t>    </a:t>
            </a:r>
            <a:r>
              <a:rPr lang="vi-VN" sz="2800" dirty="0"/>
              <a:t>Từ đó, khi g</a:t>
            </a:r>
            <a:r>
              <a:rPr lang="en-US" sz="2800" dirty="0"/>
              <a:t>à</a:t>
            </a:r>
            <a:r>
              <a:rPr lang="vi-VN" sz="2800" dirty="0"/>
              <a:t> trống cất tiếng gáy là m</a:t>
            </a:r>
            <a:r>
              <a:rPr lang="en-US" sz="2800" dirty="0"/>
              <a:t>ặ</a:t>
            </a:r>
            <a:r>
              <a:rPr lang="vi-VN" sz="2800" dirty="0"/>
              <a:t>t trời hiện ra, chiếu ánh sáng</a:t>
            </a:r>
            <a:r>
              <a:rPr lang="en-US" sz="2800" dirty="0"/>
              <a:t> </a:t>
            </a:r>
            <a:r>
              <a:rPr lang="vi-VN" sz="2800" dirty="0"/>
              <a:t>cho mọi người, mọi vật.</a:t>
            </a:r>
            <a:endParaRPr lang="en-US" sz="2800" dirty="0"/>
          </a:p>
          <a:p>
            <a:pPr algn="just"/>
            <a:r>
              <a:rPr lang="en-US" sz="2800" dirty="0"/>
              <a:t>                                                                                                    </a:t>
            </a:r>
            <a:r>
              <a:rPr lang="vi-VN" sz="2800" dirty="0"/>
              <a:t>(Theo Vũ T</a:t>
            </a:r>
            <a:r>
              <a:rPr lang="en-US" sz="2800" dirty="0"/>
              <a:t>ú</a:t>
            </a:r>
            <a:r>
              <a:rPr lang="vi-VN" sz="2800" dirty="0"/>
              <a:t> Nam)</a:t>
            </a:r>
            <a:r>
              <a:rPr lang="en-US" sz="2800" dirty="0"/>
              <a:t>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366882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124614" y="149573"/>
            <a:ext cx="5492209" cy="1569405"/>
            <a:chOff x="5124614" y="149573"/>
            <a:chExt cx="5492209" cy="1569405"/>
          </a:xfrm>
        </p:grpSpPr>
        <p:grpSp>
          <p:nvGrpSpPr>
            <p:cNvPr id="14" name="Group 13"/>
            <p:cNvGrpSpPr/>
            <p:nvPr/>
          </p:nvGrpSpPr>
          <p:grpSpPr>
            <a:xfrm>
              <a:off x="5124614" y="149573"/>
              <a:ext cx="5492209" cy="994235"/>
              <a:chOff x="5038144" y="210532"/>
              <a:chExt cx="5399539" cy="994235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5038144" y="210532"/>
                <a:ext cx="5399539" cy="994235"/>
                <a:chOff x="5038144" y="210532"/>
                <a:chExt cx="5399539" cy="994235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5038144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826235" y="1163855"/>
                <a:ext cx="157613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5547519" y="1143000"/>
              <a:ext cx="48006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>
                  <a:solidFill>
                    <a:srgbClr val="0000CC"/>
                  </a:solidFill>
                  <a:latin typeface="Times New Roman" pitchFamily="18" charset="0"/>
                </a:rPr>
                <a:t>ĐI TÌM MẶT TRỜI 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563435" y="2828092"/>
            <a:ext cx="139662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ghỉ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493838" y="5399452"/>
            <a:ext cx="13578681" cy="2838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Hướng dẫn đọc.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508919" y="4343400"/>
            <a:ext cx="4191000" cy="677108"/>
            <a:chOff x="1508919" y="1888664"/>
            <a:chExt cx="3733800" cy="677108"/>
          </a:xfrm>
        </p:grpSpPr>
        <p:sp>
          <p:nvSpPr>
            <p:cNvPr id="23" name="Rectangle 22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đoạn.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18922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5120" y="3056395"/>
            <a:ext cx="321269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õ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06914" y="1953419"/>
            <a:ext cx="6781801" cy="707886"/>
            <a:chOff x="1508918" y="1888664"/>
            <a:chExt cx="6172201" cy="1186207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Luyện đọc và tìm hiểu bài.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585119" y="4438380"/>
            <a:ext cx="127254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đính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hồng.</a:t>
            </a:r>
            <a:r>
              <a:rPr lang="en-US" sz="3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792814" y="3077886"/>
            <a:ext cx="327870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61919" y="3094495"/>
            <a:ext cx="3505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ừng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ứa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175617" y="3089414"/>
            <a:ext cx="293780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i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800" b="1" i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ừng</a:t>
            </a:r>
            <a:r>
              <a:rPr lang="en-US" sz="3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im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124614" y="149573"/>
            <a:ext cx="5492209" cy="1569405"/>
            <a:chOff x="5124614" y="149573"/>
            <a:chExt cx="5492209" cy="1569405"/>
          </a:xfrm>
        </p:grpSpPr>
        <p:grpSp>
          <p:nvGrpSpPr>
            <p:cNvPr id="31" name="Group 30"/>
            <p:cNvGrpSpPr/>
            <p:nvPr/>
          </p:nvGrpSpPr>
          <p:grpSpPr>
            <a:xfrm>
              <a:off x="5124614" y="149573"/>
              <a:ext cx="5492209" cy="994235"/>
              <a:chOff x="5038144" y="210532"/>
              <a:chExt cx="5399539" cy="994235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5038144" y="210532"/>
                <a:ext cx="5399539" cy="994235"/>
                <a:chOff x="5038144" y="210532"/>
                <a:chExt cx="5399539" cy="994235"/>
              </a:xfrm>
            </p:grpSpPr>
            <p:sp>
              <p:nvSpPr>
                <p:cNvPr id="35" name="TextBox 34"/>
                <p:cNvSpPr txBox="1"/>
                <p:nvPr/>
              </p:nvSpPr>
              <p:spPr>
                <a:xfrm>
                  <a:off x="5038144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34" name="Straight Connector 33"/>
              <p:cNvCxnSpPr/>
              <p:nvPr/>
            </p:nvCxnSpPr>
            <p:spPr>
              <a:xfrm>
                <a:off x="6826235" y="1163855"/>
                <a:ext cx="157613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2" name="Text Box 14"/>
            <p:cNvSpPr txBox="1">
              <a:spLocks noChangeArrowheads="1"/>
            </p:cNvSpPr>
            <p:nvPr/>
          </p:nvSpPr>
          <p:spPr bwMode="auto">
            <a:xfrm>
              <a:off x="5547519" y="1143000"/>
              <a:ext cx="48006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>
                  <a:solidFill>
                    <a:srgbClr val="0000CC"/>
                  </a:solidFill>
                  <a:latin typeface="Times New Roman" pitchFamily="18" charset="0"/>
                </a:rPr>
                <a:t>ĐI TÌM </a:t>
              </a:r>
              <a:r>
                <a:rPr lang="en-US" sz="2800" b="1">
                  <a:solidFill>
                    <a:srgbClr val="0000CC"/>
                  </a:solidFill>
                  <a:latin typeface="Times New Roman" pitchFamily="18" charset="0"/>
                </a:rPr>
                <a:t>MẶT TRỜI (T1,2)</a:t>
              </a:r>
              <a:endParaRPr lang="en-US" sz="2800" b="1" dirty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9B5D9A-EFC9-44FB-B0B4-E8E75F9B4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16276638" cy="861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05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E2E768-2443-4FC7-8B37-C1D7E9295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19" y="304800"/>
            <a:ext cx="15087600" cy="861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06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899319" y="2743200"/>
            <a:ext cx="1493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337719" y="3631597"/>
            <a:ext cx="2262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6920" y="4010365"/>
            <a:ext cx="14935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Muôn loài trong rừng lâu nay phải sống trong cảnh tối tăm ẩm ướt không có ánh sáng 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99320" y="5378126"/>
            <a:ext cx="1493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0" name="Rectangle 49"/>
          <p:cNvSpPr/>
          <p:nvPr/>
        </p:nvSpPr>
        <p:spPr>
          <a:xfrm>
            <a:off x="975519" y="6692746"/>
            <a:ext cx="1493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+ Gõ kiến gõ cửa rất nhiều nhà như liếu điếu, chích choè và nhiều nhà khác nhưng không ai đi chỉ có gà trống sẵn sàng đi tìm mặt trời.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5124614" y="149573"/>
            <a:ext cx="5492209" cy="1569405"/>
            <a:chOff x="5124614" y="149573"/>
            <a:chExt cx="5492209" cy="1569405"/>
          </a:xfrm>
        </p:grpSpPr>
        <p:grpSp>
          <p:nvGrpSpPr>
            <p:cNvPr id="39" name="Group 38"/>
            <p:cNvGrpSpPr/>
            <p:nvPr/>
          </p:nvGrpSpPr>
          <p:grpSpPr>
            <a:xfrm>
              <a:off x="5124614" y="149573"/>
              <a:ext cx="5492209" cy="994235"/>
              <a:chOff x="5038144" y="210532"/>
              <a:chExt cx="5399539" cy="994235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5038144" y="210532"/>
                <a:ext cx="5399539" cy="994235"/>
                <a:chOff x="5038144" y="210532"/>
                <a:chExt cx="5399539" cy="994235"/>
              </a:xfrm>
            </p:grpSpPr>
            <p:sp>
              <p:nvSpPr>
                <p:cNvPr id="44" name="TextBox 43"/>
                <p:cNvSpPr txBox="1"/>
                <p:nvPr/>
              </p:nvSpPr>
              <p:spPr>
                <a:xfrm>
                  <a:off x="5038144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43" name="Straight Connector 42"/>
              <p:cNvCxnSpPr/>
              <p:nvPr/>
            </p:nvCxnSpPr>
            <p:spPr>
              <a:xfrm>
                <a:off x="6826235" y="1163855"/>
                <a:ext cx="157613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0" name="Text Box 14"/>
            <p:cNvSpPr txBox="1">
              <a:spLocks noChangeArrowheads="1"/>
            </p:cNvSpPr>
            <p:nvPr/>
          </p:nvSpPr>
          <p:spPr bwMode="auto">
            <a:xfrm>
              <a:off x="5547519" y="1143000"/>
              <a:ext cx="48006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>
                  <a:solidFill>
                    <a:srgbClr val="0000CC"/>
                  </a:solidFill>
                  <a:latin typeface="Times New Roman" pitchFamily="18" charset="0"/>
                </a:rPr>
                <a:t>ĐI TÌM </a:t>
              </a:r>
              <a:r>
                <a:rPr lang="en-US" sz="2800" b="1">
                  <a:solidFill>
                    <a:srgbClr val="0000CC"/>
                  </a:solidFill>
                  <a:latin typeface="Times New Roman" pitchFamily="18" charset="0"/>
                </a:rPr>
                <a:t>MẶT TRỜI (T1,2)</a:t>
              </a:r>
              <a:endParaRPr lang="en-US" sz="2800" b="1" dirty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31061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746920" y="990600"/>
            <a:ext cx="15087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nan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337719" y="3631597"/>
            <a:ext cx="2262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6920" y="2859219"/>
            <a:ext cx="1493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ù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ù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suýt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quắp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nl-NL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4519" y="4866074"/>
            <a:ext cx="15240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Theo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0" name="Rectangle 49"/>
          <p:cNvSpPr/>
          <p:nvPr/>
        </p:nvSpPr>
        <p:spPr>
          <a:xfrm>
            <a:off x="823120" y="6248400"/>
            <a:ext cx="15087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46036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9736</TotalTime>
  <Words>946</Words>
  <Application>Microsoft Office PowerPoint</Application>
  <PresentationFormat>Custom</PresentationFormat>
  <Paragraphs>78</Paragraphs>
  <Slides>15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HP001 4 hàng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Nguyễn Mạnh Hùng</cp:lastModifiedBy>
  <cp:revision>1040</cp:revision>
  <dcterms:created xsi:type="dcterms:W3CDTF">2008-09-09T22:52:10Z</dcterms:created>
  <dcterms:modified xsi:type="dcterms:W3CDTF">2025-01-02T02:35:51Z</dcterms:modified>
</cp:coreProperties>
</file>