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7" r:id="rId1"/>
    <p:sldMasterId id="2147483711" r:id="rId2"/>
    <p:sldMasterId id="2147483723" r:id="rId3"/>
  </p:sldMasterIdLst>
  <p:notesMasterIdLst>
    <p:notesMasterId r:id="rId28"/>
  </p:notesMasterIdLst>
  <p:sldIdLst>
    <p:sldId id="282" r:id="rId4"/>
    <p:sldId id="283" r:id="rId5"/>
    <p:sldId id="284" r:id="rId6"/>
    <p:sldId id="285" r:id="rId7"/>
    <p:sldId id="3483" r:id="rId8"/>
    <p:sldId id="286" r:id="rId9"/>
    <p:sldId id="263" r:id="rId10"/>
    <p:sldId id="287" r:id="rId11"/>
    <p:sldId id="288" r:id="rId12"/>
    <p:sldId id="289" r:id="rId13"/>
    <p:sldId id="318" r:id="rId14"/>
    <p:sldId id="3488" r:id="rId15"/>
    <p:sldId id="3486" r:id="rId16"/>
    <p:sldId id="3484" r:id="rId17"/>
    <p:sldId id="3485" r:id="rId18"/>
    <p:sldId id="265" r:id="rId19"/>
    <p:sldId id="292" r:id="rId20"/>
    <p:sldId id="293" r:id="rId21"/>
    <p:sldId id="266" r:id="rId22"/>
    <p:sldId id="267" r:id="rId23"/>
    <p:sldId id="268" r:id="rId24"/>
    <p:sldId id="269" r:id="rId25"/>
    <p:sldId id="270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31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B994E-D5F0-47FB-85E4-D08E35CF57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1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0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08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49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49" r:id="rId14"/>
    <p:sldLayoutId id="214748375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51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9.gi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1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2.jpe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9.gi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1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2.jpe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9.gi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image" Target="../media/image1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2.jpe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9.gi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11" Type="http://schemas.openxmlformats.org/officeDocument/2006/relationships/image" Target="../media/image1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2.jpe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440215" y="542929"/>
            <a:ext cx="7518400" cy="54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203" tIns="56601" rIns="113203" bIns="5660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</a:rPr>
              <a:t>TRƯỜNG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</a:rPr>
              <a:t>TIỂU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</a:rPr>
              <a:t>HỌC</a:t>
            </a:r>
            <a:r>
              <a:rPr lang="vi-VN" altLang="en-US" sz="2800" b="1" dirty="0">
                <a:solidFill>
                  <a:srgbClr val="FF0066"/>
                </a:solidFill>
                <a:latin typeface="Times New Roman" pitchFamily="18" charset="0"/>
              </a:rPr>
              <a:t> SỐ 1</a:t>
            </a:r>
            <a:endParaRPr lang="en-US" altLang="en-US" sz="28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2653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613229" y="1543054"/>
            <a:ext cx="11107717" cy="228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203" tIns="56601" rIns="113203" bIns="5660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vi-VN" sz="47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vi-VN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NHIỆT LIỆT </a:t>
            </a:r>
            <a:r>
              <a:rPr lang="en-US" sz="47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7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CÁC THẦY </a:t>
            </a:r>
            <a:r>
              <a:rPr lang="en-US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r>
              <a:rPr lang="vi-VN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  <a:r>
              <a:rPr lang="vi-VN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2A5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9" y="5400677"/>
            <a:ext cx="4475239" cy="40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203" tIns="56601" rIns="113203" bIns="5660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9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19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9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1900" b="1" i="1" dirty="0">
                <a:solidFill>
                  <a:srgbClr val="FF0066"/>
                </a:solidFill>
                <a:latin typeface="Times New Roman" pitchFamily="18" charset="0"/>
              </a:rPr>
              <a:t>:</a:t>
            </a:r>
            <a:r>
              <a:rPr lang="vi-VN" altLang="en-US" sz="19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900" b="1" i="1" dirty="0" err="1">
                <a:solidFill>
                  <a:srgbClr val="FF0066"/>
                </a:solidFill>
                <a:latin typeface="Times New Roman" pitchFamily="18" charset="0"/>
              </a:rPr>
              <a:t>Đoàn</a:t>
            </a:r>
            <a:r>
              <a:rPr lang="en-US" altLang="en-US" sz="19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900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19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900" b="1" i="1" dirty="0" err="1">
                <a:solidFill>
                  <a:srgbClr val="FF0066"/>
                </a:solidFill>
                <a:latin typeface="Times New Roman" pitchFamily="18" charset="0"/>
              </a:rPr>
              <a:t>Mỹ</a:t>
            </a:r>
            <a:r>
              <a:rPr lang="en-US" altLang="en-US" sz="19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900" b="1" i="1" dirty="0" err="1">
                <a:solidFill>
                  <a:srgbClr val="FF0066"/>
                </a:solidFill>
                <a:latin typeface="Times New Roman" pitchFamily="18" charset="0"/>
              </a:rPr>
              <a:t>Lệ</a:t>
            </a:r>
            <a:endParaRPr lang="en-US" altLang="en-US" sz="19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99" y="4473181"/>
            <a:ext cx="4206724" cy="15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7" y="249893"/>
            <a:ext cx="1560909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8330" y="311020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412346" y="1028700"/>
            <a:ext cx="348342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686876" y="784460"/>
            <a:ext cx="1168803" cy="112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9" y="4473181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47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765705" y="2422349"/>
            <a:ext cx="5074656" cy="1066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051" name="Group 51"/>
          <p:cNvGrpSpPr>
            <a:grpSpLocks/>
          </p:cNvGrpSpPr>
          <p:nvPr/>
        </p:nvGrpSpPr>
        <p:grpSpPr bwMode="auto">
          <a:xfrm>
            <a:off x="262469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09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49502" y="3814764"/>
            <a:ext cx="6707716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06" y="3945733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46" y="3794920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79680" y="3814764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217804" y="3956999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30451" y="4709068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13" y="4822033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10" y="4596607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99346" y="4636705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45872" y="4673219"/>
            <a:ext cx="613833" cy="57626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  <a:endParaRPr lang="vi-VN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197100" y="5730875"/>
            <a:ext cx="6860118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3" y="5854063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10" y="5696743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58609" y="5791200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282187" y="58175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081620" y="58737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187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 1</a:t>
            </a:r>
            <a:endParaRPr lang="vi-VN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pic>
        <p:nvPicPr>
          <p:cNvPr id="2070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" y="-46213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331451" y="29718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886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344151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10331451" y="29860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34416"/>
              </a:avLst>
            </a:prstTxWarp>
          </a:bodyPr>
          <a:lstStyle/>
          <a:p>
            <a:pPr algn="ctr"/>
            <a:endParaRPr lang="vi-VN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872133" y="4121152"/>
            <a:ext cx="2336800" cy="1752600"/>
            <a:chOff x="4448" y="4801"/>
            <a:chExt cx="1104" cy="1104"/>
          </a:xfrm>
        </p:grpSpPr>
        <p:sp>
          <p:nvSpPr>
            <p:cNvPr id="2090" name="AutoShape 50"/>
            <p:cNvSpPr>
              <a:spLocks noChangeArrowheads="1"/>
            </p:cNvSpPr>
            <p:nvPr/>
          </p:nvSpPr>
          <p:spPr bwMode="auto">
            <a:xfrm>
              <a:off x="4448" y="4801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9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697" y="5065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E6347D7-20F0-018B-3D80-FAB298BA38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81492" y="946112"/>
            <a:ext cx="4405510" cy="28781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954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20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7209" grpId="0" animBg="1"/>
      <p:bldP spid="720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743200" y="1231900"/>
            <a:ext cx="5195451" cy="12827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3075" name="Group 51"/>
          <p:cNvGrpSpPr>
            <a:grpSpLocks/>
          </p:cNvGrpSpPr>
          <p:nvPr/>
        </p:nvGrpSpPr>
        <p:grpSpPr bwMode="auto">
          <a:xfrm>
            <a:off x="342902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311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438401" y="2667000"/>
            <a:ext cx="5680364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6" y="293846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86" y="2716216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271621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87453" y="29019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461487" y="4087105"/>
            <a:ext cx="5477164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6" y="427544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6" y="4053191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5" y="412621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62053" y="4238925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  <a:endParaRPr lang="vi-VN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484591" y="5541850"/>
            <a:ext cx="542634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en-US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6" y="576482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6" y="5542571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5" y="561559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62053" y="5728305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685800" y="1231900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dirty="0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094319" y="1619250"/>
            <a:ext cx="1146857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Câu2</a:t>
            </a:r>
            <a:endParaRPr lang="vi-VN" sz="28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3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769938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157163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10036363" y="4229102"/>
            <a:ext cx="2336800" cy="1597025"/>
            <a:chOff x="4287" y="2875"/>
            <a:chExt cx="1104" cy="1104"/>
          </a:xfrm>
        </p:grpSpPr>
        <p:sp>
          <p:nvSpPr>
            <p:cNvPr id="3113" name="AutoShape 34"/>
            <p:cNvSpPr>
              <a:spLocks noChangeArrowheads="1"/>
            </p:cNvSpPr>
            <p:nvPr/>
          </p:nvSpPr>
          <p:spPr bwMode="auto">
            <a:xfrm>
              <a:off x="4287" y="2875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311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617200" y="334803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6743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62990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5EDF9B-F119-C545-F923-1C61A44785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18765" y="769937"/>
            <a:ext cx="3444586" cy="23778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967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743200" y="1231900"/>
            <a:ext cx="5195451" cy="12827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3075" name="Group 51"/>
          <p:cNvGrpSpPr>
            <a:grpSpLocks/>
          </p:cNvGrpSpPr>
          <p:nvPr/>
        </p:nvGrpSpPr>
        <p:grpSpPr bwMode="auto">
          <a:xfrm>
            <a:off x="342902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311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438401" y="2667000"/>
            <a:ext cx="5680364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6" y="293846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86" y="2716216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271621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87453" y="29019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461487" y="4087105"/>
            <a:ext cx="5477164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6" y="427544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6" y="4053191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5" y="412621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62053" y="4238925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  <a:endParaRPr lang="vi-VN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484591" y="5541850"/>
            <a:ext cx="542634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en-US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6" y="576482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6" y="5542571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5" y="561559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62053" y="5728305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685800" y="1231900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dirty="0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094319" y="1619250"/>
            <a:ext cx="1146857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Câu3</a:t>
            </a:r>
            <a:endParaRPr lang="vi-VN" sz="28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3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769938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157163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10036363" y="4229102"/>
            <a:ext cx="2336800" cy="1597025"/>
            <a:chOff x="4287" y="2875"/>
            <a:chExt cx="1104" cy="1104"/>
          </a:xfrm>
        </p:grpSpPr>
        <p:sp>
          <p:nvSpPr>
            <p:cNvPr id="3113" name="AutoShape 34"/>
            <p:cNvSpPr>
              <a:spLocks noChangeArrowheads="1"/>
            </p:cNvSpPr>
            <p:nvPr/>
          </p:nvSpPr>
          <p:spPr bwMode="auto">
            <a:xfrm>
              <a:off x="4287" y="2875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311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617200" y="334803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6743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62990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1E1DBF-4C98-4D16-A65F-D2957626DB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05548" y="744536"/>
            <a:ext cx="3294303" cy="25447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09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765705" y="2422349"/>
            <a:ext cx="5074656" cy="1066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051" name="Group 51"/>
          <p:cNvGrpSpPr>
            <a:grpSpLocks/>
          </p:cNvGrpSpPr>
          <p:nvPr/>
        </p:nvGrpSpPr>
        <p:grpSpPr bwMode="auto">
          <a:xfrm>
            <a:off x="262469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09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49502" y="3814764"/>
            <a:ext cx="6707716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06" y="3945733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46" y="3794920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79680" y="3814764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217804" y="3956999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30451" y="4709068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13" y="4822033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10" y="4596607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99346" y="4636705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45872" y="4673219"/>
            <a:ext cx="613833" cy="57626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  <a:endParaRPr lang="vi-VN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197100" y="5730875"/>
            <a:ext cx="6860118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3" y="5854063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10" y="5696743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58609" y="5791200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282187" y="58175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081620" y="58737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187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 4</a:t>
            </a:r>
            <a:endParaRPr lang="vi-VN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pic>
        <p:nvPicPr>
          <p:cNvPr id="2070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" y="-46213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331451" y="29718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886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344151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10331451" y="29860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34416"/>
              </a:avLst>
            </a:prstTxWarp>
          </a:bodyPr>
          <a:lstStyle/>
          <a:p>
            <a:pPr algn="ctr"/>
            <a:endParaRPr lang="vi-VN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872133" y="4121152"/>
            <a:ext cx="2336800" cy="1752600"/>
            <a:chOff x="4448" y="4801"/>
            <a:chExt cx="1104" cy="1104"/>
          </a:xfrm>
        </p:grpSpPr>
        <p:sp>
          <p:nvSpPr>
            <p:cNvPr id="2090" name="AutoShape 50"/>
            <p:cNvSpPr>
              <a:spLocks noChangeArrowheads="1"/>
            </p:cNvSpPr>
            <p:nvPr/>
          </p:nvSpPr>
          <p:spPr bwMode="auto">
            <a:xfrm>
              <a:off x="4448" y="4801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9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697" y="5065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7A2ABD6-BCD3-1DD9-CD00-53642EDCC2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80297" y="-19698"/>
            <a:ext cx="4281822" cy="36681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12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20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7209" grpId="0" animBg="1"/>
      <p:bldP spid="720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11440" r="8119" b="45979"/>
          <a:stretch/>
        </p:blipFill>
        <p:spPr bwMode="auto">
          <a:xfrm>
            <a:off x="3117273" y="1364985"/>
            <a:ext cx="5896098" cy="476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69042" y="550693"/>
            <a:ext cx="10414938" cy="712694"/>
            <a:chOff x="1183342" y="1369567"/>
            <a:chExt cx="10414938" cy="712694"/>
          </a:xfrm>
        </p:grpSpPr>
        <p:sp>
          <p:nvSpPr>
            <p:cNvPr id="3" name="TextBox 2"/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nghỉ</a:t>
              </a:r>
              <a:r>
                <a:rPr lang="en-US" sz="2800" dirty="0"/>
                <a:t> </a:t>
              </a:r>
              <a:r>
                <a:rPr lang="en-US" sz="2800" dirty="0" err="1"/>
                <a:t>cuối</a:t>
              </a:r>
              <a:r>
                <a:rPr lang="en-US" sz="2800" dirty="0"/>
                <a:t> </a:t>
              </a:r>
              <a:r>
                <a:rPr lang="en-US" sz="2800" dirty="0" err="1"/>
                <a:t>tuần</a:t>
              </a:r>
              <a:r>
                <a:rPr lang="en-US" sz="2800" dirty="0"/>
                <a:t> Nam </a:t>
              </a:r>
              <a:r>
                <a:rPr lang="en-US" sz="2800" dirty="0" err="1"/>
                <a:t>làm</a:t>
              </a:r>
              <a:r>
                <a:rPr lang="en-US" sz="2800" dirty="0"/>
                <a:t> </a:t>
              </a:r>
              <a:r>
                <a:rPr lang="en-US" sz="2800" dirty="0" err="1"/>
                <a:t>gì</a:t>
              </a:r>
              <a:r>
                <a:rPr lang="en-US" sz="2800" dirty="0"/>
                <a:t> </a:t>
              </a:r>
              <a:r>
                <a:rPr lang="en-US" sz="2800" dirty="0" err="1"/>
                <a:t>lúc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</a:t>
              </a:r>
              <a:r>
                <a:rPr lang="en-US" sz="2800" dirty="0" err="1"/>
                <a:t>giờ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4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714937" y="1298318"/>
            <a:ext cx="2209800" cy="990600"/>
          </a:xfrm>
          <a:prstGeom prst="roundRect">
            <a:avLst/>
          </a:prstGeom>
          <a:solidFill>
            <a:srgbClr val="C6EAF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Nam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lúc</a:t>
            </a:r>
            <a:r>
              <a:rPr lang="en-US" sz="2400" dirty="0">
                <a:solidFill>
                  <a:schemeClr val="tx1"/>
                </a:solidFill>
              </a:rPr>
              <a:t> 10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4937" y="3410213"/>
            <a:ext cx="2531877" cy="990600"/>
          </a:xfrm>
          <a:prstGeom prst="roundRect">
            <a:avLst/>
          </a:prstGeom>
          <a:solidFill>
            <a:srgbClr val="E9DBE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Nam </a:t>
            </a:r>
            <a:r>
              <a:rPr lang="en-US" sz="2400" dirty="0" err="1">
                <a:solidFill>
                  <a:schemeClr val="tx1"/>
                </a:solidFill>
              </a:rPr>
              <a:t>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đạp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lúc</a:t>
            </a:r>
            <a:r>
              <a:rPr lang="en-US" sz="2400" dirty="0">
                <a:solidFill>
                  <a:schemeClr val="tx1"/>
                </a:solidFill>
              </a:rPr>
              <a:t> 4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chiều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4937" y="5083216"/>
            <a:ext cx="2402336" cy="1181878"/>
          </a:xfrm>
          <a:prstGeom prst="roundRect">
            <a:avLst/>
          </a:prstGeom>
          <a:solidFill>
            <a:srgbClr val="F8D7E8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Nam </a:t>
            </a:r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lúc</a:t>
            </a:r>
            <a:r>
              <a:rPr lang="en-US" sz="2400" dirty="0">
                <a:solidFill>
                  <a:schemeClr val="tx1"/>
                </a:solidFill>
              </a:rPr>
              <a:t> 7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678256" y="1364984"/>
            <a:ext cx="2510674" cy="923933"/>
          </a:xfrm>
          <a:prstGeom prst="roundRect">
            <a:avLst/>
          </a:prstGeom>
          <a:solidFill>
            <a:srgbClr val="FBDCD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Nam </a:t>
            </a:r>
            <a:r>
              <a:rPr lang="en-US" sz="2400" dirty="0" err="1">
                <a:solidFill>
                  <a:schemeClr val="tx1"/>
                </a:solidFill>
              </a:rPr>
              <a:t>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lúc</a:t>
            </a:r>
            <a:r>
              <a:rPr lang="en-US" sz="2400" dirty="0">
                <a:solidFill>
                  <a:schemeClr val="tx1"/>
                </a:solidFill>
              </a:rPr>
              <a:t> 11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trưa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845813" y="2914912"/>
            <a:ext cx="2343117" cy="1199887"/>
          </a:xfrm>
          <a:prstGeom prst="roundRect">
            <a:avLst/>
          </a:prstGeom>
          <a:solidFill>
            <a:srgbClr val="FFFAC2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Nam </a:t>
            </a:r>
            <a:r>
              <a:rPr lang="en-US" sz="2400" dirty="0" err="1">
                <a:solidFill>
                  <a:schemeClr val="tx1"/>
                </a:solidFill>
              </a:rPr>
              <a:t>nhặt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lúc</a:t>
            </a:r>
            <a:r>
              <a:rPr lang="en-US" sz="2400" dirty="0">
                <a:solidFill>
                  <a:schemeClr val="tx1"/>
                </a:solidFill>
              </a:rPr>
              <a:t> 5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chiều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678256" y="5030692"/>
            <a:ext cx="2209800" cy="1181878"/>
          </a:xfrm>
          <a:prstGeom prst="roundRect">
            <a:avLst/>
          </a:prstGeom>
          <a:solidFill>
            <a:srgbClr val="E8F2D7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Nam </a:t>
            </a:r>
            <a:r>
              <a:rPr lang="en-US" sz="2400" dirty="0" err="1">
                <a:solidFill>
                  <a:schemeClr val="tx1"/>
                </a:solidFill>
              </a:rPr>
              <a:t>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ngủ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lúc</a:t>
            </a:r>
            <a:r>
              <a:rPr lang="en-US" sz="2400" dirty="0">
                <a:solidFill>
                  <a:schemeClr val="tx1"/>
                </a:solidFill>
              </a:rPr>
              <a:t> 9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tối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5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1546167" y="1313411"/>
            <a:ext cx="8562109" cy="342484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b. </a:t>
            </a:r>
            <a:r>
              <a:rPr lang="en-US" sz="2800" dirty="0" err="1">
                <a:solidFill>
                  <a:schemeClr val="tx1"/>
                </a:solidFill>
              </a:rPr>
              <a:t>Hằng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ngày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thực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hoạt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động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nào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trong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hoạt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động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thực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mỗi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hoạt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động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lúc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mấy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giờ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011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69042" y="550693"/>
            <a:ext cx="10414938" cy="1048844"/>
            <a:chOff x="1183342" y="1369567"/>
            <a:chExt cx="10414938" cy="1048844"/>
          </a:xfrm>
        </p:grpSpPr>
        <p:sp>
          <p:nvSpPr>
            <p:cNvPr id="3" name="TextBox 2"/>
            <p:cNvSpPr txBox="1"/>
            <p:nvPr/>
          </p:nvSpPr>
          <p:spPr>
            <a:xfrm>
              <a:off x="2000163" y="1464304"/>
              <a:ext cx="95981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Đồng</a:t>
              </a:r>
              <a:r>
                <a:rPr lang="en-US" sz="2800" dirty="0"/>
                <a:t> </a:t>
              </a:r>
              <a:r>
                <a:rPr lang="en-US" sz="2800" dirty="0" err="1"/>
                <a:t>hồ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thời</a:t>
              </a:r>
              <a:r>
                <a:rPr lang="en-US" sz="2800" dirty="0"/>
                <a:t> </a:t>
              </a:r>
              <a:r>
                <a:rPr lang="en-US" sz="2800" dirty="0" err="1"/>
                <a:t>gian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lớp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8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9" t="64442" r="11496" b="14226"/>
          <a:stretch/>
        </p:blipFill>
        <p:spPr bwMode="auto">
          <a:xfrm>
            <a:off x="1628589" y="1741714"/>
            <a:ext cx="8416005" cy="341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33504" y="5280233"/>
            <a:ext cx="10142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bắt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2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chiều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muộn</a:t>
            </a:r>
            <a:r>
              <a:rPr lang="en-US" sz="2800" dirty="0"/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451349" y="1781175"/>
            <a:ext cx="2801257" cy="3333296"/>
          </a:xfrm>
          <a:prstGeom prst="roundRect">
            <a:avLst>
              <a:gd name="adj" fmla="val 10101"/>
            </a:avLst>
          </a:prstGeom>
          <a:noFill/>
          <a:ln w="5715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88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B0405-3EA8-4F3E-9392-0AF57AF9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49388-A165-4BCE-802A-FCE6A21DD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6D3883-AFE0-4082-A034-655E7953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3">
            <a:extLst>
              <a:ext uri="{FF2B5EF4-FFF2-40B4-BE49-F238E27FC236}">
                <a16:creationId xmlns:a16="http://schemas.microsoft.com/office/drawing/2014/main" id="{DDC82976-E998-4D36-9A2F-D473E70748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93034" y="1967659"/>
            <a:ext cx="8458200" cy="2362200"/>
          </a:xfrm>
          <a:prstGeom prst="rect">
            <a:avLst/>
          </a:prstGeom>
        </p:spPr>
        <p:txBody>
          <a:bodyPr wrap="none" lIns="91396" tIns="45698" rIns="91396" bIns="45698" numCol="1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FCB6E5C-9797-ABC8-2E59-35D2BD4A2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154"/>
            <a:ext cx="2293033" cy="197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95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94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130" y="280670"/>
            <a:ext cx="1958340" cy="8610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055" y="2029460"/>
            <a:ext cx="7319010" cy="2028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ertical Scroll 10"/>
          <p:cNvSpPr/>
          <p:nvPr/>
        </p:nvSpPr>
        <p:spPr>
          <a:xfrm>
            <a:off x="2169795" y="4118610"/>
            <a:ext cx="7809865" cy="244538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/>
              <a:t>- Tháng 5 có 31 ngày</a:t>
            </a:r>
          </a:p>
          <a:p>
            <a:pPr algn="just"/>
            <a:r>
              <a:rPr lang="en-US" sz="3200"/>
              <a:t>- Tháng 5 có 5 ngày thứ ba</a:t>
            </a:r>
          </a:p>
          <a:p>
            <a:pPr algn="just"/>
            <a:r>
              <a:rPr lang="en-US" sz="3200"/>
              <a:t>- Ngày 19/5 là thứ năm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1400" y="313690"/>
            <a:ext cx="7101205" cy="3541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9050" y="638175"/>
            <a:ext cx="9347835" cy="3632835"/>
          </a:xfrm>
          <a:prstGeom prst="rect">
            <a:avLst/>
          </a:prstGeom>
        </p:spPr>
      </p:pic>
      <p:sp>
        <p:nvSpPr>
          <p:cNvPr id="11" name="Vertical Scroll 10"/>
          <p:cNvSpPr/>
          <p:nvPr/>
        </p:nvSpPr>
        <p:spPr>
          <a:xfrm>
            <a:off x="831850" y="4384040"/>
            <a:ext cx="10447020" cy="210883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/>
              <a:t>- Tháng 3 có 31 ngày</a:t>
            </a:r>
          </a:p>
          <a:p>
            <a:pPr algn="just"/>
            <a:r>
              <a:rPr lang="en-US" sz="3200"/>
              <a:t>- Ngày thứ Hai đầu tiên của tháng 3 là ngày mùng 7</a:t>
            </a:r>
          </a:p>
          <a:p>
            <a:pPr algn="just"/>
            <a:r>
              <a:rPr lang="en-US" sz="3200"/>
              <a:t>- Ngày Quốc tế Phụ nữ 8-3 là thứ 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ertical Scroll 10"/>
          <p:cNvSpPr/>
          <p:nvPr/>
        </p:nvSpPr>
        <p:spPr>
          <a:xfrm>
            <a:off x="831850" y="4384040"/>
            <a:ext cx="10447020" cy="210883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/>
              <a:t>- Ngày Quốc tế thiếu nhi 1/6 là thứ tư</a:t>
            </a:r>
          </a:p>
          <a:p>
            <a:pPr algn="just"/>
            <a:r>
              <a:rPr lang="en-US" sz="3200"/>
              <a:t>- Thứ năm tuần sau là ngày 23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6515" y="143510"/>
            <a:ext cx="6999605" cy="406463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4086860" y="1198245"/>
            <a:ext cx="294005" cy="202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7" name="Rectangles 6"/>
          <p:cNvSpPr/>
          <p:nvPr/>
        </p:nvSpPr>
        <p:spPr>
          <a:xfrm>
            <a:off x="3315970" y="1510030"/>
            <a:ext cx="294005" cy="202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</a:p>
        </p:txBody>
      </p:sp>
      <p:sp>
        <p:nvSpPr>
          <p:cNvPr id="8" name="Rectangles 7"/>
          <p:cNvSpPr/>
          <p:nvPr/>
        </p:nvSpPr>
        <p:spPr>
          <a:xfrm>
            <a:off x="3681095" y="1510030"/>
            <a:ext cx="294005" cy="202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</a:t>
            </a:r>
          </a:p>
        </p:txBody>
      </p:sp>
      <p:sp>
        <p:nvSpPr>
          <p:cNvPr id="9" name="Rectangles 8"/>
          <p:cNvSpPr/>
          <p:nvPr/>
        </p:nvSpPr>
        <p:spPr>
          <a:xfrm>
            <a:off x="4086860" y="1510030"/>
            <a:ext cx="294005" cy="202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</a:t>
            </a:r>
          </a:p>
        </p:txBody>
      </p:sp>
      <p:sp>
        <p:nvSpPr>
          <p:cNvPr id="10" name="Rectangles 9"/>
          <p:cNvSpPr/>
          <p:nvPr/>
        </p:nvSpPr>
        <p:spPr>
          <a:xfrm>
            <a:off x="5141595" y="1814195"/>
            <a:ext cx="425450" cy="19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18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5466080" y="2079625"/>
            <a:ext cx="425450" cy="19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052"/>
            <a:ext cx="12045142" cy="6441570"/>
          </a:xfrm>
        </p:spPr>
      </p:pic>
      <p:sp>
        <p:nvSpPr>
          <p:cNvPr id="7" name="TextBox 6"/>
          <p:cNvSpPr txBox="1"/>
          <p:nvPr/>
        </p:nvSpPr>
        <p:spPr>
          <a:xfrm>
            <a:off x="2111604" y="2876203"/>
            <a:ext cx="8606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4400" dirty="0">
                <a:solidFill>
                  <a:srgbClr val="FF0000"/>
                </a:solidFill>
              </a:rPr>
              <a:t>    </a:t>
            </a:r>
            <a:r>
              <a:rPr lang="en-US" altLang="en-US" sz="4400" dirty="0" err="1">
                <a:solidFill>
                  <a:srgbClr val="FF0000"/>
                </a:solidFill>
              </a:rPr>
              <a:t>Chúc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các</a:t>
            </a:r>
            <a:r>
              <a:rPr lang="en-US" altLang="en-US" sz="4400" dirty="0">
                <a:solidFill>
                  <a:srgbClr val="FF0000"/>
                </a:solidFill>
              </a:rPr>
              <a:t> con </a:t>
            </a:r>
            <a:r>
              <a:rPr lang="en-US" altLang="en-US" sz="4400" dirty="0" err="1">
                <a:solidFill>
                  <a:srgbClr val="FF0000"/>
                </a:solidFill>
              </a:rPr>
              <a:t>chăm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ngoan</a:t>
            </a:r>
            <a:endParaRPr lang="en-US" altLang="en-US" sz="44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8280" cy="182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A1. BÀI HÁT CHIẾC ĐỒNG HỒ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829" y="362858"/>
            <a:ext cx="10769600" cy="534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57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83342" y="1369567"/>
            <a:ext cx="10414938" cy="1910619"/>
            <a:chOff x="1183342" y="1369567"/>
            <a:chExt cx="10414938" cy="1910619"/>
          </a:xfrm>
        </p:grpSpPr>
        <p:sp>
          <p:nvSpPr>
            <p:cNvPr id="4" name="TextBox 3"/>
            <p:cNvSpPr txBox="1"/>
            <p:nvPr/>
          </p:nvSpPr>
          <p:spPr>
            <a:xfrm>
              <a:off x="2000163" y="1464304"/>
              <a:ext cx="959811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Quay </a:t>
              </a:r>
              <a:r>
                <a:rPr lang="en-US" sz="2800" dirty="0" err="1"/>
                <a:t>kim</a:t>
              </a:r>
              <a:r>
                <a:rPr lang="en-US" sz="2800" dirty="0"/>
                <a:t> </a:t>
              </a:r>
              <a:r>
                <a:rPr lang="en-US" sz="2800" dirty="0" err="1"/>
                <a:t>đồng</a:t>
              </a:r>
              <a:r>
                <a:rPr lang="en-US" sz="2800" dirty="0"/>
                <a:t> </a:t>
              </a:r>
              <a:r>
                <a:rPr lang="en-US" sz="2800" dirty="0" err="1"/>
                <a:t>hồ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đồng</a:t>
              </a:r>
              <a:r>
                <a:rPr lang="en-US" sz="2800" dirty="0"/>
                <a:t> </a:t>
              </a:r>
              <a:r>
                <a:rPr lang="en-US" sz="2800" dirty="0" err="1"/>
                <a:t>hồ</a:t>
              </a:r>
              <a:r>
                <a:rPr lang="en-US" sz="2800" dirty="0"/>
                <a:t> </a:t>
              </a:r>
              <a:r>
                <a:rPr lang="en-US" sz="2800" dirty="0" err="1"/>
                <a:t>chỉ</a:t>
              </a:r>
              <a:endParaRPr lang="en-US" sz="2800" dirty="0"/>
            </a:p>
            <a:p>
              <a:pPr marL="514350" indent="-514350">
                <a:buAutoNum type="alphaLcParenR"/>
              </a:pPr>
              <a:r>
                <a:rPr lang="en-US" sz="2800" dirty="0"/>
                <a:t>2 </a:t>
              </a:r>
              <a:r>
                <a:rPr lang="en-US" sz="2800" dirty="0" err="1"/>
                <a:t>giờ</a:t>
              </a:r>
              <a:r>
                <a:rPr lang="en-US" sz="2800" dirty="0"/>
                <a:t>.</a:t>
              </a:r>
            </a:p>
            <a:p>
              <a:pPr marL="514350" indent="-514350">
                <a:buAutoNum type="alphaLcParenR"/>
              </a:pPr>
              <a:r>
                <a:rPr lang="en-US" sz="2800" dirty="0"/>
                <a:t>9 </a:t>
              </a:r>
              <a:r>
                <a:rPr lang="en-US" sz="2800" dirty="0" err="1"/>
                <a:t>giờ</a:t>
              </a:r>
              <a:r>
                <a:rPr lang="en-US" sz="2800" dirty="0"/>
                <a:t> 30 </a:t>
              </a:r>
              <a:r>
                <a:rPr lang="en-US" sz="2800" dirty="0" err="1"/>
                <a:t>phút</a:t>
              </a:r>
              <a:r>
                <a:rPr lang="en-US" sz="2800" dirty="0"/>
                <a:t>.</a:t>
              </a:r>
            </a:p>
            <a:p>
              <a:pPr marL="514350" indent="-514350">
                <a:buAutoNum type="alphaLcParenR"/>
              </a:pPr>
              <a:r>
                <a:rPr lang="en-US" sz="2800" dirty="0"/>
                <a:t>7 </a:t>
              </a:r>
              <a:r>
                <a:rPr lang="en-US" sz="2800" dirty="0" err="1"/>
                <a:t>giờ</a:t>
              </a:r>
              <a:r>
                <a:rPr lang="en-US" sz="2800" dirty="0"/>
                <a:t> 15 </a:t>
              </a:r>
              <a:r>
                <a:rPr lang="en-US" sz="2800" dirty="0" err="1"/>
                <a:t>phút</a:t>
              </a:r>
              <a:r>
                <a:rPr lang="en-US" sz="2800" dirty="0"/>
                <a:t>.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3728" t="17238" r="22720" b="32762"/>
          <a:stretch/>
        </p:blipFill>
        <p:spPr>
          <a:xfrm>
            <a:off x="7674708" y="1105397"/>
            <a:ext cx="2812215" cy="217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965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426" y="309716"/>
            <a:ext cx="10264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B024F02-FAE0-4C6E-6813-291DAC75F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607553"/>
              </p:ext>
            </p:extLst>
          </p:nvPr>
        </p:nvGraphicFramePr>
        <p:xfrm>
          <a:off x="1454727" y="1587035"/>
          <a:ext cx="9849196" cy="475832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98022">
                  <a:extLst>
                    <a:ext uri="{9D8B030D-6E8A-4147-A177-3AD203B41FA5}">
                      <a16:colId xmlns:a16="http://schemas.microsoft.com/office/drawing/2014/main" val="3843349390"/>
                    </a:ext>
                  </a:extLst>
                </a:gridCol>
                <a:gridCol w="872836">
                  <a:extLst>
                    <a:ext uri="{9D8B030D-6E8A-4147-A177-3AD203B41FA5}">
                      <a16:colId xmlns:a16="http://schemas.microsoft.com/office/drawing/2014/main" val="344736064"/>
                    </a:ext>
                  </a:extLst>
                </a:gridCol>
                <a:gridCol w="1429790">
                  <a:extLst>
                    <a:ext uri="{9D8B030D-6E8A-4147-A177-3AD203B41FA5}">
                      <a16:colId xmlns:a16="http://schemas.microsoft.com/office/drawing/2014/main" val="3949956948"/>
                    </a:ext>
                  </a:extLst>
                </a:gridCol>
                <a:gridCol w="1654232">
                  <a:extLst>
                    <a:ext uri="{9D8B030D-6E8A-4147-A177-3AD203B41FA5}">
                      <a16:colId xmlns:a16="http://schemas.microsoft.com/office/drawing/2014/main" val="1070089362"/>
                    </a:ext>
                  </a:extLst>
                </a:gridCol>
                <a:gridCol w="1729048">
                  <a:extLst>
                    <a:ext uri="{9D8B030D-6E8A-4147-A177-3AD203B41FA5}">
                      <a16:colId xmlns:a16="http://schemas.microsoft.com/office/drawing/2014/main" val="2330316890"/>
                    </a:ext>
                  </a:extLst>
                </a:gridCol>
                <a:gridCol w="1720734">
                  <a:extLst>
                    <a:ext uri="{9D8B030D-6E8A-4147-A177-3AD203B41FA5}">
                      <a16:colId xmlns:a16="http://schemas.microsoft.com/office/drawing/2014/main" val="1141450314"/>
                    </a:ext>
                  </a:extLst>
                </a:gridCol>
                <a:gridCol w="1644534">
                  <a:extLst>
                    <a:ext uri="{9D8B030D-6E8A-4147-A177-3AD203B41FA5}">
                      <a16:colId xmlns:a16="http://schemas.microsoft.com/office/drawing/2014/main" val="4056624352"/>
                    </a:ext>
                  </a:extLst>
                </a:gridCol>
              </a:tblGrid>
              <a:tr h="803495">
                <a:tc>
                  <a:txBody>
                    <a:bodyPr/>
                    <a:lstStyle/>
                    <a:p>
                      <a:pPr indent="36195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indent="36195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BUỔI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36195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indent="36195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TIẾT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36195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indent="36195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THỨ 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36195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indent="36195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THỨ 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36195"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indent="36195"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THỨ 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36195"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indent="36195"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THỨ 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36195"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indent="36195"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THỨ 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606770"/>
                  </a:ext>
                </a:extLst>
              </a:tr>
              <a:tr h="717317">
                <a:tc rowSpan="4">
                  <a:txBody>
                    <a:bodyPr/>
                    <a:lstStyle/>
                    <a:p>
                      <a:pPr indent="36195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SÁNG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9776" marR="5977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36195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9776" marR="5977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HĐTN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Đạo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đức</a:t>
                      </a:r>
                      <a:endParaRPr lang="en-US" sz="1800" b="1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 Anh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Thể dục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36195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TN &amp; XH</a:t>
                      </a:r>
                    </a:p>
                    <a:p>
                      <a:pPr marL="0" indent="36195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188436"/>
                  </a:ext>
                </a:extLst>
              </a:tr>
              <a:tr h="4782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6195">
                        <a:lnSpc>
                          <a:spcPct val="150000"/>
                        </a:lnSpc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9776" marR="5977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Việt</a:t>
                      </a:r>
                      <a:endParaRPr lang="en-US" sz="1800" b="1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anh</a:t>
                      </a:r>
                      <a:endParaRPr lang="en-US" sz="1800" b="1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Toán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 Việt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36195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Việt</a:t>
                      </a:r>
                      <a:endParaRPr lang="en-US" sz="1800" b="1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887351"/>
                  </a:ext>
                </a:extLst>
              </a:tr>
              <a:tr h="4782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6195">
                        <a:lnSpc>
                          <a:spcPct val="150000"/>
                        </a:lnSpc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9776" marR="5977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Việt</a:t>
                      </a:r>
                      <a:endParaRPr lang="en-US" sz="1800" b="1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Việt</a:t>
                      </a:r>
                      <a:endParaRPr lang="en-US" sz="1800" b="1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Việt</a:t>
                      </a:r>
                      <a:endParaRPr lang="en-US" sz="1800" b="1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Toán</a:t>
                      </a:r>
                      <a:endParaRPr lang="en-US" sz="1800" b="1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36195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800" b="1" kern="120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Toán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38586"/>
                  </a:ext>
                </a:extLst>
              </a:tr>
              <a:tr h="4782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6195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9776" marR="5977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Toán</a:t>
                      </a:r>
                      <a:endParaRPr lang="en-US" sz="1800" b="1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Việt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Việt</a:t>
                      </a:r>
                      <a:endParaRPr lang="en-US" sz="1800" b="1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HĐTN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36195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HĐTN</a:t>
                      </a:r>
                    </a:p>
                  </a:txBody>
                  <a:tcPr marL="59776" marR="59776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738720"/>
                  </a:ext>
                </a:extLst>
              </a:tr>
              <a:tr h="478212"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CHIỀU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9776" marR="5977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36195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9776" marR="5977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Âm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nhạc</a:t>
                      </a:r>
                      <a:endParaRPr lang="en-US" sz="1800" b="1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TN &amp; XH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Việt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ôn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Việt</a:t>
                      </a:r>
                      <a:endParaRPr lang="en-US" sz="1800" b="1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indent="36195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NGHỈ</a:t>
                      </a:r>
                    </a:p>
                  </a:txBody>
                  <a:tcPr marL="59776" marR="59776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5017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6195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9776" marR="5977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Việt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ôn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Đọc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thư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viện</a:t>
                      </a:r>
                      <a:endParaRPr lang="en-US" sz="1800" b="1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Toán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ôn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Việt</a:t>
                      </a:r>
                      <a:endParaRPr lang="en-US" sz="1800" b="1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804952"/>
                  </a:ext>
                </a:extLst>
              </a:tr>
              <a:tr h="4394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6195">
                        <a:lnSpc>
                          <a:spcPct val="150000"/>
                        </a:lnSpc>
                      </a:pPr>
                      <a:r>
                        <a:rPr lang="en-US" sz="1800" b="1">
                          <a:effectLst/>
                        </a:rPr>
                        <a:t>3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9776" marR="5977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Thể dục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Toán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Mĩ thuật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Toán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800" b="1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ôn</a:t>
                      </a:r>
                      <a:r>
                        <a:rPr lang="en-US" sz="1800" b="1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59776" marR="59776" marT="0" marB="0"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40059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8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342901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 i="0">
                <a:latin typeface=".VnTime" pitchFamily="34" charset="0"/>
              </a:endParaRPr>
            </a:p>
          </p:txBody>
        </p:sp>
        <p:sp>
          <p:nvSpPr>
            <p:cNvPr id="209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 i="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 i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2070" name="Picture 47" descr="Picture1"/>
          <p:cNvPicPr>
            <a:picLocks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17" y="769938"/>
            <a:ext cx="12192001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5" name="WordArt 49"/>
          <p:cNvSpPr>
            <a:spLocks noChangeArrowheads="1" noChangeShapeType="1" noTextEdit="1"/>
          </p:cNvSpPr>
          <p:nvPr/>
        </p:nvSpPr>
        <p:spPr bwMode="auto">
          <a:xfrm>
            <a:off x="1620982" y="1519238"/>
            <a:ext cx="9407236" cy="1770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3600" i="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ung</a:t>
            </a: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i="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chuông</a:t>
            </a:r>
            <a:r>
              <a:rPr lang="en-US" sz="3600" i="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i="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vàng</a:t>
            </a:r>
            <a:endParaRPr lang="en-US" sz="3600" i="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72" name="Picture 50" descr="people008"/>
          <p:cNvPicPr>
            <a:picLocks noChangeAspect="1" noChangeArrowheads="1" noCrop="1"/>
          </p:cNvPicPr>
          <p:nvPr/>
        </p:nvPicPr>
        <p:blipFill>
          <a:blip r:embed="rId4">
            <a:lum contrast="12000"/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3" name="Picture 5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09455" y="3113882"/>
            <a:ext cx="6123709" cy="297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144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563</Words>
  <Application>Microsoft Office PowerPoint</Application>
  <PresentationFormat>Widescreen</PresentationFormat>
  <Paragraphs>177</Paragraphs>
  <Slides>24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Microsoft YaHei</vt:lpstr>
      <vt:lpstr>.VnHelvetInsH</vt:lpstr>
      <vt:lpstr>.VnTime</vt:lpstr>
      <vt:lpstr>Arial</vt:lpstr>
      <vt:lpstr>Arial Rounded MT Bold</vt:lpstr>
      <vt:lpstr>Arial-Rounded</vt:lpstr>
      <vt:lpstr>Calibri</vt:lpstr>
      <vt:lpstr>Calibri Light</vt:lpstr>
      <vt:lpstr>ITC Avant Garde Std Bk</vt:lpstr>
      <vt:lpstr>Tahoma</vt:lpstr>
      <vt:lpstr>Times New Roman</vt:lpstr>
      <vt:lpstr>2_Office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Hi</cp:lastModifiedBy>
  <cp:revision>19</cp:revision>
  <dcterms:created xsi:type="dcterms:W3CDTF">2021-05-20T10:04:34Z</dcterms:created>
  <dcterms:modified xsi:type="dcterms:W3CDTF">2024-12-25T07:29:39Z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