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8" r:id="rId2"/>
    <p:sldMasterId id="2147483720" r:id="rId3"/>
    <p:sldMasterId id="2147483734" r:id="rId4"/>
    <p:sldMasterId id="2147483736" r:id="rId5"/>
  </p:sldMasterIdLst>
  <p:notesMasterIdLst>
    <p:notesMasterId r:id="rId53"/>
  </p:notesMasterIdLst>
  <p:sldIdLst>
    <p:sldId id="316" r:id="rId6"/>
    <p:sldId id="317" r:id="rId7"/>
    <p:sldId id="268" r:id="rId8"/>
    <p:sldId id="311" r:id="rId9"/>
    <p:sldId id="314" r:id="rId10"/>
    <p:sldId id="297" r:id="rId11"/>
    <p:sldId id="322" r:id="rId12"/>
    <p:sldId id="315" r:id="rId13"/>
    <p:sldId id="301" r:id="rId14"/>
    <p:sldId id="302" r:id="rId15"/>
    <p:sldId id="326" r:id="rId16"/>
    <p:sldId id="303" r:id="rId17"/>
    <p:sldId id="323" r:id="rId18"/>
    <p:sldId id="328" r:id="rId19"/>
    <p:sldId id="329" r:id="rId20"/>
    <p:sldId id="327" r:id="rId21"/>
    <p:sldId id="312" r:id="rId22"/>
    <p:sldId id="309" r:id="rId23"/>
    <p:sldId id="324" r:id="rId24"/>
    <p:sldId id="313" r:id="rId25"/>
    <p:sldId id="298" r:id="rId26"/>
    <p:sldId id="321" r:id="rId27"/>
    <p:sldId id="318" r:id="rId28"/>
    <p:sldId id="320" r:id="rId29"/>
    <p:sldId id="325" r:id="rId30"/>
    <p:sldId id="299" r:id="rId31"/>
    <p:sldId id="276" r:id="rId32"/>
    <p:sldId id="300" r:id="rId33"/>
    <p:sldId id="319" r:id="rId34"/>
    <p:sldId id="310" r:id="rId35"/>
    <p:sldId id="277" r:id="rId36"/>
    <p:sldId id="278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9" r:id="rId46"/>
    <p:sldId id="288" r:id="rId47"/>
    <p:sldId id="290" r:id="rId48"/>
    <p:sldId id="291" r:id="rId49"/>
    <p:sldId id="292" r:id="rId50"/>
    <p:sldId id="293" r:id="rId51"/>
    <p:sldId id="29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9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4299C0-BF20-4FEC-BB46-781DA3FE2C00}" type="slidenum">
              <a:rPr lang="en-US" sz="1200" smtClean="0"/>
              <a:pPr/>
              <a:t>23</a:t>
            </a:fld>
            <a:endParaRPr lang="en-US" sz="1200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D113AC-E7EE-403F-A003-0CB35CA436C7}" type="slidenum">
              <a:rPr lang="en-US" sz="1200"/>
              <a:pPr algn="r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4299C0-BF20-4FEC-BB46-781DA3FE2C00}" type="slidenum">
              <a:rPr lang="en-US" sz="1200" smtClean="0"/>
              <a:pPr/>
              <a:t>24</a:t>
            </a:fld>
            <a:endParaRPr lang="en-US" sz="1200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D113AC-E7EE-403F-A003-0CB35CA436C7}" type="slidenum">
              <a:rPr lang="en-US" sz="1200"/>
              <a:pPr algn="r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A8A9-2BF7-4A8A-8368-4CDFFD9DCA9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908E-BCCF-4F7B-A435-90385526E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440215" y="542928"/>
            <a:ext cx="7518400" cy="5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3205" tIns="56603" rIns="113205" bIns="5660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2800" b="1" dirty="0">
                <a:solidFill>
                  <a:srgbClr val="FF0066"/>
                </a:solidFill>
                <a:latin typeface="Times New Roman" pitchFamily="18" charset="0"/>
              </a:rPr>
              <a:t> SỐ 1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3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103085" y="1543053"/>
            <a:ext cx="10617860" cy="156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205" tIns="56603" rIns="113205" bIns="566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vi-VN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NHIỆT LIỆT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47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r>
              <a:rPr lang="vi-VN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2A5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7" y="5400675"/>
            <a:ext cx="4475239" cy="6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3205" tIns="56603" rIns="113205" bIns="5660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Đoàn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Mỹ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Lệ</a:t>
            </a:r>
            <a:endParaRPr lang="en-US" altLang="en-US" sz="19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19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900" b="1" i="1" dirty="0">
                <a:solidFill>
                  <a:srgbClr val="FF0066"/>
                </a:solidFill>
                <a:latin typeface="Times New Roman" pitchFamily="18" charset="0"/>
              </a:rPr>
              <a:t>:  2A5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8" y="4473179"/>
            <a:ext cx="4206724" cy="1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2446" y="249891"/>
            <a:ext cx="1560909" cy="199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9" y="311019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12345" y="1028700"/>
            <a:ext cx="348342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686875" y="784459"/>
            <a:ext cx="1168803" cy="11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9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2609"/>
            <a:ext cx="11582400" cy="5833556"/>
          </a:xfrm>
        </p:spPr>
        <p:txBody>
          <a:bodyPr/>
          <a:lstStyle/>
          <a:p>
            <a:pPr>
              <a:buNone/>
            </a:pPr>
            <a:r>
              <a:rPr lang="vi-VN" dirty="0"/>
              <a:t> </a:t>
            </a:r>
          </a:p>
          <a:p>
            <a:pPr>
              <a:buNone/>
            </a:pPr>
            <a:endParaRPr lang="vi-VN" sz="4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vi-VN" sz="5400" b="1" dirty="0">
                <a:solidFill>
                  <a:srgbClr val="00B050"/>
                </a:solidFill>
                <a:latin typeface="+mj-lt"/>
              </a:rPr>
              <a:t>Sóc đã làm gì để giữ lời hứa với kiến?</a:t>
            </a:r>
            <a:endParaRPr lang="en-US" sz="5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510" y="4117170"/>
            <a:ext cx="10666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</a:t>
            </a:r>
            <a:r>
              <a:rPr lang="vi-VN" sz="6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Sóc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5400" b="1" dirty="0">
              <a:solidFill>
                <a:schemeClr val="accent6">
                  <a:lumMod val="75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2609"/>
            <a:ext cx="10972800" cy="5833556"/>
          </a:xfrm>
        </p:spPr>
        <p:txBody>
          <a:bodyPr/>
          <a:lstStyle/>
          <a:p>
            <a:pPr>
              <a:buNone/>
            </a:pPr>
            <a:r>
              <a:rPr lang="vi-VN" dirty="0"/>
              <a:t> </a:t>
            </a:r>
          </a:p>
          <a:p>
            <a:pPr algn="ctr">
              <a:buNone/>
            </a:pPr>
            <a:r>
              <a:rPr lang="vi-VN" sz="5400" b="1" dirty="0">
                <a:solidFill>
                  <a:srgbClr val="FF0000"/>
                </a:solidFill>
                <a:latin typeface="+mj-lt"/>
              </a:rPr>
              <a:t>THẢO LUẬN NHÓM 4</a:t>
            </a:r>
          </a:p>
          <a:p>
            <a:pPr>
              <a:buNone/>
            </a:pPr>
            <a:r>
              <a:rPr lang="vi-VN" sz="5400" b="1" dirty="0">
                <a:solidFill>
                  <a:srgbClr val="FF0000"/>
                </a:solidFill>
                <a:latin typeface="+mj-lt"/>
              </a:rPr>
              <a:t>Câu 3: Vì sao kiến phải viết lại nhiều lần lá thư gửi sóc?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362" y="4061799"/>
            <a:ext cx="11693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0"/>
            <a:ext cx="11734800" cy="6733309"/>
          </a:xfrm>
        </p:spPr>
      </p:pic>
    </p:spTree>
    <p:extLst>
      <p:ext uri="{BB962C8B-B14F-4D97-AF65-F5344CB8AC3E}">
        <p14:creationId xmlns:p14="http://schemas.microsoft.com/office/powerpoint/2010/main" val="19898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2609"/>
            <a:ext cx="10972800" cy="5833556"/>
          </a:xfrm>
        </p:spPr>
        <p:txBody>
          <a:bodyPr/>
          <a:lstStyle/>
          <a:p>
            <a:pPr>
              <a:buNone/>
            </a:pPr>
            <a:r>
              <a:rPr lang="vi-VN" dirty="0"/>
              <a:t> </a:t>
            </a:r>
          </a:p>
          <a:p>
            <a:pPr>
              <a:buNone/>
            </a:pPr>
            <a:r>
              <a:rPr lang="vi-VN" sz="3600" dirty="0">
                <a:solidFill>
                  <a:srgbClr val="00B050"/>
                </a:solidFill>
              </a:rPr>
              <a:t>Trong câu chuyện “ Tớ nhớ cậu”, kiến và sóc viết thư cho nhau để thể hiện tình bạn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55696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2609"/>
            <a:ext cx="10972800" cy="5833556"/>
          </a:xfrm>
        </p:spPr>
        <p:txBody>
          <a:bodyPr/>
          <a:lstStyle/>
          <a:p>
            <a:pPr>
              <a:buNone/>
            </a:pPr>
            <a:r>
              <a:rPr lang="vi-VN" dirty="0"/>
              <a:t> </a:t>
            </a:r>
          </a:p>
          <a:p>
            <a:pPr>
              <a:buNone/>
            </a:pPr>
            <a:r>
              <a:rPr lang="vi-VN" sz="3600" dirty="0">
                <a:solidFill>
                  <a:srgbClr val="00B050"/>
                </a:solidFill>
              </a:rPr>
              <a:t>Các </a:t>
            </a:r>
            <a:r>
              <a:rPr lang="en-US" sz="3600">
                <a:solidFill>
                  <a:srgbClr val="00B050"/>
                </a:solidFill>
              </a:rPr>
              <a:t>em</a:t>
            </a:r>
            <a:r>
              <a:rPr lang="vi-VN" sz="3600">
                <a:solidFill>
                  <a:srgbClr val="00B050"/>
                </a:solidFill>
              </a:rPr>
              <a:t> </a:t>
            </a:r>
            <a:r>
              <a:rPr lang="vi-VN" sz="3600" dirty="0">
                <a:solidFill>
                  <a:srgbClr val="00B050"/>
                </a:solidFill>
              </a:rPr>
              <a:t>đã làm gì để thể hiện tình bạn thân thiết?</a:t>
            </a:r>
          </a:p>
        </p:txBody>
      </p:sp>
    </p:spTree>
    <p:extLst>
      <p:ext uri="{BB962C8B-B14F-4D97-AF65-F5344CB8AC3E}">
        <p14:creationId xmlns:p14="http://schemas.microsoft.com/office/powerpoint/2010/main" val="124533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2609"/>
            <a:ext cx="10972800" cy="5833556"/>
          </a:xfrm>
        </p:spPr>
        <p:txBody>
          <a:bodyPr/>
          <a:lstStyle/>
          <a:p>
            <a:pPr algn="ctr">
              <a:buNone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Theo em, hai bạn sẽ cảm thấy thế nào nếu không nhận được thư của nhau?</a:t>
            </a:r>
          </a:p>
        </p:txBody>
      </p:sp>
    </p:spTree>
    <p:extLst>
      <p:ext uri="{BB962C8B-B14F-4D97-AF65-F5344CB8AC3E}">
        <p14:creationId xmlns:p14="http://schemas.microsoft.com/office/powerpoint/2010/main" val="56318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5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9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.”.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 “ 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!”. 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414770" y="2583470"/>
            <a:ext cx="1203739" cy="180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723844" y="2611814"/>
            <a:ext cx="1625409" cy="180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875821" y="3105112"/>
            <a:ext cx="6373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091481" y="3567985"/>
            <a:ext cx="378592" cy="180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23457" y="3619671"/>
            <a:ext cx="6373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E1DA74-7E2D-4C8E-8CE1-000294AB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9" y="1000067"/>
            <a:ext cx="11100104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1978476"/>
            <a:ext cx="11637818" cy="454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48347" y="26976"/>
            <a:ext cx="299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Luyện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tập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97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DISCO_IN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128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>
                <a:cs typeface="Times New Roman" pitchFamily="18" charset="0"/>
              </a:rPr>
              <a:t>Chi</a:t>
            </a:r>
            <a:endParaRPr lang="en-US" sz="2900" b="1" dirty="0"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952751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4500" b="1" dirty="0"/>
              <a:t> </a:t>
            </a:r>
            <a:r>
              <a:rPr lang="en-US" sz="3200" b="1" dirty="0" err="1"/>
              <a:t>Hân</a:t>
            </a:r>
            <a:endParaRPr lang="en-US" sz="3200" b="1" dirty="0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800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/>
              <a:t>P. </a:t>
            </a:r>
            <a:r>
              <a:rPr lang="en-US" sz="2900" b="1" dirty="0" err="1"/>
              <a:t>Anh</a:t>
            </a:r>
            <a:endParaRPr lang="en-US" sz="2900" b="1" dirty="0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Bảo</a:t>
            </a:r>
            <a:r>
              <a:rPr lang="en-US" sz="2900" b="1" dirty="0"/>
              <a:t>	</a:t>
            </a: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472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/>
              <a:t>Ngọc</a:t>
            </a:r>
            <a:endParaRPr lang="en-US" sz="2900" b="1" dirty="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128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/>
              <a:t>Minh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464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Tiến</a:t>
            </a:r>
            <a:r>
              <a:rPr lang="en-US" sz="2900" b="1" dirty="0"/>
              <a:t> </a:t>
            </a:r>
            <a:r>
              <a:rPr lang="vi-VN" sz="2900" b="1" dirty="0"/>
              <a:t>N</a:t>
            </a:r>
            <a:r>
              <a:rPr lang="en-US" sz="2900" b="1" dirty="0"/>
              <a:t>am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00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/>
              <a:t> An</a:t>
            </a: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Thanh</a:t>
            </a:r>
            <a:r>
              <a:rPr lang="en-US" sz="2900" b="1" dirty="0"/>
              <a:t> </a:t>
            </a:r>
            <a:r>
              <a:rPr lang="en-US" sz="2900" b="1" dirty="0" err="1"/>
              <a:t>Bình</a:t>
            </a:r>
            <a:endParaRPr lang="en-US" sz="2900" b="1" dirty="0"/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472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Khánh</a:t>
            </a:r>
            <a:endParaRPr lang="en-US" sz="2900" b="1" dirty="0"/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128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Huy</a:t>
            </a:r>
            <a:r>
              <a:rPr lang="en-US" sz="2900" b="1" dirty="0"/>
              <a:t> </a:t>
            </a:r>
            <a:r>
              <a:rPr lang="en-US" sz="2900" b="1" dirty="0" err="1"/>
              <a:t>Bảo</a:t>
            </a:r>
            <a:endParaRPr lang="en-US" sz="2900" b="1" dirty="0"/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464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Hải</a:t>
            </a:r>
            <a:r>
              <a:rPr lang="en-US" sz="2900" b="1" dirty="0"/>
              <a:t> Nam</a:t>
            </a: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0800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Lâm</a:t>
            </a:r>
            <a:endParaRPr lang="en-US" sz="2900" b="1" dirty="0"/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Tuyết</a:t>
            </a:r>
            <a:endParaRPr lang="en-US" sz="2900" b="1" dirty="0"/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2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Bảo</a:t>
            </a:r>
            <a:r>
              <a:rPr lang="en-US" sz="2900" b="1" dirty="0"/>
              <a:t> </a:t>
            </a:r>
            <a:r>
              <a:rPr lang="en-US" sz="2900" b="1" dirty="0" err="1"/>
              <a:t>Trang</a:t>
            </a:r>
            <a:endParaRPr lang="en-US" sz="2900" b="1" dirty="0"/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540327" y="3403600"/>
            <a:ext cx="2240973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Phương</a:t>
            </a:r>
            <a:r>
              <a:rPr lang="en-US" sz="2900" b="1" dirty="0"/>
              <a:t> </a:t>
            </a:r>
            <a:r>
              <a:rPr lang="en-US" sz="2900" b="1" dirty="0" err="1"/>
              <a:t>Trang</a:t>
            </a:r>
            <a:endParaRPr lang="en-US" sz="2900" b="1" dirty="0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464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/>
              <a:t>Minh </a:t>
            </a:r>
            <a:r>
              <a:rPr lang="en-US" sz="2900" b="1" dirty="0" err="1"/>
              <a:t>Anh</a:t>
            </a:r>
            <a:endParaRPr lang="en-US" sz="2900" b="1" dirty="0"/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800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Sơn</a:t>
            </a:r>
            <a:endParaRPr lang="en-US" sz="2900" b="1" dirty="0"/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13600" y="3276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Nhi</a:t>
            </a:r>
            <a:endParaRPr lang="en-US" sz="2900" b="1" dirty="0"/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472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Châu</a:t>
            </a:r>
            <a:endParaRPr lang="en-US" sz="2900" b="1" dirty="0"/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128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Vinh</a:t>
            </a:r>
            <a:endParaRPr lang="en-US" sz="2900" b="1" dirty="0"/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52751" y="426027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800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/>
              <a:t>Gia </a:t>
            </a:r>
            <a:r>
              <a:rPr lang="en-US" sz="2900" b="1" dirty="0" err="1"/>
              <a:t>Bảo</a:t>
            </a:r>
            <a:endParaRPr lang="en-US" sz="2900" b="1" dirty="0"/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136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Hưng</a:t>
            </a:r>
            <a:endParaRPr lang="en-US" sz="2900" b="1" dirty="0"/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472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Hiển</a:t>
            </a:r>
            <a:endParaRPr lang="en-US" sz="2900" b="1" dirty="0"/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946400" y="-276225"/>
            <a:ext cx="4988984" cy="6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may mắn</a:t>
            </a:r>
          </a:p>
        </p:txBody>
      </p:sp>
    </p:spTree>
    <p:extLst>
      <p:ext uri="{BB962C8B-B14F-4D97-AF65-F5344CB8AC3E}">
        <p14:creationId xmlns:p14="http://schemas.microsoft.com/office/powerpoint/2010/main" val="277236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2948E-6 C -0.00174 0.00463 -0.00261 0.00971 -0.00452 0.01434 C -0.00625 0.01873 -0.01077 0.02659 -0.01077 0.02682 C -0.01476 0.04231 -0.0224 0.05202 -0.02917 0.06567 C -0.03594 0.07954 -0.04098 0.09503 -0.04775 0.10867 C -0.05244 0.12925 -0.05695 0.15006 -0.06303 0.17017 C -0.06198 0.27468 -0.06129 0.37896 -0.0599 0.48347 C -0.05973 0.49734 -0.05695 0.50844 -0.05226 0.52046 C -0.05053 0.53457 -0.04688 0.54405 -0.04306 0.55746 C -0.03837 0.57387 -0.03542 0.59769 -0.02917 0.61272 C -0.02223 0.6296 -0.00764 0.65596 0.00312 0.67006 C 0.01545 0.68624 0.03316 0.69179 0.04618 0.70682 C 0.05954 0.72231 0.07395 0.73434 0.08923 0.7459 C 0.11493 0.76555 0.08125 0.7415 0.10781 0.76439 C 0.11475 0.77041 0.12222 0.77526 0.12934 0.78058 C 0.13385 0.78382 0.13715 0.78937 0.14149 0.79306 C 0.14444 0.79561 0.14791 0.79653 0.15086 0.79908 C 0.15781 0.80486 0.16423 0.81133 0.17083 0.81757 C 0.17968 0.8259 0.19079 0.82844 0.2 0.83607 C 0.20798 0.84278 0.21527 0.8511 0.22309 0.8585 C 0.22534 0.86058 0.22829 0.86081 0.23072 0.86266 C 0.23802 0.86844 0.24184 0.87607 0.2493 0.88116 C 0.25364 0.88902 0.25902 0.89549 0.26319 0.90359 C 0.26892 0.91445 0.27395 0.92578 0.28003 0.93642 C 0.28524 0.9563 0.27656 0.92578 0.28611 0.94867 C 0.29375 0.96694 0.28055 0.94798 0.29236 0.96301 C 0.29513 0.97411 0.2967 0.98497 0.3 0.99584 C 0.2993 1.00486 0.30121 1.01549 0.29392 1.02035 C 0.29149 1.02197 0.28871 1.0215 0.28611 1.02243 C 0.28298 1.02359 0.27691 1.02659 0.27691 1.02682 C 0.21736 1.01919 0.17517 1.0252 0.13229 0.96925 C 0.12621 0.95283 0.11406 0.93896 0.1092 0.92208 C 0.1026 0.89919 0.09774 0.87515 0.09079 0.85249 C 0.08784 0.8326 0.08298 0.80301 0.09687 0.79098 C 0.14461 0.79445 0.19236 0.79676 0.2401 0.80116 C 0.26736 0.8037 0.29201 0.82798 0.31857 0.83399 C 0.32829 0.84069 0.33871 0.84601 0.3493 0.84833 C 0.35816 0.85642 0.36736 0.85064 0.37691 0.84624 C 0.38472 0.83584 0.37864 0.84185 0.39236 0.83607 C 0.40625 0.83029 0.42881 0.82335 0.4401 0.81133 C 0.44687 0.80416 0.45434 0.79491 0.46163 0.7889 C 0.47187 0.78035 0.46753 0.79006 0.47691 0.77642 C 0.48559 0.76416 0.48836 0.74728 0.49687 0.73549 C 0.49947 0.72532 0.50208 0.71515 0.50468 0.70497 C 0.5052 0.70081 0.50625 0.69665 0.50625 0.69249 C 0.50468 0.56879 0.5026 0.44532 0.5 0.32162 C 0.49965 0.30335 0.49218 0.28902 0.48767 0.2726 C 0.47812 0.23723 0.46979 0.20971 0.4493 0.18243 C 0.44496 0.17665 0.4302 0.16624 0.42777 0.16393 C 0.41701 0.15353 0.40555 0.14474 0.39236 0.1415 C 0.38454 0.13642 0.37465 0.13179 0.36614 0.12902 C 0.35798 0.12971 0.34965 0.12948 0.34149 0.1311 C 0.33177 0.13295 0.32326 0.14289 0.31545 0.1496 C 0.30642 0.15746 0.29427 0.16393 0.28611 0.17411 C 0.27968 0.18197 0.27395 0.19052 0.2677 0.19885 C 0.26562 0.20162 0.26284 0.20347 0.26163 0.20694 C 0.25711 0.21919 0.25989 0.21295 0.25225 0.22543 C 0.25173 0.23098 0.25191 0.23653 0.25086 0.24185 C 0.25034 0.24486 0.24774 0.24694 0.24774 0.24994 C 0.24774 0.27306 0.24895 0.29665 0.25086 0.31977 C 0.25138 0.32532 0.25538 0.32902 0.25694 0.33411 C 0.26059 0.34682 0.26197 0.3637 0.2677 0.37503 C 0.26892 0.37734 0.27118 0.37873 0.27239 0.38104 C 0.27725 0.3896 0.27986 0.40069 0.28611 0.40786 C 0.29114 0.41364 0.29913 0.41711 0.30468 0.4222 C 0.31024 0.42752 0.31545 0.43399 0.32152 0.43861 C 0.32343 0.44 0.33298 0.44231 0.33385 0.44254 C 0.34149 0.44509 0.34809 0.44948 0.35538 0.45295 C 0.36267 0.45133 0.36996 0.44994 0.37691 0.44671 C 0.38524 0.41341 0.37552 0.37642 0.36163 0.34844 C 0.35763 0.34035 0.35156 0.33318 0.34461 0.32994 C 0.34149 0.32856 0.33541 0.32578 0.33541 0.32601 C 0.33333 0.32601 0.31649 0.32671 0.31076 0.32994 C 0.3059 0.33272 0.30208 0.33572 0.29687 0.33804 C 0.29201 0.34266 0.29427 0.3422 0.29079 0.3422 " pathEditMode="relative" rAng="0" ptsTypes="ffffffffffffffffffffffffffffffffffffffffffffffffffffffffffffffffffffffffff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51300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DISCO_IN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128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>
                <a:cs typeface="Times New Roman" pitchFamily="18" charset="0"/>
              </a:rPr>
              <a:t>Chi</a:t>
            </a:r>
            <a:endParaRPr lang="en-US" sz="2900" b="1" dirty="0"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952751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800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/>
              <a:t>P. </a:t>
            </a:r>
            <a:r>
              <a:rPr lang="en-US" sz="2900" b="1" dirty="0" err="1"/>
              <a:t>Anh</a:t>
            </a:r>
            <a:endParaRPr lang="en-US" sz="2900" b="1" dirty="0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Bảo</a:t>
            </a:r>
            <a:r>
              <a:rPr lang="en-US" sz="2900" b="1" dirty="0"/>
              <a:t>	</a:t>
            </a: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47200" y="609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/>
              <a:t>Ngọc</a:t>
            </a:r>
            <a:endParaRPr lang="en-US" sz="2900" b="1" dirty="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128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/>
              <a:t>Minh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464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Tiến</a:t>
            </a:r>
            <a:r>
              <a:rPr lang="en-US" sz="2900" b="1" dirty="0"/>
              <a:t> </a:t>
            </a:r>
            <a:r>
              <a:rPr lang="vi-VN" sz="2900" b="1" dirty="0"/>
              <a:t>N</a:t>
            </a:r>
            <a:r>
              <a:rPr lang="en-US" sz="2900" b="1" dirty="0"/>
              <a:t>am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00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/>
              <a:t> An</a:t>
            </a: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Hân</a:t>
            </a:r>
            <a:endParaRPr lang="en-US" sz="2900" b="1" dirty="0"/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47200" y="16002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Khánh</a:t>
            </a:r>
            <a:endParaRPr lang="en-US" sz="2900" b="1" dirty="0"/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128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Huy</a:t>
            </a:r>
            <a:r>
              <a:rPr lang="en-US" sz="2900" b="1" dirty="0"/>
              <a:t> </a:t>
            </a:r>
            <a:r>
              <a:rPr lang="en-US" sz="2900" b="1" dirty="0" err="1"/>
              <a:t>Bảo</a:t>
            </a:r>
            <a:endParaRPr lang="en-US" sz="2900" b="1" dirty="0"/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464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Hải</a:t>
            </a:r>
            <a:r>
              <a:rPr lang="en-US" sz="2900" b="1" dirty="0"/>
              <a:t> Nam</a:t>
            </a: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0800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Lâm</a:t>
            </a:r>
            <a:endParaRPr lang="en-US" sz="2900" b="1" dirty="0"/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2514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Tuyết</a:t>
            </a:r>
            <a:endParaRPr lang="en-US" sz="2900" b="1" dirty="0"/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199" y="2514600"/>
            <a:ext cx="2013527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540327" y="3403600"/>
            <a:ext cx="2240973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Phương</a:t>
            </a:r>
            <a:r>
              <a:rPr lang="en-US" sz="2900" b="1" dirty="0"/>
              <a:t> </a:t>
            </a:r>
            <a:r>
              <a:rPr lang="en-US" sz="2900" b="1" dirty="0" err="1"/>
              <a:t>Trang</a:t>
            </a:r>
            <a:endParaRPr lang="en-US" sz="2900" b="1" dirty="0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464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/>
              <a:t>Minh </a:t>
            </a:r>
            <a:r>
              <a:rPr lang="en-US" sz="2900" b="1" dirty="0" err="1"/>
              <a:t>Anh</a:t>
            </a:r>
            <a:endParaRPr lang="en-US" sz="2900" b="1" dirty="0"/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800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Sơn</a:t>
            </a:r>
            <a:endParaRPr lang="en-US" sz="2900" b="1" dirty="0"/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136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Nhi</a:t>
            </a:r>
            <a:endParaRPr lang="en-US" sz="2900" b="1" dirty="0"/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47200" y="34290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Châu</a:t>
            </a:r>
            <a:endParaRPr lang="en-US" sz="2900" b="1" dirty="0"/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128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Vinh</a:t>
            </a:r>
            <a:endParaRPr lang="en-US" sz="2900" b="1" dirty="0"/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52751" y="426027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800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vi-VN" sz="2900" b="1" dirty="0"/>
              <a:t>Gia </a:t>
            </a:r>
            <a:r>
              <a:rPr lang="en-US" sz="2900" b="1" dirty="0" err="1"/>
              <a:t>Bảo</a:t>
            </a:r>
            <a:endParaRPr lang="en-US" sz="2900" b="1" dirty="0"/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136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Hưng</a:t>
            </a:r>
            <a:endParaRPr lang="en-US" sz="2900" b="1" dirty="0"/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47200" y="43434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algn="ctr"/>
            <a:r>
              <a:rPr lang="en-US" sz="2900" b="1" dirty="0" err="1"/>
              <a:t>Hiển</a:t>
            </a:r>
            <a:endParaRPr lang="en-US" sz="2900" b="1" dirty="0"/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946400" y="-276225"/>
            <a:ext cx="4988984" cy="6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may mắn</a:t>
            </a:r>
          </a:p>
        </p:txBody>
      </p:sp>
    </p:spTree>
    <p:extLst>
      <p:ext uri="{BB962C8B-B14F-4D97-AF65-F5344CB8AC3E}">
        <p14:creationId xmlns:p14="http://schemas.microsoft.com/office/powerpoint/2010/main" val="74394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2948E-6 C -0.00174 0.00463 -0.00261 0.00971 -0.00452 0.01434 C -0.00625 0.01873 -0.01077 0.02659 -0.01077 0.02682 C -0.01476 0.04231 -0.0224 0.05202 -0.02917 0.06567 C -0.03594 0.07954 -0.04098 0.09503 -0.04775 0.10867 C -0.05244 0.12925 -0.05695 0.15006 -0.06303 0.17017 C -0.06198 0.27468 -0.06129 0.37896 -0.0599 0.48347 C -0.05973 0.49734 -0.05695 0.50844 -0.05226 0.52046 C -0.05053 0.53457 -0.04688 0.54405 -0.04306 0.55746 C -0.03837 0.57387 -0.03542 0.59769 -0.02917 0.61272 C -0.02223 0.6296 -0.00764 0.65596 0.00312 0.67006 C 0.01545 0.68624 0.03316 0.69179 0.04618 0.70682 C 0.05954 0.72231 0.07395 0.73434 0.08923 0.7459 C 0.11493 0.76555 0.08125 0.7415 0.10781 0.76439 C 0.11475 0.77041 0.12222 0.77526 0.12934 0.78058 C 0.13385 0.78382 0.13715 0.78937 0.14149 0.79306 C 0.14444 0.79561 0.14791 0.79653 0.15086 0.79908 C 0.15781 0.80486 0.16423 0.81133 0.17083 0.81757 C 0.17968 0.8259 0.19079 0.82844 0.2 0.83607 C 0.20798 0.84278 0.21527 0.8511 0.22309 0.8585 C 0.22534 0.86058 0.22829 0.86081 0.23072 0.86266 C 0.23802 0.86844 0.24184 0.87607 0.2493 0.88116 C 0.25364 0.88902 0.25902 0.89549 0.26319 0.90359 C 0.26892 0.91445 0.27395 0.92578 0.28003 0.93642 C 0.28524 0.9563 0.27656 0.92578 0.28611 0.94867 C 0.29375 0.96694 0.28055 0.94798 0.29236 0.96301 C 0.29513 0.97411 0.2967 0.98497 0.3 0.99584 C 0.2993 1.00486 0.30121 1.01549 0.29392 1.02035 C 0.29149 1.02197 0.28871 1.0215 0.28611 1.02243 C 0.28298 1.02359 0.27691 1.02659 0.27691 1.02682 C 0.21736 1.01919 0.17517 1.0252 0.13229 0.96925 C 0.12621 0.95283 0.11406 0.93896 0.1092 0.92208 C 0.1026 0.89919 0.09774 0.87515 0.09079 0.85249 C 0.08784 0.8326 0.08298 0.80301 0.09687 0.79098 C 0.14461 0.79445 0.19236 0.79676 0.2401 0.80116 C 0.26736 0.8037 0.29201 0.82798 0.31857 0.83399 C 0.32829 0.84069 0.33871 0.84601 0.3493 0.84833 C 0.35816 0.85642 0.36736 0.85064 0.37691 0.84624 C 0.38472 0.83584 0.37864 0.84185 0.39236 0.83607 C 0.40625 0.83029 0.42881 0.82335 0.4401 0.81133 C 0.44687 0.80416 0.45434 0.79491 0.46163 0.7889 C 0.47187 0.78035 0.46753 0.79006 0.47691 0.77642 C 0.48559 0.76416 0.48836 0.74728 0.49687 0.73549 C 0.49947 0.72532 0.50208 0.71515 0.50468 0.70497 C 0.5052 0.70081 0.50625 0.69665 0.50625 0.69249 C 0.50468 0.56879 0.5026 0.44532 0.5 0.32162 C 0.49965 0.30335 0.49218 0.28902 0.48767 0.2726 C 0.47812 0.23723 0.46979 0.20971 0.4493 0.18243 C 0.44496 0.17665 0.4302 0.16624 0.42777 0.16393 C 0.41701 0.15353 0.40555 0.14474 0.39236 0.1415 C 0.38454 0.13642 0.37465 0.13179 0.36614 0.12902 C 0.35798 0.12971 0.34965 0.12948 0.34149 0.1311 C 0.33177 0.13295 0.32326 0.14289 0.31545 0.1496 C 0.30642 0.15746 0.29427 0.16393 0.28611 0.17411 C 0.27968 0.18197 0.27395 0.19052 0.2677 0.19885 C 0.26562 0.20162 0.26284 0.20347 0.26163 0.20694 C 0.25711 0.21919 0.25989 0.21295 0.25225 0.22543 C 0.25173 0.23098 0.25191 0.23653 0.25086 0.24185 C 0.25034 0.24486 0.24774 0.24694 0.24774 0.24994 C 0.24774 0.27306 0.24895 0.29665 0.25086 0.31977 C 0.25138 0.32532 0.25538 0.32902 0.25694 0.33411 C 0.26059 0.34682 0.26197 0.3637 0.2677 0.37503 C 0.26892 0.37734 0.27118 0.37873 0.27239 0.38104 C 0.27725 0.3896 0.27986 0.40069 0.28611 0.40786 C 0.29114 0.41364 0.29913 0.41711 0.30468 0.4222 C 0.31024 0.42752 0.31545 0.43399 0.32152 0.43861 C 0.32343 0.44 0.33298 0.44231 0.33385 0.44254 C 0.34149 0.44509 0.34809 0.44948 0.35538 0.45295 C 0.36267 0.45133 0.36996 0.44994 0.37691 0.44671 C 0.38524 0.41341 0.37552 0.37642 0.36163 0.34844 C 0.35763 0.34035 0.35156 0.33318 0.34461 0.32994 C 0.34149 0.32856 0.33541 0.32578 0.33541 0.32601 C 0.33333 0.32601 0.31649 0.32671 0.31076 0.32994 C 0.3059 0.33272 0.30208 0.33572 0.29687 0.33804 C 0.29201 0.34266 0.29427 0.3422 0.29079 0.3422 " pathEditMode="relative" rAng="0" ptsTypes="ffffffffffffffffffffffffffffffffffffffffffffffffffffffffffffffffffffffffff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51300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105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1634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	2.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  <a:b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b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	- Tan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40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2183542"/>
            <a:ext cx="11319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1704"/>
            <a:ext cx="11176000" cy="65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7" y="2743200"/>
            <a:ext cx="11698515" cy="1187053"/>
          </a:xfrm>
          <a:prstGeom prst="rect">
            <a:avLst/>
          </a:prstGeom>
        </p:spPr>
        <p:txBody>
          <a:bodyPr wrap="none" lIns="72041" tIns="36020" rIns="72041" bIns="360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5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5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5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0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36" y="991312"/>
            <a:ext cx="9111615" cy="56565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69417" y="293370"/>
            <a:ext cx="266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Tớ</a:t>
            </a:r>
            <a:r>
              <a:rPr lang="en-US" sz="3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6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nhớ</a:t>
            </a:r>
            <a:r>
              <a:rPr lang="en-US" sz="3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60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cậu</a:t>
            </a:r>
            <a:endParaRPr lang="en-US" sz="36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85" y="615950"/>
            <a:ext cx="3269615" cy="318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35505" y="1044575"/>
            <a:ext cx="959485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1. Khi chia tay sóc, kiến cảm thấy như thế nào?</a:t>
            </a:r>
            <a:endParaRPr lang="en-US" altLang="zh-CN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05711" y="1490472"/>
            <a:ext cx="7214361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Khi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chia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tay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sóc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cảm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thấy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rất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buồn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2505710" y="2346960"/>
            <a:ext cx="942530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2. Sóc đồng ý với kiến điều gì?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31465" y="2810510"/>
            <a:ext cx="8580247" cy="69253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Sóc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đồng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ý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vớ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i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rằng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sẽ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thường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xuyên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nhớ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tới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764790" y="3502025"/>
            <a:ext cx="9312910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3.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Vì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sao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phải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viết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lại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nhiều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lần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lá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thư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gửi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sóc</a:t>
            </a: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2505710" y="4225925"/>
            <a:ext cx="9224645" cy="129269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phải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viết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lại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nhiều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lần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lá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thư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gửi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sóc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vì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không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làm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sao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cho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sóc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mình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rất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nhớ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bạn</a:t>
            </a:r>
            <a:r>
              <a:rPr lang="en-US" altLang="zh-CN" sz="26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867660" y="5517515"/>
            <a:ext cx="921004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4. Theo em, 2 bạn sẽ cảm thấy như thế nào nếu không nhận được thư của nhau?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417320" y="6166723"/>
            <a:ext cx="10488168" cy="497028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Theo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em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nếu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không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nhận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được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thư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của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sẽ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rất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buồn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rất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nhớ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000" dirty="0" err="1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lang="en-US" altLang="zh-CN" sz="20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  <p:bldP spid="14" grpId="0" bldLvl="0" animBg="1"/>
      <p:bldP spid="14" grpId="1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0D49BA-D68F-4601-97EB-8089468EF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7" y="0"/>
            <a:ext cx="1179463" cy="1173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5F57B-397B-44C3-9242-570B74538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7" y="0"/>
            <a:ext cx="1179463" cy="117384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57150" y="202501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0" y="221551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Kiến là bạn thân của sóc. Hằng ngày, hai bạn rủ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20210" y="786765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14300" y="2985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nhau đi học. Một ngày nọ, nhà kiến chuyển sang 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14300" y="3747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cánh rừng khác. Sóc và kiến rất buồn. Hai bạn tìm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 gửi thư cho nhau để bày tỏ nỗi nhớ.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996205-17EB-48A0-BD79-149D08FC1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83FAE0-23C5-42AF-95B4-612FEF2A1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7" y="0"/>
            <a:ext cx="1179463" cy="11738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85" y="1034415"/>
            <a:ext cx="9892030" cy="365315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9985" y="4517390"/>
            <a:ext cx="1581785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cua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7921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công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4055" y="457835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kỳ đà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5512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kiến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A8C3-4DBF-40A6-8A8E-822B8DD9BE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920240" y="525780"/>
            <a:ext cx="513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9315" y="1825625"/>
            <a:ext cx="10586720" cy="28314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8015" y="2666365"/>
            <a:ext cx="83121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3035" y="2788285"/>
            <a:ext cx="83121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hươu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34280" y="3416935"/>
            <a:ext cx="90106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khướu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b. Tìm từ ngữ có tiếng chứa en hoặc eng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60" y="1908810"/>
            <a:ext cx="4902835" cy="1621155"/>
          </a:xfrm>
          <a:prstGeom prst="rect">
            <a:avLst/>
          </a:prstGeom>
        </p:spPr>
      </p:pic>
      <p:graphicFrame>
        <p:nvGraphicFramePr>
          <p:cNvPr id="10" name="Table 9"/>
          <p:cNvGraphicFramePr/>
          <p:nvPr/>
        </p:nvGraphicFramePr>
        <p:xfrm>
          <a:off x="3644265" y="3954780"/>
          <a:ext cx="471932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đan 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leng keng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hoa 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xà beng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C4320FB-7F12-498D-9965-65B3BE570C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7" y="0"/>
            <a:ext cx="1179463" cy="1173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1838A-295B-4B4E-8600-5687A11F2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7" y="0"/>
            <a:ext cx="1179463" cy="117384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tình cảm bạn bè?</a:t>
            </a:r>
          </a:p>
        </p:txBody>
      </p:sp>
      <p:graphicFrame>
        <p:nvGraphicFramePr>
          <p:cNvPr id="10" name="Table 9"/>
          <p:cNvGraphicFramePr/>
          <p:nvPr/>
        </p:nvGraphicFramePr>
        <p:xfrm>
          <a:off x="3421380" y="1449070"/>
          <a:ext cx="4719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thân thiết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quý mến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keo sơn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gắn bó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đoàn kết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đáng quý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Content Placeholder 3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3325" y="3567430"/>
            <a:ext cx="9584690" cy="22961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749290" y="4330700"/>
            <a:ext cx="476885" cy="354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6280" y="4360545"/>
            <a:ext cx="2129790" cy="10960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63155" y="4380865"/>
            <a:ext cx="40640" cy="10655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888303-1766-42D8-91FB-42B9FD1A5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275224"/>
            <a:ext cx="1179463" cy="1173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E1DCBAE-1F1F-47A4-A36B-E5B9B289F4AC}"/>
              </a:ext>
            </a:extLst>
          </p:cNvPr>
          <p:cNvSpPr txBox="1">
            <a:spLocks/>
          </p:cNvSpPr>
          <p:nvPr/>
        </p:nvSpPr>
        <p:spPr>
          <a:xfrm>
            <a:off x="653143" y="2077803"/>
            <a:ext cx="10972800" cy="10676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8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Khi chia tay sóc, kiến cảm thấy thế nào ?</a:t>
            </a:r>
          </a:p>
        </p:txBody>
      </p:sp>
      <p:sp>
        <p:nvSpPr>
          <p:cNvPr id="5" name="Rectangle 4"/>
          <p:cNvSpPr/>
          <p:nvPr/>
        </p:nvSpPr>
        <p:spPr>
          <a:xfrm>
            <a:off x="801115" y="3597441"/>
            <a:ext cx="10824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vi-VN" sz="5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chia tay sóc, kiến </a:t>
            </a:r>
            <a:r>
              <a:rPr lang="en-US" sz="5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vi-VN" sz="5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ất buồn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câu ở cột A phù hợp với ý ở cột B. Nói tên dấu câu đặt cuối mỗi câu.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3021330"/>
            <a:ext cx="5181600" cy="1959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2152015"/>
            <a:ext cx="8845550" cy="37115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800090" y="3133725"/>
            <a:ext cx="1470660" cy="12166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9450" y="3113405"/>
            <a:ext cx="1531620" cy="122745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9770" y="5385435"/>
            <a:ext cx="1501140" cy="4064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63017-FAEC-4FAE-B6EB-2A70B25954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5 + 6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2639BF0-D98A-4D8D-8F12-BE92B049D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7" y="0"/>
            <a:ext cx="1179463" cy="1173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30" y="951230"/>
            <a:ext cx="9679305" cy="36156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42440" y="4684395"/>
            <a:ext cx="3347720" cy="12985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2 bạn nhỏ đang đi học, phía xa có 2 mẹ con dắt tay nhau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92725" y="4754880"/>
            <a:ext cx="2840990" cy="12280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3 bạn học sinh đang trao đổi bài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05165" y="4744720"/>
            <a:ext cx="2840990" cy="12382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các bạn học sinh đang chơi trên sân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80" y="440055"/>
            <a:ext cx="9157970" cy="258953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89455" y="3552190"/>
            <a:ext cx="8559800" cy="2433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chia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thừng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3558C-22BD-450C-8367-6549D6486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7" y="0"/>
            <a:ext cx="1179463" cy="117384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" y="109855"/>
            <a:ext cx="6435090" cy="946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đọc 1 bài thơ về tình bạn</a:t>
            </a:r>
          </a:p>
        </p:txBody>
      </p:sp>
      <p:pic>
        <p:nvPicPr>
          <p:cNvPr id="3" name="Picture 2" descr="Chúng ta đều là bạ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35" y="1519555"/>
            <a:ext cx="3586480" cy="5097145"/>
          </a:xfrm>
          <a:prstGeom prst="rect">
            <a:avLst/>
          </a:prstGeom>
        </p:spPr>
      </p:pic>
      <p:pic>
        <p:nvPicPr>
          <p:cNvPr id="4" name="Picture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70" y="1710690"/>
            <a:ext cx="6130290" cy="459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" y="109855"/>
            <a:ext cx="10552430" cy="946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2. Nói về những điều em thích trong bài thơ đó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721485"/>
            <a:ext cx="7277100" cy="3764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A6D161-9DAC-4DE6-A923-99E740081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37" y="0"/>
            <a:ext cx="1179463" cy="1173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3741490" y="1383283"/>
            <a:ext cx="6937695" cy="3100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9938" y="1507517"/>
            <a:ext cx="6065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CỦNG CỐ BÀI HỌC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70" y="4671704"/>
            <a:ext cx="1694696" cy="216190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71" y="3987066"/>
            <a:ext cx="3188719" cy="2671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40" y="0"/>
            <a:ext cx="1177459" cy="117185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53563" y="6183866"/>
            <a:ext cx="889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lững thững để giải trí hoặc để ngắm cảnh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49382"/>
            <a:ext cx="11069781" cy="57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76363" cy="6761018"/>
          </a:xfrm>
        </p:spPr>
      </p:pic>
    </p:spTree>
    <p:extLst>
      <p:ext uri="{BB962C8B-B14F-4D97-AF65-F5344CB8AC3E}">
        <p14:creationId xmlns:p14="http://schemas.microsoft.com/office/powerpoint/2010/main" val="3530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1"/>
            <a:ext cx="10972800" cy="57146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5400" b="1" dirty="0">
                <a:solidFill>
                  <a:srgbClr val="FF0000"/>
                </a:solidFill>
                <a:latin typeface="+mj-lt"/>
              </a:rPr>
              <a:t>THẢO LUẬN NHÓM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ĐÔI</a:t>
            </a:r>
            <a:endParaRPr lang="vi-VN" sz="5400" b="1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en-US" sz="5400" b="1" dirty="0">
              <a:solidFill>
                <a:srgbClr val="00B050"/>
              </a:solidFill>
              <a:latin typeface="+mj-lt"/>
            </a:endParaRPr>
          </a:p>
          <a:p>
            <a:pPr>
              <a:buNone/>
            </a:pPr>
            <a:r>
              <a:rPr lang="vi-VN" sz="5400" b="1" dirty="0">
                <a:solidFill>
                  <a:srgbClr val="00B050"/>
                </a:solidFill>
                <a:latin typeface="+mj-lt"/>
              </a:rPr>
              <a:t>Câu 2: Sóc đồng ý với kiến điều gì?</a:t>
            </a:r>
            <a:endParaRPr lang="en-US" sz="5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4510" y="4117170"/>
            <a:ext cx="1066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</a:t>
            </a:r>
            <a:r>
              <a:rPr lang="vi-VN" sz="5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Sóc thường xuyên nhớ đến kiến.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926</Words>
  <Application>Microsoft Office PowerPoint</Application>
  <PresentationFormat>Widescreen</PresentationFormat>
  <Paragraphs>149</Paragraphs>
  <Slides>47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Microsoft YaHei</vt:lpstr>
      <vt:lpstr>Arial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HP001 4 hàng</vt:lpstr>
      <vt:lpstr>Times New Roman</vt:lpstr>
      <vt:lpstr>Wingdings 2</vt:lpstr>
      <vt:lpstr>1_Office Theme</vt:lpstr>
      <vt:lpstr>Trek</vt:lpstr>
      <vt:lpstr>7_Office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diễn cảm đoạn 2</vt:lpstr>
      <vt:lpstr>PowerPoint Presentation</vt:lpstr>
      <vt:lpstr>1. Đóng vai sóc  và kiến để nói và đáp lời chào lúc chia tay.</vt:lpstr>
      <vt:lpstr>PowerPoint Presentation</vt:lpstr>
      <vt:lpstr>PowerPoint Presentation</vt:lpstr>
      <vt:lpstr>PowerPoint Presentation</vt:lpstr>
      <vt:lpstr>PowerPoint Presentation</vt:lpstr>
      <vt:lpstr> 2. Em sẽ nói với bạn thế nào khi:  - Bạn chuyển đến 1 ngôi trường khác  - Tan học, em về trước còn bạn ở lại chờ bố mẹ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Hi</cp:lastModifiedBy>
  <cp:revision>69</cp:revision>
  <dcterms:created xsi:type="dcterms:W3CDTF">2021-05-26T07:40:58Z</dcterms:created>
  <dcterms:modified xsi:type="dcterms:W3CDTF">2024-12-25T07:58:51Z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