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4"/>
  </p:notesMasterIdLst>
  <p:sldIdLst>
    <p:sldId id="257" r:id="rId7"/>
    <p:sldId id="258" r:id="rId8"/>
    <p:sldId id="259" r:id="rId9"/>
    <p:sldId id="260" r:id="rId10"/>
    <p:sldId id="261" r:id="rId11"/>
    <p:sldId id="262" r:id="rId12"/>
    <p:sldId id="263" r:id="rId13"/>
    <p:sldId id="264" r:id="rId14"/>
    <p:sldId id="265" r:id="rId15"/>
    <p:sldId id="266" r:id="rId16"/>
    <p:sldId id="268" r:id="rId17"/>
    <p:sldId id="300" r:id="rId18"/>
    <p:sldId id="269" r:id="rId19"/>
    <p:sldId id="271" r:id="rId20"/>
    <p:sldId id="278" r:id="rId21"/>
    <p:sldId id="273" r:id="rId22"/>
    <p:sldId id="274" r:id="rId23"/>
    <p:sldId id="275" r:id="rId24"/>
    <p:sldId id="276" r:id="rId25"/>
    <p:sldId id="280" r:id="rId26"/>
    <p:sldId id="281" r:id="rId27"/>
    <p:sldId id="282" r:id="rId28"/>
    <p:sldId id="283" r:id="rId29"/>
    <p:sldId id="284" r:id="rId30"/>
    <p:sldId id="285" r:id="rId31"/>
    <p:sldId id="286" r:id="rId32"/>
    <p:sldId id="288" r:id="rId33"/>
    <p:sldId id="287" r:id="rId34"/>
    <p:sldId id="289" r:id="rId35"/>
    <p:sldId id="291" r:id="rId36"/>
    <p:sldId id="292" r:id="rId37"/>
    <p:sldId id="293" r:id="rId38"/>
    <p:sldId id="294" r:id="rId39"/>
    <p:sldId id="295" r:id="rId40"/>
    <p:sldId id="296" r:id="rId41"/>
    <p:sldId id="297"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5" d="100"/>
          <a:sy n="65" d="100"/>
        </p:scale>
        <p:origin x="-90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16739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8.png"/><Relationship Id="rId21" Type="http://schemas.openxmlformats.org/officeDocument/2006/relationships/image" Target="../media/image17.png"/><Relationship Id="rId34" Type="http://schemas.microsoft.com/office/2007/relationships/hdphoto" Target="../media/hdphoto14.wdp"/><Relationship Id="rId7" Type="http://schemas.openxmlformats.org/officeDocument/2006/relationships/image" Target="../media/image10.png"/><Relationship Id="rId12" Type="http://schemas.microsoft.com/office/2007/relationships/hdphoto" Target="../media/hdphoto6.wdp"/><Relationship Id="rId17" Type="http://schemas.openxmlformats.org/officeDocument/2006/relationships/image" Target="../media/image15.png"/><Relationship Id="rId25" Type="http://schemas.openxmlformats.org/officeDocument/2006/relationships/slide" Target="slide7.xml"/><Relationship Id="rId33" Type="http://schemas.openxmlformats.org/officeDocument/2006/relationships/image" Target="../media/image22.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2.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slide" Target="slide3.xml"/><Relationship Id="rId28" Type="http://schemas.openxmlformats.org/officeDocument/2006/relationships/image" Target="../media/image19.GIF"/><Relationship Id="rId36"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16.png"/><Relationship Id="rId31"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11.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8.png"/><Relationship Id="rId30" Type="http://schemas.microsoft.com/office/2007/relationships/hdphoto" Target="../media/hdphoto12.wdp"/><Relationship Id="rId35"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3.GIF"/><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0.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GIF"/><Relationship Id="rId18" Type="http://schemas.openxmlformats.org/officeDocument/2006/relationships/slide" Target="slide32.xml"/><Relationship Id="rId3" Type="http://schemas.openxmlformats.org/officeDocument/2006/relationships/audio" Target="../media/audio4.wav"/><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2.GIF"/><Relationship Id="rId17" Type="http://schemas.openxmlformats.org/officeDocument/2006/relationships/image" Target="../media/image66.png"/><Relationship Id="rId2" Type="http://schemas.openxmlformats.org/officeDocument/2006/relationships/notesSlide" Target="../notesSlides/notesSlide15.xml"/><Relationship Id="rId16" Type="http://schemas.openxmlformats.org/officeDocument/2006/relationships/slide" Target="slide31.xml"/><Relationship Id="rId20" Type="http://schemas.openxmlformats.org/officeDocument/2006/relationships/slide" Target="slide33.xml"/><Relationship Id="rId1" Type="http://schemas.openxmlformats.org/officeDocument/2006/relationships/slideLayout" Target="../slideLayouts/slideLayout49.xml"/><Relationship Id="rId6" Type="http://schemas.openxmlformats.org/officeDocument/2006/relationships/image" Target="../media/image56.png"/><Relationship Id="rId11" Type="http://schemas.openxmlformats.org/officeDocument/2006/relationships/image" Target="../media/image61.GIF"/><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69.png"/><Relationship Id="rId10" Type="http://schemas.openxmlformats.org/officeDocument/2006/relationships/image" Target="../media/image60.GIF"/><Relationship Id="rId19" Type="http://schemas.openxmlformats.org/officeDocument/2006/relationships/image" Target="../media/image67.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Các bạn trong tranh đang chơi thả diều</a:t>
            </a: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a:latin typeface="Arial-Rounded" panose="020B0500000000000000" pitchFamily="34" charset="0"/>
                <a:cs typeface="Arial-Rounded" panose="020B0500000000000000" pitchFamily="34" charset="0"/>
              </a:rPr>
              <a:t>2. Em biết gì về trò chơi này?</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Diều được làm từ khung tre dán giấy kín, có buộc dây dài</a:t>
            </a:r>
          </a:p>
        </p:txBody>
      </p:sp>
      <p:pic>
        <p:nvPicPr>
          <p:cNvPr id="9" name="Picture 8">
            <a:extLst>
              <a:ext uri="{FF2B5EF4-FFF2-40B4-BE49-F238E27FC236}">
                <a16:creationId xmlns=""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smtClean="0">
                <a:latin typeface="Arial-Rounded" panose="020B0500000000000000" pitchFamily="34" charset="0"/>
                <a:cs typeface="Arial-Rounded" panose="020B0500000000000000" pitchFamily="34" charset="0"/>
              </a:rPr>
              <a:t>THẢ </a:t>
            </a:r>
            <a:r>
              <a:rPr lang="en-US" sz="2800" b="1" dirty="0">
                <a:latin typeface="Arial-Rounded" panose="020B0500000000000000" pitchFamily="34" charset="0"/>
                <a:cs typeface="Arial-Rounded" panose="020B0500000000000000" pitchFamily="34" charset="0"/>
              </a:rPr>
              <a:t>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5466715" y="3704658"/>
            <a:ext cx="6096000" cy="582295"/>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extLst>
      <p:ext uri="{BB962C8B-B14F-4D97-AF65-F5344CB8AC3E}">
        <p14:creationId xmlns:p14="http://schemas.microsoft.com/office/powerpoint/2010/main" val="9196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Rounded Rectangle 2"/>
          <p:cNvSpPr/>
          <p:nvPr/>
        </p:nvSpPr>
        <p:spPr>
          <a:xfrm>
            <a:off x="4448810" y="6161405"/>
            <a:ext cx="4300220" cy="5924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Luyện đọc từ khó</a:t>
            </a:r>
          </a:p>
        </p:txBody>
      </p:sp>
      <p:cxnSp>
        <p:nvCxnSpPr>
          <p:cNvPr id="9" name="Straight Connector 8"/>
          <p:cNvCxnSpPr/>
          <p:nvPr/>
        </p:nvCxnSpPr>
        <p:spPr>
          <a:xfrm>
            <a:off x="2219960" y="934720"/>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sz="half" idx="1"/>
          </p:nvPr>
        </p:nvSpPr>
        <p:spPr>
          <a:xfrm>
            <a:off x="768350" y="3253105"/>
            <a:ext cx="9826625" cy="4526280"/>
          </a:xfrm>
        </p:spPr>
        <p:txBody>
          <a:bodyPr/>
          <a:lstStyle/>
          <a:p>
            <a:pPr marL="0" indent="0">
              <a:buNone/>
            </a:pPr>
            <a:r>
              <a:rPr lang="en-US" sz="3200">
                <a:latin typeface="Arial-Rounded" panose="020B0500000000000000" pitchFamily="34" charset="0"/>
                <a:cs typeface="Arial-Rounded" panose="020B0500000000000000" pitchFamily="34" charset="0"/>
              </a:rPr>
              <a:t>- </a:t>
            </a:r>
            <a:r>
              <a:rPr lang="en-US" sz="3200" i="1">
                <a:latin typeface="Arial-Rounded" panose="020B0500000000000000" pitchFamily="34" charset="0"/>
                <a:cs typeface="Arial-Rounded" panose="020B0500000000000000" pitchFamily="34" charset="0"/>
              </a:rPr>
              <a:t>Sông Ngân (dải Ngân Hà):</a:t>
            </a:r>
            <a:r>
              <a:rPr lang="en-US" sz="3200">
                <a:latin typeface="Arial-Rounded" panose="020B0500000000000000" pitchFamily="34" charset="0"/>
                <a:cs typeface="Arial-Rounded" panose="020B0500000000000000" pitchFamily="34" charset="0"/>
              </a:rPr>
              <a:t> dải trắng bạc, vắt ngang bầu trời, được tạo nên từ nhiều ngôi sao, trông giống một con sông.</a:t>
            </a:r>
          </a:p>
          <a:p>
            <a:pPr marL="0" indent="0">
              <a:buNone/>
            </a:pPr>
            <a:r>
              <a:rPr lang="en-US" sz="3200">
                <a:latin typeface="Arial-Rounded" panose="020B0500000000000000" pitchFamily="34" charset="0"/>
                <a:cs typeface="Arial-Rounded" panose="020B0500000000000000" pitchFamily="34" charset="0"/>
              </a:rPr>
              <a:t>- </a:t>
            </a:r>
            <a:r>
              <a:rPr lang="en-US" sz="3200" i="1">
                <a:latin typeface="Arial-Rounded" panose="020B0500000000000000" pitchFamily="34" charset="0"/>
                <a:cs typeface="Arial-Rounded" panose="020B0500000000000000" pitchFamily="34" charset="0"/>
              </a:rPr>
              <a:t>Nong:</a:t>
            </a:r>
            <a:r>
              <a:rPr lang="en-US" sz="3200">
                <a:latin typeface="Arial-Rounded" panose="020B0500000000000000" pitchFamily="34" charset="0"/>
                <a:cs typeface="Arial-Rounded" panose="020B0500000000000000" pitchFamily="34" charset="0"/>
              </a:rPr>
              <a:t> Vật dụng làm từ tre nứa, có hình tròn, dùng để phơi thóc</a:t>
            </a:r>
          </a:p>
        </p:txBody>
      </p:sp>
      <p:sp>
        <p:nvSpPr>
          <p:cNvPr id="5" name="TextBox 4"/>
          <p:cNvSpPr txBox="1"/>
          <p:nvPr/>
        </p:nvSpPr>
        <p:spPr>
          <a:xfrm>
            <a:off x="568836" y="604684"/>
            <a:ext cx="5817215"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6807200" y="148590"/>
            <a:ext cx="5303520"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5466715" y="370465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Học sinh đọc toàn bài</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2. 2 câu thơ “Sao trời trôi qua/Thuyền thành trăng vàng” tả cánh diều vào lúc nào?</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Vào buổi sáng</a:t>
            </a:r>
          </a:p>
          <a:p>
            <a:pPr marL="0" indent="0">
              <a:buNone/>
            </a:pPr>
            <a:r>
              <a:rPr lang="en-US" sz="3600">
                <a:latin typeface="Arial-Rounded" panose="020B0500000000000000" pitchFamily="34" charset="0"/>
                <a:cs typeface="Arial-Rounded" panose="020B0500000000000000" pitchFamily="34" charset="0"/>
              </a:rPr>
              <a:t>b. Vào buổi chiều</a:t>
            </a:r>
          </a:p>
          <a:p>
            <a:pPr marL="0" indent="0">
              <a:buNone/>
            </a:pPr>
            <a:r>
              <a:rPr lang="en-US" sz="3600">
                <a:latin typeface="Arial-Rounded" panose="020B0500000000000000" pitchFamily="34" charset="0"/>
                <a:cs typeface="Arial-Rounded" panose="020B0500000000000000" pitchFamily="34" charset="0"/>
              </a:rPr>
              <a:t>c. Vào ban đêm</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3. Khổ thơ cuối muốn nói điều gì?</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Cánh diều làm thôn quê đông vui hơn</a:t>
            </a:r>
          </a:p>
          <a:p>
            <a:pPr marL="0" indent="0">
              <a:buNone/>
            </a:pPr>
            <a:r>
              <a:rPr lang="en-US" sz="3600">
                <a:latin typeface="Arial-Rounded" panose="020B0500000000000000" pitchFamily="34" charset="0"/>
                <a:cs typeface="Arial-Rounded" panose="020B0500000000000000" pitchFamily="34" charset="0"/>
              </a:rPr>
              <a:t>b. Cánh diều làm thôn quê giàu có hơn</a:t>
            </a:r>
          </a:p>
          <a:p>
            <a:pPr marL="0" indent="0">
              <a:buNone/>
            </a:pPr>
            <a:r>
              <a:rPr lang="en-US" sz="3600">
                <a:latin typeface="Arial-Rounded" panose="020B0500000000000000" pitchFamily="34" charset="0"/>
                <a:cs typeface="Arial-Rounded" panose="020B0500000000000000" pitchFamily="34" charset="0"/>
              </a:rPr>
              <a:t>c. Cánh diều làm cảnh thôn quê tươi đẹp hơn</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khổ thơ em thích</a:t>
            </a:r>
            <a:endParaRPr lang="en-US" sz="3200" b="1" dirty="0">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Cánh</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Nhạc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Tiếng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Uốn</a:t>
            </a:r>
          </a:p>
        </p:txBody>
      </p:sp>
      <p:pic>
        <p:nvPicPr>
          <p:cNvPr id="11" name="Picture 10">
            <a:extLst>
              <a:ext uri="{FF2B5EF4-FFF2-40B4-BE49-F238E27FC236}">
                <a16:creationId xmlns=""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a:latin typeface="Arial-Rounded" panose="020B0500000000000000" pitchFamily="34" charset="0"/>
                <a:cs typeface="Arial-Rounded" panose="020B0500000000000000" pitchFamily="34" charset="0"/>
              </a:rPr>
              <a:t>1. Từ ngữ được dùng để nói về âm thanh của sáo diều: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trắng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 nâu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r>
              <a:rPr lang="en-US">
                <a:latin typeface="Arial-Rounded" panose="020B0500000000000000" pitchFamily="34" charset="0"/>
                <a:cs typeface="Arial-Rounded" panose="020B0500000000000000" pitchFamily="34" charset="0"/>
              </a:rPr>
              <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chăm chỉ</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hiền lành, nhút nhát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mẽ</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dạn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00400" y="1295497"/>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
        <p:nvSpPr>
          <p:cNvPr id="2" name="Rectangle 1"/>
          <p:cNvSpPr/>
          <p:nvPr/>
        </p:nvSpPr>
        <p:spPr>
          <a:xfrm>
            <a:off x="5449079" y="1783976"/>
            <a:ext cx="184731" cy="1015663"/>
          </a:xfrm>
          <a:prstGeom prst="rect">
            <a:avLst/>
          </a:prstGeom>
        </p:spPr>
        <p:txBody>
          <a:bodyPr wrap="none">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Vội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Vồn vã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 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014730"/>
          </a:xfrm>
          <a:prstGeom prst="rect">
            <a:avLst/>
          </a:prstGeom>
          <a:noFill/>
        </p:spPr>
        <p:txBody>
          <a:bodyPr wrap="square" rtlCol="0">
            <a:spAutoFit/>
          </a:bodyPr>
          <a:lstStyle/>
          <a:p>
            <a:pPr algn="ctr"/>
            <a:r>
              <a:rPr lang="en-US"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trốn tìm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trú ngụ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 sống tạm ở một nơi nào đó là nghĩa của từ nào?</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áy bay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on diều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dirty="0">
                <a:solidFill>
                  <a:prstClr val="black"/>
                </a:solidFill>
                <a:latin typeface="Arial" panose="020B0604020202020204" pitchFamily="34" charset="0"/>
              </a:rPr>
              <a:t>Cầu vồng</a:t>
            </a:r>
            <a:endParaRPr lang="vi-VN" sz="2800" dirty="0">
              <a:solidFill>
                <a:prstClr val="black"/>
              </a:solidFill>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dirty="0">
                <a:solidFill>
                  <a:prstClr val="black"/>
                </a:solidFill>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 màu muôn sắc máy bay,</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Buộc dây cho chắc thả ngay lên trời</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1064</Words>
  <Application>Microsoft Office PowerPoint</Application>
  <PresentationFormat>Custom</PresentationFormat>
  <Paragraphs>208</Paragraphs>
  <Slides>37</Slides>
  <Notes>16</Notes>
  <HiddenSlides>0</HiddenSlides>
  <MMClips>2</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Windows User</cp:lastModifiedBy>
  <cp:revision>8</cp:revision>
  <dcterms:created xsi:type="dcterms:W3CDTF">2021-05-27T05:02:00Z</dcterms:created>
  <dcterms:modified xsi:type="dcterms:W3CDTF">2024-11-24T13:04:19Z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