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 id="2147483660" r:id="rId2"/>
    <p:sldMasterId id="2147483672" r:id="rId3"/>
  </p:sldMasterIdLst>
  <p:notesMasterIdLst>
    <p:notesMasterId r:id="rId21"/>
  </p:notesMasterIdLst>
  <p:sldIdLst>
    <p:sldId id="8761" r:id="rId4"/>
    <p:sldId id="258" r:id="rId5"/>
    <p:sldId id="8763" r:id="rId6"/>
    <p:sldId id="8764" r:id="rId7"/>
    <p:sldId id="8776" r:id="rId8"/>
    <p:sldId id="8767" r:id="rId9"/>
    <p:sldId id="8701" r:id="rId10"/>
    <p:sldId id="8703" r:id="rId11"/>
    <p:sldId id="8772" r:id="rId12"/>
    <p:sldId id="8773" r:id="rId13"/>
    <p:sldId id="4405" r:id="rId14"/>
    <p:sldId id="8774" r:id="rId15"/>
    <p:sldId id="4388" r:id="rId16"/>
    <p:sldId id="8775" r:id="rId17"/>
    <p:sldId id="4332" r:id="rId18"/>
    <p:sldId id="4302" r:id="rId19"/>
    <p:sldId id="875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E5E5"/>
    <a:srgbClr val="BFDFCF"/>
    <a:srgbClr val="FDE5CD"/>
    <a:srgbClr val="649081"/>
    <a:srgbClr val="BBE3E3"/>
    <a:srgbClr val="006699"/>
    <a:srgbClr val="DBEDE4"/>
    <a:srgbClr val="B7DBC8"/>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1332" autoAdjust="0"/>
  </p:normalViewPr>
  <p:slideViewPr>
    <p:cSldViewPr snapToGrid="0">
      <p:cViewPr varScale="1">
        <p:scale>
          <a:sx n="71" d="100"/>
          <a:sy n="71" d="100"/>
        </p:scale>
        <p:origin x="1061" y="48"/>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27E9C-D772-4E5A-8086-5F9659E14499}" type="datetimeFigureOut">
              <a:rPr lang="en-US" smtClean="0"/>
              <a:pPr/>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BCF03-099F-4FB1-9748-1586EA8444F0}" type="slidenum">
              <a:rPr lang="en-US" smtClean="0"/>
              <a:pPr/>
              <a:t>‹#›</a:t>
            </a:fld>
            <a:endParaRPr lang="en-US"/>
          </a:p>
        </p:txBody>
      </p:sp>
    </p:spTree>
    <p:extLst>
      <p:ext uri="{BB962C8B-B14F-4D97-AF65-F5344CB8AC3E}">
        <p14:creationId xmlns:p14="http://schemas.microsoft.com/office/powerpoint/2010/main" val="63616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4E7C49-F168-4BE1-A207-474BE56EF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48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BCF03-099F-4FB1-9748-1586EA8444F0}" type="slidenum">
              <a:rPr lang="en-US" smtClean="0"/>
              <a:pPr/>
              <a:t>17</a:t>
            </a:fld>
            <a:endParaRPr lang="en-US"/>
          </a:p>
        </p:txBody>
      </p:sp>
    </p:spTree>
    <p:extLst>
      <p:ext uri="{BB962C8B-B14F-4D97-AF65-F5344CB8AC3E}">
        <p14:creationId xmlns:p14="http://schemas.microsoft.com/office/powerpoint/2010/main" val="250380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BCF03-099F-4FB1-9748-1586EA8444F0}" type="slidenum">
              <a:rPr lang="en-US" smtClean="0"/>
              <a:pPr/>
              <a:t>9</a:t>
            </a:fld>
            <a:endParaRPr lang="en-US"/>
          </a:p>
        </p:txBody>
      </p:sp>
    </p:spTree>
    <p:extLst>
      <p:ext uri="{BB962C8B-B14F-4D97-AF65-F5344CB8AC3E}">
        <p14:creationId xmlns:p14="http://schemas.microsoft.com/office/powerpoint/2010/main" val="63049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BCF03-099F-4FB1-9748-1586EA8444F0}" type="slidenum">
              <a:rPr lang="en-US" smtClean="0"/>
              <a:pPr/>
              <a:t>10</a:t>
            </a:fld>
            <a:endParaRPr lang="en-US"/>
          </a:p>
        </p:txBody>
      </p:sp>
    </p:spTree>
    <p:extLst>
      <p:ext uri="{BB962C8B-B14F-4D97-AF65-F5344CB8AC3E}">
        <p14:creationId xmlns:p14="http://schemas.microsoft.com/office/powerpoint/2010/main" val="302777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7141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70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781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56D9-5C8F-EDFD-57FC-B6E89CAAC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19984-598D-37A8-326C-E2354B79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FDE26-5D17-306B-38C8-6D3CA607C4BA}"/>
              </a:ext>
            </a:extLst>
          </p:cNvPr>
          <p:cNvSpPr>
            <a:spLocks noGrp="1"/>
          </p:cNvSpPr>
          <p:nvPr>
            <p:ph type="dt" sz="half" idx="10"/>
          </p:nvPr>
        </p:nvSpPr>
        <p:spPr/>
        <p:txBody>
          <a:bodyPr/>
          <a:lstStyle/>
          <a:p>
            <a:fld id="{5964E704-89D6-4475-9EAD-36490771B6E7}" type="datetime1">
              <a:rPr lang="en-US" smtClean="0"/>
              <a:pPr/>
              <a:t>3/13/2024</a:t>
            </a:fld>
            <a:endParaRPr lang="en-US"/>
          </a:p>
        </p:txBody>
      </p:sp>
      <p:sp>
        <p:nvSpPr>
          <p:cNvPr id="5" name="Footer Placeholder 4">
            <a:extLst>
              <a:ext uri="{FF2B5EF4-FFF2-40B4-BE49-F238E27FC236}">
                <a16:creationId xmlns:a16="http://schemas.microsoft.com/office/drawing/2014/main" id="{FB2CADBA-4202-BF3F-B3C1-0958CE914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2B16C-5557-03A6-3522-7556DC0A1A6B}"/>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378992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2D7B-046B-E817-9375-6C70B7CAA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12B1F3-99CD-42CE-E4AB-40FCF1FC0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76047-17F6-F7E7-2EE3-ED1A95945135}"/>
              </a:ext>
            </a:extLst>
          </p:cNvPr>
          <p:cNvSpPr>
            <a:spLocks noGrp="1"/>
          </p:cNvSpPr>
          <p:nvPr>
            <p:ph type="dt" sz="half" idx="10"/>
          </p:nvPr>
        </p:nvSpPr>
        <p:spPr/>
        <p:txBody>
          <a:bodyPr/>
          <a:lstStyle/>
          <a:p>
            <a:fld id="{53DAED5E-3265-4FC3-AC56-B884F5047E51}" type="datetime1">
              <a:rPr lang="en-US" smtClean="0"/>
              <a:pPr/>
              <a:t>3/13/2024</a:t>
            </a:fld>
            <a:endParaRPr lang="en-US"/>
          </a:p>
        </p:txBody>
      </p:sp>
      <p:sp>
        <p:nvSpPr>
          <p:cNvPr id="5" name="Footer Placeholder 4">
            <a:extLst>
              <a:ext uri="{FF2B5EF4-FFF2-40B4-BE49-F238E27FC236}">
                <a16:creationId xmlns:a16="http://schemas.microsoft.com/office/drawing/2014/main" id="{C865FD0E-E498-42AB-6ED8-946753263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B0149-637D-EE81-77F8-19E003584C4C}"/>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14612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E2516-C849-9987-86C9-767CC853C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E1E5A3-1FF6-1AF3-688A-EA1FD7C9AD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00353-8189-5E21-7BB3-C41D5499400F}"/>
              </a:ext>
            </a:extLst>
          </p:cNvPr>
          <p:cNvSpPr>
            <a:spLocks noGrp="1"/>
          </p:cNvSpPr>
          <p:nvPr>
            <p:ph type="dt" sz="half" idx="10"/>
          </p:nvPr>
        </p:nvSpPr>
        <p:spPr/>
        <p:txBody>
          <a:bodyPr/>
          <a:lstStyle/>
          <a:p>
            <a:fld id="{3E664A2E-A882-4670-A8DE-D8BEFEF27AB6}" type="datetime1">
              <a:rPr lang="en-US" smtClean="0"/>
              <a:pPr/>
              <a:t>3/13/2024</a:t>
            </a:fld>
            <a:endParaRPr lang="en-US"/>
          </a:p>
        </p:txBody>
      </p:sp>
      <p:sp>
        <p:nvSpPr>
          <p:cNvPr id="5" name="Footer Placeholder 4">
            <a:extLst>
              <a:ext uri="{FF2B5EF4-FFF2-40B4-BE49-F238E27FC236}">
                <a16:creationId xmlns:a16="http://schemas.microsoft.com/office/drawing/2014/main" id="{DAD236EF-6E53-AAC3-0944-7C401CAF8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F3C8D-CF22-A8AF-DF06-DD4B6285EF41}"/>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17006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7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7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01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28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64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730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38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6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F190-D7AE-9A26-453A-DF3B09E0A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5A0FD-15A6-E9DA-F672-090EC50C1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70017-1E68-BDB0-EE87-841B5FDE221B}"/>
              </a:ext>
            </a:extLst>
          </p:cNvPr>
          <p:cNvSpPr>
            <a:spLocks noGrp="1"/>
          </p:cNvSpPr>
          <p:nvPr>
            <p:ph type="dt" sz="half" idx="10"/>
          </p:nvPr>
        </p:nvSpPr>
        <p:spPr/>
        <p:txBody>
          <a:bodyPr/>
          <a:lstStyle/>
          <a:p>
            <a:fld id="{7A2628C4-49C7-4C6A-BCAD-67522B986AEB}" type="datetime1">
              <a:rPr lang="en-US" smtClean="0"/>
              <a:pPr/>
              <a:t>3/13/2024</a:t>
            </a:fld>
            <a:endParaRPr lang="en-US"/>
          </a:p>
        </p:txBody>
      </p:sp>
      <p:sp>
        <p:nvSpPr>
          <p:cNvPr id="5" name="Footer Placeholder 4">
            <a:extLst>
              <a:ext uri="{FF2B5EF4-FFF2-40B4-BE49-F238E27FC236}">
                <a16:creationId xmlns:a16="http://schemas.microsoft.com/office/drawing/2014/main" id="{058E76AF-0078-65D5-A22F-232C18F1B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106A8-1544-C24F-28C5-9715F4AD5A4C}"/>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125594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011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063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38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039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02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911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25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89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9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72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F51E-F323-DFFF-B87B-054F744B58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29BEAA-47F6-0E00-CD04-C6257DAAE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E5845-DD8E-0BB8-A21F-BEC68E3D436A}"/>
              </a:ext>
            </a:extLst>
          </p:cNvPr>
          <p:cNvSpPr>
            <a:spLocks noGrp="1"/>
          </p:cNvSpPr>
          <p:nvPr>
            <p:ph type="dt" sz="half" idx="10"/>
          </p:nvPr>
        </p:nvSpPr>
        <p:spPr/>
        <p:txBody>
          <a:bodyPr/>
          <a:lstStyle/>
          <a:p>
            <a:fld id="{464FFE91-DF0B-4DB7-B457-8CD134FF2614}" type="datetime1">
              <a:rPr lang="en-US" smtClean="0"/>
              <a:pPr/>
              <a:t>3/13/2024</a:t>
            </a:fld>
            <a:endParaRPr lang="en-US"/>
          </a:p>
        </p:txBody>
      </p:sp>
      <p:sp>
        <p:nvSpPr>
          <p:cNvPr id="5" name="Footer Placeholder 4">
            <a:extLst>
              <a:ext uri="{FF2B5EF4-FFF2-40B4-BE49-F238E27FC236}">
                <a16:creationId xmlns:a16="http://schemas.microsoft.com/office/drawing/2014/main" id="{13067A3F-5F76-B4FE-F5E9-31C941DCF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365E7-0AAB-4565-3F15-4874AF70BF21}"/>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2616956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08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7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9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1B88-3EDA-7FA7-E8CC-8AD5843554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67A80-EC21-795B-EDC9-AA3AFF4C3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9D194C-7AF7-7A95-7A45-373C291D12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D0B61-AEBA-B334-4EC8-E8A34C2B59DF}"/>
              </a:ext>
            </a:extLst>
          </p:cNvPr>
          <p:cNvSpPr>
            <a:spLocks noGrp="1"/>
          </p:cNvSpPr>
          <p:nvPr>
            <p:ph type="dt" sz="half" idx="10"/>
          </p:nvPr>
        </p:nvSpPr>
        <p:spPr/>
        <p:txBody>
          <a:bodyPr/>
          <a:lstStyle/>
          <a:p>
            <a:fld id="{126C18D8-B362-43A0-AB6B-1D09431B39A0}" type="datetime1">
              <a:rPr lang="en-US" smtClean="0"/>
              <a:pPr/>
              <a:t>3/13/2024</a:t>
            </a:fld>
            <a:endParaRPr lang="en-US"/>
          </a:p>
        </p:txBody>
      </p:sp>
      <p:sp>
        <p:nvSpPr>
          <p:cNvPr id="6" name="Footer Placeholder 5">
            <a:extLst>
              <a:ext uri="{FF2B5EF4-FFF2-40B4-BE49-F238E27FC236}">
                <a16:creationId xmlns:a16="http://schemas.microsoft.com/office/drawing/2014/main" id="{C628F072-6B76-B4CD-415B-8B3293D1A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B8131-843C-AD8E-1AE5-3573200731F4}"/>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176858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6CFA-164D-5B49-824C-119A6D9E5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AD207D-764A-2A30-EBD0-385F4025C4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DE211-94F5-E52F-6E0C-2039F0DAF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834F75-A4AD-0CD7-9EA0-7D5A68376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3D369-E345-3C7E-6CE8-A9D71F7755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B475E-4E88-5937-DCE0-C6C422ABDD36}"/>
              </a:ext>
            </a:extLst>
          </p:cNvPr>
          <p:cNvSpPr>
            <a:spLocks noGrp="1"/>
          </p:cNvSpPr>
          <p:nvPr>
            <p:ph type="dt" sz="half" idx="10"/>
          </p:nvPr>
        </p:nvSpPr>
        <p:spPr/>
        <p:txBody>
          <a:bodyPr/>
          <a:lstStyle/>
          <a:p>
            <a:fld id="{D31E42ED-2B7B-44A1-8EC5-2627800C3587}" type="datetime1">
              <a:rPr lang="en-US" smtClean="0"/>
              <a:pPr/>
              <a:t>3/13/2024</a:t>
            </a:fld>
            <a:endParaRPr lang="en-US"/>
          </a:p>
        </p:txBody>
      </p:sp>
      <p:sp>
        <p:nvSpPr>
          <p:cNvPr id="8" name="Footer Placeholder 7">
            <a:extLst>
              <a:ext uri="{FF2B5EF4-FFF2-40B4-BE49-F238E27FC236}">
                <a16:creationId xmlns:a16="http://schemas.microsoft.com/office/drawing/2014/main" id="{C8CAFFAD-CA3C-2A61-94F2-8F3C339928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E51FD9-F3C4-0BD8-AD09-35C22039B940}"/>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184984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6528-130B-EC6E-E7C7-7E6447728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71C3C9-26A9-2033-2FE4-2981DA531089}"/>
              </a:ext>
            </a:extLst>
          </p:cNvPr>
          <p:cNvSpPr>
            <a:spLocks noGrp="1"/>
          </p:cNvSpPr>
          <p:nvPr>
            <p:ph type="dt" sz="half" idx="10"/>
          </p:nvPr>
        </p:nvSpPr>
        <p:spPr/>
        <p:txBody>
          <a:bodyPr/>
          <a:lstStyle/>
          <a:p>
            <a:fld id="{E8EB94DD-BDF3-4AAD-9599-3949D1AE60AB}" type="datetime1">
              <a:rPr lang="en-US" smtClean="0"/>
              <a:pPr/>
              <a:t>3/13/2024</a:t>
            </a:fld>
            <a:endParaRPr lang="en-US"/>
          </a:p>
        </p:txBody>
      </p:sp>
      <p:sp>
        <p:nvSpPr>
          <p:cNvPr id="4" name="Footer Placeholder 3">
            <a:extLst>
              <a:ext uri="{FF2B5EF4-FFF2-40B4-BE49-F238E27FC236}">
                <a16:creationId xmlns:a16="http://schemas.microsoft.com/office/drawing/2014/main" id="{34C95E9F-A07E-66CC-A51B-580807C691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D5E34-B33E-7CA5-0AFE-93F9F0F71152}"/>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581089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39971B-D8D5-F6C7-0A4F-DB3082A29D27}"/>
              </a:ext>
            </a:extLst>
          </p:cNvPr>
          <p:cNvSpPr>
            <a:spLocks noGrp="1"/>
          </p:cNvSpPr>
          <p:nvPr>
            <p:ph type="dt" sz="half" idx="10"/>
          </p:nvPr>
        </p:nvSpPr>
        <p:spPr/>
        <p:txBody>
          <a:bodyPr/>
          <a:lstStyle/>
          <a:p>
            <a:fld id="{8051E47D-F681-4B4E-A75F-A58595344959}" type="datetime1">
              <a:rPr lang="en-US" smtClean="0"/>
              <a:pPr/>
              <a:t>3/13/2024</a:t>
            </a:fld>
            <a:endParaRPr lang="en-US"/>
          </a:p>
        </p:txBody>
      </p:sp>
      <p:sp>
        <p:nvSpPr>
          <p:cNvPr id="3" name="Footer Placeholder 2">
            <a:extLst>
              <a:ext uri="{FF2B5EF4-FFF2-40B4-BE49-F238E27FC236}">
                <a16:creationId xmlns:a16="http://schemas.microsoft.com/office/drawing/2014/main" id="{57763148-57E4-9631-BB09-F3EC94414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02C74E-BFF9-75FE-BEA2-C0E5DC8EF871}"/>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373920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C579-79DE-AB22-9B35-2A42E5961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841D0-30E5-DE3B-3AE3-485961AB19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193BF5-018B-5585-62C6-ACAC76590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9364D-5238-4ADE-A5CC-237AD0850506}"/>
              </a:ext>
            </a:extLst>
          </p:cNvPr>
          <p:cNvSpPr>
            <a:spLocks noGrp="1"/>
          </p:cNvSpPr>
          <p:nvPr>
            <p:ph type="dt" sz="half" idx="10"/>
          </p:nvPr>
        </p:nvSpPr>
        <p:spPr/>
        <p:txBody>
          <a:bodyPr/>
          <a:lstStyle/>
          <a:p>
            <a:fld id="{467A1854-6308-4D7E-8A2B-B5A59F0A7EE3}" type="datetime1">
              <a:rPr lang="en-US" smtClean="0"/>
              <a:pPr/>
              <a:t>3/13/2024</a:t>
            </a:fld>
            <a:endParaRPr lang="en-US"/>
          </a:p>
        </p:txBody>
      </p:sp>
      <p:sp>
        <p:nvSpPr>
          <p:cNvPr id="6" name="Footer Placeholder 5">
            <a:extLst>
              <a:ext uri="{FF2B5EF4-FFF2-40B4-BE49-F238E27FC236}">
                <a16:creationId xmlns:a16="http://schemas.microsoft.com/office/drawing/2014/main" id="{F138DA07-AD09-0282-C6BA-06AED7031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45973-EB83-84A3-8181-0F07EE944326}"/>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316206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E874-6FF7-36FC-6E98-C25F60954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37F89F-AD7E-AEEA-FEEF-174A71FA6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B51FF-386E-1C6C-1B05-1A542D603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21208-F0FC-A3E7-6715-A13F768D91D2}"/>
              </a:ext>
            </a:extLst>
          </p:cNvPr>
          <p:cNvSpPr>
            <a:spLocks noGrp="1"/>
          </p:cNvSpPr>
          <p:nvPr>
            <p:ph type="dt" sz="half" idx="10"/>
          </p:nvPr>
        </p:nvSpPr>
        <p:spPr/>
        <p:txBody>
          <a:bodyPr/>
          <a:lstStyle/>
          <a:p>
            <a:fld id="{5533A49C-81B4-479C-8089-CB8D82AB0C3B}" type="datetime1">
              <a:rPr lang="en-US" smtClean="0"/>
              <a:pPr/>
              <a:t>3/13/2024</a:t>
            </a:fld>
            <a:endParaRPr lang="en-US"/>
          </a:p>
        </p:txBody>
      </p:sp>
      <p:sp>
        <p:nvSpPr>
          <p:cNvPr id="6" name="Footer Placeholder 5">
            <a:extLst>
              <a:ext uri="{FF2B5EF4-FFF2-40B4-BE49-F238E27FC236}">
                <a16:creationId xmlns:a16="http://schemas.microsoft.com/office/drawing/2014/main" id="{FE2B58EE-138C-B76D-FB56-FE65E7A93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C2549-0D37-C6FE-F73D-2D5DEF65E2F0}"/>
              </a:ext>
            </a:extLst>
          </p:cNvPr>
          <p:cNvSpPr>
            <a:spLocks noGrp="1"/>
          </p:cNvSpPr>
          <p:nvPr>
            <p:ph type="sldNum" sz="quarter" idx="12"/>
          </p:nvPr>
        </p:nvSpPr>
        <p:spPr/>
        <p:txBody>
          <a:bodyPr/>
          <a:lstStyle/>
          <a:p>
            <a:fld id="{11F61DF1-829F-44A2-9EDF-C756988A2567}" type="slidenum">
              <a:rPr lang="en-US" smtClean="0"/>
              <a:pPr/>
              <a:t>‹#›</a:t>
            </a:fld>
            <a:endParaRPr lang="en-US"/>
          </a:p>
        </p:txBody>
      </p:sp>
    </p:spTree>
    <p:extLst>
      <p:ext uri="{BB962C8B-B14F-4D97-AF65-F5344CB8AC3E}">
        <p14:creationId xmlns:p14="http://schemas.microsoft.com/office/powerpoint/2010/main" val="296973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AE771-644D-7454-BDA2-DEABD208A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A9F76E-68E5-9ACF-F3F5-99E6021BE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04765-1352-7C5F-C6C3-6557F98D1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29D5B-4286-435C-8C66-6B5E25BB43E7}" type="datetime1">
              <a:rPr lang="en-US" smtClean="0"/>
              <a:pPr/>
              <a:t>3/13/2024</a:t>
            </a:fld>
            <a:endParaRPr lang="en-US"/>
          </a:p>
        </p:txBody>
      </p:sp>
      <p:sp>
        <p:nvSpPr>
          <p:cNvPr id="5" name="Footer Placeholder 4">
            <a:extLst>
              <a:ext uri="{FF2B5EF4-FFF2-40B4-BE49-F238E27FC236}">
                <a16:creationId xmlns:a16="http://schemas.microsoft.com/office/drawing/2014/main" id="{97920440-17FF-7795-F41D-5C4230378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E1F34D-FCEC-1AF5-8A98-E45BB3D8A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61DF1-829F-44A2-9EDF-C756988A2567}" type="slidenum">
              <a:rPr lang="en-US" smtClean="0"/>
              <a:pPr/>
              <a:t>‹#›</a:t>
            </a:fld>
            <a:endParaRPr lang="en-US"/>
          </a:p>
        </p:txBody>
      </p:sp>
    </p:spTree>
    <p:extLst>
      <p:ext uri="{BB962C8B-B14F-4D97-AF65-F5344CB8AC3E}">
        <p14:creationId xmlns:p14="http://schemas.microsoft.com/office/powerpoint/2010/main" val="1578854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886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129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70ECF-1567-4A4E-8CD4-4E9442FB76CC}"/>
              </a:ext>
            </a:extLst>
          </p:cNvPr>
          <p:cNvSpPr txBox="1"/>
          <p:nvPr/>
        </p:nvSpPr>
        <p:spPr>
          <a:xfrm>
            <a:off x="1916297" y="160330"/>
            <a:ext cx="7848600" cy="954107"/>
          </a:xfrm>
          <a:prstGeom prst="rect">
            <a:avLst/>
          </a:prstGeom>
          <a:noFill/>
        </p:spPr>
        <p:txBody>
          <a:bodyPr>
            <a:spAutoFit/>
          </a:bodyPr>
          <a:lstStyle/>
          <a:p>
            <a:pPr algn="ctr">
              <a:defRPr/>
            </a:pPr>
            <a:r>
              <a:rPr lang="en-US" sz="2800" b="1">
                <a:solidFill>
                  <a:srgbClr val="0000CC"/>
                </a:solidFill>
                <a:latin typeface="Times New Roman" panose="02020603050405020304" pitchFamily="18" charset="0"/>
                <a:cs typeface="Times New Roman" panose="02020603050405020304" pitchFamily="18" charset="0"/>
              </a:rPr>
              <a:t>PHÒNG GD&amp;ĐT THÀNH PHỐ </a:t>
            </a:r>
          </a:p>
          <a:p>
            <a:pPr algn="ctr">
              <a:defRPr/>
            </a:pPr>
            <a:r>
              <a:rPr lang="en-US" sz="2800" b="1">
                <a:solidFill>
                  <a:srgbClr val="0000CC"/>
                </a:solidFill>
                <a:latin typeface="Times New Roman" panose="02020603050405020304" pitchFamily="18" charset="0"/>
                <a:cs typeface="Times New Roman" panose="02020603050405020304" pitchFamily="18" charset="0"/>
              </a:rPr>
              <a:t>TRƯỜNG </a:t>
            </a:r>
            <a:r>
              <a:rPr lang="en-US" sz="2800" b="1" dirty="0" err="1">
                <a:solidFill>
                  <a:srgbClr val="0000CC"/>
                </a:solidFill>
                <a:latin typeface="Times New Roman" panose="02020603050405020304" pitchFamily="18" charset="0"/>
                <a:cs typeface="Times New Roman" panose="02020603050405020304" pitchFamily="18" charset="0"/>
              </a:rPr>
              <a:t>TIỂU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err="1">
                <a:solidFill>
                  <a:srgbClr val="0000CC"/>
                </a:solidFill>
                <a:latin typeface="Times New Roman" panose="02020603050405020304" pitchFamily="18" charset="0"/>
                <a:cs typeface="Times New Roman" panose="02020603050405020304" pitchFamily="18" charset="0"/>
              </a:rPr>
              <a:t>HỌC</a:t>
            </a:r>
            <a:r>
              <a:rPr lang="en-US" sz="2800" b="1">
                <a:solidFill>
                  <a:srgbClr val="0000CC"/>
                </a:solidFill>
                <a:latin typeface="Times New Roman" panose="02020603050405020304" pitchFamily="18" charset="0"/>
                <a:cs typeface="Times New Roman" panose="02020603050405020304" pitchFamily="18" charset="0"/>
              </a:rPr>
              <a:t> KIM ĐỒNG</a:t>
            </a:r>
            <a:endParaRPr lang="en-US" sz="2800" b="1" dirty="0">
              <a:effectLst>
                <a:outerShdw blurRad="38100" dist="38100" dir="2700000" algn="tl">
                  <a:srgbClr val="000000">
                    <a:alpha val="43137"/>
                  </a:srgbClr>
                </a:outerShdw>
              </a:effectLst>
              <a:latin typeface="HP001 4 hàng 2 ô ly" pitchFamily="34" charset="0"/>
            </a:endParaRPr>
          </a:p>
        </p:txBody>
      </p:sp>
      <p:pic>
        <p:nvPicPr>
          <p:cNvPr id="3076" name="Picture 15" descr="C:\Users\Administrator\Downloads\tải xuống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92" y="106327"/>
            <a:ext cx="2563209" cy="17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923156A-C23C-4FEA-9101-9719BE21FA88}"/>
              </a:ext>
            </a:extLst>
          </p:cNvPr>
          <p:cNvSpPr/>
          <p:nvPr/>
        </p:nvSpPr>
        <p:spPr>
          <a:xfrm>
            <a:off x="2160633" y="4836709"/>
            <a:ext cx="7705725" cy="1277273"/>
          </a:xfrm>
          <a:prstGeom prst="rect">
            <a:avLst/>
          </a:prstGeom>
        </p:spPr>
        <p:txBody>
          <a:bodyPr>
            <a:spAutoFit/>
          </a:bodyPr>
          <a:lstStyle/>
          <a:p>
            <a:pPr algn="ctr">
              <a:defRPr/>
            </a:pPr>
            <a:endParaRPr lang="en-US" sz="2100" b="1" kern="10" dirty="0">
              <a:ln w="9525">
                <a:noFill/>
                <a:round/>
                <a:headEnd/>
                <a:tailEnd/>
              </a:ln>
              <a:solidFill>
                <a:srgbClr val="0000CC"/>
              </a:solidFill>
              <a:effectLst>
                <a:outerShdw dist="35921" dir="2700000" algn="ctr" rotWithShape="0">
                  <a:srgbClr val="C0C0C0">
                    <a:alpha val="79999"/>
                  </a:srgbClr>
                </a:outerShdw>
              </a:effectLst>
              <a:latin typeface="Times New Roman" pitchFamily="18" charset="0"/>
              <a:cs typeface="Times New Roman" pitchFamily="18" charset="0"/>
            </a:endParaRPr>
          </a:p>
          <a:p>
            <a:pPr algn="ctr">
              <a:defRPr/>
            </a:pPr>
            <a:r>
              <a:rPr lang="en-US" sz="2800" b="1" kern="10" dirty="0">
                <a:ln w="9525">
                  <a:noFill/>
                  <a:round/>
                  <a:headEnd/>
                  <a:tailEnd/>
                </a:ln>
                <a:solidFill>
                  <a:srgbClr val="0000CC"/>
                </a:solidFill>
                <a:latin typeface="Times New Roman" pitchFamily="18" charset="0"/>
                <a:cs typeface="Times New Roman" pitchFamily="18" charset="0"/>
              </a:rPr>
              <a:t>Người thực </a:t>
            </a:r>
            <a:r>
              <a:rPr lang="en-US" sz="2800" b="1" kern="10" dirty="0" err="1">
                <a:ln w="9525">
                  <a:noFill/>
                  <a:round/>
                  <a:headEnd/>
                  <a:tailEnd/>
                </a:ln>
                <a:solidFill>
                  <a:srgbClr val="0000CC"/>
                </a:solidFill>
                <a:latin typeface="Times New Roman" pitchFamily="18" charset="0"/>
                <a:cs typeface="Times New Roman" pitchFamily="18" charset="0"/>
              </a:rPr>
              <a:t>hiện</a:t>
            </a:r>
            <a:r>
              <a:rPr lang="en-US" sz="2800" b="1" kern="10" dirty="0">
                <a:ln w="9525">
                  <a:noFill/>
                  <a:round/>
                  <a:headEnd/>
                  <a:tailEnd/>
                </a:ln>
                <a:solidFill>
                  <a:srgbClr val="0000CC"/>
                </a:solidFill>
                <a:latin typeface="Times New Roman" pitchFamily="18" charset="0"/>
                <a:cs typeface="Times New Roman" pitchFamily="18" charset="0"/>
              </a:rPr>
              <a:t>: </a:t>
            </a:r>
            <a:r>
              <a:rPr lang="en-US" sz="2800" b="1" kern="10" err="1">
                <a:ln w="9525">
                  <a:noFill/>
                  <a:round/>
                  <a:headEnd/>
                  <a:tailEnd/>
                </a:ln>
                <a:solidFill>
                  <a:srgbClr val="0000CC"/>
                </a:solidFill>
                <a:latin typeface="Times New Roman" pitchFamily="18" charset="0"/>
                <a:cs typeface="Times New Roman" pitchFamily="18" charset="0"/>
              </a:rPr>
              <a:t>GV</a:t>
            </a:r>
            <a:r>
              <a:rPr lang="en-US" sz="2800" b="1" kern="10">
                <a:ln w="9525">
                  <a:noFill/>
                  <a:round/>
                  <a:headEnd/>
                  <a:tailEnd/>
                </a:ln>
                <a:solidFill>
                  <a:srgbClr val="0000CC"/>
                </a:solidFill>
                <a:latin typeface="Times New Roman" pitchFamily="18" charset="0"/>
                <a:cs typeface="Times New Roman" pitchFamily="18" charset="0"/>
              </a:rPr>
              <a:t> Quách Thị Hương</a:t>
            </a:r>
            <a:endParaRPr lang="en-US" sz="2800" b="1" kern="10" dirty="0">
              <a:ln w="9525">
                <a:noFill/>
                <a:round/>
                <a:headEnd/>
                <a:tailEnd/>
              </a:ln>
              <a:solidFill>
                <a:srgbClr val="0000CC"/>
              </a:solidFill>
              <a:latin typeface="Times New Roman" pitchFamily="18" charset="0"/>
              <a:cs typeface="Times New Roman" pitchFamily="18" charset="0"/>
            </a:endParaRPr>
          </a:p>
          <a:p>
            <a:pPr algn="ctr">
              <a:defRPr/>
            </a:pPr>
            <a:r>
              <a:rPr lang="en-US" sz="2800" b="1" kern="10" dirty="0">
                <a:ln w="9525">
                  <a:noFill/>
                  <a:round/>
                  <a:headEnd/>
                  <a:tailEnd/>
                </a:ln>
                <a:solidFill>
                  <a:srgbClr val="0000CC"/>
                </a:solidFill>
                <a:latin typeface="Times New Roman" pitchFamily="18" charset="0"/>
                <a:cs typeface="Times New Roman" pitchFamily="18" charset="0"/>
              </a:rPr>
              <a:t>   </a:t>
            </a:r>
            <a:r>
              <a:rPr lang="en-US" sz="2800" b="1" kern="10" dirty="0" err="1">
                <a:ln w="9525">
                  <a:noFill/>
                  <a:round/>
                  <a:headEnd/>
                  <a:tailEnd/>
                </a:ln>
                <a:solidFill>
                  <a:srgbClr val="0000CC"/>
                </a:solidFill>
                <a:latin typeface="Times New Roman" pitchFamily="18" charset="0"/>
                <a:cs typeface="Times New Roman" pitchFamily="18" charset="0"/>
              </a:rPr>
              <a:t>Tổ</a:t>
            </a:r>
            <a:r>
              <a:rPr lang="en-US" sz="2800" b="1" kern="10" dirty="0">
                <a:ln w="9525">
                  <a:noFill/>
                  <a:round/>
                  <a:headEnd/>
                  <a:tailEnd/>
                </a:ln>
                <a:solidFill>
                  <a:srgbClr val="0000CC"/>
                </a:solidFill>
                <a:latin typeface="Times New Roman" pitchFamily="18" charset="0"/>
                <a:cs typeface="Times New Roman" pitchFamily="18" charset="0"/>
              </a:rPr>
              <a:t> </a:t>
            </a:r>
            <a:r>
              <a:rPr lang="en-US" sz="2800" b="1" kern="10" dirty="0" err="1">
                <a:ln w="9525">
                  <a:noFill/>
                  <a:round/>
                  <a:headEnd/>
                  <a:tailEnd/>
                </a:ln>
                <a:solidFill>
                  <a:srgbClr val="0000CC"/>
                </a:solidFill>
                <a:latin typeface="Times New Roman" pitchFamily="18" charset="0"/>
                <a:cs typeface="Times New Roman" pitchFamily="18" charset="0"/>
              </a:rPr>
              <a:t>chuyên</a:t>
            </a:r>
            <a:r>
              <a:rPr lang="en-US" sz="2800" b="1" kern="10" dirty="0">
                <a:ln w="9525">
                  <a:noFill/>
                  <a:round/>
                  <a:headEnd/>
                  <a:tailEnd/>
                </a:ln>
                <a:solidFill>
                  <a:srgbClr val="0000CC"/>
                </a:solidFill>
                <a:latin typeface="Times New Roman" pitchFamily="18" charset="0"/>
                <a:cs typeface="Times New Roman" pitchFamily="18" charset="0"/>
              </a:rPr>
              <a:t> </a:t>
            </a:r>
            <a:r>
              <a:rPr lang="en-US" sz="2800" b="1" kern="10" dirty="0" err="1">
                <a:ln w="9525">
                  <a:noFill/>
                  <a:round/>
                  <a:headEnd/>
                  <a:tailEnd/>
                </a:ln>
                <a:solidFill>
                  <a:srgbClr val="0000CC"/>
                </a:solidFill>
                <a:latin typeface="Times New Roman" pitchFamily="18" charset="0"/>
                <a:cs typeface="Times New Roman" pitchFamily="18" charset="0"/>
              </a:rPr>
              <a:t>môn</a:t>
            </a:r>
            <a:r>
              <a:rPr lang="en-US" sz="2800" b="1" kern="10" dirty="0">
                <a:ln w="9525">
                  <a:noFill/>
                  <a:round/>
                  <a:headEnd/>
                  <a:tailEnd/>
                </a:ln>
                <a:solidFill>
                  <a:srgbClr val="0000CC"/>
                </a:solidFill>
                <a:latin typeface="Times New Roman" pitchFamily="18" charset="0"/>
                <a:cs typeface="Times New Roman" pitchFamily="18" charset="0"/>
              </a:rPr>
              <a:t> </a:t>
            </a:r>
            <a:r>
              <a:rPr lang="en-US" sz="2800" b="1" kern="10" err="1">
                <a:ln w="9525">
                  <a:noFill/>
                  <a:round/>
                  <a:headEnd/>
                  <a:tailEnd/>
                </a:ln>
                <a:solidFill>
                  <a:srgbClr val="0000CC"/>
                </a:solidFill>
                <a:latin typeface="Times New Roman" pitchFamily="18" charset="0"/>
                <a:cs typeface="Times New Roman" pitchFamily="18" charset="0"/>
              </a:rPr>
              <a:t>khối</a:t>
            </a:r>
            <a:r>
              <a:rPr lang="en-US" sz="2800" b="1" kern="10">
                <a:ln w="9525">
                  <a:noFill/>
                  <a:round/>
                  <a:headEnd/>
                  <a:tailEnd/>
                </a:ln>
                <a:solidFill>
                  <a:srgbClr val="0000CC"/>
                </a:solidFill>
                <a:latin typeface="Times New Roman" pitchFamily="18" charset="0"/>
                <a:cs typeface="Times New Roman" pitchFamily="18" charset="0"/>
              </a:rPr>
              <a:t>:4</a:t>
            </a:r>
            <a:endParaRPr lang="en-US" sz="2800" b="1" kern="10" dirty="0">
              <a:ln w="9525">
                <a:noFill/>
                <a:round/>
                <a:headEnd/>
                <a:tailEnd/>
              </a:ln>
              <a:solidFill>
                <a:srgbClr val="0000CC"/>
              </a:solidFill>
              <a:effectLst>
                <a:outerShdw dist="35921" dir="2700000" algn="ctr" rotWithShape="0">
                  <a:srgbClr val="C0C0C0">
                    <a:alpha val="79999"/>
                  </a:srgbClr>
                </a:outerShdw>
              </a:effectLst>
              <a:latin typeface="VNI-HLThuphap"/>
            </a:endParaRPr>
          </a:p>
        </p:txBody>
      </p:sp>
      <p:sp>
        <p:nvSpPr>
          <p:cNvPr id="3" name="TextBox 2">
            <a:extLst>
              <a:ext uri="{FF2B5EF4-FFF2-40B4-BE49-F238E27FC236}">
                <a16:creationId xmlns:a16="http://schemas.microsoft.com/office/drawing/2014/main" id="{6EE8691D-76A7-F1A9-C26C-56A1A7A4341A}"/>
              </a:ext>
            </a:extLst>
          </p:cNvPr>
          <p:cNvSpPr txBox="1"/>
          <p:nvPr/>
        </p:nvSpPr>
        <p:spPr>
          <a:xfrm>
            <a:off x="1213099" y="1807535"/>
            <a:ext cx="9930809" cy="2492990"/>
          </a:xfrm>
          <a:prstGeom prst="rect">
            <a:avLst/>
          </a:prstGeom>
          <a:noFill/>
        </p:spPr>
        <p:txBody>
          <a:bodyPr wrap="square">
            <a:spAutoFit/>
          </a:bodyPr>
          <a:lstStyle/>
          <a:p>
            <a:pPr algn="ctr">
              <a:defRPr/>
            </a:pPr>
            <a:r>
              <a:rPr lang="en-US" sz="3600" b="1">
                <a:effectLst>
                  <a:outerShdw blurRad="38100" dist="38100" dir="2700000" algn="tl">
                    <a:srgbClr val="000000">
                      <a:alpha val="43137"/>
                    </a:srgbClr>
                  </a:outerShdw>
                </a:effectLst>
                <a:latin typeface="HP001 4 hàng 2 ô ly" pitchFamily="34" charset="0"/>
              </a:rPr>
              <a:t> </a:t>
            </a:r>
            <a:endParaRPr lang="en-US" sz="4000" b="1">
              <a:solidFill>
                <a:srgbClr val="FF0000"/>
              </a:solidFill>
              <a:latin typeface="Times New Roman" panose="02020603050405020304" pitchFamily="18" charset="0"/>
              <a:cs typeface="Times New Roman" panose="02020603050405020304" pitchFamily="18" charset="0"/>
            </a:endParaRPr>
          </a:p>
          <a:p>
            <a:pPr algn="ctr">
              <a:defRPr/>
            </a:pPr>
            <a:r>
              <a:rPr lang="en-US" sz="4000" b="1">
                <a:solidFill>
                  <a:srgbClr val="FF0000"/>
                </a:solidFill>
                <a:latin typeface="Times New Roman" panose="02020603050405020304" pitchFamily="18" charset="0"/>
                <a:cs typeface="Times New Roman" panose="02020603050405020304" pitchFamily="18" charset="0"/>
              </a:rPr>
              <a:t>CHUYÊN ĐỀ BÀI HỌC STEM</a:t>
            </a:r>
          </a:p>
          <a:p>
            <a:pPr algn="ctr">
              <a:defRPr/>
            </a:pPr>
            <a:r>
              <a:rPr lang="en-US" sz="4000" b="1">
                <a:solidFill>
                  <a:srgbClr val="FF0000"/>
                </a:solidFill>
                <a:latin typeface="Times New Roman" panose="02020603050405020304" pitchFamily="18" charset="0"/>
                <a:cs typeface="Times New Roman" panose="02020603050405020304" pitchFamily="18" charset="0"/>
              </a:rPr>
              <a:t> “MENU BỮA ĂN CÂN BẰNG CỦA SIÊU ĐẦU BẾP NHÍ”</a:t>
            </a:r>
            <a:endParaRPr lang="en-US" sz="4000" b="1" dirty="0">
              <a:solidFill>
                <a:srgbClr val="FF0000"/>
              </a:solidFill>
              <a:effectLst>
                <a:outerShdw blurRad="38100" dist="38100" dir="2700000" algn="tl">
                  <a:srgbClr val="000000">
                    <a:alpha val="43137"/>
                  </a:srgbClr>
                </a:outerShdw>
              </a:effectLst>
              <a:latin typeface="HP001 4 hàng 2 ô ly" pitchFamily="34" charset="0"/>
            </a:endParaRPr>
          </a:p>
        </p:txBody>
      </p:sp>
      <p:cxnSp>
        <p:nvCxnSpPr>
          <p:cNvPr id="5" name="Straight Connector 4">
            <a:extLst>
              <a:ext uri="{FF2B5EF4-FFF2-40B4-BE49-F238E27FC236}">
                <a16:creationId xmlns:a16="http://schemas.microsoft.com/office/drawing/2014/main" id="{2CBFAB1C-1C07-F89F-3408-C0604C3154DF}"/>
              </a:ext>
            </a:extLst>
          </p:cNvPr>
          <p:cNvCxnSpPr/>
          <p:nvPr/>
        </p:nvCxnSpPr>
        <p:spPr>
          <a:xfrm>
            <a:off x="3278150" y="1114437"/>
            <a:ext cx="5124893"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descr="Chibi Đệ nhất đầu bếp nhí Vua đầu bếp | Đồng Phục VANDA">
            <a:extLst>
              <a:ext uri="{FF2B5EF4-FFF2-40B4-BE49-F238E27FC236}">
                <a16:creationId xmlns:a16="http://schemas.microsoft.com/office/drawing/2014/main" id="{E4FC8AD5-550A-2CBE-B87B-750703A97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791" y="49027"/>
            <a:ext cx="2090738" cy="2444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ồ Chơi Giáo Dục Mầm Non Bằng Gỗ Mô Phỏng Đồ Chơi Trẻ Em Kéo Cà Rốt Và Chèn  Cà Rốt Bán Sỉ Đồ Chơi Trẻ Em Mầm Non | Sỉ Quần">
            <a:extLst>
              <a:ext uri="{FF2B5EF4-FFF2-40B4-BE49-F238E27FC236}">
                <a16:creationId xmlns:a16="http://schemas.microsoft.com/office/drawing/2014/main" id="{C81B93A8-3C9B-6516-C408-A3501B685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3804" y="456411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ơn 1.462.200 Bữa ăn Món ăn Hình Minh Họa ảnh, hình chụp &amp; hình ảnh trả phí  bản quyền một lần sẵn có - iStock">
            <a:extLst>
              <a:ext uri="{FF2B5EF4-FFF2-40B4-BE49-F238E27FC236}">
                <a16:creationId xmlns:a16="http://schemas.microsoft.com/office/drawing/2014/main" id="{235ABBA3-6E7E-1515-A66C-57947CDF2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 y="4564113"/>
            <a:ext cx="2809464" cy="229388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5254312-71CB-E308-EF4F-FB0F91DA0E90}"/>
              </a:ext>
            </a:extLst>
          </p:cNvPr>
          <p:cNvGrpSpPr/>
          <p:nvPr/>
        </p:nvGrpSpPr>
        <p:grpSpPr>
          <a:xfrm>
            <a:off x="-40061" y="-535895"/>
            <a:ext cx="12192000" cy="7386381"/>
            <a:chOff x="798838" y="-1567530"/>
            <a:chExt cx="12192000" cy="6858003"/>
          </a:xfrm>
        </p:grpSpPr>
        <p:pic>
          <p:nvPicPr>
            <p:cNvPr id="9" name="图片 3">
              <a:extLst>
                <a:ext uri="{FF2B5EF4-FFF2-40B4-BE49-F238E27FC236}">
                  <a16:creationId xmlns:a16="http://schemas.microsoft.com/office/drawing/2014/main" id="{A9C5EB59-11D2-E842-A8A7-DCE453ECAC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65836" y="-4234528"/>
              <a:ext cx="6858003" cy="12192000"/>
            </a:xfrm>
            <a:prstGeom prst="rect">
              <a:avLst/>
            </a:prstGeom>
          </p:spPr>
        </p:pic>
        <p:pic>
          <p:nvPicPr>
            <p:cNvPr id="10" name="图片 2">
              <a:extLst>
                <a:ext uri="{FF2B5EF4-FFF2-40B4-BE49-F238E27FC236}">
                  <a16:creationId xmlns:a16="http://schemas.microsoft.com/office/drawing/2014/main" id="{D45298AB-B82C-7022-C763-08490C6608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58" b="13608"/>
            <a:stretch/>
          </p:blipFill>
          <p:spPr>
            <a:xfrm rot="5400000">
              <a:off x="5141790" y="-3275890"/>
              <a:ext cx="3890368" cy="10175509"/>
            </a:xfrm>
            <a:prstGeom prst="rect">
              <a:avLst/>
            </a:prstGeom>
          </p:spPr>
        </p:pic>
      </p:grpSp>
      <p:sp>
        <p:nvSpPr>
          <p:cNvPr id="11" name="TextBox 10">
            <a:extLst>
              <a:ext uri="{FF2B5EF4-FFF2-40B4-BE49-F238E27FC236}">
                <a16:creationId xmlns:a16="http://schemas.microsoft.com/office/drawing/2014/main" id="{B6DF571D-7F7A-FB84-880F-23672C5615B7}"/>
              </a:ext>
            </a:extLst>
          </p:cNvPr>
          <p:cNvSpPr txBox="1"/>
          <p:nvPr/>
        </p:nvSpPr>
        <p:spPr>
          <a:xfrm>
            <a:off x="2484513" y="1584885"/>
            <a:ext cx="7865759" cy="2492990"/>
          </a:xfrm>
          <a:prstGeom prst="rect">
            <a:avLst/>
          </a:prstGeom>
          <a:noFill/>
        </p:spPr>
        <p:txBody>
          <a:bodyPr wrap="square">
            <a:spAutoFit/>
          </a:bodyPr>
          <a:lstStyle/>
          <a:p>
            <a:pPr algn="ctr">
              <a:defRPr/>
            </a:pPr>
            <a:r>
              <a:rPr lang="en-US" sz="3600" b="1">
                <a:effectLst>
                  <a:outerShdw blurRad="38100" dist="38100" dir="2700000" algn="tl">
                    <a:srgbClr val="000000">
                      <a:alpha val="43137"/>
                    </a:srgbClr>
                  </a:outerShdw>
                </a:effectLst>
                <a:latin typeface="HP001 4 hàng 2 ô ly" pitchFamily="34" charset="0"/>
              </a:rPr>
              <a:t> </a:t>
            </a:r>
            <a:endParaRPr lang="en-US" sz="4000" b="1">
              <a:solidFill>
                <a:srgbClr val="FF0000"/>
              </a:solidFill>
              <a:latin typeface="Times New Roman" panose="02020603050405020304" pitchFamily="18" charset="0"/>
              <a:cs typeface="Times New Roman" panose="02020603050405020304" pitchFamily="18" charset="0"/>
            </a:endParaRPr>
          </a:p>
          <a:p>
            <a:pPr algn="ctr">
              <a:defRPr/>
            </a:pPr>
            <a:r>
              <a:rPr lang="en-US" sz="4000" b="1">
                <a:solidFill>
                  <a:srgbClr val="FF0000"/>
                </a:solidFill>
                <a:latin typeface="Times New Roman" panose="02020603050405020304" pitchFamily="18" charset="0"/>
                <a:cs typeface="Times New Roman" panose="02020603050405020304" pitchFamily="18" charset="0"/>
              </a:rPr>
              <a:t>CHUYÊN ĐỀ BÀI HỌC STEM</a:t>
            </a:r>
          </a:p>
          <a:p>
            <a:pPr algn="ctr">
              <a:defRPr/>
            </a:pPr>
            <a:r>
              <a:rPr lang="en-US" sz="4000" b="1">
                <a:solidFill>
                  <a:srgbClr val="FF0000"/>
                </a:solidFill>
                <a:latin typeface="Times New Roman" panose="02020603050405020304" pitchFamily="18" charset="0"/>
                <a:cs typeface="Times New Roman" panose="02020603050405020304" pitchFamily="18" charset="0"/>
              </a:rPr>
              <a:t> “MENU BỮA ĂN CÂN BẰNG CỦA SIÊU ĐẦU BẾP NHÍ”</a:t>
            </a:r>
            <a:endParaRPr lang="en-US" sz="4000" b="1" dirty="0">
              <a:solidFill>
                <a:srgbClr val="FF0000"/>
              </a:solidFill>
              <a:effectLst>
                <a:outerShdw blurRad="38100" dist="38100" dir="2700000" algn="tl">
                  <a:srgbClr val="000000">
                    <a:alpha val="43137"/>
                  </a:srgbClr>
                </a:outerShdw>
              </a:effectLst>
              <a:latin typeface="HP001 4 hàng 2 ô ly" pitchFamily="34" charset="0"/>
            </a:endParaRPr>
          </a:p>
        </p:txBody>
      </p:sp>
      <p:pic>
        <p:nvPicPr>
          <p:cNvPr id="12" name="Picture 15" descr="C:\Users\Administrator\Downloads\tải xuống (4).jpg">
            <a:extLst>
              <a:ext uri="{FF2B5EF4-FFF2-40B4-BE49-F238E27FC236}">
                <a16:creationId xmlns:a16="http://schemas.microsoft.com/office/drawing/2014/main" id="{075A61B8-B204-E498-63F5-706E5EF59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897" y="-150116"/>
            <a:ext cx="2395575" cy="147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hibi Đệ nhất đầu bếp nhí Vua đầu bếp | Đồng Phục VANDA">
            <a:extLst>
              <a:ext uri="{FF2B5EF4-FFF2-40B4-BE49-F238E27FC236}">
                <a16:creationId xmlns:a16="http://schemas.microsoft.com/office/drawing/2014/main" id="{A3593142-FDBD-6965-0E55-5EA94E606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 y="-421027"/>
            <a:ext cx="2301386" cy="1535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ơn 1.462.200 Bữa ăn Món ăn Hình Minh Họa ảnh, hình chụp &amp; hình ảnh trả phí  bản quyền một lần sẵn có - iStock">
            <a:extLst>
              <a:ext uri="{FF2B5EF4-FFF2-40B4-BE49-F238E27FC236}">
                <a16:creationId xmlns:a16="http://schemas.microsoft.com/office/drawing/2014/main" id="{BAB56BB2-89A3-E083-CBC1-48A680CF2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85214"/>
            <a:ext cx="2484513" cy="19973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ồ Chơi Giáo Dục Mầm Non Bằng Gỗ Mô Phỏng Đồ Chơi Trẻ Em Kéo Cà Rốt Và Chèn  Cà Rốt Bán Sỉ Đồ Chơi Trẻ Em Mầm Non | Sỉ Quần">
            <a:extLst>
              <a:ext uri="{FF2B5EF4-FFF2-40B4-BE49-F238E27FC236}">
                <a16:creationId xmlns:a16="http://schemas.microsoft.com/office/drawing/2014/main" id="{D28E1FA5-7C85-5392-E5B3-48738BC36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167" y="472976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94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189F1-EC3C-9212-7D93-FFD4F6DA74B2}"/>
              </a:ext>
            </a:extLst>
          </p:cNvPr>
          <p:cNvSpPr>
            <a:spLocks noGrp="1"/>
          </p:cNvSpPr>
          <p:nvPr>
            <p:ph type="sldNum" sz="quarter" idx="12"/>
          </p:nvPr>
        </p:nvSpPr>
        <p:spPr/>
        <p:txBody>
          <a:bodyPr/>
          <a:lstStyle/>
          <a:p>
            <a:fld id="{11F61DF1-829F-44A2-9EDF-C756988A2567}" type="slidenum">
              <a:rPr lang="en-US" smtClean="0"/>
              <a:pPr/>
              <a:t>10</a:t>
            </a:fld>
            <a:endParaRPr lang="en-US"/>
          </a:p>
        </p:txBody>
      </p:sp>
      <p:graphicFrame>
        <p:nvGraphicFramePr>
          <p:cNvPr id="3" name="Table 2">
            <a:extLst>
              <a:ext uri="{FF2B5EF4-FFF2-40B4-BE49-F238E27FC236}">
                <a16:creationId xmlns:a16="http://schemas.microsoft.com/office/drawing/2014/main" id="{FED1FDD6-8C3F-68DB-7F71-F454E6C856BD}"/>
              </a:ext>
            </a:extLst>
          </p:cNvPr>
          <p:cNvGraphicFramePr>
            <a:graphicFrameLocks noGrp="1"/>
          </p:cNvGraphicFramePr>
          <p:nvPr>
            <p:extLst>
              <p:ext uri="{D42A27DB-BD31-4B8C-83A1-F6EECF244321}">
                <p14:modId xmlns:p14="http://schemas.microsoft.com/office/powerpoint/2010/main" val="1423236827"/>
              </p:ext>
            </p:extLst>
          </p:nvPr>
        </p:nvGraphicFramePr>
        <p:xfrm>
          <a:off x="0" y="0"/>
          <a:ext cx="12048565" cy="6858000"/>
        </p:xfrm>
        <a:graphic>
          <a:graphicData uri="http://schemas.openxmlformats.org/drawingml/2006/table">
            <a:tbl>
              <a:tblPr firstRow="1" firstCol="1" bandRow="1"/>
              <a:tblGrid>
                <a:gridCol w="1547759">
                  <a:extLst>
                    <a:ext uri="{9D8B030D-6E8A-4147-A177-3AD203B41FA5}">
                      <a16:colId xmlns:a16="http://schemas.microsoft.com/office/drawing/2014/main" val="12344505"/>
                    </a:ext>
                  </a:extLst>
                </a:gridCol>
                <a:gridCol w="1486386">
                  <a:extLst>
                    <a:ext uri="{9D8B030D-6E8A-4147-A177-3AD203B41FA5}">
                      <a16:colId xmlns:a16="http://schemas.microsoft.com/office/drawing/2014/main" val="541835227"/>
                    </a:ext>
                  </a:extLst>
                </a:gridCol>
                <a:gridCol w="1454355">
                  <a:extLst>
                    <a:ext uri="{9D8B030D-6E8A-4147-A177-3AD203B41FA5}">
                      <a16:colId xmlns:a16="http://schemas.microsoft.com/office/drawing/2014/main" val="2519499607"/>
                    </a:ext>
                  </a:extLst>
                </a:gridCol>
                <a:gridCol w="1713590">
                  <a:extLst>
                    <a:ext uri="{9D8B030D-6E8A-4147-A177-3AD203B41FA5}">
                      <a16:colId xmlns:a16="http://schemas.microsoft.com/office/drawing/2014/main" val="2109194804"/>
                    </a:ext>
                  </a:extLst>
                </a:gridCol>
                <a:gridCol w="1315595">
                  <a:extLst>
                    <a:ext uri="{9D8B030D-6E8A-4147-A177-3AD203B41FA5}">
                      <a16:colId xmlns:a16="http://schemas.microsoft.com/office/drawing/2014/main" val="1445498188"/>
                    </a:ext>
                  </a:extLst>
                </a:gridCol>
                <a:gridCol w="1802033">
                  <a:extLst>
                    <a:ext uri="{9D8B030D-6E8A-4147-A177-3AD203B41FA5}">
                      <a16:colId xmlns:a16="http://schemas.microsoft.com/office/drawing/2014/main" val="1656502956"/>
                    </a:ext>
                  </a:extLst>
                </a:gridCol>
                <a:gridCol w="1252203">
                  <a:extLst>
                    <a:ext uri="{9D8B030D-6E8A-4147-A177-3AD203B41FA5}">
                      <a16:colId xmlns:a16="http://schemas.microsoft.com/office/drawing/2014/main" val="2931706758"/>
                    </a:ext>
                  </a:extLst>
                </a:gridCol>
                <a:gridCol w="1476644">
                  <a:extLst>
                    <a:ext uri="{9D8B030D-6E8A-4147-A177-3AD203B41FA5}">
                      <a16:colId xmlns:a16="http://schemas.microsoft.com/office/drawing/2014/main" val="2463466722"/>
                    </a:ext>
                  </a:extLst>
                </a:gridCol>
              </a:tblGrid>
              <a:tr h="529001">
                <a:tc gridSpan="8">
                  <a:txBody>
                    <a:bodyPr/>
                    <a:lstStyle/>
                    <a:p>
                      <a:pPr algn="ctr">
                        <a:lnSpc>
                          <a:spcPct val="115000"/>
                        </a:lnSpc>
                        <a:spcAft>
                          <a:spcPts val="1000"/>
                        </a:spcAft>
                      </a:pPr>
                      <a:r>
                        <a:rPr lang="en-US" sz="3200" b="1">
                          <a:effectLst/>
                          <a:latin typeface="Times New Roman" panose="02020603050405020304" pitchFamily="18" charset="0"/>
                          <a:ea typeface="Arial" panose="020B0604020202020204" pitchFamily="34" charset="0"/>
                          <a:cs typeface="Times New Roman" panose="02020603050405020304" pitchFamily="18" charset="0"/>
                        </a:rPr>
                        <a:t> PHIẾU HỌC TẬP SỐ 2</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665234957"/>
                  </a:ext>
                </a:extLst>
              </a:tr>
              <a:tr h="565579">
                <a:tc gridSpan="8">
                  <a:txBody>
                    <a:bodyPr/>
                    <a:lstStyle/>
                    <a:p>
                      <a:pPr>
                        <a:lnSpc>
                          <a:spcPct val="115000"/>
                        </a:lnSpc>
                        <a:spcAft>
                          <a:spcPts val="1000"/>
                        </a:spcAft>
                      </a:pPr>
                      <a:r>
                        <a:rPr lang="en-US" sz="3200" b="1" i="1" spc="-25">
                          <a:effectLst/>
                          <a:latin typeface="Times New Roman" panose="02020603050405020304" pitchFamily="18" charset="0"/>
                          <a:ea typeface="Times New Roman" panose="02020603050405020304" pitchFamily="18" charset="0"/>
                          <a:cs typeface="Times New Roman" panose="02020603050405020304" pitchFamily="18" charset="0"/>
                        </a:rPr>
                        <a:t> Thức ăn chứa chất</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73712686"/>
                  </a:ext>
                </a:extLst>
              </a:tr>
              <a:tr h="882650">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Đạm động vật</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Béo động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Đạm thực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Béo thực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123737147"/>
                  </a:ext>
                </a:extLst>
              </a:tr>
              <a:tr h="924683">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739573"/>
                  </a:ext>
                </a:extLst>
              </a:tr>
              <a:tr h="3956087">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Cần thiết cho sự phát triển cơ thể</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Khó hấp thụ</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Cần thiết cho cơ thể</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Ăn nhiều không tốt cho tim mạch</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Dễ hấp thụ, tốt cho tim mạch</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Thiếu một số thành phần cần thiết cho cơ thể</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Tốt cho tim mạch</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Thiếu một số thành phần cần thiết cho hoạt động sống</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73309168"/>
                  </a:ext>
                </a:extLst>
              </a:tr>
            </a:tbl>
          </a:graphicData>
        </a:graphic>
      </p:graphicFrame>
    </p:spTree>
    <p:extLst>
      <p:ext uri="{BB962C8B-B14F-4D97-AF65-F5344CB8AC3E}">
        <p14:creationId xmlns:p14="http://schemas.microsoft.com/office/powerpoint/2010/main" val="60108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09705" y="34590"/>
            <a:ext cx="757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ĂN UỐNG CÂN BẰNG VÀ LÀNH MẠNH</a:t>
            </a:r>
            <a:endParaRPr kumimoji="0" lang="en-US" altLang="zh-CN" sz="3200" b="1"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47139" y="3632626"/>
            <a:ext cx="27771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NGŨ CỐC, KHOAI CỦ</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VÀ SẢN PHẨM</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CHẾ BIẾN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150 đến 250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DẦU MỠ</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dưới 15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MUỐI (ăn hạn chế)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Dưới 4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4"/>
            <a:ext cx="5513783" cy="5827348"/>
          </a:xfrm>
          <a:prstGeom prst="rect">
            <a:avLst/>
          </a:prstGeom>
        </p:spPr>
      </p:pic>
      <p:sp>
        <p:nvSpPr>
          <p:cNvPr id="17" name="TextBox 16"/>
          <p:cNvSpPr txBox="1"/>
          <p:nvPr/>
        </p:nvSpPr>
        <p:spPr>
          <a:xfrm>
            <a:off x="141628" y="1969879"/>
            <a:ext cx="3732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THỊT, THUỶ SẢN, TRỨNG VÀ HẠT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150 g đến 250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1" name="TextBox 20"/>
          <p:cNvSpPr txBox="1"/>
          <p:nvPr/>
        </p:nvSpPr>
        <p:spPr>
          <a:xfrm>
            <a:off x="446809" y="2750201"/>
            <a:ext cx="2556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RAU LÁ,</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RAU CỦ QUẢ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150 g đến 250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ĐƯỜNG, ĐỒ NGỌT (ăn 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Dưới 15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8478967" y="1761476"/>
            <a:ext cx="27414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SỮA VÀ CHẾ PHẨM SỮA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400 ml đến 600 ml</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9207681" y="2913890"/>
            <a:ext cx="23366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TRÁI CÂY, QUẢ CHÍN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150 g đến 250 g</a:t>
            </a:r>
            <a:endParaRPr kumimoji="0" lang="en-US" altLang="zh-CN"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969406" y="212550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89555" y="302413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769358" y="3846848"/>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04615" y="1975322"/>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81621" y="3108168"/>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00943" y="6201619"/>
            <a:ext cx="63403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bg1"/>
                </a:solidFill>
                <a:effectLst/>
                <a:uLnTx/>
                <a:uFillTx/>
                <a:latin typeface="+mj-lt"/>
                <a:ea typeface="Roboto" panose="02000000000000000000" pitchFamily="2" charset="0"/>
                <a:cs typeface="+mn-cs"/>
              </a:rPr>
              <a:t>THÁP DINH DƯỠNG CHO TRẺ 6</a:t>
            </a:r>
            <a:r>
              <a:rPr kumimoji="0" lang="en-US" sz="2000" b="1" i="0" u="none" strike="noStrike" kern="1200" cap="none" spc="0" normalizeH="0" baseline="0" noProof="0">
                <a:ln>
                  <a:noFill/>
                </a:ln>
                <a:solidFill>
                  <a:schemeClr val="bg1"/>
                </a:solidFill>
                <a:effectLst/>
                <a:uLnTx/>
                <a:uFillTx/>
                <a:latin typeface="+mj-lt"/>
                <a:ea typeface="Roboto" panose="02000000000000000000" pitchFamily="2" charset="0"/>
                <a:cs typeface="+mn-cs"/>
              </a:rPr>
              <a:t> -</a:t>
            </a:r>
            <a:r>
              <a:rPr kumimoji="0" lang="vi-VN" sz="2000" b="1" i="0" u="none" strike="noStrike" kern="1200" cap="none" spc="0" normalizeH="0" baseline="0" noProof="0">
                <a:ln>
                  <a:noFill/>
                </a:ln>
                <a:solidFill>
                  <a:schemeClr val="bg1"/>
                </a:solidFill>
                <a:effectLst/>
                <a:uLnTx/>
                <a:uFillTx/>
                <a:latin typeface="+mj-lt"/>
                <a:ea typeface="Roboto" panose="02000000000000000000" pitchFamily="2" charset="0"/>
                <a:cs typeface="+mn-cs"/>
              </a:rPr>
              <a:t> 11 TUỔI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schemeClr val="bg1"/>
                </a:solidFill>
                <a:effectLst/>
                <a:uLnTx/>
                <a:uFillTx/>
                <a:latin typeface="+mj-lt"/>
                <a:ea typeface="Roboto" panose="02000000000000000000" pitchFamily="2" charset="0"/>
                <a:cs typeface="+mn-cs"/>
              </a:rPr>
              <a:t>Trung bình cho một trẻ trong một ngày</a:t>
            </a:r>
            <a:endParaRPr kumimoji="0" lang="en-US" altLang="zh-CN" sz="1600" b="0" i="0" u="none" strike="noStrike" kern="1200" cap="none" spc="0" normalizeH="0" baseline="0" noProof="0" dirty="0">
              <a:ln>
                <a:noFill/>
              </a:ln>
              <a:solidFill>
                <a:schemeClr val="bg1"/>
              </a:solidFill>
              <a:effectLst/>
              <a:uLnTx/>
              <a:uFillTx/>
              <a:latin typeface="+mj-lt"/>
              <a:ea typeface="Roboto" panose="02000000000000000000" pitchFamily="2" charset="0"/>
              <a:cs typeface="+mn-cs"/>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2"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right)">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par>
                                <p:cTn id="41" presetID="2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par>
                                <p:cTn id="59" presetID="22" presetClass="entr" presetSubtype="4"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16" grpId="0"/>
      <p:bldP spid="20" grpId="0"/>
      <p:bldP spid="17" grpId="0"/>
      <p:bldP spid="21" grpId="0"/>
      <p:bldP spid="23" grpId="0"/>
      <p:bldP spid="24" grpId="0"/>
      <p:bldP spid="25"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aphicFrame>
        <p:nvGraphicFramePr>
          <p:cNvPr id="2" name="Table 1">
            <a:extLst>
              <a:ext uri="{FF2B5EF4-FFF2-40B4-BE49-F238E27FC236}">
                <a16:creationId xmlns:a16="http://schemas.microsoft.com/office/drawing/2014/main" id="{AC7CD8ED-B3D3-F00F-86E0-1BF67A899DF2}"/>
              </a:ext>
            </a:extLst>
          </p:cNvPr>
          <p:cNvGraphicFramePr>
            <a:graphicFrameLocks noGrp="1"/>
          </p:cNvGraphicFramePr>
          <p:nvPr>
            <p:extLst>
              <p:ext uri="{D42A27DB-BD31-4B8C-83A1-F6EECF244321}">
                <p14:modId xmlns:p14="http://schemas.microsoft.com/office/powerpoint/2010/main" val="1326275888"/>
              </p:ext>
            </p:extLst>
          </p:nvPr>
        </p:nvGraphicFramePr>
        <p:xfrm>
          <a:off x="1924492" y="1123759"/>
          <a:ext cx="8963247" cy="5277041"/>
        </p:xfrm>
        <a:graphic>
          <a:graphicData uri="http://schemas.openxmlformats.org/drawingml/2006/table">
            <a:tbl>
              <a:tblPr firstRow="1" firstCol="1" bandRow="1"/>
              <a:tblGrid>
                <a:gridCol w="8963247">
                  <a:extLst>
                    <a:ext uri="{9D8B030D-6E8A-4147-A177-3AD203B41FA5}">
                      <a16:colId xmlns:a16="http://schemas.microsoft.com/office/drawing/2014/main" val="1319474838"/>
                    </a:ext>
                  </a:extLst>
                </a:gridCol>
              </a:tblGrid>
              <a:tr h="5252485">
                <a:tc>
                  <a:txBody>
                    <a:bodyPr/>
                    <a:lstStyle/>
                    <a:p>
                      <a:pPr algn="ctr">
                        <a:lnSpc>
                          <a:spcPct val="115000"/>
                        </a:lnSpc>
                        <a:spcAft>
                          <a:spcPts val="100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1000"/>
                        </a:spcAft>
                      </a:pPr>
                      <a:r>
                        <a:rPr lang="vi-VN"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và lựa chọn giải pháp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thiết kế “Menu bữa ăn cân bằng của siêu đầu bếp nhí”</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 Đặt tên thực đơn.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 Liệt kê các món mà nhóm sẽ lựa chọn.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 Tính lượng phù hợp cho từng loại phù hợp.</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10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100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2150029"/>
                  </a:ext>
                </a:extLst>
              </a:tr>
            </a:tbl>
          </a:graphicData>
        </a:graphic>
      </p:graphicFrame>
    </p:spTree>
    <p:extLst>
      <p:ext uri="{BB962C8B-B14F-4D97-AF65-F5344CB8AC3E}">
        <p14:creationId xmlns:p14="http://schemas.microsoft.com/office/powerpoint/2010/main" val="5289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46421" y="33853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775275" y="1241277"/>
            <a:ext cx="4254755" cy="1569660"/>
          </a:xfrm>
          <a:prstGeom prst="rect">
            <a:avLst/>
          </a:prstGeom>
          <a:noFill/>
        </p:spPr>
        <p:txBody>
          <a:bodyPr wrap="square" rtlCol="0">
            <a:spAutoFit/>
          </a:bodyPr>
          <a:lstStyle/>
          <a:p>
            <a:pPr lvl="0" algn="just">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nl-NL" sz="3200">
                <a:solidFill>
                  <a:prstClr val="black"/>
                </a:solidFill>
                <a:latin typeface="Times New Roman" panose="02020603050405020304" pitchFamily="18" charset="0"/>
                <a:ea typeface="Times New Roman" panose="02020603050405020304" pitchFamily="18" charset="0"/>
              </a:rPr>
              <a:t>Menu đảm bảo dinh dưỡng thể hiện được 4 nhóm chất dinh dưỡng.</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030513"/>
          </a:xfrm>
          <a:prstGeom prst="rect">
            <a:avLst/>
          </a:prstGeom>
        </p:spPr>
      </p:pic>
      <p:sp>
        <p:nvSpPr>
          <p:cNvPr id="2" name="TextBox 1">
            <a:extLst>
              <a:ext uri="{FF2B5EF4-FFF2-40B4-BE49-F238E27FC236}">
                <a16:creationId xmlns:a16="http://schemas.microsoft.com/office/drawing/2014/main" id="{D7823B8B-9EF9-0CC5-5AE4-F19EE48EED4D}"/>
              </a:ext>
            </a:extLst>
          </p:cNvPr>
          <p:cNvSpPr txBox="1"/>
          <p:nvPr/>
        </p:nvSpPr>
        <p:spPr>
          <a:xfrm>
            <a:off x="6699355" y="1174624"/>
            <a:ext cx="4422301" cy="1569660"/>
          </a:xfrm>
          <a:prstGeom prst="rect">
            <a:avLst/>
          </a:prstGeom>
          <a:noFill/>
        </p:spPr>
        <p:txBody>
          <a:bodyPr wrap="square" rtlCol="0">
            <a:spAutoFit/>
          </a:bodyPr>
          <a:lstStyle/>
          <a:p>
            <a:pPr lvl="0" algn="just"/>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vi-VN" sz="3200">
                <a:solidFill>
                  <a:prstClr val="black"/>
                </a:solidFill>
                <a:latin typeface="Times New Roman" panose="02020603050405020304" pitchFamily="18" charset="0"/>
                <a:ea typeface="Arial" panose="020B0604020202020204" pitchFamily="34" charset="0"/>
              </a:rPr>
              <a:t>Hình</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ảnh</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mô</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tả/minh</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họa</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phù</a:t>
            </a:r>
            <a:r>
              <a:rPr lang="vi-VN" sz="3200" spc="-1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hợp,</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màu</a:t>
            </a:r>
            <a:r>
              <a:rPr lang="vi-VN" sz="3200" spc="-10">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sắc</a:t>
            </a:r>
            <a:r>
              <a:rPr lang="vi-VN" sz="3200" spc="-20">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nổi</a:t>
            </a:r>
            <a:r>
              <a:rPr lang="vi-VN" sz="3200" spc="-20">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bật,</a:t>
            </a:r>
            <a:r>
              <a:rPr lang="vi-VN" sz="3200" spc="-25">
                <a:solidFill>
                  <a:prstClr val="black"/>
                </a:solidFill>
                <a:latin typeface="Times New Roman" panose="02020603050405020304" pitchFamily="18" charset="0"/>
                <a:ea typeface="Arial" panose="020B0604020202020204" pitchFamily="34" charset="0"/>
              </a:rPr>
              <a:t> </a:t>
            </a:r>
            <a:r>
              <a:rPr lang="vi-VN" sz="3200">
                <a:solidFill>
                  <a:prstClr val="black"/>
                </a:solidFill>
                <a:latin typeface="Times New Roman" panose="02020603050405020304" pitchFamily="18" charset="0"/>
                <a:ea typeface="Arial" panose="020B0604020202020204" pitchFamily="34" charset="0"/>
              </a:rPr>
              <a:t>sáng</a:t>
            </a:r>
            <a:r>
              <a:rPr lang="vi-VN" sz="3200" spc="-25">
                <a:solidFill>
                  <a:prstClr val="black"/>
                </a:solidFill>
                <a:latin typeface="Times New Roman" panose="02020603050405020304" pitchFamily="18" charset="0"/>
                <a:ea typeface="Arial" panose="020B0604020202020204" pitchFamily="34" charset="0"/>
              </a:rPr>
              <a:t> </a:t>
            </a:r>
            <a:r>
              <a:rPr lang="vi-VN" sz="3200" spc="-20">
                <a:solidFill>
                  <a:prstClr val="black"/>
                </a:solidFill>
                <a:latin typeface="Times New Roman" panose="02020603050405020304" pitchFamily="18" charset="0"/>
                <a:ea typeface="Arial" panose="020B0604020202020204" pitchFamily="34" charset="0"/>
              </a:rPr>
              <a:t>tạo.</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A6A1030A-6A83-D6D7-3A25-E3F167E5D623}"/>
              </a:ext>
            </a:extLst>
          </p:cNvPr>
          <p:cNvSpPr txBox="1"/>
          <p:nvPr/>
        </p:nvSpPr>
        <p:spPr>
          <a:xfrm>
            <a:off x="8368186" y="4098789"/>
            <a:ext cx="3048539" cy="1077218"/>
          </a:xfrm>
          <a:prstGeom prst="rect">
            <a:avLst/>
          </a:prstGeom>
          <a:noFill/>
        </p:spPr>
        <p:txBody>
          <a:bodyPr wrap="square" rtlCol="0">
            <a:spAutoFit/>
          </a:bodyPr>
          <a:lstStyle/>
          <a:p>
            <a:pPr lvl="0" algn="just">
              <a:tabLst>
                <a:tab pos="85725" algn="l"/>
                <a:tab pos="265113" algn="l"/>
                <a:tab pos="712788" algn="l"/>
              </a:tabLst>
            </a:pPr>
            <a:r>
              <a:rPr kumimoji="0" lang="vi-VN" sz="32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vi-VN"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 thực đơn ấn tượng</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4B114E6E-527A-623B-F353-E35425A208FD}"/>
              </a:ext>
            </a:extLst>
          </p:cNvPr>
          <p:cNvSpPr txBox="1"/>
          <p:nvPr/>
        </p:nvSpPr>
        <p:spPr>
          <a:xfrm>
            <a:off x="775275" y="3081060"/>
            <a:ext cx="4061063" cy="2062103"/>
          </a:xfrm>
          <a:prstGeom prst="rect">
            <a:avLst/>
          </a:prstGeom>
          <a:noFill/>
        </p:spPr>
        <p:txBody>
          <a:bodyPr wrap="square" rtlCol="0">
            <a:spAutoFit/>
          </a:bodyPr>
          <a:lstStyle/>
          <a:p>
            <a:pPr lvl="0" algn="just"/>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vi-VN" sz="3200" spc="-3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Chia hợp lí các thực phẩm cung cấp các nhóm chất dinh dưỡng cần cho một bữa ăn.</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descr="A drawing of food on a paper&#10;&#10;Description automatically generated">
            <a:extLst>
              <a:ext uri="{FF2B5EF4-FFF2-40B4-BE49-F238E27FC236}">
                <a16:creationId xmlns:a16="http://schemas.microsoft.com/office/drawing/2014/main" id="{13234B3C-B960-E1A0-07EB-4FF62E41EA7D}"/>
              </a:ext>
            </a:extLst>
          </p:cNvPr>
          <p:cNvPicPr>
            <a:picLocks noChangeAspect="1"/>
          </p:cNvPicPr>
          <p:nvPr/>
        </p:nvPicPr>
        <p:blipFill>
          <a:blip r:embed="rId4"/>
          <a:stretch>
            <a:fillRect/>
          </a:stretch>
        </p:blipFill>
        <p:spPr>
          <a:xfrm rot="16200000">
            <a:off x="5342320" y="2645659"/>
            <a:ext cx="2308325" cy="2932904"/>
          </a:xfrm>
          <a:prstGeom prst="rect">
            <a:avLst/>
          </a:prstGeom>
        </p:spPr>
      </p:pic>
    </p:spTree>
    <p:extLst>
      <p:ext uri="{BB962C8B-B14F-4D97-AF65-F5344CB8AC3E}">
        <p14:creationId xmlns:p14="http://schemas.microsoft.com/office/powerpoint/2010/main" val="9302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inVertical)">
                                      <p:cBhvr>
                                        <p:cTn id="7" dur="500"/>
                                        <p:tgtEl>
                                          <p:spTgt spid="1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984691"/>
          </a:xfrm>
          <a:prstGeom prst="rect">
            <a:avLst/>
          </a:prstGeom>
        </p:spPr>
      </p:pic>
      <p:graphicFrame>
        <p:nvGraphicFramePr>
          <p:cNvPr id="2" name="Table 1">
            <a:extLst>
              <a:ext uri="{FF2B5EF4-FFF2-40B4-BE49-F238E27FC236}">
                <a16:creationId xmlns:a16="http://schemas.microsoft.com/office/drawing/2014/main" id="{AC7CD8ED-B3D3-F00F-86E0-1BF67A899DF2}"/>
              </a:ext>
            </a:extLst>
          </p:cNvPr>
          <p:cNvGraphicFramePr>
            <a:graphicFrameLocks noGrp="1"/>
          </p:cNvGraphicFramePr>
          <p:nvPr>
            <p:extLst>
              <p:ext uri="{D42A27DB-BD31-4B8C-83A1-F6EECF244321}">
                <p14:modId xmlns:p14="http://schemas.microsoft.com/office/powerpoint/2010/main" val="420966078"/>
              </p:ext>
            </p:extLst>
          </p:nvPr>
        </p:nvGraphicFramePr>
        <p:xfrm>
          <a:off x="1850064" y="419548"/>
          <a:ext cx="8963247" cy="6185647"/>
        </p:xfrm>
        <a:graphic>
          <a:graphicData uri="http://schemas.openxmlformats.org/drawingml/2006/table">
            <a:tbl>
              <a:tblPr firstRow="1" firstCol="1" bandRow="1"/>
              <a:tblGrid>
                <a:gridCol w="8963247">
                  <a:extLst>
                    <a:ext uri="{9D8B030D-6E8A-4147-A177-3AD203B41FA5}">
                      <a16:colId xmlns:a16="http://schemas.microsoft.com/office/drawing/2014/main" val="1319474838"/>
                    </a:ext>
                  </a:extLst>
                </a:gridCol>
              </a:tblGrid>
              <a:tr h="6185647">
                <a:tc>
                  <a:txBody>
                    <a:bodyPr/>
                    <a:lstStyle/>
                    <a:p>
                      <a:pPr algn="ctr">
                        <a:lnSpc>
                          <a:spcPct val="115000"/>
                        </a:lnSpc>
                        <a:spcAft>
                          <a:spcPts val="100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1000"/>
                        </a:spcAft>
                      </a:pPr>
                      <a:r>
                        <a:rPr lang="vi-VN"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và lựa chọn giải pháp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thiết kế “Menu bữa ăn cân bằng của siêu đầu bếp nhí”</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2800">
                          <a:effectLst/>
                          <a:latin typeface="Times New Roman" panose="02020603050405020304" pitchFamily="18" charset="0"/>
                          <a:ea typeface="Arial" panose="020B0604020202020204" pitchFamily="34" charset="0"/>
                          <a:cs typeface="Times New Roman" panose="02020603050405020304" pitchFamily="18" charset="0"/>
                        </a:rPr>
                        <a:t>+ Đặt tên thực đơn.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2800">
                          <a:effectLst/>
                          <a:latin typeface="Times New Roman" panose="02020603050405020304" pitchFamily="18" charset="0"/>
                          <a:ea typeface="Arial" panose="020B0604020202020204" pitchFamily="34" charset="0"/>
                          <a:cs typeface="Times New Roman" panose="02020603050405020304" pitchFamily="18" charset="0"/>
                        </a:rPr>
                        <a:t>+ Liệt kê các món mà nhóm sẽ lựa chọn.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marR="255905" indent="270510" algn="just">
                        <a:lnSpc>
                          <a:spcPct val="115000"/>
                        </a:lnSpc>
                        <a:spcBef>
                          <a:spcPts val="0"/>
                        </a:spcBef>
                        <a:spcAft>
                          <a:spcPts val="0"/>
                        </a:spcAft>
                        <a:tabLst>
                          <a:tab pos="536575" algn="l"/>
                        </a:tabLst>
                      </a:pPr>
                      <a:r>
                        <a:rPr lang="vi-VN" sz="2800">
                          <a:effectLst/>
                          <a:latin typeface="Times New Roman" panose="02020603050405020304" pitchFamily="18" charset="0"/>
                          <a:ea typeface="Arial" panose="020B0604020202020204" pitchFamily="34" charset="0"/>
                          <a:cs typeface="Times New Roman" panose="02020603050405020304" pitchFamily="18" charset="0"/>
                        </a:rPr>
                        <a:t>+ Tính lượng phù hợp cho từng loại phù hợp.</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1000"/>
                        </a:spcAft>
                      </a:pP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10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100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2150029"/>
                  </a:ext>
                </a:extLst>
              </a:tr>
            </a:tbl>
          </a:graphicData>
        </a:graphic>
      </p:graphicFrame>
    </p:spTree>
    <p:extLst>
      <p:ext uri="{BB962C8B-B14F-4D97-AF65-F5344CB8AC3E}">
        <p14:creationId xmlns:p14="http://schemas.microsoft.com/office/powerpoint/2010/main" val="54261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CÙNG VẬN ĐỘNG NÀO!</a:t>
            </a:r>
            <a:endParaRPr kumimoji="0" lang="en-US" altLang="zh-CN" sz="3200" b="1"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CHIẾC BỤNG ĐÓI - Tiên Cookie ft. Thanh Ngân (Official Lyric Video) (online-video-cutter.com)">
            <a:hlinkClick r:id="" action="ppaction://media"/>
            <a:extLst>
              <a:ext uri="{FF2B5EF4-FFF2-40B4-BE49-F238E27FC236}">
                <a16:creationId xmlns:a16="http://schemas.microsoft.com/office/drawing/2014/main" id="{2C231FDA-57B0-558C-2F1F-42A898B468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4763" y="1212112"/>
            <a:ext cx="10047767" cy="5645888"/>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1758858"/>
            <a:ext cx="5862075" cy="3185450"/>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2297398"/>
            <a:ext cx="5077566" cy="1569660"/>
          </a:xfrm>
          <a:prstGeom prst="rect">
            <a:avLst/>
          </a:prstGeom>
          <a:noFill/>
        </p:spPr>
        <p:txBody>
          <a:bodyPr wrap="square" rtlCol="0">
            <a:spAutoFit/>
          </a:bodyPr>
          <a:lstStyle/>
          <a:p>
            <a:pPr lvl="0" algn="ctr">
              <a:defRPr/>
            </a:pPr>
            <a:r>
              <a:rPr lang="vi-VN" sz="3200">
                <a:solidFill>
                  <a:srgbClr val="002060"/>
                </a:solidFill>
                <a:latin typeface="+mj-lt"/>
                <a:ea typeface="Roboto" panose="02000000000000000000" pitchFamily="2" charset="0"/>
              </a:rPr>
              <a:t>Chúng mình cùng tạo </a:t>
            </a:r>
            <a:r>
              <a:rPr lang="en-US" sz="3200">
                <a:solidFill>
                  <a:srgbClr val="002060"/>
                </a:solidFill>
                <a:latin typeface="+mj-lt"/>
                <a:ea typeface="Roboto" panose="02000000000000000000" pitchFamily="2" charset="0"/>
              </a:rPr>
              <a:t>Menu</a:t>
            </a:r>
            <a:r>
              <a:rPr lang="vi-VN" sz="3200">
                <a:solidFill>
                  <a:srgbClr val="002060"/>
                </a:solidFill>
                <a:latin typeface="+mj-lt"/>
                <a:ea typeface="Roboto" panose="02000000000000000000" pitchFamily="2" charset="0"/>
              </a:rPr>
              <a:t> bữa ăn</a:t>
            </a:r>
            <a:r>
              <a:rPr lang="en-US" sz="3200">
                <a:solidFill>
                  <a:srgbClr val="002060"/>
                </a:solidFill>
                <a:latin typeface="+mj-lt"/>
                <a:ea typeface="Roboto" panose="02000000000000000000" pitchFamily="2" charset="0"/>
              </a:rPr>
              <a:t> </a:t>
            </a:r>
            <a:r>
              <a:rPr lang="vi-VN" sz="3200">
                <a:solidFill>
                  <a:srgbClr val="002060"/>
                </a:solidFill>
                <a:latin typeface="+mj-lt"/>
                <a:ea typeface="Roboto" panose="02000000000000000000" pitchFamily="2" charset="0"/>
              </a:rPr>
              <a:t>cân bằng tốt cho sức khoẻ nhé!</a:t>
            </a:r>
            <a:endParaRPr kumimoji="0" lang="en-US" altLang="zh-CN" sz="3200" b="0" i="0" u="none" strike="noStrike" kern="1200" cap="none" spc="0" normalizeH="0" baseline="0" noProof="0" dirty="0">
              <a:ln>
                <a:noFill/>
              </a:ln>
              <a:solidFill>
                <a:srgbClr val="002060"/>
              </a:solidFill>
              <a:effectLst/>
              <a:uLnTx/>
              <a:uFillTx/>
              <a:latin typeface="+mj-lt"/>
              <a:ea typeface="Roboto" panose="02000000000000000000" pitchFamily="2" charset="0"/>
            </a:endParaRPr>
          </a:p>
        </p:txBody>
      </p:sp>
      <p:grpSp>
        <p:nvGrpSpPr>
          <p:cNvPr id="5" name="Group 4"/>
          <p:cNvGrpSpPr/>
          <p:nvPr/>
        </p:nvGrpSpPr>
        <p:grpSpPr>
          <a:xfrm>
            <a:off x="691116" y="1363090"/>
            <a:ext cx="5560828" cy="481813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pic>
        <p:nvPicPr>
          <p:cNvPr id="4" name="Nhạc Không Lời Thư Giãn Đầu Óc Tuyệt Hay - Nhạc Piano Nhẹ Nhàng Giúp Giảm Stress Cực Hiệu Quả">
            <a:hlinkClick r:id="" action="ppaction://media"/>
            <a:extLst>
              <a:ext uri="{FF2B5EF4-FFF2-40B4-BE49-F238E27FC236}">
                <a16:creationId xmlns:a16="http://schemas.microsoft.com/office/drawing/2014/main" id="{75FB6E3E-D364-9CEB-632B-AE8CE607FB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9378" y="5367319"/>
            <a:ext cx="487363" cy="487363"/>
          </a:xfrm>
          <a:prstGeom prst="rect">
            <a:avLst/>
          </a:prstGeom>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98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
                <p:cTn id="18" fill="hold" display="0">
                  <p:stCondLst>
                    <p:cond delay="indefinite"/>
                  </p:stCondLst>
                  <p:endCondLst>
                    <p:cond evt="onStopAudio" delay="0">
                      <p:tgtEl>
                        <p:sldTgt/>
                      </p:tgtEl>
                    </p:cond>
                  </p:endCondLst>
                </p:cTn>
                <p:tgtEl>
                  <p:spTgt spid="4"/>
                </p:tgtEl>
              </p:cMediaNode>
            </p:audio>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0" name="Slide Number Placeholder 19">
            <a:extLst>
              <a:ext uri="{FF2B5EF4-FFF2-40B4-BE49-F238E27FC236}">
                <a16:creationId xmlns:a16="http://schemas.microsoft.com/office/drawing/2014/main" id="{4D8E0822-E0D5-C81B-2A85-5F256A4E8242}"/>
              </a:ext>
            </a:extLst>
          </p:cNvPr>
          <p:cNvSpPr>
            <a:spLocks noGrp="1"/>
          </p:cNvSpPr>
          <p:nvPr>
            <p:ph type="sldNum" sz="quarter" idx="12"/>
          </p:nvPr>
        </p:nvSpPr>
        <p:spPr/>
        <p:txBody>
          <a:bodyPr/>
          <a:lstStyle/>
          <a:p>
            <a:fld id="{11F61DF1-829F-44A2-9EDF-C756988A2567}" type="slidenum">
              <a:rPr lang="en-US" smtClean="0"/>
              <a:pPr/>
              <a:t>17</a:t>
            </a:fld>
            <a:endParaRPr lang="en-US"/>
          </a:p>
        </p:txBody>
      </p:sp>
      <p:pic>
        <p:nvPicPr>
          <p:cNvPr id="10" name="Picture 9">
            <a:extLst>
              <a:ext uri="{FF2B5EF4-FFF2-40B4-BE49-F238E27FC236}">
                <a16:creationId xmlns:a16="http://schemas.microsoft.com/office/drawing/2014/main" id="{6D5F7405-7229-B5A6-E4D0-5659FDC44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5214" y="0"/>
            <a:ext cx="536786" cy="538076"/>
          </a:xfrm>
          <a:prstGeom prst="rect">
            <a:avLst/>
          </a:prstGeom>
        </p:spPr>
      </p:pic>
      <p:graphicFrame>
        <p:nvGraphicFramePr>
          <p:cNvPr id="2" name="Table 1">
            <a:extLst>
              <a:ext uri="{FF2B5EF4-FFF2-40B4-BE49-F238E27FC236}">
                <a16:creationId xmlns:a16="http://schemas.microsoft.com/office/drawing/2014/main" id="{250E06A3-6974-C334-2C4C-FD051454240C}"/>
              </a:ext>
            </a:extLst>
          </p:cNvPr>
          <p:cNvGraphicFramePr>
            <a:graphicFrameLocks noGrp="1"/>
          </p:cNvGraphicFramePr>
          <p:nvPr>
            <p:extLst>
              <p:ext uri="{D42A27DB-BD31-4B8C-83A1-F6EECF244321}">
                <p14:modId xmlns:p14="http://schemas.microsoft.com/office/powerpoint/2010/main" val="2358995334"/>
              </p:ext>
            </p:extLst>
          </p:nvPr>
        </p:nvGraphicFramePr>
        <p:xfrm>
          <a:off x="888138" y="1012317"/>
          <a:ext cx="10451028" cy="5215394"/>
        </p:xfrm>
        <a:graphic>
          <a:graphicData uri="http://schemas.openxmlformats.org/drawingml/2006/table">
            <a:tbl>
              <a:tblPr firstRow="1" firstCol="1" bandRow="1"/>
              <a:tblGrid>
                <a:gridCol w="5482613">
                  <a:extLst>
                    <a:ext uri="{9D8B030D-6E8A-4147-A177-3AD203B41FA5}">
                      <a16:colId xmlns:a16="http://schemas.microsoft.com/office/drawing/2014/main" val="1111506655"/>
                    </a:ext>
                  </a:extLst>
                </a:gridCol>
                <a:gridCol w="1585987">
                  <a:extLst>
                    <a:ext uri="{9D8B030D-6E8A-4147-A177-3AD203B41FA5}">
                      <a16:colId xmlns:a16="http://schemas.microsoft.com/office/drawing/2014/main" val="3635936046"/>
                    </a:ext>
                  </a:extLst>
                </a:gridCol>
                <a:gridCol w="1384214">
                  <a:extLst>
                    <a:ext uri="{9D8B030D-6E8A-4147-A177-3AD203B41FA5}">
                      <a16:colId xmlns:a16="http://schemas.microsoft.com/office/drawing/2014/main" val="283637382"/>
                    </a:ext>
                  </a:extLst>
                </a:gridCol>
                <a:gridCol w="1998214">
                  <a:extLst>
                    <a:ext uri="{9D8B030D-6E8A-4147-A177-3AD203B41FA5}">
                      <a16:colId xmlns:a16="http://schemas.microsoft.com/office/drawing/2014/main" val="357307832"/>
                    </a:ext>
                  </a:extLst>
                </a:gridCol>
              </a:tblGrid>
              <a:tr h="584579">
                <a:tc>
                  <a:txBody>
                    <a:bodyPr/>
                    <a:lstStyle/>
                    <a:p>
                      <a:pPr indent="457200" algn="ctr">
                        <a:lnSpc>
                          <a:spcPct val="150000"/>
                        </a:lnSpc>
                        <a:spcAft>
                          <a:spcPts val="1000"/>
                        </a:spcAft>
                      </a:pPr>
                      <a:r>
                        <a:rPr lang="vi-VN" sz="26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 tiêu chí</a:t>
                      </a:r>
                      <a:endParaRPr lang="en-US" sz="26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457200" algn="ctr">
                        <a:lnSpc>
                          <a:spcPct val="150000"/>
                        </a:lnSpc>
                        <a:spcAft>
                          <a:spcPts val="1000"/>
                        </a:spcAft>
                      </a:pPr>
                      <a:r>
                        <a:rPr lang="vi-VN" sz="26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Tốt</a:t>
                      </a:r>
                      <a:endParaRPr lang="en-US" sz="26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457200" algn="ctr">
                        <a:lnSpc>
                          <a:spcPct val="150000"/>
                        </a:lnSpc>
                        <a:spcAft>
                          <a:spcPts val="1000"/>
                        </a:spcAft>
                      </a:pPr>
                      <a:r>
                        <a:rPr lang="vi-VN" sz="26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Đạt</a:t>
                      </a:r>
                      <a:endParaRPr lang="en-US" sz="26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457200" algn="ctr">
                        <a:lnSpc>
                          <a:spcPct val="150000"/>
                        </a:lnSpc>
                        <a:spcAft>
                          <a:spcPts val="1000"/>
                        </a:spcAft>
                      </a:pPr>
                      <a:r>
                        <a:rPr lang="vi-VN" sz="26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Chưa đạt</a:t>
                      </a:r>
                      <a:endParaRPr lang="en-US" sz="26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8336008"/>
                  </a:ext>
                </a:extLst>
              </a:tr>
              <a:tr h="1157704">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1. </a:t>
                      </a:r>
                      <a:r>
                        <a:rPr lang="nl-NL" sz="2600" kern="100">
                          <a:effectLst/>
                          <a:latin typeface="Times New Roman" panose="02020603050405020304" pitchFamily="18" charset="0"/>
                          <a:ea typeface="Times New Roman" panose="02020603050405020304" pitchFamily="18" charset="0"/>
                          <a:cs typeface="Times New Roman" panose="02020603050405020304" pitchFamily="18" charset="0"/>
                        </a:rPr>
                        <a:t>Menu đảm bảo dinh dưỡng thể hiện được 4 nhóm chất dinh dưỡng.</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3960479"/>
                  </a:ext>
                </a:extLst>
              </a:tr>
              <a:tr h="1769256">
                <a:tc>
                  <a:txBody>
                    <a:bodyPr/>
                    <a:lstStyle/>
                    <a:p>
                      <a:pPr indent="457200" algn="just">
                        <a:lnSpc>
                          <a:spcPct val="150000"/>
                        </a:lnSpc>
                        <a:spcBef>
                          <a:spcPts val="600"/>
                        </a:spcBef>
                        <a:spcAft>
                          <a:spcPts val="600"/>
                        </a:spcAft>
                        <a:tabLst>
                          <a:tab pos="321310" algn="l"/>
                        </a:tabLst>
                      </a:pPr>
                      <a:r>
                        <a:rPr lang="nl-NL" sz="2600" kern="10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600" kern="100">
                          <a:effectLst/>
                          <a:latin typeface="Times New Roman" panose="02020603050405020304" pitchFamily="18" charset="0"/>
                          <a:ea typeface="Times New Roman" panose="02020603050405020304" pitchFamily="18" charset="0"/>
                          <a:cs typeface="Times New Roman" panose="02020603050405020304" pitchFamily="18" charset="0"/>
                        </a:rPr>
                        <a:t>Chia hợp lí các thực phẩm cung cấp các nhóm chất dinh dưỡng cần cho một bữa ăn.</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712562"/>
                  </a:ext>
                </a:extLst>
              </a:tr>
              <a:tr h="1157704">
                <a:tc>
                  <a:txBody>
                    <a:bodyPr/>
                    <a:lstStyle/>
                    <a:p>
                      <a:pPr indent="457200" algn="just">
                        <a:lnSpc>
                          <a:spcPct val="150000"/>
                        </a:lnSpc>
                        <a:spcBef>
                          <a:spcPts val="600"/>
                        </a:spcBef>
                        <a:spcAft>
                          <a:spcPts val="600"/>
                        </a:spcAft>
                        <a:tabLst>
                          <a:tab pos="321310" algn="l"/>
                        </a:tabLst>
                      </a:pPr>
                      <a:r>
                        <a:rPr lang="vi-VN" sz="2600" kern="100">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Hình</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ảnh</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mô</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tả/minh</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họa</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phù</a:t>
                      </a:r>
                      <a:r>
                        <a:rPr lang="vi-VN" sz="2600" kern="100" spc="-1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hợp,</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màu</a:t>
                      </a:r>
                      <a:r>
                        <a:rPr lang="vi-VN" sz="2600" kern="100" spc="-10">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sắc</a:t>
                      </a:r>
                      <a:r>
                        <a:rPr lang="vi-VN" sz="2600" kern="100" spc="-20">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nổi</a:t>
                      </a:r>
                      <a:r>
                        <a:rPr lang="vi-VN" sz="2600" kern="100" spc="-20">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bật,</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a:effectLst/>
                          <a:latin typeface="Times New Roman" panose="02020603050405020304" pitchFamily="18" charset="0"/>
                          <a:ea typeface="Arial" panose="020B0604020202020204" pitchFamily="34" charset="0"/>
                          <a:cs typeface="Times New Roman" panose="02020603050405020304" pitchFamily="18" charset="0"/>
                        </a:rPr>
                        <a:t>sáng</a:t>
                      </a:r>
                      <a:r>
                        <a:rPr lang="vi-VN" sz="2600" kern="100" spc="-25">
                          <a:effectLst/>
                          <a:latin typeface="Times New Roman" panose="02020603050405020304" pitchFamily="18" charset="0"/>
                          <a:ea typeface="Arial" panose="020B0604020202020204" pitchFamily="34" charset="0"/>
                          <a:cs typeface="Times New Roman" panose="02020603050405020304" pitchFamily="18" charset="0"/>
                        </a:rPr>
                        <a:t> </a:t>
                      </a:r>
                      <a:r>
                        <a:rPr lang="vi-VN" sz="2600" kern="100" spc="-20">
                          <a:effectLst/>
                          <a:latin typeface="Times New Roman" panose="02020603050405020304" pitchFamily="18" charset="0"/>
                          <a:ea typeface="Arial" panose="020B0604020202020204" pitchFamily="34" charset="0"/>
                          <a:cs typeface="Times New Roman" panose="02020603050405020304" pitchFamily="18" charset="0"/>
                        </a:rPr>
                        <a:t>tạo.</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7040753"/>
                  </a:ext>
                </a:extLst>
              </a:tr>
              <a:tr h="546151">
                <a:tc>
                  <a:txBody>
                    <a:bodyPr/>
                    <a:lstStyle/>
                    <a:p>
                      <a:pPr indent="457200" algn="just">
                        <a:lnSpc>
                          <a:spcPct val="150000"/>
                        </a:lnSpc>
                        <a:spcBef>
                          <a:spcPts val="600"/>
                        </a:spcBef>
                        <a:spcAft>
                          <a:spcPts val="600"/>
                        </a:spcAft>
                        <a:tabLst>
                          <a:tab pos="321310" algn="l"/>
                        </a:tabLst>
                      </a:pPr>
                      <a:r>
                        <a:rPr lang="nl-NL" sz="2600" kern="100">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600" kern="100">
                          <a:effectLst/>
                          <a:latin typeface="Times New Roman" panose="02020603050405020304" pitchFamily="18" charset="0"/>
                          <a:ea typeface="Times New Roman" panose="02020603050405020304" pitchFamily="18" charset="0"/>
                          <a:cs typeface="Times New Roman" panose="02020603050405020304" pitchFamily="18" charset="0"/>
                        </a:rPr>
                        <a:t>Tên Menu ấn tượng</a:t>
                      </a:r>
                      <a:r>
                        <a:rPr lang="en-US" sz="2600" kern="1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457200" algn="just">
                        <a:lnSpc>
                          <a:spcPct val="150000"/>
                        </a:lnSpc>
                        <a:spcAft>
                          <a:spcPts val="1000"/>
                        </a:spcAft>
                      </a:pPr>
                      <a:r>
                        <a:rPr lang="vi-VN" sz="2600" b="1"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03458094"/>
                  </a:ext>
                </a:extLst>
              </a:tr>
            </a:tbl>
          </a:graphicData>
        </a:graphic>
      </p:graphicFrame>
      <p:sp>
        <p:nvSpPr>
          <p:cNvPr id="3" name="Rectangle 1">
            <a:extLst>
              <a:ext uri="{FF2B5EF4-FFF2-40B4-BE49-F238E27FC236}">
                <a16:creationId xmlns:a16="http://schemas.microsoft.com/office/drawing/2014/main" id="{ADAB2F21-A6D7-E24D-A8E0-E82E18D00333}"/>
              </a:ext>
            </a:extLst>
          </p:cNvPr>
          <p:cNvSpPr>
            <a:spLocks noChangeArrowheads="1"/>
          </p:cNvSpPr>
          <p:nvPr/>
        </p:nvSpPr>
        <p:spPr bwMode="auto">
          <a:xfrm>
            <a:off x="3490749" y="136525"/>
            <a:ext cx="57534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320675" algn="l"/>
              </a:tabLst>
              <a:defRPr>
                <a:solidFill>
                  <a:schemeClr val="tx1"/>
                </a:solidFill>
                <a:latin typeface="Arial" panose="020B0604020202020204" pitchFamily="34" charset="0"/>
              </a:defRPr>
            </a:lvl1pPr>
            <a:lvl2pPr eaLnBrk="0" fontAlgn="base" hangingPunct="0">
              <a:spcBef>
                <a:spcPct val="0"/>
              </a:spcBef>
              <a:spcAft>
                <a:spcPct val="0"/>
              </a:spcAft>
              <a:tabLst>
                <a:tab pos="320675" algn="l"/>
              </a:tabLst>
              <a:defRPr>
                <a:solidFill>
                  <a:schemeClr val="tx1"/>
                </a:solidFill>
                <a:latin typeface="Arial" panose="020B0604020202020204" pitchFamily="34" charset="0"/>
              </a:defRPr>
            </a:lvl2pPr>
            <a:lvl3pPr eaLnBrk="0" fontAlgn="base" hangingPunct="0">
              <a:spcBef>
                <a:spcPct val="0"/>
              </a:spcBef>
              <a:spcAft>
                <a:spcPct val="0"/>
              </a:spcAft>
              <a:tabLst>
                <a:tab pos="320675" algn="l"/>
              </a:tabLst>
              <a:defRPr>
                <a:solidFill>
                  <a:schemeClr val="tx1"/>
                </a:solidFill>
                <a:latin typeface="Arial" panose="020B0604020202020204" pitchFamily="34" charset="0"/>
              </a:defRPr>
            </a:lvl3pPr>
            <a:lvl4pPr eaLnBrk="0" fontAlgn="base" hangingPunct="0">
              <a:spcBef>
                <a:spcPct val="0"/>
              </a:spcBef>
              <a:spcAft>
                <a:spcPct val="0"/>
              </a:spcAft>
              <a:tabLst>
                <a:tab pos="320675" algn="l"/>
              </a:tabLst>
              <a:defRPr>
                <a:solidFill>
                  <a:schemeClr val="tx1"/>
                </a:solidFill>
                <a:latin typeface="Arial" panose="020B0604020202020204" pitchFamily="34" charset="0"/>
              </a:defRPr>
            </a:lvl4pPr>
            <a:lvl5pPr eaLnBrk="0" fontAlgn="base" hangingPunct="0">
              <a:spcBef>
                <a:spcPct val="0"/>
              </a:spcBef>
              <a:spcAft>
                <a:spcPct val="0"/>
              </a:spcAft>
              <a:tabLst>
                <a:tab pos="320675" algn="l"/>
              </a:tabLst>
              <a:defRPr>
                <a:solidFill>
                  <a:schemeClr val="tx1"/>
                </a:solidFill>
                <a:latin typeface="Arial" panose="020B0604020202020204" pitchFamily="34" charset="0"/>
              </a:defRPr>
            </a:lvl5pPr>
            <a:lvl6pPr eaLnBrk="0" fontAlgn="base" hangingPunct="0">
              <a:spcBef>
                <a:spcPct val="0"/>
              </a:spcBef>
              <a:spcAft>
                <a:spcPct val="0"/>
              </a:spcAft>
              <a:tabLst>
                <a:tab pos="320675" algn="l"/>
              </a:tabLst>
              <a:defRPr>
                <a:solidFill>
                  <a:schemeClr val="tx1"/>
                </a:solidFill>
                <a:latin typeface="Arial" panose="020B0604020202020204" pitchFamily="34" charset="0"/>
              </a:defRPr>
            </a:lvl6pPr>
            <a:lvl7pPr eaLnBrk="0" fontAlgn="base" hangingPunct="0">
              <a:spcBef>
                <a:spcPct val="0"/>
              </a:spcBef>
              <a:spcAft>
                <a:spcPct val="0"/>
              </a:spcAft>
              <a:tabLst>
                <a:tab pos="320675" algn="l"/>
              </a:tabLst>
              <a:defRPr>
                <a:solidFill>
                  <a:schemeClr val="tx1"/>
                </a:solidFill>
                <a:latin typeface="Arial" panose="020B0604020202020204" pitchFamily="34" charset="0"/>
              </a:defRPr>
            </a:lvl7pPr>
            <a:lvl8pPr eaLnBrk="0" fontAlgn="base" hangingPunct="0">
              <a:spcBef>
                <a:spcPct val="0"/>
              </a:spcBef>
              <a:spcAft>
                <a:spcPct val="0"/>
              </a:spcAft>
              <a:tabLst>
                <a:tab pos="320675" algn="l"/>
              </a:tabLst>
              <a:defRPr>
                <a:solidFill>
                  <a:schemeClr val="tx1"/>
                </a:solidFill>
                <a:latin typeface="Arial" panose="020B0604020202020204" pitchFamily="34" charset="0"/>
              </a:defRPr>
            </a:lvl8pPr>
            <a:lvl9pPr eaLnBrk="0" fontAlgn="base" hangingPunct="0">
              <a:spcBef>
                <a:spcPct val="0"/>
              </a:spcBef>
              <a:spcAft>
                <a:spcPct val="0"/>
              </a:spcAft>
              <a:tabLst>
                <a:tab pos="3206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320675" algn="l"/>
              </a:tabLst>
            </a:pPr>
            <a:r>
              <a:rPr kumimoji="0" lang="en-US" altLang="en-US" sz="3200" b="1"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a:t>
            </a:r>
            <a:r>
              <a:rPr kumimoji="0" lang="en-US" altLang="en-US" sz="3200" b="1" i="0" u="none" strike="noStrike" cap="none" normalizeH="0" baseline="0" bmk="">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HIẾU ĐÁNH GIÁ</a:t>
            </a: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21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236" y="-40526"/>
            <a:ext cx="12336209" cy="6928306"/>
            <a:chOff x="2" y="-70303"/>
            <a:chExt cx="12336209" cy="6928306"/>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303273" y="-3212874"/>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473770" y="32433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855902"/>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A_图片 3"/>
          <p:cNvPicPr>
            <a:picLocks noChangeAspect="1"/>
          </p:cNvPicPr>
          <p:nvPr>
            <p:custDataLst>
              <p:tags r:id="rId1"/>
            </p:custDataLst>
          </p:nvPr>
        </p:nvPicPr>
        <p:blipFill>
          <a:blip r:embed="rId3"/>
          <a:srcRect/>
          <a:stretch>
            <a:fillRect/>
          </a:stretch>
        </p:blipFill>
        <p:spPr bwMode="auto">
          <a:xfrm>
            <a:off x="0" y="-458640"/>
            <a:ext cx="12460941" cy="6477001"/>
          </a:xfrm>
          <a:prstGeom prst="rect">
            <a:avLst/>
          </a:prstGeom>
          <a:noFill/>
          <a:ln w="9525">
            <a:noFill/>
            <a:miter lim="800000"/>
            <a:headEnd/>
            <a:tailEnd/>
          </a:ln>
        </p:spPr>
      </p:pic>
      <p:sp>
        <p:nvSpPr>
          <p:cNvPr id="4100" name="WordArt 11"/>
          <p:cNvSpPr>
            <a:spLocks noChangeArrowheads="1" noChangeShapeType="1" noTextEdit="1"/>
          </p:cNvSpPr>
          <p:nvPr/>
        </p:nvSpPr>
        <p:spPr bwMode="auto">
          <a:xfrm>
            <a:off x="1483747" y="2948684"/>
            <a:ext cx="8948057" cy="838200"/>
          </a:xfrm>
          <a:prstGeom prst="rect">
            <a:avLst/>
          </a:prstGeom>
        </p:spPr>
        <p:txBody>
          <a:bodyPr wrap="none" fromWordArt="1">
            <a:prstTxWarp prst="textPlain">
              <a:avLst>
                <a:gd name="adj" fmla="val 50000"/>
              </a:avLst>
            </a:prstTxWarp>
          </a:bodyPr>
          <a:lstStyle/>
          <a:p>
            <a:r>
              <a:rPr lang="en-US" b="1">
                <a:solidFill>
                  <a:srgbClr val="FF0000"/>
                </a:solidFill>
                <a:latin typeface="Times New Roman" panose="02020603050405020304" pitchFamily="18" charset="0"/>
                <a:cs typeface="Times New Roman" panose="02020603050405020304" pitchFamily="18" charset="0"/>
              </a:rPr>
              <a:t>“MENU BỮA ĂN CÂN BẰNG CỦA SIÊU ĐẦU BẾP NHÍ”</a:t>
            </a:r>
            <a:endParaRPr lang="en-US" kern="10" dirty="0">
              <a:ln w="9525">
                <a:solidFill>
                  <a:srgbClr val="FF00FF"/>
                </a:solidFill>
                <a:round/>
                <a:headEnd/>
                <a:tailEnd/>
              </a:ln>
              <a:latin typeface="Times New Roman" pitchFamily="18" charset="0"/>
              <a:cs typeface="Times New Roman" pitchFamily="18" charset="0"/>
            </a:endParaRPr>
          </a:p>
        </p:txBody>
      </p:sp>
      <p:pic>
        <p:nvPicPr>
          <p:cNvPr id="8197" name="Picture 15" descr="C:\Users\Administrator\Downloads\tải xuống (4).jpg"/>
          <p:cNvPicPr>
            <a:picLocks noChangeAspect="1" noChangeArrowheads="1"/>
          </p:cNvPicPr>
          <p:nvPr/>
        </p:nvPicPr>
        <p:blipFill>
          <a:blip r:embed="rId4"/>
          <a:srcRect/>
          <a:stretch>
            <a:fillRect/>
          </a:stretch>
        </p:blipFill>
        <p:spPr bwMode="auto">
          <a:xfrm>
            <a:off x="0" y="0"/>
            <a:ext cx="1921933" cy="838200"/>
          </a:xfrm>
          <a:prstGeom prst="rect">
            <a:avLst/>
          </a:prstGeom>
          <a:noFill/>
          <a:ln w="9525">
            <a:noFill/>
            <a:miter lim="800000"/>
            <a:headEnd/>
            <a:tailEnd/>
          </a:ln>
        </p:spPr>
      </p:pic>
      <p:sp>
        <p:nvSpPr>
          <p:cNvPr id="4" name="Rectangle 3">
            <a:extLst>
              <a:ext uri="{FF2B5EF4-FFF2-40B4-BE49-F238E27FC236}">
                <a16:creationId xmlns:a16="http://schemas.microsoft.com/office/drawing/2014/main" id="{0980859F-1208-4DAB-914C-454162736254}"/>
              </a:ext>
            </a:extLst>
          </p:cNvPr>
          <p:cNvSpPr/>
          <p:nvPr/>
        </p:nvSpPr>
        <p:spPr>
          <a:xfrm>
            <a:off x="2825838" y="2178076"/>
            <a:ext cx="6096000" cy="523875"/>
          </a:xfrm>
          <a:prstGeom prst="rect">
            <a:avLst/>
          </a:prstGeom>
        </p:spPr>
        <p:txBody>
          <a:bodyPr>
            <a:spAutoFit/>
          </a:bodyPr>
          <a:lstStyle/>
          <a:p>
            <a:pPr algn="ctr" eaLnBrk="1" hangingPunct="1">
              <a:defRPr/>
            </a:pPr>
            <a:r>
              <a:rPr lang="en-US" altLang="vi-VN" sz="2800" b="1" u="sng" dirty="0" err="1">
                <a:solidFill>
                  <a:srgbClr val="7030A0"/>
                </a:solidFill>
                <a:effectLst>
                  <a:outerShdw blurRad="38100" dist="38100" dir="2700000" algn="tl">
                    <a:srgbClr val="000000">
                      <a:alpha val="43137"/>
                    </a:srgbClr>
                  </a:outerShdw>
                </a:effectLst>
                <a:latin typeface="Times New Roman" panose="02020603050405020304" pitchFamily="18" charset="0"/>
              </a:rPr>
              <a:t>Bài</a:t>
            </a:r>
            <a:r>
              <a:rPr lang="en-US" altLang="vi-VN" sz="2800" b="1" u="sng" dirty="0">
                <a:solidFill>
                  <a:srgbClr val="7030A0"/>
                </a:solidFill>
                <a:effectLst>
                  <a:outerShdw blurRad="38100" dist="38100" dir="2700000" algn="tl">
                    <a:srgbClr val="000000">
                      <a:alpha val="43137"/>
                    </a:srgbClr>
                  </a:outerShdw>
                </a:effectLst>
                <a:latin typeface="Times New Roman" panose="02020603050405020304" pitchFamily="18" charset="0"/>
              </a:rPr>
              <a:t> </a:t>
            </a:r>
            <a:r>
              <a:rPr lang="en-US" altLang="vi-VN" sz="2800" b="1" u="sng" dirty="0" err="1">
                <a:solidFill>
                  <a:srgbClr val="7030A0"/>
                </a:solidFill>
                <a:effectLst>
                  <a:outerShdw blurRad="38100" dist="38100" dir="2700000" algn="tl">
                    <a:srgbClr val="000000">
                      <a:alpha val="43137"/>
                    </a:srgbClr>
                  </a:outerShdw>
                </a:effectLst>
                <a:latin typeface="Times New Roman" panose="02020603050405020304" pitchFamily="18" charset="0"/>
              </a:rPr>
              <a:t>học</a:t>
            </a:r>
            <a:r>
              <a:rPr lang="en-US" altLang="vi-VN" sz="2800" b="1" u="sng" dirty="0">
                <a:solidFill>
                  <a:srgbClr val="7030A0"/>
                </a:solidFill>
                <a:effectLst>
                  <a:outerShdw blurRad="38100" dist="38100" dir="2700000" algn="tl">
                    <a:srgbClr val="000000">
                      <a:alpha val="43137"/>
                    </a:srgbClr>
                  </a:outerShdw>
                </a:effectLst>
                <a:latin typeface="Times New Roman" panose="02020603050405020304" pitchFamily="18" charset="0"/>
              </a:rPr>
              <a:t> 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0A106EBC-88EF-411D-789E-9E134FE1254D}"/>
              </a:ext>
            </a:extLst>
          </p:cNvPr>
          <p:cNvSpPr/>
          <p:nvPr/>
        </p:nvSpPr>
        <p:spPr>
          <a:xfrm>
            <a:off x="1946697" y="5793599"/>
            <a:ext cx="2161987" cy="577410"/>
          </a:xfrm>
          <a:prstGeom prst="ellipse">
            <a:avLst/>
          </a:prstGeom>
          <a:solidFill>
            <a:schemeClr val="bg1">
              <a:lumMod val="7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EE7E2"/>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3"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DD3CB"/>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5"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71" name="Freeform: Shape 70">
            <a:extLst>
              <a:ext uri="{FF2B5EF4-FFF2-40B4-BE49-F238E27FC236}">
                <a16:creationId xmlns:a16="http://schemas.microsoft.com/office/drawing/2014/main" id="{B5BB6953-ED24-E3D8-BE63-056B64E9AA5C}"/>
              </a:ext>
            </a:extLst>
          </p:cNvPr>
          <p:cNvSpPr/>
          <p:nvPr/>
        </p:nvSpPr>
        <p:spPr>
          <a:xfrm>
            <a:off x="789772" y="-92906"/>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ACBC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74" name="TextBox 73">
            <a:extLst>
              <a:ext uri="{FF2B5EF4-FFF2-40B4-BE49-F238E27FC236}">
                <a16:creationId xmlns:a16="http://schemas.microsoft.com/office/drawing/2014/main" id="{22727C4B-83B0-A0F1-021D-02B06134FD3D}"/>
              </a:ext>
            </a:extLst>
          </p:cNvPr>
          <p:cNvSpPr txBox="1"/>
          <p:nvPr/>
        </p:nvSpPr>
        <p:spPr>
          <a:xfrm>
            <a:off x="1378756" y="-7526"/>
            <a:ext cx="4996928" cy="584775"/>
          </a:xfrm>
          <a:prstGeom prst="rect">
            <a:avLst/>
          </a:prstGeom>
          <a:noFill/>
          <a:effectLst/>
        </p:spPr>
        <p:txBody>
          <a:bodyPr wrap="square" rtlCol="0">
            <a:spAutoFit/>
          </a:bodyPr>
          <a:lstStyle/>
          <a:p>
            <a:r>
              <a:rPr lang="en-US" sz="3200" b="1" spc="50">
                <a:ln w="9525" cmpd="sng">
                  <a:noFill/>
                  <a:prstDash val="solid"/>
                </a:ln>
                <a:solidFill>
                  <a:srgbClr val="F05A67"/>
                </a:solidFill>
                <a:effectLst/>
                <a:latin typeface="Times New Roman" pitchFamily="18" charset="0"/>
                <a:ea typeface="Roboto" panose="02000000000000000000" pitchFamily="2" charset="0"/>
                <a:cs typeface="Times New Roman" pitchFamily="18" charset="0"/>
              </a:rPr>
              <a:t>Giao nhiệm vụ</a:t>
            </a:r>
            <a:endParaRPr lang="en-US" sz="3200" b="1" spc="50" dirty="0">
              <a:ln w="9525" cmpd="sng">
                <a:noFill/>
                <a:prstDash val="solid"/>
              </a:ln>
              <a:solidFill>
                <a:srgbClr val="F05A67"/>
              </a:solidFill>
              <a:effectLst/>
              <a:latin typeface="Times New Roman" pitchFamily="18" charset="0"/>
              <a:ea typeface="Roboto" panose="02000000000000000000" pitchFamily="2" charset="0"/>
              <a:cs typeface="Times New Roman" pitchFamily="18" charset="0"/>
            </a:endParaRPr>
          </a:p>
        </p:txBody>
      </p:sp>
      <p:pic>
        <p:nvPicPr>
          <p:cNvPr id="75" name="Picture 74">
            <a:extLst>
              <a:ext uri="{FF2B5EF4-FFF2-40B4-BE49-F238E27FC236}">
                <a16:creationId xmlns:a16="http://schemas.microsoft.com/office/drawing/2014/main" id="{36FC9935-CDEF-90C0-FF20-4F2B7B92D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9" y="-177759"/>
            <a:ext cx="1261872" cy="1285906"/>
          </a:xfrm>
          <a:prstGeom prst="rect">
            <a:avLst/>
          </a:prstGeom>
          <a:effectLst>
            <a:outerShdw blurRad="50800" dist="38100" dir="2700000" algn="tl" rotWithShape="0">
              <a:prstClr val="black">
                <a:alpha val="40000"/>
              </a:prstClr>
            </a:outerShdw>
          </a:effectLst>
        </p:spPr>
      </p:pic>
      <p:sp>
        <p:nvSpPr>
          <p:cNvPr id="35" name="Rectangle 34"/>
          <p:cNvSpPr>
            <a:spLocks noChangeArrowheads="1"/>
          </p:cNvSpPr>
          <p:nvPr/>
        </p:nvSpPr>
        <p:spPr bwMode="auto">
          <a:xfrm>
            <a:off x="449617" y="909233"/>
            <a:ext cx="11092951" cy="1477328"/>
          </a:xfrm>
          <a:prstGeom prst="rect">
            <a:avLst/>
          </a:prstGeom>
          <a:noFill/>
          <a:ln w="9525">
            <a:noFill/>
            <a:miter lim="800000"/>
            <a:headEnd/>
            <a:tailEnd/>
          </a:ln>
        </p:spPr>
        <p:txBody>
          <a:bodyPr wrap="square">
            <a:spAutoFit/>
          </a:bodyPr>
          <a:lstStyle/>
          <a:p>
            <a:pPr algn="just"/>
            <a:r>
              <a:rPr lang="en-US" altLang="vi-VN" sz="3000" dirty="0">
                <a:latin typeface="Times New Roman" pitchFamily="18" charset="0"/>
                <a:cs typeface="Times New Roman" pitchFamily="18" charset="0"/>
              </a:rPr>
              <a:t>+ </a:t>
            </a:r>
            <a:r>
              <a:rPr lang="en-US" altLang="vi-VN" sz="3000" dirty="0" err="1">
                <a:latin typeface="Times New Roman" pitchFamily="18" charset="0"/>
                <a:cs typeface="Times New Roman" pitchFamily="18" charset="0"/>
              </a:rPr>
              <a:t>Thiết</a:t>
            </a:r>
            <a:r>
              <a:rPr lang="en-US" altLang="vi-VN" sz="3000" dirty="0">
                <a:latin typeface="Times New Roman" pitchFamily="18" charset="0"/>
                <a:cs typeface="Times New Roman" pitchFamily="18" charset="0"/>
              </a:rPr>
              <a:t> </a:t>
            </a:r>
            <a:r>
              <a:rPr lang="en-US" altLang="vi-VN" sz="3000" dirty="0" err="1">
                <a:latin typeface="Times New Roman" pitchFamily="18" charset="0"/>
                <a:cs typeface="Times New Roman" pitchFamily="18" charset="0"/>
              </a:rPr>
              <a:t>kế</a:t>
            </a:r>
            <a:r>
              <a:rPr lang="en-US" altLang="vi-VN" sz="3000" dirty="0">
                <a:latin typeface="Times New Roman" pitchFamily="18" charset="0"/>
                <a:cs typeface="Times New Roman" pitchFamily="18" charset="0"/>
              </a:rPr>
              <a:t> </a:t>
            </a:r>
            <a:r>
              <a:rPr lang="en-US" altLang="vi-VN" sz="3000" dirty="0" err="1">
                <a:latin typeface="Times New Roman" pitchFamily="18" charset="0"/>
                <a:cs typeface="Times New Roman" pitchFamily="18" charset="0"/>
              </a:rPr>
              <a:t>và</a:t>
            </a:r>
            <a:r>
              <a:rPr lang="en-US" altLang="vi-VN" sz="3000" dirty="0">
                <a:latin typeface="Times New Roman" pitchFamily="18" charset="0"/>
                <a:cs typeface="Times New Roman" pitchFamily="18" charset="0"/>
              </a:rPr>
              <a:t> </a:t>
            </a:r>
            <a:r>
              <a:rPr lang="en-US" altLang="vi-VN" sz="3000" dirty="0" err="1">
                <a:latin typeface="Times New Roman" pitchFamily="18" charset="0"/>
                <a:cs typeface="Times New Roman" pitchFamily="18" charset="0"/>
              </a:rPr>
              <a:t>chế</a:t>
            </a:r>
            <a:r>
              <a:rPr lang="en-US" altLang="vi-VN" sz="3000" dirty="0">
                <a:latin typeface="Times New Roman" pitchFamily="18" charset="0"/>
                <a:cs typeface="Times New Roman" pitchFamily="18" charset="0"/>
              </a:rPr>
              <a:t> </a:t>
            </a:r>
            <a:r>
              <a:rPr lang="en-US" altLang="vi-VN" sz="3000" dirty="0" err="1">
                <a:latin typeface="Times New Roman" pitchFamily="18" charset="0"/>
                <a:cs typeface="Times New Roman" pitchFamily="18" charset="0"/>
              </a:rPr>
              <a:t>tạo</a:t>
            </a:r>
            <a:r>
              <a:rPr lang="en-US" altLang="vi-VN" sz="3000" dirty="0">
                <a:latin typeface="Times New Roman" pitchFamily="18" charset="0"/>
                <a:cs typeface="Times New Roman" pitchFamily="18" charset="0"/>
              </a:rPr>
              <a:t> </a:t>
            </a:r>
            <a:r>
              <a:rPr lang="en-US" altLang="vi-VN" sz="3000" err="1">
                <a:latin typeface="Times New Roman" pitchFamily="18" charset="0"/>
                <a:cs typeface="Times New Roman" pitchFamily="18" charset="0"/>
              </a:rPr>
              <a:t>một</a:t>
            </a:r>
            <a:r>
              <a:rPr lang="en-US" altLang="vi-VN" sz="3000">
                <a:latin typeface="Times New Roman" pitchFamily="18" charset="0"/>
                <a:cs typeface="Times New Roman" pitchFamily="18" charset="0"/>
              </a:rPr>
              <a:t> </a:t>
            </a:r>
            <a:r>
              <a:rPr lang="vi-VN" sz="3000" b="1">
                <a:latin typeface="Times New Roman" panose="02020603050405020304" pitchFamily="18" charset="0"/>
                <a:cs typeface="Times New Roman" panose="02020603050405020304" pitchFamily="18" charset="0"/>
              </a:rPr>
              <a:t>“Menu bữa ăn cân bằng của siêu đầu bếp nhí”</a:t>
            </a:r>
            <a:r>
              <a:rPr lang="vi-VN" sz="3000">
                <a:latin typeface="Times New Roman" panose="02020603050405020304" pitchFamily="18" charset="0"/>
                <a:cs typeface="Times New Roman" panose="02020603050405020304" pitchFamily="18" charset="0"/>
              </a:rPr>
              <a:t> giúp em xây dựng được thực đơn ăn đầy đủ chất dinh dưỡng trong một bữa. Yêu cầu của sản phẩm: </a:t>
            </a:r>
            <a:endParaRPr lang="en-US" sz="300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9D6B763-6959-3839-82D0-6331CE568627}"/>
              </a:ext>
            </a:extLst>
          </p:cNvPr>
          <p:cNvSpPr txBox="1"/>
          <p:nvPr/>
        </p:nvSpPr>
        <p:spPr>
          <a:xfrm>
            <a:off x="449617" y="2732123"/>
            <a:ext cx="11645401" cy="2878480"/>
          </a:xfrm>
          <a:prstGeom prst="rect">
            <a:avLst/>
          </a:prstGeom>
          <a:noFill/>
        </p:spPr>
        <p:txBody>
          <a:bodyPr wrap="square">
            <a:spAutoFit/>
          </a:bodyPr>
          <a:lstStyle/>
          <a:p>
            <a:pPr algn="just">
              <a:lnSpc>
                <a:spcPct val="115000"/>
              </a:lnSpc>
              <a:tabLst>
                <a:tab pos="321310" algn="l"/>
              </a:tabLst>
            </a:pPr>
            <a:r>
              <a:rPr lang="nl-NL"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Menu đảm bảo dinh dưỡng thể hiện được 4 nhóm chất dinh dưỡng.</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321310" algn="l"/>
              </a:tabLst>
            </a:pPr>
            <a:r>
              <a:rPr lang="vi-VN"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Chia hợp lí các thực phẩm cung cấp các nhóm chất dinh dưỡng cần cho một bữa ăn.</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nl-NL"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Hình</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mô</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tả/minh</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họa</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phù</a:t>
            </a:r>
            <a:r>
              <a:rPr lang="vi-VN" sz="3200" spc="-1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màu</a:t>
            </a:r>
            <a:r>
              <a:rPr lang="vi-VN" sz="3200" spc="-1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sắc</a:t>
            </a:r>
            <a:r>
              <a:rPr lang="vi-VN" sz="3200" spc="-2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nổi</a:t>
            </a:r>
            <a:r>
              <a:rPr lang="vi-VN" sz="3200" spc="-2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bật,</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vi-VN" sz="3200" spc="-2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tạo.</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321310" algn="l"/>
              </a:tabLst>
            </a:pPr>
            <a:r>
              <a:rPr lang="vi-VN"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+Tên thực đơn ấn tượng</a:t>
            </a:r>
            <a:r>
              <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24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E971AE69-EC58-EFEF-B563-6732F30EE1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61DF1-829F-44A2-9EDF-C756988A25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EDF6C93C-079D-A3BE-F85B-D8AA1F812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50" y="-175437"/>
            <a:ext cx="13492716" cy="7208873"/>
          </a:xfrm>
          <a:prstGeom prst="rect">
            <a:avLst/>
          </a:prstGeom>
        </p:spPr>
      </p:pic>
      <p:pic>
        <p:nvPicPr>
          <p:cNvPr id="40" name="Picture 39">
            <a:extLst>
              <a:ext uri="{FF2B5EF4-FFF2-40B4-BE49-F238E27FC236}">
                <a16:creationId xmlns:a16="http://schemas.microsoft.com/office/drawing/2014/main" id="{38FB1EBD-E4BA-1839-83E5-8E75DB90AE6D}"/>
              </a:ext>
            </a:extLst>
          </p:cNvPr>
          <p:cNvPicPr>
            <a:picLocks noChangeAspect="1"/>
          </p:cNvPicPr>
          <p:nvPr/>
        </p:nvPicPr>
        <p:blipFill>
          <a:blip r:embed="rId3"/>
          <a:stretch>
            <a:fillRect/>
          </a:stretch>
        </p:blipFill>
        <p:spPr>
          <a:xfrm>
            <a:off x="124047" y="593613"/>
            <a:ext cx="12067953" cy="5945299"/>
          </a:xfrm>
          <a:prstGeom prst="rect">
            <a:avLst/>
          </a:prstGeom>
        </p:spPr>
      </p:pic>
    </p:spTree>
    <p:extLst>
      <p:ext uri="{BB962C8B-B14F-4D97-AF65-F5344CB8AC3E}">
        <p14:creationId xmlns:p14="http://schemas.microsoft.com/office/powerpoint/2010/main" val="56810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12D20B-D044-D160-A9D5-A595A1174DE3}"/>
              </a:ext>
            </a:extLst>
          </p:cNvPr>
          <p:cNvSpPr>
            <a:spLocks noGrp="1"/>
          </p:cNvSpPr>
          <p:nvPr>
            <p:ph type="sldNum" sz="quarter" idx="12"/>
          </p:nvPr>
        </p:nvSpPr>
        <p:spPr/>
        <p:txBody>
          <a:bodyPr/>
          <a:lstStyle/>
          <a:p>
            <a:fld id="{11F61DF1-829F-44A2-9EDF-C756988A2567}" type="slidenum">
              <a:rPr lang="en-US" smtClean="0"/>
              <a:pPr/>
              <a:t>6</a:t>
            </a:fld>
            <a:endParaRPr lang="en-US"/>
          </a:p>
        </p:txBody>
      </p:sp>
      <p:graphicFrame>
        <p:nvGraphicFramePr>
          <p:cNvPr id="3" name="Table 2">
            <a:extLst>
              <a:ext uri="{FF2B5EF4-FFF2-40B4-BE49-F238E27FC236}">
                <a16:creationId xmlns:a16="http://schemas.microsoft.com/office/drawing/2014/main" id="{4C890553-3CFA-BEA1-39F8-996B3BB5BC93}"/>
              </a:ext>
            </a:extLst>
          </p:cNvPr>
          <p:cNvGraphicFramePr>
            <a:graphicFrameLocks noGrp="1"/>
          </p:cNvGraphicFramePr>
          <p:nvPr>
            <p:extLst>
              <p:ext uri="{D42A27DB-BD31-4B8C-83A1-F6EECF244321}">
                <p14:modId xmlns:p14="http://schemas.microsoft.com/office/powerpoint/2010/main" val="722792682"/>
              </p:ext>
            </p:extLst>
          </p:nvPr>
        </p:nvGraphicFramePr>
        <p:xfrm>
          <a:off x="69112" y="0"/>
          <a:ext cx="12053775" cy="6721474"/>
        </p:xfrm>
        <a:graphic>
          <a:graphicData uri="http://schemas.openxmlformats.org/drawingml/2006/table">
            <a:tbl>
              <a:tblPr firstRow="1" firstCol="1" bandRow="1"/>
              <a:tblGrid>
                <a:gridCol w="2706361">
                  <a:extLst>
                    <a:ext uri="{9D8B030D-6E8A-4147-A177-3AD203B41FA5}">
                      <a16:colId xmlns:a16="http://schemas.microsoft.com/office/drawing/2014/main" val="900259476"/>
                    </a:ext>
                  </a:extLst>
                </a:gridCol>
                <a:gridCol w="2979868">
                  <a:extLst>
                    <a:ext uri="{9D8B030D-6E8A-4147-A177-3AD203B41FA5}">
                      <a16:colId xmlns:a16="http://schemas.microsoft.com/office/drawing/2014/main" val="2595124269"/>
                    </a:ext>
                  </a:extLst>
                </a:gridCol>
                <a:gridCol w="2603351">
                  <a:extLst>
                    <a:ext uri="{9D8B030D-6E8A-4147-A177-3AD203B41FA5}">
                      <a16:colId xmlns:a16="http://schemas.microsoft.com/office/drawing/2014/main" val="139027210"/>
                    </a:ext>
                  </a:extLst>
                </a:gridCol>
                <a:gridCol w="3764195">
                  <a:extLst>
                    <a:ext uri="{9D8B030D-6E8A-4147-A177-3AD203B41FA5}">
                      <a16:colId xmlns:a16="http://schemas.microsoft.com/office/drawing/2014/main" val="2581653571"/>
                    </a:ext>
                  </a:extLst>
                </a:gridCol>
              </a:tblGrid>
              <a:tr h="799150">
                <a:tc gridSpan="4">
                  <a:txBody>
                    <a:bodyPr/>
                    <a:lstStyle/>
                    <a:p>
                      <a:pPr algn="ctr">
                        <a:lnSpc>
                          <a:spcPct val="115000"/>
                        </a:lnSpc>
                        <a:spcAft>
                          <a:spcPts val="1000"/>
                        </a:spcAft>
                      </a:pPr>
                      <a:r>
                        <a:rPr lang="vi-VN" sz="1300" b="1">
                          <a:effectLst/>
                          <a:highlight>
                            <a:srgbClr val="FFFF00"/>
                          </a:highlight>
                          <a:latin typeface="Times New Roman" panose="02020603050405020304" pitchFamily="18" charset="0"/>
                          <a:ea typeface="Arial" panose="020B0604020202020204" pitchFamily="34" charset="0"/>
                          <a:cs typeface="Times New Roman" panose="02020603050405020304" pitchFamily="18" charset="0"/>
                        </a:rPr>
                        <a:t> </a:t>
                      </a:r>
                      <a:r>
                        <a:rPr lang="en-US" sz="3200" b="1">
                          <a:effectLst/>
                          <a:highlight>
                            <a:srgbClr val="FFFF00"/>
                          </a:highlight>
                          <a:latin typeface="Times New Roman" panose="02020603050405020304" pitchFamily="18" charset="0"/>
                          <a:ea typeface="Arial" panose="020B0604020202020204" pitchFamily="34" charset="0"/>
                          <a:cs typeface="Times New Roman" panose="02020603050405020304" pitchFamily="18" charset="0"/>
                        </a:rPr>
                        <a:t>PHIẾU HỌC TẬP SỐ 1</a:t>
                      </a:r>
                      <a:endParaRPr lang="en-US" sz="320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9439654"/>
                  </a:ext>
                </a:extLst>
              </a:tr>
              <a:tr h="2149682">
                <a:tc>
                  <a:txBody>
                    <a:bodyPr/>
                    <a:lstStyle/>
                    <a:p>
                      <a:pPr algn="ctr">
                        <a:lnSpc>
                          <a:spcPct val="115000"/>
                        </a:lnSpc>
                        <a:spcAft>
                          <a:spcPts val="1000"/>
                        </a:spcAft>
                      </a:pPr>
                      <a:r>
                        <a:rPr lang="vi-VN" sz="3200">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 đơn có loại thức ăn khác nhau</a:t>
                      </a:r>
                      <a:endParaRPr lang="en-US" sz="32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1000"/>
                        </a:spcAft>
                      </a:pPr>
                      <a:r>
                        <a:rPr lang="vi-VN" sz="3200">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Bữa ăn có đủ bốn nhóm chất dinh dưỡng</a:t>
                      </a:r>
                      <a:endParaRPr lang="en-US" sz="32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1000"/>
                        </a:spcAft>
                      </a:pPr>
                      <a:r>
                        <a:rPr lang="vi-VN" sz="3200">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 đơn của ngày tốt cho sức khỏe</a:t>
                      </a:r>
                      <a:endParaRPr lang="en-US" sz="32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1000"/>
                        </a:spcAft>
                      </a:pPr>
                      <a:r>
                        <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Đề xuất, điều chỉnh thực đơn cho phù hợp</a:t>
                      </a:r>
                      <a:endParaRPr lang="en-US" sz="32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75831715"/>
                  </a:ext>
                </a:extLst>
              </a:tr>
              <a:tr h="3772642">
                <a:tc>
                  <a:txBody>
                    <a:bodyPr/>
                    <a:lstStyle/>
                    <a:p>
                      <a:pPr>
                        <a:lnSpc>
                          <a:spcPct val="115000"/>
                        </a:lnSpc>
                        <a:spcAft>
                          <a:spcPts val="1000"/>
                        </a:spcAft>
                      </a:pP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1000"/>
                        </a:spcAft>
                      </a:pP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1000"/>
                        </a:spcAft>
                      </a:pPr>
                      <a:r>
                        <a:rPr lang="vi-VN" sz="28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1000"/>
                        </a:spcAft>
                      </a:pPr>
                      <a:r>
                        <a:rPr lang="vi-VN" sz="28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6043" marR="660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9465670"/>
                  </a:ext>
                </a:extLst>
              </a:tr>
            </a:tbl>
          </a:graphicData>
        </a:graphic>
      </p:graphicFrame>
    </p:spTree>
    <p:extLst>
      <p:ext uri="{BB962C8B-B14F-4D97-AF65-F5344CB8AC3E}">
        <p14:creationId xmlns:p14="http://schemas.microsoft.com/office/powerpoint/2010/main" val="134766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E971AE69-EC58-EFEF-B563-6732F30EE144}"/>
              </a:ext>
            </a:extLst>
          </p:cNvPr>
          <p:cNvSpPr>
            <a:spLocks noGrp="1"/>
          </p:cNvSpPr>
          <p:nvPr>
            <p:ph type="sldNum" sz="quarter" idx="12"/>
          </p:nvPr>
        </p:nvSpPr>
        <p:spPr/>
        <p:txBody>
          <a:bodyPr/>
          <a:lstStyle/>
          <a:p>
            <a:fld id="{11F61DF1-829F-44A2-9EDF-C756988A2567}" type="slidenum">
              <a:rPr lang="en-US" smtClean="0"/>
              <a:pPr/>
              <a:t>7</a:t>
            </a:fld>
            <a:endParaRPr lang="en-US"/>
          </a:p>
        </p:txBody>
      </p:sp>
      <p:pic>
        <p:nvPicPr>
          <p:cNvPr id="36" name="Picture 35">
            <a:extLst>
              <a:ext uri="{FF2B5EF4-FFF2-40B4-BE49-F238E27FC236}">
                <a16:creationId xmlns:a16="http://schemas.microsoft.com/office/drawing/2014/main" id="{EDF6C93C-079D-A3BE-F85B-D8AA1F812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50" y="-175437"/>
            <a:ext cx="13492716" cy="7208873"/>
          </a:xfrm>
          <a:prstGeom prst="rect">
            <a:avLst/>
          </a:prstGeom>
        </p:spPr>
      </p:pic>
      <p:pic>
        <p:nvPicPr>
          <p:cNvPr id="40" name="Picture 39">
            <a:extLst>
              <a:ext uri="{FF2B5EF4-FFF2-40B4-BE49-F238E27FC236}">
                <a16:creationId xmlns:a16="http://schemas.microsoft.com/office/drawing/2014/main" id="{38FB1EBD-E4BA-1839-83E5-8E75DB90AE6D}"/>
              </a:ext>
            </a:extLst>
          </p:cNvPr>
          <p:cNvPicPr>
            <a:picLocks noChangeAspect="1"/>
          </p:cNvPicPr>
          <p:nvPr/>
        </p:nvPicPr>
        <p:blipFill>
          <a:blip r:embed="rId3"/>
          <a:stretch>
            <a:fillRect/>
          </a:stretch>
        </p:blipFill>
        <p:spPr>
          <a:xfrm>
            <a:off x="124047" y="593613"/>
            <a:ext cx="12067953" cy="5945299"/>
          </a:xfrm>
          <a:prstGeom prst="rect">
            <a:avLst/>
          </a:prstGeom>
        </p:spPr>
      </p:pic>
    </p:spTree>
    <p:extLst>
      <p:ext uri="{BB962C8B-B14F-4D97-AF65-F5344CB8AC3E}">
        <p14:creationId xmlns:p14="http://schemas.microsoft.com/office/powerpoint/2010/main" val="159355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80F992-9BC5-0F57-C599-3C1A381E3F9C}"/>
              </a:ext>
            </a:extLst>
          </p:cNvPr>
          <p:cNvPicPr>
            <a:picLocks noChangeAspect="1"/>
          </p:cNvPicPr>
          <p:nvPr/>
        </p:nvPicPr>
        <p:blipFill>
          <a:blip r:embed="rId3"/>
          <a:stretch>
            <a:fillRect/>
          </a:stretch>
        </p:blipFill>
        <p:spPr>
          <a:xfrm>
            <a:off x="0" y="0"/>
            <a:ext cx="6050715" cy="5636954"/>
          </a:xfrm>
          <a:prstGeom prst="rect">
            <a:avLst/>
          </a:prstGeom>
        </p:spPr>
      </p:pic>
      <p:pic>
        <p:nvPicPr>
          <p:cNvPr id="12" name="Picture 11">
            <a:extLst>
              <a:ext uri="{FF2B5EF4-FFF2-40B4-BE49-F238E27FC236}">
                <a16:creationId xmlns:a16="http://schemas.microsoft.com/office/drawing/2014/main" id="{F0CC6064-B71B-0152-9AFD-238639ECA2E1}"/>
              </a:ext>
            </a:extLst>
          </p:cNvPr>
          <p:cNvPicPr>
            <a:picLocks noChangeAspect="1"/>
          </p:cNvPicPr>
          <p:nvPr/>
        </p:nvPicPr>
        <p:blipFill>
          <a:blip r:embed="rId4"/>
          <a:stretch>
            <a:fillRect/>
          </a:stretch>
        </p:blipFill>
        <p:spPr>
          <a:xfrm>
            <a:off x="6562112" y="10633"/>
            <a:ext cx="5366979" cy="5636954"/>
          </a:xfrm>
          <a:prstGeom prst="rect">
            <a:avLst/>
          </a:prstGeom>
        </p:spPr>
      </p:pic>
      <p:sp>
        <p:nvSpPr>
          <p:cNvPr id="13" name="Title 12">
            <a:extLst>
              <a:ext uri="{FF2B5EF4-FFF2-40B4-BE49-F238E27FC236}">
                <a16:creationId xmlns:a16="http://schemas.microsoft.com/office/drawing/2014/main" id="{9AA96CC7-B1F5-4F31-83F1-38BCEB63E7BC}"/>
              </a:ext>
            </a:extLst>
          </p:cNvPr>
          <p:cNvSpPr>
            <a:spLocks noGrp="1"/>
          </p:cNvSpPr>
          <p:nvPr>
            <p:ph type="title"/>
          </p:nvPr>
        </p:nvSpPr>
        <p:spPr>
          <a:xfrm>
            <a:off x="1899391" y="5922335"/>
            <a:ext cx="1905000" cy="616577"/>
          </a:xfrm>
        </p:spPr>
        <p:txBody>
          <a:bodyPr>
            <a:normAutofit fontScale="90000"/>
          </a:bodyPr>
          <a:lstStyle/>
          <a:p>
            <a:r>
              <a:rPr lang="en-US">
                <a:latin typeface="Times New Roman" panose="02020603050405020304" pitchFamily="18" charset="0"/>
                <a:cs typeface="Times New Roman" panose="02020603050405020304" pitchFamily="18" charset="0"/>
              </a:rPr>
              <a:t>HÌNH 1</a:t>
            </a:r>
          </a:p>
        </p:txBody>
      </p:sp>
      <p:sp>
        <p:nvSpPr>
          <p:cNvPr id="6" name="Slide Number Placeholder 5">
            <a:extLst>
              <a:ext uri="{FF2B5EF4-FFF2-40B4-BE49-F238E27FC236}">
                <a16:creationId xmlns:a16="http://schemas.microsoft.com/office/drawing/2014/main" id="{A544F138-1264-41C0-232E-ACED14190C23}"/>
              </a:ext>
            </a:extLst>
          </p:cNvPr>
          <p:cNvSpPr>
            <a:spLocks noGrp="1"/>
          </p:cNvSpPr>
          <p:nvPr>
            <p:ph type="sldNum" sz="quarter" idx="12"/>
          </p:nvPr>
        </p:nvSpPr>
        <p:spPr/>
        <p:txBody>
          <a:bodyPr>
            <a:normAutofit/>
          </a:bodyPr>
          <a:lstStyle/>
          <a:p>
            <a:pPr>
              <a:spcAft>
                <a:spcPts val="600"/>
              </a:spcAft>
            </a:pPr>
            <a:fld id="{11F61DF1-829F-44A2-9EDF-C756988A2567}" type="slidenum">
              <a:rPr lang="en-US" smtClean="0"/>
              <a:pPr>
                <a:spcAft>
                  <a:spcPts val="600"/>
                </a:spcAft>
              </a:pPr>
              <a:t>8</a:t>
            </a:fld>
            <a:endParaRPr lang="en-US"/>
          </a:p>
        </p:txBody>
      </p:sp>
      <p:pic>
        <p:nvPicPr>
          <p:cNvPr id="1026" name="Picture 2" descr="Chưa tới 7 phút làm món thịt bò xào hành tây thơm ngon nức mũi">
            <a:extLst>
              <a:ext uri="{FF2B5EF4-FFF2-40B4-BE49-F238E27FC236}">
                <a16:creationId xmlns:a16="http://schemas.microsoft.com/office/drawing/2014/main" id="{9FF61788-FC27-CBC3-FDC2-13BCD4AF4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4" y="3713419"/>
            <a:ext cx="1896432" cy="1836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uyên con siêu ngon, siêu đẹp - Pao Quán">
            <a:extLst>
              <a:ext uri="{FF2B5EF4-FFF2-40B4-BE49-F238E27FC236}">
                <a16:creationId xmlns:a16="http://schemas.microsoft.com/office/drawing/2014/main" id="{BF6A44BD-FA8F-CB11-5951-D81DE2D47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356" y="3800179"/>
            <a:ext cx="1971359" cy="183677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2">
            <a:extLst>
              <a:ext uri="{FF2B5EF4-FFF2-40B4-BE49-F238E27FC236}">
                <a16:creationId xmlns:a16="http://schemas.microsoft.com/office/drawing/2014/main" id="{5E042297-5F23-0216-DC48-284C803BD61A}"/>
              </a:ext>
            </a:extLst>
          </p:cNvPr>
          <p:cNvSpPr txBox="1">
            <a:spLocks/>
          </p:cNvSpPr>
          <p:nvPr/>
        </p:nvSpPr>
        <p:spPr>
          <a:xfrm>
            <a:off x="8293102" y="5922334"/>
            <a:ext cx="1905000" cy="61657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HÌNH 2</a:t>
            </a:r>
          </a:p>
        </p:txBody>
      </p:sp>
      <p:pic>
        <p:nvPicPr>
          <p:cNvPr id="1030" name="Picture 6" descr="Chuyện tình dục: Tôm giúp phái yếu tăng ham muốn">
            <a:extLst>
              <a:ext uri="{FF2B5EF4-FFF2-40B4-BE49-F238E27FC236}">
                <a16:creationId xmlns:a16="http://schemas.microsoft.com/office/drawing/2014/main" id="{05C42B31-ECE0-E116-068F-5534F68D9F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700" y="4020805"/>
            <a:ext cx="1587980" cy="161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7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ircle(in)">
                                      <p:cBhvr>
                                        <p:cTn id="22" dur="2000"/>
                                        <p:tgtEl>
                                          <p:spTgt spid="103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189F1-EC3C-9212-7D93-FFD4F6DA74B2}"/>
              </a:ext>
            </a:extLst>
          </p:cNvPr>
          <p:cNvSpPr>
            <a:spLocks noGrp="1"/>
          </p:cNvSpPr>
          <p:nvPr>
            <p:ph type="sldNum" sz="quarter" idx="12"/>
          </p:nvPr>
        </p:nvSpPr>
        <p:spPr/>
        <p:txBody>
          <a:bodyPr/>
          <a:lstStyle/>
          <a:p>
            <a:fld id="{11F61DF1-829F-44A2-9EDF-C756988A2567}" type="slidenum">
              <a:rPr lang="en-US" smtClean="0"/>
              <a:pPr/>
              <a:t>9</a:t>
            </a:fld>
            <a:endParaRPr lang="en-US"/>
          </a:p>
        </p:txBody>
      </p:sp>
      <p:graphicFrame>
        <p:nvGraphicFramePr>
          <p:cNvPr id="3" name="Table 2">
            <a:extLst>
              <a:ext uri="{FF2B5EF4-FFF2-40B4-BE49-F238E27FC236}">
                <a16:creationId xmlns:a16="http://schemas.microsoft.com/office/drawing/2014/main" id="{FED1FDD6-8C3F-68DB-7F71-F454E6C856BD}"/>
              </a:ext>
            </a:extLst>
          </p:cNvPr>
          <p:cNvGraphicFramePr>
            <a:graphicFrameLocks noGrp="1"/>
          </p:cNvGraphicFramePr>
          <p:nvPr>
            <p:extLst>
              <p:ext uri="{D42A27DB-BD31-4B8C-83A1-F6EECF244321}">
                <p14:modId xmlns:p14="http://schemas.microsoft.com/office/powerpoint/2010/main" val="2636784654"/>
              </p:ext>
            </p:extLst>
          </p:nvPr>
        </p:nvGraphicFramePr>
        <p:xfrm>
          <a:off x="85059" y="136526"/>
          <a:ext cx="11972261" cy="6476927"/>
        </p:xfrm>
        <a:graphic>
          <a:graphicData uri="http://schemas.openxmlformats.org/drawingml/2006/table">
            <a:tbl>
              <a:tblPr firstRow="1" firstCol="1" bandRow="1"/>
              <a:tblGrid>
                <a:gridCol w="1537957">
                  <a:extLst>
                    <a:ext uri="{9D8B030D-6E8A-4147-A177-3AD203B41FA5}">
                      <a16:colId xmlns:a16="http://schemas.microsoft.com/office/drawing/2014/main" val="12344505"/>
                    </a:ext>
                  </a:extLst>
                </a:gridCol>
                <a:gridCol w="1505000">
                  <a:extLst>
                    <a:ext uri="{9D8B030D-6E8A-4147-A177-3AD203B41FA5}">
                      <a16:colId xmlns:a16="http://schemas.microsoft.com/office/drawing/2014/main" val="541835227"/>
                    </a:ext>
                  </a:extLst>
                </a:gridCol>
                <a:gridCol w="1417117">
                  <a:extLst>
                    <a:ext uri="{9D8B030D-6E8A-4147-A177-3AD203B41FA5}">
                      <a16:colId xmlns:a16="http://schemas.microsoft.com/office/drawing/2014/main" val="2519499607"/>
                    </a:ext>
                  </a:extLst>
                </a:gridCol>
                <a:gridCol w="1702738">
                  <a:extLst>
                    <a:ext uri="{9D8B030D-6E8A-4147-A177-3AD203B41FA5}">
                      <a16:colId xmlns:a16="http://schemas.microsoft.com/office/drawing/2014/main" val="2109194804"/>
                    </a:ext>
                  </a:extLst>
                </a:gridCol>
                <a:gridCol w="1307263">
                  <a:extLst>
                    <a:ext uri="{9D8B030D-6E8A-4147-A177-3AD203B41FA5}">
                      <a16:colId xmlns:a16="http://schemas.microsoft.com/office/drawing/2014/main" val="1445498188"/>
                    </a:ext>
                  </a:extLst>
                </a:gridCol>
                <a:gridCol w="1790621">
                  <a:extLst>
                    <a:ext uri="{9D8B030D-6E8A-4147-A177-3AD203B41FA5}">
                      <a16:colId xmlns:a16="http://schemas.microsoft.com/office/drawing/2014/main" val="1656502956"/>
                    </a:ext>
                  </a:extLst>
                </a:gridCol>
                <a:gridCol w="1244273">
                  <a:extLst>
                    <a:ext uri="{9D8B030D-6E8A-4147-A177-3AD203B41FA5}">
                      <a16:colId xmlns:a16="http://schemas.microsoft.com/office/drawing/2014/main" val="2931706758"/>
                    </a:ext>
                  </a:extLst>
                </a:gridCol>
                <a:gridCol w="1467292">
                  <a:extLst>
                    <a:ext uri="{9D8B030D-6E8A-4147-A177-3AD203B41FA5}">
                      <a16:colId xmlns:a16="http://schemas.microsoft.com/office/drawing/2014/main" val="2463466722"/>
                    </a:ext>
                  </a:extLst>
                </a:gridCol>
              </a:tblGrid>
              <a:tr h="663314">
                <a:tc gridSpan="8">
                  <a:txBody>
                    <a:bodyPr/>
                    <a:lstStyle/>
                    <a:p>
                      <a:pPr algn="ctr">
                        <a:lnSpc>
                          <a:spcPct val="115000"/>
                        </a:lnSpc>
                        <a:spcAft>
                          <a:spcPts val="1000"/>
                        </a:spcAft>
                      </a:pPr>
                      <a:r>
                        <a:rPr lang="en-US" sz="3200" b="1">
                          <a:effectLst/>
                          <a:latin typeface="Times New Roman" panose="02020603050405020304" pitchFamily="18" charset="0"/>
                          <a:ea typeface="Arial" panose="020B0604020202020204" pitchFamily="34" charset="0"/>
                          <a:cs typeface="Times New Roman" panose="02020603050405020304" pitchFamily="18" charset="0"/>
                        </a:rPr>
                        <a:t> PHIẾU HỌC TẬP SỐ 2</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665234957"/>
                  </a:ext>
                </a:extLst>
              </a:tr>
              <a:tr h="663314">
                <a:tc gridSpan="8">
                  <a:txBody>
                    <a:bodyPr/>
                    <a:lstStyle/>
                    <a:p>
                      <a:pPr>
                        <a:lnSpc>
                          <a:spcPct val="115000"/>
                        </a:lnSpc>
                        <a:spcAft>
                          <a:spcPts val="1000"/>
                        </a:spcAft>
                      </a:pPr>
                      <a:r>
                        <a:rPr lang="en-US" sz="3200" b="1" i="1" spc="-25">
                          <a:effectLst/>
                          <a:latin typeface="Times New Roman" panose="02020603050405020304" pitchFamily="18" charset="0"/>
                          <a:ea typeface="Times New Roman" panose="02020603050405020304" pitchFamily="18" charset="0"/>
                          <a:cs typeface="Times New Roman" panose="02020603050405020304" pitchFamily="18" charset="0"/>
                        </a:rPr>
                        <a:t> Thức ăn chứa chất</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73712686"/>
                  </a:ext>
                </a:extLst>
              </a:tr>
              <a:tr h="867114">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Đạm động vật</a:t>
                      </a:r>
                      <a:endPar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Đạm thực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Béo   động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2">
                  <a:txBody>
                    <a:bodyPr/>
                    <a:lstStyle/>
                    <a:p>
                      <a:pPr algn="ctr">
                        <a:lnSpc>
                          <a:spcPct val="115000"/>
                        </a:lnSpc>
                        <a:spcAft>
                          <a:spcPts val="1000"/>
                        </a:spcAft>
                      </a:pPr>
                      <a:r>
                        <a:rPr lang="en-US" sz="3200" b="1"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Béo thực vật</a:t>
                      </a:r>
                      <a:endParaRPr lang="en-US">
                        <a:solidFill>
                          <a:srgbClr val="FF0000"/>
                        </a:solidFill>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123737147"/>
                  </a:ext>
                </a:extLst>
              </a:tr>
              <a:tr h="908407">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Ích lợi</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000"/>
                        </a:spcAft>
                      </a:pPr>
                      <a:r>
                        <a:rPr lang="en-US"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Hạn chế</a:t>
                      </a: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739573"/>
                  </a:ext>
                </a:extLst>
              </a:tr>
              <a:tr h="3374778">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100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33361" marR="33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73309168"/>
                  </a:ext>
                </a:extLst>
              </a:tr>
            </a:tbl>
          </a:graphicData>
        </a:graphic>
      </p:graphicFrame>
    </p:spTree>
    <p:extLst>
      <p:ext uri="{BB962C8B-B14F-4D97-AF65-F5344CB8AC3E}">
        <p14:creationId xmlns:p14="http://schemas.microsoft.com/office/powerpoint/2010/main" val="3526703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TotalTime>
  <Words>1000</Words>
  <Application>Microsoft Office PowerPoint</Application>
  <PresentationFormat>Widescreen</PresentationFormat>
  <Paragraphs>153</Paragraphs>
  <Slides>17</Slides>
  <Notes>10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Calibri</vt:lpstr>
      <vt:lpstr>Calibri Light</vt:lpstr>
      <vt:lpstr>HP001 4 hàng 2 ô ly</vt:lpstr>
      <vt:lpstr>Roboto</vt:lpstr>
      <vt:lpstr>Roboto Black</vt:lpstr>
      <vt:lpstr>Times New Roman</vt:lpstr>
      <vt:lpstr>VNI-HLThuphap</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Nhu Thu Huong</dc:creator>
  <cp:lastModifiedBy>hương Quách</cp:lastModifiedBy>
  <cp:revision>69</cp:revision>
  <dcterms:created xsi:type="dcterms:W3CDTF">2023-09-04T08:16:17Z</dcterms:created>
  <dcterms:modified xsi:type="dcterms:W3CDTF">2024-03-13T03:16:30Z</dcterms:modified>
</cp:coreProperties>
</file>