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0" r:id="rId2"/>
    <p:sldId id="352" r:id="rId3"/>
    <p:sldId id="351" r:id="rId4"/>
    <p:sldId id="353" r:id="rId5"/>
    <p:sldId id="364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CC6600"/>
    <a:srgbClr val="048DA4"/>
    <a:srgbClr val="00A9A5"/>
    <a:srgbClr val="F7941E"/>
    <a:srgbClr val="FF9801"/>
    <a:srgbClr val="FFDAAB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EE526-0892-47C6-9C4F-C6219AC77D09}" v="1" dt="2023-09-08T15:40:54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>
        <p:scale>
          <a:sx n="33" d="100"/>
          <a:sy n="33" d="100"/>
        </p:scale>
        <p:origin x="-2316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ị Huyền" userId="19586f48-f9ce-40cc-90ab-2125739b7e5a" providerId="ADAL" clId="{BCEEE526-0892-47C6-9C4F-C6219AC77D09}"/>
    <pc:docChg chg="custSel modSld">
      <pc:chgData name="Hoàng Thị Huyền" userId="19586f48-f9ce-40cc-90ab-2125739b7e5a" providerId="ADAL" clId="{BCEEE526-0892-47C6-9C4F-C6219AC77D09}" dt="2023-09-08T15:40:57.150" v="1" actId="478"/>
      <pc:docMkLst>
        <pc:docMk/>
      </pc:docMkLst>
      <pc:sldChg chg="delSp mod modAnim">
        <pc:chgData name="Hoàng Thị Huyền" userId="19586f48-f9ce-40cc-90ab-2125739b7e5a" providerId="ADAL" clId="{BCEEE526-0892-47C6-9C4F-C6219AC77D09}" dt="2023-09-08T15:40:57.150" v="1" actId="478"/>
        <pc:sldMkLst>
          <pc:docMk/>
          <pc:sldMk cId="3060265672" sldId="350"/>
        </pc:sldMkLst>
        <pc:spChg chg="del">
          <ac:chgData name="Hoàng Thị Huyền" userId="19586f48-f9ce-40cc-90ab-2125739b7e5a" providerId="ADAL" clId="{BCEEE526-0892-47C6-9C4F-C6219AC77D09}" dt="2023-09-08T15:40:57.150" v="1" actId="478"/>
          <ac:spMkLst>
            <pc:docMk/>
            <pc:sldMk cId="3060265672" sldId="350"/>
            <ac:spMk id="3" creationId="{00000000-0000-0000-0000-000000000000}"/>
          </ac:spMkLst>
        </pc:spChg>
        <pc:spChg chg="del">
          <ac:chgData name="Hoàng Thị Huyền" userId="19586f48-f9ce-40cc-90ab-2125739b7e5a" providerId="ADAL" clId="{BCEEE526-0892-47C6-9C4F-C6219AC77D09}" dt="2023-09-08T15:40:54.082" v="0" actId="478"/>
          <ac:spMkLst>
            <pc:docMk/>
            <pc:sldMk cId="3060265672" sldId="35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5713" y="392331"/>
            <a:ext cx="3673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0321" y="3515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106" y="24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6" y="207665"/>
            <a:ext cx="2978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1" y="1143361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0" y="0"/>
            <a:ext cx="2472813" cy="2227006"/>
          </a:xfrm>
          <a:prstGeom prst="flowChartMagneticTap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73" y="851893"/>
            <a:ext cx="200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.VnBodoni" pitchFamily="34" charset="0"/>
              </a:rPr>
              <a:t>Example:</a:t>
            </a:r>
            <a:endParaRPr lang="en-US" sz="2800" b="1" dirty="0">
              <a:solidFill>
                <a:srgbClr val="002060"/>
              </a:solidFill>
              <a:latin typeface=".VnBodoni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3165987" y="1337016"/>
            <a:ext cx="1257889" cy="830997"/>
          </a:xfrm>
          <a:prstGeom prst="flowChartDelay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863" y="1381261"/>
            <a:ext cx="10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go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298" y="1375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 go to school at 7 </a:t>
            </a:r>
            <a:r>
              <a:rPr lang="en-GB" sz="3200" b="1" dirty="0" err="1">
                <a:solidFill>
                  <a:srgbClr val="0070C0"/>
                </a:solidFill>
              </a:rPr>
              <a:t>a.m</a:t>
            </a:r>
            <a:r>
              <a:rPr lang="en-GB" sz="3200" b="1" dirty="0">
                <a:solidFill>
                  <a:srgbClr val="0070C0"/>
                </a:solidFill>
              </a:rPr>
              <a:t> every day.</a:t>
            </a:r>
          </a:p>
          <a:p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244" y="267118"/>
            <a:ext cx="53835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Game: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 Race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3181947" y="2379406"/>
            <a:ext cx="1241929" cy="776749"/>
          </a:xfrm>
          <a:prstGeom prst="flowChartDelay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.VnArial Narrow" pitchFamily="34" charset="0"/>
              </a:rPr>
              <a:t>watch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9241" y="2538870"/>
            <a:ext cx="5196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My brother </a:t>
            </a:r>
            <a:r>
              <a:rPr lang="en-GB" sz="2800" b="1" smtClean="0">
                <a:solidFill>
                  <a:srgbClr val="002060"/>
                </a:solidFill>
              </a:rPr>
              <a:t>ki</a:t>
            </a:r>
            <a:r>
              <a:rPr lang="en-GB" sz="2800" b="1" smtClean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002060"/>
                </a:solidFill>
              </a:rPr>
              <a:t>TV at the weekend.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3181947" y="3340198"/>
            <a:ext cx="1241929" cy="776749"/>
          </a:xfrm>
          <a:prstGeom prst="flowChartDelay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.VnArial Narrow" pitchFamily="34" charset="0"/>
              </a:rPr>
              <a:t>listen</a:t>
            </a:r>
            <a:endParaRPr lang="en-US" sz="2800" b="1" dirty="0">
              <a:solidFill>
                <a:srgbClr val="7030A0"/>
              </a:solidFill>
              <a:latin typeface=".Vn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9241" y="3525178"/>
            <a:ext cx="526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My father usually listens to music.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3181947" y="4392251"/>
            <a:ext cx="1241929" cy="776749"/>
          </a:xfrm>
          <a:prstGeom prst="flowChartDelay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C6600"/>
                </a:solidFill>
                <a:latin typeface=".VnArial Narrow" pitchFamily="34" charset="0"/>
              </a:rPr>
              <a:t>play</a:t>
            </a:r>
            <a:endParaRPr lang="en-US" sz="2800" b="1" dirty="0">
              <a:solidFill>
                <a:srgbClr val="CC6600"/>
              </a:solidFill>
              <a:latin typeface=".Vn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1046" y="4581211"/>
            <a:ext cx="614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C6600"/>
                </a:solidFill>
              </a:rPr>
              <a:t>We play football every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 animBg="1"/>
      <p:bldP spid="11" grpId="0"/>
      <p:bldP spid="18" grpId="0" animBg="1"/>
      <p:bldP spid="17" grpId="0"/>
      <p:bldP spid="2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919" y="1060138"/>
            <a:ext cx="20962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983" y="10441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8" y="941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215" y="194104"/>
            <a:ext cx="4040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pic>
        <p:nvPicPr>
          <p:cNvPr id="9" name="Picture 2" descr="Thì Hiện Tại Đơn trong tiếng Anh (Present simple Tense) - Ms. Nhung">
            <a:extLst>
              <a:ext uri="{FF2B5EF4-FFF2-40B4-BE49-F238E27FC236}">
                <a16:creationId xmlns=""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4" y="1546771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3234812" y="185555"/>
            <a:ext cx="56896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115721"/>
            <a:ext cx="3625849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11348" y="2018650"/>
            <a:ext cx="6934200" cy="16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265075" indent="-2650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in workbook.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communication.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4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>
            <a:extLst>
              <a:ext uri="{FF2B5EF4-FFF2-40B4-BE49-F238E27FC236}">
                <a16:creationId xmlns=""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8" name="Freeform: Shape 22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13" name="Freeform: Shape 28">
              <a:extLst>
                <a:ext uri="{FF2B5EF4-FFF2-40B4-BE49-F238E27FC236}">
                  <a16:creationId xmlns=""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=""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=""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=""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27723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8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=""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132735" y="1550563"/>
            <a:ext cx="4685528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507960" y="55088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Example: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Water, grow, flowers, vegetables.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</a:t>
            </a:r>
            <a:r>
              <a:rPr lang="en-US" sz="2400" b="1" dirty="0"/>
              <a:t>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Yes, it is.</a:t>
            </a:r>
          </a:p>
        </p:txBody>
      </p:sp>
      <p:pic>
        <p:nvPicPr>
          <p:cNvPr id="20" name="Content Placeholder 3" descr="diffic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6" y="5194613"/>
            <a:ext cx="1342646" cy="1577181"/>
          </a:xfrm>
          <a:prstGeom prst="rect">
            <a:avLst/>
          </a:prstGeom>
        </p:spPr>
      </p:pic>
      <p:pic>
        <p:nvPicPr>
          <p:cNvPr id="21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80" y="5194613"/>
            <a:ext cx="220980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438" y="1414486"/>
            <a:ext cx="56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.VnBahamasB" pitchFamily="34" charset="0"/>
              </a:rPr>
              <a:t>LESSON 3: </a:t>
            </a:r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A CLOSER LOOK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792" y="260995"/>
            <a:ext cx="309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Unit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1689" y="260995"/>
            <a:ext cx="39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541" y="2196395"/>
            <a:ext cx="35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48DA4"/>
                </a:solidFill>
                <a:latin typeface=".VnBodoni" pitchFamily="34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4" y="1253156"/>
            <a:ext cx="8803562" cy="412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206344" y="287404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present simple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29"/>
            <a:ext cx="30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48DA4"/>
                </a:solidFill>
              </a:rPr>
              <a:t>* </a:t>
            </a:r>
            <a:r>
              <a:rPr lang="en-GB" sz="3600" b="1" u="sng" dirty="0">
                <a:solidFill>
                  <a:srgbClr val="048DA4"/>
                </a:solidFill>
              </a:rPr>
              <a:t>Grammar</a:t>
            </a:r>
            <a:r>
              <a:rPr lang="en-GB" sz="3600" b="1" dirty="0">
                <a:solidFill>
                  <a:srgbClr val="048DA4"/>
                </a:solidFill>
              </a:rPr>
              <a:t>:</a:t>
            </a:r>
            <a:endParaRPr lang="en-US" sz="36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257802"/>
            <a:ext cx="2133600" cy="1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000" y="177801"/>
            <a:ext cx="8128000" cy="501367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Present 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Simple Tense</a:t>
            </a:r>
            <a:endParaRPr lang="en-US" sz="2800" u="sng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u="sng" dirty="0">
                <a:effectLst/>
                <a:latin typeface="Times New Roman"/>
                <a:ea typeface="Times New Roman"/>
                <a:cs typeface="Times New Roman"/>
              </a:rPr>
              <a:t>+ Use</a:t>
            </a:r>
            <a:r>
              <a:rPr lang="en-US" sz="2800" u="sng" dirty="0"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en-US" sz="2800" dirty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u="sng" dirty="0">
                <a:effectLst/>
                <a:latin typeface="Times New Roman"/>
                <a:ea typeface="Times New Roman"/>
                <a:cs typeface="Times New Roman"/>
              </a:rPr>
              <a:t>+ Structure</a:t>
            </a:r>
            <a:r>
              <a:rPr lang="en-US" sz="2800" dirty="0">
                <a:effectLst/>
                <a:latin typeface="Times New Roman"/>
                <a:ea typeface="Times New Roman"/>
                <a:cs typeface="Times New Roman"/>
              </a:rPr>
              <a:t>:    </a:t>
            </a:r>
          </a:p>
          <a:p>
            <a:pPr>
              <a:lnSpc>
                <a:spcPct val="115000"/>
              </a:lnSpc>
            </a:pPr>
            <a:endParaRPr lang="en-US" sz="2800" b="1" u="sng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800" b="1" u="sng" dirty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800" b="1" u="sng" dirty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800" b="1" u="sng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u="sng" dirty="0" smtClean="0">
                <a:effectLst/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u="sng" dirty="0" err="1">
                <a:effectLst/>
                <a:latin typeface="Times New Roman"/>
                <a:ea typeface="Times New Roman"/>
                <a:cs typeface="Times New Roman"/>
              </a:rPr>
              <a:t>Adv</a:t>
            </a:r>
            <a:r>
              <a:rPr lang="en-US" sz="2800" b="1" u="sng" dirty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800" dirty="0">
                <a:effectLst/>
                <a:latin typeface="Times New Roman"/>
                <a:ea typeface="Times New Roman"/>
                <a:cs typeface="Times New Roman"/>
              </a:rPr>
              <a:t> - adverbs of frequency (always, usually, often, sometimes, never) -; every </a:t>
            </a:r>
            <a:r>
              <a:rPr lang="en-US" sz="2800" u="sng" dirty="0">
                <a:effectLst/>
                <a:latin typeface="Times New Roman"/>
                <a:ea typeface="Times New Roman"/>
                <a:cs typeface="Times New Roman"/>
              </a:rPr>
              <a:t>+ (time)</a:t>
            </a:r>
            <a:endParaRPr lang="en-US" sz="2800" dirty="0">
              <a:ea typeface="Times New Roman"/>
              <a:cs typeface="Times New Roman"/>
            </a:endParaRPr>
          </a:p>
          <a:p>
            <a:r>
              <a:rPr lang="en-US" sz="2800" b="1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2800" dirty="0"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601" y="573315"/>
            <a:ext cx="4263341" cy="44165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lí</a:t>
            </a:r>
            <a:endParaRPr lang="en-US" sz="19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9999" y="1966298"/>
            <a:ext cx="6673273" cy="16096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(+)   S + V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S/ </a:t>
            </a:r>
            <a:r>
              <a:rPr lang="en-US" sz="2800" baseline="-25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ES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(-) S + don’t/ doesn’t + V­</a:t>
            </a:r>
            <a:endParaRPr lang="en-US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 ?) Do/ Does  + S + V­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5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13306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6" y="1891552"/>
            <a:ext cx="10463469" cy="38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19919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72599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469943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2374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01600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429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9105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067" y="9593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56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383866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1753958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make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267686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26607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583615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49036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397048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Does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397048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112" y="1014453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812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78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459797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9 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cannot cook very well.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649177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41399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15439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3871862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3871862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begins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569255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7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195" y="80488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075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048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1635880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097545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sun sets in the west every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295848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Trang and Minh play basketball every day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383098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flight from Ho Chi Minh City doesn’t arrive at 10:30.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468412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Our </a:t>
            </a:r>
            <a:r>
              <a:rPr lang="en-US" sz="2400" b="1" i="1" dirty="0">
                <a:solidFill>
                  <a:srgbClr val="0070C0"/>
                </a:solidFill>
              </a:rPr>
              <a:t>science teacher starts our lessons </a:t>
            </a:r>
            <a:r>
              <a:rPr lang="en-US" sz="2400" b="1" i="1">
                <a:solidFill>
                  <a:srgbClr val="0070C0"/>
                </a:solidFill>
              </a:rPr>
              <a:t>at 1 p.m. </a:t>
            </a:r>
            <a:r>
              <a:rPr lang="en-US" sz="2400" b="1" i="1" dirty="0">
                <a:solidFill>
                  <a:srgbClr val="0070C0"/>
                </a:solidFill>
              </a:rPr>
              <a:t>on Fridays.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59482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you make models at the weekend?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067" y="1111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3125</TotalTime>
  <Words>463</Words>
  <Application>Microsoft Office PowerPoint</Application>
  <PresentationFormat>Custom</PresentationFormat>
  <Paragraphs>88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MT HOAHONG</cp:lastModifiedBy>
  <cp:revision>191</cp:revision>
  <dcterms:created xsi:type="dcterms:W3CDTF">2020-12-09T02:04:09Z</dcterms:created>
  <dcterms:modified xsi:type="dcterms:W3CDTF">2024-09-13T04:23:33Z</dcterms:modified>
</cp:coreProperties>
</file>