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66" r:id="rId3"/>
  </p:sldMasterIdLst>
  <p:notesMasterIdLst>
    <p:notesMasterId r:id="rId46"/>
  </p:notesMasterIdLst>
  <p:sldIdLst>
    <p:sldId id="290" r:id="rId4"/>
    <p:sldId id="288" r:id="rId5"/>
    <p:sldId id="258" r:id="rId6"/>
    <p:sldId id="257" r:id="rId7"/>
    <p:sldId id="267" r:id="rId8"/>
    <p:sldId id="291" r:id="rId9"/>
    <p:sldId id="269" r:id="rId10"/>
    <p:sldId id="389" r:id="rId11"/>
    <p:sldId id="271" r:id="rId12"/>
    <p:sldId id="272" r:id="rId13"/>
    <p:sldId id="394" r:id="rId14"/>
    <p:sldId id="396" r:id="rId15"/>
    <p:sldId id="397" r:id="rId16"/>
    <p:sldId id="395" r:id="rId17"/>
    <p:sldId id="473" r:id="rId18"/>
    <p:sldId id="398" r:id="rId19"/>
    <p:sldId id="385" r:id="rId20"/>
    <p:sldId id="301" r:id="rId21"/>
    <p:sldId id="256" r:id="rId22"/>
    <p:sldId id="403" r:id="rId23"/>
    <p:sldId id="404" r:id="rId24"/>
    <p:sldId id="400" r:id="rId25"/>
    <p:sldId id="273" r:id="rId26"/>
    <p:sldId id="384" r:id="rId27"/>
    <p:sldId id="275" r:id="rId28"/>
    <p:sldId id="274" r:id="rId29"/>
    <p:sldId id="276" r:id="rId30"/>
    <p:sldId id="474" r:id="rId31"/>
    <p:sldId id="285" r:id="rId32"/>
    <p:sldId id="286" r:id="rId33"/>
    <p:sldId id="277" r:id="rId34"/>
    <p:sldId id="476" r:id="rId35"/>
    <p:sldId id="280" r:id="rId36"/>
    <p:sldId id="278" r:id="rId37"/>
    <p:sldId id="281" r:id="rId38"/>
    <p:sldId id="283" r:id="rId39"/>
    <p:sldId id="282" r:id="rId40"/>
    <p:sldId id="284" r:id="rId41"/>
    <p:sldId id="440" r:id="rId42"/>
    <p:sldId id="443" r:id="rId43"/>
    <p:sldId id="475" r:id="rId44"/>
    <p:sldId id="28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AE6"/>
    <a:srgbClr val="E6E6E6"/>
    <a:srgbClr val="FFDF12"/>
    <a:srgbClr val="920F1D"/>
    <a:srgbClr val="FFF5DD"/>
    <a:srgbClr val="FB6432"/>
    <a:srgbClr val="FFDF10"/>
    <a:srgbClr val="314B15"/>
    <a:srgbClr val="395719"/>
    <a:srgbClr val="4162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92409" autoAdjust="0"/>
  </p:normalViewPr>
  <p:slideViewPr>
    <p:cSldViewPr showGuides="1">
      <p:cViewPr varScale="1">
        <p:scale>
          <a:sx n="79" d="100"/>
          <a:sy n="79" d="100"/>
        </p:scale>
        <p:origin x="864" y="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949D7-CB70-4397-8CDE-33F21A067B1C}"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518C5-607C-49B9-B89E-105A94F4A26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42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
        <p:nvSpPr>
          <p:cNvPr id="5" name="Rectangle 4"/>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1" name="Rectangle 10"/>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3138FA-2E87-4873-8BBA-13E447C9A99A}" type="datetime2">
              <a:rPr lang="en-US" smtClean="0"/>
              <a:t>Monday, September 23, 2024</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Monday, September 23, 2024</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42" name="Oval 41"/>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51" name="Group 50"/>
          <p:cNvGrpSpPr/>
          <p:nvPr/>
        </p:nvGrpSpPr>
        <p:grpSpPr>
          <a:xfrm>
            <a:off x="623181" y="1514007"/>
            <a:ext cx="734257" cy="760506"/>
            <a:chOff x="5243759" y="1363788"/>
            <a:chExt cx="734257" cy="760506"/>
          </a:xfrm>
        </p:grpSpPr>
        <p:sp>
          <p:nvSpPr>
            <p:cNvPr id="52" name="Freeform 5"/>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3" name="Freeform 6"/>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4" name="Freeform 8"/>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Monday, September 23, 2024</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4949631" y="5111861"/>
            <a:ext cx="1262947" cy="1335600"/>
            <a:chOff x="2678417" y="2427951"/>
            <a:chExt cx="1262947" cy="1335600"/>
          </a:xfrm>
        </p:grpSpPr>
        <p:sp>
          <p:nvSpPr>
            <p:cNvPr id="11" name="Freeform: Shape 10"/>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2" name="Oval 11"/>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1462FC-960E-4740-921F-B36862979F21}" type="datetime2">
              <a:rPr lang="en-US" smtClean="0"/>
              <a:t>Monday, September 23, 2024</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334964" y="5115518"/>
            <a:ext cx="734257" cy="760506"/>
            <a:chOff x="5243759" y="1363788"/>
            <a:chExt cx="734257" cy="760506"/>
          </a:xfrm>
        </p:grpSpPr>
        <p:sp>
          <p:nvSpPr>
            <p:cNvPr id="18" name="Freeform 5"/>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9" name="Freeform 6"/>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0" name="Freeform 8"/>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Monday, September 23, 2024</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2EBD84-71F4-4271-8C46-0D47C0A9B12E}" type="datetime2">
              <a:rPr lang="en-US" smtClean="0"/>
              <a:t>Monday, September 23,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E0CE1-F450-4107-B2CB-17B18F8A3F4A}" type="datetime2">
              <a:rPr lang="en-US" smtClean="0"/>
              <a:t>Monday, September 23,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2024/9/23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AAA839-4FAF-4E31-9F41-4C0E297EAC69}" type="datetimeFigureOut">
              <a:rPr lang="zh-CN" altLang="en-US" smtClean="0"/>
              <a:t>2024/9/23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AAA839-4FAF-4E31-9F41-4C0E297EAC69}" type="datetimeFigureOut">
              <a:rPr lang="zh-CN" altLang="en-US" smtClean="0"/>
              <a:t>2024/9/23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AAA839-4FAF-4E31-9F41-4C0E297EAC69}" type="datetimeFigureOut">
              <a:rPr lang="zh-CN" altLang="en-US" smtClean="0"/>
              <a:t>2024/9/23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2024/9/23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2024/9/23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EA7947-E287-4738-8C82-07CE4F01EF03}" type="datetime2">
              <a:rPr lang="en-US" smtClean="0"/>
              <a:t>Monday, September 23, 2024</a:t>
            </a:fld>
            <a:endParaRPr lang="en-US" dirty="0"/>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0" name="Oval 19"/>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5" name="Oval 24"/>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34" name="Group 33"/>
          <p:cNvGrpSpPr/>
          <p:nvPr/>
        </p:nvGrpSpPr>
        <p:grpSpPr>
          <a:xfrm>
            <a:off x="1329952" y="4524379"/>
            <a:ext cx="1980001" cy="1363916"/>
            <a:chOff x="4879602" y="3781429"/>
            <a:chExt cx="1980001" cy="1363916"/>
          </a:xfrm>
        </p:grpSpPr>
        <p:sp>
          <p:nvSpPr>
            <p:cNvPr id="35" name="Freeform: Shape 34"/>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38" name="Oval 37"/>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p:cNvGrpSpPr/>
          <p:nvPr/>
        </p:nvGrpSpPr>
        <p:grpSpPr>
          <a:xfrm>
            <a:off x="613998" y="5334748"/>
            <a:ext cx="678135" cy="990000"/>
            <a:chOff x="10490969" y="1448827"/>
            <a:chExt cx="678135" cy="990000"/>
          </a:xfrm>
        </p:grpSpPr>
        <p:sp>
          <p:nvSpPr>
            <p:cNvPr id="13" name="Freeform: Shape 12"/>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5" name="Oval 14"/>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6" name="Freeform: Shape 15"/>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E8C025-CD7A-4966-867E-81CF82B15267}" type="datetime2">
              <a:rPr lang="en-US" smtClean="0"/>
              <a:t>Monday, September 23,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p:cNvGrpSpPr/>
          <p:nvPr/>
        </p:nvGrpSpPr>
        <p:grpSpPr>
          <a:xfrm>
            <a:off x="356481" y="879007"/>
            <a:ext cx="734257" cy="760506"/>
            <a:chOff x="5243759" y="1363788"/>
            <a:chExt cx="734257" cy="760506"/>
          </a:xfrm>
        </p:grpSpPr>
        <p:sp>
          <p:nvSpPr>
            <p:cNvPr id="49" name="Freeform 5"/>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0" name="Freeform 6"/>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1" name="Freeform 8"/>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p:cNvSpPr>
            <a:spLocks noGrp="1"/>
          </p:cNvSpPr>
          <p:nvPr>
            <p:ph type="dt" sz="half" idx="10"/>
          </p:nvPr>
        </p:nvSpPr>
        <p:spPr/>
        <p:txBody>
          <a:bodyPr/>
          <a:lstStyle/>
          <a:p>
            <a:fld id="{FE809929-0719-4517-94D6-FDF7F99E70F6}" type="datetime2">
              <a:rPr lang="en-US" smtClean="0"/>
              <a:t>Monday, September 23,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43" name="Freeform: Shape 42"/>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13" name="Group 12"/>
          <p:cNvGrpSpPr/>
          <p:nvPr/>
        </p:nvGrpSpPr>
        <p:grpSpPr>
          <a:xfrm>
            <a:off x="331786" y="5528198"/>
            <a:ext cx="631474" cy="667800"/>
            <a:chOff x="2994153" y="1378666"/>
            <a:chExt cx="631474" cy="667800"/>
          </a:xfrm>
        </p:grpSpPr>
        <p:sp>
          <p:nvSpPr>
            <p:cNvPr id="20" name="Freeform: Shape 19"/>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1" name="Oval 20"/>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Monday, September 23, 2024</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Monday, September 23, 2024</a:t>
            </a:fld>
            <a:endParaRPr lang="en-US" dirty="0"/>
          </a:p>
        </p:txBody>
      </p:sp>
      <p:sp>
        <p:nvSpPr>
          <p:cNvPr id="5" name="Footer Placeholder 4"/>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AA839-4FAF-4E31-9F41-4C0E297EAC69}" type="datetimeFigureOut">
              <a:rPr lang="zh-CN" altLang="en-US" smtClean="0"/>
              <a:t>2024/9/23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915AB-3722-4813-BA33-C310AB4970D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7.G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jpe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GIF"/><Relationship Id="rId7" Type="http://schemas.openxmlformats.org/officeDocument/2006/relationships/image" Target="../media/image12.png"/><Relationship Id="rId12"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jpe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7537" b="7537"/>
          <a:stretch>
            <a:fillRect/>
          </a:stretch>
        </p:blipFill>
        <p:spPr>
          <a:xfrm>
            <a:off x="0"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561500"/>
            <a:ext cx="9525000" cy="1495900"/>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274410" y="665043"/>
            <a:ext cx="8976181" cy="1288814"/>
          </a:xfrm>
          <a:prstGeom prst="rect">
            <a:avLst/>
          </a:prstGeom>
          <a:noFill/>
        </p:spPr>
        <p:txBody>
          <a:bodyPr wrap="square" lIns="0" tIns="0" rIns="0" bIns="0" rtlCol="0">
            <a:spAutoFit/>
          </a:bodyPr>
          <a:lstStyle/>
          <a:p>
            <a:pPr>
              <a:lnSpc>
                <a:spcPct val="120000"/>
              </a:lnSpc>
            </a:pPr>
            <a:r>
              <a:rPr lang="vi-VN" sz="2400" b="1" dirty="0"/>
              <a:t>Thực vật có khả năng tự tổng hợp chất hữu cơ cung cấp cho cơ thể và nhiều sinh vật khác trên Trái Đất. Khả năng kì diệu đó được gọi là </a:t>
            </a:r>
            <a:r>
              <a:rPr lang="vi-VN" sz="2400" b="1" dirty="0">
                <a:solidFill>
                  <a:schemeClr val="accent6">
                    <a:lumMod val="50000"/>
                  </a:schemeClr>
                </a:solidFill>
              </a:rPr>
              <a:t>quang hợp</a:t>
            </a:r>
            <a:r>
              <a:rPr lang="vi-VN" sz="24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0" y="-46341"/>
            <a:ext cx="12614275" cy="10439400"/>
          </a:xfrm>
          <a:prstGeom prst="rect">
            <a:avLst/>
          </a:prstGeom>
        </p:spPr>
      </p:pic>
      <p:sp>
        <p:nvSpPr>
          <p:cNvPr id="7" name="TextBox 6"/>
          <p:cNvSpPr txBox="1"/>
          <p:nvPr/>
        </p:nvSpPr>
        <p:spPr>
          <a:xfrm>
            <a:off x="3276600" y="3030869"/>
            <a:ext cx="5422148"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H</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O + CO</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 </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C</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6</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H</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12</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O</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6</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 O</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2</a:t>
            </a:r>
            <a:endParaRPr lang="vi-VN" sz="2800" b="1" dirty="0">
              <a:solidFill>
                <a:sysClr val="windowText" lastClr="000000"/>
              </a:solidFill>
            </a:endParaRPr>
          </a:p>
        </p:txBody>
      </p:sp>
      <p:sp>
        <p:nvSpPr>
          <p:cNvPr id="51" name="TextBox 50"/>
          <p:cNvSpPr txBox="1"/>
          <p:nvPr/>
        </p:nvSpPr>
        <p:spPr>
          <a:xfrm rot="16200000">
            <a:off x="1919482" y="5832463"/>
            <a:ext cx="1091563"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H</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O</a:t>
            </a:r>
            <a:endParaRPr lang="vi-VN" sz="2800" b="1" dirty="0">
              <a:solidFill>
                <a:sysClr val="windowText" lastClr="000000"/>
              </a:solidFill>
            </a:endParaRPr>
          </a:p>
        </p:txBody>
      </p:sp>
      <p:sp>
        <p:nvSpPr>
          <p:cNvPr id="52" name="Freeform: Shape 51"/>
          <p:cNvSpPr/>
          <p:nvPr/>
        </p:nvSpPr>
        <p:spPr>
          <a:xfrm>
            <a:off x="2362200" y="4160081"/>
            <a:ext cx="381000" cy="2730500"/>
          </a:xfrm>
          <a:custGeom>
            <a:avLst/>
            <a:gdLst>
              <a:gd name="connsiteX0" fmla="*/ 381000 w 381000"/>
              <a:gd name="connsiteY0" fmla="*/ 2730500 h 2730500"/>
              <a:gd name="connsiteX1" fmla="*/ 317500 w 381000"/>
              <a:gd name="connsiteY1" fmla="*/ 1206500 h 2730500"/>
              <a:gd name="connsiteX2" fmla="*/ 0 w 381000"/>
              <a:gd name="connsiteY2" fmla="*/ 0 h 2730500"/>
            </a:gdLst>
            <a:ahLst/>
            <a:cxnLst>
              <a:cxn ang="0">
                <a:pos x="connsiteX0" y="connsiteY0"/>
              </a:cxn>
              <a:cxn ang="0">
                <a:pos x="connsiteX1" y="connsiteY1"/>
              </a:cxn>
              <a:cxn ang="0">
                <a:pos x="connsiteX2" y="connsiteY2"/>
              </a:cxn>
            </a:cxnLst>
            <a:rect l="l" t="t" r="r" b="b"/>
            <a:pathLst>
              <a:path w="381000" h="2730500">
                <a:moveTo>
                  <a:pt x="381000" y="2730500"/>
                </a:moveTo>
                <a:cubicBezTo>
                  <a:pt x="381000" y="2196041"/>
                  <a:pt x="381000" y="1661583"/>
                  <a:pt x="317500" y="1206500"/>
                </a:cubicBezTo>
                <a:cubicBezTo>
                  <a:pt x="254000" y="751417"/>
                  <a:pt x="127000" y="375708"/>
                  <a:pt x="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Freeform: Shape 55"/>
          <p:cNvSpPr/>
          <p:nvPr/>
        </p:nvSpPr>
        <p:spPr>
          <a:xfrm>
            <a:off x="2667000" y="3666686"/>
            <a:ext cx="1379220" cy="1638300"/>
          </a:xfrm>
          <a:custGeom>
            <a:avLst/>
            <a:gdLst>
              <a:gd name="connsiteX0" fmla="*/ 0 w 1379220"/>
              <a:gd name="connsiteY0" fmla="*/ 1638300 h 1638300"/>
              <a:gd name="connsiteX1" fmla="*/ 784860 w 1379220"/>
              <a:gd name="connsiteY1" fmla="*/ 845820 h 1638300"/>
              <a:gd name="connsiteX2" fmla="*/ 1379220 w 1379220"/>
              <a:gd name="connsiteY2" fmla="*/ 0 h 1638300"/>
            </a:gdLst>
            <a:ahLst/>
            <a:cxnLst>
              <a:cxn ang="0">
                <a:pos x="connsiteX0" y="connsiteY0"/>
              </a:cxn>
              <a:cxn ang="0">
                <a:pos x="connsiteX1" y="connsiteY1"/>
              </a:cxn>
              <a:cxn ang="0">
                <a:pos x="connsiteX2" y="connsiteY2"/>
              </a:cxn>
            </a:cxnLst>
            <a:rect l="l" t="t" r="r" b="b"/>
            <a:pathLst>
              <a:path w="1379220" h="1638300">
                <a:moveTo>
                  <a:pt x="0" y="1638300"/>
                </a:moveTo>
                <a:cubicBezTo>
                  <a:pt x="277495" y="1378585"/>
                  <a:pt x="554990" y="1118870"/>
                  <a:pt x="784860" y="845820"/>
                </a:cubicBezTo>
                <a:cubicBezTo>
                  <a:pt x="1014730" y="572770"/>
                  <a:pt x="1196975" y="286385"/>
                  <a:pt x="137922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7" name="TextBox 56"/>
          <p:cNvSpPr txBox="1"/>
          <p:nvPr/>
        </p:nvSpPr>
        <p:spPr>
          <a:xfrm>
            <a:off x="6768704" y="5764160"/>
            <a:ext cx="1091563"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CO</a:t>
            </a:r>
            <a:r>
              <a:rPr lang="vi-VN" sz="2800" b="1" baseline="-25000" dirty="0">
                <a:solidFill>
                  <a:sysClr val="windowText" lastClr="000000"/>
                </a:solidFill>
                <a:latin typeface="Arial" panose="020B0604020202020204" pitchFamily="34" charset="0"/>
                <a:cs typeface="Arial" panose="020B0604020202020204" pitchFamily="34" charset="0"/>
              </a:rPr>
              <a:t>2</a:t>
            </a:r>
            <a:endParaRPr lang="vi-VN" sz="2800" b="1" dirty="0">
              <a:solidFill>
                <a:sysClr val="windowText" lastClr="000000"/>
              </a:solidFill>
            </a:endParaRPr>
          </a:p>
        </p:txBody>
      </p:sp>
      <p:grpSp>
        <p:nvGrpSpPr>
          <p:cNvPr id="81" name="Group 80"/>
          <p:cNvGrpSpPr/>
          <p:nvPr/>
        </p:nvGrpSpPr>
        <p:grpSpPr>
          <a:xfrm>
            <a:off x="2141183" y="-1524000"/>
            <a:ext cx="3179053" cy="4807884"/>
            <a:chOff x="242079" y="-1315281"/>
            <a:chExt cx="3179053" cy="4807884"/>
          </a:xfrm>
        </p:grpSpPr>
        <p:cxnSp>
          <p:nvCxnSpPr>
            <p:cNvPr id="63" name="Straight Connector 62"/>
            <p:cNvCxnSpPr/>
            <p:nvPr/>
          </p:nvCxnSpPr>
          <p:spPr>
            <a:xfrm>
              <a:off x="1231946" y="-1315281"/>
              <a:ext cx="2189186" cy="379178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01991" y="-1124781"/>
              <a:ext cx="2365162" cy="409658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72035" y="-934281"/>
              <a:ext cx="2376160" cy="411563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42079" y="-743781"/>
              <a:ext cx="2398157" cy="415373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3600000">
              <a:off x="-1171967" y="1324421"/>
              <a:ext cx="4336365" cy="0"/>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9" name="Oval 8"/>
          <p:cNvSpPr/>
          <p:nvPr/>
        </p:nvSpPr>
        <p:spPr>
          <a:xfrm>
            <a:off x="-3010840" y="-5485679"/>
            <a:ext cx="6705600" cy="6705600"/>
          </a:xfrm>
          <a:prstGeom prst="ellipse">
            <a:avLst/>
          </a:prstGeom>
          <a:solidFill>
            <a:srgbClr val="FB6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Down 81"/>
          <p:cNvSpPr/>
          <p:nvPr/>
        </p:nvSpPr>
        <p:spPr>
          <a:xfrm>
            <a:off x="6568679" y="3616521"/>
            <a:ext cx="281701" cy="89916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3" name="TextBox 82"/>
          <p:cNvSpPr txBox="1"/>
          <p:nvPr/>
        </p:nvSpPr>
        <p:spPr>
          <a:xfrm>
            <a:off x="5865138" y="4487027"/>
            <a:ext cx="1688782" cy="469552"/>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Tinh bột</a:t>
            </a:r>
            <a:endParaRPr lang="vi-VN" sz="2800" b="1" dirty="0">
              <a:solidFill>
                <a:sysClr val="windowText" lastClr="000000"/>
              </a:solidFill>
            </a:endParaRPr>
          </a:p>
        </p:txBody>
      </p:sp>
      <p:sp>
        <p:nvSpPr>
          <p:cNvPr id="85" name="TextBox 84"/>
          <p:cNvSpPr txBox="1"/>
          <p:nvPr/>
        </p:nvSpPr>
        <p:spPr>
          <a:xfrm>
            <a:off x="1881741" y="1409643"/>
            <a:ext cx="2459507" cy="861774"/>
          </a:xfrm>
          <a:prstGeom prst="rect">
            <a:avLst/>
          </a:prstGeom>
          <a:noFill/>
        </p:spPr>
        <p:txBody>
          <a:bodyPr wrap="square" lIns="0" tIns="0" rIns="0" bIns="0" rtlCol="0">
            <a:spAutoFit/>
          </a:bodyPr>
          <a:lstStyle/>
          <a:p>
            <a:pPr algn="ctr"/>
            <a:r>
              <a:rPr lang="vi-VN" sz="2800" b="1" dirty="0">
                <a:solidFill>
                  <a:sysClr val="windowText" lastClr="000000"/>
                </a:solidFill>
                <a:latin typeface="Arial" panose="020B0604020202020204" pitchFamily="34" charset="0"/>
                <a:cs typeface="Arial" panose="020B0604020202020204" pitchFamily="34" charset="0"/>
              </a:rPr>
              <a:t>Ánh sáng</a:t>
            </a:r>
          </a:p>
          <a:p>
            <a:pPr algn="ctr"/>
            <a:r>
              <a:rPr lang="vi-VN" sz="2800" b="1" dirty="0">
                <a:solidFill>
                  <a:sysClr val="windowText" lastClr="000000"/>
                </a:solidFill>
                <a:latin typeface="Arial" panose="020B0604020202020204" pitchFamily="34" charset="0"/>
                <a:cs typeface="Arial" panose="020B0604020202020204" pitchFamily="34" charset="0"/>
              </a:rPr>
              <a:t>(quang năng)</a:t>
            </a:r>
            <a:endParaRPr lang="vi-VN" sz="2800" b="1" dirty="0">
              <a:solidFill>
                <a:sysClr val="windowText" lastClr="000000"/>
              </a:solidFill>
            </a:endParaRPr>
          </a:p>
        </p:txBody>
      </p:sp>
      <p:sp>
        <p:nvSpPr>
          <p:cNvPr id="86" name="TextBox 85"/>
          <p:cNvSpPr txBox="1"/>
          <p:nvPr/>
        </p:nvSpPr>
        <p:spPr>
          <a:xfrm>
            <a:off x="6624990" y="3816421"/>
            <a:ext cx="2459507" cy="430887"/>
          </a:xfrm>
          <a:prstGeom prst="rect">
            <a:avLst/>
          </a:prstGeom>
          <a:noFill/>
        </p:spPr>
        <p:txBody>
          <a:bodyPr wrap="square" lIns="0" tIns="0" rIns="0" bIns="0" rtlCol="0">
            <a:spAutoFit/>
          </a:bodyPr>
          <a:lstStyle/>
          <a:p>
            <a:pPr algn="ctr"/>
            <a:r>
              <a:rPr lang="vi-VN" sz="2800" b="1" dirty="0">
                <a:solidFill>
                  <a:sysClr val="windowText" lastClr="000000"/>
                </a:solidFill>
                <a:latin typeface="Arial" panose="020B0604020202020204" pitchFamily="34" charset="0"/>
                <a:cs typeface="Arial" panose="020B0604020202020204" pitchFamily="34" charset="0"/>
              </a:rPr>
              <a:t>(Hóa năng)</a:t>
            </a:r>
            <a:endParaRPr lang="vi-VN" sz="2800" b="1" dirty="0">
              <a:solidFill>
                <a:sysClr val="windowText" lastClr="000000"/>
              </a:solidFill>
            </a:endParaRPr>
          </a:p>
        </p:txBody>
      </p:sp>
      <p:sp>
        <p:nvSpPr>
          <p:cNvPr id="87" name="Freeform: Shape 86"/>
          <p:cNvSpPr/>
          <p:nvPr/>
        </p:nvSpPr>
        <p:spPr>
          <a:xfrm>
            <a:off x="4490996" y="3563181"/>
            <a:ext cx="2376529" cy="2349500"/>
          </a:xfrm>
          <a:custGeom>
            <a:avLst/>
            <a:gdLst>
              <a:gd name="connsiteX0" fmla="*/ 2376529 w 2376529"/>
              <a:gd name="connsiteY0" fmla="*/ 2349500 h 2349500"/>
              <a:gd name="connsiteX1" fmla="*/ 128629 w 2376529"/>
              <a:gd name="connsiteY1" fmla="*/ 1231900 h 2349500"/>
              <a:gd name="connsiteX2" fmla="*/ 471529 w 2376529"/>
              <a:gd name="connsiteY2" fmla="*/ 0 h 2349500"/>
            </a:gdLst>
            <a:ahLst/>
            <a:cxnLst>
              <a:cxn ang="0">
                <a:pos x="connsiteX0" y="connsiteY0"/>
              </a:cxn>
              <a:cxn ang="0">
                <a:pos x="connsiteX1" y="connsiteY1"/>
              </a:cxn>
              <a:cxn ang="0">
                <a:pos x="connsiteX2" y="connsiteY2"/>
              </a:cxn>
            </a:cxnLst>
            <a:rect l="l" t="t" r="r" b="b"/>
            <a:pathLst>
              <a:path w="2376529" h="2349500">
                <a:moveTo>
                  <a:pt x="2376529" y="2349500"/>
                </a:moveTo>
                <a:cubicBezTo>
                  <a:pt x="1411329" y="1986491"/>
                  <a:pt x="446129" y="1623483"/>
                  <a:pt x="128629" y="1231900"/>
                </a:cubicBezTo>
                <a:cubicBezTo>
                  <a:pt x="-188871" y="840317"/>
                  <a:pt x="141329" y="420158"/>
                  <a:pt x="471529" y="0"/>
                </a:cubicBezTo>
              </a:path>
            </a:pathLst>
          </a:custGeom>
          <a:noFill/>
          <a:ln w="57150">
            <a:solidFill>
              <a:schemeClr val="tx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8" name="Freeform: Shape 87"/>
          <p:cNvSpPr/>
          <p:nvPr/>
        </p:nvSpPr>
        <p:spPr>
          <a:xfrm rot="154059">
            <a:off x="4238525" y="2232679"/>
            <a:ext cx="3524262" cy="819322"/>
          </a:xfrm>
          <a:custGeom>
            <a:avLst/>
            <a:gdLst>
              <a:gd name="connsiteX0" fmla="*/ 0 w 3638550"/>
              <a:gd name="connsiteY0" fmla="*/ 819322 h 819322"/>
              <a:gd name="connsiteX1" fmla="*/ 1762125 w 3638550"/>
              <a:gd name="connsiteY1" fmla="*/ 172 h 819322"/>
              <a:gd name="connsiteX2" fmla="*/ 3638550 w 3638550"/>
              <a:gd name="connsiteY2" fmla="*/ 762172 h 819322"/>
            </a:gdLst>
            <a:ahLst/>
            <a:cxnLst>
              <a:cxn ang="0">
                <a:pos x="connsiteX0" y="connsiteY0"/>
              </a:cxn>
              <a:cxn ang="0">
                <a:pos x="connsiteX1" y="connsiteY1"/>
              </a:cxn>
              <a:cxn ang="0">
                <a:pos x="connsiteX2" y="connsiteY2"/>
              </a:cxn>
            </a:cxnLst>
            <a:rect l="l" t="t" r="r" b="b"/>
            <a:pathLst>
              <a:path w="3638550" h="819322">
                <a:moveTo>
                  <a:pt x="0" y="819322"/>
                </a:moveTo>
                <a:cubicBezTo>
                  <a:pt x="577850" y="414509"/>
                  <a:pt x="1155700" y="9697"/>
                  <a:pt x="1762125" y="172"/>
                </a:cubicBezTo>
                <a:cubicBezTo>
                  <a:pt x="2368550" y="-9353"/>
                  <a:pt x="3003550" y="376409"/>
                  <a:pt x="3638550" y="762172"/>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9" name="Freeform: Shape 88"/>
          <p:cNvSpPr/>
          <p:nvPr/>
        </p:nvSpPr>
        <p:spPr>
          <a:xfrm rot="21171956">
            <a:off x="8124825" y="2686881"/>
            <a:ext cx="600075" cy="466725"/>
          </a:xfrm>
          <a:custGeom>
            <a:avLst/>
            <a:gdLst>
              <a:gd name="connsiteX0" fmla="*/ 0 w 600075"/>
              <a:gd name="connsiteY0" fmla="*/ 466725 h 466725"/>
              <a:gd name="connsiteX1" fmla="*/ 447675 w 600075"/>
              <a:gd name="connsiteY1" fmla="*/ 381000 h 466725"/>
              <a:gd name="connsiteX2" fmla="*/ 600075 w 600075"/>
              <a:gd name="connsiteY2" fmla="*/ 0 h 466725"/>
            </a:gdLst>
            <a:ahLst/>
            <a:cxnLst>
              <a:cxn ang="0">
                <a:pos x="connsiteX0" y="connsiteY0"/>
              </a:cxn>
              <a:cxn ang="0">
                <a:pos x="connsiteX1" y="connsiteY1"/>
              </a:cxn>
              <a:cxn ang="0">
                <a:pos x="connsiteX2" y="connsiteY2"/>
              </a:cxn>
            </a:cxnLst>
            <a:rect l="l" t="t" r="r" b="b"/>
            <a:pathLst>
              <a:path w="600075" h="466725">
                <a:moveTo>
                  <a:pt x="0" y="466725"/>
                </a:moveTo>
                <a:cubicBezTo>
                  <a:pt x="173831" y="462756"/>
                  <a:pt x="347663" y="458787"/>
                  <a:pt x="447675" y="381000"/>
                </a:cubicBezTo>
                <a:cubicBezTo>
                  <a:pt x="547688" y="303212"/>
                  <a:pt x="573881" y="151606"/>
                  <a:pt x="600075" y="0"/>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93" name="Group 92"/>
          <p:cNvGrpSpPr/>
          <p:nvPr/>
        </p:nvGrpSpPr>
        <p:grpSpPr>
          <a:xfrm>
            <a:off x="5420949" y="432137"/>
            <a:ext cx="1162970" cy="1142041"/>
            <a:chOff x="5833057" y="123825"/>
            <a:chExt cx="1162970" cy="1142041"/>
          </a:xfrm>
        </p:grpSpPr>
        <p:pic>
          <p:nvPicPr>
            <p:cNvPr id="9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5833057"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624302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3</a:t>
              </a:r>
            </a:p>
          </p:txBody>
        </p:sp>
      </p:grpSp>
      <p:sp>
        <p:nvSpPr>
          <p:cNvPr id="92" name="TextBox 91"/>
          <p:cNvSpPr txBox="1"/>
          <p:nvPr/>
        </p:nvSpPr>
        <p:spPr>
          <a:xfrm>
            <a:off x="6768704" y="378435"/>
            <a:ext cx="5369263" cy="1718484"/>
          </a:xfrm>
          <a:prstGeom prst="rect">
            <a:avLst/>
          </a:prstGeom>
          <a:noFill/>
        </p:spPr>
        <p:txBody>
          <a:bodyPr wrap="square" lIns="0" tIns="0" rIns="0" bIns="0" rtlCol="0">
            <a:spAutoFit/>
          </a:bodyPr>
          <a:lstStyle/>
          <a:p>
            <a:pPr>
              <a:lnSpc>
                <a:spcPct val="120000"/>
              </a:lnSpc>
            </a:pPr>
            <a:r>
              <a:rPr lang="vi-VN" sz="3200" b="1" dirty="0"/>
              <a:t>Mối quan hệ giữa trao đổi chất và chuyển hóa năng lượng trong quang hợp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par>
                                <p:cTn id="8" presetID="16" presetClass="entr" presetSubtype="21"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barn(inVertical)">
                                      <p:cBhvr>
                                        <p:cTn id="1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Nguồn cung cấp năng lượng cho thực vật thực hiện quá trình quang hợp.</a:t>
            </a:r>
          </a:p>
        </p:txBody>
      </p:sp>
      <p:sp>
        <p:nvSpPr>
          <p:cNvPr id="11" name="Rectangle: Rounded Corners 10"/>
          <p:cNvSpPr/>
          <p:nvPr/>
        </p:nvSpPr>
        <p:spPr>
          <a:xfrm>
            <a:off x="6408938" y="3429000"/>
            <a:ext cx="5562600" cy="2503170"/>
          </a:xfrm>
          <a:prstGeom prst="roundRect">
            <a:avLst>
              <a:gd name="adj" fmla="val 6621"/>
            </a:avLst>
          </a:prstGeom>
          <a:solidFill>
            <a:srgbClr val="FEE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rotWithShape="1">
          <a:blip r:embed="rId3"/>
          <a:srcRect r="19790" b="22559"/>
          <a:stretch>
            <a:fillRect/>
          </a:stretch>
        </p:blipFill>
        <p:spPr>
          <a:xfrm>
            <a:off x="0" y="1656305"/>
            <a:ext cx="5041557" cy="46300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Những</a:t>
            </a:r>
            <a:r>
              <a:rPr kumimoji="0" lang="vi-VN" sz="24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chất nào được trao đổi giữa tế bào lá và môi trường</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Rectangle: Rounded Corners 10"/>
          <p:cNvSpPr/>
          <p:nvPr/>
        </p:nvSpPr>
        <p:spPr>
          <a:xfrm>
            <a:off x="6408938" y="3429000"/>
            <a:ext cx="5562600" cy="2503170"/>
          </a:xfrm>
          <a:prstGeom prst="roundRect">
            <a:avLst>
              <a:gd name="adj" fmla="val 662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Nước (H</a:t>
            </a:r>
            <a:r>
              <a:rPr kumimoji="0" lang="vi-VN" sz="40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a:t>
            </a:r>
          </a:p>
          <a:p>
            <a:pPr marL="0" marR="0" lvl="0" indent="0" algn="ctr" defTabSz="914400" rtl="0" eaLnBrk="1" fontAlgn="auto" latinLnBrk="0" hangingPunct="1">
              <a:lnSpc>
                <a:spcPct val="11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Carbon dioxide (CO</a:t>
            </a:r>
            <a:r>
              <a:rPr kumimoji="0" lang="vi-VN" sz="40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3"/>
          <a:srcRect r="19790" b="22559"/>
          <a:stretch>
            <a:fillRect/>
          </a:stretch>
        </p:blipFill>
        <p:spPr>
          <a:xfrm>
            <a:off x="0" y="1656305"/>
            <a:ext cx="5041557" cy="46300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Dạng năng lượng đã được chuyển hóa trong quá trình quang hợp?</a:t>
            </a:r>
          </a:p>
        </p:txBody>
      </p:sp>
      <p:sp>
        <p:nvSpPr>
          <p:cNvPr id="11" name="Rectangle: Rounded Corners 10"/>
          <p:cNvSpPr/>
          <p:nvPr/>
        </p:nvSpPr>
        <p:spPr>
          <a:xfrm>
            <a:off x="6408938" y="3429000"/>
            <a:ext cx="5562600" cy="2503170"/>
          </a:xfrm>
          <a:prstGeom prst="roundRect">
            <a:avLst>
              <a:gd name="adj" fmla="val 6621"/>
            </a:avLst>
          </a:prstGeom>
          <a:solidFill>
            <a:srgbClr val="F5E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Hóa năng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84990"/>
            <a:ext cx="5913120" cy="4506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419105" y="191038"/>
            <a:ext cx="11365225" cy="1411646"/>
            <a:chOff x="5860620" y="572319"/>
            <a:chExt cx="5695110" cy="1462221"/>
          </a:xfrm>
        </p:grpSpPr>
        <p:sp>
          <p:nvSpPr>
            <p:cNvPr id="15" name="Rectangle: Rounded Corners 14"/>
            <p:cNvSpPr/>
            <p:nvPr/>
          </p:nvSpPr>
          <p:spPr>
            <a:xfrm>
              <a:off x="5909310" y="662940"/>
              <a:ext cx="5646420" cy="13716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Rectangle: Rounded Corners 15"/>
            <p:cNvSpPr/>
            <p:nvPr/>
          </p:nvSpPr>
          <p:spPr>
            <a:xfrm>
              <a:off x="5860620" y="572319"/>
              <a:ext cx="564642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Vì sao nói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Trong quá trình quang hợp trao đổi chất và chuyển hóa năng lượng luôn diễn ra đồng thời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6586151" y="2132069"/>
            <a:ext cx="5255387" cy="3317262"/>
            <a:chOff x="6586151" y="2132069"/>
            <a:chExt cx="5255387" cy="3317262"/>
          </a:xfrm>
        </p:grpSpPr>
        <p:sp>
          <p:nvSpPr>
            <p:cNvPr id="12" name="TextBox 11"/>
            <p:cNvSpPr txBox="1"/>
            <p:nvPr/>
          </p:nvSpPr>
          <p:spPr>
            <a:xfrm>
              <a:off x="6711313" y="2973191"/>
              <a:ext cx="5002891" cy="2267544"/>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Quá trình trao đổi chất trong quang hợp ở lá cây luôn đi cùng với chuyển hoá năng lượng ánh sáng thành năng lượng hoá học trong các hợp chất hữu cơ.</a:t>
              </a:r>
            </a:p>
          </p:txBody>
        </p:sp>
        <p:sp>
          <p:nvSpPr>
            <p:cNvPr id="3" name="Rectangle 2"/>
            <p:cNvSpPr/>
            <p:nvPr/>
          </p:nvSpPr>
          <p:spPr>
            <a:xfrm>
              <a:off x="6586151" y="2394197"/>
              <a:ext cx="5255387" cy="3055134"/>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Top Corners Rounded 3"/>
            <p:cNvSpPr/>
            <p:nvPr/>
          </p:nvSpPr>
          <p:spPr>
            <a:xfrm>
              <a:off x="6586151" y="2132069"/>
              <a:ext cx="5255386" cy="646331"/>
            </a:xfrm>
            <a:prstGeom prst="round2SameRect">
              <a:avLst/>
            </a:prstGeom>
            <a:solidFill>
              <a:schemeClr val="accent4">
                <a:lumMod val="20000"/>
                <a:lumOff val="8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Trả lời</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419105" y="191038"/>
            <a:ext cx="11365225" cy="1411646"/>
            <a:chOff x="5860620" y="572319"/>
            <a:chExt cx="5695110" cy="1462221"/>
          </a:xfrm>
        </p:grpSpPr>
        <p:sp>
          <p:nvSpPr>
            <p:cNvPr id="15" name="Rectangle: Rounded Corners 14"/>
            <p:cNvSpPr/>
            <p:nvPr/>
          </p:nvSpPr>
          <p:spPr>
            <a:xfrm>
              <a:off x="5909310" y="662940"/>
              <a:ext cx="5646420" cy="13716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Rectangle: Rounded Corners 15"/>
            <p:cNvSpPr/>
            <p:nvPr/>
          </p:nvSpPr>
          <p:spPr>
            <a:xfrm>
              <a:off x="5860620" y="572319"/>
              <a:ext cx="564642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Vì sao nói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Trong quá trình quang hợp trao đổi chất và chuyển hóa năng lượng luôn diễn ra đồng thời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6" name="Group 5"/>
          <p:cNvGrpSpPr/>
          <p:nvPr/>
        </p:nvGrpSpPr>
        <p:grpSpPr>
          <a:xfrm>
            <a:off x="6586151" y="2132069"/>
            <a:ext cx="5255387" cy="2905841"/>
            <a:chOff x="6586151" y="2132069"/>
            <a:chExt cx="5255387" cy="2905841"/>
          </a:xfrm>
        </p:grpSpPr>
        <p:grpSp>
          <p:nvGrpSpPr>
            <p:cNvPr id="5" name="Group 4"/>
            <p:cNvGrpSpPr/>
            <p:nvPr/>
          </p:nvGrpSpPr>
          <p:grpSpPr>
            <a:xfrm>
              <a:off x="6586151" y="2132069"/>
              <a:ext cx="5255387" cy="2905841"/>
              <a:chOff x="6586151" y="2132069"/>
              <a:chExt cx="5255387" cy="2905841"/>
            </a:xfrm>
          </p:grpSpPr>
          <p:sp>
            <p:nvSpPr>
              <p:cNvPr id="3" name="Rectangle 2"/>
              <p:cNvSpPr/>
              <p:nvPr/>
            </p:nvSpPr>
            <p:spPr>
              <a:xfrm>
                <a:off x="6586151" y="2394197"/>
                <a:ext cx="5255387" cy="2643713"/>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Top Corners Rounded 3"/>
              <p:cNvSpPr/>
              <p:nvPr/>
            </p:nvSpPr>
            <p:spPr>
              <a:xfrm>
                <a:off x="6586151" y="2132069"/>
                <a:ext cx="5255386" cy="646331"/>
              </a:xfrm>
              <a:prstGeom prst="round2SameRect">
                <a:avLst/>
              </a:prstGeom>
              <a:solidFill>
                <a:schemeClr val="accent4">
                  <a:lumMod val="20000"/>
                  <a:lumOff val="8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Trả lời</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17" name="TextBox 16"/>
            <p:cNvSpPr txBox="1"/>
            <p:nvPr/>
          </p:nvSpPr>
          <p:spPr>
            <a:xfrm>
              <a:off x="6711313" y="3040528"/>
              <a:ext cx="4975851" cy="1824346"/>
            </a:xfrm>
            <a:prstGeom prst="rect">
              <a:avLst/>
            </a:prstGeom>
            <a:noFill/>
          </p:spPr>
          <p:txBody>
            <a:bodyPr wrap="square">
              <a:spAutoFit/>
            </a:bodyPr>
            <a:lstStyle>
              <a:defPPr>
                <a:defRPr lang="en-US"/>
              </a:defPPr>
              <a:lvl1pPr algn="just">
                <a:lnSpc>
                  <a:spcPct val="120000"/>
                </a:lnSpc>
                <a:defRPr sz="2400" b="1" i="0">
                  <a:solidFill>
                    <a:schemeClr val="bg1"/>
                  </a:solidFill>
                  <a:effectLst/>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Không có quá trình trao đổi chất, cây sẽ không có nguyên liệu để thực hiện quá trình chuyển hoá năng lượng.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p:cNvSpPr/>
          <p:nvPr/>
        </p:nvSpPr>
        <p:spPr>
          <a:xfrm>
            <a:off x="6275070" y="1987888"/>
            <a:ext cx="5703570" cy="2344082"/>
          </a:xfrm>
          <a:prstGeom prst="wedgeRoundRectCallout">
            <a:avLst>
              <a:gd name="adj1" fmla="val -54080"/>
              <a:gd name="adj2" fmla="val 79991"/>
              <a:gd name="adj3" fmla="val 16667"/>
            </a:avLst>
          </a:prstGeom>
          <a:solidFill>
            <a:srgbClr val="F8F9E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Tóm lại: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trao đổi chất và chuyển hóa năng lượng trong quá tr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ì</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 quang hợp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diễn ra đồng thời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có mối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quan hệ chặt chẽ</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và luôn diễn ra đồng thời.</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21632" y="280556"/>
            <a:ext cx="1319725" cy="1319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lumOff val="10000"/>
          </a:schemeClr>
        </a:solidFill>
        <a:effectLst/>
      </p:bgPr>
    </p:bg>
    <p:spTree>
      <p:nvGrpSpPr>
        <p:cNvPr id="1" name=""/>
        <p:cNvGrpSpPr/>
        <p:nvPr/>
      </p:nvGrpSpPr>
      <p:grpSpPr>
        <a:xfrm>
          <a:off x="0" y="0"/>
          <a:ext cx="0" cy="0"/>
          <a:chOff x="0" y="0"/>
          <a:chExt cx="0" cy="0"/>
        </a:xfrm>
      </p:grpSpPr>
      <p:sp useBgFill="1">
        <p:nvSpPr>
          <p:cNvPr id="71" name="Rectangle 70"/>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73" name="Group 72"/>
          <p:cNvGrpSpPr>
            <a:grpSpLocks noGrp="1" noUngrp="1" noRot="1" noChangeAspect="1" noMove="1" noResize="1"/>
          </p:cNvGrpSpPr>
          <p:nvPr/>
        </p:nvGrpSpPr>
        <p:grpSpPr>
          <a:xfrm>
            <a:off x="10669177" y="526356"/>
            <a:ext cx="1335600" cy="1262947"/>
            <a:chOff x="7735641" y="2106638"/>
            <a:chExt cx="1335600" cy="1262947"/>
          </a:xfrm>
        </p:grpSpPr>
        <p:sp>
          <p:nvSpPr>
            <p:cNvPr id="74" name="Freeform: Shape 73"/>
            <p:cNvSpPr>
              <a:spLocks noChangeAspect="1"/>
            </p:cNvSpPr>
            <p:nvPr/>
          </p:nvSpPr>
          <p:spPr>
            <a:xfrm rot="18900000">
              <a:off x="7735641" y="210663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5" name="Oval 74"/>
            <p:cNvSpPr/>
            <p:nvPr/>
          </p:nvSpPr>
          <p:spPr>
            <a:xfrm rot="2700000">
              <a:off x="8261241" y="2453712"/>
              <a:ext cx="540000" cy="108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4345" name="Rectangle 76"/>
          <p:cNvSpPr>
            <a:spLocks noGrp="1" noRot="1" noChangeAspect="1" noMove="1" noResize="1" noEditPoints="1" noAdjustHandles="1" noChangeArrowheads="1" noChangeShapeType="1" noTextEdit="1"/>
          </p:cNvSpPr>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9" name="Freeform: Shape 78"/>
          <p:cNvSpPr>
            <a:spLocks noGrp="1" noRot="1" noChangeAspect="1" noMove="1" noResize="1" noEditPoints="1" noAdjustHandles="1" noChangeArrowheads="1" noChangeShapeType="1" noTextEdit="1"/>
          </p:cNvSpPr>
          <p:nvPr/>
        </p:nvSpPr>
        <p:spPr>
          <a:xfrm>
            <a:off x="9557747" y="6661100"/>
            <a:ext cx="360000" cy="196900"/>
          </a:xfrm>
          <a:custGeom>
            <a:avLst/>
            <a:gdLst>
              <a:gd name="connsiteX0" fmla="*/ 180000 w 360000"/>
              <a:gd name="connsiteY0" fmla="*/ 0 h 196900"/>
              <a:gd name="connsiteX1" fmla="*/ 360000 w 360000"/>
              <a:gd name="connsiteY1" fmla="*/ 180000 h 196900"/>
              <a:gd name="connsiteX2" fmla="*/ 356588 w 360000"/>
              <a:gd name="connsiteY2" fmla="*/ 196900 h 196900"/>
              <a:gd name="connsiteX3" fmla="*/ 3412 w 360000"/>
              <a:gd name="connsiteY3" fmla="*/ 196900 h 196900"/>
              <a:gd name="connsiteX4" fmla="*/ 0 w 360000"/>
              <a:gd name="connsiteY4" fmla="*/ 180000 h 196900"/>
              <a:gd name="connsiteX5" fmla="*/ 180000 w 360000"/>
              <a:gd name="connsiteY5" fmla="*/ 0 h 1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00" h="196900">
                <a:moveTo>
                  <a:pt x="180000" y="0"/>
                </a:moveTo>
                <a:cubicBezTo>
                  <a:pt x="279411" y="0"/>
                  <a:pt x="360000" y="80589"/>
                  <a:pt x="360000" y="180000"/>
                </a:cubicBezTo>
                <a:lnTo>
                  <a:pt x="356588" y="196900"/>
                </a:lnTo>
                <a:lnTo>
                  <a:pt x="3412" y="196900"/>
                </a:lnTo>
                <a:lnTo>
                  <a:pt x="0" y="180000"/>
                </a:lnTo>
                <a:cubicBezTo>
                  <a:pt x="0" y="80589"/>
                  <a:pt x="80589" y="0"/>
                  <a:pt x="180000" y="0"/>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Rectangle: Rounded Corners 2"/>
          <p:cNvSpPr/>
          <p:nvPr/>
        </p:nvSpPr>
        <p:spPr>
          <a:xfrm>
            <a:off x="551154" y="560070"/>
            <a:ext cx="9829666" cy="5760720"/>
          </a:xfrm>
          <a:prstGeom prst="roundRect">
            <a:avLst>
              <a:gd name="adj" fmla="val 555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730" y="710297"/>
            <a:ext cx="1043940" cy="10439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26310" y="939879"/>
            <a:ext cx="68808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Hoàn thành bảng thông tin sau</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6" name="Table 6"/>
          <p:cNvGraphicFramePr>
            <a:graphicFrameLocks noGrp="1"/>
          </p:cNvGraphicFramePr>
          <p:nvPr/>
        </p:nvGraphicFramePr>
        <p:xfrm>
          <a:off x="706118" y="1904464"/>
          <a:ext cx="9520236" cy="3947696"/>
        </p:xfrm>
        <a:graphic>
          <a:graphicData uri="http://schemas.openxmlformats.org/drawingml/2006/table">
            <a:tbl>
              <a:tblPr firstRow="1" bandRow="1">
                <a:tableStyleId>{69CF1AB2-1976-4502-BF36-3FF5EA218861}</a:tableStyleId>
              </a:tblPr>
              <a:tblGrid>
                <a:gridCol w="2065221">
                  <a:extLst>
                    <a:ext uri="{9D8B030D-6E8A-4147-A177-3AD203B41FA5}">
                      <a16:colId xmlns:a16="http://schemas.microsoft.com/office/drawing/2014/main" val="20000"/>
                    </a:ext>
                  </a:extLst>
                </a:gridCol>
                <a:gridCol w="2451255">
                  <a:extLst>
                    <a:ext uri="{9D8B030D-6E8A-4147-A177-3AD203B41FA5}">
                      <a16:colId xmlns:a16="http://schemas.microsoft.com/office/drawing/2014/main" val="20001"/>
                    </a:ext>
                  </a:extLst>
                </a:gridCol>
                <a:gridCol w="2623701">
                  <a:extLst>
                    <a:ext uri="{9D8B030D-6E8A-4147-A177-3AD203B41FA5}">
                      <a16:colId xmlns:a16="http://schemas.microsoft.com/office/drawing/2014/main" val="20002"/>
                    </a:ext>
                  </a:extLst>
                </a:gridCol>
                <a:gridCol w="2380059">
                  <a:extLst>
                    <a:ext uri="{9D8B030D-6E8A-4147-A177-3AD203B41FA5}">
                      <a16:colId xmlns:a16="http://schemas.microsoft.com/office/drawing/2014/main" val="20003"/>
                    </a:ext>
                  </a:extLst>
                </a:gridCol>
              </a:tblGrid>
              <a:tr h="822907">
                <a:tc rowSpan="4">
                  <a:txBody>
                    <a:bodyPr/>
                    <a:lstStyle/>
                    <a:p>
                      <a:pPr algn="ctr">
                        <a:lnSpc>
                          <a:spcPct val="120000"/>
                        </a:lnSpc>
                      </a:pPr>
                      <a:r>
                        <a:rPr lang="vi-VN" sz="2400" dirty="0">
                          <a:solidFill>
                            <a:schemeClr val="tx1"/>
                          </a:solidFill>
                          <a:latin typeface="Arial" panose="020B0604020202020204" pitchFamily="34" charset="0"/>
                          <a:cs typeface="Arial" panose="020B0604020202020204" pitchFamily="34" charset="0"/>
                        </a:rPr>
                        <a:t>Quang hợp</a:t>
                      </a:r>
                      <a:endParaRPr lang="en-US" sz="2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rowSpan="2">
                  <a:txBody>
                    <a:bodyPr/>
                    <a:lstStyle/>
                    <a:p>
                      <a:pPr algn="ctr">
                        <a:lnSpc>
                          <a:spcPct val="120000"/>
                        </a:lnSpc>
                      </a:pPr>
                      <a:r>
                        <a:rPr lang="vi-VN" sz="2400" b="1" dirty="0">
                          <a:latin typeface="Arial" panose="020B0604020202020204" pitchFamily="34" charset="0"/>
                          <a:cs typeface="Arial" panose="020B0604020202020204" pitchFamily="34" charset="0"/>
                        </a:rPr>
                        <a:t>Quá trình trao đổi chất</a:t>
                      </a:r>
                      <a:endParaRPr lang="en-US"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FCFE"/>
                    </a:solidFill>
                  </a:tcPr>
                </a:tc>
                <a:tc>
                  <a:txBody>
                    <a:bodyPr/>
                    <a:lstStyle/>
                    <a:p>
                      <a:pPr algn="ctr">
                        <a:lnSpc>
                          <a:spcPct val="120000"/>
                        </a:lnSpc>
                      </a:pPr>
                      <a:r>
                        <a:rPr lang="vi-VN" sz="2400" b="0" dirty="0">
                          <a:latin typeface="Arial" panose="020B0604020202020204" pitchFamily="34" charset="0"/>
                          <a:cs typeface="Arial" panose="020B0604020202020204" pitchFamily="34" charset="0"/>
                        </a:rPr>
                        <a:t>Chất lấy vào</a:t>
                      </a:r>
                      <a:endParaRPr lang="en-US" sz="24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400" b="0" dirty="0">
                          <a:latin typeface="Arial" panose="020B0604020202020204" pitchFamily="34" charset="0"/>
                          <a:cs typeface="Arial" panose="020B0604020202020204" pitchFamily="34" charset="0"/>
                        </a:rPr>
                        <a:t>Chất tạo ra</a:t>
                      </a:r>
                      <a:endParaRPr lang="en-US" sz="24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98809">
                <a:tc vMerge="1">
                  <a:txBody>
                    <a:bodyPr/>
                    <a:lstStyle/>
                    <a:p>
                      <a:endParaRPr lang="en-US"/>
                    </a:p>
                  </a:txBody>
                  <a:tcPr/>
                </a:tc>
                <a:tc vMerge="1">
                  <a:txBody>
                    <a:bodyPr/>
                    <a:lstStyle/>
                    <a:p>
                      <a:endParaRPr lang="en-US"/>
                    </a:p>
                  </a:txBody>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1"/>
                  </a:ext>
                </a:extLst>
              </a:tr>
              <a:tr h="1136384">
                <a:tc vMerge="1">
                  <a:txBody>
                    <a:bodyPr/>
                    <a:lstStyle/>
                    <a:p>
                      <a:endParaRPr lang="en-US"/>
                    </a:p>
                  </a:txBody>
                  <a:tcPr/>
                </a:tc>
                <a:tc rowSpan="2">
                  <a:txBody>
                    <a:bodyPr/>
                    <a:lstStyle/>
                    <a:p>
                      <a:pPr algn="ctr">
                        <a:lnSpc>
                          <a:spcPct val="120000"/>
                        </a:lnSpc>
                      </a:pPr>
                      <a:r>
                        <a:rPr lang="vi-VN" sz="2400" b="1" dirty="0">
                          <a:latin typeface="Arial" panose="020B0604020202020204" pitchFamily="34" charset="0"/>
                          <a:cs typeface="Arial" panose="020B0604020202020204" pitchFamily="34" charset="0"/>
                        </a:rPr>
                        <a:t>Quá trình chuyển hóa năng lượng</a:t>
                      </a:r>
                      <a:endParaRPr lang="en-US"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Năng lượng </a:t>
                      </a:r>
                    </a:p>
                    <a:p>
                      <a:pPr algn="ctr">
                        <a:lnSpc>
                          <a:spcPct val="120000"/>
                        </a:lnSpc>
                      </a:pPr>
                      <a:r>
                        <a:rPr lang="vi-VN" sz="2400" dirty="0">
                          <a:latin typeface="Arial" panose="020B0604020202020204" pitchFamily="34" charset="0"/>
                          <a:cs typeface="Arial" panose="020B0604020202020204" pitchFamily="34" charset="0"/>
                        </a:rPr>
                        <a:t>hấp thụ</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400" dirty="0">
                          <a:latin typeface="Arial" panose="020B0604020202020204" pitchFamily="34" charset="0"/>
                          <a:cs typeface="Arial" panose="020B0604020202020204" pitchFamily="34" charset="0"/>
                        </a:rPr>
                        <a:t>Năng lượng </a:t>
                      </a:r>
                    </a:p>
                    <a:p>
                      <a:pPr algn="ctr">
                        <a:lnSpc>
                          <a:spcPct val="120000"/>
                        </a:lnSpc>
                      </a:pPr>
                      <a:r>
                        <a:rPr lang="vi-VN" sz="2400" dirty="0">
                          <a:latin typeface="Arial" panose="020B0604020202020204" pitchFamily="34" charset="0"/>
                          <a:cs typeface="Arial" panose="020B0604020202020204" pitchFamily="34" charset="0"/>
                        </a:rPr>
                        <a:t>tạo thành</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89596">
                <a:tc vMerge="1">
                  <a:txBody>
                    <a:bodyPr/>
                    <a:lstStyle/>
                    <a:p>
                      <a:endParaRPr lang="en-US"/>
                    </a:p>
                  </a:txBody>
                  <a:tcPr/>
                </a:tc>
                <a:tc vMerge="1">
                  <a:txBody>
                    <a:bodyPr/>
                    <a:lstStyle/>
                    <a:p>
                      <a:endParaRPr lang="en-US"/>
                    </a:p>
                  </a:txBody>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5293383" y="2776115"/>
            <a:ext cx="2480403"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Nước</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Carbon dioxide</a:t>
            </a:r>
            <a:endPar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5247262" y="4935627"/>
            <a:ext cx="2397211"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Ánh sáng mặt trời</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7928750" y="2776115"/>
            <a:ext cx="2159055"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Chất hữu cơ</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Oxygen </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7690594" y="5021163"/>
            <a:ext cx="2397211"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Năng lượng hóa học</a:t>
            </a:r>
            <a:endPar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a:fillRect/>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a:fillRect/>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a:fillRect/>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a:fillRect/>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a:fillRect/>
          </a:stretch>
        </p:blipFill>
        <p:spPr>
          <a:xfrm>
            <a:off x="158684" y="4713402"/>
            <a:ext cx="1414021" cy="1451728"/>
          </a:xfrm>
          <a:prstGeom prst="rect">
            <a:avLst/>
          </a:prstGeom>
        </p:spPr>
      </p:pic>
      <p:sp>
        <p:nvSpPr>
          <p:cNvPr id="7" name="Rectangle 6"/>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72433" y="1015425"/>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6" name="TextBox 15"/>
          <p:cNvSpPr txBox="1"/>
          <p:nvPr/>
        </p:nvSpPr>
        <p:spPr>
          <a:xfrm>
            <a:off x="1819175" y="1924332"/>
            <a:ext cx="8544025" cy="1348446"/>
          </a:xfrm>
          <a:prstGeom prst="rect">
            <a:avLst/>
          </a:prstGeom>
          <a:noFill/>
        </p:spPr>
        <p:txBody>
          <a:bodyPr wrap="square" lIns="0" tIns="0" rIns="0" bIns="0" rtlCol="0">
            <a:spAutoFit/>
          </a:bodyPr>
          <a:lstStyle/>
          <a:p>
            <a:pPr algn="just">
              <a:lnSpc>
                <a:spcPct val="125000"/>
              </a:lnSpc>
            </a:pPr>
            <a:r>
              <a:rPr lang="vi-VN" sz="2400" b="1" dirty="0">
                <a:solidFill>
                  <a:srgbClr val="FFFF00"/>
                </a:solidFill>
                <a:latin typeface="Arial" panose="020B0604020202020204" pitchFamily="34" charset="0"/>
                <a:cs typeface="Arial" panose="020B0604020202020204" pitchFamily="34" charset="0"/>
              </a:rPr>
              <a:t>    Quang hợp </a:t>
            </a:r>
            <a:r>
              <a:rPr lang="vi-VN" sz="2400" dirty="0">
                <a:solidFill>
                  <a:schemeClr val="bg1"/>
                </a:solidFill>
                <a:latin typeface="Arial" panose="020B0604020202020204" pitchFamily="34" charset="0"/>
                <a:cs typeface="Arial" panose="020B0604020202020204" pitchFamily="34" charset="0"/>
              </a:rPr>
              <a:t>là quá trình</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lá cây sử dụng </a:t>
            </a:r>
            <a:r>
              <a:rPr lang="vi-VN" sz="2400" b="1" dirty="0">
                <a:solidFill>
                  <a:srgbClr val="FFFF00"/>
                </a:solidFill>
                <a:latin typeface="Arial" panose="020B0604020202020204" pitchFamily="34" charset="0"/>
                <a:cs typeface="Arial" panose="020B0604020202020204" pitchFamily="34" charset="0"/>
              </a:rPr>
              <a:t>nước và khí </a:t>
            </a:r>
            <a:r>
              <a:rPr lang="en-US" sz="2400" b="1" dirty="0">
                <a:solidFill>
                  <a:srgbClr val="FFFF00"/>
                </a:solidFill>
                <a:latin typeface="Arial" panose="020B0604020202020204" pitchFamily="34" charset="0"/>
                <a:cs typeface="Arial" panose="020B0604020202020204" pitchFamily="34" charset="0"/>
              </a:rPr>
              <a:t>carbon dioxide </a:t>
            </a:r>
            <a:r>
              <a:rPr lang="vi-VN" sz="2400" dirty="0">
                <a:solidFill>
                  <a:schemeClr val="bg1"/>
                </a:solidFill>
                <a:latin typeface="Arial" panose="020B0604020202020204" pitchFamily="34" charset="0"/>
                <a:cs typeface="Arial" panose="020B0604020202020204" pitchFamily="34" charset="0"/>
              </a:rPr>
              <a:t>nhờ năng lượng ánh sáng đã được diệp lục hấp thu để </a:t>
            </a:r>
            <a:r>
              <a:rPr lang="vi-VN" sz="2400" b="1" dirty="0">
                <a:solidFill>
                  <a:srgbClr val="FFFF00"/>
                </a:solidFill>
                <a:latin typeface="Arial" panose="020B0604020202020204" pitchFamily="34" charset="0"/>
                <a:cs typeface="Arial" panose="020B0604020202020204" pitchFamily="34" charset="0"/>
              </a:rPr>
              <a:t>tổng hợp chất hữu cơ và giải phóng oxgen</a:t>
            </a:r>
            <a:r>
              <a:rPr lang="en-US" sz="2400" dirty="0">
                <a:solidFill>
                  <a:schemeClr val="bg1"/>
                </a:solidFill>
                <a:latin typeface="Arial" panose="020B0604020202020204" pitchFamily="34" charset="0"/>
                <a:cs typeface="Arial" panose="020B0604020202020204" pitchFamily="34" charset="0"/>
              </a:rPr>
              <a:t>.</a:t>
            </a:r>
            <a:endParaRPr lang="en-US" sz="2400" dirty="0">
              <a:solidFill>
                <a:schemeClr val="bg1"/>
              </a:solidFill>
            </a:endParaRPr>
          </a:p>
        </p:txBody>
      </p:sp>
      <p:grpSp>
        <p:nvGrpSpPr>
          <p:cNvPr id="17" name="Group 16"/>
          <p:cNvGrpSpPr/>
          <p:nvPr/>
        </p:nvGrpSpPr>
        <p:grpSpPr>
          <a:xfrm>
            <a:off x="1828800" y="3429000"/>
            <a:ext cx="8610600" cy="682117"/>
            <a:chOff x="4640142" y="2438865"/>
            <a:chExt cx="8610600" cy="682117"/>
          </a:xfrm>
        </p:grpSpPr>
        <p:sp>
          <p:nvSpPr>
            <p:cNvPr id="18" name="TextBox 17"/>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bg1"/>
                  </a:solidFill>
                  <a:latin typeface="Arial" panose="020B0604020202020204" pitchFamily="34" charset="0"/>
                  <a:cs typeface="Arial" panose="020B0604020202020204" pitchFamily="34" charset="0"/>
                </a:rPr>
                <a:t>  Nước + Carbon dioxide </a:t>
              </a:r>
              <a:endParaRPr lang="vi-VN" sz="2400" b="1" dirty="0">
                <a:solidFill>
                  <a:schemeClr val="bg1"/>
                </a:solidFill>
              </a:endParaRPr>
            </a:p>
          </p:txBody>
        </p:sp>
        <p:sp>
          <p:nvSpPr>
            <p:cNvPr id="22" name="TextBox 21"/>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bg1"/>
                  </a:solidFill>
                  <a:latin typeface="Arial" panose="020B0604020202020204" pitchFamily="34" charset="0"/>
                  <a:cs typeface="Arial" panose="020B0604020202020204" pitchFamily="34" charset="0"/>
                </a:rPr>
                <a:t>Glucose + Oxygen</a:t>
              </a:r>
              <a:endParaRPr lang="vi-VN" sz="2400" b="1" dirty="0">
                <a:solidFill>
                  <a:schemeClr val="bg1"/>
                </a:solidFill>
              </a:endParaRPr>
            </a:p>
          </p:txBody>
        </p:sp>
        <p:cxnSp>
          <p:nvCxnSpPr>
            <p:cNvPr id="23" name="Straight Arrow Connector 22"/>
            <p:cNvCxnSpPr/>
            <p:nvPr/>
          </p:nvCxnSpPr>
          <p:spPr>
            <a:xfrm>
              <a:off x="8610600" y="2791696"/>
              <a:ext cx="12954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bg1"/>
                  </a:solidFill>
                  <a:latin typeface="Arial" panose="020B0604020202020204" pitchFamily="34" charset="0"/>
                  <a:cs typeface="Arial" panose="020B0604020202020204" pitchFamily="34" charset="0"/>
                </a:rPr>
                <a:t>Ánh sáng</a:t>
              </a:r>
              <a:endParaRPr lang="vi-VN" sz="1600" b="1" dirty="0">
                <a:solidFill>
                  <a:schemeClr val="bg1"/>
                </a:solidFill>
              </a:endParaRPr>
            </a:p>
          </p:txBody>
        </p:sp>
        <p:sp>
          <p:nvSpPr>
            <p:cNvPr id="25" name="TextBox 24"/>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bg1"/>
                  </a:solidFill>
                  <a:latin typeface="Arial" panose="020B0604020202020204" pitchFamily="34" charset="0"/>
                  <a:cs typeface="Arial" panose="020B0604020202020204" pitchFamily="34" charset="0"/>
                </a:rPr>
                <a:t>Diệp lục</a:t>
              </a:r>
              <a:endParaRPr lang="vi-VN" sz="1600" b="1" dirty="0">
                <a:solidFill>
                  <a:schemeClr val="bg1"/>
                </a:solidFill>
              </a:endParaRPr>
            </a:p>
          </p:txBody>
        </p:sp>
      </p:grpSp>
      <p:sp>
        <p:nvSpPr>
          <p:cNvPr id="26" name="TextBox 25"/>
          <p:cNvSpPr txBox="1"/>
          <p:nvPr/>
        </p:nvSpPr>
        <p:spPr>
          <a:xfrm>
            <a:off x="1772433" y="4269013"/>
            <a:ext cx="8590768" cy="877933"/>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latin typeface="Arial" panose="020B0604020202020204" pitchFamily="34" charset="0"/>
                <a:cs typeface="Arial" panose="020B0604020202020204" pitchFamily="34" charset="0"/>
              </a:defRPr>
            </a:lvl1pPr>
          </a:lstStyle>
          <a:p>
            <a:r>
              <a:rPr lang="vi-VN" b="0" dirty="0">
                <a:solidFill>
                  <a:schemeClr val="bg1"/>
                </a:solidFill>
              </a:rPr>
              <a:t>    Trao đổi chất và chuyển hóa năng lượng trong diễn ra </a:t>
            </a:r>
            <a:r>
              <a:rPr lang="vi-VN" dirty="0"/>
              <a:t>đồng thời có mối quan hệ chặt chẽ.</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715" t="660" r="1"/>
          <a:stretch>
            <a:fillRect/>
          </a:stretch>
        </p:blipFill>
        <p:spPr>
          <a:xfrm>
            <a:off x="3924300" y="0"/>
            <a:ext cx="10957825" cy="6857999"/>
          </a:xfrm>
          <a:prstGeom prst="rect">
            <a:avLst/>
          </a:prstGeom>
        </p:spPr>
      </p:pic>
      <p:sp>
        <p:nvSpPr>
          <p:cNvPr id="4" name="Rectangle 3"/>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8003" y="2949608"/>
            <a:ext cx="4796121" cy="1933286"/>
          </a:xfrm>
          <a:prstGeom prst="rect">
            <a:avLst/>
          </a:prstGeom>
          <a:noFill/>
        </p:spPr>
        <p:txBody>
          <a:bodyPr wrap="none" lIns="0" tIns="0" rIns="0" bIns="0" rtlCol="0">
            <a:spAutoFit/>
          </a:bodyPr>
          <a:lstStyle/>
          <a:p>
            <a:pPr algn="ctr">
              <a:lnSpc>
                <a:spcPct val="120000"/>
              </a:lnSpc>
            </a:pPr>
            <a:r>
              <a:rPr lang="vi-VN" sz="3600" b="1"/>
              <a:t>VAI TRÒ CỦA LÁ CÂY</a:t>
            </a:r>
          </a:p>
          <a:p>
            <a:pPr algn="ctr">
              <a:lnSpc>
                <a:spcPct val="120000"/>
              </a:lnSpc>
            </a:pPr>
            <a:r>
              <a:rPr lang="vi-VN" sz="3600" b="1"/>
              <a:t>VỚI CHỨC NĂNG</a:t>
            </a:r>
          </a:p>
          <a:p>
            <a:pPr algn="ctr">
              <a:lnSpc>
                <a:spcPct val="120000"/>
              </a:lnSpc>
            </a:pPr>
            <a:r>
              <a:rPr lang="vi-VN" sz="3600" b="1"/>
              <a:t>QUANG HỢP</a:t>
            </a:r>
          </a:p>
        </p:txBody>
      </p:sp>
      <p:sp>
        <p:nvSpPr>
          <p:cNvPr id="8" name="TextBox 7"/>
          <p:cNvSpPr txBox="1"/>
          <p:nvPr/>
        </p:nvSpPr>
        <p:spPr>
          <a:xfrm>
            <a:off x="1400300" y="1980539"/>
            <a:ext cx="2731518"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2.</a:t>
            </a:r>
          </a:p>
        </p:txBody>
      </p:sp>
      <p:pic>
        <p:nvPicPr>
          <p:cNvPr id="9" name="Picture 2" descr="130 Render( plants) ideas | plants, plant illustration, tree photoshop"/>
          <p:cNvPicPr>
            <a:picLocks noChangeAspect="1" noChangeArrowheads="1"/>
          </p:cNvPicPr>
          <p:nvPr/>
        </p:nvPicPr>
        <p:blipFill>
          <a:blip r:embed="rId4"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25640" y="-4362156"/>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130 Render( plants) ideas | plants, plant illustration, tree photoshop"/>
          <p:cNvPicPr>
            <a:picLocks noChangeAspect="1" noChangeArrowheads="1"/>
          </p:cNvPicPr>
          <p:nvPr/>
        </p:nvPicPr>
        <p:blipFill>
          <a:blip r:embed="rId4"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64415"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3212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022" b="8022"/>
          <a:stretch>
            <a:fillRect/>
          </a:stretch>
        </p:blipFill>
        <p:spPr>
          <a:xfrm>
            <a:off x="1"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752125"/>
            <a:ext cx="8458200" cy="1207291"/>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274410" y="916804"/>
            <a:ext cx="8976181" cy="877933"/>
          </a:xfrm>
          <a:prstGeom prst="rect">
            <a:avLst/>
          </a:prstGeom>
          <a:noFill/>
        </p:spPr>
        <p:txBody>
          <a:bodyPr wrap="square" lIns="0" tIns="0" rIns="0" bIns="0" rtlCol="0">
            <a:spAutoFit/>
          </a:bodyPr>
          <a:lstStyle/>
          <a:p>
            <a:pPr>
              <a:lnSpc>
                <a:spcPct val="125000"/>
              </a:lnSpc>
            </a:pPr>
            <a:r>
              <a:rPr lang="vi-VN" sz="2400" b="1" dirty="0"/>
              <a:t>Vậy quang hợp diễn ra ở đâu trong cơ thể thực vật?</a:t>
            </a:r>
          </a:p>
          <a:p>
            <a:pPr>
              <a:lnSpc>
                <a:spcPct val="125000"/>
              </a:lnSpc>
            </a:pPr>
            <a:r>
              <a:rPr lang="vi-VN" sz="2400" b="1" dirty="0"/>
              <a:t>Thực vật thực hiện được quá trình đó bằng cách nào?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CD"/>
        </a:solidFill>
        <a:effectLst/>
      </p:bgPr>
    </p:bg>
    <p:spTree>
      <p:nvGrpSpPr>
        <p:cNvPr id="1" name=""/>
        <p:cNvGrpSpPr/>
        <p:nvPr/>
      </p:nvGrpSpPr>
      <p:grpSpPr>
        <a:xfrm>
          <a:off x="0" y="0"/>
          <a:ext cx="0" cy="0"/>
          <a:chOff x="0" y="0"/>
          <a:chExt cx="0" cy="0"/>
        </a:xfrm>
      </p:grpSpPr>
      <p:grpSp>
        <p:nvGrpSpPr>
          <p:cNvPr id="8" name="Group 7"/>
          <p:cNvGrpSpPr/>
          <p:nvPr/>
        </p:nvGrpSpPr>
        <p:grpSpPr>
          <a:xfrm>
            <a:off x="6194125" y="205685"/>
            <a:ext cx="5811185" cy="6446630"/>
            <a:chOff x="2841328" y="331360"/>
            <a:chExt cx="5811185" cy="6446630"/>
          </a:xfrm>
        </p:grpSpPr>
        <p:pic>
          <p:nvPicPr>
            <p:cNvPr id="4" name="Picture 2" descr="Có thể là hình ảnh về văn bản cho biết 'PLANT STRUCTURE Fruit ROOT CROSS SECTION Node Internode Flower rimary xylem pericycle primary primaryphloem ohloem endodermis Epidermis Collenchyma Cortex epidermis cortex roothair root VascularBune STEM CROSS SECTION'"/>
            <p:cNvPicPr>
              <a:picLocks noChangeAspect="1" noChangeArrowheads="1"/>
            </p:cNvPicPr>
            <p:nvPr/>
          </p:nvPicPr>
          <p:blipFill rotWithShape="1">
            <a:blip r:embed="rId3">
              <a:extLst>
                <a:ext uri="{28A0092B-C50C-407E-A947-70E740481C1C}">
                  <a14:useLocalDpi xmlns:a14="http://schemas.microsoft.com/office/drawing/2010/main" val="0"/>
                </a:ext>
              </a:extLst>
            </a:blip>
            <a:srcRect l="29922" t="2667" r="31961" b="5000"/>
            <a:stretch>
              <a:fillRect/>
            </a:stretch>
          </p:blipFill>
          <p:spPr bwMode="auto">
            <a:xfrm>
              <a:off x="3669030" y="445770"/>
              <a:ext cx="4560570" cy="633222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p:cNvSpPr/>
            <p:nvPr/>
          </p:nvSpPr>
          <p:spPr>
            <a:xfrm rot="13971766">
              <a:off x="2636131" y="4669210"/>
              <a:ext cx="1935467" cy="1525074"/>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Right Triangle 6"/>
            <p:cNvSpPr/>
            <p:nvPr/>
          </p:nvSpPr>
          <p:spPr>
            <a:xfrm rot="16200000">
              <a:off x="6880996" y="4182305"/>
              <a:ext cx="1935467" cy="1607566"/>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p:cNvSpPr/>
            <p:nvPr/>
          </p:nvSpPr>
          <p:spPr>
            <a:xfrm>
              <a:off x="3188432" y="331360"/>
              <a:ext cx="1234978" cy="617330"/>
            </a:xfrm>
            <a:prstGeom prst="rec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102" y="616078"/>
            <a:ext cx="1612994" cy="16129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3857" y="2636613"/>
            <a:ext cx="5989320" cy="1853629"/>
          </a:xfrm>
          <a:prstGeom prst="roundRect">
            <a:avLst/>
          </a:prstGeom>
          <a:no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Theo em cơ quan nào của thực vật có thể thực hiện quang hợp</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2411596" y="1058187"/>
            <a:ext cx="27089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hỏi:</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4" name="Straight Connector 13"/>
          <p:cNvCxnSpPr/>
          <p:nvPr/>
        </p:nvCxnSpPr>
        <p:spPr>
          <a:xfrm>
            <a:off x="2536922" y="2084070"/>
            <a:ext cx="297561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CD"/>
        </a:solidFill>
        <a:effectLst/>
      </p:bgPr>
    </p:bg>
    <p:spTree>
      <p:nvGrpSpPr>
        <p:cNvPr id="1" name=""/>
        <p:cNvGrpSpPr/>
        <p:nvPr/>
      </p:nvGrpSpPr>
      <p:grpSpPr>
        <a:xfrm>
          <a:off x="0" y="0"/>
          <a:ext cx="0" cy="0"/>
          <a:chOff x="0" y="0"/>
          <a:chExt cx="0" cy="0"/>
        </a:xfrm>
      </p:grpSpPr>
      <p:grpSp>
        <p:nvGrpSpPr>
          <p:cNvPr id="8" name="Group 7"/>
          <p:cNvGrpSpPr/>
          <p:nvPr/>
        </p:nvGrpSpPr>
        <p:grpSpPr>
          <a:xfrm>
            <a:off x="6194125" y="205685"/>
            <a:ext cx="5811185" cy="6446630"/>
            <a:chOff x="2841328" y="331360"/>
            <a:chExt cx="5811185" cy="6446630"/>
          </a:xfrm>
        </p:grpSpPr>
        <p:pic>
          <p:nvPicPr>
            <p:cNvPr id="4" name="Picture 2" descr="Có thể là hình ảnh về văn bản cho biết 'PLANT STRUCTURE Fruit ROOT CROSS SECTION Node Internode Flower rimary xylem pericycle primary primaryphloem ohloem endodermis Epidermis Collenchyma Cortex epidermis cortex roothair root VascularBune STEM CROSS SECTION'"/>
            <p:cNvPicPr>
              <a:picLocks noChangeAspect="1" noChangeArrowheads="1"/>
            </p:cNvPicPr>
            <p:nvPr/>
          </p:nvPicPr>
          <p:blipFill rotWithShape="1">
            <a:blip r:embed="rId3">
              <a:extLst>
                <a:ext uri="{28A0092B-C50C-407E-A947-70E740481C1C}">
                  <a14:useLocalDpi xmlns:a14="http://schemas.microsoft.com/office/drawing/2010/main" val="0"/>
                </a:ext>
              </a:extLst>
            </a:blip>
            <a:srcRect l="29922" t="2667" r="31961" b="5000"/>
            <a:stretch>
              <a:fillRect/>
            </a:stretch>
          </p:blipFill>
          <p:spPr bwMode="auto">
            <a:xfrm>
              <a:off x="3669030" y="445770"/>
              <a:ext cx="4560570" cy="633222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p:cNvSpPr/>
            <p:nvPr/>
          </p:nvSpPr>
          <p:spPr>
            <a:xfrm rot="13971766">
              <a:off x="2636131" y="4669210"/>
              <a:ext cx="1935467" cy="1525074"/>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Right Triangle 6"/>
            <p:cNvSpPr/>
            <p:nvPr/>
          </p:nvSpPr>
          <p:spPr>
            <a:xfrm rot="16200000">
              <a:off x="6880996" y="4182305"/>
              <a:ext cx="1935467" cy="1607566"/>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p:cNvSpPr/>
            <p:nvPr/>
          </p:nvSpPr>
          <p:spPr>
            <a:xfrm>
              <a:off x="3188432" y="331360"/>
              <a:ext cx="1234978" cy="617330"/>
            </a:xfrm>
            <a:prstGeom prst="rec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7" name="TextBox 16"/>
          <p:cNvSpPr txBox="1"/>
          <p:nvPr/>
        </p:nvSpPr>
        <p:spPr>
          <a:xfrm>
            <a:off x="214470" y="4074239"/>
            <a:ext cx="7154632" cy="1853629"/>
          </a:xfrm>
          <a:prstGeom prst="roundRect">
            <a:avLst/>
          </a:prstGeom>
          <a:no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Tất cả bộ phận có màu lục (lá cây, thân non, quả chưa chín đều có thể quang hợp)</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 name="Group 2"/>
          <p:cNvGrpSpPr/>
          <p:nvPr/>
        </p:nvGrpSpPr>
        <p:grpSpPr>
          <a:xfrm>
            <a:off x="3363960" y="771961"/>
            <a:ext cx="4030581" cy="2795996"/>
            <a:chOff x="3363960" y="771961"/>
            <a:chExt cx="4030581" cy="2795996"/>
          </a:xfrm>
        </p:grpSpPr>
        <p:sp>
          <p:nvSpPr>
            <p:cNvPr id="2" name="Flowchart: Connector 1"/>
            <p:cNvSpPr/>
            <p:nvPr/>
          </p:nvSpPr>
          <p:spPr>
            <a:xfrm>
              <a:off x="3852762" y="771961"/>
              <a:ext cx="2795996" cy="2795996"/>
            </a:xfrm>
            <a:prstGeom prst="flowChartConnector">
              <a:avLst/>
            </a:prstGeom>
            <a:solidFill>
              <a:schemeClr val="tx1"/>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 name="Picture 8" descr="Mũi Tên Màu Xanh Da Trời Đường - Miễn Phí vector hình ảnh trên Pixabay"/>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9810778" flipV="1">
              <a:off x="6153264" y="1272008"/>
              <a:ext cx="1241277" cy="64866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i Nhánh Gần Cận Cảnh Sự - Miễn Phí vector hình ảnh trên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3960" y="946121"/>
              <a:ext cx="3130408" cy="246506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Speech Bubble: Rectangle with Corners Rounded 17"/>
          <p:cNvSpPr/>
          <p:nvPr/>
        </p:nvSpPr>
        <p:spPr>
          <a:xfrm>
            <a:off x="214470" y="771961"/>
            <a:ext cx="2797884" cy="1271299"/>
          </a:xfrm>
          <a:prstGeom prst="wedgeRoundRectCallout">
            <a:avLst>
              <a:gd name="adj1" fmla="val 85564"/>
              <a:gd name="adj2" fmla="val 54485"/>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Lá cây là bộ phận quan trọng nhất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24" name="Picture 8" descr="Lá – Wikipedia tiếng Việt"/>
          <p:cNvPicPr>
            <a:picLocks noChangeAspect="1" noChangeArrowheads="1"/>
          </p:cNvPicPr>
          <p:nvPr/>
        </p:nvPicPr>
        <p:blipFill rotWithShape="1">
          <a:blip r:embed="rId2">
            <a:extLst>
              <a:ext uri="{28A0092B-C50C-407E-A947-70E740481C1C}">
                <a14:useLocalDpi xmlns:a14="http://schemas.microsoft.com/office/drawing/2010/main" val="0"/>
              </a:ext>
            </a:extLst>
          </a:blip>
          <a:srcRect l="7485" r="11448" b="5758"/>
          <a:stretch>
            <a:fillRect/>
          </a:stretch>
        </p:blipFill>
        <p:spPr bwMode="auto">
          <a:xfrm rot="18448137">
            <a:off x="6794491" y="895675"/>
            <a:ext cx="3828273" cy="5267450"/>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p:cNvSpPr/>
          <p:nvPr/>
        </p:nvSpPr>
        <p:spPr>
          <a:xfrm>
            <a:off x="4800600" y="2489003"/>
            <a:ext cx="1668780" cy="594360"/>
          </a:xfrm>
          <a:prstGeom prst="wedgeRoundRectCallout">
            <a:avLst>
              <a:gd name="adj1" fmla="val 68078"/>
              <a:gd name="adj2" fmla="val 9903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Phiến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Speech Bubble: Rectangle with Corners Rounded 14"/>
          <p:cNvSpPr/>
          <p:nvPr/>
        </p:nvSpPr>
        <p:spPr>
          <a:xfrm>
            <a:off x="10126980" y="1768658"/>
            <a:ext cx="1668780" cy="594360"/>
          </a:xfrm>
          <a:prstGeom prst="wedgeRoundRectCallout">
            <a:avLst>
              <a:gd name="adj1" fmla="val -64799"/>
              <a:gd name="adj2" fmla="val 127885"/>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Gân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6" name="Group 15"/>
          <p:cNvGrpSpPr/>
          <p:nvPr/>
        </p:nvGrpSpPr>
        <p:grpSpPr>
          <a:xfrm>
            <a:off x="228600" y="137160"/>
            <a:ext cx="10367010" cy="2076450"/>
            <a:chOff x="228600" y="137160"/>
            <a:chExt cx="10367010" cy="2076450"/>
          </a:xfrm>
        </p:grpSpPr>
        <p:sp>
          <p:nvSpPr>
            <p:cNvPr id="17" name="Rectangle: Rounded Corners 16"/>
            <p:cNvSpPr/>
            <p:nvPr/>
          </p:nvSpPr>
          <p:spPr>
            <a:xfrm>
              <a:off x="862635" y="492388"/>
              <a:ext cx="9732975" cy="92104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        Đặc điểm cấu tạo, hình thái của lá</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
              <a:ext cx="2076450" cy="207645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Speech Bubble: Rectangle with Corners Rounded 18"/>
          <p:cNvSpPr/>
          <p:nvPr/>
        </p:nvSpPr>
        <p:spPr>
          <a:xfrm>
            <a:off x="10435590" y="3723672"/>
            <a:ext cx="1527810" cy="594360"/>
          </a:xfrm>
          <a:prstGeom prst="wedgeRoundRectCallout">
            <a:avLst>
              <a:gd name="adj1" fmla="val -70474"/>
              <a:gd name="adj2" fmla="val 52886"/>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Cuống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7520940" y="5678686"/>
            <a:ext cx="4274820" cy="461665"/>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400">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Các bộ phận của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396240" y="4331364"/>
            <a:ext cx="5966460" cy="1853629"/>
          </a:xfrm>
          <a:prstGeom prst="roundRect">
            <a:avLst/>
          </a:prstGeom>
          <a:noFill/>
          <a:ln w="28575">
            <a:solidFill>
              <a:srgbClr val="C00000"/>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Quan sát hình bên, em hãy cho biết lá được cấu tạo từ những bộ phận nào?</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 y="2965019"/>
            <a:ext cx="1517306" cy="15173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4800" y="240156"/>
            <a:ext cx="7874015" cy="6533535"/>
            <a:chOff x="4895850" y="260757"/>
            <a:chExt cx="7874015" cy="6533535"/>
          </a:xfrm>
        </p:grpSpPr>
        <p:pic>
          <p:nvPicPr>
            <p:cNvPr id="28" name="Picture 2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0157" b="9097"/>
            <a:stretch>
              <a:fillRect/>
            </a:stretch>
          </p:blipFill>
          <p:spPr>
            <a:xfrm>
              <a:off x="4895850" y="658963"/>
              <a:ext cx="7874015" cy="6135329"/>
            </a:xfrm>
            <a:prstGeom prst="rect">
              <a:avLst/>
            </a:prstGeom>
          </p:spPr>
        </p:pic>
        <p:sp>
          <p:nvSpPr>
            <p:cNvPr id="29" name="Rectangle 28"/>
            <p:cNvSpPr/>
            <p:nvPr/>
          </p:nvSpPr>
          <p:spPr>
            <a:xfrm>
              <a:off x="6038850" y="260757"/>
              <a:ext cx="1828800" cy="990600"/>
            </a:xfrm>
            <a:prstGeom prst="rect">
              <a:avLst/>
            </a:prstGeom>
            <a:solidFill>
              <a:srgbClr val="FFF5DD"/>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TextBox 30"/>
            <p:cNvSpPr txBox="1"/>
            <p:nvPr/>
          </p:nvSpPr>
          <p:spPr>
            <a:xfrm>
              <a:off x="6427465" y="398635"/>
              <a:ext cx="1051570" cy="585801"/>
            </a:xfrm>
            <a:prstGeom prst="rect">
              <a:avLst/>
            </a:prstGeom>
            <a:noFill/>
          </p:spPr>
          <p:txBody>
            <a:bodyPr wrap="none" lIns="0" tIns="0" rIns="0" bIns="0" rtlCol="0">
              <a:spAutoFit/>
            </a:bodyPr>
            <a:lstStyle/>
            <a:p>
              <a:pPr algn="ctr">
                <a:lnSpc>
                  <a:spcPct val="110000"/>
                </a:lnSpc>
              </a:pPr>
              <a:r>
                <a:rPr lang="vi-VN" b="1" dirty="0"/>
                <a:t>Ánh sáng</a:t>
              </a:r>
            </a:p>
            <a:p>
              <a:pPr algn="ctr">
                <a:lnSpc>
                  <a:spcPct val="110000"/>
                </a:lnSpc>
              </a:pPr>
              <a:r>
                <a:rPr lang="vi-VN" b="1" dirty="0"/>
                <a:t>mặt trời</a:t>
              </a:r>
            </a:p>
          </p:txBody>
        </p:sp>
        <p:sp>
          <p:nvSpPr>
            <p:cNvPr id="32" name="Rectangle 31"/>
            <p:cNvSpPr/>
            <p:nvPr/>
          </p:nvSpPr>
          <p:spPr>
            <a:xfrm>
              <a:off x="10153650" y="717956"/>
              <a:ext cx="836817" cy="442913"/>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Rectangle 33"/>
            <p:cNvSpPr/>
            <p:nvPr/>
          </p:nvSpPr>
          <p:spPr>
            <a:xfrm>
              <a:off x="11495895" y="1734751"/>
              <a:ext cx="659607" cy="442913"/>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Rectangle 34"/>
            <p:cNvSpPr/>
            <p:nvPr/>
          </p:nvSpPr>
          <p:spPr>
            <a:xfrm>
              <a:off x="8394404" y="5830502"/>
              <a:ext cx="878184" cy="278606"/>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Rectangle 36"/>
            <p:cNvSpPr/>
            <p:nvPr/>
          </p:nvSpPr>
          <p:spPr>
            <a:xfrm>
              <a:off x="7828466" y="6121013"/>
              <a:ext cx="878184" cy="507207"/>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8" name="TextBox 37"/>
            <p:cNvSpPr txBox="1"/>
            <p:nvPr/>
          </p:nvSpPr>
          <p:spPr>
            <a:xfrm>
              <a:off x="10239535" y="844703"/>
              <a:ext cx="625171" cy="281103"/>
            </a:xfrm>
            <a:prstGeom prst="rect">
              <a:avLst/>
            </a:prstGeom>
            <a:noFill/>
          </p:spPr>
          <p:txBody>
            <a:bodyPr wrap="none" lIns="0" tIns="0" rIns="0" bIns="0" rtlCol="0">
              <a:spAutoFit/>
            </a:bodyPr>
            <a:lstStyle/>
            <a:p>
              <a:pPr algn="ctr">
                <a:lnSpc>
                  <a:spcPct val="110000"/>
                </a:lnSpc>
              </a:pPr>
              <a:r>
                <a:rPr lang="vi-VN" b="1" dirty="0"/>
                <a:t>Nước</a:t>
              </a:r>
            </a:p>
          </p:txBody>
        </p:sp>
        <p:sp>
          <p:nvSpPr>
            <p:cNvPr id="39" name="TextBox 38"/>
            <p:cNvSpPr txBox="1"/>
            <p:nvPr/>
          </p:nvSpPr>
          <p:spPr>
            <a:xfrm>
              <a:off x="11480120" y="1556726"/>
              <a:ext cx="512961" cy="852413"/>
            </a:xfrm>
            <a:prstGeom prst="rect">
              <a:avLst/>
            </a:prstGeom>
            <a:noFill/>
          </p:spPr>
          <p:txBody>
            <a:bodyPr wrap="none" lIns="0" tIns="0" rIns="0" bIns="0" rtlCol="0">
              <a:spAutoFit/>
            </a:bodyPr>
            <a:lstStyle/>
            <a:p>
              <a:pPr algn="ctr">
                <a:lnSpc>
                  <a:spcPct val="105000"/>
                </a:lnSpc>
              </a:pPr>
              <a:r>
                <a:rPr lang="vi-VN" b="1" dirty="0"/>
                <a:t>Chất</a:t>
              </a:r>
            </a:p>
            <a:p>
              <a:pPr algn="ctr">
                <a:lnSpc>
                  <a:spcPct val="105000"/>
                </a:lnSpc>
              </a:pPr>
              <a:r>
                <a:rPr lang="vi-VN" b="1" dirty="0"/>
                <a:t>hữu</a:t>
              </a:r>
            </a:p>
            <a:p>
              <a:pPr algn="ctr">
                <a:lnSpc>
                  <a:spcPct val="105000"/>
                </a:lnSpc>
              </a:pPr>
              <a:r>
                <a:rPr lang="vi-VN" b="1" dirty="0"/>
                <a:t>cơ</a:t>
              </a:r>
            </a:p>
          </p:txBody>
        </p:sp>
        <p:sp>
          <p:nvSpPr>
            <p:cNvPr id="41" name="TextBox 40"/>
            <p:cNvSpPr txBox="1"/>
            <p:nvPr/>
          </p:nvSpPr>
          <p:spPr>
            <a:xfrm>
              <a:off x="8611589" y="5808569"/>
              <a:ext cx="846386" cy="270715"/>
            </a:xfrm>
            <a:prstGeom prst="rect">
              <a:avLst/>
            </a:prstGeom>
            <a:noFill/>
          </p:spPr>
          <p:txBody>
            <a:bodyPr wrap="none" lIns="0" tIns="0" rIns="0" bIns="0" rtlCol="0">
              <a:spAutoFit/>
            </a:bodyPr>
            <a:lstStyle/>
            <a:p>
              <a:pPr algn="ctr">
                <a:lnSpc>
                  <a:spcPct val="105000"/>
                </a:lnSpc>
              </a:pPr>
              <a:r>
                <a:rPr lang="vi-VN" b="1" dirty="0"/>
                <a:t>Oxygen</a:t>
              </a:r>
            </a:p>
          </p:txBody>
        </p:sp>
        <p:sp>
          <p:nvSpPr>
            <p:cNvPr id="42" name="TextBox 41"/>
            <p:cNvSpPr txBox="1"/>
            <p:nvPr/>
          </p:nvSpPr>
          <p:spPr>
            <a:xfrm>
              <a:off x="7709592" y="5942631"/>
              <a:ext cx="807913" cy="561564"/>
            </a:xfrm>
            <a:prstGeom prst="rect">
              <a:avLst/>
            </a:prstGeom>
            <a:noFill/>
          </p:spPr>
          <p:txBody>
            <a:bodyPr wrap="none" lIns="0" tIns="0" rIns="0" bIns="0" rtlCol="0">
              <a:spAutoFit/>
            </a:bodyPr>
            <a:lstStyle/>
            <a:p>
              <a:pPr algn="ctr">
                <a:lnSpc>
                  <a:spcPct val="105000"/>
                </a:lnSpc>
              </a:pPr>
              <a:r>
                <a:rPr lang="vi-VN" b="1" dirty="0"/>
                <a:t>Carbon</a:t>
              </a:r>
            </a:p>
            <a:p>
              <a:pPr algn="ctr">
                <a:lnSpc>
                  <a:spcPct val="105000"/>
                </a:lnSpc>
              </a:pPr>
              <a:r>
                <a:rPr lang="vi-VN" b="1" dirty="0"/>
                <a:t>dioxide</a:t>
              </a:r>
            </a:p>
          </p:txBody>
        </p:sp>
        <p:sp>
          <p:nvSpPr>
            <p:cNvPr id="43" name="TextBox 42"/>
            <p:cNvSpPr txBox="1"/>
            <p:nvPr/>
          </p:nvSpPr>
          <p:spPr>
            <a:xfrm>
              <a:off x="5741099" y="2888864"/>
              <a:ext cx="872034" cy="890500"/>
            </a:xfrm>
            <a:prstGeom prst="rect">
              <a:avLst/>
            </a:prstGeom>
            <a:noFill/>
          </p:spPr>
          <p:txBody>
            <a:bodyPr wrap="none" lIns="0" tIns="0" rIns="0" bIns="0" rtlCol="0">
              <a:spAutoFit/>
            </a:bodyPr>
            <a:lstStyle/>
            <a:p>
              <a:pPr algn="ctr">
                <a:lnSpc>
                  <a:spcPct val="110000"/>
                </a:lnSpc>
              </a:pPr>
              <a:r>
                <a:rPr lang="vi-VN" b="1" dirty="0"/>
                <a:t>Lục lạp</a:t>
              </a:r>
            </a:p>
            <a:p>
              <a:pPr algn="ctr">
                <a:lnSpc>
                  <a:spcPct val="110000"/>
                </a:lnSpc>
              </a:pPr>
              <a:r>
                <a:rPr lang="vi-VN" b="1" dirty="0"/>
                <a:t>chứa</a:t>
              </a:r>
            </a:p>
            <a:p>
              <a:pPr algn="ctr">
                <a:lnSpc>
                  <a:spcPct val="110000"/>
                </a:lnSpc>
              </a:pPr>
              <a:r>
                <a:rPr lang="vi-VN" b="1" dirty="0"/>
                <a:t>diệp lục</a:t>
              </a:r>
            </a:p>
          </p:txBody>
        </p:sp>
        <p:cxnSp>
          <p:nvCxnSpPr>
            <p:cNvPr id="44" name="Straight Connector 43"/>
            <p:cNvCxnSpPr/>
            <p:nvPr/>
          </p:nvCxnSpPr>
          <p:spPr>
            <a:xfrm flipH="1" flipV="1">
              <a:off x="10556083" y="1152525"/>
              <a:ext cx="1" cy="771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1094314" y="4356030"/>
              <a:ext cx="705321" cy="270715"/>
            </a:xfrm>
            <a:prstGeom prst="rect">
              <a:avLst/>
            </a:prstGeom>
            <a:noFill/>
          </p:spPr>
          <p:txBody>
            <a:bodyPr wrap="none" lIns="0" tIns="0" rIns="0" bIns="0" rtlCol="0">
              <a:spAutoFit/>
            </a:bodyPr>
            <a:lstStyle/>
            <a:p>
              <a:pPr algn="ctr">
                <a:lnSpc>
                  <a:spcPct val="105000"/>
                </a:lnSpc>
              </a:pPr>
              <a:r>
                <a:rPr lang="vi-VN" b="1" dirty="0"/>
                <a:t>Gân lá</a:t>
              </a:r>
            </a:p>
          </p:txBody>
        </p:sp>
        <p:cxnSp>
          <p:nvCxnSpPr>
            <p:cNvPr id="46" name="Straight Connector 45"/>
            <p:cNvCxnSpPr/>
            <p:nvPr/>
          </p:nvCxnSpPr>
          <p:spPr>
            <a:xfrm flipH="1">
              <a:off x="10642917" y="2014613"/>
              <a:ext cx="8418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10301288" y="3024188"/>
              <a:ext cx="1097756" cy="1240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8675914" y="1251356"/>
              <a:ext cx="682399" cy="1082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233485" y="931442"/>
              <a:ext cx="884858" cy="270715"/>
            </a:xfrm>
            <a:prstGeom prst="rect">
              <a:avLst/>
            </a:prstGeom>
            <a:noFill/>
          </p:spPr>
          <p:txBody>
            <a:bodyPr wrap="none" lIns="0" tIns="0" rIns="0" bIns="0" rtlCol="0">
              <a:spAutoFit/>
            </a:bodyPr>
            <a:lstStyle/>
            <a:p>
              <a:pPr algn="ctr">
                <a:lnSpc>
                  <a:spcPct val="105000"/>
                </a:lnSpc>
              </a:pPr>
              <a:r>
                <a:rPr lang="vi-VN" b="1" dirty="0"/>
                <a:t>Phiến lá</a:t>
              </a:r>
            </a:p>
          </p:txBody>
        </p:sp>
        <p:cxnSp>
          <p:nvCxnSpPr>
            <p:cNvPr id="51" name="Straight Connector 50"/>
            <p:cNvCxnSpPr/>
            <p:nvPr/>
          </p:nvCxnSpPr>
          <p:spPr>
            <a:xfrm flipH="1" flipV="1">
              <a:off x="11015664" y="2581276"/>
              <a:ext cx="383380" cy="1683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0775085" y="296325"/>
              <a:ext cx="1083535" cy="281103"/>
            </a:xfrm>
            <a:prstGeom prst="rect">
              <a:avLst/>
            </a:prstGeom>
            <a:noFill/>
          </p:spPr>
          <p:txBody>
            <a:bodyPr wrap="square" lIns="0" tIns="0" rIns="0" bIns="0" rtlCol="0">
              <a:spAutoFit/>
            </a:bodyPr>
            <a:lstStyle/>
            <a:p>
              <a:pPr algn="ctr">
                <a:lnSpc>
                  <a:spcPct val="110000"/>
                </a:lnSpc>
              </a:pPr>
              <a:r>
                <a:rPr lang="vi-VN" b="1" dirty="0"/>
                <a:t>Cuống lá</a:t>
              </a:r>
            </a:p>
          </p:txBody>
        </p:sp>
        <p:cxnSp>
          <p:nvCxnSpPr>
            <p:cNvPr id="53" name="Straight Connector 52"/>
            <p:cNvCxnSpPr/>
            <p:nvPr/>
          </p:nvCxnSpPr>
          <p:spPr>
            <a:xfrm flipV="1">
              <a:off x="11348809" y="609600"/>
              <a:ext cx="0" cy="587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6223000" y="3784600"/>
              <a:ext cx="383785" cy="3644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Rounded Corners 1"/>
          <p:cNvSpPr/>
          <p:nvPr/>
        </p:nvSpPr>
        <p:spPr>
          <a:xfrm>
            <a:off x="5426286" y="5809901"/>
            <a:ext cx="1719264" cy="507208"/>
          </a:xfrm>
          <a:prstGeom prst="roundRect">
            <a:avLst>
              <a:gd name="adj" fmla="val 2584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Hình 22.3.</a:t>
            </a:r>
            <a:endParaRPr lang="en-US" sz="2400" b="1" dirty="0"/>
          </a:p>
        </p:txBody>
      </p:sp>
      <p:sp>
        <p:nvSpPr>
          <p:cNvPr id="3" name="TextBox 2"/>
          <p:cNvSpPr txBox="1"/>
          <p:nvPr/>
        </p:nvSpPr>
        <p:spPr>
          <a:xfrm>
            <a:off x="7267570" y="5677604"/>
            <a:ext cx="4626984" cy="845616"/>
          </a:xfrm>
          <a:prstGeom prst="rect">
            <a:avLst/>
          </a:prstGeom>
          <a:noFill/>
        </p:spPr>
        <p:txBody>
          <a:bodyPr wrap="square" lIns="0" tIns="0" rIns="0" bIns="0" rtlCol="0">
            <a:spAutoFit/>
          </a:bodyPr>
          <a:lstStyle/>
          <a:p>
            <a:pPr>
              <a:lnSpc>
                <a:spcPct val="120000"/>
              </a:lnSpc>
            </a:pPr>
            <a:r>
              <a:rPr lang="vi-VN" sz="2400" dirty="0"/>
              <a:t>Sơ đồ mô tả vai trò của lá và chức năng quang hợp</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4" name="Rectangle 83"/>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2292" name="Picture 4" descr="green leaf photography"/>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a:fillRect/>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p:cNvSpPr/>
          <p:nvPr/>
        </p:nvSpPr>
        <p:spPr>
          <a:xfrm>
            <a:off x="674370" y="2134673"/>
            <a:ext cx="1668780" cy="594360"/>
          </a:xfrm>
          <a:prstGeom prst="wedgeRoundRectCallout">
            <a:avLst>
              <a:gd name="adj1" fmla="val 68078"/>
              <a:gd name="adj2" fmla="val 9903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Phiến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Speech Bubble: Rectangle with Corners Rounded 16"/>
          <p:cNvSpPr/>
          <p:nvPr/>
        </p:nvSpPr>
        <p:spPr>
          <a:xfrm>
            <a:off x="5097780" y="5119386"/>
            <a:ext cx="1668780" cy="594360"/>
          </a:xfrm>
          <a:prstGeom prst="wedgeRoundRectCallout">
            <a:avLst>
              <a:gd name="adj1" fmla="val -85347"/>
              <a:gd name="adj2" fmla="val -16826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Gân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Speech Bubble: Rectangle with Corners Rounded 17"/>
          <p:cNvSpPr/>
          <p:nvPr/>
        </p:nvSpPr>
        <p:spPr>
          <a:xfrm>
            <a:off x="1897380" y="5139738"/>
            <a:ext cx="1527810" cy="594360"/>
          </a:xfrm>
          <a:prstGeom prst="wedgeRoundRectCallout">
            <a:avLst>
              <a:gd name="adj1" fmla="val 82144"/>
              <a:gd name="adj2" fmla="val 25963"/>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Cuống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2296" name="Picture 8" descr="mui-ten-gif - quocthinh.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9298" y="1860439"/>
            <a:ext cx="1894523" cy="122115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795260" y="1804695"/>
            <a:ext cx="3783330" cy="1254316"/>
          </a:xfrm>
          <a:prstGeom prst="roundRect">
            <a:avLst/>
          </a:prstGeom>
          <a:solidFill>
            <a:srgbClr val="FFFF00"/>
          </a:solid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Tăng thu nhận ánh sáng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0" name="Group 9"/>
          <p:cNvGrpSpPr/>
          <p:nvPr/>
        </p:nvGrpSpPr>
        <p:grpSpPr>
          <a:xfrm>
            <a:off x="255238" y="398821"/>
            <a:ext cx="11784362" cy="850489"/>
            <a:chOff x="255238" y="1431918"/>
            <a:chExt cx="5557864" cy="850489"/>
          </a:xfrm>
        </p:grpSpPr>
        <p:pic>
          <p:nvPicPr>
            <p:cNvPr id="11" name="Picture 2" descr="Leaf icon imag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255238" y="1511405"/>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90599" y="1431918"/>
              <a:ext cx="4822503" cy="850489"/>
            </a:xfrm>
            <a:prstGeom prst="rect">
              <a:avLst/>
            </a:prstGeom>
            <a:noFill/>
          </p:spPr>
          <p:txBody>
            <a:bodyPr wrap="square" lIns="0" tIns="0" rIns="0" bIns="0" rtlCol="0">
              <a:spAutoFit/>
            </a:bodyPr>
            <a:lstStyle/>
            <a:p>
              <a:pPr>
                <a:lnSpc>
                  <a:spcPct val="120000"/>
                </a:lnSpc>
              </a:pPr>
              <a:r>
                <a:rPr lang="vi-VN" sz="2400" b="1" dirty="0">
                  <a:solidFill>
                    <a:srgbClr val="C00000"/>
                  </a:solidFill>
                  <a:latin typeface="Arial" panose="020B0604020202020204" pitchFamily="34" charset="0"/>
                  <a:cs typeface="Arial" panose="020B0604020202020204" pitchFamily="34" charset="0"/>
                </a:rPr>
                <a:t>Phiến lá </a:t>
              </a:r>
              <a:r>
                <a:rPr lang="vi-VN" sz="2400" dirty="0">
                  <a:solidFill>
                    <a:schemeClr val="bg1"/>
                  </a:solidFill>
                  <a:latin typeface="Arial" panose="020B0604020202020204" pitchFamily="34" charset="0"/>
                  <a:cs typeface="Arial" panose="020B0604020202020204" pitchFamily="34" charset="0"/>
                </a:rPr>
                <a:t>có dạng bản mỏng, diện tích bề mặt lớn. Trên phiến lá có nhiều </a:t>
              </a:r>
              <a:r>
                <a:rPr lang="vi-VN" sz="2400" b="1" dirty="0">
                  <a:solidFill>
                    <a:schemeClr val="bg1"/>
                  </a:solidFill>
                  <a:latin typeface="Arial" panose="020B0604020202020204" pitchFamily="34" charset="0"/>
                  <a:cs typeface="Arial" panose="020B0604020202020204" pitchFamily="34" charset="0"/>
                </a:rPr>
                <a:t>gân</a:t>
              </a:r>
              <a:r>
                <a:rPr lang="vi-VN" sz="2400" dirty="0">
                  <a:solidFill>
                    <a:schemeClr val="bg1"/>
                  </a:solidFill>
                  <a:latin typeface="Arial" panose="020B0604020202020204" pitchFamily="34" charset="0"/>
                  <a:cs typeface="Arial" panose="020B0604020202020204" pitchFamily="34" charset="0"/>
                </a:rPr>
                <a:t> giúp </a:t>
              </a:r>
              <a:r>
                <a:rPr lang="vi-VN" sz="2400" b="1" dirty="0">
                  <a:solidFill>
                    <a:schemeClr val="bg1"/>
                  </a:solidFill>
                  <a:latin typeface="Arial" panose="020B0604020202020204" pitchFamily="34" charset="0"/>
                  <a:cs typeface="Arial" panose="020B0604020202020204" pitchFamily="34" charset="0"/>
                </a:rPr>
                <a:t>vận chuyển nguyên liệu và sản phẩm của quang hợp.</a:t>
              </a:r>
              <a:endParaRPr lang="vi-VN" sz="24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296"/>
                                        </p:tgtEl>
                                        <p:attrNameLst>
                                          <p:attrName>style.visibility</p:attrName>
                                        </p:attrNameLst>
                                      </p:cBhvr>
                                      <p:to>
                                        <p:strVal val="visible"/>
                                      </p:to>
                                    </p:set>
                                    <p:anim calcmode="lin" valueType="num">
                                      <p:cBhvr>
                                        <p:cTn id="12" dur="500" fill="hold"/>
                                        <p:tgtEl>
                                          <p:spTgt spid="12296"/>
                                        </p:tgtEl>
                                        <p:attrNameLst>
                                          <p:attrName>ppt_w</p:attrName>
                                        </p:attrNameLst>
                                      </p:cBhvr>
                                      <p:tavLst>
                                        <p:tav tm="0">
                                          <p:val>
                                            <p:fltVal val="0"/>
                                          </p:val>
                                        </p:tav>
                                        <p:tav tm="100000">
                                          <p:val>
                                            <p:strVal val="#ppt_w"/>
                                          </p:val>
                                        </p:tav>
                                      </p:tavLst>
                                    </p:anim>
                                    <p:anim calcmode="lin" valueType="num">
                                      <p:cBhvr>
                                        <p:cTn id="13" dur="500" fill="hold"/>
                                        <p:tgtEl>
                                          <p:spTgt spid="12296"/>
                                        </p:tgtEl>
                                        <p:attrNameLst>
                                          <p:attrName>ppt_h</p:attrName>
                                        </p:attrNameLst>
                                      </p:cBhvr>
                                      <p:tavLst>
                                        <p:tav tm="0">
                                          <p:val>
                                            <p:fltVal val="0"/>
                                          </p:val>
                                        </p:tav>
                                        <p:tav tm="100000">
                                          <p:val>
                                            <p:strVal val="#ppt_h"/>
                                          </p:val>
                                        </p:tav>
                                      </p:tavLst>
                                    </p:anim>
                                    <p:animEffect transition="in" filter="fade">
                                      <p:cBhvr>
                                        <p:cTn id="14" dur="500"/>
                                        <p:tgtEl>
                                          <p:spTgt spid="1229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4" name="Group 33"/>
          <p:cNvGrpSpPr/>
          <p:nvPr/>
        </p:nvGrpSpPr>
        <p:grpSpPr>
          <a:xfrm>
            <a:off x="280019" y="609600"/>
            <a:ext cx="11022362" cy="845616"/>
            <a:chOff x="255238" y="3129813"/>
            <a:chExt cx="11022362" cy="845616"/>
          </a:xfrm>
        </p:grpSpPr>
        <p:pic>
          <p:nvPicPr>
            <p:cNvPr id="35"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255238" y="3213100"/>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990599" y="3129813"/>
              <a:ext cx="10287001" cy="845616"/>
            </a:xfrm>
            <a:prstGeom prst="rect">
              <a:avLst/>
            </a:prstGeom>
            <a:noFill/>
          </p:spPr>
          <p:txBody>
            <a:bodyPr wrap="square" lIns="0" tIns="0" rIns="0" bIns="0" rtlCol="0">
              <a:spAutoFit/>
            </a:bodyPr>
            <a:lstStyle/>
            <a:p>
              <a:pPr>
                <a:lnSpc>
                  <a:spcPct val="120000"/>
                </a:lnSpc>
              </a:pPr>
              <a:r>
                <a:rPr lang="vi-VN" sz="2400" dirty="0">
                  <a:latin typeface="Arial" panose="020B0604020202020204" pitchFamily="34" charset="0"/>
                  <a:cs typeface="Arial" panose="020B0604020202020204" pitchFamily="34" charset="0"/>
                </a:rPr>
                <a:t>Lớp biểu bì lá có nhiều </a:t>
              </a:r>
              <a:r>
                <a:rPr lang="vi-VN" sz="2400" b="1" dirty="0">
                  <a:solidFill>
                    <a:schemeClr val="accent6">
                      <a:lumMod val="50000"/>
                    </a:schemeClr>
                  </a:solidFill>
                  <a:latin typeface="Arial" panose="020B0604020202020204" pitchFamily="34" charset="0"/>
                  <a:cs typeface="Arial" panose="020B0604020202020204" pitchFamily="34" charset="0"/>
                </a:rPr>
                <a:t>khí khổng </a:t>
              </a:r>
              <a:r>
                <a:rPr lang="vi-VN" sz="2400" dirty="0">
                  <a:latin typeface="Arial" panose="020B0604020202020204" pitchFamily="34" charset="0"/>
                  <a:cs typeface="Arial" panose="020B0604020202020204" pitchFamily="34" charset="0"/>
                </a:rPr>
                <a:t>(là nơi </a:t>
              </a:r>
              <a:r>
                <a:rPr lang="vi-VN" sz="2400" b="1" dirty="0">
                  <a:solidFill>
                    <a:schemeClr val="tx2">
                      <a:lumMod val="75000"/>
                    </a:schemeClr>
                  </a:solidFill>
                  <a:latin typeface="Arial" panose="020B0604020202020204" pitchFamily="34" charset="0"/>
                  <a:cs typeface="Arial" panose="020B0604020202020204" pitchFamily="34" charset="0"/>
                </a:rPr>
                <a:t>carbon dioxide đi từ bên ngoài vào </a:t>
              </a:r>
              <a:r>
                <a:rPr lang="vi-VN" sz="2400" dirty="0">
                  <a:latin typeface="Arial" panose="020B0604020202020204" pitchFamily="34" charset="0"/>
                  <a:cs typeface="Arial" panose="020B0604020202020204" pitchFamily="34" charset="0"/>
                </a:rPr>
                <a:t>bên trong lá và </a:t>
              </a:r>
              <a:r>
                <a:rPr lang="vi-VN" sz="2400" b="1" dirty="0">
                  <a:solidFill>
                    <a:schemeClr val="tx2">
                      <a:lumMod val="75000"/>
                    </a:schemeClr>
                  </a:solidFill>
                  <a:latin typeface="Arial" panose="020B0604020202020204" pitchFamily="34" charset="0"/>
                  <a:cs typeface="Arial" panose="020B0604020202020204" pitchFamily="34" charset="0"/>
                </a:rPr>
                <a:t>khí oxygen đi từ trong lá ra </a:t>
              </a:r>
              <a:r>
                <a:rPr lang="vi-VN" sz="2400" dirty="0">
                  <a:latin typeface="Arial" panose="020B0604020202020204" pitchFamily="34" charset="0"/>
                  <a:cs typeface="Arial" panose="020B0604020202020204" pitchFamily="34" charset="0"/>
                </a:rPr>
                <a:t>ngoài môi trường).</a:t>
              </a:r>
              <a:endParaRPr lang="vi-VN" sz="2400" dirty="0"/>
            </a:p>
          </p:txBody>
        </p:sp>
      </p:grpSp>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40082" t="17987" r="8956"/>
          <a:stretch>
            <a:fillRect/>
          </a:stretch>
        </p:blipFill>
        <p:spPr>
          <a:xfrm>
            <a:off x="0" y="1924213"/>
            <a:ext cx="5467917" cy="4951614"/>
          </a:xfrm>
          <a:prstGeom prst="rect">
            <a:avLst/>
          </a:prstGeom>
        </p:spPr>
      </p:pic>
      <p:pic>
        <p:nvPicPr>
          <p:cNvPr id="3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861159"/>
            <a:ext cx="5930900" cy="43872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80250" y="6307574"/>
            <a:ext cx="3352800" cy="369332"/>
          </a:xfrm>
          <a:prstGeom prst="rect">
            <a:avLst/>
          </a:prstGeom>
          <a:noFill/>
        </p:spPr>
        <p:txBody>
          <a:bodyPr wrap="square" lIns="0" tIns="0" rIns="0" bIns="0" rtlCol="0">
            <a:spAutoFit/>
          </a:bodyPr>
          <a:lstStyle/>
          <a:p>
            <a:pPr algn="ctr"/>
            <a:r>
              <a:rPr lang="vi-VN" sz="2400" b="1" dirty="0"/>
              <a:t>Hình. </a:t>
            </a:r>
            <a:r>
              <a:rPr lang="vi-VN" sz="2400" dirty="0"/>
              <a:t>Khí khổng</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EBEAE6"/>
        </a:solidFill>
        <a:effectLst/>
      </p:bgPr>
    </p:bg>
    <p:spTree>
      <p:nvGrpSpPr>
        <p:cNvPr id="1" name=""/>
        <p:cNvGrpSpPr/>
        <p:nvPr/>
      </p:nvGrpSpPr>
      <p:grpSpPr>
        <a:xfrm>
          <a:off x="0" y="0"/>
          <a:ext cx="0" cy="0"/>
          <a:chOff x="0" y="0"/>
          <a:chExt cx="0" cy="0"/>
        </a:xfrm>
      </p:grpSpPr>
      <p:grpSp>
        <p:nvGrpSpPr>
          <p:cNvPr id="81" name="Group 80"/>
          <p:cNvGrpSpPr/>
          <p:nvPr/>
        </p:nvGrpSpPr>
        <p:grpSpPr>
          <a:xfrm>
            <a:off x="255238" y="398821"/>
            <a:ext cx="11403362" cy="1288814"/>
            <a:chOff x="255238" y="4827708"/>
            <a:chExt cx="11403362" cy="1288814"/>
          </a:xfrm>
        </p:grpSpPr>
        <p:pic>
          <p:nvPicPr>
            <p:cNvPr id="76"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255238" y="4916836"/>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990599" y="4827708"/>
              <a:ext cx="10668001" cy="1288814"/>
            </a:xfrm>
            <a:prstGeom prst="rect">
              <a:avLst/>
            </a:prstGeom>
            <a:noFill/>
          </p:spPr>
          <p:txBody>
            <a:bodyPr wrap="square" lIns="0" tIns="0" rIns="0" bIns="0" rtlCol="0">
              <a:spAutoFit/>
            </a:bodyPr>
            <a:lstStyle/>
            <a:p>
              <a:pPr>
                <a:lnSpc>
                  <a:spcPct val="120000"/>
                </a:lnSpc>
              </a:pPr>
              <a:r>
                <a:rPr lang="vi-VN" sz="2400" dirty="0">
                  <a:latin typeface="Arial" panose="020B0604020202020204" pitchFamily="34" charset="0"/>
                  <a:cs typeface="Arial" panose="020B0604020202020204" pitchFamily="34" charset="0"/>
                </a:rPr>
                <a:t>Lá chứa nhiều </a:t>
              </a:r>
              <a:r>
                <a:rPr lang="vi-VN" sz="2400" b="1" dirty="0">
                  <a:solidFill>
                    <a:schemeClr val="accent6">
                      <a:lumMod val="50000"/>
                    </a:schemeClr>
                  </a:solidFill>
                  <a:latin typeface="Arial" panose="020B0604020202020204" pitchFamily="34" charset="0"/>
                  <a:cs typeface="Arial" panose="020B0604020202020204" pitchFamily="34" charset="0"/>
                </a:rPr>
                <a:t>lục lạp</a:t>
              </a:r>
              <a:r>
                <a:rPr lang="vi-VN" sz="2400" dirty="0">
                  <a:latin typeface="Arial" panose="020B0604020202020204" pitchFamily="34" charset="0"/>
                  <a:cs typeface="Arial" panose="020B0604020202020204" pitchFamily="34" charset="0"/>
                </a:rPr>
                <a:t>, đây là bào quan quang hợp chứa diệp lục. </a:t>
              </a:r>
              <a:r>
                <a:rPr lang="vi-VN" sz="2400" b="1" dirty="0">
                  <a:solidFill>
                    <a:schemeClr val="accent6">
                      <a:lumMod val="50000"/>
                    </a:schemeClr>
                  </a:solidFill>
                  <a:latin typeface="Arial" panose="020B0604020202020204" pitchFamily="34" charset="0"/>
                  <a:cs typeface="Arial" panose="020B0604020202020204" pitchFamily="34" charset="0"/>
                </a:rPr>
                <a:t>Diệp lục </a:t>
              </a:r>
              <a:r>
                <a:rPr lang="vi-VN" sz="2400" dirty="0">
                  <a:latin typeface="Arial" panose="020B0604020202020204" pitchFamily="34" charset="0"/>
                  <a:cs typeface="Arial" panose="020B0604020202020204" pitchFamily="34" charset="0"/>
                </a:rPr>
                <a:t>có khả năng </a:t>
              </a:r>
              <a:r>
                <a:rPr lang="vi-VN" sz="2400" b="1" dirty="0">
                  <a:solidFill>
                    <a:schemeClr val="tx2">
                      <a:lumMod val="75000"/>
                    </a:schemeClr>
                  </a:solidFill>
                  <a:latin typeface="Arial" panose="020B0604020202020204" pitchFamily="34" charset="0"/>
                  <a:cs typeface="Arial" panose="020B0604020202020204" pitchFamily="34" charset="0"/>
                </a:rPr>
                <a:t>hấp thu và chuyển hóa năng lượng ánh sáng</a:t>
              </a:r>
              <a:r>
                <a:rPr lang="vi-VN" sz="2400" dirty="0">
                  <a:latin typeface="Arial" panose="020B0604020202020204" pitchFamily="34" charset="0"/>
                  <a:cs typeface="Arial" panose="020B0604020202020204" pitchFamily="34" charset="0"/>
                </a:rPr>
                <a:t>. </a:t>
              </a:r>
              <a:r>
                <a:rPr lang="vi-VN" sz="2400" b="1" dirty="0">
                  <a:solidFill>
                    <a:schemeClr val="tx2">
                      <a:lumMod val="75000"/>
                    </a:schemeClr>
                  </a:solidFill>
                  <a:latin typeface="Arial" panose="020B0604020202020204" pitchFamily="34" charset="0"/>
                  <a:cs typeface="Arial" panose="020B0604020202020204" pitchFamily="34" charset="0"/>
                </a:rPr>
                <a:t>Chất hữu cơ được tổng hợp tại lục lạp</a:t>
              </a:r>
              <a:r>
                <a:rPr lang="vi-VN" sz="2400" dirty="0">
                  <a:latin typeface="Arial" panose="020B0604020202020204" pitchFamily="34" charset="0"/>
                  <a:cs typeface="Arial" panose="020B0604020202020204" pitchFamily="34" charset="0"/>
                </a:rPr>
                <a:t>.</a:t>
              </a:r>
              <a:endParaRPr lang="vi-VN" sz="2400" dirty="0"/>
            </a:p>
          </p:txBody>
        </p:sp>
      </p:grpSp>
      <p:pic>
        <p:nvPicPr>
          <p:cNvPr id="3076" name="Picture 4" descr="T 1.01 Photosynthesis and Cellular Respiration - Barista Hustle"/>
          <p:cNvPicPr>
            <a:picLocks noChangeAspect="1" noChangeArrowheads="1"/>
          </p:cNvPicPr>
          <p:nvPr/>
        </p:nvPicPr>
        <p:blipFill rotWithShape="1">
          <a:blip r:embed="rId4">
            <a:extLst>
              <a:ext uri="{28A0092B-C50C-407E-A947-70E740481C1C}">
                <a14:useLocalDpi xmlns:a14="http://schemas.microsoft.com/office/drawing/2010/main" val="0"/>
              </a:ext>
            </a:extLst>
          </a:blip>
          <a:srcRect l="23444" t="11778" r="25092" b="8222"/>
          <a:stretch>
            <a:fillRect/>
          </a:stretch>
        </p:blipFill>
        <p:spPr bwMode="auto">
          <a:xfrm>
            <a:off x="7071360" y="1341120"/>
            <a:ext cx="5105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Isosceles Triangle 1"/>
          <p:cNvSpPr/>
          <p:nvPr/>
        </p:nvSpPr>
        <p:spPr>
          <a:xfrm rot="6157528">
            <a:off x="5083926" y="2596189"/>
            <a:ext cx="1828800" cy="379220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Chloroplast Royalty Free Vector Image - Vecto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8417"/>
          <a:stretch>
            <a:fillRect/>
          </a:stretch>
        </p:blipFill>
        <p:spPr bwMode="auto">
          <a:xfrm>
            <a:off x="1679223" y="2307891"/>
            <a:ext cx="3975233" cy="3491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9664" y="6077847"/>
            <a:ext cx="3730977" cy="369332"/>
          </a:xfrm>
          <a:prstGeom prst="rect">
            <a:avLst/>
          </a:prstGeom>
          <a:noFill/>
        </p:spPr>
        <p:txBody>
          <a:bodyPr wrap="square" lIns="0" tIns="0" rIns="0" bIns="0" rtlCol="0">
            <a:spAutoFit/>
          </a:bodyPr>
          <a:lstStyle>
            <a:defPPr>
              <a:defRPr lang="en-US"/>
            </a:defPPr>
            <a:lvl1pPr algn="ctr">
              <a:defRPr sz="2400" b="1"/>
            </a:lvl1pPr>
          </a:lstStyle>
          <a:p>
            <a:r>
              <a:rPr lang="vi-VN" dirty="0"/>
              <a:t>Hình. </a:t>
            </a:r>
            <a:r>
              <a:rPr lang="vi-VN" b="0" dirty="0"/>
              <a:t>Lục lạp</a:t>
            </a:r>
            <a:endParaRPr lang="en-US" b="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1000"/>
                                        <p:tgtEl>
                                          <p:spTgt spid="81"/>
                                        </p:tgtEl>
                                      </p:cBhvr>
                                    </p:animEffect>
                                    <p:anim calcmode="lin" valueType="num">
                                      <p:cBhvr>
                                        <p:cTn id="25" dur="1000" fill="hold"/>
                                        <p:tgtEl>
                                          <p:spTgt spid="81"/>
                                        </p:tgtEl>
                                        <p:attrNameLst>
                                          <p:attrName>ppt_x</p:attrName>
                                        </p:attrNameLst>
                                      </p:cBhvr>
                                      <p:tavLst>
                                        <p:tav tm="0">
                                          <p:val>
                                            <p:strVal val="#ppt_x"/>
                                          </p:val>
                                        </p:tav>
                                        <p:tav tm="100000">
                                          <p:val>
                                            <p:strVal val="#ppt_x"/>
                                          </p:val>
                                        </p:tav>
                                      </p:tavLst>
                                    </p:anim>
                                    <p:anim calcmode="lin" valueType="num">
                                      <p:cBhvr>
                                        <p:cTn id="26"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bảng câu hỏi"/>
          <p:cNvGraphicFramePr>
            <a:graphicFrameLocks noGrp="1"/>
          </p:cNvGraphicFramePr>
          <p:nvPr/>
        </p:nvGraphicFramePr>
        <p:xfrm>
          <a:off x="1295399" y="1577140"/>
          <a:ext cx="9906001" cy="4899862"/>
        </p:xfrm>
        <a:graphic>
          <a:graphicData uri="http://schemas.openxmlformats.org/drawingml/2006/table">
            <a:tbl>
              <a:tblPr firstRow="1" bandRow="1">
                <a:tableStyleId>{5940675A-B579-460E-94D1-54222C63F5DA}</a:tableStyleId>
              </a:tblPr>
              <a:tblGrid>
                <a:gridCol w="2242791">
                  <a:extLst>
                    <a:ext uri="{9D8B030D-6E8A-4147-A177-3AD203B41FA5}">
                      <a16:colId xmlns:a16="http://schemas.microsoft.com/office/drawing/2014/main" val="20000"/>
                    </a:ext>
                  </a:extLst>
                </a:gridCol>
                <a:gridCol w="3700810">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699514">
                <a:tc>
                  <a:txBody>
                    <a:bodyPr/>
                    <a:lstStyle/>
                    <a:p>
                      <a:pPr algn="ctr"/>
                      <a:r>
                        <a:rPr lang="vi-VN" sz="2400" b="1" noProof="0" dirty="0"/>
                        <a:t>Bộ phận</a:t>
                      </a:r>
                    </a:p>
                  </a:txBody>
                  <a:tcPr anchor="ctr">
                    <a:solidFill>
                      <a:schemeClr val="accent5">
                        <a:lumMod val="20000"/>
                        <a:lumOff val="80000"/>
                      </a:schemeClr>
                    </a:solidFill>
                  </a:tcPr>
                </a:tc>
                <a:tc>
                  <a:txBody>
                    <a:bodyPr/>
                    <a:lstStyle/>
                    <a:p>
                      <a:pPr algn="ctr"/>
                      <a:r>
                        <a:rPr lang="vi-VN" sz="2400" b="1" noProof="0"/>
                        <a:t>Đặc điểm</a:t>
                      </a:r>
                    </a:p>
                  </a:txBody>
                  <a:tcPr anchor="ctr">
                    <a:solidFill>
                      <a:schemeClr val="accent5">
                        <a:lumMod val="20000"/>
                        <a:lumOff val="80000"/>
                      </a:schemeClr>
                    </a:solidFill>
                  </a:tcPr>
                </a:tc>
                <a:tc>
                  <a:txBody>
                    <a:bodyPr/>
                    <a:lstStyle/>
                    <a:p>
                      <a:pPr algn="ctr"/>
                      <a:r>
                        <a:rPr lang="vi-VN" sz="2400" b="1" noProof="0"/>
                        <a:t>Vai trò trong quang hợp</a:t>
                      </a:r>
                    </a:p>
                  </a:txBody>
                  <a:tcPr anchor="ctr">
                    <a:solidFill>
                      <a:schemeClr val="accent5">
                        <a:lumMod val="20000"/>
                        <a:lumOff val="80000"/>
                      </a:schemeClr>
                    </a:solidFill>
                  </a:tcPr>
                </a:tc>
                <a:extLst>
                  <a:ext uri="{0D108BD9-81ED-4DB2-BD59-A6C34878D82A}">
                    <a16:rowId xmlns:a16="http://schemas.microsoft.com/office/drawing/2014/main" val="10000"/>
                  </a:ext>
                </a:extLst>
              </a:tr>
              <a:tr h="1050087">
                <a:tc>
                  <a:txBody>
                    <a:bodyPr/>
                    <a:lstStyle/>
                    <a:p>
                      <a:r>
                        <a:rPr lang="vi-VN" sz="2400" noProof="0"/>
                        <a:t>Phiến lá</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1"/>
                  </a:ext>
                </a:extLst>
              </a:tr>
              <a:tr h="1050087">
                <a:tc>
                  <a:txBody>
                    <a:bodyPr/>
                    <a:lstStyle/>
                    <a:p>
                      <a:r>
                        <a:rPr lang="vi-VN" sz="2400" noProof="0"/>
                        <a:t>Lục lạp</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2"/>
                  </a:ext>
                </a:extLst>
              </a:tr>
              <a:tr h="1050087">
                <a:tc>
                  <a:txBody>
                    <a:bodyPr/>
                    <a:lstStyle/>
                    <a:p>
                      <a:r>
                        <a:rPr lang="vi-VN" sz="2400" noProof="0"/>
                        <a:t>Gân lá</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3"/>
                  </a:ext>
                </a:extLst>
              </a:tr>
              <a:tr h="1050087">
                <a:tc>
                  <a:txBody>
                    <a:bodyPr/>
                    <a:lstStyle/>
                    <a:p>
                      <a:r>
                        <a:rPr lang="vi-VN" sz="2400" noProof="0"/>
                        <a:t>Khí khổng</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grpSp>
        <p:nvGrpSpPr>
          <p:cNvPr id="19" name="Group 18"/>
          <p:cNvGrpSpPr/>
          <p:nvPr/>
        </p:nvGrpSpPr>
        <p:grpSpPr>
          <a:xfrm>
            <a:off x="292340" y="483067"/>
            <a:ext cx="11250466" cy="811982"/>
            <a:chOff x="292340" y="483067"/>
            <a:chExt cx="11250466" cy="811982"/>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340" y="483067"/>
              <a:ext cx="811982" cy="811982"/>
            </a:xfrm>
            <a:prstGeom prst="rect">
              <a:avLst/>
            </a:prstGeom>
          </p:spPr>
        </p:pic>
        <p:sp>
          <p:nvSpPr>
            <p:cNvPr id="32" name="TextBox 31"/>
            <p:cNvSpPr txBox="1"/>
            <p:nvPr/>
          </p:nvSpPr>
          <p:spPr>
            <a:xfrm>
              <a:off x="1295400" y="687849"/>
              <a:ext cx="10247406" cy="402418"/>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1: </a:t>
              </a:r>
              <a:r>
                <a:rPr lang="vi-VN" sz="2400" b="1" dirty="0"/>
                <a:t>Đọc thông tin và quan sát hình 22.3, rồi hoàn thành bản sau:</a:t>
              </a:r>
              <a:endParaRPr lang="vi-VN" sz="24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đáp án"/>
          <p:cNvGraphicFramePr>
            <a:graphicFrameLocks noGrp="1"/>
          </p:cNvGraphicFramePr>
          <p:nvPr/>
        </p:nvGraphicFramePr>
        <p:xfrm>
          <a:off x="336669" y="309379"/>
          <a:ext cx="11518661" cy="6239242"/>
        </p:xfrm>
        <a:graphic>
          <a:graphicData uri="http://schemas.openxmlformats.org/drawingml/2006/table">
            <a:tbl>
              <a:tblPr firstRow="1" bandRow="1">
                <a:tableStyleId>{5940675A-B579-460E-94D1-54222C63F5DA}</a:tableStyleId>
              </a:tblPr>
              <a:tblGrid>
                <a:gridCol w="2025531">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4997330">
                  <a:extLst>
                    <a:ext uri="{9D8B030D-6E8A-4147-A177-3AD203B41FA5}">
                      <a16:colId xmlns:a16="http://schemas.microsoft.com/office/drawing/2014/main" val="20002"/>
                    </a:ext>
                  </a:extLst>
                </a:gridCol>
              </a:tblGrid>
              <a:tr h="761666">
                <a:tc>
                  <a:txBody>
                    <a:bodyPr/>
                    <a:lstStyle/>
                    <a:p>
                      <a:pPr algn="ctr">
                        <a:lnSpc>
                          <a:spcPct val="120000"/>
                        </a:lnSpc>
                      </a:pPr>
                      <a:r>
                        <a:rPr lang="vi-VN" sz="2400" b="1" noProof="0"/>
                        <a:t>Bộ phận</a:t>
                      </a:r>
                    </a:p>
                  </a:txBody>
                  <a:tcPr anchor="ctr">
                    <a:solidFill>
                      <a:schemeClr val="accent5">
                        <a:lumMod val="20000"/>
                        <a:lumOff val="80000"/>
                      </a:schemeClr>
                    </a:solidFill>
                  </a:tcPr>
                </a:tc>
                <a:tc>
                  <a:txBody>
                    <a:bodyPr/>
                    <a:lstStyle/>
                    <a:p>
                      <a:pPr algn="ctr">
                        <a:lnSpc>
                          <a:spcPct val="120000"/>
                        </a:lnSpc>
                      </a:pPr>
                      <a:r>
                        <a:rPr lang="vi-VN" sz="2400" b="1" noProof="0"/>
                        <a:t>Đặc điểm</a:t>
                      </a:r>
                    </a:p>
                  </a:txBody>
                  <a:tcPr anchor="ctr">
                    <a:solidFill>
                      <a:schemeClr val="accent5">
                        <a:lumMod val="20000"/>
                        <a:lumOff val="80000"/>
                      </a:schemeClr>
                    </a:solidFill>
                  </a:tcPr>
                </a:tc>
                <a:tc>
                  <a:txBody>
                    <a:bodyPr/>
                    <a:lstStyle/>
                    <a:p>
                      <a:pPr algn="ctr">
                        <a:lnSpc>
                          <a:spcPct val="120000"/>
                        </a:lnSpc>
                      </a:pPr>
                      <a:r>
                        <a:rPr lang="vi-VN" sz="2400" b="1" noProof="0"/>
                        <a:t>Vai trò trong quang hợp</a:t>
                      </a:r>
                    </a:p>
                  </a:txBody>
                  <a:tcPr anchor="ctr">
                    <a:solidFill>
                      <a:schemeClr val="accent5">
                        <a:lumMod val="20000"/>
                        <a:lumOff val="80000"/>
                      </a:schemeClr>
                    </a:solidFill>
                  </a:tcPr>
                </a:tc>
                <a:extLst>
                  <a:ext uri="{0D108BD9-81ED-4DB2-BD59-A6C34878D82A}">
                    <a16:rowId xmlns:a16="http://schemas.microsoft.com/office/drawing/2014/main" val="10000"/>
                  </a:ext>
                </a:extLst>
              </a:tr>
              <a:tr h="1143386">
                <a:tc>
                  <a:txBody>
                    <a:bodyPr/>
                    <a:lstStyle/>
                    <a:p>
                      <a:pPr>
                        <a:lnSpc>
                          <a:spcPct val="120000"/>
                        </a:lnSpc>
                      </a:pPr>
                      <a:r>
                        <a:rPr lang="vi-VN" sz="2400" noProof="0" dirty="0"/>
                        <a:t>Phiến lá</a:t>
                      </a:r>
                    </a:p>
                  </a:txBody>
                  <a:tcPr anchor="ctr">
                    <a:solidFill>
                      <a:schemeClr val="accent1">
                        <a:lumMod val="20000"/>
                        <a:lumOff val="80000"/>
                      </a:schemeClr>
                    </a:solidFill>
                  </a:tcPr>
                </a:tc>
                <a:tc>
                  <a:txBody>
                    <a:bodyPr/>
                    <a:lstStyle/>
                    <a:p>
                      <a:pPr algn="l">
                        <a:lnSpc>
                          <a:spcPct val="120000"/>
                        </a:lnSpc>
                      </a:pPr>
                      <a:r>
                        <a:rPr lang="vi-VN" sz="2400" noProof="0" dirty="0"/>
                        <a:t>Dạng bản dẹt, diện tích bề mặt lớn, có nhiều gân.</a:t>
                      </a:r>
                    </a:p>
                  </a:txBody>
                  <a:tcPr anchor="ctr">
                    <a:solidFill>
                      <a:schemeClr val="accent1">
                        <a:lumMod val="20000"/>
                        <a:lumOff val="80000"/>
                      </a:schemeClr>
                    </a:solidFill>
                  </a:tcPr>
                </a:tc>
                <a:tc>
                  <a:txBody>
                    <a:bodyPr/>
                    <a:lstStyle/>
                    <a:p>
                      <a:pPr algn="l">
                        <a:lnSpc>
                          <a:spcPct val="120000"/>
                        </a:lnSpc>
                      </a:pPr>
                      <a:r>
                        <a:rPr lang="vi-VN" sz="2400" noProof="0" dirty="0"/>
                        <a:t>Thu nhận được nhiều ánh sáng.</a:t>
                      </a:r>
                    </a:p>
                  </a:txBody>
                  <a:tcPr anchor="ctr">
                    <a:solidFill>
                      <a:schemeClr val="accent1">
                        <a:lumMod val="20000"/>
                        <a:lumOff val="80000"/>
                      </a:schemeClr>
                    </a:solidFill>
                  </a:tcPr>
                </a:tc>
                <a:extLst>
                  <a:ext uri="{0D108BD9-81ED-4DB2-BD59-A6C34878D82A}">
                    <a16:rowId xmlns:a16="http://schemas.microsoft.com/office/drawing/2014/main" val="10001"/>
                  </a:ext>
                </a:extLst>
              </a:tr>
              <a:tr h="1444730">
                <a:tc>
                  <a:txBody>
                    <a:bodyPr/>
                    <a:lstStyle/>
                    <a:p>
                      <a:pPr>
                        <a:lnSpc>
                          <a:spcPct val="120000"/>
                        </a:lnSpc>
                      </a:pPr>
                      <a:r>
                        <a:rPr lang="vi-VN" sz="2400" noProof="0"/>
                        <a:t>Lục lạp</a:t>
                      </a:r>
                    </a:p>
                  </a:txBody>
                  <a:tcPr anchor="ctr">
                    <a:solidFill>
                      <a:schemeClr val="accent1">
                        <a:lumMod val="20000"/>
                        <a:lumOff val="80000"/>
                      </a:schemeClr>
                    </a:solidFill>
                  </a:tcPr>
                </a:tc>
                <a:tc>
                  <a:txBody>
                    <a:bodyPr/>
                    <a:lstStyle/>
                    <a:p>
                      <a:pPr algn="l">
                        <a:lnSpc>
                          <a:spcPct val="120000"/>
                        </a:lnSpc>
                      </a:pPr>
                      <a:r>
                        <a:rPr lang="vi-VN" sz="2400" noProof="0" dirty="0"/>
                        <a:t>Màu xanh, tập trung ở lá cây, các phần non của cây, chứa chất diệp lục.</a:t>
                      </a:r>
                    </a:p>
                  </a:txBody>
                  <a:tcPr anchor="ctr">
                    <a:solidFill>
                      <a:schemeClr val="accent1">
                        <a:lumMod val="20000"/>
                        <a:lumOff val="80000"/>
                      </a:schemeClr>
                    </a:solidFill>
                  </a:tcPr>
                </a:tc>
                <a:tc>
                  <a:txBody>
                    <a:bodyPr/>
                    <a:lstStyle/>
                    <a:p>
                      <a:pPr algn="l">
                        <a:lnSpc>
                          <a:spcPct val="120000"/>
                        </a:lnSpc>
                      </a:pPr>
                      <a:r>
                        <a:rPr lang="vi-VN" sz="2400" noProof="0" dirty="0"/>
                        <a:t>Nơi chất hữu cơ được tổng hợp, hạt diệp lục hấp thu và chuyển hóa năng lượng ánh sáng.</a:t>
                      </a:r>
                    </a:p>
                  </a:txBody>
                  <a:tcPr anchor="ctr">
                    <a:solidFill>
                      <a:schemeClr val="accent1">
                        <a:lumMod val="20000"/>
                        <a:lumOff val="80000"/>
                      </a:schemeClr>
                    </a:solidFill>
                  </a:tcPr>
                </a:tc>
                <a:extLst>
                  <a:ext uri="{0D108BD9-81ED-4DB2-BD59-A6C34878D82A}">
                    <a16:rowId xmlns:a16="http://schemas.microsoft.com/office/drawing/2014/main" val="10002"/>
                  </a:ext>
                </a:extLst>
              </a:tr>
              <a:tr h="1444730">
                <a:tc>
                  <a:txBody>
                    <a:bodyPr/>
                    <a:lstStyle/>
                    <a:p>
                      <a:pPr>
                        <a:lnSpc>
                          <a:spcPct val="120000"/>
                        </a:lnSpc>
                      </a:pPr>
                      <a:r>
                        <a:rPr lang="vi-VN" sz="2400" noProof="0"/>
                        <a:t>Gân lá</a:t>
                      </a:r>
                    </a:p>
                  </a:txBody>
                  <a:tcPr anchor="ctr">
                    <a:solidFill>
                      <a:schemeClr val="accent1">
                        <a:lumMod val="20000"/>
                        <a:lumOff val="80000"/>
                      </a:schemeClr>
                    </a:solidFill>
                  </a:tcPr>
                </a:tc>
                <a:tc>
                  <a:txBody>
                    <a:bodyPr/>
                    <a:lstStyle/>
                    <a:p>
                      <a:pPr algn="l">
                        <a:lnSpc>
                          <a:spcPct val="120000"/>
                        </a:lnSpc>
                      </a:pPr>
                      <a:r>
                        <a:rPr lang="vi-VN" sz="2400" noProof="0" dirty="0"/>
                        <a:t>Mạch dẫn, cứng cáp, có ở phiến lá.</a:t>
                      </a:r>
                    </a:p>
                  </a:txBody>
                  <a:tcPr anchor="ctr">
                    <a:solidFill>
                      <a:schemeClr val="accent1">
                        <a:lumMod val="20000"/>
                        <a:lumOff val="80000"/>
                      </a:schemeClr>
                    </a:solidFill>
                  </a:tcPr>
                </a:tc>
                <a:tc>
                  <a:txBody>
                    <a:bodyPr/>
                    <a:lstStyle/>
                    <a:p>
                      <a:pPr algn="l">
                        <a:lnSpc>
                          <a:spcPct val="120000"/>
                        </a:lnSpc>
                      </a:pPr>
                      <a:r>
                        <a:rPr lang="vi-VN" sz="2400" noProof="0" dirty="0"/>
                        <a:t>Vận chuyển nguyên liệu và sản phẩm của quá trình quang hợp.</a:t>
                      </a:r>
                    </a:p>
                  </a:txBody>
                  <a:tcPr anchor="ctr">
                    <a:solidFill>
                      <a:schemeClr val="accent1">
                        <a:lumMod val="20000"/>
                        <a:lumOff val="80000"/>
                      </a:schemeClr>
                    </a:solidFill>
                  </a:tcPr>
                </a:tc>
                <a:extLst>
                  <a:ext uri="{0D108BD9-81ED-4DB2-BD59-A6C34878D82A}">
                    <a16:rowId xmlns:a16="http://schemas.microsoft.com/office/drawing/2014/main" val="10003"/>
                  </a:ext>
                </a:extLst>
              </a:tr>
              <a:tr h="1444730">
                <a:tc>
                  <a:txBody>
                    <a:bodyPr/>
                    <a:lstStyle/>
                    <a:p>
                      <a:pPr>
                        <a:lnSpc>
                          <a:spcPct val="120000"/>
                        </a:lnSpc>
                      </a:pPr>
                      <a:r>
                        <a:rPr lang="vi-VN" sz="2400" noProof="0"/>
                        <a:t>Khí khổng</a:t>
                      </a:r>
                    </a:p>
                  </a:txBody>
                  <a:tcPr anchor="ctr">
                    <a:solidFill>
                      <a:schemeClr val="accent1">
                        <a:lumMod val="20000"/>
                        <a:lumOff val="80000"/>
                      </a:schemeClr>
                    </a:solidFill>
                  </a:tcPr>
                </a:tc>
                <a:tc>
                  <a:txBody>
                    <a:bodyPr/>
                    <a:lstStyle/>
                    <a:p>
                      <a:pPr algn="l">
                        <a:lnSpc>
                          <a:spcPct val="120000"/>
                        </a:lnSpc>
                      </a:pPr>
                      <a:r>
                        <a:rPr lang="vi-VN" sz="2400" noProof="0" dirty="0"/>
                        <a:t>Nằm ở mặt trên, và </a:t>
                      </a:r>
                    </a:p>
                    <a:p>
                      <a:pPr algn="l">
                        <a:lnSpc>
                          <a:spcPct val="120000"/>
                        </a:lnSpc>
                      </a:pPr>
                      <a:r>
                        <a:rPr lang="vi-VN" sz="2400" noProof="0" dirty="0"/>
                        <a:t>dưới lá (ở biểu bì lá).</a:t>
                      </a:r>
                    </a:p>
                    <a:p>
                      <a:pPr algn="l">
                        <a:lnSpc>
                          <a:spcPct val="120000"/>
                        </a:lnSpc>
                      </a:pPr>
                      <a:r>
                        <a:rPr lang="vi-VN" sz="2400" noProof="0" dirty="0"/>
                        <a:t>Có khả năng đóng mở.</a:t>
                      </a:r>
                    </a:p>
                  </a:txBody>
                  <a:tcPr anchor="ctr">
                    <a:solidFill>
                      <a:schemeClr val="accent1">
                        <a:lumMod val="20000"/>
                        <a:lumOff val="80000"/>
                      </a:schemeClr>
                    </a:solidFill>
                  </a:tcPr>
                </a:tc>
                <a:tc>
                  <a:txBody>
                    <a:bodyPr/>
                    <a:lstStyle/>
                    <a:p>
                      <a:pPr algn="l">
                        <a:lnSpc>
                          <a:spcPct val="120000"/>
                        </a:lnSpc>
                      </a:pPr>
                      <a:r>
                        <a:rPr lang="vi-VN" sz="2400" noProof="0" dirty="0"/>
                        <a:t>Nơi carbon dioxide đi từ bên ngoài vào bên trong lá và oxygen từ trong lá ra ngoài môi trường.</a:t>
                      </a:r>
                    </a:p>
                  </a:txBody>
                  <a:tcPr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924800" y="5943600"/>
            <a:ext cx="4267200" cy="7315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8455397" y="6041049"/>
            <a:ext cx="3206006" cy="536622"/>
          </a:xfrm>
          <a:prstGeom prst="rect">
            <a:avLst/>
          </a:prstGeom>
          <a:noFill/>
        </p:spPr>
        <p:txBody>
          <a:bodyPr wrap="none" lIns="0" tIns="0" rIns="0" bIns="0" rtlCol="0">
            <a:spAutoFit/>
          </a:bodyPr>
          <a:lstStyle/>
          <a:p>
            <a:pPr algn="ctr">
              <a:lnSpc>
                <a:spcPct val="120000"/>
              </a:lnSpc>
            </a:pPr>
            <a:r>
              <a:rPr lang="vi-VN" sz="3200" b="1"/>
              <a:t>Cây xương rồng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flipH="1">
            <a:off x="-2539224"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363200"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5774"/>
          <a:stretch>
            <a:fillRect/>
          </a:stretch>
        </p:blipFill>
        <p:spPr>
          <a:xfrm>
            <a:off x="0" y="3729499"/>
            <a:ext cx="12192000" cy="4894006"/>
          </a:xfrm>
          <a:prstGeom prst="rect">
            <a:avLst/>
          </a:prstGeom>
        </p:spPr>
      </p:pic>
      <p:sp>
        <p:nvSpPr>
          <p:cNvPr id="4" name="Rectangle 3"/>
          <p:cNvSpPr/>
          <p:nvPr/>
        </p:nvSpPr>
        <p:spPr>
          <a:xfrm>
            <a:off x="0" y="3627443"/>
            <a:ext cx="12192000" cy="274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2156557" y="2151286"/>
            <a:ext cx="7878887" cy="804900"/>
          </a:xfrm>
          <a:prstGeom prst="rect">
            <a:avLst/>
          </a:prstGeom>
          <a:noFill/>
        </p:spPr>
        <p:txBody>
          <a:bodyPr wrap="none" lIns="0" tIns="0" rIns="0" bIns="0" rtlCol="0">
            <a:spAutoFit/>
          </a:bodyPr>
          <a:lstStyle/>
          <a:p>
            <a:pPr algn="ctr">
              <a:lnSpc>
                <a:spcPct val="120000"/>
              </a:lnSpc>
            </a:pPr>
            <a:r>
              <a:rPr lang="vi-VN" sz="4800" b="1"/>
              <a:t>QUANG HỢP Ở THỰC VẬT</a:t>
            </a:r>
          </a:p>
        </p:txBody>
      </p:sp>
      <p:sp>
        <p:nvSpPr>
          <p:cNvPr id="6" name="TextBox 5"/>
          <p:cNvSpPr txBox="1"/>
          <p:nvPr/>
        </p:nvSpPr>
        <p:spPr>
          <a:xfrm>
            <a:off x="4770317" y="914400"/>
            <a:ext cx="2651368" cy="1006173"/>
          </a:xfrm>
          <a:prstGeom prst="rect">
            <a:avLst/>
          </a:prstGeom>
          <a:noFill/>
        </p:spPr>
        <p:txBody>
          <a:bodyPr wrap="none" lIns="0" tIns="0" rIns="0" bIns="0" rtlCol="0">
            <a:spAutoFit/>
          </a:bodyPr>
          <a:lstStyle/>
          <a:p>
            <a:pPr algn="ctr">
              <a:lnSpc>
                <a:spcPct val="120000"/>
              </a:lnSpc>
            </a:pPr>
            <a:r>
              <a:rPr lang="vi-VN" sz="6000" b="1">
                <a:solidFill>
                  <a:schemeClr val="accent6">
                    <a:lumMod val="50000"/>
                  </a:schemeClr>
                </a:solidFill>
              </a:rPr>
              <a:t>BÀI 22:</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542" b="14084"/>
          <a:stretch>
            <a:fillRect/>
          </a:stretch>
        </p:blipFill>
        <p:spPr>
          <a:xfrm>
            <a:off x="0"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924800" y="5943600"/>
            <a:ext cx="4267200" cy="7315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670201" y="6041049"/>
            <a:ext cx="2776401" cy="536622"/>
          </a:xfrm>
          <a:prstGeom prst="rect">
            <a:avLst/>
          </a:prstGeom>
          <a:noFill/>
        </p:spPr>
        <p:txBody>
          <a:bodyPr wrap="none" lIns="0" tIns="0" rIns="0" bIns="0" rtlCol="0">
            <a:spAutoFit/>
          </a:bodyPr>
          <a:lstStyle/>
          <a:p>
            <a:pPr algn="ctr">
              <a:lnSpc>
                <a:spcPct val="120000"/>
              </a:lnSpc>
            </a:pPr>
            <a:r>
              <a:rPr lang="vi-VN" sz="3200" b="1"/>
              <a:t>Cây cành giao</a:t>
            </a:r>
          </a:p>
        </p:txBody>
      </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292340" y="352020"/>
            <a:ext cx="11607320" cy="943029"/>
            <a:chOff x="292340" y="352020"/>
            <a:chExt cx="11607320" cy="943029"/>
          </a:xfrm>
        </p:grpSpPr>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340" y="483067"/>
              <a:ext cx="811982" cy="811982"/>
            </a:xfrm>
            <a:prstGeom prst="rect">
              <a:avLst/>
            </a:prstGeom>
          </p:spPr>
        </p:pic>
        <p:sp>
          <p:nvSpPr>
            <p:cNvPr id="59" name="TextBox 58"/>
            <p:cNvSpPr txBox="1"/>
            <p:nvPr/>
          </p:nvSpPr>
          <p:spPr>
            <a:xfrm>
              <a:off x="1192119" y="352020"/>
              <a:ext cx="10707541" cy="845616"/>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2: </a:t>
              </a:r>
              <a:r>
                <a:rPr lang="vi-VN" sz="2400" b="1" dirty="0"/>
                <a:t>Ở các loài cây có lá biến đổi như xương rồng, cành giao,... bộ phận nào trên cây sẽ thực hiện quá trình quang hợp?</a:t>
              </a:r>
            </a:p>
          </p:txBody>
        </p:sp>
      </p:grpSp>
      <p:pic>
        <p:nvPicPr>
          <p:cNvPr id="1026" name="Picture 2" descr="Potted euphorbia tirucalli linn euphorbia Vector Image"/>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2428"/>
          <a:stretch>
            <a:fillRect/>
          </a:stretch>
        </p:blipFill>
        <p:spPr bwMode="auto">
          <a:xfrm>
            <a:off x="3279213" y="990600"/>
            <a:ext cx="2556837" cy="3022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ctus desert plant stock with flowers Royalty Free Vecto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8519"/>
          <a:stretch>
            <a:fillRect/>
          </a:stretch>
        </p:blipFill>
        <p:spPr bwMode="auto">
          <a:xfrm>
            <a:off x="5940825" y="1295400"/>
            <a:ext cx="2067249" cy="258864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838546" y="4038600"/>
            <a:ext cx="1474763" cy="270715"/>
          </a:xfrm>
          <a:prstGeom prst="rect">
            <a:avLst/>
          </a:prstGeom>
          <a:noFill/>
        </p:spPr>
        <p:txBody>
          <a:bodyPr wrap="none" lIns="0" tIns="0" rIns="0" bIns="0" rtlCol="0">
            <a:spAutoFit/>
          </a:bodyPr>
          <a:lstStyle/>
          <a:p>
            <a:pPr algn="ctr">
              <a:lnSpc>
                <a:spcPct val="105000"/>
              </a:lnSpc>
            </a:pPr>
            <a:r>
              <a:rPr lang="en-US"/>
              <a:t>Cây cành giao</a:t>
            </a:r>
          </a:p>
        </p:txBody>
      </p:sp>
      <p:sp>
        <p:nvSpPr>
          <p:cNvPr id="36" name="TextBox 35"/>
          <p:cNvSpPr txBox="1"/>
          <p:nvPr/>
        </p:nvSpPr>
        <p:spPr>
          <a:xfrm>
            <a:off x="6232427" y="4038600"/>
            <a:ext cx="1676742" cy="270715"/>
          </a:xfrm>
          <a:prstGeom prst="rect">
            <a:avLst/>
          </a:prstGeom>
          <a:noFill/>
        </p:spPr>
        <p:txBody>
          <a:bodyPr wrap="none" lIns="0" tIns="0" rIns="0" bIns="0" rtlCol="0">
            <a:spAutoFit/>
          </a:bodyPr>
          <a:lstStyle/>
          <a:p>
            <a:pPr algn="ctr">
              <a:lnSpc>
                <a:spcPct val="105000"/>
              </a:lnSpc>
            </a:pPr>
            <a:r>
              <a:rPr lang="en-US"/>
              <a:t>Cây xương rồng</a:t>
            </a:r>
          </a:p>
        </p:txBody>
      </p:sp>
      <p:sp>
        <p:nvSpPr>
          <p:cNvPr id="40" name="TextBox 39"/>
          <p:cNvSpPr txBox="1"/>
          <p:nvPr/>
        </p:nvSpPr>
        <p:spPr>
          <a:xfrm>
            <a:off x="231957" y="4166392"/>
            <a:ext cx="1370653" cy="369332"/>
          </a:xfrm>
          <a:prstGeom prst="rect">
            <a:avLst/>
          </a:prstGeom>
          <a:noFill/>
        </p:spPr>
        <p:txBody>
          <a:bodyPr wrap="square" lIns="0" tIns="0" rIns="0" bIns="0" rtlCol="0">
            <a:spAutoFit/>
          </a:bodyPr>
          <a:lstStyle/>
          <a:p>
            <a:r>
              <a:rPr lang="en-US" sz="2400" b="1">
                <a:solidFill>
                  <a:schemeClr val="accent6">
                    <a:lumMod val="50000"/>
                  </a:schemeClr>
                </a:solidFill>
                <a:latin typeface="Arial" panose="020B0604020202020204" pitchFamily="34" charset="0"/>
                <a:cs typeface="Arial" panose="020B0604020202020204" pitchFamily="34" charset="0"/>
              </a:rPr>
              <a:t>Trả lời:</a:t>
            </a:r>
            <a:endParaRPr lang="en-US" sz="2400" b="1">
              <a:solidFill>
                <a:schemeClr val="accent6">
                  <a:lumMod val="50000"/>
                </a:schemeClr>
              </a:solidFill>
            </a:endParaRPr>
          </a:p>
        </p:txBody>
      </p:sp>
      <p:grpSp>
        <p:nvGrpSpPr>
          <p:cNvPr id="2" name="Group 1"/>
          <p:cNvGrpSpPr/>
          <p:nvPr/>
        </p:nvGrpSpPr>
        <p:grpSpPr>
          <a:xfrm>
            <a:off x="336342" y="4762133"/>
            <a:ext cx="11563318" cy="845616"/>
            <a:chOff x="336342" y="5023290"/>
            <a:chExt cx="11563318" cy="845616"/>
          </a:xfrm>
        </p:grpSpPr>
        <p:pic>
          <p:nvPicPr>
            <p:cNvPr id="56" name="Picture 2" descr="Leaf icon image Royalty Free Vector Image - VectorStock"/>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336342" y="5096396"/>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992606" y="5023290"/>
              <a:ext cx="10907054"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dirty="0"/>
                <a:t>Ta quan sát thấy thân của cây cành giao và cây xương rồng có màu xanh tươi, điều này cho thấy rằng trong thân cây có chứa diệp lục.</a:t>
              </a:r>
              <a:endParaRPr lang="en-US" sz="2400" dirty="0"/>
            </a:p>
          </p:txBody>
        </p:sp>
      </p:grpSp>
      <p:grpSp>
        <p:nvGrpSpPr>
          <p:cNvPr id="3" name="Group 2"/>
          <p:cNvGrpSpPr/>
          <p:nvPr/>
        </p:nvGrpSpPr>
        <p:grpSpPr>
          <a:xfrm>
            <a:off x="336342" y="5816262"/>
            <a:ext cx="11398458" cy="845616"/>
            <a:chOff x="336342" y="6115519"/>
            <a:chExt cx="11398458" cy="845616"/>
          </a:xfrm>
        </p:grpSpPr>
        <p:pic>
          <p:nvPicPr>
            <p:cNvPr id="61" name="Picture 2" descr="Leaf icon image Royalty Free Vector Image - VectorStock"/>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992606" y="6115519"/>
              <a:ext cx="10742194"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dirty="0"/>
                <a:t>Các cây có lá tiêu giảm hay biến đổi chúng sẽ sử dụng bộ phận khác để quang hợp đó là: </a:t>
              </a:r>
              <a:r>
                <a:rPr lang="vi-VN" sz="2400" b="1" dirty="0"/>
                <a:t>Thân cây</a:t>
              </a:r>
              <a:r>
                <a:rPr lang="vi-VN" sz="2400" dirty="0"/>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a:fillRect/>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a:fillRect/>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a:fillRect/>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a:fillRect/>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a:fillRect/>
          </a:stretch>
        </p:blipFill>
        <p:spPr>
          <a:xfrm>
            <a:off x="158684" y="4713402"/>
            <a:ext cx="1414021" cy="1451728"/>
          </a:xfrm>
          <a:prstGeom prst="rect">
            <a:avLst/>
          </a:prstGeom>
        </p:spPr>
      </p:pic>
      <p:sp>
        <p:nvSpPr>
          <p:cNvPr id="7" name="Rectangle 6"/>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72433" y="1015425"/>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0" name="TextBox 19"/>
          <p:cNvSpPr txBox="1"/>
          <p:nvPr/>
        </p:nvSpPr>
        <p:spPr>
          <a:xfrm>
            <a:off x="1772433" y="1996127"/>
            <a:ext cx="8668369" cy="1339597"/>
          </a:xfrm>
          <a:prstGeom prst="rect">
            <a:avLst/>
          </a:prstGeom>
          <a:noFill/>
        </p:spPr>
        <p:txBody>
          <a:bodyPr wrap="square" lIns="0" tIns="0" rIns="0" bIns="0" rtlCol="0">
            <a:spAutoFit/>
          </a:bodyPr>
          <a:lstStyle/>
          <a:p>
            <a:pPr algn="just">
              <a:lnSpc>
                <a:spcPct val="125000"/>
              </a:lnSpc>
            </a:pPr>
            <a:r>
              <a:rPr lang="vi-VN" sz="2400" b="1" dirty="0">
                <a:solidFill>
                  <a:srgbClr val="FFFF00"/>
                </a:solidFill>
                <a:latin typeface="Arial" panose="020B0604020202020204" pitchFamily="34" charset="0"/>
                <a:cs typeface="Arial" panose="020B0604020202020204" pitchFamily="34" charset="0"/>
              </a:rPr>
              <a:t>        Lá </a:t>
            </a:r>
            <a:r>
              <a:rPr lang="vi-VN" sz="2400" dirty="0">
                <a:solidFill>
                  <a:schemeClr val="bg1"/>
                </a:solidFill>
                <a:latin typeface="Arial" panose="020B0604020202020204" pitchFamily="34" charset="0"/>
                <a:cs typeface="Arial" panose="020B0604020202020204" pitchFamily="34" charset="0"/>
              </a:rPr>
              <a:t>cây là </a:t>
            </a:r>
            <a:r>
              <a:rPr lang="vi-VN" sz="2400" b="1" dirty="0">
                <a:solidFill>
                  <a:srgbClr val="FFFF00"/>
                </a:solidFill>
                <a:latin typeface="Arial" panose="020B0604020202020204" pitchFamily="34" charset="0"/>
                <a:cs typeface="Arial" panose="020B0604020202020204" pitchFamily="34" charset="0"/>
              </a:rPr>
              <a:t>cơ quan chủ yếu </a:t>
            </a:r>
            <a:r>
              <a:rPr lang="vi-VN" sz="2400" dirty="0">
                <a:solidFill>
                  <a:schemeClr val="bg1"/>
                </a:solidFill>
                <a:latin typeface="Arial" panose="020B0604020202020204" pitchFamily="34" charset="0"/>
                <a:cs typeface="Arial" panose="020B0604020202020204" pitchFamily="34" charset="0"/>
              </a:rPr>
              <a:t>thực hiện chức năng quang hợp. Bên trong lá có nhiều </a:t>
            </a:r>
            <a:r>
              <a:rPr lang="vi-VN" sz="2400" b="1" dirty="0">
                <a:solidFill>
                  <a:srgbClr val="FFFF00"/>
                </a:solidFill>
                <a:latin typeface="Arial" panose="020B0604020202020204" pitchFamily="34" charset="0"/>
                <a:cs typeface="Arial" panose="020B0604020202020204" pitchFamily="34" charset="0"/>
              </a:rPr>
              <a:t>lục lạp</a:t>
            </a:r>
            <a:r>
              <a:rPr lang="vi-VN" sz="2400" dirty="0">
                <a:solidFill>
                  <a:schemeClr val="bg1"/>
                </a:solidFill>
                <a:latin typeface="Arial" panose="020B0604020202020204" pitchFamily="34" charset="0"/>
                <a:cs typeface="Arial" panose="020B0604020202020204" pitchFamily="34" charset="0"/>
              </a:rPr>
              <a:t>, có khả năng </a:t>
            </a:r>
            <a:r>
              <a:rPr lang="vi-VN" sz="2400" b="1" dirty="0">
                <a:solidFill>
                  <a:srgbClr val="FFFF00"/>
                </a:solidFill>
                <a:latin typeface="Arial" panose="020B0604020202020204" pitchFamily="34" charset="0"/>
                <a:cs typeface="Arial" panose="020B0604020202020204" pitchFamily="34" charset="0"/>
              </a:rPr>
              <a:t>hấp thu và biến đổi năng lượng ánh sáng</a:t>
            </a:r>
            <a:r>
              <a:rPr lang="vi-VN" sz="2400" dirty="0">
                <a:solidFill>
                  <a:srgbClr val="FFFF00"/>
                </a:solidFill>
                <a:latin typeface="Arial" panose="020B0604020202020204" pitchFamily="34" charset="0"/>
                <a:cs typeface="Arial" panose="020B0604020202020204" pitchFamily="34" charset="0"/>
              </a:rPr>
              <a:t>.</a:t>
            </a:r>
            <a:endParaRPr lang="vi-VN" sz="2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2326" r="19896"/>
          <a:stretch>
            <a:fillRect/>
          </a:stretch>
        </p:blipFill>
        <p:spPr>
          <a:xfrm>
            <a:off x="5852160" y="0"/>
            <a:ext cx="6339840" cy="6858000"/>
          </a:xfrm>
          <a:prstGeom prst="rect">
            <a:avLst/>
          </a:prstGeom>
        </p:spPr>
      </p:pic>
      <p:sp>
        <p:nvSpPr>
          <p:cNvPr id="9" name="Rectangle 8"/>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4743" y="2976215"/>
            <a:ext cx="4462760"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1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400219"/>
            <a:ext cx="10903948" cy="1812740"/>
          </a:xfrm>
          <a:prstGeom prst="rect">
            <a:avLst/>
          </a:prstGeom>
          <a:noFill/>
        </p:spPr>
        <p:txBody>
          <a:bodyPr wrap="square" lIns="0" tIns="0" rIns="0" bIns="0" rtlCol="0">
            <a:spAutoFit/>
          </a:bodyPr>
          <a:lstStyle/>
          <a:p>
            <a:pPr algn="just">
              <a:lnSpc>
                <a:spcPct val="120000"/>
              </a:lnSpc>
            </a:pPr>
            <a:r>
              <a:rPr lang="vi-VN" sz="2000" b="1" dirty="0">
                <a:solidFill>
                  <a:schemeClr val="accent6">
                    <a:lumMod val="50000"/>
                  </a:schemeClr>
                </a:solidFill>
              </a:rPr>
              <a:t>Mật độ khí khổng </a:t>
            </a:r>
            <a:r>
              <a:rPr lang="vi-VN" sz="2000" dirty="0"/>
              <a:t>của lá rất lớn, cứ 1 cm</a:t>
            </a:r>
            <a:r>
              <a:rPr lang="vi-VN" sz="2000" baseline="30000" dirty="0"/>
              <a:t>2</a:t>
            </a:r>
            <a:r>
              <a:rPr lang="vi-VN" sz="2000" dirty="0"/>
              <a:t> diện tích mặt lá có khoảng 30 000 khí khổng. Số lượng khí khổng ở mặt trên và mặt dưới của lá khác nhau tùy theo loài thực vật. Đa số các loài thực vật có số lượng khí khổng ở mặt trên của lá ít hơn mặt dưới. Nhiều loài thực vật thủy sinh (sen, súng,...), mặt trên của lá lại có số lượng khí khổng nhiều hơn mặt dưới. Một số loài thực vật khác (ngô, lúa mì,...) có số lượng khí khổng tương đối đồng đều giữa hai mặt lá.</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9610" r="9610"/>
          <a:stretch>
            <a:fillRect/>
          </a:stretch>
        </p:blipFill>
        <p:spPr>
          <a:xfrm>
            <a:off x="0" y="2430298"/>
            <a:ext cx="6096000" cy="4244822"/>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6129" t="29352" r="6778"/>
          <a:stretch>
            <a:fillRect/>
          </a:stretch>
        </p:blipFill>
        <p:spPr>
          <a:xfrm>
            <a:off x="6096000" y="2430298"/>
            <a:ext cx="6096000" cy="42448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04812" y="2976215"/>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16"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813" r="36188"/>
          <a:stretch>
            <a:fillRect/>
          </a:stretch>
        </p:blipFill>
        <p:spPr>
          <a:xfrm>
            <a:off x="5852160" y="0"/>
            <a:ext cx="6339840" cy="6858000"/>
          </a:xfrm>
          <a:prstGeom prst="rect">
            <a:avLst/>
          </a:prstGeom>
        </p:spPr>
      </p:pic>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p:cNvGrpSpPr/>
          <p:nvPr/>
        </p:nvGrpSpPr>
        <p:grpSpPr>
          <a:xfrm>
            <a:off x="678453" y="516454"/>
            <a:ext cx="10980147" cy="1274065"/>
            <a:chOff x="404405" y="1087776"/>
            <a:chExt cx="10980147" cy="1274065"/>
          </a:xfrm>
        </p:grpSpPr>
        <p:sp>
          <p:nvSpPr>
            <p:cNvPr id="5" name="TextBox 4"/>
            <p:cNvSpPr txBox="1"/>
            <p:nvPr/>
          </p:nvSpPr>
          <p:spPr>
            <a:xfrm>
              <a:off x="1485900" y="1133876"/>
              <a:ext cx="9898652" cy="1227965"/>
            </a:xfrm>
            <a:prstGeom prst="rect">
              <a:avLst/>
            </a:prstGeom>
            <a:noFill/>
          </p:spPr>
          <p:txBody>
            <a:bodyPr wrap="square" lIns="0" tIns="0" rIns="0" bIns="0" rtlCol="0">
              <a:spAutoFit/>
            </a:bodyPr>
            <a:lstStyle/>
            <a:p>
              <a:pPr algn="just">
                <a:lnSpc>
                  <a:spcPct val="125000"/>
                </a:lnSpc>
              </a:pPr>
              <a:r>
                <a:rPr lang="vi-VN" sz="2200" b="1" dirty="0">
                  <a:solidFill>
                    <a:schemeClr val="accent6">
                      <a:lumMod val="50000"/>
                    </a:schemeClr>
                  </a:solidFill>
                  <a:latin typeface="Arial" panose="020B0604020202020204" pitchFamily="34" charset="0"/>
                  <a:cs typeface="Arial" panose="020B0604020202020204" pitchFamily="34" charset="0"/>
                </a:rPr>
                <a:t>Quang hợp </a:t>
              </a:r>
              <a:r>
                <a:rPr lang="vi-VN" sz="2200" dirty="0">
                  <a:latin typeface="Arial" panose="020B0604020202020204" pitchFamily="34" charset="0"/>
                  <a:cs typeface="Arial" panose="020B0604020202020204" pitchFamily="34" charset="0"/>
                </a:rPr>
                <a:t>là quá trình</a:t>
              </a:r>
              <a:r>
                <a:rPr lang="en-US" sz="2200" dirty="0">
                  <a:latin typeface="Arial" panose="020B0604020202020204" pitchFamily="34" charset="0"/>
                  <a:cs typeface="Arial" panose="020B0604020202020204" pitchFamily="34" charset="0"/>
                </a:rPr>
                <a:t> </a:t>
              </a:r>
              <a:r>
                <a:rPr lang="vi-VN" sz="2200" dirty="0">
                  <a:latin typeface="Arial" panose="020B0604020202020204" pitchFamily="34" charset="0"/>
                  <a:cs typeface="Arial" panose="020B0604020202020204" pitchFamily="34" charset="0"/>
                </a:rPr>
                <a:t>lá cây sử dụng nước và khí carbon dioxide nhờ năng lượng ánh sáng đã được diệp lục hấp thu để tổng hợp chất hữu cơ và giải phóng oxgen</a:t>
              </a:r>
              <a:r>
                <a:rPr lang="en-US" sz="2200" dirty="0">
                  <a:latin typeface="Arial" panose="020B0604020202020204" pitchFamily="34" charset="0"/>
                  <a:cs typeface="Arial" panose="020B0604020202020204" pitchFamily="34" charset="0"/>
                </a:rPr>
                <a:t>.</a:t>
              </a:r>
              <a:endParaRPr lang="en-US" sz="2200" dirty="0"/>
            </a:p>
          </p:txBody>
        </p:sp>
        <p:pic>
          <p:nvPicPr>
            <p:cNvPr id="6"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605926" y="1897706"/>
            <a:ext cx="10980147" cy="1697258"/>
            <a:chOff x="404405" y="1087776"/>
            <a:chExt cx="10980147" cy="1697258"/>
          </a:xfrm>
        </p:grpSpPr>
        <p:sp>
          <p:nvSpPr>
            <p:cNvPr id="11" name="TextBox 10"/>
            <p:cNvSpPr txBox="1"/>
            <p:nvPr/>
          </p:nvSpPr>
          <p:spPr>
            <a:xfrm>
              <a:off x="1485900" y="1133876"/>
              <a:ext cx="9898652" cy="1651158"/>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Trong quá trình quang hợp, trao đổi chất và chu yển hóa năng </a:t>
              </a:r>
              <a:r>
                <a:rPr lang="vi-VN" sz="2200" b="1" dirty="0">
                  <a:latin typeface="Arial" panose="020B0604020202020204" pitchFamily="34" charset="0"/>
                  <a:cs typeface="Arial" panose="020B0604020202020204" pitchFamily="34" charset="0"/>
                </a:rPr>
                <a:t>lượng luôn diễn ra đồng thời</a:t>
              </a:r>
              <a:r>
                <a:rPr lang="vi-VN" sz="2200" dirty="0">
                  <a:latin typeface="Arial" panose="020B0604020202020204" pitchFamily="34" charset="0"/>
                  <a:cs typeface="Arial" panose="020B0604020202020204" pitchFamily="34" charset="0"/>
                </a:rPr>
                <a:t>, nước và carbon dioxide được lấy từ môi trường ngoài để tổng hợp chất hữu cơ và giải phóng khí oxygen, trong quá trình đó </a:t>
              </a:r>
              <a:r>
                <a:rPr lang="vi-VN" sz="2200" b="1" dirty="0">
                  <a:latin typeface="Arial" panose="020B0604020202020204" pitchFamily="34" charset="0"/>
                  <a:cs typeface="Arial" panose="020B0604020202020204" pitchFamily="34" charset="0"/>
                </a:rPr>
                <a:t>quang năng được biến đổi thành hóa năng</a:t>
              </a:r>
              <a:r>
                <a:rPr lang="vi-VN" sz="2200" dirty="0">
                  <a:latin typeface="Arial" panose="020B0604020202020204" pitchFamily="34" charset="0"/>
                  <a:cs typeface="Arial" panose="020B0604020202020204" pitchFamily="34" charset="0"/>
                </a:rPr>
                <a:t>.</a:t>
              </a:r>
              <a:endParaRPr lang="vi-VN" sz="2200" dirty="0"/>
            </a:p>
          </p:txBody>
        </p:sp>
        <p:pic>
          <p:nvPicPr>
            <p:cNvPr id="12"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678453" y="3748804"/>
            <a:ext cx="10907619" cy="850872"/>
            <a:chOff x="404405" y="1087776"/>
            <a:chExt cx="10907619" cy="850872"/>
          </a:xfrm>
        </p:grpSpPr>
        <p:sp>
          <p:nvSpPr>
            <p:cNvPr id="14" name="TextBox 13"/>
            <p:cNvSpPr txBox="1"/>
            <p:nvPr/>
          </p:nvSpPr>
          <p:spPr>
            <a:xfrm>
              <a:off x="1485899" y="1133876"/>
              <a:ext cx="9826125" cy="804772"/>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Lá cây là </a:t>
              </a:r>
              <a:r>
                <a:rPr lang="vi-VN" sz="2200" b="1" dirty="0">
                  <a:latin typeface="Arial" panose="020B0604020202020204" pitchFamily="34" charset="0"/>
                  <a:cs typeface="Arial" panose="020B0604020202020204" pitchFamily="34" charset="0"/>
                </a:rPr>
                <a:t>cơ quan chủ yếu </a:t>
              </a:r>
              <a:r>
                <a:rPr lang="vi-VN" sz="2200" dirty="0">
                  <a:latin typeface="Arial" panose="020B0604020202020204" pitchFamily="34" charset="0"/>
                  <a:cs typeface="Arial" panose="020B0604020202020204" pitchFamily="34" charset="0"/>
                </a:rPr>
                <a:t>thực hiện chức năng quang hợp. Bên trong lá có nhiều </a:t>
              </a:r>
              <a:r>
                <a:rPr lang="vi-VN" sz="2200" b="1" dirty="0">
                  <a:latin typeface="Arial" panose="020B0604020202020204" pitchFamily="34" charset="0"/>
                  <a:cs typeface="Arial" panose="020B0604020202020204" pitchFamily="34" charset="0"/>
                </a:rPr>
                <a:t>lục lạp</a:t>
              </a:r>
              <a:r>
                <a:rPr lang="vi-VN" sz="2200" dirty="0">
                  <a:latin typeface="Arial" panose="020B0604020202020204" pitchFamily="34" charset="0"/>
                  <a:cs typeface="Arial" panose="020B0604020202020204" pitchFamily="34" charset="0"/>
                </a:rPr>
                <a:t>, có khả năng </a:t>
              </a:r>
              <a:r>
                <a:rPr lang="vi-VN" sz="2200" b="1" dirty="0">
                  <a:latin typeface="Arial" panose="020B0604020202020204" pitchFamily="34" charset="0"/>
                  <a:cs typeface="Arial" panose="020B0604020202020204" pitchFamily="34" charset="0"/>
                </a:rPr>
                <a:t>hấp thu và biến đổi năng lượng ánh sáng</a:t>
              </a:r>
              <a:r>
                <a:rPr lang="vi-VN" sz="2200" dirty="0">
                  <a:latin typeface="Arial" panose="020B0604020202020204" pitchFamily="34" charset="0"/>
                  <a:cs typeface="Arial" panose="020B0604020202020204" pitchFamily="34" charset="0"/>
                </a:rPr>
                <a:t>.</a:t>
              </a:r>
              <a:endParaRPr lang="vi-VN" sz="2200" dirty="0"/>
            </a:p>
          </p:txBody>
        </p:sp>
        <p:pic>
          <p:nvPicPr>
            <p:cNvPr id="15"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678452" y="4760759"/>
            <a:ext cx="10835095" cy="823874"/>
            <a:chOff x="404405" y="1087776"/>
            <a:chExt cx="10835095" cy="823874"/>
          </a:xfrm>
        </p:grpSpPr>
        <p:sp>
          <p:nvSpPr>
            <p:cNvPr id="17" name="TextBox 16"/>
            <p:cNvSpPr txBox="1"/>
            <p:nvPr/>
          </p:nvSpPr>
          <p:spPr>
            <a:xfrm>
              <a:off x="1485900" y="1326236"/>
              <a:ext cx="97536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Phương trình tổng quát của quá trình quang hợp:</a:t>
              </a:r>
              <a:endParaRPr lang="vi-VN" sz="2200" dirty="0"/>
            </a:p>
          </p:txBody>
        </p:sp>
        <p:pic>
          <p:nvPicPr>
            <p:cNvPr id="18"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1743973" y="5613500"/>
            <a:ext cx="8704054" cy="882550"/>
            <a:chOff x="1354346" y="5490127"/>
            <a:chExt cx="8704054" cy="882550"/>
          </a:xfrm>
        </p:grpSpPr>
        <p:sp>
          <p:nvSpPr>
            <p:cNvPr id="20" name="TextBox 19"/>
            <p:cNvSpPr txBox="1"/>
            <p:nvPr/>
          </p:nvSpPr>
          <p:spPr>
            <a:xfrm>
              <a:off x="1354346" y="5746919"/>
              <a:ext cx="3560554" cy="402418"/>
            </a:xfrm>
            <a:prstGeom prst="rect">
              <a:avLst/>
            </a:prstGeom>
            <a:noFill/>
          </p:spPr>
          <p:txBody>
            <a:bodyPr wrap="square" lIns="0" tIns="0" rIns="0" bIns="0" rtlCol="0">
              <a:spAutoFit/>
            </a:bodyPr>
            <a:lstStyle/>
            <a:p>
              <a:pPr algn="ctr">
                <a:lnSpc>
                  <a:spcPct val="120000"/>
                </a:lnSpc>
              </a:pPr>
              <a:r>
                <a:rPr lang="vi-VN" sz="2400" b="1">
                  <a:solidFill>
                    <a:schemeClr val="tx2">
                      <a:lumMod val="50000"/>
                    </a:schemeClr>
                  </a:solidFill>
                  <a:latin typeface="Arial" panose="020B0604020202020204" pitchFamily="34" charset="0"/>
                  <a:cs typeface="Arial" panose="020B0604020202020204" pitchFamily="34" charset="0"/>
                </a:rPr>
                <a:t>Nước + Carbon dioxide </a:t>
              </a:r>
              <a:endParaRPr lang="vi-VN" sz="2400" b="1">
                <a:solidFill>
                  <a:schemeClr val="tx2">
                    <a:lumMod val="50000"/>
                  </a:schemeClr>
                </a:solidFill>
              </a:endParaRPr>
            </a:p>
          </p:txBody>
        </p:sp>
        <p:sp>
          <p:nvSpPr>
            <p:cNvPr id="21" name="TextBox 20"/>
            <p:cNvSpPr txBox="1"/>
            <p:nvPr/>
          </p:nvSpPr>
          <p:spPr>
            <a:xfrm>
              <a:off x="7239000" y="5746919"/>
              <a:ext cx="2819400" cy="402418"/>
            </a:xfrm>
            <a:prstGeom prst="rect">
              <a:avLst/>
            </a:prstGeom>
            <a:noFill/>
          </p:spPr>
          <p:txBody>
            <a:bodyPr wrap="square" lIns="0" tIns="0" rIns="0" bIns="0" rtlCol="0">
              <a:spAutoFit/>
            </a:bodyPr>
            <a:lstStyle/>
            <a:p>
              <a:pPr algn="ctr">
                <a:lnSpc>
                  <a:spcPct val="120000"/>
                </a:lnSpc>
              </a:pPr>
              <a:r>
                <a:rPr lang="vi-VN" sz="2400" b="1">
                  <a:solidFill>
                    <a:schemeClr val="tx2">
                      <a:lumMod val="50000"/>
                    </a:schemeClr>
                  </a:solidFill>
                  <a:latin typeface="Arial" panose="020B0604020202020204" pitchFamily="34" charset="0"/>
                  <a:cs typeface="Arial" panose="020B0604020202020204" pitchFamily="34" charset="0"/>
                </a:rPr>
                <a:t>Glucose + Oxygen</a:t>
              </a:r>
              <a:endParaRPr lang="vi-VN" sz="2400" b="1">
                <a:solidFill>
                  <a:schemeClr val="tx2">
                    <a:lumMod val="50000"/>
                  </a:schemeClr>
                </a:solidFill>
              </a:endParaRPr>
            </a:p>
          </p:txBody>
        </p:sp>
        <p:cxnSp>
          <p:nvCxnSpPr>
            <p:cNvPr id="22" name="Straight Arrow Connector 21"/>
            <p:cNvCxnSpPr/>
            <p:nvPr/>
          </p:nvCxnSpPr>
          <p:spPr>
            <a:xfrm>
              <a:off x="5086350" y="5948128"/>
              <a:ext cx="1971675"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06336" y="5490127"/>
              <a:ext cx="1361176" cy="335413"/>
            </a:xfrm>
            <a:prstGeom prst="rect">
              <a:avLst/>
            </a:prstGeom>
            <a:noFill/>
          </p:spPr>
          <p:txBody>
            <a:bodyPr wrap="square" lIns="0" tIns="0" rIns="0" bIns="0" rtlCol="0">
              <a:spAutoFit/>
            </a:bodyPr>
            <a:lstStyle/>
            <a:p>
              <a:pPr algn="ctr">
                <a:lnSpc>
                  <a:spcPct val="120000"/>
                </a:lnSpc>
              </a:pPr>
              <a:r>
                <a:rPr lang="vi-VN" sz="2000" b="1">
                  <a:solidFill>
                    <a:schemeClr val="accent5">
                      <a:lumMod val="75000"/>
                    </a:schemeClr>
                  </a:solidFill>
                  <a:latin typeface="Arial" panose="020B0604020202020204" pitchFamily="34" charset="0"/>
                  <a:cs typeface="Arial" panose="020B0604020202020204" pitchFamily="34" charset="0"/>
                </a:rPr>
                <a:t>Ánh sáng</a:t>
              </a:r>
              <a:endParaRPr lang="vi-VN" sz="2000" b="1">
                <a:solidFill>
                  <a:schemeClr val="accent5">
                    <a:lumMod val="75000"/>
                  </a:schemeClr>
                </a:solidFill>
              </a:endParaRPr>
            </a:p>
          </p:txBody>
        </p:sp>
        <p:sp>
          <p:nvSpPr>
            <p:cNvPr id="24" name="TextBox 23"/>
            <p:cNvSpPr txBox="1"/>
            <p:nvPr/>
          </p:nvSpPr>
          <p:spPr>
            <a:xfrm>
              <a:off x="5406336" y="6037264"/>
              <a:ext cx="1361176" cy="335413"/>
            </a:xfrm>
            <a:prstGeom prst="rect">
              <a:avLst/>
            </a:prstGeom>
            <a:noFill/>
          </p:spPr>
          <p:txBody>
            <a:bodyPr wrap="square" lIns="0" tIns="0" rIns="0" bIns="0" rtlCol="0">
              <a:spAutoFit/>
            </a:bodyPr>
            <a:lstStyle/>
            <a:p>
              <a:pPr algn="ctr">
                <a:lnSpc>
                  <a:spcPct val="120000"/>
                </a:lnSpc>
              </a:pPr>
              <a:r>
                <a:rPr lang="vi-VN" sz="2000" b="1">
                  <a:solidFill>
                    <a:schemeClr val="accent5">
                      <a:lumMod val="75000"/>
                    </a:schemeClr>
                  </a:solidFill>
                  <a:latin typeface="Arial" panose="020B0604020202020204" pitchFamily="34" charset="0"/>
                  <a:cs typeface="Arial" panose="020B0604020202020204" pitchFamily="34" charset="0"/>
                </a:rPr>
                <a:t>Diệp lục</a:t>
              </a:r>
              <a:endParaRPr lang="vi-VN" sz="2000" b="1">
                <a:solidFill>
                  <a:schemeClr val="accent5">
                    <a:lumMod val="7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62520" y="2976215"/>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16"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344" r="31656"/>
          <a:stretch>
            <a:fillRect/>
          </a:stretch>
        </p:blipFill>
        <p:spPr>
          <a:xfrm flipH="1">
            <a:off x="5852160" y="0"/>
            <a:ext cx="6339840" cy="6858000"/>
          </a:xfrm>
          <a:prstGeom prst="rect">
            <a:avLst/>
          </a:prstGeom>
        </p:spPr>
      </p:pic>
    </p:spTree>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78452" y="433759"/>
            <a:ext cx="10835096" cy="2101537"/>
            <a:chOff x="404404" y="1133876"/>
            <a:chExt cx="10835096" cy="2101537"/>
          </a:xfrm>
        </p:grpSpPr>
        <p:sp>
          <p:nvSpPr>
            <p:cNvPr id="11" name="TextBox 10"/>
            <p:cNvSpPr txBox="1"/>
            <p:nvPr/>
          </p:nvSpPr>
          <p:spPr>
            <a:xfrm>
              <a:off x="1783352" y="1133876"/>
              <a:ext cx="9456148" cy="2101537"/>
            </a:xfrm>
            <a:prstGeom prst="rect">
              <a:avLst/>
            </a:prstGeom>
            <a:noFill/>
          </p:spPr>
          <p:txBody>
            <a:bodyPr wrap="square" lIns="0" tIns="0" rIns="0" bIns="0" rtlCol="0">
              <a:spAutoFit/>
            </a:bodyPr>
            <a:lstStyle/>
            <a:p>
              <a:pPr algn="just">
                <a:lnSpc>
                  <a:spcPct val="125000"/>
                </a:lnSpc>
              </a:pPr>
              <a:r>
                <a:rPr lang="vi-VN" sz="2800">
                  <a:latin typeface="Arial" panose="020B0604020202020204" pitchFamily="34" charset="0"/>
                  <a:cs typeface="Arial" panose="020B0604020202020204" pitchFamily="34" charset="0"/>
                </a:rPr>
                <a:t>Giải thích được vì sao nhiều loại cây trồng trong nhà vẫn có thể sống được bình thường dù không có ánh nắng mặt trời.  Giải thích được ý nghĩa của việc để cây xanh trong phòng khách.</a:t>
              </a:r>
              <a:endParaRPr lang="vi-VN" sz="2800"/>
            </a:p>
          </p:txBody>
        </p:sp>
        <p:pic>
          <p:nvPicPr>
            <p:cNvPr id="12"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4" y="1772707"/>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8450" b="8450"/>
          <a:stretch>
            <a:fillRect/>
          </a:stretch>
        </p:blipFill>
        <p:spPr>
          <a:xfrm>
            <a:off x="0" y="2875787"/>
            <a:ext cx="6096000" cy="3800783"/>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8543" r="1239"/>
          <a:stretch>
            <a:fillRect/>
          </a:stretch>
        </p:blipFill>
        <p:spPr>
          <a:xfrm>
            <a:off x="6096000" y="2875787"/>
            <a:ext cx="6096000" cy="38007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412" name="Picture 4" descr="Cây trầu bà có ý nghĩa phong thùy gì? Tác dụng và Cách trồng"/>
          <p:cNvPicPr>
            <a:picLocks noChangeAspect="1" noChangeArrowheads="1"/>
          </p:cNvPicPr>
          <p:nvPr/>
        </p:nvPicPr>
        <p:blipFill rotWithShape="1">
          <a:blip r:embed="rId2">
            <a:extLst>
              <a:ext uri="{28A0092B-C50C-407E-A947-70E740481C1C}">
                <a14:useLocalDpi xmlns:a14="http://schemas.microsoft.com/office/drawing/2010/main" val="0"/>
              </a:ext>
            </a:extLst>
          </a:blip>
          <a:srcRect t="16651" r="4791"/>
          <a:stretch>
            <a:fillRect/>
          </a:stretch>
        </p:blipFill>
        <p:spPr bwMode="auto">
          <a:xfrm>
            <a:off x="6214278" y="1016119"/>
            <a:ext cx="5917770" cy="51805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1638795"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 name="Rectangle 8"/>
          <p:cNvSpPr/>
          <p:nvPr/>
        </p:nvSpPr>
        <p:spPr>
          <a:xfrm>
            <a:off x="0" y="81034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p:cNvSpPr/>
          <p:nvPr/>
        </p:nvSpPr>
        <p:spPr>
          <a:xfrm>
            <a:off x="0" y="1016119"/>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Rectangle 10"/>
          <p:cNvSpPr/>
          <p:nvPr/>
        </p:nvSpPr>
        <p:spPr>
          <a:xfrm>
            <a:off x="0" y="1231730"/>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 name="TextBox 11"/>
          <p:cNvSpPr txBox="1"/>
          <p:nvPr/>
        </p:nvSpPr>
        <p:spPr>
          <a:xfrm>
            <a:off x="213756" y="2000036"/>
            <a:ext cx="6149974" cy="4196636"/>
          </a:xfrm>
          <a:prstGeom prst="roundRect">
            <a:avLst>
              <a:gd name="adj" fmla="val 6768"/>
            </a:avLst>
          </a:prstGeom>
          <a:solidFill>
            <a:schemeClr val="tx1"/>
          </a:solidFill>
          <a:ln w="38100">
            <a:solidFill>
              <a:schemeClr val="bg1"/>
            </a:solidFill>
          </a:ln>
        </p:spPr>
        <p:txBody>
          <a:bodyPr wrap="square" anchor="ctr">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Nhiều loại cây cảnh trồng ở chậu để trong nhà mà vẫn xanh tốt vì nhiều loại cây cảnh có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nhu cầu ánh sáng không cao, cây ưa bóng</a:t>
            </a: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vì thế trồng trong nhà cây vẫn quang hợp được và xanh tốt </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Ví dụ: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thiết mộc lan; cây lưỡi hổ; vạn niên thanh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558450" y="736177"/>
            <a:ext cx="3027897" cy="724099"/>
          </a:xfrm>
          <a:prstGeom prst="roundRect">
            <a:avLst/>
          </a:prstGeom>
          <a:ln w="28575">
            <a:solidFill>
              <a:schemeClr val="bg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Trả lời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6094" r="4100"/>
          <a:stretch>
            <a:fillRect/>
          </a:stretch>
        </p:blipFill>
        <p:spPr>
          <a:xfrm>
            <a:off x="5715000" y="0"/>
            <a:ext cx="6477000" cy="6858000"/>
          </a:xfrm>
          <a:prstGeom prst="rect">
            <a:avLst/>
          </a:prstGeom>
        </p:spPr>
      </p:pic>
      <p:sp>
        <p:nvSpPr>
          <p:cNvPr id="9" name="Rectangle 8"/>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50898" y="3226819"/>
            <a:ext cx="4230324" cy="1479892"/>
          </a:xfrm>
          <a:prstGeom prst="rect">
            <a:avLst/>
          </a:prstGeom>
          <a:noFill/>
        </p:spPr>
        <p:txBody>
          <a:bodyPr wrap="none" lIns="0" tIns="0" rIns="0" bIns="0" rtlCol="0">
            <a:spAutoFit/>
          </a:bodyPr>
          <a:lstStyle/>
          <a:p>
            <a:pPr algn="ctr">
              <a:lnSpc>
                <a:spcPct val="120000"/>
              </a:lnSpc>
            </a:pPr>
            <a:r>
              <a:rPr lang="vi-VN" sz="4200" b="1"/>
              <a:t>KHÁI QUÁT </a:t>
            </a:r>
          </a:p>
          <a:p>
            <a:pPr algn="ctr">
              <a:lnSpc>
                <a:spcPct val="120000"/>
              </a:lnSpc>
            </a:pPr>
            <a:r>
              <a:rPr lang="vi-VN" sz="4200" b="1"/>
              <a:t>VỀ QUANG HỢP</a:t>
            </a:r>
          </a:p>
        </p:txBody>
      </p:sp>
      <p:sp>
        <p:nvSpPr>
          <p:cNvPr id="13" name="TextBox 12"/>
          <p:cNvSpPr txBox="1"/>
          <p:nvPr/>
        </p:nvSpPr>
        <p:spPr>
          <a:xfrm>
            <a:off x="1400301" y="2257750"/>
            <a:ext cx="2731517"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1.</a:t>
            </a:r>
          </a:p>
        </p:txBody>
      </p:sp>
      <p:pic>
        <p:nvPicPr>
          <p:cNvPr id="1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5374" name="Rectangle 144"/>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368" name="Picture 8" descr="Cây Phát tài (Thiết mộc lan) – Vựa kiểng Vạn Phá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27" r="12135" b="2"/>
          <a:stretch>
            <a:fillRect/>
          </a:stretch>
        </p:blipFill>
        <p:spPr bwMode="auto">
          <a:xfrm>
            <a:off x="196731" y="170453"/>
            <a:ext cx="3794884" cy="6517096"/>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Cây trầu bà vàng đặc điểm và ý nghĩa phong thủ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147" r="2" b="7845"/>
          <a:stretch>
            <a:fillRect/>
          </a:stretch>
        </p:blipFill>
        <p:spPr bwMode="auto">
          <a:xfrm>
            <a:off x="4184141" y="165371"/>
            <a:ext cx="3826711" cy="317654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ây Lưỡi hổ"/>
          <p:cNvPicPr>
            <a:picLocks noChangeAspect="1" noChangeArrowheads="1"/>
          </p:cNvPicPr>
          <p:nvPr/>
        </p:nvPicPr>
        <p:blipFill rotWithShape="1">
          <a:blip r:embed="rId4">
            <a:extLst>
              <a:ext uri="{28A0092B-C50C-407E-A947-70E740481C1C}">
                <a14:useLocalDpi xmlns:a14="http://schemas.microsoft.com/office/drawing/2010/main" val="0"/>
              </a:ext>
            </a:extLst>
          </a:blip>
          <a:srcRect r="2" b="16850"/>
          <a:stretch>
            <a:fillRect/>
          </a:stretch>
        </p:blipFill>
        <p:spPr bwMode="auto">
          <a:xfrm>
            <a:off x="8193992" y="159910"/>
            <a:ext cx="3826711" cy="3181966"/>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Cây Thường Xuân Mini | Tiki"/>
          <p:cNvPicPr>
            <a:picLocks noChangeAspect="1" noChangeArrowheads="1"/>
          </p:cNvPicPr>
          <p:nvPr/>
        </p:nvPicPr>
        <p:blipFill rotWithShape="1">
          <a:blip r:embed="rId5">
            <a:extLst>
              <a:ext uri="{28A0092B-C50C-407E-A947-70E740481C1C}">
                <a14:useLocalDpi xmlns:a14="http://schemas.microsoft.com/office/drawing/2010/main" val="0"/>
              </a:ext>
            </a:extLst>
          </a:blip>
          <a:srcRect t="4608" r="2" b="12416"/>
          <a:stretch>
            <a:fillRect/>
          </a:stretch>
        </p:blipFill>
        <p:spPr bwMode="auto">
          <a:xfrm>
            <a:off x="4184141" y="3512234"/>
            <a:ext cx="3826711" cy="317531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ây Lan Ý thủy sinh tác dụng và ý nghĩa phong thủy"/>
          <p:cNvPicPr>
            <a:picLocks noChangeAspect="1" noChangeArrowheads="1"/>
          </p:cNvPicPr>
          <p:nvPr/>
        </p:nvPicPr>
        <p:blipFill rotWithShape="1">
          <a:blip r:embed="rId6">
            <a:extLst>
              <a:ext uri="{28A0092B-C50C-407E-A947-70E740481C1C}">
                <a14:useLocalDpi xmlns:a14="http://schemas.microsoft.com/office/drawing/2010/main" val="0"/>
              </a:ext>
            </a:extLst>
          </a:blip>
          <a:srcRect t="9850" r="2" b="7010"/>
          <a:stretch>
            <a:fillRect/>
          </a:stretch>
        </p:blipFill>
        <p:spPr bwMode="auto">
          <a:xfrm>
            <a:off x="8193992" y="3505966"/>
            <a:ext cx="3826711" cy="3181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0591"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Thiết mộc lan</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4212663"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Trầu bà</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8275890"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lưỡi hổ</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20" name="TextBox 19"/>
          <p:cNvSpPr txBox="1"/>
          <p:nvPr/>
        </p:nvSpPr>
        <p:spPr>
          <a:xfrm>
            <a:off x="4212663" y="3602965"/>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thường xuân</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8293610" y="3602965"/>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lan ý</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678452" y="717389"/>
            <a:ext cx="10835096" cy="1562928"/>
            <a:chOff x="404405" y="890765"/>
            <a:chExt cx="10835096" cy="1562928"/>
          </a:xfrm>
        </p:grpSpPr>
        <p:sp>
          <p:nvSpPr>
            <p:cNvPr id="14" name="TextBox 13"/>
            <p:cNvSpPr txBox="1"/>
            <p:nvPr/>
          </p:nvSpPr>
          <p:spPr>
            <a:xfrm>
              <a:off x="1485901" y="890765"/>
              <a:ext cx="9753600" cy="1562928"/>
            </a:xfrm>
            <a:prstGeom prst="rect">
              <a:avLst/>
            </a:prstGeom>
            <a:noFill/>
          </p:spPr>
          <p:txBody>
            <a:bodyPr wrap="square" lIns="0" tIns="0" rIns="0" bIns="0" rtlCol="0">
              <a:spAutoFit/>
            </a:bodyPr>
            <a:lstStyle/>
            <a:p>
              <a:pPr>
                <a:lnSpc>
                  <a:spcPct val="125000"/>
                </a:lnSpc>
              </a:pPr>
              <a:r>
                <a:rPr lang="vi-VN" sz="2800">
                  <a:latin typeface="Arial" panose="020B0604020202020204" pitchFamily="34" charset="0"/>
                  <a:cs typeface="Arial" panose="020B0604020202020204" pitchFamily="34" charset="0"/>
                </a:rPr>
                <a:t>Vận dụng được những hiểu biết về vai trò của lá cây đối với quang hợp để có biện pháp chăm sóc và bảo vệ lá cây nói riêng và cây trồng nói chung.</a:t>
              </a:r>
              <a:endParaRPr lang="vi-VN" sz="2800"/>
            </a:p>
          </p:txBody>
        </p:sp>
        <p:pic>
          <p:nvPicPr>
            <p:cNvPr id="15"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8450" b="8450"/>
          <a:stretch>
            <a:fillRect/>
          </a:stretch>
        </p:blipFill>
        <p:spPr>
          <a:xfrm>
            <a:off x="0" y="2875787"/>
            <a:ext cx="6096000" cy="3800783"/>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8543" r="1239"/>
          <a:stretch>
            <a:fillRect/>
          </a:stretch>
        </p:blipFill>
        <p:spPr>
          <a:xfrm>
            <a:off x="6096000" y="2875787"/>
            <a:ext cx="6096000" cy="38007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523241"/>
            <a:ext cx="12192000" cy="58115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48793" y="717073"/>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pic>
        <p:nvPicPr>
          <p:cNvPr id="2050" name="Picture 2" descr="Plant GIFs - Get the best GIF on GI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3048000"/>
            <a:ext cx="2369444" cy="34569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lant GIFs - Get the best GIF on GI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70155" y="3048000"/>
            <a:ext cx="2369444" cy="3456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fs Png posted by Sarah Johns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57700" y="3141583"/>
            <a:ext cx="3276600" cy="3269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2"/>
          <p:cNvSpPr>
            <a:spLocks noGrp="1"/>
          </p:cNvSpPr>
          <p:nvPr>
            <p:ph type="dt" sz="half" idx="10"/>
          </p:nvPr>
        </p:nvSpPr>
        <p:spPr/>
        <p:txBody>
          <a:bodyPr/>
          <a:lstStyle/>
          <a:p>
            <a:fld id="{E69B9EE9-F3BF-4B40-83E7-C9BC68FDDB0E}" type="datetimeFigureOut">
              <a:rPr lang="en-US" smtClean="0"/>
              <a:t>9/23/2024</a:t>
            </a:fld>
            <a:endParaRPr lang="en-US"/>
          </a:p>
        </p:txBody>
      </p:sp>
      <p:sp>
        <p:nvSpPr>
          <p:cNvPr id="13" name="Footer Placeholder 3"/>
          <p:cNvSpPr>
            <a:spLocks noGrp="1"/>
          </p:cNvSpPr>
          <p:nvPr>
            <p:ph type="ftr" sz="quarter" idx="11"/>
          </p:nvPr>
        </p:nvSpPr>
        <p:spPr/>
        <p:txBody>
          <a:bodyPr/>
          <a:lstStyle/>
          <a:p>
            <a:endParaRPr lang="en-US"/>
          </a:p>
        </p:txBody>
      </p:sp>
      <p:sp>
        <p:nvSpPr>
          <p:cNvPr id="14" name="Slide Number Placeholder 4"/>
          <p:cNvSpPr>
            <a:spLocks noGrp="1"/>
          </p:cNvSpPr>
          <p:nvPr>
            <p:ph type="sldNum" sz="quarter" idx="12"/>
          </p:nvPr>
        </p:nvSpPr>
        <p:spPr/>
        <p:txBody>
          <a:bodyPr/>
          <a:lstStyle/>
          <a:p>
            <a:fld id="{17F55963-6440-4C45-BA09-4E6A99D1BBE0}" type="slidenum">
              <a:rPr lang="en-US" smtClean="0"/>
              <a:t>5</a:t>
            </a:fld>
            <a:endParaRPr lang="en-US"/>
          </a:p>
        </p:txBody>
      </p:sp>
      <p:sp>
        <p:nvSpPr>
          <p:cNvPr id="21" name="Rectangle 20"/>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523241"/>
            <a:ext cx="12192000" cy="58115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78453" y="400219"/>
            <a:ext cx="10835095" cy="1288814"/>
            <a:chOff x="404405" y="971541"/>
            <a:chExt cx="10835095" cy="1288814"/>
          </a:xfrm>
        </p:grpSpPr>
        <p:sp>
          <p:nvSpPr>
            <p:cNvPr id="2" name="TextBox 1"/>
            <p:cNvSpPr txBox="1"/>
            <p:nvPr/>
          </p:nvSpPr>
          <p:spPr>
            <a:xfrm>
              <a:off x="1485900" y="971541"/>
              <a:ext cx="9753600" cy="1288814"/>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Quang hợp</a:t>
              </a:r>
              <a:r>
                <a:rPr lang="vi-VN" sz="2400" b="1" dirty="0">
                  <a:solidFill>
                    <a:srgbClr val="41621C"/>
                  </a:solidFill>
                </a:rPr>
                <a:t> </a:t>
              </a:r>
              <a:r>
                <a:rPr lang="vi-VN" sz="2400" dirty="0"/>
                <a:t>là một trong những quá trình trao đổi chất và chuyển hóa năng lượng quan trọng ở thực vật. Quá trình này </a:t>
              </a:r>
              <a:r>
                <a:rPr lang="vi-VN" sz="2400" b="1" dirty="0"/>
                <a:t>diễn ra chủ yếu ở lá cây, trong bào quan quang hợp là lục lạp.</a:t>
              </a:r>
            </a:p>
          </p:txBody>
        </p:sp>
        <p:pic>
          <p:nvPicPr>
            <p:cNvPr id="9218" name="Picture 2" descr="Leaf icon image Royalty Free Vector Image - VectorStock"/>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204011"/>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5232" b="15232"/>
          <a:stretch>
            <a:fillRect/>
          </a:stretch>
        </p:blipFill>
        <p:spPr>
          <a:xfrm>
            <a:off x="0" y="1906372"/>
            <a:ext cx="12192000" cy="4768748"/>
          </a:xfrm>
          <a:prstGeom prst="rect">
            <a:avLst/>
          </a:prstGeom>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fld id="{17F55963-6440-4C45-BA09-4E6A99D1BBE0}" type="slidenum">
              <a:rPr lang="vi-VN" smtClean="0"/>
              <a:t>6</a:t>
            </a:fld>
            <a:endParaRPr lang="vi-VN" dirty="0"/>
          </a:p>
        </p:txBody>
      </p:sp>
      <p:pic>
        <p:nvPicPr>
          <p:cNvPr id="308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TextBox 28"/>
          <p:cNvSpPr txBox="1"/>
          <p:nvPr/>
        </p:nvSpPr>
        <p:spPr>
          <a:xfrm>
            <a:off x="53340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1</a:t>
            </a:r>
          </a:p>
        </p:txBody>
      </p:sp>
      <p:sp>
        <p:nvSpPr>
          <p:cNvPr id="37" name="TextBox 36"/>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pic>
        <p:nvPicPr>
          <p:cNvPr id="31" name="Graphic 30"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6308529" flipH="1">
            <a:off x="4046578" y="5690598"/>
            <a:ext cx="799593" cy="799593"/>
          </a:xfrm>
          <a:prstGeom prst="rect">
            <a:avLst/>
          </a:prstGeom>
        </p:spPr>
      </p:pic>
      <p:sp>
        <p:nvSpPr>
          <p:cNvPr id="52" name="TextBox 51"/>
          <p:cNvSpPr txBox="1"/>
          <p:nvPr/>
        </p:nvSpPr>
        <p:spPr>
          <a:xfrm>
            <a:off x="6843752" y="1064466"/>
            <a:ext cx="4912188" cy="845616"/>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1: </a:t>
            </a:r>
            <a:r>
              <a:rPr lang="vi-VN" sz="2400" dirty="0"/>
              <a:t>Quan sát hình bên rồi hoàn thành nội dung vào bảng sau:</a:t>
            </a:r>
          </a:p>
        </p:txBody>
      </p:sp>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4017" y="1111921"/>
            <a:ext cx="657290" cy="657290"/>
          </a:xfrm>
          <a:prstGeom prst="rect">
            <a:avLst/>
          </a:prstGeom>
        </p:spPr>
      </p:pic>
      <p:graphicFrame>
        <p:nvGraphicFramePr>
          <p:cNvPr id="51" name="Table 52"/>
          <p:cNvGraphicFramePr>
            <a:graphicFrameLocks noGrp="1"/>
          </p:cNvGraphicFramePr>
          <p:nvPr/>
        </p:nvGraphicFramePr>
        <p:xfrm>
          <a:off x="6125660" y="2195301"/>
          <a:ext cx="5852808" cy="2309393"/>
        </p:xfrm>
        <a:graphic>
          <a:graphicData uri="http://schemas.openxmlformats.org/drawingml/2006/table">
            <a:tbl>
              <a:tblPr firstRow="1" bandRow="1">
                <a:tableStyleId>{5940675A-B579-460E-94D1-54222C63F5DA}</a:tableStyleId>
              </a:tblPr>
              <a:tblGrid>
                <a:gridCol w="1950936">
                  <a:extLst>
                    <a:ext uri="{9D8B030D-6E8A-4147-A177-3AD203B41FA5}">
                      <a16:colId xmlns:a16="http://schemas.microsoft.com/office/drawing/2014/main" val="20000"/>
                    </a:ext>
                  </a:extLst>
                </a:gridCol>
                <a:gridCol w="1950936">
                  <a:extLst>
                    <a:ext uri="{9D8B030D-6E8A-4147-A177-3AD203B41FA5}">
                      <a16:colId xmlns:a16="http://schemas.microsoft.com/office/drawing/2014/main" val="20001"/>
                    </a:ext>
                  </a:extLst>
                </a:gridCol>
                <a:gridCol w="1950936">
                  <a:extLst>
                    <a:ext uri="{9D8B030D-6E8A-4147-A177-3AD203B41FA5}">
                      <a16:colId xmlns:a16="http://schemas.microsoft.com/office/drawing/2014/main" val="20002"/>
                    </a:ext>
                  </a:extLst>
                </a:gridCol>
              </a:tblGrid>
              <a:tr h="928899">
                <a:tc>
                  <a:txBody>
                    <a:bodyPr/>
                    <a:lstStyle/>
                    <a:p>
                      <a:pPr algn="ctr"/>
                      <a:r>
                        <a:rPr lang="vi-VN" sz="2000" b="1" noProof="0"/>
                        <a:t>Nguyên liệu</a:t>
                      </a:r>
                    </a:p>
                    <a:p>
                      <a:pPr algn="ctr"/>
                      <a:r>
                        <a:rPr lang="vi-VN" sz="2000" b="1" noProof="0"/>
                        <a:t>(chất lấy vào)</a:t>
                      </a:r>
                    </a:p>
                  </a:txBody>
                  <a:tcPr anchor="ctr">
                    <a:solidFill>
                      <a:schemeClr val="accent5">
                        <a:lumMod val="20000"/>
                        <a:lumOff val="80000"/>
                      </a:schemeClr>
                    </a:solidFill>
                  </a:tcPr>
                </a:tc>
                <a:tc>
                  <a:txBody>
                    <a:bodyPr/>
                    <a:lstStyle/>
                    <a:p>
                      <a:pPr algn="ctr"/>
                      <a:r>
                        <a:rPr lang="vi-VN" sz="2000" b="1" noProof="0"/>
                        <a:t>Sản phẩm</a:t>
                      </a:r>
                    </a:p>
                    <a:p>
                      <a:pPr algn="ctr"/>
                      <a:r>
                        <a:rPr lang="vi-VN" sz="2000" b="1" noProof="0"/>
                        <a:t>(chất tạo ra)</a:t>
                      </a:r>
                    </a:p>
                  </a:txBody>
                  <a:tcPr anchor="ctr">
                    <a:solidFill>
                      <a:schemeClr val="accent5">
                        <a:lumMod val="20000"/>
                        <a:lumOff val="80000"/>
                      </a:schemeClr>
                    </a:solidFill>
                  </a:tcPr>
                </a:tc>
                <a:tc>
                  <a:txBody>
                    <a:bodyPr/>
                    <a:lstStyle/>
                    <a:p>
                      <a:pPr algn="ctr"/>
                      <a:r>
                        <a:rPr lang="vi-VN" sz="2000" b="1" noProof="0"/>
                        <a:t>Các yếu tố</a:t>
                      </a:r>
                    </a:p>
                    <a:p>
                      <a:pPr algn="ctr"/>
                      <a:r>
                        <a:rPr lang="vi-VN" sz="2000" b="1" noProof="0"/>
                        <a:t>tham gia</a:t>
                      </a:r>
                    </a:p>
                  </a:txBody>
                  <a:tcPr anchor="ctr">
                    <a:solidFill>
                      <a:schemeClr val="accent5">
                        <a:lumMod val="20000"/>
                        <a:lumOff val="80000"/>
                      </a:schemeClr>
                    </a:solidFill>
                  </a:tcPr>
                </a:tc>
                <a:extLst>
                  <a:ext uri="{0D108BD9-81ED-4DB2-BD59-A6C34878D82A}">
                    <a16:rowId xmlns:a16="http://schemas.microsoft.com/office/drawing/2014/main" val="10000"/>
                  </a:ext>
                </a:extLst>
              </a:tr>
              <a:tr h="1380494">
                <a:tc>
                  <a:txBody>
                    <a:bodyPr/>
                    <a:lstStyle/>
                    <a:p>
                      <a:pPr algn="ctr"/>
                      <a:r>
                        <a:rPr lang="vi-VN" sz="2000" b="1" noProof="0">
                          <a:solidFill>
                            <a:sysClr val="windowText" lastClr="000000"/>
                          </a:solidFill>
                        </a:rPr>
                        <a:t>?</a:t>
                      </a:r>
                    </a:p>
                  </a:txBody>
                  <a:tcPr anchor="ctr">
                    <a:solidFill>
                      <a:schemeClr val="accent3">
                        <a:lumMod val="40000"/>
                        <a:lumOff val="60000"/>
                      </a:schemeClr>
                    </a:solidFill>
                  </a:tcPr>
                </a:tc>
                <a:tc>
                  <a:txBody>
                    <a:bodyPr/>
                    <a:lstStyle/>
                    <a:p>
                      <a:pPr algn="ctr"/>
                      <a:r>
                        <a:rPr lang="vi-VN" sz="2000" b="1" noProof="0">
                          <a:solidFill>
                            <a:sysClr val="windowText" lastClr="000000"/>
                          </a:solidFill>
                        </a:rPr>
                        <a:t>?</a:t>
                      </a:r>
                    </a:p>
                  </a:txBody>
                  <a:tcPr anchor="ctr">
                    <a:solidFill>
                      <a:schemeClr val="accent3">
                        <a:lumMod val="40000"/>
                        <a:lumOff val="60000"/>
                      </a:schemeClr>
                    </a:solidFill>
                  </a:tcPr>
                </a:tc>
                <a:tc>
                  <a:txBody>
                    <a:bodyPr/>
                    <a:lstStyle/>
                    <a:p>
                      <a:pPr algn="ctr"/>
                      <a:r>
                        <a:rPr lang="vi-VN" sz="2000" b="1" noProof="0" dirty="0">
                          <a:solidFill>
                            <a:sysClr val="windowText" lastClr="000000"/>
                          </a:solidFill>
                        </a:rPr>
                        <a:t>?</a:t>
                      </a:r>
                    </a:p>
                  </a:txBody>
                  <a:tcPr anchor="ctr">
                    <a:solidFill>
                      <a:schemeClr val="accent3">
                        <a:lumMod val="40000"/>
                        <a:lumOff val="60000"/>
                      </a:schemeClr>
                    </a:solidFill>
                  </a:tcPr>
                </a:tc>
                <a:extLst>
                  <a:ext uri="{0D108BD9-81ED-4DB2-BD59-A6C34878D82A}">
                    <a16:rowId xmlns:a16="http://schemas.microsoft.com/office/drawing/2014/main" val="10001"/>
                  </a:ext>
                </a:extLst>
              </a:tr>
            </a:tbl>
          </a:graphicData>
        </a:graphic>
      </p:graphicFrame>
      <p:sp>
        <p:nvSpPr>
          <p:cNvPr id="42" name="TextBox 41"/>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26" name="Graphic 25"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57453">
            <a:off x="3916746" y="3950525"/>
            <a:ext cx="825240" cy="825240"/>
          </a:xfrm>
          <a:prstGeom prst="rect">
            <a:avLst/>
          </a:prstGeom>
        </p:spPr>
      </p:pic>
      <p:graphicFrame>
        <p:nvGraphicFramePr>
          <p:cNvPr id="25" name="Table 52"/>
          <p:cNvGraphicFramePr>
            <a:graphicFrameLocks noGrp="1"/>
          </p:cNvGraphicFramePr>
          <p:nvPr/>
        </p:nvGraphicFramePr>
        <p:xfrm>
          <a:off x="6093306" y="2163133"/>
          <a:ext cx="5885160" cy="2761750"/>
        </p:xfrm>
        <a:graphic>
          <a:graphicData uri="http://schemas.openxmlformats.org/drawingml/2006/table">
            <a:tbl>
              <a:tblPr firstRow="1" bandRow="1">
                <a:tableStyleId>{5940675A-B579-460E-94D1-54222C63F5DA}</a:tableStyleId>
              </a:tblPr>
              <a:tblGrid>
                <a:gridCol w="1961720">
                  <a:extLst>
                    <a:ext uri="{9D8B030D-6E8A-4147-A177-3AD203B41FA5}">
                      <a16:colId xmlns:a16="http://schemas.microsoft.com/office/drawing/2014/main" val="20000"/>
                    </a:ext>
                  </a:extLst>
                </a:gridCol>
                <a:gridCol w="1961720">
                  <a:extLst>
                    <a:ext uri="{9D8B030D-6E8A-4147-A177-3AD203B41FA5}">
                      <a16:colId xmlns:a16="http://schemas.microsoft.com/office/drawing/2014/main" val="20001"/>
                    </a:ext>
                  </a:extLst>
                </a:gridCol>
                <a:gridCol w="1961720">
                  <a:extLst>
                    <a:ext uri="{9D8B030D-6E8A-4147-A177-3AD203B41FA5}">
                      <a16:colId xmlns:a16="http://schemas.microsoft.com/office/drawing/2014/main" val="20002"/>
                    </a:ext>
                  </a:extLst>
                </a:gridCol>
              </a:tblGrid>
              <a:tr h="851666">
                <a:tc>
                  <a:txBody>
                    <a:bodyPr/>
                    <a:lstStyle/>
                    <a:p>
                      <a:pPr algn="ctr">
                        <a:lnSpc>
                          <a:spcPct val="120000"/>
                        </a:lnSpc>
                      </a:pPr>
                      <a:r>
                        <a:rPr lang="vi-VN" sz="2000" b="1" noProof="0" dirty="0"/>
                        <a:t>Nguyên liệu</a:t>
                      </a:r>
                    </a:p>
                    <a:p>
                      <a:pPr algn="ctr">
                        <a:lnSpc>
                          <a:spcPct val="120000"/>
                        </a:lnSpc>
                      </a:pPr>
                      <a:r>
                        <a:rPr lang="vi-VN" sz="2000" b="1" noProof="0" dirty="0"/>
                        <a:t>(chất lấy vào)</a:t>
                      </a:r>
                    </a:p>
                  </a:txBody>
                  <a:tcPr anchor="ctr">
                    <a:solidFill>
                      <a:schemeClr val="accent5">
                        <a:lumMod val="20000"/>
                        <a:lumOff val="80000"/>
                      </a:schemeClr>
                    </a:solidFill>
                  </a:tcPr>
                </a:tc>
                <a:tc>
                  <a:txBody>
                    <a:bodyPr/>
                    <a:lstStyle/>
                    <a:p>
                      <a:pPr algn="ctr">
                        <a:lnSpc>
                          <a:spcPct val="120000"/>
                        </a:lnSpc>
                      </a:pPr>
                      <a:r>
                        <a:rPr lang="vi-VN" sz="2000" b="1" noProof="0"/>
                        <a:t>Sản phẩm</a:t>
                      </a:r>
                    </a:p>
                    <a:p>
                      <a:pPr algn="ctr">
                        <a:lnSpc>
                          <a:spcPct val="120000"/>
                        </a:lnSpc>
                      </a:pPr>
                      <a:r>
                        <a:rPr lang="vi-VN" sz="2000" b="1" noProof="0"/>
                        <a:t>(chất tạo ra)</a:t>
                      </a:r>
                    </a:p>
                  </a:txBody>
                  <a:tcPr anchor="ctr">
                    <a:solidFill>
                      <a:schemeClr val="accent5">
                        <a:lumMod val="20000"/>
                        <a:lumOff val="80000"/>
                      </a:schemeClr>
                    </a:solidFill>
                  </a:tcPr>
                </a:tc>
                <a:tc>
                  <a:txBody>
                    <a:bodyPr/>
                    <a:lstStyle/>
                    <a:p>
                      <a:pPr algn="ctr">
                        <a:lnSpc>
                          <a:spcPct val="120000"/>
                        </a:lnSpc>
                      </a:pPr>
                      <a:r>
                        <a:rPr lang="vi-VN" sz="2000" b="1" noProof="0" dirty="0"/>
                        <a:t>Các yếu tố</a:t>
                      </a:r>
                    </a:p>
                    <a:p>
                      <a:pPr algn="ctr">
                        <a:lnSpc>
                          <a:spcPct val="120000"/>
                        </a:lnSpc>
                      </a:pPr>
                      <a:r>
                        <a:rPr lang="vi-VN" sz="2000" b="1" noProof="0" dirty="0"/>
                        <a:t>tham gia</a:t>
                      </a:r>
                    </a:p>
                  </a:txBody>
                  <a:tcPr anchor="ctr">
                    <a:solidFill>
                      <a:schemeClr val="accent5">
                        <a:lumMod val="20000"/>
                        <a:lumOff val="80000"/>
                      </a:schemeClr>
                    </a:solidFill>
                  </a:tcPr>
                </a:tc>
                <a:extLst>
                  <a:ext uri="{0D108BD9-81ED-4DB2-BD59-A6C34878D82A}">
                    <a16:rowId xmlns:a16="http://schemas.microsoft.com/office/drawing/2014/main" val="10000"/>
                  </a:ext>
                </a:extLst>
              </a:tr>
              <a:tr h="1910084">
                <a:tc>
                  <a:txBody>
                    <a:bodyPr/>
                    <a:lstStyle/>
                    <a:p>
                      <a:pPr algn="ctr">
                        <a:lnSpc>
                          <a:spcPct val="120000"/>
                        </a:lnSpc>
                      </a:pPr>
                      <a:r>
                        <a:rPr lang="vi-VN" sz="2000" noProof="0" dirty="0">
                          <a:solidFill>
                            <a:sysClr val="windowText" lastClr="000000"/>
                          </a:solidFill>
                        </a:rPr>
                        <a:t>Nước, </a:t>
                      </a:r>
                    </a:p>
                    <a:p>
                      <a:pPr algn="ctr">
                        <a:lnSpc>
                          <a:spcPct val="120000"/>
                        </a:lnSpc>
                      </a:pPr>
                      <a:r>
                        <a:rPr lang="vi-VN" sz="2000" noProof="0" dirty="0">
                          <a:solidFill>
                            <a:sysClr val="windowText" lastClr="000000"/>
                          </a:solidFill>
                        </a:rPr>
                        <a:t>chất khoáng</a:t>
                      </a:r>
                    </a:p>
                    <a:p>
                      <a:pPr algn="ctr">
                        <a:lnSpc>
                          <a:spcPct val="120000"/>
                        </a:lnSpc>
                      </a:pPr>
                      <a:endParaRPr lang="vi-VN" sz="2000" noProof="0" dirty="0">
                        <a:solidFill>
                          <a:sysClr val="windowText" lastClr="000000"/>
                        </a:solidFill>
                      </a:endParaRPr>
                    </a:p>
                    <a:p>
                      <a:pPr algn="ctr">
                        <a:lnSpc>
                          <a:spcPct val="120000"/>
                        </a:lnSpc>
                      </a:pPr>
                      <a:r>
                        <a:rPr lang="vi-VN" sz="2000" noProof="0" dirty="0">
                          <a:solidFill>
                            <a:sysClr val="windowText" lastClr="000000"/>
                          </a:solidFill>
                        </a:rPr>
                        <a:t>Carbon dioxide</a:t>
                      </a:r>
                    </a:p>
                  </a:txBody>
                  <a:tcPr anchor="ctr">
                    <a:solidFill>
                      <a:schemeClr val="accent3">
                        <a:lumMod val="40000"/>
                        <a:lumOff val="60000"/>
                      </a:schemeClr>
                    </a:solidFill>
                  </a:tcPr>
                </a:tc>
                <a:tc>
                  <a:txBody>
                    <a:bodyPr/>
                    <a:lstStyle/>
                    <a:p>
                      <a:pPr algn="ctr">
                        <a:lnSpc>
                          <a:spcPct val="120000"/>
                        </a:lnSpc>
                      </a:pPr>
                      <a:r>
                        <a:rPr lang="vi-VN" sz="2000" noProof="0" dirty="0">
                          <a:solidFill>
                            <a:sysClr val="windowText" lastClr="000000"/>
                          </a:solidFill>
                        </a:rPr>
                        <a:t>Glucose và </a:t>
                      </a:r>
                    </a:p>
                    <a:p>
                      <a:pPr algn="ctr">
                        <a:lnSpc>
                          <a:spcPct val="120000"/>
                        </a:lnSpc>
                      </a:pPr>
                      <a:r>
                        <a:rPr lang="vi-VN" sz="2000" noProof="0" dirty="0">
                          <a:solidFill>
                            <a:sysClr val="windowText" lastClr="000000"/>
                          </a:solidFill>
                        </a:rPr>
                        <a:t>tinh bột</a:t>
                      </a:r>
                    </a:p>
                    <a:p>
                      <a:pPr algn="ctr">
                        <a:lnSpc>
                          <a:spcPct val="120000"/>
                        </a:lnSpc>
                      </a:pPr>
                      <a:endParaRPr lang="vi-VN" sz="2000" noProof="0" dirty="0">
                        <a:solidFill>
                          <a:sysClr val="windowText" lastClr="000000"/>
                        </a:solidFill>
                      </a:endParaRPr>
                    </a:p>
                    <a:p>
                      <a:pPr algn="ctr">
                        <a:lnSpc>
                          <a:spcPct val="120000"/>
                        </a:lnSpc>
                      </a:pPr>
                      <a:r>
                        <a:rPr lang="vi-VN" sz="2000" noProof="0" dirty="0">
                          <a:solidFill>
                            <a:sysClr val="windowText" lastClr="000000"/>
                          </a:solidFill>
                        </a:rPr>
                        <a:t>Oxygen</a:t>
                      </a:r>
                    </a:p>
                  </a:txBody>
                  <a:tcPr anchor="ctr">
                    <a:solidFill>
                      <a:schemeClr val="accent3">
                        <a:lumMod val="40000"/>
                        <a:lumOff val="60000"/>
                      </a:schemeClr>
                    </a:solidFill>
                  </a:tcPr>
                </a:tc>
                <a:tc>
                  <a:txBody>
                    <a:bodyPr/>
                    <a:lstStyle/>
                    <a:p>
                      <a:pPr algn="ctr">
                        <a:lnSpc>
                          <a:spcPct val="120000"/>
                        </a:lnSpc>
                      </a:pPr>
                      <a:r>
                        <a:rPr lang="vi-VN" sz="2000" noProof="0" dirty="0">
                          <a:solidFill>
                            <a:sysClr val="windowText" lastClr="000000"/>
                          </a:solidFill>
                        </a:rPr>
                        <a:t>Ánh sáng</a:t>
                      </a:r>
                    </a:p>
                    <a:p>
                      <a:pPr algn="ctr">
                        <a:lnSpc>
                          <a:spcPct val="120000"/>
                        </a:lnSpc>
                      </a:pPr>
                      <a:r>
                        <a:rPr lang="vi-VN" sz="2000" noProof="0" dirty="0">
                          <a:solidFill>
                            <a:sysClr val="windowText" lastClr="000000"/>
                          </a:solidFill>
                        </a:rPr>
                        <a:t>mặt trời</a:t>
                      </a:r>
                      <a:r>
                        <a:rPr lang="en-US" sz="2000" noProof="0" dirty="0">
                          <a:solidFill>
                            <a:sysClr val="windowText" lastClr="000000"/>
                          </a:solidFill>
                        </a:rPr>
                        <a:t>, </a:t>
                      </a:r>
                      <a:r>
                        <a:rPr lang="vi-VN" sz="2000" noProof="0" dirty="0">
                          <a:solidFill>
                            <a:sysClr val="windowText" lastClr="000000"/>
                          </a:solidFill>
                        </a:rPr>
                        <a:t>diệp lục</a:t>
                      </a:r>
                    </a:p>
                  </a:txBody>
                  <a:tcPr anchor="ctr">
                    <a:solidFill>
                      <a:schemeClr val="accent3">
                        <a:lumMod val="40000"/>
                        <a:lumOff val="60000"/>
                      </a:schemeClr>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17F55963-6440-4C45-BA09-4E6A99D1BBE0}" type="slidenum">
              <a:rPr lang="en-US" smtClean="0"/>
              <a:t>7</a:t>
            </a:fld>
            <a:endParaRPr lang="en-US"/>
          </a:p>
        </p:txBody>
      </p:sp>
      <p:pic>
        <p:nvPicPr>
          <p:cNvPr id="3080" name="Picture 8" descr="Green leaf circle Royalty Free Vector Image - VectorStock"/>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33400"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1</a:t>
            </a:r>
          </a:p>
        </p:txBody>
      </p:sp>
      <p:sp>
        <p:nvSpPr>
          <p:cNvPr id="37" name="TextBox 36"/>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grpSp>
        <p:nvGrpSpPr>
          <p:cNvPr id="2" name="Group 1"/>
          <p:cNvGrpSpPr/>
          <p:nvPr/>
        </p:nvGrpSpPr>
        <p:grpSpPr>
          <a:xfrm>
            <a:off x="1075825" y="1462918"/>
            <a:ext cx="10352477" cy="851647"/>
            <a:chOff x="6036584" y="1030036"/>
            <a:chExt cx="10352477" cy="851647"/>
          </a:xfrm>
        </p:grpSpPr>
        <p:sp>
          <p:nvSpPr>
            <p:cNvPr id="52" name="TextBox 51"/>
            <p:cNvSpPr txBox="1"/>
            <p:nvPr/>
          </p:nvSpPr>
          <p:spPr>
            <a:xfrm>
              <a:off x="6852050" y="1030036"/>
              <a:ext cx="9537011" cy="845616"/>
            </a:xfrm>
            <a:prstGeom prst="rect">
              <a:avLst/>
            </a:prstGeom>
            <a:noFill/>
          </p:spPr>
          <p:txBody>
            <a:bodyPr wrap="square" lIns="0" tIns="0" rIns="0" bIns="0" rtlCol="0">
              <a:spAutoFit/>
            </a:bodyPr>
            <a:lstStyle/>
            <a:p>
              <a:pPr algn="just">
                <a:lnSpc>
                  <a:spcPct val="120000"/>
                </a:lnSpc>
              </a:pPr>
              <a:r>
                <a:rPr lang="vi-VN" sz="2400" b="1" dirty="0">
                  <a:solidFill>
                    <a:schemeClr val="accent6">
                      <a:lumMod val="50000"/>
                    </a:schemeClr>
                  </a:solidFill>
                </a:rPr>
                <a:t>Câu 2: </a:t>
              </a:r>
              <a:r>
                <a:rPr lang="vi-VN" sz="2400" b="1" dirty="0"/>
                <a:t>Dựa vào kết quả ở </a:t>
              </a:r>
              <a:r>
                <a:rPr lang="vi-VN" sz="2400" b="1" dirty="0">
                  <a:solidFill>
                    <a:schemeClr val="accent6">
                      <a:lumMod val="50000"/>
                    </a:schemeClr>
                  </a:solidFill>
                </a:rPr>
                <a:t>câu 1</a:t>
              </a:r>
              <a:r>
                <a:rPr lang="vi-VN" sz="2400" b="1" dirty="0"/>
                <a:t>, phát biểu khái niệm và viết phương trình tổng quát quá trình quang hợp.</a:t>
              </a: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584" y="1224393"/>
              <a:ext cx="657290" cy="657290"/>
            </a:xfrm>
            <a:prstGeom prst="rect">
              <a:avLst/>
            </a:prstGeom>
          </p:spPr>
        </p:pic>
      </p:grpSp>
      <p:grpSp>
        <p:nvGrpSpPr>
          <p:cNvPr id="7" name="Group 6"/>
          <p:cNvGrpSpPr/>
          <p:nvPr/>
        </p:nvGrpSpPr>
        <p:grpSpPr>
          <a:xfrm>
            <a:off x="2168561" y="2847745"/>
            <a:ext cx="9212535" cy="1339597"/>
            <a:chOff x="6050197" y="2298391"/>
            <a:chExt cx="9212535" cy="1339597"/>
          </a:xfrm>
        </p:grpSpPr>
        <p:pic>
          <p:nvPicPr>
            <p:cNvPr id="23" name="Picture 2" descr="Leaf icon image Royalty Free Vector Image - VectorStock"/>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6050197" y="2412691"/>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777548" y="2298391"/>
              <a:ext cx="8485184" cy="1339597"/>
            </a:xfrm>
            <a:prstGeom prst="rect">
              <a:avLst/>
            </a:prstGeom>
            <a:noFill/>
          </p:spPr>
          <p:txBody>
            <a:bodyPr wrap="square" lIns="0" tIns="0" rIns="0" bIns="0" rtlCol="0">
              <a:spAutoFit/>
            </a:bodyPr>
            <a:lstStyle/>
            <a:p>
              <a:pPr>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Quang hợp </a:t>
              </a:r>
              <a:r>
                <a:rPr lang="vi-VN" sz="2400" dirty="0">
                  <a:latin typeface="Arial" panose="020B0604020202020204" pitchFamily="34" charset="0"/>
                  <a:cs typeface="Arial" panose="020B0604020202020204" pitchFamily="34" charset="0"/>
                </a:rPr>
                <a:t>là quá trình</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lá cây sử dụng </a:t>
              </a:r>
              <a:r>
                <a:rPr lang="vi-VN" sz="2400" b="1" dirty="0">
                  <a:latin typeface="Arial" panose="020B0604020202020204" pitchFamily="34" charset="0"/>
                  <a:cs typeface="Arial" panose="020B0604020202020204" pitchFamily="34" charset="0"/>
                </a:rPr>
                <a:t>nước và khí </a:t>
              </a:r>
              <a:r>
                <a:rPr lang="en-US" sz="2400" b="1" dirty="0">
                  <a:latin typeface="Arial" panose="020B0604020202020204" pitchFamily="34" charset="0"/>
                  <a:cs typeface="Arial" panose="020B0604020202020204" pitchFamily="34" charset="0"/>
                </a:rPr>
                <a:t>carbon dioxide </a:t>
              </a:r>
              <a:r>
                <a:rPr lang="vi-VN" sz="2400" dirty="0">
                  <a:latin typeface="Arial" panose="020B0604020202020204" pitchFamily="34" charset="0"/>
                  <a:cs typeface="Arial" panose="020B0604020202020204" pitchFamily="34" charset="0"/>
                </a:rPr>
                <a:t>nhờ năng lượng ánh sáng đã được diệp lục hấp thu để </a:t>
              </a:r>
              <a:r>
                <a:rPr lang="vi-VN" sz="2400" b="1" dirty="0">
                  <a:latin typeface="Arial" panose="020B0604020202020204" pitchFamily="34" charset="0"/>
                  <a:cs typeface="Arial" panose="020B0604020202020204" pitchFamily="34" charset="0"/>
                </a:rPr>
                <a:t>tổng hợp chất hữu cơ và giải phóng oxgen</a:t>
              </a:r>
              <a:r>
                <a:rPr lang="en-US" sz="2400" dirty="0">
                  <a:latin typeface="Arial" panose="020B0604020202020204" pitchFamily="34" charset="0"/>
                  <a:cs typeface="Arial" panose="020B0604020202020204" pitchFamily="34" charset="0"/>
                </a:rPr>
                <a:t>.</a:t>
              </a:r>
              <a:endParaRPr lang="en-US" sz="2400" dirty="0"/>
            </a:p>
          </p:txBody>
        </p:sp>
      </p:grpSp>
      <p:grpSp>
        <p:nvGrpSpPr>
          <p:cNvPr id="8" name="Group 7"/>
          <p:cNvGrpSpPr/>
          <p:nvPr/>
        </p:nvGrpSpPr>
        <p:grpSpPr>
          <a:xfrm>
            <a:off x="1075825" y="4694731"/>
            <a:ext cx="10040350" cy="681017"/>
            <a:chOff x="6036584" y="4528913"/>
            <a:chExt cx="10040350" cy="681017"/>
          </a:xfrm>
        </p:grpSpPr>
        <p:sp>
          <p:nvSpPr>
            <p:cNvPr id="33" name="TextBox 32"/>
            <p:cNvSpPr txBox="1"/>
            <p:nvPr/>
          </p:nvSpPr>
          <p:spPr>
            <a:xfrm>
              <a:off x="6777548" y="4528913"/>
              <a:ext cx="9299386" cy="402418"/>
            </a:xfrm>
            <a:prstGeom prst="rect">
              <a:avLst/>
            </a:prstGeom>
            <a:noFill/>
          </p:spPr>
          <p:txBody>
            <a:bodyPr wrap="square" lIns="0" tIns="0" rIns="0" bIns="0" rtlCol="0">
              <a:spAutoFit/>
            </a:bodyPr>
            <a:lstStyle/>
            <a:p>
              <a:pP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Phương trình tổng quát quá trình quang hợp là gì?</a:t>
              </a:r>
              <a:endParaRPr lang="vi-VN" sz="2400" b="1" dirty="0">
                <a:solidFill>
                  <a:schemeClr val="tx2">
                    <a:lumMod val="50000"/>
                  </a:schemeClr>
                </a:solidFill>
              </a:endParaRPr>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584" y="4552640"/>
              <a:ext cx="657290" cy="657290"/>
            </a:xfrm>
            <a:prstGeom prst="rect">
              <a:avLst/>
            </a:prstGeom>
          </p:spPr>
        </p:pic>
      </p:grpSp>
      <p:grpSp>
        <p:nvGrpSpPr>
          <p:cNvPr id="30" name="Group 29"/>
          <p:cNvGrpSpPr/>
          <p:nvPr/>
        </p:nvGrpSpPr>
        <p:grpSpPr>
          <a:xfrm>
            <a:off x="2168561" y="5446543"/>
            <a:ext cx="8610600" cy="682117"/>
            <a:chOff x="4640142" y="2438865"/>
            <a:chExt cx="8610600" cy="682117"/>
          </a:xfrm>
        </p:grpSpPr>
        <p:sp>
          <p:nvSpPr>
            <p:cNvPr id="34" name="TextBox 33"/>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36" name="TextBox 35"/>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Glucose + Oxygen</a:t>
              </a:r>
              <a:endParaRPr lang="vi-VN" sz="2400" b="1" dirty="0">
                <a:solidFill>
                  <a:schemeClr val="tx2">
                    <a:lumMod val="50000"/>
                  </a:schemeClr>
                </a:solidFill>
              </a:endParaRPr>
            </a:p>
          </p:txBody>
        </p:sp>
        <p:cxnSp>
          <p:nvCxnSpPr>
            <p:cNvPr id="38" name="Straight Arrow Connector 37"/>
            <p:cNvCxnSpPr/>
            <p:nvPr/>
          </p:nvCxnSpPr>
          <p:spPr>
            <a:xfrm>
              <a:off x="8610600" y="2791696"/>
              <a:ext cx="12954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Ánh sáng</a:t>
              </a:r>
              <a:endParaRPr lang="vi-VN" sz="1600" b="1" dirty="0">
                <a:solidFill>
                  <a:schemeClr val="accent5">
                    <a:lumMod val="75000"/>
                  </a:schemeClr>
                </a:solidFill>
              </a:endParaRPr>
            </a:p>
          </p:txBody>
        </p:sp>
        <p:sp>
          <p:nvSpPr>
            <p:cNvPr id="43" name="TextBox 42"/>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Diệp lục</a:t>
              </a:r>
              <a:endParaRPr lang="vi-VN" sz="1600" b="1" dirty="0">
                <a:solidFill>
                  <a:schemeClr val="accent5">
                    <a:lumMod val="7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33607" y="2354580"/>
            <a:ext cx="4251960" cy="4251960"/>
            <a:chOff x="433607" y="2354580"/>
            <a:chExt cx="4251960" cy="4251960"/>
          </a:xfrm>
        </p:grpSpPr>
        <p:sp>
          <p:nvSpPr>
            <p:cNvPr id="10" name="Flowchart: Connector 9"/>
            <p:cNvSpPr/>
            <p:nvPr/>
          </p:nvSpPr>
          <p:spPr>
            <a:xfrm>
              <a:off x="433607" y="2354580"/>
              <a:ext cx="4251960" cy="4251960"/>
            </a:xfrm>
            <a:prstGeom prst="flowChartConnector">
              <a:avLst/>
            </a:prstGeom>
            <a:solidFill>
              <a:schemeClr val="accent1">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7" name="Flowchart: Connector 16"/>
            <p:cNvSpPr/>
            <p:nvPr/>
          </p:nvSpPr>
          <p:spPr>
            <a:xfrm>
              <a:off x="799367" y="2720340"/>
              <a:ext cx="3520440" cy="3520440"/>
            </a:xfrm>
            <a:prstGeom prst="flowChartConnector">
              <a:avLst/>
            </a:prstGeom>
            <a:solidFill>
              <a:schemeClr val="accent3">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8440" name="Picture 8" descr="bio 2.1.1 cell structure- label chloroplast structure Diagram | Quiz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420" y="3286125"/>
              <a:ext cx="3493107" cy="238887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0" y="0"/>
            <a:ext cx="12192000" cy="1971058"/>
          </a:xfrm>
          <a:prstGeom prst="rect">
            <a:avLst/>
          </a:prstGeom>
          <a:solidFill>
            <a:schemeClr val="tx2">
              <a:lumMod val="1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6CO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 </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6H</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                        C</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6</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12</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6</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6O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Carbondioxide        Nước                                           Glucose               Oxygen</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cxnSp>
        <p:nvCxnSpPr>
          <p:cNvPr id="14" name="Straight Arrow Connector 13"/>
          <p:cNvCxnSpPr/>
          <p:nvPr/>
        </p:nvCxnSpPr>
        <p:spPr>
          <a:xfrm>
            <a:off x="4685567" y="788670"/>
            <a:ext cx="236674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03420" y="234808"/>
            <a:ext cx="25488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Ánh sáng mặt trời</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7" name="TextBox 26"/>
          <p:cNvSpPr txBox="1"/>
          <p:nvPr/>
        </p:nvSpPr>
        <p:spPr>
          <a:xfrm>
            <a:off x="4491990" y="920087"/>
            <a:ext cx="25488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Diệp lục</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fld id="{17F55963-6440-4C45-BA09-4E6A99D1BBE0}" type="slidenum">
              <a:rPr lang="vi-VN" smtClean="0"/>
              <a:t>9</a:t>
            </a:fld>
            <a:endParaRPr lang="vi-VN" dirty="0"/>
          </a:p>
        </p:txBody>
      </p:sp>
      <p:pic>
        <p:nvPicPr>
          <p:cNvPr id="308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52838"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2</a:t>
            </a:r>
          </a:p>
        </p:txBody>
      </p:sp>
      <p:sp>
        <p:nvSpPr>
          <p:cNvPr id="37" name="TextBox 36"/>
          <p:cNvSpPr txBox="1"/>
          <p:nvPr/>
        </p:nvSpPr>
        <p:spPr>
          <a:xfrm>
            <a:off x="1371600" y="426534"/>
            <a:ext cx="4615046" cy="536622"/>
          </a:xfrm>
          <a:prstGeom prst="rect">
            <a:avLst/>
          </a:prstGeom>
          <a:noFill/>
        </p:spPr>
        <p:txBody>
          <a:bodyPr wrap="none" lIns="0" tIns="0" rIns="0" bIns="0" rtlCol="0">
            <a:spAutoFit/>
          </a:bodyPr>
          <a:lstStyle/>
          <a:p>
            <a:pPr>
              <a:lnSpc>
                <a:spcPct val="120000"/>
              </a:lnSpc>
            </a:pPr>
            <a:r>
              <a:rPr lang="vi-VN" sz="3200" b="1" dirty="0"/>
              <a:t>Phương trình tổng quát</a:t>
            </a:r>
          </a:p>
        </p:txBody>
      </p:sp>
      <p:pic>
        <p:nvPicPr>
          <p:cNvPr id="31" name="Graphic 30"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6308529" flipH="1">
            <a:off x="4046578" y="5690598"/>
            <a:ext cx="799593" cy="799593"/>
          </a:xfrm>
          <a:prstGeom prst="rect">
            <a:avLst/>
          </a:prstGeom>
        </p:spPr>
      </p:pic>
      <p:sp>
        <p:nvSpPr>
          <p:cNvPr id="42" name="TextBox 41"/>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32" name="Graphic 31"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57453">
            <a:off x="3916746" y="3950525"/>
            <a:ext cx="825240" cy="825240"/>
          </a:xfrm>
          <a:prstGeom prst="rect">
            <a:avLst/>
          </a:prstGeom>
        </p:spPr>
      </p:pic>
      <p:grpSp>
        <p:nvGrpSpPr>
          <p:cNvPr id="43" name="Group 42"/>
          <p:cNvGrpSpPr/>
          <p:nvPr/>
        </p:nvGrpSpPr>
        <p:grpSpPr>
          <a:xfrm>
            <a:off x="2705156" y="1117006"/>
            <a:ext cx="8610600" cy="682117"/>
            <a:chOff x="4640142" y="2438865"/>
            <a:chExt cx="8610600" cy="682117"/>
          </a:xfrm>
        </p:grpSpPr>
        <p:sp>
          <p:nvSpPr>
            <p:cNvPr id="47" name="TextBox 46"/>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48" name="TextBox 47"/>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Glucose + Oxygen</a:t>
              </a:r>
              <a:endParaRPr lang="vi-VN" sz="2400" b="1" dirty="0">
                <a:solidFill>
                  <a:schemeClr val="tx2">
                    <a:lumMod val="50000"/>
                  </a:schemeClr>
                </a:solidFill>
              </a:endParaRPr>
            </a:p>
          </p:txBody>
        </p:sp>
        <p:cxnSp>
          <p:nvCxnSpPr>
            <p:cNvPr id="49" name="Straight Arrow Connector 48"/>
            <p:cNvCxnSpPr/>
            <p:nvPr/>
          </p:nvCxnSpPr>
          <p:spPr>
            <a:xfrm>
              <a:off x="8610600" y="2791696"/>
              <a:ext cx="12954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Ánh sáng</a:t>
              </a:r>
              <a:endParaRPr lang="vi-VN" sz="1600" b="1" dirty="0">
                <a:solidFill>
                  <a:schemeClr val="accent5">
                    <a:lumMod val="75000"/>
                  </a:schemeClr>
                </a:solidFill>
              </a:endParaRPr>
            </a:p>
          </p:txBody>
        </p:sp>
        <p:sp>
          <p:nvSpPr>
            <p:cNvPr id="51" name="TextBox 50"/>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Diệp lục</a:t>
              </a:r>
              <a:endParaRPr lang="vi-VN" sz="1600" b="1" dirty="0">
                <a:solidFill>
                  <a:schemeClr val="accent5">
                    <a:lumMod val="75000"/>
                  </a:schemeClr>
                </a:solidFill>
              </a:endParaRPr>
            </a:p>
          </p:txBody>
        </p:sp>
      </p:grpSp>
      <p:grpSp>
        <p:nvGrpSpPr>
          <p:cNvPr id="52" name="Group 51"/>
          <p:cNvGrpSpPr/>
          <p:nvPr/>
        </p:nvGrpSpPr>
        <p:grpSpPr>
          <a:xfrm>
            <a:off x="5766428" y="3249373"/>
            <a:ext cx="6161126" cy="1870512"/>
            <a:chOff x="6050197" y="3516326"/>
            <a:chExt cx="6161126" cy="1870512"/>
          </a:xfrm>
        </p:grpSpPr>
        <p:pic>
          <p:nvPicPr>
            <p:cNvPr id="53" name="Picture 2" descr="Leaf icon image Royalty Free Vector Image - VectorStock"/>
            <p:cNvPicPr>
              <a:picLocks noChangeAspect="1" noChangeArrowheads="1"/>
            </p:cNvPicPr>
            <p:nvPr/>
          </p:nvPicPr>
          <p:blipFill rotWithShape="1">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6050197" y="3605777"/>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6777548" y="3516326"/>
              <a:ext cx="5433775" cy="1870512"/>
            </a:xfrm>
            <a:prstGeom prst="rect">
              <a:avLst/>
            </a:prstGeom>
            <a:noFill/>
          </p:spPr>
          <p:txBody>
            <a:bodyPr wrap="square" lIns="0" tIns="0" rIns="0" bIns="0" rtlCol="0">
              <a:spAutoFit/>
            </a:bodyPr>
            <a:lstStyle/>
            <a:p>
              <a:pPr algn="just">
                <a:lnSpc>
                  <a:spcPct val="130000"/>
                </a:lnSpc>
              </a:pPr>
              <a:r>
                <a:rPr lang="vi-VN" sz="2400" dirty="0">
                  <a:latin typeface="Arial" panose="020B0604020202020204" pitchFamily="34" charset="0"/>
                  <a:cs typeface="Arial" panose="020B0604020202020204" pitchFamily="34" charset="0"/>
                </a:rPr>
                <a:t>Các phân tử </a:t>
              </a:r>
              <a:r>
                <a:rPr lang="vi-VN" sz="2400" b="1" dirty="0">
                  <a:latin typeface="Arial" panose="020B0604020202020204" pitchFamily="34" charset="0"/>
                  <a:cs typeface="Arial" panose="020B0604020202020204" pitchFamily="34" charset="0"/>
                </a:rPr>
                <a:t>glucose</a:t>
              </a:r>
              <a:r>
                <a:rPr lang="vi-VN" sz="2400" dirty="0">
                  <a:latin typeface="Arial" panose="020B0604020202020204" pitchFamily="34" charset="0"/>
                  <a:cs typeface="Arial" panose="020B0604020202020204" pitchFamily="34" charset="0"/>
                </a:rPr>
                <a:t> tạo thành trong quang hợp liên kết với nhau hình thành nên </a:t>
              </a:r>
              <a:r>
                <a:rPr lang="vi-VN" sz="2400" b="1" dirty="0">
                  <a:latin typeface="Arial" panose="020B0604020202020204" pitchFamily="34" charset="0"/>
                  <a:cs typeface="Arial" panose="020B0604020202020204" pitchFamily="34" charset="0"/>
                </a:rPr>
                <a:t>tinh bột</a:t>
              </a:r>
              <a:r>
                <a:rPr lang="vi-VN" sz="2400" dirty="0">
                  <a:latin typeface="Arial" panose="020B0604020202020204" pitchFamily="34" charset="0"/>
                  <a:cs typeface="Arial" panose="020B0604020202020204" pitchFamily="34" charset="0"/>
                </a:rPr>
                <a:t>, là chất dự trữ đặc trưng ở thực vật.</a:t>
              </a:r>
              <a:endParaRPr lang="vi-VN" sz="24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DFloatVTI">
  <a:themeElements>
    <a:clrScheme name="AnalogousFromDarkSeedLeftStep">
      <a:dk1>
        <a:srgbClr val="000000"/>
      </a:dk1>
      <a:lt1>
        <a:srgbClr val="FFFFFF"/>
      </a:lt1>
      <a:dk2>
        <a:srgbClr val="223C2B"/>
      </a:dk2>
      <a:lt2>
        <a:srgbClr val="E8E2E6"/>
      </a:lt2>
      <a:accent1>
        <a:srgbClr val="47B56D"/>
      </a:accent1>
      <a:accent2>
        <a:srgbClr val="43B13B"/>
      </a:accent2>
      <a:accent3>
        <a:srgbClr val="7AB145"/>
      </a:accent3>
      <a:accent4>
        <a:srgbClr val="9DA838"/>
      </a:accent4>
      <a:accent5>
        <a:srgbClr val="C19B4C"/>
      </a:accent5>
      <a:accent6>
        <a:srgbClr val="B15A3B"/>
      </a:accent6>
      <a:hlink>
        <a:srgbClr val="918230"/>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TotalTime>
  <Words>2024</Words>
  <Application>Microsoft Office PowerPoint</Application>
  <PresentationFormat>Widescreen</PresentationFormat>
  <Paragraphs>274</Paragraphs>
  <Slides>42</Slides>
  <Notes>12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42</vt:i4>
      </vt:variant>
    </vt:vector>
  </HeadingPairs>
  <TitlesOfParts>
    <vt:vector size="50" baseType="lpstr">
      <vt:lpstr>#9Slide02 Noi dung dai</vt:lpstr>
      <vt:lpstr>Arial</vt:lpstr>
      <vt:lpstr>Avenir Next LT Pro</vt:lpstr>
      <vt:lpstr>Calibri</vt:lpstr>
      <vt:lpstr>Calibri Light</vt:lpstr>
      <vt:lpstr>Office Theme</vt:lpstr>
      <vt:lpstr>3DFloatVTI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User</cp:lastModifiedBy>
  <cp:revision>80</cp:revision>
  <dcterms:created xsi:type="dcterms:W3CDTF">2022-04-25T03:52:00Z</dcterms:created>
  <dcterms:modified xsi:type="dcterms:W3CDTF">2024-09-23T00:55:48Z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69A9AE9D763244BA9F5370C93549848A</vt:lpwstr>
  </property>
  <property fmtid="{D5CDD505-2E9C-101B-9397-08002B2CF9AE}" pid="3" name="KSOProductBuildVer">
    <vt:lpwstr>1033-11.2.0.11191</vt:lpwstr>
  </property>
</Properties>
</file>