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297" r:id="rId2"/>
    <p:sldId id="256" r:id="rId3"/>
    <p:sldId id="305" r:id="rId4"/>
    <p:sldId id="259" r:id="rId5"/>
    <p:sldId id="257" r:id="rId6"/>
    <p:sldId id="261" r:id="rId7"/>
    <p:sldId id="295" r:id="rId8"/>
    <p:sldId id="301" r:id="rId9"/>
    <p:sldId id="296" r:id="rId10"/>
    <p:sldId id="263" r:id="rId11"/>
    <p:sldId id="306" r:id="rId12"/>
    <p:sldId id="265" r:id="rId13"/>
    <p:sldId id="308" r:id="rId14"/>
    <p:sldId id="309" r:id="rId15"/>
    <p:sldId id="298" r:id="rId16"/>
    <p:sldId id="310" r:id="rId17"/>
    <p:sldId id="267" r:id="rId18"/>
    <p:sldId id="299" r:id="rId19"/>
    <p:sldId id="311" r:id="rId20"/>
    <p:sldId id="312" r:id="rId21"/>
    <p:sldId id="313" r:id="rId22"/>
    <p:sldId id="272" r:id="rId23"/>
    <p:sldId id="314" r:id="rId24"/>
  </p:sldIdLst>
  <p:sldSz cx="9144000" cy="5143500" type="screen16x9"/>
  <p:notesSz cx="6858000" cy="9144000"/>
  <p:embeddedFontLst>
    <p:embeddedFont>
      <p:font typeface="Arvo" charset="0"/>
      <p:regular r:id="rId26"/>
      <p:bold r:id="rId27"/>
      <p:italic r:id="rId28"/>
      <p:boldItalic r:id="rId29"/>
    </p:embeddedFont>
    <p:embeddedFont>
      <p:font typeface="Roboto Condensed" charset="0"/>
      <p:regular r:id="rId30"/>
      <p:bold r:id="rId31"/>
      <p:italic r:id="rId32"/>
      <p:boldItalic r:id="rId33"/>
    </p:embeddedFont>
    <p:embeddedFont>
      <p:font typeface="Roboto Condensed Light" charset="0"/>
      <p:regular r:id="rId34"/>
      <p:bold r:id="rId35"/>
      <p:italic r:id="rId36"/>
      <p:boldItalic r:id="rId37"/>
    </p:embeddedFont>
    <p:embeddedFont>
      <p:font typeface="Calibri" pitchFamily="34" charset="0"/>
      <p:regular r:id="rId38"/>
      <p:bold r:id="rId39"/>
      <p:italic r:id="rId40"/>
      <p:boldItalic r:id="rId41"/>
    </p:embeddedFont>
    <p:embeddedFont>
      <p:font typeface="Cambria Math" pitchFamily="18"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6" autoAdjust="0"/>
  </p:normalViewPr>
  <p:slideViewPr>
    <p:cSldViewPr snapToGrid="0">
      <p:cViewPr varScale="1">
        <p:scale>
          <a:sx n="87" d="100"/>
          <a:sy n="87" d="100"/>
        </p:scale>
        <p:origin x="-680" y="-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72"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DF5D-C791-451C-BBB2-B7CA187A92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E7AFA0E-EDB5-471F-B83B-FA679A45712D}">
      <dgm:prSet phldrT="[Text]"/>
      <dgm:spPr>
        <a:solidFill>
          <a:srgbClr val="C00000"/>
        </a:solidFill>
      </dgm:spPr>
      <dgm:t>
        <a:bodyPr/>
        <a:lstStyle/>
        <a:p>
          <a:r>
            <a:rPr lang="en-US" dirty="0" smtClean="0"/>
            <a:t>1. </a:t>
          </a:r>
          <a:r>
            <a:rPr lang="en-US" dirty="0" err="1" smtClean="0"/>
            <a:t>Phép</a:t>
          </a:r>
          <a:r>
            <a:rPr lang="en-US" dirty="0" smtClean="0"/>
            <a:t> </a:t>
          </a:r>
          <a:r>
            <a:rPr lang="en-US" dirty="0" err="1" smtClean="0"/>
            <a:t>cộng</a:t>
          </a:r>
          <a:r>
            <a:rPr lang="en-US" dirty="0" smtClean="0"/>
            <a:t>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308C3E92-6DE1-4217-84C6-2CFAD08BA353}" type="parTrans" cxnId="{C62A1997-71BE-4C0D-B025-334630983BE4}">
      <dgm:prSet/>
      <dgm:spPr/>
      <dgm:t>
        <a:bodyPr/>
        <a:lstStyle/>
        <a:p>
          <a:endParaRPr lang="en-US"/>
        </a:p>
      </dgm:t>
    </dgm:pt>
    <dgm:pt modelId="{AAD0B180-5FDA-40B8-ABA0-EF8A80A77A27}" type="sibTrans" cxnId="{C62A1997-71BE-4C0D-B025-334630983BE4}">
      <dgm:prSet/>
      <dgm:spPr/>
      <dgm:t>
        <a:bodyPr/>
        <a:lstStyle/>
        <a:p>
          <a:endParaRPr lang="en-US"/>
        </a:p>
      </dgm:t>
    </dgm:pt>
    <dgm:pt modelId="{E38C4714-33AE-4394-887A-257AA9CDC63B}">
      <dgm:prSet phldrT="[Text]"/>
      <dgm:spPr>
        <a:solidFill>
          <a:schemeClr val="accent4">
            <a:lumMod val="75000"/>
          </a:schemeClr>
        </a:solidFill>
      </dgm:spPr>
      <dgm:t>
        <a:bodyPr/>
        <a:lstStyle/>
        <a:p>
          <a:r>
            <a:rPr lang="en-US" dirty="0" smtClean="0"/>
            <a:t>2. </a:t>
          </a:r>
          <a:r>
            <a:rPr lang="en-US" dirty="0" err="1" smtClean="0"/>
            <a:t>Phép</a:t>
          </a:r>
          <a:r>
            <a:rPr lang="en-US" dirty="0" smtClean="0"/>
            <a:t> </a:t>
          </a:r>
          <a:r>
            <a:rPr lang="en-US" dirty="0" err="1" smtClean="0"/>
            <a:t>trừ</a:t>
          </a:r>
          <a:r>
            <a:rPr lang="en-US" dirty="0" smtClean="0"/>
            <a:t>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CDB40B16-0442-4EEC-9DBC-49292B9C1286}" type="parTrans" cxnId="{3FEDF8C8-F1FD-4FA1-A895-94925CFD638F}">
      <dgm:prSet/>
      <dgm:spPr/>
      <dgm:t>
        <a:bodyPr/>
        <a:lstStyle/>
        <a:p>
          <a:endParaRPr lang="en-US"/>
        </a:p>
      </dgm:t>
    </dgm:pt>
    <dgm:pt modelId="{727E9257-DF84-4B7E-BAD3-4E53B344E1CA}" type="sibTrans" cxnId="{3FEDF8C8-F1FD-4FA1-A895-94925CFD638F}">
      <dgm:prSet/>
      <dgm:spPr/>
      <dgm:t>
        <a:bodyPr/>
        <a:lstStyle/>
        <a:p>
          <a:endParaRPr lang="en-US"/>
        </a:p>
      </dgm:t>
    </dgm:pt>
    <dgm:pt modelId="{929D5632-06A6-4536-AB6C-6A7B5BDB838C}" type="pres">
      <dgm:prSet presAssocID="{9863DF5D-C791-451C-BBB2-B7CA187A92D0}" presName="Name0" presStyleCnt="0">
        <dgm:presLayoutVars>
          <dgm:chMax val="7"/>
          <dgm:chPref val="7"/>
          <dgm:dir/>
        </dgm:presLayoutVars>
      </dgm:prSet>
      <dgm:spPr/>
      <dgm:t>
        <a:bodyPr/>
        <a:lstStyle/>
        <a:p>
          <a:endParaRPr lang="en-US"/>
        </a:p>
      </dgm:t>
    </dgm:pt>
    <dgm:pt modelId="{3EC42E72-2BD3-4F45-A2AE-D06294045889}" type="pres">
      <dgm:prSet presAssocID="{9863DF5D-C791-451C-BBB2-B7CA187A92D0}" presName="Name1" presStyleCnt="0"/>
      <dgm:spPr/>
    </dgm:pt>
    <dgm:pt modelId="{A875AD61-5A37-4507-9C76-6FA600239383}" type="pres">
      <dgm:prSet presAssocID="{9863DF5D-C791-451C-BBB2-B7CA187A92D0}" presName="cycle" presStyleCnt="0"/>
      <dgm:spPr/>
    </dgm:pt>
    <dgm:pt modelId="{2CDD9539-3C19-407C-ADF2-4EE2C12B3C6D}" type="pres">
      <dgm:prSet presAssocID="{9863DF5D-C791-451C-BBB2-B7CA187A92D0}" presName="srcNode" presStyleLbl="node1" presStyleIdx="0" presStyleCnt="2"/>
      <dgm:spPr/>
    </dgm:pt>
    <dgm:pt modelId="{50928713-2F0F-4A8E-8A73-137CA514A511}" type="pres">
      <dgm:prSet presAssocID="{9863DF5D-C791-451C-BBB2-B7CA187A92D0}" presName="conn" presStyleLbl="parChTrans1D2" presStyleIdx="0" presStyleCnt="1"/>
      <dgm:spPr/>
      <dgm:t>
        <a:bodyPr/>
        <a:lstStyle/>
        <a:p>
          <a:endParaRPr lang="en-US"/>
        </a:p>
      </dgm:t>
    </dgm:pt>
    <dgm:pt modelId="{C33A6CE0-5726-4642-B176-28562C90C380}" type="pres">
      <dgm:prSet presAssocID="{9863DF5D-C791-451C-BBB2-B7CA187A92D0}" presName="extraNode" presStyleLbl="node1" presStyleIdx="0" presStyleCnt="2"/>
      <dgm:spPr/>
    </dgm:pt>
    <dgm:pt modelId="{2AC8C3ED-C557-4DE3-BFD2-27BA0205972A}" type="pres">
      <dgm:prSet presAssocID="{9863DF5D-C791-451C-BBB2-B7CA187A92D0}" presName="dstNode" presStyleLbl="node1" presStyleIdx="0" presStyleCnt="2"/>
      <dgm:spPr/>
    </dgm:pt>
    <dgm:pt modelId="{4912B805-B993-44B0-A49E-2B810BA8A4D8}" type="pres">
      <dgm:prSet presAssocID="{3E7AFA0E-EDB5-471F-B83B-FA679A45712D}" presName="text_1" presStyleLbl="node1" presStyleIdx="0" presStyleCnt="2" custScaleX="113299">
        <dgm:presLayoutVars>
          <dgm:bulletEnabled val="1"/>
        </dgm:presLayoutVars>
      </dgm:prSet>
      <dgm:spPr/>
      <dgm:t>
        <a:bodyPr/>
        <a:lstStyle/>
        <a:p>
          <a:endParaRPr lang="en-US"/>
        </a:p>
      </dgm:t>
    </dgm:pt>
    <dgm:pt modelId="{88BA2056-3F17-4FBE-B4C6-A77348CCB182}" type="pres">
      <dgm:prSet presAssocID="{3E7AFA0E-EDB5-471F-B83B-FA679A45712D}" presName="accent_1" presStyleCnt="0"/>
      <dgm:spPr/>
    </dgm:pt>
    <dgm:pt modelId="{3164D8B8-1630-4DDA-85C5-EF6FE9995339}" type="pres">
      <dgm:prSet presAssocID="{3E7AFA0E-EDB5-471F-B83B-FA679A45712D}" presName="accentRepeatNode" presStyleLbl="solidFgAcc1" presStyleIdx="0" presStyleCnt="2" custLinFactX="-43454" custLinFactY="19294" custLinFactNeighborX="-100000" custLinFactNeighborY="100000"/>
      <dgm:spPr>
        <a:noFill/>
        <a:ln>
          <a:noFill/>
        </a:ln>
      </dgm:spPr>
    </dgm:pt>
    <dgm:pt modelId="{8DD96A08-DE29-470B-AA38-50D8C4E1024C}" type="pres">
      <dgm:prSet presAssocID="{E38C4714-33AE-4394-887A-257AA9CDC63B}" presName="text_2" presStyleLbl="node1" presStyleIdx="1" presStyleCnt="2" custScaleX="113299">
        <dgm:presLayoutVars>
          <dgm:bulletEnabled val="1"/>
        </dgm:presLayoutVars>
      </dgm:prSet>
      <dgm:spPr/>
      <dgm:t>
        <a:bodyPr/>
        <a:lstStyle/>
        <a:p>
          <a:endParaRPr lang="en-US"/>
        </a:p>
      </dgm:t>
    </dgm:pt>
    <dgm:pt modelId="{0910208A-53F4-4859-98B5-919CECB9B49C}" type="pres">
      <dgm:prSet presAssocID="{E38C4714-33AE-4394-887A-257AA9CDC63B}" presName="accent_2" presStyleCnt="0"/>
      <dgm:spPr/>
    </dgm:pt>
    <dgm:pt modelId="{56A5E296-2ACF-4FD9-AFE7-F0BBEE991508}" type="pres">
      <dgm:prSet presAssocID="{E38C4714-33AE-4394-887A-257AA9CDC63B}" presName="accentRepeatNode" presStyleLbl="solidFgAcc1" presStyleIdx="1" presStyleCnt="2" custLinFactNeighborX="-61124" custLinFactNeighborY="-67446"/>
      <dgm:spPr>
        <a:noFill/>
        <a:ln>
          <a:noFill/>
        </a:ln>
      </dgm:spPr>
    </dgm:pt>
  </dgm:ptLst>
  <dgm:cxnLst>
    <dgm:cxn modelId="{F340B014-FD49-47C0-AFD7-75F15C64B5B3}" type="presOf" srcId="{E38C4714-33AE-4394-887A-257AA9CDC63B}" destId="{8DD96A08-DE29-470B-AA38-50D8C4E1024C}" srcOrd="0" destOrd="0" presId="urn:microsoft.com/office/officeart/2008/layout/VerticalCurvedList"/>
    <dgm:cxn modelId="{C62A1997-71BE-4C0D-B025-334630983BE4}" srcId="{9863DF5D-C791-451C-BBB2-B7CA187A92D0}" destId="{3E7AFA0E-EDB5-471F-B83B-FA679A45712D}" srcOrd="0" destOrd="0" parTransId="{308C3E92-6DE1-4217-84C6-2CFAD08BA353}" sibTransId="{AAD0B180-5FDA-40B8-ABA0-EF8A80A77A27}"/>
    <dgm:cxn modelId="{3FEDF8C8-F1FD-4FA1-A895-94925CFD638F}" srcId="{9863DF5D-C791-451C-BBB2-B7CA187A92D0}" destId="{E38C4714-33AE-4394-887A-257AA9CDC63B}" srcOrd="1" destOrd="0" parTransId="{CDB40B16-0442-4EEC-9DBC-49292B9C1286}" sibTransId="{727E9257-DF84-4B7E-BAD3-4E53B344E1CA}"/>
    <dgm:cxn modelId="{67554FC6-0554-439B-B42A-40B8B8A1CE0B}" type="presOf" srcId="{3E7AFA0E-EDB5-471F-B83B-FA679A45712D}" destId="{4912B805-B993-44B0-A49E-2B810BA8A4D8}" srcOrd="0" destOrd="0" presId="urn:microsoft.com/office/officeart/2008/layout/VerticalCurvedList"/>
    <dgm:cxn modelId="{7CA1DEE0-40B5-4607-B7BE-FCF770D00E4F}" type="presOf" srcId="{9863DF5D-C791-451C-BBB2-B7CA187A92D0}" destId="{929D5632-06A6-4536-AB6C-6A7B5BDB838C}" srcOrd="0" destOrd="0" presId="urn:microsoft.com/office/officeart/2008/layout/VerticalCurvedList"/>
    <dgm:cxn modelId="{5733525B-E64F-40DC-BB11-376872731F33}" type="presOf" srcId="{AAD0B180-5FDA-40B8-ABA0-EF8A80A77A27}" destId="{50928713-2F0F-4A8E-8A73-137CA514A511}" srcOrd="0" destOrd="0" presId="urn:microsoft.com/office/officeart/2008/layout/VerticalCurvedList"/>
    <dgm:cxn modelId="{E58EE3DD-E1EB-463F-B255-5565BBA4BC19}" type="presParOf" srcId="{929D5632-06A6-4536-AB6C-6A7B5BDB838C}" destId="{3EC42E72-2BD3-4F45-A2AE-D06294045889}" srcOrd="0" destOrd="0" presId="urn:microsoft.com/office/officeart/2008/layout/VerticalCurvedList"/>
    <dgm:cxn modelId="{969BBDDA-658C-4F0E-98B5-91FD4DE2F6AE}" type="presParOf" srcId="{3EC42E72-2BD3-4F45-A2AE-D06294045889}" destId="{A875AD61-5A37-4507-9C76-6FA600239383}" srcOrd="0" destOrd="0" presId="urn:microsoft.com/office/officeart/2008/layout/VerticalCurvedList"/>
    <dgm:cxn modelId="{ADF3DB2B-E4AE-428B-AE32-44755B8BFDF2}" type="presParOf" srcId="{A875AD61-5A37-4507-9C76-6FA600239383}" destId="{2CDD9539-3C19-407C-ADF2-4EE2C12B3C6D}" srcOrd="0" destOrd="0" presId="urn:microsoft.com/office/officeart/2008/layout/VerticalCurvedList"/>
    <dgm:cxn modelId="{CE33E731-C58E-4641-8BED-B440AD8FDF99}" type="presParOf" srcId="{A875AD61-5A37-4507-9C76-6FA600239383}" destId="{50928713-2F0F-4A8E-8A73-137CA514A511}" srcOrd="1" destOrd="0" presId="urn:microsoft.com/office/officeart/2008/layout/VerticalCurvedList"/>
    <dgm:cxn modelId="{64E70B19-3B11-4A84-8172-33CA4A61FC9D}" type="presParOf" srcId="{A875AD61-5A37-4507-9C76-6FA600239383}" destId="{C33A6CE0-5726-4642-B176-28562C90C380}" srcOrd="2" destOrd="0" presId="urn:microsoft.com/office/officeart/2008/layout/VerticalCurvedList"/>
    <dgm:cxn modelId="{3F813171-26F7-4827-867C-C5D11858732A}" type="presParOf" srcId="{A875AD61-5A37-4507-9C76-6FA600239383}" destId="{2AC8C3ED-C557-4DE3-BFD2-27BA0205972A}" srcOrd="3" destOrd="0" presId="urn:microsoft.com/office/officeart/2008/layout/VerticalCurvedList"/>
    <dgm:cxn modelId="{0D3EF6FB-FE64-40BB-B7D0-FEB0777184A2}" type="presParOf" srcId="{3EC42E72-2BD3-4F45-A2AE-D06294045889}" destId="{4912B805-B993-44B0-A49E-2B810BA8A4D8}" srcOrd="1" destOrd="0" presId="urn:microsoft.com/office/officeart/2008/layout/VerticalCurvedList"/>
    <dgm:cxn modelId="{DB3B80B6-9A46-4B63-80D4-F52F4E82C022}" type="presParOf" srcId="{3EC42E72-2BD3-4F45-A2AE-D06294045889}" destId="{88BA2056-3F17-4FBE-B4C6-A77348CCB182}" srcOrd="2" destOrd="0" presId="urn:microsoft.com/office/officeart/2008/layout/VerticalCurvedList"/>
    <dgm:cxn modelId="{35E39E5D-5123-467B-BA10-A83319FF5604}" type="presParOf" srcId="{88BA2056-3F17-4FBE-B4C6-A77348CCB182}" destId="{3164D8B8-1630-4DDA-85C5-EF6FE9995339}" srcOrd="0" destOrd="0" presId="urn:microsoft.com/office/officeart/2008/layout/VerticalCurvedList"/>
    <dgm:cxn modelId="{0FC2DDA0-6FC4-4979-8FD0-270468CCC351}" type="presParOf" srcId="{3EC42E72-2BD3-4F45-A2AE-D06294045889}" destId="{8DD96A08-DE29-470B-AA38-50D8C4E1024C}" srcOrd="3" destOrd="0" presId="urn:microsoft.com/office/officeart/2008/layout/VerticalCurvedList"/>
    <dgm:cxn modelId="{3A043490-6C2F-4EDD-B996-CB66FFE069D8}" type="presParOf" srcId="{3EC42E72-2BD3-4F45-A2AE-D06294045889}" destId="{0910208A-53F4-4859-98B5-919CECB9B49C}" srcOrd="4" destOrd="0" presId="urn:microsoft.com/office/officeart/2008/layout/VerticalCurvedList"/>
    <dgm:cxn modelId="{B0AB5911-FDB5-4FBD-9AD1-09AB6C75E8AC}" type="presParOf" srcId="{0910208A-53F4-4859-98B5-919CECB9B49C}" destId="{56A5E296-2ACF-4FD9-AFE7-F0BBEE9915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713-2F0F-4A8E-8A73-137CA514A511}">
      <dsp:nvSpPr>
        <dsp:cNvPr id="0" name=""/>
        <dsp:cNvSpPr/>
      </dsp:nvSpPr>
      <dsp:spPr>
        <a:xfrm>
          <a:off x="-4752710"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B805-B993-44B0-A49E-2B810BA8A4D8}">
      <dsp:nvSpPr>
        <dsp:cNvPr id="0" name=""/>
        <dsp:cNvSpPr/>
      </dsp:nvSpPr>
      <dsp:spPr>
        <a:xfrm>
          <a:off x="170692" y="580583"/>
          <a:ext cx="6547097" cy="11610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cộng</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580583"/>
        <a:ext cx="6547097" cy="1161003"/>
      </dsp:txXfrm>
    </dsp:sp>
    <dsp:sp modelId="{3164D8B8-1630-4DDA-85C5-EF6FE9995339}">
      <dsp:nvSpPr>
        <dsp:cNvPr id="0" name=""/>
        <dsp:cNvSpPr/>
      </dsp:nvSpPr>
      <dsp:spPr>
        <a:xfrm>
          <a:off x="-170686" y="2166717"/>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DD96A08-DE29-470B-AA38-50D8C4E1024C}">
      <dsp:nvSpPr>
        <dsp:cNvPr id="0" name=""/>
        <dsp:cNvSpPr/>
      </dsp:nvSpPr>
      <dsp:spPr>
        <a:xfrm>
          <a:off x="170692" y="2322413"/>
          <a:ext cx="6547097" cy="116100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a:t>
          </a:r>
          <a:r>
            <a:rPr lang="en-US" sz="3700" kern="1200" dirty="0" err="1" smtClean="0"/>
            <a:t>trừ</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2322413"/>
        <a:ext cx="6547097" cy="1161003"/>
      </dsp:txXfrm>
    </dsp:sp>
    <dsp:sp modelId="{56A5E296-2ACF-4FD9-AFE7-F0BBEE991508}">
      <dsp:nvSpPr>
        <dsp:cNvPr id="0" name=""/>
        <dsp:cNvSpPr/>
      </dsp:nvSpPr>
      <dsp:spPr>
        <a:xfrm>
          <a:off x="-170686" y="1198474"/>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855024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6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0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92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77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2459863" y="0"/>
            <a:ext cx="6503831" cy="3181082"/>
          </a:xfrm>
          <a:prstGeom prst="cloudCallout">
            <a:avLst>
              <a:gd name="adj1" fmla="val -47045"/>
              <a:gd name="adj2" fmla="val 639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dirty="0">
                <a:solidFill>
                  <a:srgbClr val="002060"/>
                </a:solidFill>
              </a:rPr>
              <a:t>Mai đi chợ mua cà tím hết 18 nghìn đồng, cà chua hết 21 nghìn đồng và rau cải hết 30 nghìn đồng. Mai </a:t>
            </a:r>
            <a:r>
              <a:rPr lang="nl-NL" sz="2000" dirty="0" smtClean="0">
                <a:solidFill>
                  <a:srgbClr val="002060"/>
                </a:solidFill>
              </a:rPr>
              <a:t>đưa </a:t>
            </a:r>
            <a:r>
              <a:rPr lang="nl-NL" sz="2000" dirty="0">
                <a:solidFill>
                  <a:srgbClr val="002060"/>
                </a:solidFill>
              </a:rPr>
              <a:t>cho cô bán hàng tờ 100 nghìn đồng thì được trả lại bao nhiêu tiền?”</a:t>
            </a:r>
            <a:endParaRPr lang="vi-VN" sz="2000" dirty="0">
              <a:solidFill>
                <a:srgbClr val="00206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01499" y="3188999"/>
            <a:ext cx="2915188" cy="1954501"/>
          </a:xfrm>
          <a:prstGeom prst="rect">
            <a:avLst/>
          </a:prstGeom>
        </p:spPr>
      </p:pic>
      <p:pic>
        <p:nvPicPr>
          <p:cNvPr id="5" name="Picture 4"/>
          <p:cNvPicPr>
            <a:picLocks noChangeAspect="1"/>
          </p:cNvPicPr>
          <p:nvPr/>
        </p:nvPicPr>
        <p:blipFill>
          <a:blip r:embed="rId3"/>
          <a:stretch>
            <a:fillRect/>
          </a:stretch>
        </p:blipFill>
        <p:spPr>
          <a:xfrm>
            <a:off x="428491" y="1611364"/>
            <a:ext cx="1645008" cy="129181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760028" y="3652429"/>
            <a:ext cx="1391521" cy="1299671"/>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794890" y="3281526"/>
            <a:ext cx="1734310" cy="1512774"/>
          </a:xfrm>
          <a:prstGeom prst="rect">
            <a:avLst/>
          </a:prstGeom>
          <a:ln>
            <a:noFill/>
          </a:ln>
          <a:effectLst>
            <a:softEdge rad="112500"/>
          </a:effectLst>
        </p:spPr>
      </p:pic>
    </p:spTree>
    <p:extLst>
      <p:ext uri="{BB962C8B-B14F-4D97-AF65-F5344CB8AC3E}">
        <p14:creationId xmlns:p14="http://schemas.microsoft.com/office/powerpoint/2010/main" val="12180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318874" y="1396474"/>
            <a:ext cx="881973" cy="496996"/>
          </a:xfrm>
          <a:prstGeom prst="rect">
            <a:avLst/>
          </a:prstGeom>
        </p:spPr>
        <p:txBody>
          <a:bodyPr wrap="none">
            <a:spAutoFit/>
          </a:bodyPr>
          <a:lstStyle/>
          <a:p>
            <a:pPr algn="just">
              <a:lnSpc>
                <a:spcPct val="150000"/>
              </a:lnSpc>
            </a:pP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r>
              <a:rPr lang="en-US" sz="2000" b="1" dirty="0">
                <a:solidFill>
                  <a:srgbClr val="00B050"/>
                </a:solidFill>
              </a:rPr>
              <a:t> </a:t>
            </a:r>
          </a:p>
        </p:txBody>
      </p:sp>
      <p:sp>
        <p:nvSpPr>
          <p:cNvPr id="3" name="Rectangle 2"/>
          <p:cNvSpPr/>
          <p:nvPr/>
        </p:nvSpPr>
        <p:spPr>
          <a:xfrm>
            <a:off x="1224306" y="1313503"/>
            <a:ext cx="3175869" cy="579967"/>
          </a:xfrm>
          <a:prstGeom prst="rect">
            <a:avLst/>
          </a:prstGeom>
        </p:spPr>
        <p:txBody>
          <a:bodyPr wrap="none">
            <a:spAutoFit/>
          </a:bodyPr>
          <a:lstStyle/>
          <a:p>
            <a:pPr algn="just">
              <a:lnSpc>
                <a:spcPct val="150000"/>
              </a:lnSpc>
            </a:pPr>
            <a:r>
              <a:rPr lang="en-US" sz="2400" b="1" dirty="0" err="1">
                <a:solidFill>
                  <a:schemeClr val="tx1"/>
                </a:solidFill>
                <a:latin typeface="Times New Roman" pitchFamily="18" charset="0"/>
                <a:cs typeface="Times New Roman" pitchFamily="18" charset="0"/>
              </a:rPr>
              <a:t>Tính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hợp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30" name="TextBox 18"/>
          <p:cNvSpPr txBox="1"/>
          <p:nvPr/>
        </p:nvSpPr>
        <p:spPr>
          <a:xfrm>
            <a:off x="1148487" y="2311337"/>
            <a:ext cx="5259630" cy="1200329"/>
          </a:xfrm>
          <a:prstGeom prst="rect">
            <a:avLst/>
          </a:prstGeom>
          <a:noFill/>
        </p:spPr>
        <p:txBody>
          <a:bodyPr wrap="square" rtlCol="0">
            <a:spAutoFit/>
          </a:bodyPr>
          <a:lstStyle/>
          <a:p>
            <a:pPr algn="just">
              <a:lnSpc>
                <a:spcPct val="150000"/>
              </a:lnSpc>
            </a:pPr>
            <a:r>
              <a:rPr lang="en-US" sz="2400" dirty="0">
                <a:solidFill>
                  <a:schemeClr val="tx1"/>
                </a:solidFill>
                <a:latin typeface="Times New Roman" pitchFamily="18" charset="0"/>
                <a:cs typeface="Times New Roman" pitchFamily="18" charset="0"/>
              </a:rPr>
              <a:t>a)   66 +289 + 134 + 311</a:t>
            </a:r>
            <a:r>
              <a:rPr lang="en-US" sz="2400" dirty="0">
                <a:solidFill>
                  <a:schemeClr val="tx1"/>
                </a:solidFill>
              </a:rPr>
              <a:t>.</a:t>
            </a:r>
          </a:p>
          <a:p>
            <a:pPr algn="just">
              <a:lnSpc>
                <a:spcPct val="150000"/>
              </a:lnSpc>
            </a:pPr>
            <a:r>
              <a:rPr lang="en-US" sz="2400" dirty="0" smtClean="0">
                <a:solidFill>
                  <a:schemeClr val="tx1"/>
                </a:solidFill>
                <a:latin typeface="Times New Roman" pitchFamily="18" charset="0"/>
                <a:cs typeface="Times New Roman" pitchFamily="18" charset="0"/>
              </a:rPr>
              <a:t>b) 117 </a:t>
            </a:r>
            <a:r>
              <a:rPr lang="en-US" sz="2400" dirty="0" smtClean="0">
                <a:solidFill>
                  <a:schemeClr val="tx1"/>
                </a:solidFill>
                <a:latin typeface="Times New Roman" pitchFamily="18" charset="0"/>
                <a:cs typeface="Times New Roman" pitchFamily="18" charset="0"/>
              </a:rPr>
              <a:t>+  68 + 23</a:t>
            </a:r>
            <a:r>
              <a:rPr lang="en-US" sz="2000" dirty="0" smtClean="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17" y="2942430"/>
            <a:ext cx="1205414" cy="523220"/>
          </a:xfrm>
          <a:prstGeom prst="rect">
            <a:avLst/>
          </a:prstGeom>
          <a:noFill/>
        </p:spPr>
        <p:txBody>
          <a:bodyPr wrap="square" rtlCol="0">
            <a:spAutoFit/>
          </a:bodyPr>
          <a:lstStyle/>
          <a:p>
            <a:pPr lvl="0"/>
            <a:r>
              <a:rPr lang="nl-NL" sz="2800" b="1" i="1" u="sng" dirty="0" smtClean="0"/>
              <a:t>Tính:</a:t>
            </a:r>
            <a:endParaRPr lang="vi-VN" sz="2800" b="1" i="1" u="sng" dirty="0"/>
          </a:p>
        </p:txBody>
      </p:sp>
      <p:sp>
        <p:nvSpPr>
          <p:cNvPr id="3" name="Rectangle 2"/>
          <p:cNvSpPr/>
          <p:nvPr/>
        </p:nvSpPr>
        <p:spPr>
          <a:xfrm>
            <a:off x="5715958" y="2964110"/>
            <a:ext cx="1503938" cy="523220"/>
          </a:xfrm>
          <a:prstGeom prst="rect">
            <a:avLst/>
          </a:prstGeom>
        </p:spPr>
        <p:txBody>
          <a:bodyPr wrap="none">
            <a:spAutoFit/>
          </a:bodyPr>
          <a:lstStyle/>
          <a:p>
            <a:pPr lvl="0"/>
            <a:r>
              <a:rPr lang="nl-NL" sz="2800" dirty="0"/>
              <a:t>b) 7 – 4.</a:t>
            </a:r>
            <a:endParaRPr lang="en-US" sz="2800" dirty="0"/>
          </a:p>
        </p:txBody>
      </p:sp>
      <p:sp>
        <p:nvSpPr>
          <p:cNvPr id="24" name="Rectangle 23"/>
          <p:cNvSpPr/>
          <p:nvPr/>
        </p:nvSpPr>
        <p:spPr>
          <a:xfrm>
            <a:off x="1317746" y="2942430"/>
            <a:ext cx="1513556" cy="523220"/>
          </a:xfrm>
          <a:prstGeom prst="rect">
            <a:avLst/>
          </a:prstGeom>
        </p:spPr>
        <p:txBody>
          <a:bodyPr wrap="none">
            <a:spAutoFit/>
          </a:bodyPr>
          <a:lstStyle/>
          <a:p>
            <a:pPr lvl="0"/>
            <a:r>
              <a:rPr lang="nl-NL" sz="2800" dirty="0"/>
              <a:t>a)  3 + 4</a:t>
            </a:r>
            <a:endParaRPr lang="vi-VN" sz="2800" dirty="0"/>
          </a:p>
        </p:txBody>
      </p:sp>
      <p:sp>
        <p:nvSpPr>
          <p:cNvPr id="25" name="Rounded Rectangle 24"/>
          <p:cNvSpPr/>
          <p:nvPr/>
        </p:nvSpPr>
        <p:spPr>
          <a:xfrm>
            <a:off x="2380323" y="1682496"/>
            <a:ext cx="4462272" cy="6339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 ĐÔI</a:t>
            </a:r>
            <a:endParaRPr lang="vi-VN" sz="2800" b="1" dirty="0"/>
          </a:p>
        </p:txBody>
      </p:sp>
      <p:pic>
        <p:nvPicPr>
          <p:cNvPr id="27" name="Picture 26"/>
          <p:cNvPicPr>
            <a:picLocks noChangeAspect="1"/>
          </p:cNvPicPr>
          <p:nvPr/>
        </p:nvPicPr>
        <p:blipFill>
          <a:blip r:embed="rId3">
            <a:clrChange>
              <a:clrFrom>
                <a:srgbClr val="F5F5F5"/>
              </a:clrFrom>
              <a:clrTo>
                <a:srgbClr val="F5F5F5">
                  <a:alpha val="0"/>
                </a:srgbClr>
              </a:clrTo>
            </a:clrChange>
          </a:blip>
          <a:stretch>
            <a:fillRect/>
          </a:stretch>
        </p:blipFill>
        <p:spPr>
          <a:xfrm>
            <a:off x="6915707" y="403380"/>
            <a:ext cx="2189693" cy="1913100"/>
          </a:xfrm>
          <a:prstGeom prst="rect">
            <a:avLst/>
          </a:prstGeom>
        </p:spPr>
      </p:pic>
      <p:sp>
        <p:nvSpPr>
          <p:cNvPr id="29" name="Rectangle 28"/>
          <p:cNvSpPr/>
          <p:nvPr/>
        </p:nvSpPr>
        <p:spPr>
          <a:xfrm>
            <a:off x="1746328" y="3829990"/>
            <a:ext cx="5096267" cy="523220"/>
          </a:xfrm>
          <a:prstGeom prst="rect">
            <a:avLst/>
          </a:prstGeom>
        </p:spPr>
        <p:txBody>
          <a:bodyPr wrap="none">
            <a:spAutoFit/>
          </a:bodyPr>
          <a:lstStyle/>
          <a:p>
            <a:pPr lvl="0"/>
            <a:r>
              <a:rPr lang="nl-NL" sz="2800" dirty="0" smtClean="0"/>
              <a:t>c) Em rút ra được nhận xét gì?</a:t>
            </a:r>
            <a:endParaRPr lang="en-US" sz="2800" dirty="0"/>
          </a:p>
        </p:txBody>
      </p:sp>
    </p:spTree>
    <p:extLst>
      <p:ext uri="{BB962C8B-B14F-4D97-AF65-F5344CB8AC3E}">
        <p14:creationId xmlns:p14="http://schemas.microsoft.com/office/powerpoint/2010/main" val="3693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3500"/>
                            </p:stCondLst>
                            <p:childTnLst>
                              <p:par>
                                <p:cTn id="24" presetID="10" presetClass="entr" presetSubtype="0" fill="hold" grpId="0" nodeType="after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1" name="Group 20"/>
          <p:cNvGrpSpPr/>
          <p:nvPr/>
        </p:nvGrpSpPr>
        <p:grpSpPr>
          <a:xfrm>
            <a:off x="450031" y="1405529"/>
            <a:ext cx="8276322" cy="1773455"/>
            <a:chOff x="198029" y="1590043"/>
            <a:chExt cx="8687209" cy="1764751"/>
          </a:xfrm>
        </p:grpSpPr>
        <p:sp>
          <p:nvSpPr>
            <p:cNvPr id="22" name="TextBox 21"/>
            <p:cNvSpPr txBox="1"/>
            <p:nvPr/>
          </p:nvSpPr>
          <p:spPr>
            <a:xfrm>
              <a:off x="210768" y="1609078"/>
              <a:ext cx="8674470" cy="1745716"/>
            </a:xfrm>
            <a:prstGeom prst="rect">
              <a:avLst/>
            </a:prstGeom>
            <a:solidFill>
              <a:schemeClr val="accent3">
                <a:lumMod val="40000"/>
                <a:lumOff val="60000"/>
              </a:schemeClr>
            </a:solidFill>
          </p:spPr>
          <p:txBody>
            <a:bodyPr wrap="square" rtlCol="0">
              <a:spAutoFit/>
            </a:bodyPr>
            <a:lstStyle/>
            <a:p>
              <a:pPr algn="just">
                <a:lnSpc>
                  <a:spcPct val="150000"/>
                </a:lnSpc>
              </a:pPr>
              <a:r>
                <a:rPr lang="en-US" sz="2400" b="1" dirty="0"/>
                <a:t>	</a:t>
              </a:r>
              <a:r>
                <a:rPr lang="en-US" sz="2400" b="1" dirty="0" err="1" smtClean="0"/>
                <a:t>Trừ</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nl-NL" sz="2400" dirty="0"/>
                <a:t>Với hai số tự nhiên a, b đã cho, nếu có số tự  nhiên c sao  cho </a:t>
              </a:r>
              <a:r>
                <a:rPr lang="nl-NL" sz="2400" b="1" dirty="0"/>
                <a:t>a = b + c </a:t>
              </a:r>
              <a:r>
                <a:rPr lang="nl-NL" sz="2400" dirty="0"/>
                <a:t>thì ta có phép trừ </a:t>
              </a:r>
              <a:r>
                <a:rPr lang="nl-NL" sz="2400" b="1" dirty="0"/>
                <a:t>a – b = c</a:t>
              </a:r>
              <a:r>
                <a:rPr lang="nl-NL" sz="2400" dirty="0"/>
                <a:t>. </a:t>
              </a:r>
              <a:endParaRPr lang="en-US" sz="2400" dirty="0"/>
            </a:p>
          </p:txBody>
        </p:sp>
        <p:pic>
          <p:nvPicPr>
            <p:cNvPr id="23" name="Picture 22"/>
            <p:cNvPicPr>
              <a:picLocks noChangeAspect="1"/>
            </p:cNvPicPr>
            <p:nvPr/>
          </p:nvPicPr>
          <p:blipFill>
            <a:blip r:embed="rId3"/>
            <a:stretch>
              <a:fillRect/>
            </a:stretch>
          </p:blipFill>
          <p:spPr>
            <a:xfrm>
              <a:off x="198029" y="1590043"/>
              <a:ext cx="737781" cy="614818"/>
            </a:xfrm>
            <a:prstGeom prst="rect">
              <a:avLst/>
            </a:prstGeom>
          </p:spPr>
        </p:pic>
      </p:grpSp>
      <p:sp>
        <p:nvSpPr>
          <p:cNvPr id="2" name="Right Arrow 1"/>
          <p:cNvSpPr/>
          <p:nvPr/>
        </p:nvSpPr>
        <p:spPr>
          <a:xfrm>
            <a:off x="0" y="2031544"/>
            <a:ext cx="358733" cy="333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25" name="Straight Arrow Connector 24"/>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bị</a:t>
            </a:r>
            <a:r>
              <a:rPr lang="en-US" sz="2000" dirty="0" smtClean="0">
                <a:solidFill>
                  <a:srgbClr val="FF0000"/>
                </a:solidFill>
              </a:rPr>
              <a:t> </a:t>
            </a:r>
            <a:r>
              <a:rPr lang="en-US" sz="2000" dirty="0" err="1" smtClean="0">
                <a:solidFill>
                  <a:srgbClr val="FF0000"/>
                </a:solidFill>
              </a:rPr>
              <a:t>trừ</a:t>
            </a:r>
            <a:endParaRPr lang="vi-VN" sz="2000" dirty="0">
              <a:solidFill>
                <a:srgbClr val="FF0000"/>
              </a:solidFill>
            </a:endParaRPr>
          </a:p>
        </p:txBody>
      </p:sp>
      <p:sp>
        <p:nvSpPr>
          <p:cNvPr id="29" name="TextBox 28"/>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trừ</a:t>
            </a:r>
            <a:endParaRPr lang="vi-VN" sz="2000" dirty="0">
              <a:solidFill>
                <a:srgbClr val="FF0000"/>
              </a:solidFill>
            </a:endParaRPr>
          </a:p>
        </p:txBody>
      </p:sp>
      <p:sp>
        <p:nvSpPr>
          <p:cNvPr id="30" name="TextBox 29"/>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Hiệu</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a:t>
            </a:r>
            <a:r>
              <a:rPr lang="nl-NL" sz="2400" dirty="0" smtClean="0"/>
              <a:t>trừ </a:t>
            </a:r>
            <a:r>
              <a:rPr lang="nl-NL" sz="2400" dirty="0"/>
              <a:t>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7 - 4 = 3</a:t>
            </a:r>
            <a:endParaRPr lang="en-US" sz="2400" b="1" dirty="0"/>
          </a:p>
        </p:txBody>
      </p:sp>
      <p:grpSp>
        <p:nvGrpSpPr>
          <p:cNvPr id="30" name="Group 29"/>
          <p:cNvGrpSpPr/>
          <p:nvPr/>
        </p:nvGrpSpPr>
        <p:grpSpPr>
          <a:xfrm>
            <a:off x="876915" y="3823488"/>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12963" y="3619796"/>
            <a:ext cx="0" cy="82296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359309" y="3403106"/>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51072" y="447880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540120" y="3677426"/>
            <a:ext cx="18288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237611" y="3490332"/>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63142" y="4533564"/>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3225119" y="3399736"/>
            <a:ext cx="457866" cy="400110"/>
          </a:xfrm>
          <a:prstGeom prst="rect">
            <a:avLst/>
          </a:prstGeom>
          <a:noFill/>
        </p:spPr>
        <p:txBody>
          <a:bodyPr wrap="square" rtlCol="0">
            <a:spAutoFit/>
          </a:bodyPr>
          <a:lstStyle/>
          <a:p>
            <a:pPr algn="ctr"/>
            <a:r>
              <a:rPr lang="en-US" sz="2000" b="1" dirty="0" smtClean="0"/>
              <a:t>4</a:t>
            </a:r>
            <a:endParaRPr lang="vi-VN" sz="2000" b="1" dirty="0"/>
          </a:p>
        </p:txBody>
      </p:sp>
      <p:sp>
        <p:nvSpPr>
          <p:cNvPr id="65" name="TextBox 64"/>
          <p:cNvSpPr txBox="1"/>
          <p:nvPr/>
        </p:nvSpPr>
        <p:spPr>
          <a:xfrm>
            <a:off x="2478338" y="2999626"/>
            <a:ext cx="457866" cy="400110"/>
          </a:xfrm>
          <a:prstGeom prst="rect">
            <a:avLst/>
          </a:prstGeom>
          <a:noFill/>
        </p:spPr>
        <p:txBody>
          <a:bodyPr wrap="square" rtlCol="0">
            <a:spAutoFit/>
          </a:bodyPr>
          <a:lstStyle/>
          <a:p>
            <a:pPr algn="ctr"/>
            <a:r>
              <a:rPr lang="en-US" sz="2000" b="1" dirty="0" smtClean="0"/>
              <a:t>7</a:t>
            </a:r>
            <a:endParaRPr lang="vi-VN" sz="2000" b="1" dirty="0"/>
          </a:p>
        </p:txBody>
      </p:sp>
    </p:spTree>
    <p:extLst>
      <p:ext uri="{BB962C8B-B14F-4D97-AF65-F5344CB8AC3E}">
        <p14:creationId xmlns:p14="http://schemas.microsoft.com/office/powerpoint/2010/main" val="3976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1000"/>
                            </p:stCondLst>
                            <p:childTnLst>
                              <p:par>
                                <p:cTn id="12" presetID="14" presetClass="entr" presetSubtype="1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2000"/>
                            </p:stCondLst>
                            <p:childTnLst>
                              <p:par>
                                <p:cTn id="16" presetID="1" presetClass="entr" presetSubtype="0" fill="hold" nodeType="afterEffect">
                                  <p:stCondLst>
                                    <p:cond delay="25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250"/>
                            </p:stCondLst>
                            <p:childTnLst>
                              <p:par>
                                <p:cTn id="19" presetID="1"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par>
                          <p:cTn id="23" fill="hold">
                            <p:stCondLst>
                              <p:cond delay="2250"/>
                            </p:stCondLst>
                            <p:childTnLst>
                              <p:par>
                                <p:cTn id="24" presetID="10" presetClass="entr" presetSubtype="0" fill="hold" nodeType="afterEffect">
                                  <p:stCondLst>
                                    <p:cond delay="25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3000"/>
                            </p:stCondLst>
                            <p:childTnLst>
                              <p:par>
                                <p:cTn id="28" presetID="1" presetClass="entr" presetSubtype="0" fill="hold" grpId="0" nodeType="afterEffect">
                                  <p:stCondLst>
                                    <p:cond delay="250"/>
                                  </p:stCondLst>
                                  <p:childTnLst>
                                    <p:set>
                                      <p:cBhvr>
                                        <p:cTn id="29" dur="1" fill="hold">
                                          <p:stCondLst>
                                            <p:cond delay="0"/>
                                          </p:stCondLst>
                                        </p:cTn>
                                        <p:tgtEl>
                                          <p:spTgt spid="64"/>
                                        </p:tgtEl>
                                        <p:attrNameLst>
                                          <p:attrName>style.visibility</p:attrName>
                                        </p:attrNameLst>
                                      </p:cBhvr>
                                      <p:to>
                                        <p:strVal val="visible"/>
                                      </p:to>
                                    </p:set>
                                  </p:childTnLst>
                                </p:cTn>
                              </p:par>
                            </p:childTnLst>
                          </p:cTn>
                        </p:par>
                        <p:par>
                          <p:cTn id="30" fill="hold">
                            <p:stCondLst>
                              <p:cond delay="3250"/>
                            </p:stCondLst>
                            <p:childTnLst>
                              <p:par>
                                <p:cTn id="31" presetID="1"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par>
                          <p:cTn id="37" fill="hold">
                            <p:stCondLst>
                              <p:cond delay="37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3750"/>
                            </p:stCondLst>
                            <p:childTnLst>
                              <p:par>
                                <p:cTn id="41" presetID="1" presetClass="entr" presetSubtype="0"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30" name="Group 29"/>
          <p:cNvGrpSpPr/>
          <p:nvPr/>
        </p:nvGrpSpPr>
        <p:grpSpPr>
          <a:xfrm>
            <a:off x="1839442" y="3464667"/>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2136585" y="3114147"/>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3475490" y="3260975"/>
            <a:ext cx="0" cy="2743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321836" y="3044285"/>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1645210" y="3368383"/>
            <a:ext cx="36576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2200138" y="3131511"/>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501536" y="3056111"/>
            <a:ext cx="457866" cy="400110"/>
          </a:xfrm>
          <a:prstGeom prst="rect">
            <a:avLst/>
          </a:prstGeom>
          <a:noFill/>
        </p:spPr>
        <p:txBody>
          <a:bodyPr wrap="square" rtlCol="0">
            <a:spAutoFit/>
          </a:bodyPr>
          <a:lstStyle/>
          <a:p>
            <a:pPr algn="ctr"/>
            <a:r>
              <a:rPr lang="en-US" sz="2000" b="1" dirty="0"/>
              <a:t>8</a:t>
            </a:r>
            <a:endParaRPr lang="vi-VN" sz="2000" b="1" dirty="0"/>
          </a:p>
        </p:txBody>
      </p:sp>
      <p:sp>
        <p:nvSpPr>
          <p:cNvPr id="65" name="TextBox 64"/>
          <p:cNvSpPr txBox="1"/>
          <p:nvPr/>
        </p:nvSpPr>
        <p:spPr>
          <a:xfrm>
            <a:off x="3440865" y="2640805"/>
            <a:ext cx="457866" cy="400110"/>
          </a:xfrm>
          <a:prstGeom prst="rect">
            <a:avLst/>
          </a:prstGeom>
          <a:noFill/>
        </p:spPr>
        <p:txBody>
          <a:bodyPr wrap="square" rtlCol="0">
            <a:spAutoFit/>
          </a:bodyPr>
          <a:lstStyle/>
          <a:p>
            <a:pPr algn="ctr"/>
            <a:r>
              <a:rPr lang="en-US" sz="2000" b="1" dirty="0" smtClean="0"/>
              <a:t>7</a:t>
            </a:r>
            <a:endParaRPr lang="vi-VN" sz="2000" b="1" dirty="0"/>
          </a:p>
        </p:txBody>
      </p:sp>
      <p:grpSp>
        <p:nvGrpSpPr>
          <p:cNvPr id="3" name="Group 2"/>
          <p:cNvGrpSpPr/>
          <p:nvPr/>
        </p:nvGrpSpPr>
        <p:grpSpPr>
          <a:xfrm>
            <a:off x="293683" y="1440476"/>
            <a:ext cx="8811717" cy="1200329"/>
            <a:chOff x="293683" y="1440476"/>
            <a:chExt cx="8811717" cy="1200329"/>
          </a:xfrm>
        </p:grpSpPr>
        <p:sp>
          <p:nvSpPr>
            <p:cNvPr id="29" name="TextBox 28"/>
            <p:cNvSpPr txBox="1"/>
            <p:nvPr/>
          </p:nvSpPr>
          <p:spPr>
            <a:xfrm>
              <a:off x="963011" y="1440476"/>
              <a:ext cx="8142389" cy="1200329"/>
            </a:xfrm>
            <a:prstGeom prst="rect">
              <a:avLst/>
            </a:prstGeom>
            <a:solidFill>
              <a:schemeClr val="bg1"/>
            </a:solidFill>
          </p:spPr>
          <p:txBody>
            <a:bodyPr wrap="square" rtlCol="0">
              <a:spAutoFit/>
            </a:bodyPr>
            <a:lstStyle/>
            <a:p>
              <a:pPr algn="just">
                <a:lnSpc>
                  <a:spcPct val="150000"/>
                </a:lnSpc>
              </a:pPr>
              <a:r>
                <a:rPr lang="en-US" sz="2400" dirty="0" err="1" smtClean="0"/>
                <a:t>Phép</a:t>
              </a:r>
              <a:r>
                <a:rPr lang="en-US" sz="2400" dirty="0" smtClean="0"/>
                <a:t> </a:t>
              </a:r>
              <a:r>
                <a:rPr lang="en-US" sz="2400" dirty="0" err="1" smtClean="0"/>
                <a:t>trừ</a:t>
              </a:r>
              <a:r>
                <a:rPr lang="en-US" sz="2400" dirty="0" smtClean="0"/>
                <a:t> </a:t>
              </a:r>
              <a:r>
                <a:rPr lang="en-US" sz="2400" b="1" dirty="0" smtClean="0"/>
                <a:t>7 - 8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tập</a:t>
              </a:r>
              <a:r>
                <a:rPr lang="en-US" sz="2400" dirty="0" smtClean="0"/>
                <a:t> </a:t>
              </a:r>
              <a:r>
                <a:rPr lang="en-US" sz="2400" dirty="0" err="1" smtClean="0"/>
                <a:t>hợp</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a:t>
              </a:r>
              <a:endParaRPr lang="en-US" sz="2400" dirty="0"/>
            </a:p>
          </p:txBody>
        </p:sp>
        <p:sp>
          <p:nvSpPr>
            <p:cNvPr id="2" name="Isosceles Triangle 1"/>
            <p:cNvSpPr/>
            <p:nvPr/>
          </p:nvSpPr>
          <p:spPr>
            <a:xfrm>
              <a:off x="293683" y="1532498"/>
              <a:ext cx="565807" cy="526063"/>
            </a:xfrm>
            <a:prstGeom prst="triangle">
              <a:avLst/>
            </a:prstGeom>
            <a:solidFill>
              <a:srgbClr val="F4F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vi-VN" sz="2800" b="1" dirty="0">
                <a:solidFill>
                  <a:srgbClr val="FF0000"/>
                </a:solidFill>
              </a:endParaRPr>
            </a:p>
          </p:txBody>
        </p:sp>
      </p:grpSp>
      <p:sp>
        <p:nvSpPr>
          <p:cNvPr id="5" name="Right Arrow 4"/>
          <p:cNvSpPr/>
          <p:nvPr/>
        </p:nvSpPr>
        <p:spPr>
          <a:xfrm>
            <a:off x="0" y="4315326"/>
            <a:ext cx="530762" cy="48126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7" name="Rounded Rectangle 6"/>
              <p:cNvSpPr/>
              <p:nvPr/>
            </p:nvSpPr>
            <p:spPr>
              <a:xfrm>
                <a:off x="802518" y="4135100"/>
                <a:ext cx="6608935" cy="89302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u="sng" dirty="0" smtClean="0">
                    <a:solidFill>
                      <a:schemeClr val="tx1"/>
                    </a:solidFill>
                  </a:rPr>
                  <a:t>* Chú ý:</a:t>
                </a:r>
                <a:r>
                  <a:rPr lang="nl-NL" sz="2000" i="1" u="sng" dirty="0">
                    <a:solidFill>
                      <a:schemeClr val="tx1"/>
                    </a:solidFill>
                  </a:rPr>
                  <a:t> </a:t>
                </a:r>
                <a:r>
                  <a:rPr lang="nl-NL" sz="2000" dirty="0">
                    <a:solidFill>
                      <a:schemeClr val="tx1"/>
                    </a:solidFill>
                  </a:rPr>
                  <a:t>Trong tập hợp </a:t>
                </a:r>
                <a:r>
                  <a:rPr lang="nl-NL" sz="2000" dirty="0" smtClean="0">
                    <a:solidFill>
                      <a:schemeClr val="tx1"/>
                    </a:solidFill>
                  </a:rPr>
                  <a:t>số </a:t>
                </a:r>
                <a:r>
                  <a:rPr lang="nl-NL" sz="2000" dirty="0">
                    <a:solidFill>
                      <a:schemeClr val="tx1"/>
                    </a:solidFill>
                  </a:rPr>
                  <a:t>tự nhiên, phép trừ a – b chỉ thực hiên được nếu a </a:t>
                </a:r>
                <a14:m>
                  <m:oMath xmlns:m="http://schemas.openxmlformats.org/officeDocument/2006/math">
                    <m:r>
                      <a:rPr lang="nl-NL" sz="2000" i="1">
                        <a:solidFill>
                          <a:schemeClr val="tx1"/>
                        </a:solidFill>
                        <a:latin typeface="Cambria Math" panose="02040503050406030204" pitchFamily="18" charset="0"/>
                      </a:rPr>
                      <m:t>≥</m:t>
                    </m:r>
                  </m:oMath>
                </a14:m>
                <a:r>
                  <a:rPr lang="nl-NL" sz="2000" i="1" u="sng" dirty="0">
                    <a:solidFill>
                      <a:schemeClr val="tx1"/>
                    </a:solidFill>
                  </a:rPr>
                  <a:t> </a:t>
                </a:r>
                <a:r>
                  <a:rPr lang="nl-NL" sz="2000" dirty="0">
                    <a:solidFill>
                      <a:schemeClr val="tx1"/>
                    </a:solidFill>
                  </a:rPr>
                  <a:t>b.</a:t>
                </a:r>
                <a:endParaRPr lang="en-US" sz="2000" dirty="0">
                  <a:solidFill>
                    <a:schemeClr val="tx1"/>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802518" y="4135100"/>
                <a:ext cx="6608935" cy="893027"/>
              </a:xfrm>
              <a:prstGeom prst="roundRect">
                <a:avLst/>
              </a:prstGeom>
              <a:blipFill>
                <a:blip r:embed="rId3"/>
                <a:stretch>
                  <a:fillRect l="-369" r="-277" b="-12245"/>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17634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500"/>
                            </p:stCondLst>
                            <p:childTnLst>
                              <p:par>
                                <p:cTn id="13" presetID="1"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750"/>
                            </p:stCondLst>
                            <p:childTnLst>
                              <p:par>
                                <p:cTn id="16" presetID="1" presetClass="entr" presetSubtype="0"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childTnLst>
                                </p:cTn>
                              </p:par>
                            </p:childTnLst>
                          </p:cTn>
                        </p:par>
                        <p:par>
                          <p:cTn id="20" fill="hold">
                            <p:stCondLst>
                              <p:cond delay="1750"/>
                            </p:stCondLst>
                            <p:childTnLst>
                              <p:par>
                                <p:cTn id="21" presetID="10" presetClass="entr" presetSubtype="0" fill="hold" nodeType="afterEffect">
                                  <p:stCondLst>
                                    <p:cond delay="25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2500"/>
                            </p:stCondLst>
                            <p:childTnLst>
                              <p:par>
                                <p:cTn id="25" presetID="1" presetClass="entr" presetSubtype="0" fill="hold" grpId="0" nodeType="afterEffect">
                                  <p:stCondLst>
                                    <p:cond delay="250"/>
                                  </p:stCondLst>
                                  <p:childTnLst>
                                    <p:set>
                                      <p:cBhvr>
                                        <p:cTn id="26" dur="1" fill="hold">
                                          <p:stCondLst>
                                            <p:cond delay="0"/>
                                          </p:stCondLst>
                                        </p:cTn>
                                        <p:tgtEl>
                                          <p:spTgt spid="64"/>
                                        </p:tgtEl>
                                        <p:attrNameLst>
                                          <p:attrName>style.visibility</p:attrName>
                                        </p:attrNameLst>
                                      </p:cBhvr>
                                      <p:to>
                                        <p:strVal val="visible"/>
                                      </p:to>
                                    </p:se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3250"/>
                            </p:stCondLst>
                            <p:childTnLst>
                              <p:par>
                                <p:cTn id="35" presetID="10" presetClass="entr" presetSubtype="0" fill="hold" grpId="0" nodeType="after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250"/>
                            </p:stCondLst>
                            <p:childTnLst>
                              <p:par>
                                <p:cTn id="39" presetID="10" presetClass="entr" presetSubtype="0" fill="hold" grpId="0" nodeType="after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4" name="TextBox 13"/>
          <p:cNvSpPr txBox="1"/>
          <p:nvPr/>
        </p:nvSpPr>
        <p:spPr>
          <a:xfrm>
            <a:off x="0" y="1196162"/>
            <a:ext cx="6690277" cy="496996"/>
          </a:xfrm>
          <a:prstGeom prst="rect">
            <a:avLst/>
          </a:prstGeom>
          <a:noFill/>
        </p:spPr>
        <p:txBody>
          <a:bodyPr wrap="squar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2: </a:t>
            </a:r>
            <a:r>
              <a:rPr lang="en-US" sz="2000" dirty="0" err="1" smtClean="0">
                <a:solidFill>
                  <a:schemeClr val="tx1"/>
                </a:solidFill>
              </a:rPr>
              <a:t>Giải</a:t>
            </a:r>
            <a:r>
              <a:rPr lang="en-US" sz="2000" dirty="0" smtClean="0">
                <a:solidFill>
                  <a:schemeClr val="tx1"/>
                </a:solidFill>
              </a:rPr>
              <a:t> </a:t>
            </a:r>
            <a:r>
              <a:rPr lang="en-US" sz="2000" dirty="0" err="1" smtClean="0">
                <a:solidFill>
                  <a:schemeClr val="tx1"/>
                </a:solidFill>
              </a:rPr>
              <a:t>bài</a:t>
            </a:r>
            <a:r>
              <a:rPr lang="en-US" sz="2000" dirty="0" smtClean="0">
                <a:solidFill>
                  <a:schemeClr val="tx1"/>
                </a:solidFill>
              </a:rPr>
              <a:t> </a:t>
            </a:r>
            <a:r>
              <a:rPr lang="en-US" sz="2000" dirty="0" err="1" smtClean="0">
                <a:solidFill>
                  <a:schemeClr val="tx1"/>
                </a:solidFill>
              </a:rPr>
              <a:t>toán</a:t>
            </a:r>
            <a:r>
              <a:rPr lang="en-US" sz="2000" dirty="0" smtClean="0">
                <a:solidFill>
                  <a:schemeClr val="tx1"/>
                </a:solidFill>
              </a:rPr>
              <a:t> </a:t>
            </a:r>
            <a:r>
              <a:rPr lang="en-US" sz="2000" dirty="0" err="1" smtClean="0">
                <a:solidFill>
                  <a:schemeClr val="tx1"/>
                </a:solidFill>
              </a:rPr>
              <a:t>mở</a:t>
            </a:r>
            <a:r>
              <a:rPr lang="en-US" sz="2000" dirty="0" smtClean="0">
                <a:solidFill>
                  <a:schemeClr val="tx1"/>
                </a:solidFill>
              </a:rPr>
              <a:t> </a:t>
            </a:r>
            <a:r>
              <a:rPr lang="en-US" sz="2000" dirty="0" err="1" smtClean="0">
                <a:solidFill>
                  <a:schemeClr val="tx1"/>
                </a:solidFill>
              </a:rPr>
              <a:t>đầu</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124355" y="1705788"/>
            <a:ext cx="5310835" cy="2862322"/>
          </a:xfrm>
          <a:prstGeom prst="rect">
            <a:avLst/>
          </a:prstGeom>
        </p:spPr>
        <p:txBody>
          <a:bodyPr wrap="square">
            <a:spAutoFit/>
          </a:bodyPr>
          <a:lstStyle/>
          <a:p>
            <a:pPr algn="just">
              <a:lnSpc>
                <a:spcPct val="150000"/>
              </a:lnSpc>
            </a:pPr>
            <a:r>
              <a:rPr lang="nl-NL" sz="2400" dirty="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2400" dirty="0">
              <a:solidFill>
                <a:srgbClr val="002060"/>
              </a:solidFill>
            </a:endParaRPr>
          </a:p>
        </p:txBody>
      </p:sp>
      <p:pic>
        <p:nvPicPr>
          <p:cNvPr id="27" name="Picture 26"/>
          <p:cNvPicPr>
            <a:picLocks noChangeAspect="1"/>
          </p:cNvPicPr>
          <p:nvPr/>
        </p:nvPicPr>
        <p:blipFill>
          <a:blip r:embed="rId3"/>
          <a:stretch>
            <a:fillRect/>
          </a:stretch>
        </p:blipFill>
        <p:spPr>
          <a:xfrm>
            <a:off x="5458338" y="2641748"/>
            <a:ext cx="3100206" cy="2018121"/>
          </a:xfrm>
          <a:prstGeom prst="rect">
            <a:avLst/>
          </a:prstGeom>
        </p:spPr>
      </p:pic>
    </p:spTree>
    <p:extLst>
      <p:ext uri="{BB962C8B-B14F-4D97-AF65-F5344CB8AC3E}">
        <p14:creationId xmlns:p14="http://schemas.microsoft.com/office/powerpoint/2010/main" val="3452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20" name="Google Shape;900;p46"/>
          <p:cNvGrpSpPr/>
          <p:nvPr/>
        </p:nvGrpSpPr>
        <p:grpSpPr>
          <a:xfrm>
            <a:off x="349982" y="610756"/>
            <a:ext cx="314590" cy="269367"/>
            <a:chOff x="1934025" y="1001650"/>
            <a:chExt cx="415300" cy="355600"/>
          </a:xfrm>
        </p:grpSpPr>
        <p:sp>
          <p:nvSpPr>
            <p:cNvPr id="21"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6" name="TextBox 25"/>
          <p:cNvSpPr txBox="1"/>
          <p:nvPr/>
        </p:nvSpPr>
        <p:spPr>
          <a:xfrm>
            <a:off x="149282" y="1318592"/>
            <a:ext cx="4324272" cy="496996"/>
          </a:xfrm>
          <a:prstGeom prst="rect">
            <a:avLst/>
          </a:prstGeom>
          <a:noFill/>
        </p:spPr>
        <p:txBody>
          <a:bodyPr wrap="square" rtlCol="0">
            <a:spAutoFit/>
          </a:bodyPr>
          <a:lstStyle/>
          <a:p>
            <a:pPr algn="just">
              <a:lnSpc>
                <a:spcPct val="150000"/>
              </a:lnSpc>
            </a:pPr>
            <a:r>
              <a:rPr lang="en-US" sz="2000" b="1" dirty="0" smtClean="0">
                <a:solidFill>
                  <a:srgbClr val="00B0F0"/>
                </a:solidFill>
              </a:rPr>
              <a:t>1.17. </a:t>
            </a:r>
            <a:r>
              <a:rPr lang="en-US" sz="2000" dirty="0" err="1" smtClean="0">
                <a:solidFill>
                  <a:schemeClr val="tx1"/>
                </a:solidFill>
              </a:rPr>
              <a:t>Tính</a:t>
            </a:r>
            <a:endParaRPr lang="en-US" sz="2000" b="1" dirty="0" smtClean="0">
              <a:solidFill>
                <a:srgbClr val="00B0F0"/>
              </a:solidFill>
            </a:endParaRPr>
          </a:p>
        </p:txBody>
      </p:sp>
      <p:sp>
        <p:nvSpPr>
          <p:cNvPr id="27" name="Rectangle 26"/>
          <p:cNvSpPr/>
          <p:nvPr/>
        </p:nvSpPr>
        <p:spPr>
          <a:xfrm>
            <a:off x="349982" y="1815588"/>
            <a:ext cx="2898718" cy="553998"/>
          </a:xfrm>
          <a:prstGeom prst="rect">
            <a:avLst/>
          </a:prstGeom>
        </p:spPr>
        <p:txBody>
          <a:bodyPr wrap="square">
            <a:spAutoFit/>
          </a:bodyPr>
          <a:lstStyle/>
          <a:p>
            <a:pPr algn="just">
              <a:lnSpc>
                <a:spcPct val="150000"/>
              </a:lnSpc>
            </a:pPr>
            <a:r>
              <a:rPr lang="en-US" sz="2000" dirty="0">
                <a:solidFill>
                  <a:schemeClr val="tx1"/>
                </a:solidFill>
              </a:rPr>
              <a:t>a) 63 548 + 19 256</a:t>
            </a:r>
            <a:r>
              <a:rPr lang="en-US" sz="2000" dirty="0" smtClean="0">
                <a:solidFill>
                  <a:schemeClr val="tx1"/>
                </a:solidFill>
              </a:rPr>
              <a:t>;</a:t>
            </a:r>
            <a:endParaRPr lang="en-US" sz="2000" dirty="0">
              <a:solidFill>
                <a:schemeClr val="tx1"/>
              </a:solidFill>
            </a:endParaRPr>
          </a:p>
        </p:txBody>
      </p:sp>
      <p:sp>
        <p:nvSpPr>
          <p:cNvPr id="28" name="Rectangle 27"/>
          <p:cNvSpPr/>
          <p:nvPr/>
        </p:nvSpPr>
        <p:spPr>
          <a:xfrm>
            <a:off x="5190266" y="1815588"/>
            <a:ext cx="2898718" cy="496996"/>
          </a:xfrm>
          <a:prstGeom prst="rect">
            <a:avLst/>
          </a:prstGeom>
        </p:spPr>
        <p:txBody>
          <a:bodyPr wrap="square">
            <a:spAutoFit/>
          </a:bodyPr>
          <a:lstStyle/>
          <a:p>
            <a:pPr algn="just">
              <a:lnSpc>
                <a:spcPct val="150000"/>
              </a:lnSpc>
            </a:pPr>
            <a:r>
              <a:rPr lang="en-US" sz="2000" dirty="0">
                <a:solidFill>
                  <a:schemeClr val="tx1"/>
                </a:solidFill>
              </a:rPr>
              <a:t>b) 129 107 – 34 693.</a:t>
            </a:r>
          </a:p>
        </p:txBody>
      </p:sp>
    </p:spTree>
    <p:extLst>
      <p:ext uri="{BB962C8B-B14F-4D97-AF65-F5344CB8AC3E}">
        <p14:creationId xmlns:p14="http://schemas.microsoft.com/office/powerpoint/2010/main" val="21977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25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5" name="Google Shape;900;p46"/>
          <p:cNvGrpSpPr/>
          <p:nvPr/>
        </p:nvGrpSpPr>
        <p:grpSpPr>
          <a:xfrm>
            <a:off x="349982" y="610756"/>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11" name="TextBox 10"/>
          <p:cNvSpPr txBox="1"/>
          <p:nvPr/>
        </p:nvSpPr>
        <p:spPr>
          <a:xfrm>
            <a:off x="263769" y="1312513"/>
            <a:ext cx="8581293" cy="1305165"/>
          </a:xfrm>
          <a:prstGeom prst="rect">
            <a:avLst/>
          </a:prstGeom>
          <a:noFill/>
        </p:spPr>
        <p:txBody>
          <a:bodyPr wrap="square" rtlCol="0">
            <a:spAutoFit/>
          </a:bodyPr>
          <a:lstStyle/>
          <a:p>
            <a:pPr algn="just">
              <a:lnSpc>
                <a:spcPct val="150000"/>
              </a:lnSpc>
            </a:pPr>
            <a:r>
              <a:rPr lang="en-US" sz="2800" b="1" dirty="0" smtClean="0">
                <a:solidFill>
                  <a:srgbClr val="00B0F0"/>
                </a:solidFill>
              </a:rPr>
              <a:t>1.18. </a:t>
            </a:r>
            <a:r>
              <a:rPr lang="en-US" sz="2800" dirty="0" err="1" smtClean="0">
                <a:solidFill>
                  <a:schemeClr val="tx1"/>
                </a:solidFill>
              </a:rPr>
              <a:t>Thay</a:t>
            </a: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bằng</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thích</a:t>
            </a:r>
            <a:r>
              <a:rPr lang="en-US" sz="2800" dirty="0" smtClean="0">
                <a:solidFill>
                  <a:schemeClr val="tx1"/>
                </a:solidFill>
              </a:rPr>
              <a:t> </a:t>
            </a:r>
            <a:r>
              <a:rPr lang="en-US" sz="2800" dirty="0" err="1" smtClean="0">
                <a:solidFill>
                  <a:schemeClr val="tx1"/>
                </a:solidFill>
              </a:rPr>
              <a:t>hợp</a:t>
            </a:r>
            <a:r>
              <a:rPr lang="en-US" sz="2800" dirty="0" smtClean="0">
                <a:solidFill>
                  <a:schemeClr val="tx1"/>
                </a:solidFill>
              </a:rPr>
              <a:t> </a:t>
            </a:r>
          </a:p>
          <a:p>
            <a:pPr algn="ctr">
              <a:lnSpc>
                <a:spcPct val="150000"/>
              </a:lnSpc>
            </a:pPr>
            <a:r>
              <a:rPr lang="en-US" sz="2800" b="1" dirty="0" smtClean="0">
                <a:solidFill>
                  <a:schemeClr val="tx1"/>
                </a:solidFill>
              </a:rPr>
              <a:t>?</a:t>
            </a:r>
            <a:r>
              <a:rPr lang="en-US" sz="2800" dirty="0" smtClean="0">
                <a:solidFill>
                  <a:schemeClr val="tx1"/>
                </a:solidFill>
              </a:rPr>
              <a:t> + 2 895 = 2 8955 + 6 789.</a:t>
            </a:r>
          </a:p>
        </p:txBody>
      </p:sp>
      <p:sp>
        <p:nvSpPr>
          <p:cNvPr id="2" name="Rectangle 1"/>
          <p:cNvSpPr/>
          <p:nvPr/>
        </p:nvSpPr>
        <p:spPr>
          <a:xfrm>
            <a:off x="2810815" y="3560992"/>
            <a:ext cx="4413389" cy="658835"/>
          </a:xfrm>
          <a:prstGeom prst="rect">
            <a:avLst/>
          </a:prstGeom>
        </p:spPr>
        <p:txBody>
          <a:bodyPr wrap="none">
            <a:spAutoFit/>
          </a:bodyPr>
          <a:lstStyle/>
          <a:p>
            <a:pPr algn="ctr">
              <a:lnSpc>
                <a:spcPct val="150000"/>
              </a:lnSpc>
            </a:pPr>
            <a:r>
              <a:rPr lang="en-US" sz="2800" dirty="0" smtClean="0">
                <a:solidFill>
                  <a:schemeClr val="tx1"/>
                </a:solidFill>
              </a:rPr>
              <a:t>+  </a:t>
            </a:r>
            <a:r>
              <a:rPr lang="en-US" sz="2800" dirty="0">
                <a:solidFill>
                  <a:schemeClr val="tx1"/>
                </a:solidFill>
              </a:rPr>
              <a:t>2 895 = 2 8955 + 6 789.</a:t>
            </a:r>
          </a:p>
        </p:txBody>
      </p:sp>
      <p:sp>
        <p:nvSpPr>
          <p:cNvPr id="4" name="Rectangle 3"/>
          <p:cNvSpPr/>
          <p:nvPr/>
        </p:nvSpPr>
        <p:spPr>
          <a:xfrm>
            <a:off x="2273105" y="3677257"/>
            <a:ext cx="404278" cy="523220"/>
          </a:xfrm>
          <a:prstGeom prst="rect">
            <a:avLst/>
          </a:prstGeom>
        </p:spPr>
        <p:txBody>
          <a:bodyPr wrap="none">
            <a:spAutoFit/>
          </a:bodyPr>
          <a:lstStyle/>
          <a:p>
            <a:r>
              <a:rPr lang="en-US" sz="2800" b="1" dirty="0">
                <a:solidFill>
                  <a:schemeClr val="tx1"/>
                </a:solidFill>
              </a:rPr>
              <a:t>?</a:t>
            </a:r>
            <a:endParaRPr lang="vi-VN" sz="2800" dirty="0"/>
          </a:p>
        </p:txBody>
      </p:sp>
      <p:sp>
        <p:nvSpPr>
          <p:cNvPr id="14" name="Rectangle 13"/>
          <p:cNvSpPr/>
          <p:nvPr/>
        </p:nvSpPr>
        <p:spPr>
          <a:xfrm>
            <a:off x="1768641" y="3677257"/>
            <a:ext cx="1085554" cy="523220"/>
          </a:xfrm>
          <a:prstGeom prst="rect">
            <a:avLst/>
          </a:prstGeom>
        </p:spPr>
        <p:txBody>
          <a:bodyPr wrap="none">
            <a:spAutoFit/>
          </a:bodyPr>
          <a:lstStyle/>
          <a:p>
            <a:r>
              <a:rPr lang="en-US" sz="2800" b="1" dirty="0" smtClean="0">
                <a:solidFill>
                  <a:srgbClr val="FF0000"/>
                </a:solidFill>
              </a:rPr>
              <a:t>6 789</a:t>
            </a:r>
            <a:endParaRPr lang="vi-VN" sz="2800" dirty="0">
              <a:solidFill>
                <a:srgbClr val="FF0000"/>
              </a:solidFill>
            </a:endParaRPr>
          </a:p>
        </p:txBody>
      </p:sp>
      <p:sp>
        <p:nvSpPr>
          <p:cNvPr id="12" name="TextBox 11"/>
          <p:cNvSpPr txBox="1"/>
          <p:nvPr/>
        </p:nvSpPr>
        <p:spPr>
          <a:xfrm>
            <a:off x="3285945" y="2664363"/>
            <a:ext cx="1731564"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4" grpId="1"/>
      <p:bldP spid="14"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4" name="TextBox 13"/>
          <p:cNvSpPr txBox="1"/>
          <p:nvPr/>
        </p:nvSpPr>
        <p:spPr>
          <a:xfrm>
            <a:off x="175042" y="1235025"/>
            <a:ext cx="8186658" cy="577850"/>
          </a:xfrm>
          <a:prstGeom prst="rect">
            <a:avLst/>
          </a:prstGeom>
          <a:noFill/>
        </p:spPr>
        <p:txBody>
          <a:bodyPr wrap="square" rtlCol="0">
            <a:spAutoFit/>
          </a:bodyPr>
          <a:lstStyle/>
          <a:p>
            <a:pPr algn="just">
              <a:lnSpc>
                <a:spcPct val="150000"/>
              </a:lnSpc>
            </a:pPr>
            <a:r>
              <a:rPr lang="en-US" sz="2400" b="1" dirty="0" smtClean="0">
                <a:solidFill>
                  <a:srgbClr val="00B0F0"/>
                </a:solidFill>
              </a:rPr>
              <a:t>1.19. </a:t>
            </a: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tự</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x </a:t>
            </a:r>
            <a:r>
              <a:rPr lang="en-US" sz="2400" dirty="0" err="1" smtClean="0">
                <a:solidFill>
                  <a:schemeClr val="tx1"/>
                </a:solidFill>
              </a:rPr>
              <a:t>thỏa</a:t>
            </a:r>
            <a:r>
              <a:rPr lang="en-US" sz="2400" dirty="0" smtClean="0">
                <a:solidFill>
                  <a:schemeClr val="tx1"/>
                </a:solidFill>
              </a:rPr>
              <a:t> </a:t>
            </a:r>
            <a:r>
              <a:rPr lang="en-US" sz="2400" dirty="0" err="1" smtClean="0">
                <a:solidFill>
                  <a:schemeClr val="tx1"/>
                </a:solidFill>
              </a:rPr>
              <a:t>mãn</a:t>
            </a:r>
            <a:r>
              <a:rPr lang="en-US" sz="2400" dirty="0" smtClean="0">
                <a:solidFill>
                  <a:schemeClr val="tx1"/>
                </a:solidFill>
              </a:rPr>
              <a:t> </a:t>
            </a:r>
          </a:p>
        </p:txBody>
      </p:sp>
      <p:grpSp>
        <p:nvGrpSpPr>
          <p:cNvPr id="4" name="Google Shape;900;p46"/>
          <p:cNvGrpSpPr/>
          <p:nvPr/>
        </p:nvGrpSpPr>
        <p:grpSpPr>
          <a:xfrm>
            <a:off x="349982" y="610756"/>
            <a:ext cx="314590" cy="269367"/>
            <a:chOff x="1934025" y="1001650"/>
            <a:chExt cx="415300" cy="355600"/>
          </a:xfrm>
        </p:grpSpPr>
        <p:sp>
          <p:nvSpPr>
            <p:cNvPr id="5"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46500" y="474607"/>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 name="Rectangle 1"/>
          <p:cNvSpPr/>
          <p:nvPr/>
        </p:nvSpPr>
        <p:spPr>
          <a:xfrm>
            <a:off x="3407946" y="1897297"/>
            <a:ext cx="2296021" cy="646331"/>
          </a:xfrm>
          <a:prstGeom prst="rect">
            <a:avLst/>
          </a:prstGeom>
        </p:spPr>
        <p:txBody>
          <a:bodyPr wrap="square">
            <a:spAutoFit/>
          </a:bodyPr>
          <a:lstStyle/>
          <a:p>
            <a:pPr algn="just">
              <a:lnSpc>
                <a:spcPct val="150000"/>
              </a:lnSpc>
            </a:pPr>
            <a:r>
              <a:rPr lang="en-US" sz="2400" dirty="0" smtClean="0">
                <a:solidFill>
                  <a:schemeClr val="tx1"/>
                </a:solidFill>
              </a:rPr>
              <a:t>b) 25 </a:t>
            </a:r>
            <a:r>
              <a:rPr lang="en-US" sz="2400" dirty="0">
                <a:solidFill>
                  <a:schemeClr val="tx1"/>
                </a:solidFill>
              </a:rPr>
              <a:t>– x = 15</a:t>
            </a:r>
            <a:r>
              <a:rPr lang="en-US" sz="2400" dirty="0" smtClean="0">
                <a:solidFill>
                  <a:schemeClr val="tx1"/>
                </a:solidFill>
              </a:rPr>
              <a:t>;</a:t>
            </a:r>
            <a:endParaRPr lang="en-US" sz="2400" dirty="0">
              <a:solidFill>
                <a:schemeClr val="tx1"/>
              </a:solidFill>
            </a:endParaRPr>
          </a:p>
        </p:txBody>
      </p:sp>
      <p:sp>
        <p:nvSpPr>
          <p:cNvPr id="3" name="Rectangle 2"/>
          <p:cNvSpPr/>
          <p:nvPr/>
        </p:nvSpPr>
        <p:spPr>
          <a:xfrm>
            <a:off x="349982" y="1913832"/>
            <a:ext cx="2167581" cy="646331"/>
          </a:xfrm>
          <a:prstGeom prst="rect">
            <a:avLst/>
          </a:prstGeom>
        </p:spPr>
        <p:txBody>
          <a:bodyPr wrap="none">
            <a:spAutoFit/>
          </a:bodyPr>
          <a:lstStyle/>
          <a:p>
            <a:pPr algn="just">
              <a:lnSpc>
                <a:spcPct val="150000"/>
              </a:lnSpc>
            </a:pPr>
            <a:r>
              <a:rPr lang="en-US" sz="2400" dirty="0" smtClean="0">
                <a:solidFill>
                  <a:schemeClr val="tx1"/>
                </a:solidFill>
              </a:rPr>
              <a:t>a) 7 </a:t>
            </a:r>
            <a:r>
              <a:rPr lang="en-US" sz="2400" dirty="0">
                <a:solidFill>
                  <a:schemeClr val="tx1"/>
                </a:solidFill>
              </a:rPr>
              <a:t>+ x = 362;</a:t>
            </a:r>
          </a:p>
        </p:txBody>
      </p:sp>
      <p:sp>
        <p:nvSpPr>
          <p:cNvPr id="10" name="Rectangle 9"/>
          <p:cNvSpPr/>
          <p:nvPr/>
        </p:nvSpPr>
        <p:spPr>
          <a:xfrm>
            <a:off x="6310063" y="1897297"/>
            <a:ext cx="1885453" cy="577850"/>
          </a:xfrm>
          <a:prstGeom prst="rect">
            <a:avLst/>
          </a:prstGeom>
        </p:spPr>
        <p:txBody>
          <a:bodyPr wrap="none">
            <a:spAutoFit/>
          </a:bodyPr>
          <a:lstStyle/>
          <a:p>
            <a:pPr algn="just">
              <a:lnSpc>
                <a:spcPct val="150000"/>
              </a:lnSpc>
            </a:pPr>
            <a:r>
              <a:rPr lang="en-US" sz="2400" dirty="0" smtClean="0">
                <a:solidFill>
                  <a:schemeClr val="tx1"/>
                </a:solidFill>
              </a:rPr>
              <a:t>c) x </a:t>
            </a:r>
            <a:r>
              <a:rPr lang="en-US" sz="2400" dirty="0">
                <a:solidFill>
                  <a:schemeClr val="tx1"/>
                </a:solidFill>
              </a:rPr>
              <a:t>– 56 = 4</a:t>
            </a:r>
          </a:p>
        </p:txBody>
      </p:sp>
      <p:sp>
        <p:nvSpPr>
          <p:cNvPr id="11" name="TextBox 10"/>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12" name="TextBox 11"/>
          <p:cNvSpPr txBox="1"/>
          <p:nvPr/>
        </p:nvSpPr>
        <p:spPr>
          <a:xfrm>
            <a:off x="0" y="3188404"/>
            <a:ext cx="2616284" cy="461665"/>
          </a:xfrm>
          <a:prstGeom prst="rect">
            <a:avLst/>
          </a:prstGeom>
          <a:noFill/>
        </p:spPr>
        <p:txBody>
          <a:bodyPr wrap="square" rtlCol="0">
            <a:spAutoFit/>
          </a:bodyPr>
          <a:lstStyle/>
          <a:p>
            <a:pPr algn="just"/>
            <a:r>
              <a:rPr lang="en-US" sz="2400" dirty="0" smtClean="0"/>
              <a:t>a) 7 + x = 362</a:t>
            </a:r>
            <a:endParaRPr lang="vi-VN" sz="2400" dirty="0"/>
          </a:p>
        </p:txBody>
      </p:sp>
      <p:sp>
        <p:nvSpPr>
          <p:cNvPr id="15" name="TextBox 14"/>
          <p:cNvSpPr txBox="1"/>
          <p:nvPr/>
        </p:nvSpPr>
        <p:spPr>
          <a:xfrm>
            <a:off x="864750" y="3704859"/>
            <a:ext cx="1751534" cy="461665"/>
          </a:xfrm>
          <a:prstGeom prst="rect">
            <a:avLst/>
          </a:prstGeom>
          <a:noFill/>
        </p:spPr>
        <p:txBody>
          <a:bodyPr wrap="square" rtlCol="0">
            <a:spAutoFit/>
          </a:bodyPr>
          <a:lstStyle/>
          <a:p>
            <a:pPr algn="just"/>
            <a:r>
              <a:rPr lang="en-US" sz="2400" dirty="0" smtClean="0"/>
              <a:t>x = 362 - 7</a:t>
            </a:r>
            <a:endParaRPr lang="vi-VN" sz="2400" dirty="0"/>
          </a:p>
        </p:txBody>
      </p:sp>
      <p:sp>
        <p:nvSpPr>
          <p:cNvPr id="16" name="TextBox 15"/>
          <p:cNvSpPr txBox="1"/>
          <p:nvPr/>
        </p:nvSpPr>
        <p:spPr>
          <a:xfrm>
            <a:off x="864750" y="4221314"/>
            <a:ext cx="1751534" cy="461665"/>
          </a:xfrm>
          <a:prstGeom prst="rect">
            <a:avLst/>
          </a:prstGeom>
          <a:noFill/>
        </p:spPr>
        <p:txBody>
          <a:bodyPr wrap="square" rtlCol="0">
            <a:spAutoFit/>
          </a:bodyPr>
          <a:lstStyle/>
          <a:p>
            <a:pPr algn="just"/>
            <a:r>
              <a:rPr lang="en-US" sz="2400" dirty="0" smtClean="0"/>
              <a:t>x = 355</a:t>
            </a:r>
            <a:endParaRPr lang="vi-VN" sz="2400" dirty="0"/>
          </a:p>
        </p:txBody>
      </p:sp>
      <p:cxnSp>
        <p:nvCxnSpPr>
          <p:cNvPr id="17" name="Straight Connector 16"/>
          <p:cNvCxnSpPr/>
          <p:nvPr/>
        </p:nvCxnSpPr>
        <p:spPr>
          <a:xfrm flipH="1">
            <a:off x="2632326"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734468" y="3141925"/>
            <a:ext cx="2616284" cy="461665"/>
          </a:xfrm>
          <a:prstGeom prst="rect">
            <a:avLst/>
          </a:prstGeom>
          <a:noFill/>
        </p:spPr>
        <p:txBody>
          <a:bodyPr wrap="square" rtlCol="0">
            <a:spAutoFit/>
          </a:bodyPr>
          <a:lstStyle/>
          <a:p>
            <a:pPr algn="just"/>
            <a:r>
              <a:rPr lang="en-US" sz="2400" dirty="0" smtClean="0"/>
              <a:t>b) 25 - x = 15</a:t>
            </a:r>
            <a:endParaRPr lang="vi-VN" sz="2400" dirty="0"/>
          </a:p>
        </p:txBody>
      </p:sp>
      <p:sp>
        <p:nvSpPr>
          <p:cNvPr id="20" name="TextBox 19"/>
          <p:cNvSpPr txBox="1"/>
          <p:nvPr/>
        </p:nvSpPr>
        <p:spPr>
          <a:xfrm>
            <a:off x="3599218" y="3658380"/>
            <a:ext cx="1751534" cy="461665"/>
          </a:xfrm>
          <a:prstGeom prst="rect">
            <a:avLst/>
          </a:prstGeom>
          <a:noFill/>
        </p:spPr>
        <p:txBody>
          <a:bodyPr wrap="square" rtlCol="0">
            <a:spAutoFit/>
          </a:bodyPr>
          <a:lstStyle/>
          <a:p>
            <a:pPr algn="just"/>
            <a:r>
              <a:rPr lang="en-US" sz="2400" dirty="0" smtClean="0"/>
              <a:t>x = 25 - 15</a:t>
            </a:r>
            <a:endParaRPr lang="vi-VN" sz="2400" dirty="0"/>
          </a:p>
        </p:txBody>
      </p:sp>
      <p:sp>
        <p:nvSpPr>
          <p:cNvPr id="21" name="TextBox 20"/>
          <p:cNvSpPr txBox="1"/>
          <p:nvPr/>
        </p:nvSpPr>
        <p:spPr>
          <a:xfrm>
            <a:off x="3599218" y="4174835"/>
            <a:ext cx="1751534" cy="461665"/>
          </a:xfrm>
          <a:prstGeom prst="rect">
            <a:avLst/>
          </a:prstGeom>
          <a:noFill/>
        </p:spPr>
        <p:txBody>
          <a:bodyPr wrap="square" rtlCol="0">
            <a:spAutoFit/>
          </a:bodyPr>
          <a:lstStyle/>
          <a:p>
            <a:pPr algn="just"/>
            <a:r>
              <a:rPr lang="en-US" sz="2400" dirty="0" smtClean="0"/>
              <a:t>x = 10</a:t>
            </a:r>
            <a:endParaRPr lang="vi-VN" sz="2400" dirty="0"/>
          </a:p>
        </p:txBody>
      </p:sp>
      <p:cxnSp>
        <p:nvCxnSpPr>
          <p:cNvPr id="22" name="Straight Connector 21"/>
          <p:cNvCxnSpPr/>
          <p:nvPr/>
        </p:nvCxnSpPr>
        <p:spPr>
          <a:xfrm flipH="1">
            <a:off x="5350752"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452893" y="3139597"/>
            <a:ext cx="2616284" cy="461665"/>
          </a:xfrm>
          <a:prstGeom prst="rect">
            <a:avLst/>
          </a:prstGeom>
          <a:noFill/>
        </p:spPr>
        <p:txBody>
          <a:bodyPr wrap="square" rtlCol="0">
            <a:spAutoFit/>
          </a:bodyPr>
          <a:lstStyle/>
          <a:p>
            <a:pPr algn="just"/>
            <a:r>
              <a:rPr lang="en-US" sz="2400" dirty="0" smtClean="0"/>
              <a:t>c) x – 56 = 4</a:t>
            </a:r>
            <a:endParaRPr lang="vi-VN" sz="2400" dirty="0"/>
          </a:p>
        </p:txBody>
      </p:sp>
      <p:sp>
        <p:nvSpPr>
          <p:cNvPr id="24" name="TextBox 23"/>
          <p:cNvSpPr txBox="1"/>
          <p:nvPr/>
        </p:nvSpPr>
        <p:spPr>
          <a:xfrm>
            <a:off x="6317643" y="3656052"/>
            <a:ext cx="1751534" cy="461665"/>
          </a:xfrm>
          <a:prstGeom prst="rect">
            <a:avLst/>
          </a:prstGeom>
          <a:noFill/>
        </p:spPr>
        <p:txBody>
          <a:bodyPr wrap="square" rtlCol="0">
            <a:spAutoFit/>
          </a:bodyPr>
          <a:lstStyle/>
          <a:p>
            <a:pPr algn="just"/>
            <a:r>
              <a:rPr lang="en-US" sz="2400" dirty="0" smtClean="0"/>
              <a:t>x = 4 + 56</a:t>
            </a:r>
            <a:endParaRPr lang="vi-VN" sz="2400" dirty="0"/>
          </a:p>
        </p:txBody>
      </p:sp>
      <p:sp>
        <p:nvSpPr>
          <p:cNvPr id="25" name="TextBox 24"/>
          <p:cNvSpPr txBox="1"/>
          <p:nvPr/>
        </p:nvSpPr>
        <p:spPr>
          <a:xfrm>
            <a:off x="6317643" y="4172507"/>
            <a:ext cx="1751534" cy="461665"/>
          </a:xfrm>
          <a:prstGeom prst="rect">
            <a:avLst/>
          </a:prstGeom>
          <a:noFill/>
        </p:spPr>
        <p:txBody>
          <a:bodyPr wrap="square" rtlCol="0">
            <a:spAutoFit/>
          </a:bodyPr>
          <a:lstStyle/>
          <a:p>
            <a:pPr algn="just"/>
            <a:r>
              <a:rPr lang="en-US" sz="2400" dirty="0" smtClean="0"/>
              <a:t>x = 60</a:t>
            </a:r>
            <a:endParaRPr lang="vi-VN" sz="2400" dirty="0"/>
          </a:p>
        </p:txBody>
      </p:sp>
    </p:spTree>
    <p:extLst>
      <p:ext uri="{BB962C8B-B14F-4D97-AF65-F5344CB8AC3E}">
        <p14:creationId xmlns:p14="http://schemas.microsoft.com/office/powerpoint/2010/main" val="3846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250"/>
                            </p:stCondLst>
                            <p:childTnLst>
                              <p:par>
                                <p:cTn id="30" presetID="10" presetClass="entr" presetSubtype="0" fill="hold" grpId="0" nodeType="afterEffect">
                                  <p:stCondLst>
                                    <p:cond delay="25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0" grpId="0"/>
      <p:bldP spid="11" grpId="0"/>
      <p:bldP spid="12" grpId="0"/>
      <p:bldP spid="15" grpId="0"/>
      <p:bldP spid="16" grpId="0"/>
      <p:bldP spid="19" grpId="0"/>
      <p:bldP spid="20" grpId="0"/>
      <p:bldP spid="21"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496996"/>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97 338 579 ( </a:t>
            </a:r>
            <a:r>
              <a:rPr lang="fr-FR" sz="2000" dirty="0" err="1">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22195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154546" y="1223493"/>
            <a:ext cx="6426557" cy="2585323"/>
          </a:xfrm>
          <a:prstGeom prst="rect">
            <a:avLst/>
          </a:prstGeom>
          <a:noFill/>
        </p:spPr>
        <p:txBody>
          <a:bodyPr wrap="square" rtlCol="0">
            <a:spAutoFit/>
          </a:bodyPr>
          <a:lstStyle/>
          <a:p>
            <a:pPr algn="ctr">
              <a:lnSpc>
                <a:spcPct val="150000"/>
              </a:lnSpc>
            </a:pPr>
            <a:r>
              <a:rPr lang="en-US" sz="3600" dirty="0" err="1" smtClean="0">
                <a:solidFill>
                  <a:schemeClr val="bg1"/>
                </a:solidFill>
                <a:latin typeface="Times New Roman" pitchFamily="18" charset="0"/>
                <a:cs typeface="Times New Roman" pitchFamily="18" charset="0"/>
              </a:rPr>
              <a:t>TIẾT</a:t>
            </a:r>
            <a:r>
              <a:rPr lang="en-US" sz="3600" dirty="0" smtClean="0">
                <a:solidFill>
                  <a:schemeClr val="bg1"/>
                </a:solidFill>
                <a:latin typeface="Times New Roman" pitchFamily="18" charset="0"/>
                <a:cs typeface="Times New Roman" pitchFamily="18" charset="0"/>
              </a:rPr>
              <a:t> 4: </a:t>
            </a:r>
          </a:p>
          <a:p>
            <a:pPr algn="ctr">
              <a:lnSpc>
                <a:spcPct val="150000"/>
              </a:lnSpc>
            </a:pPr>
            <a:r>
              <a:rPr lang="en-US" sz="3600" dirty="0" smtClean="0">
                <a:solidFill>
                  <a:schemeClr val="bg1"/>
                </a:solidFill>
                <a:latin typeface="Times New Roman" pitchFamily="18" charset="0"/>
                <a:cs typeface="Times New Roman" pitchFamily="18" charset="0"/>
              </a:rPr>
              <a:t>PHÉP CỘNG VÀ PHÉP TRỪ SỐ TỰ NHIÊN</a:t>
            </a:r>
            <a:endParaRPr lang="vi-VN"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496996"/>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97 338 579 ( </a:t>
            </a:r>
            <a:r>
              <a:rPr lang="fr-FR" sz="2000" dirty="0" err="1">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403358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94253" y="1090412"/>
            <a:ext cx="8857242" cy="2400657"/>
          </a:xfrm>
          <a:prstGeom prst="rect">
            <a:avLst/>
          </a:prstGeom>
          <a:noFill/>
        </p:spPr>
        <p:txBody>
          <a:bodyPr wrap="square" rtlCol="0">
            <a:spAutoFit/>
          </a:bodyPr>
          <a:lstStyle/>
          <a:p>
            <a:pPr algn="just">
              <a:lnSpc>
                <a:spcPct val="150000"/>
              </a:lnSpc>
            </a:pPr>
            <a:r>
              <a:rPr lang="en-US" sz="2000" b="1" dirty="0">
                <a:solidFill>
                  <a:srgbClr val="00B0F0"/>
                </a:solidFill>
              </a:rPr>
              <a:t>1.21.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1 </a:t>
            </a:r>
            <a:r>
              <a:rPr lang="en-US" sz="2000" dirty="0" err="1">
                <a:solidFill>
                  <a:schemeClr val="tx1"/>
                </a:solidFill>
              </a:rPr>
              <a:t>và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2 </a:t>
            </a:r>
            <a:r>
              <a:rPr lang="en-US" sz="2000" dirty="0" err="1">
                <a:solidFill>
                  <a:schemeClr val="tx1"/>
                </a:solidFill>
              </a:rPr>
              <a:t>của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khoảng</a:t>
            </a:r>
            <a:r>
              <a:rPr lang="en-US" sz="2000" dirty="0">
                <a:solidFill>
                  <a:schemeClr val="tx1"/>
                </a:solidFill>
              </a:rPr>
              <a:t> 6 526 300 </a:t>
            </a:r>
            <a:r>
              <a:rPr lang="en-US" sz="2000" dirty="0" err="1">
                <a:solidFill>
                  <a:schemeClr val="tx1"/>
                </a:solidFill>
              </a:rPr>
              <a:t>và</a:t>
            </a:r>
            <a:r>
              <a:rPr lang="en-US" sz="2000" dirty="0">
                <a:solidFill>
                  <a:schemeClr val="tx1"/>
                </a:solidFill>
              </a:rPr>
              <a:t> 3 514 500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Nhờ</a:t>
            </a:r>
            <a:r>
              <a:rPr lang="en-US" sz="2000" dirty="0">
                <a:solidFill>
                  <a:schemeClr val="tx1"/>
                </a:solidFill>
              </a:rPr>
              <a:t> </a:t>
            </a:r>
            <a:r>
              <a:rPr lang="en-US" sz="2000" dirty="0" err="1">
                <a:solidFill>
                  <a:schemeClr val="tx1"/>
                </a:solidFill>
              </a:rPr>
              <a:t>đưa</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só</a:t>
            </a:r>
            <a:r>
              <a:rPr lang="en-US" sz="2000" dirty="0">
                <a:solidFill>
                  <a:schemeClr val="tx1"/>
                </a:solidFill>
              </a:rPr>
              <a:t> 3 </a:t>
            </a:r>
            <a:r>
              <a:rPr lang="en-US" sz="2000" dirty="0" err="1">
                <a:solidFill>
                  <a:schemeClr val="tx1"/>
                </a:solidFill>
              </a:rPr>
              <a:t>mà</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khoảng</a:t>
            </a:r>
            <a:r>
              <a:rPr lang="en-US" sz="2000" dirty="0">
                <a:solidFill>
                  <a:schemeClr val="tx1"/>
                </a:solidFill>
              </a:rPr>
              <a:t> 22 851 200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Hãy</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3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a:t>
            </a:r>
          </a:p>
        </p:txBody>
      </p:sp>
      <p:sp>
        <p:nvSpPr>
          <p:cNvPr id="25" name="TextBox 24"/>
          <p:cNvSpPr txBox="1"/>
          <p:nvPr/>
        </p:nvSpPr>
        <p:spPr>
          <a:xfrm>
            <a:off x="3560347" y="3244914"/>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198147" y="3672033"/>
            <a:ext cx="5686926" cy="400110"/>
          </a:xfrm>
          <a:prstGeom prst="rect">
            <a:avLst/>
          </a:prstGeom>
        </p:spPr>
        <p:txBody>
          <a:bodyPr wrap="square">
            <a:spAutoFit/>
          </a:bodyPr>
          <a:lstStyle/>
          <a:p>
            <a:r>
              <a:rPr lang="fr-FR" sz="2000" dirty="0" err="1"/>
              <a:t>Nhà</a:t>
            </a:r>
            <a:r>
              <a:rPr lang="fr-FR" sz="2000" dirty="0"/>
              <a:t> </a:t>
            </a:r>
            <a:r>
              <a:rPr lang="fr-FR" sz="2000" dirty="0" err="1"/>
              <a:t>ga</a:t>
            </a:r>
            <a:r>
              <a:rPr lang="fr-FR" sz="2000" dirty="0"/>
              <a:t> </a:t>
            </a:r>
            <a:r>
              <a:rPr lang="fr-FR" sz="2000" dirty="0" err="1"/>
              <a:t>số</a:t>
            </a:r>
            <a:r>
              <a:rPr lang="fr-FR" sz="2000" dirty="0"/>
              <a:t> 3 </a:t>
            </a:r>
            <a:r>
              <a:rPr lang="fr-FR" sz="2000" dirty="0" err="1"/>
              <a:t>tiếp</a:t>
            </a:r>
            <a:r>
              <a:rPr lang="fr-FR" sz="2000" dirty="0"/>
              <a:t> </a:t>
            </a:r>
            <a:r>
              <a:rPr lang="fr-FR" sz="2000" dirty="0" err="1"/>
              <a:t>nhận</a:t>
            </a:r>
            <a:r>
              <a:rPr lang="fr-FR" sz="2000" dirty="0"/>
              <a:t> </a:t>
            </a:r>
            <a:r>
              <a:rPr lang="fr-FR" sz="2000" dirty="0" err="1"/>
              <a:t>được</a:t>
            </a:r>
            <a:r>
              <a:rPr lang="fr-FR" sz="2000" dirty="0"/>
              <a:t> </a:t>
            </a:r>
            <a:r>
              <a:rPr lang="fr-FR" sz="2000" dirty="0" err="1"/>
              <a:t>số</a:t>
            </a:r>
            <a:r>
              <a:rPr lang="fr-FR" sz="2000" dirty="0"/>
              <a:t> </a:t>
            </a:r>
            <a:r>
              <a:rPr lang="fr-FR" sz="2000" dirty="0" err="1"/>
              <a:t>người</a:t>
            </a:r>
            <a:r>
              <a:rPr lang="fr-FR" sz="2000" dirty="0"/>
              <a:t> là :</a:t>
            </a:r>
            <a:endParaRPr lang="en-US" sz="2000" dirty="0"/>
          </a:p>
        </p:txBody>
      </p:sp>
      <p:sp>
        <p:nvSpPr>
          <p:cNvPr id="26" name="Rectangle 25"/>
          <p:cNvSpPr/>
          <p:nvPr/>
        </p:nvSpPr>
        <p:spPr>
          <a:xfrm>
            <a:off x="642039" y="4149265"/>
            <a:ext cx="7761669" cy="400110"/>
          </a:xfrm>
          <a:prstGeom prst="rect">
            <a:avLst/>
          </a:prstGeom>
        </p:spPr>
        <p:txBody>
          <a:bodyPr wrap="square">
            <a:spAutoFit/>
          </a:bodyPr>
          <a:lstStyle/>
          <a:p>
            <a:r>
              <a:rPr lang="fr-FR" sz="2000" dirty="0"/>
              <a:t>22 851 200 – ( 6 526 300 + 3 514 500) = 12 810 400 ( </a:t>
            </a:r>
            <a:r>
              <a:rPr lang="fr-FR" sz="2000" dirty="0" err="1"/>
              <a:t>người</a:t>
            </a:r>
            <a:r>
              <a:rPr lang="fr-FR" sz="2000" dirty="0"/>
              <a:t>)</a:t>
            </a:r>
            <a:endParaRPr lang="en-US" sz="2000" dirty="0"/>
          </a:p>
        </p:txBody>
      </p:sp>
      <p:sp>
        <p:nvSpPr>
          <p:cNvPr id="27" name="Rectangle 26"/>
          <p:cNvSpPr/>
          <p:nvPr/>
        </p:nvSpPr>
        <p:spPr>
          <a:xfrm>
            <a:off x="5046369" y="4594245"/>
            <a:ext cx="3315331" cy="400110"/>
          </a:xfrm>
          <a:prstGeom prst="rect">
            <a:avLst/>
          </a:prstGeom>
        </p:spPr>
        <p:txBody>
          <a:bodyPr wrap="none">
            <a:spAutoFit/>
          </a:bodyPr>
          <a:lstStyle/>
          <a:p>
            <a:r>
              <a:rPr lang="fr-FR" sz="2000" dirty="0" err="1"/>
              <a:t>Đáp</a:t>
            </a:r>
            <a:r>
              <a:rPr lang="fr-FR" sz="2000" dirty="0"/>
              <a:t>  </a:t>
            </a:r>
            <a:r>
              <a:rPr lang="fr-FR" sz="2000" dirty="0" err="1"/>
              <a:t>số</a:t>
            </a:r>
            <a:r>
              <a:rPr lang="fr-FR" sz="2000" dirty="0"/>
              <a:t> : 12 810 400 </a:t>
            </a:r>
            <a:r>
              <a:rPr lang="fr-FR" sz="2000" dirty="0" err="1"/>
              <a:t>người</a:t>
            </a:r>
            <a:endParaRPr lang="en-US" sz="2000" dirty="0"/>
          </a:p>
        </p:txBody>
      </p:sp>
    </p:spTree>
    <p:extLst>
      <p:ext uri="{BB962C8B-B14F-4D97-AF65-F5344CB8AC3E}">
        <p14:creationId xmlns:p14="http://schemas.microsoft.com/office/powerpoint/2010/main" val="427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4" name="Google Shape;891;p46"/>
          <p:cNvSpPr/>
          <p:nvPr/>
        </p:nvSpPr>
        <p:spPr>
          <a:xfrm>
            <a:off x="280599" y="581812"/>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965237" y="441170"/>
            <a:ext cx="4200321" cy="584775"/>
          </a:xfrm>
          <a:prstGeom prst="rect">
            <a:avLst/>
          </a:prstGeom>
          <a:noFill/>
        </p:spPr>
        <p:txBody>
          <a:bodyPr wrap="square" rtlCol="0">
            <a:spAutoFit/>
          </a:bodyPr>
          <a:lstStyle/>
          <a:p>
            <a:pPr algn="just"/>
            <a:r>
              <a:rPr lang="en-US" sz="3200" b="1" dirty="0" err="1" smtClean="0">
                <a:solidFill>
                  <a:schemeClr val="bg1"/>
                </a:solidFill>
              </a:rPr>
              <a:t>Hướng</a:t>
            </a:r>
            <a:r>
              <a:rPr lang="en-US" sz="3200" b="1" dirty="0" smtClean="0">
                <a:solidFill>
                  <a:schemeClr val="bg1"/>
                </a:solidFill>
              </a:rPr>
              <a:t> </a:t>
            </a:r>
            <a:r>
              <a:rPr lang="en-US" sz="3200" b="1" dirty="0" err="1" smtClean="0">
                <a:solidFill>
                  <a:schemeClr val="bg1"/>
                </a:solidFill>
              </a:rPr>
              <a:t>dẫn</a:t>
            </a:r>
            <a:r>
              <a:rPr lang="en-US" sz="3200" b="1" dirty="0" smtClean="0">
                <a:solidFill>
                  <a:schemeClr val="bg1"/>
                </a:solidFill>
              </a:rPr>
              <a:t> </a:t>
            </a:r>
            <a:r>
              <a:rPr lang="en-US" sz="3200" b="1" dirty="0" err="1" smtClean="0">
                <a:solidFill>
                  <a:schemeClr val="bg1"/>
                </a:solidFill>
              </a:rPr>
              <a:t>về</a:t>
            </a:r>
            <a:r>
              <a:rPr lang="en-US" sz="3200" b="1" dirty="0" smtClean="0">
                <a:solidFill>
                  <a:schemeClr val="bg1"/>
                </a:solidFill>
              </a:rPr>
              <a:t> </a:t>
            </a:r>
            <a:r>
              <a:rPr lang="en-US" sz="3200" b="1" dirty="0" err="1" smtClean="0">
                <a:solidFill>
                  <a:schemeClr val="bg1"/>
                </a:solidFill>
              </a:rPr>
              <a:t>nhà</a:t>
            </a:r>
            <a:endParaRPr lang="vi-VN" sz="3200" b="1" dirty="0">
              <a:solidFill>
                <a:schemeClr val="bg1"/>
              </a:solidFill>
            </a:endParaRPr>
          </a:p>
        </p:txBody>
      </p:sp>
      <p:sp>
        <p:nvSpPr>
          <p:cNvPr id="2" name="Rectangle 1"/>
          <p:cNvSpPr/>
          <p:nvPr/>
        </p:nvSpPr>
        <p:spPr>
          <a:xfrm>
            <a:off x="280599" y="1412046"/>
            <a:ext cx="7665416" cy="577850"/>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pt-BR" sz="2400" dirty="0" smtClean="0">
                <a:latin typeface="+mn-lt"/>
                <a:ea typeface="Calibri" panose="020F0502020204030204" pitchFamily="34" charset="0"/>
              </a:rPr>
              <a:t> Ôn </a:t>
            </a:r>
            <a:r>
              <a:rPr lang="pt-BR" sz="2400" dirty="0">
                <a:latin typeface="+mn-lt"/>
                <a:ea typeface="Calibri" panose="020F0502020204030204" pitchFamily="34" charset="0"/>
              </a:rPr>
              <a:t>lại nội dung kiến thức đã học</a:t>
            </a:r>
            <a:r>
              <a:rPr lang="pt-BR" sz="2400" dirty="0" smtClean="0">
                <a:latin typeface="+mn-lt"/>
                <a:ea typeface="Calibri" panose="020F0502020204030204" pitchFamily="34" charset="0"/>
              </a:rPr>
              <a:t>.</a:t>
            </a:r>
            <a:endParaRPr lang="en-US" sz="2400" dirty="0">
              <a:latin typeface="+mn-lt"/>
              <a:ea typeface="Calibri" panose="020F0502020204030204" pitchFamily="34" charset="0"/>
            </a:endParaRPr>
          </a:p>
        </p:txBody>
      </p:sp>
      <p:sp>
        <p:nvSpPr>
          <p:cNvPr id="7" name="Rectangle 6"/>
          <p:cNvSpPr/>
          <p:nvPr/>
        </p:nvSpPr>
        <p:spPr>
          <a:xfrm>
            <a:off x="280599" y="2222235"/>
            <a:ext cx="8446306" cy="1131848"/>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pt-BR" sz="2400" dirty="0" smtClean="0">
                <a:ea typeface="Calibri" panose="020F0502020204030204" pitchFamily="34" charset="0"/>
              </a:rPr>
              <a:t>Hoàn </a:t>
            </a:r>
            <a:r>
              <a:rPr lang="pt-BR" sz="2400" dirty="0">
                <a:ea typeface="Calibri" panose="020F0502020204030204" pitchFamily="34" charset="0"/>
              </a:rPr>
              <a:t>thành nốt các bài tập và làm thêm bài tập </a:t>
            </a:r>
            <a:r>
              <a:rPr lang="pt-BR" sz="2400" b="1" dirty="0">
                <a:ea typeface="Calibri" panose="020F0502020204030204" pitchFamily="34" charset="0"/>
              </a:rPr>
              <a:t>1.24</a:t>
            </a:r>
            <a:r>
              <a:rPr lang="pt-BR" sz="2400" dirty="0">
                <a:ea typeface="Calibri" panose="020F0502020204030204" pitchFamily="34" charset="0"/>
              </a:rPr>
              <a:t>; </a:t>
            </a:r>
            <a:r>
              <a:rPr lang="pt-BR" sz="2400" b="1" dirty="0">
                <a:ea typeface="Calibri" panose="020F0502020204030204" pitchFamily="34" charset="0"/>
              </a:rPr>
              <a:t>1.28</a:t>
            </a:r>
            <a:r>
              <a:rPr lang="pt-BR" sz="2400" dirty="0">
                <a:ea typeface="Calibri" panose="020F0502020204030204" pitchFamily="34" charset="0"/>
              </a:rPr>
              <a:t>; </a:t>
            </a:r>
            <a:r>
              <a:rPr lang="pt-BR" sz="2400" b="1" dirty="0">
                <a:ea typeface="Calibri" panose="020F0502020204030204" pitchFamily="34" charset="0"/>
              </a:rPr>
              <a:t>1.30</a:t>
            </a:r>
            <a:r>
              <a:rPr lang="pt-BR" sz="2400" dirty="0" smtClean="0">
                <a:ea typeface="Calibri" panose="020F0502020204030204" pitchFamily="34" charset="0"/>
              </a:rPr>
              <a:t>.</a:t>
            </a:r>
            <a:endParaRPr lang="en-US" sz="2400" dirty="0">
              <a:ea typeface="Calibri" panose="020F0502020204030204" pitchFamily="34" charset="0"/>
            </a:endParaRPr>
          </a:p>
        </p:txBody>
      </p:sp>
      <p:sp>
        <p:nvSpPr>
          <p:cNvPr id="8" name="Rectangle 7"/>
          <p:cNvSpPr/>
          <p:nvPr/>
        </p:nvSpPr>
        <p:spPr>
          <a:xfrm>
            <a:off x="280599" y="3436171"/>
            <a:ext cx="8529103" cy="1200329"/>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en-US" sz="2400" dirty="0" smtClean="0">
                <a:ea typeface="Calibri" panose="020F0502020204030204" pitchFamily="34" charset="0"/>
              </a:rPr>
              <a:t> </a:t>
            </a:r>
            <a:r>
              <a:rPr lang="en-US" sz="2400" dirty="0" err="1" smtClean="0">
                <a:ea typeface="Calibri" panose="020F0502020204030204" pitchFamily="34" charset="0"/>
              </a:rPr>
              <a:t>Chuẩn</a:t>
            </a:r>
            <a:r>
              <a:rPr lang="en-US" sz="2400" dirty="0" smtClean="0">
                <a:ea typeface="Calibri" panose="020F0502020204030204" pitchFamily="34" charset="0"/>
              </a:rPr>
              <a:t> </a:t>
            </a:r>
            <a:r>
              <a:rPr lang="en-US" sz="2400" dirty="0" err="1">
                <a:ea typeface="Calibri" panose="020F0502020204030204" pitchFamily="34" charset="0"/>
              </a:rPr>
              <a:t>bị</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 </a:t>
            </a:r>
            <a:r>
              <a:rPr lang="en-US" sz="2400" b="1" dirty="0" err="1">
                <a:ea typeface="Calibri" panose="020F0502020204030204" pitchFamily="34" charset="0"/>
              </a:rPr>
              <a:t>Luyện</a:t>
            </a:r>
            <a:r>
              <a:rPr lang="en-US" sz="2400" b="1" dirty="0">
                <a:ea typeface="Calibri" panose="020F0502020204030204" pitchFamily="34" charset="0"/>
              </a:rPr>
              <a:t> </a:t>
            </a:r>
            <a:r>
              <a:rPr lang="en-US" sz="2400" b="1" dirty="0" err="1">
                <a:ea typeface="Calibri" panose="020F0502020204030204" pitchFamily="34" charset="0"/>
              </a:rPr>
              <a:t>tập</a:t>
            </a:r>
            <a:r>
              <a:rPr lang="en-US" sz="2400" b="1" dirty="0">
                <a:ea typeface="Calibri" panose="020F0502020204030204" pitchFamily="34" charset="0"/>
              </a:rPr>
              <a:t> </a:t>
            </a:r>
            <a:r>
              <a:rPr lang="en-US" sz="2400" b="1" dirty="0" err="1">
                <a:ea typeface="Calibri" panose="020F0502020204030204" pitchFamily="34" charset="0"/>
              </a:rPr>
              <a:t>chung</a:t>
            </a:r>
            <a:r>
              <a:rPr lang="en-US" sz="2400" dirty="0">
                <a:ea typeface="Calibri" panose="020F0502020204030204" pitchFamily="34" charset="0"/>
              </a:rPr>
              <a:t>”: </a:t>
            </a:r>
            <a:r>
              <a:rPr lang="en-US" sz="2400" dirty="0" err="1">
                <a:ea typeface="Calibri" panose="020F0502020204030204" pitchFamily="34" charset="0"/>
              </a:rPr>
              <a:t>Ôn</a:t>
            </a:r>
            <a:r>
              <a:rPr lang="en-US" sz="2400" dirty="0">
                <a:ea typeface="Calibri" panose="020F0502020204030204" pitchFamily="34" charset="0"/>
              </a:rPr>
              <a:t> </a:t>
            </a:r>
            <a:r>
              <a:rPr lang="en-US" sz="2400" dirty="0" err="1">
                <a:ea typeface="Calibri" panose="020F0502020204030204" pitchFamily="34" charset="0"/>
              </a:rPr>
              <a:t>lại</a:t>
            </a:r>
            <a:r>
              <a:rPr lang="en-US" sz="2400" dirty="0">
                <a:ea typeface="Calibri" panose="020F0502020204030204" pitchFamily="34" charset="0"/>
              </a:rPr>
              <a:t>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kiến</a:t>
            </a:r>
            <a:r>
              <a:rPr lang="en-US" sz="2400" dirty="0">
                <a:ea typeface="Calibri" panose="020F0502020204030204" pitchFamily="34" charset="0"/>
              </a:rPr>
              <a:t> </a:t>
            </a:r>
            <a:r>
              <a:rPr lang="en-US" sz="2400" dirty="0" err="1">
                <a:ea typeface="Calibri" panose="020F0502020204030204" pitchFamily="34" charset="0"/>
              </a:rPr>
              <a:t>thức</a:t>
            </a:r>
            <a:r>
              <a:rPr lang="en-US" sz="2400" dirty="0">
                <a:ea typeface="Calibri" panose="020F0502020204030204" pitchFamily="34" charset="0"/>
              </a:rPr>
              <a:t> </a:t>
            </a:r>
            <a:r>
              <a:rPr lang="en-US" sz="2400" dirty="0" err="1">
                <a:ea typeface="Calibri" panose="020F0502020204030204" pitchFamily="34" charset="0"/>
              </a:rPr>
              <a:t>từ</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1 -&gt; </a:t>
            </a:r>
            <a:r>
              <a:rPr lang="en-US" sz="2400" dirty="0" err="1">
                <a:ea typeface="Calibri" panose="020F0502020204030204" pitchFamily="34" charset="0"/>
              </a:rPr>
              <a:t>Bài</a:t>
            </a:r>
            <a:r>
              <a:rPr lang="en-US" sz="2400" dirty="0">
                <a:ea typeface="Calibri" panose="020F0502020204030204" pitchFamily="34" charset="0"/>
              </a:rPr>
              <a:t> 5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xem</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err="1">
                <a:ea typeface="Calibri" panose="020F0502020204030204" pitchFamily="34" charset="0"/>
              </a:rPr>
              <a:t>tập</a:t>
            </a:r>
            <a:r>
              <a:rPr lang="en-US" sz="2400" dirty="0">
                <a:ea typeface="Calibri" panose="020F0502020204030204"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TextBox 3"/>
          <p:cNvSpPr txBox="1"/>
          <p:nvPr/>
        </p:nvSpPr>
        <p:spPr>
          <a:xfrm>
            <a:off x="1792224" y="963168"/>
            <a:ext cx="6205728" cy="3060192"/>
          </a:xfrm>
          <a:prstGeom prst="rect">
            <a:avLst/>
          </a:prstGeom>
          <a:noFill/>
        </p:spPr>
        <p:txBody>
          <a:bodyPr wrap="square" rtlCol="0">
            <a:spAutoFit/>
          </a:bodyPr>
          <a:lstStyle/>
          <a:p>
            <a:endParaRPr lang="vi-VN" dirty="0"/>
          </a:p>
        </p:txBody>
      </p:sp>
      <p:sp>
        <p:nvSpPr>
          <p:cNvPr id="5" name="Rectangle 4"/>
          <p:cNvSpPr/>
          <p:nvPr/>
        </p:nvSpPr>
        <p:spPr>
          <a:xfrm>
            <a:off x="877824" y="1214838"/>
            <a:ext cx="7217664" cy="1549014"/>
          </a:xfrm>
          <a:prstGeom prst="rect">
            <a:avLst/>
          </a:prstGeom>
          <a:noFill/>
        </p:spPr>
        <p:txBody>
          <a:bodyPr wrap="square" lIns="91440" tIns="45720" rIns="91440" bIns="45720">
            <a:spAutoFit/>
          </a:bodyPr>
          <a:lstStyle/>
          <a:p>
            <a:pPr algn="ctr">
              <a:lnSpc>
                <a:spcPct val="150000"/>
              </a:lnSpc>
            </a:pPr>
            <a:r>
              <a:rPr lang="en-US" sz="7200" b="1" dirty="0" smtClean="0">
                <a:ln w="13462">
                  <a:solidFill>
                    <a:schemeClr val="bg1"/>
                  </a:solidFill>
                  <a:prstDash val="solid"/>
                </a:ln>
                <a:solidFill>
                  <a:srgbClr val="FF0000"/>
                </a:solidFill>
                <a:effectLst>
                  <a:outerShdw dist="38100" dir="2700000" algn="bl" rotWithShape="0">
                    <a:schemeClr val="accent5"/>
                  </a:outerShdw>
                </a:effectLst>
              </a:rPr>
              <a:t>THANK YOU!!!</a:t>
            </a:r>
            <a:endParaRPr lang="en-US"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Smiley Face 5"/>
          <p:cNvSpPr/>
          <p:nvPr/>
        </p:nvSpPr>
        <p:spPr>
          <a:xfrm>
            <a:off x="4206240" y="3377184"/>
            <a:ext cx="1280160" cy="125931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97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4" name="Diagram 3"/>
          <p:cNvGraphicFramePr/>
          <p:nvPr>
            <p:extLst>
              <p:ext uri="{D42A27DB-BD31-4B8C-83A1-F6EECF244321}">
                <p14:modId xmlns:p14="http://schemas.microsoft.com/office/powerpoint/2010/main" val="2844759038"/>
              </p:ext>
            </p:extLst>
          </p:nvPr>
        </p:nvGraphicFramePr>
        <p:xfrm>
          <a:off x="119920" y="730300"/>
          <a:ext cx="65471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us 7"/>
          <p:cNvSpPr/>
          <p:nvPr/>
        </p:nvSpPr>
        <p:spPr>
          <a:xfrm>
            <a:off x="7002304" y="1205549"/>
            <a:ext cx="1231392" cy="120700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inus 8"/>
          <p:cNvSpPr/>
          <p:nvPr/>
        </p:nvSpPr>
        <p:spPr>
          <a:xfrm>
            <a:off x="6912864" y="2657114"/>
            <a:ext cx="1456436" cy="1495785"/>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Tree>
    <p:extLst>
      <p:ext uri="{BB962C8B-B14F-4D97-AF65-F5344CB8AC3E}">
        <p14:creationId xmlns:p14="http://schemas.microsoft.com/office/powerpoint/2010/main" val="22293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0" y="3400022"/>
            <a:ext cx="5615189" cy="830997"/>
          </a:xfrm>
          <a:prstGeom prst="rect">
            <a:avLst/>
          </a:prstGeom>
          <a:noFill/>
        </p:spPr>
        <p:txBody>
          <a:bodyPr wrap="square" rtlCol="0">
            <a:spAutoFit/>
          </a:bodyPr>
          <a:lstStyle/>
          <a:p>
            <a:pPr algn="just">
              <a:lnSpc>
                <a:spcPct val="150000"/>
              </a:lnSpc>
            </a:pPr>
            <a:r>
              <a:rPr lang="en-US" sz="3200" b="1" dirty="0" smtClean="0">
                <a:solidFill>
                  <a:schemeClr val="bg1"/>
                </a:solidFill>
              </a:rPr>
              <a:t>PHÉP CỘNG SỐ TỰ NHIÊN</a:t>
            </a:r>
            <a:endParaRPr lang="vi-VN"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8" name="Group 27"/>
          <p:cNvGrpSpPr/>
          <p:nvPr/>
        </p:nvGrpSpPr>
        <p:grpSpPr>
          <a:xfrm>
            <a:off x="19319" y="1397269"/>
            <a:ext cx="8687209" cy="1496363"/>
            <a:chOff x="198029" y="1590043"/>
            <a:chExt cx="8687209" cy="1496363"/>
          </a:xfrm>
        </p:grpSpPr>
        <p:sp>
          <p:nvSpPr>
            <p:cNvPr id="29" name="TextBox 28"/>
            <p:cNvSpPr txBox="1"/>
            <p:nvPr/>
          </p:nvSpPr>
          <p:spPr>
            <a:xfrm>
              <a:off x="210767" y="1609078"/>
              <a:ext cx="8674471" cy="1477328"/>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000" b="1" dirty="0" err="1" smtClean="0"/>
                <a:t>Cộng</a:t>
              </a:r>
              <a:r>
                <a:rPr lang="en-US" sz="2000" b="1" dirty="0" smtClean="0"/>
                <a:t>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en-US" sz="2000" b="1" dirty="0" smtClean="0"/>
            </a:p>
            <a:p>
              <a:pPr marL="457200" indent="-457200" algn="just">
                <a:lnSpc>
                  <a:spcPct val="150000"/>
                </a:lnSpc>
                <a:buFont typeface="Arial" panose="020B0604020202020204" pitchFamily="34" charset="0"/>
                <a:buChar char="•"/>
              </a:pPr>
              <a:r>
                <a:rPr lang="en-US" sz="2000" dirty="0" err="1" smtClean="0"/>
                <a:t>Phép</a:t>
              </a:r>
              <a:r>
                <a:rPr lang="en-US" sz="2000" dirty="0" smtClean="0"/>
                <a:t> </a:t>
              </a:r>
              <a:r>
                <a:rPr lang="en-US" sz="2000" dirty="0" err="1" smtClean="0"/>
                <a:t>cộng</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 </a:t>
              </a:r>
              <a:r>
                <a:rPr lang="en-US" sz="2000" dirty="0" err="1" smtClean="0"/>
                <a:t>và</a:t>
              </a:r>
              <a:r>
                <a:rPr lang="en-US" sz="2000" dirty="0" smtClean="0"/>
                <a:t> b </a:t>
              </a:r>
              <a:r>
                <a:rPr lang="en-US" sz="2000" dirty="0" err="1" smtClean="0"/>
                <a:t>cho</a:t>
              </a:r>
              <a:r>
                <a:rPr lang="en-US" sz="2000" dirty="0" smtClean="0"/>
                <a:t> ta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b="1" u="sng" dirty="0" smtClean="0"/>
                <a:t>KH:</a:t>
              </a:r>
              <a:r>
                <a:rPr lang="en-US" sz="2000" dirty="0" smtClean="0"/>
                <a:t> a + b</a:t>
              </a:r>
              <a:endParaRPr lang="en-US" sz="2000" dirty="0"/>
            </a:p>
          </p:txBody>
        </p:sp>
        <p:pic>
          <p:nvPicPr>
            <p:cNvPr id="30" name="Picture 29"/>
            <p:cNvPicPr>
              <a:picLocks noChangeAspect="1"/>
            </p:cNvPicPr>
            <p:nvPr/>
          </p:nvPicPr>
          <p:blipFill>
            <a:blip r:embed="rId3"/>
            <a:stretch>
              <a:fillRect/>
            </a:stretch>
          </p:blipFill>
          <p:spPr>
            <a:xfrm>
              <a:off x="198029" y="1590043"/>
              <a:ext cx="737781" cy="614818"/>
            </a:xfrm>
            <a:prstGeom prst="rect">
              <a:avLst/>
            </a:prstGeom>
          </p:spPr>
        </p:pic>
      </p:grpSp>
      <p:sp>
        <p:nvSpPr>
          <p:cNvPr id="31" name="TextBox 30"/>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32" name="Straight Arrow Connector 31"/>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6" name="TextBox 35"/>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7" name="TextBox 36"/>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Tổng</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8" name="TextBox 27"/>
          <p:cNvSpPr txBox="1"/>
          <p:nvPr/>
        </p:nvSpPr>
        <p:spPr>
          <a:xfrm>
            <a:off x="338887" y="1500202"/>
            <a:ext cx="8358388" cy="1131848"/>
          </a:xfrm>
          <a:prstGeom prst="rect">
            <a:avLst/>
          </a:prstGeom>
          <a:solidFill>
            <a:schemeClr val="bg1">
              <a:lumMod val="95000"/>
            </a:schemeClr>
          </a:solidFill>
        </p:spPr>
        <p:txBody>
          <a:bodyPr wrap="square" rtlCol="0">
            <a:spAutoFit/>
          </a:bodyPr>
          <a:lstStyle/>
          <a:p>
            <a:pPr>
              <a:lnSpc>
                <a:spcPct val="150000"/>
              </a:lnSpc>
            </a:pPr>
            <a:r>
              <a:rPr lang="en-US" sz="2400" b="1" i="1" u="sng" dirty="0" err="1" smtClean="0"/>
              <a:t>Ví</a:t>
            </a:r>
            <a:r>
              <a:rPr lang="en-US" sz="2400" b="1" i="1" u="sng" dirty="0" smtClean="0"/>
              <a:t> </a:t>
            </a:r>
            <a:r>
              <a:rPr lang="en-US" sz="2400" b="1" i="1" u="sng" dirty="0" err="1" smtClean="0"/>
              <a:t>dụ</a:t>
            </a:r>
            <a:r>
              <a:rPr lang="en-US" sz="2400" b="1" i="1" u="sng" dirty="0" smtClean="0"/>
              <a:t>: </a:t>
            </a:r>
            <a:r>
              <a:rPr lang="nl-NL" sz="2400" i="1" dirty="0"/>
              <a:t>Lớp 6A1 có 25 bạn nữ và 19 bạn nam. Hỏi lớp 6A1 có tổng cộng bao nhiêu bạn?</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cộng 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3 + 2 = 5</a:t>
            </a:r>
            <a:endParaRPr lang="en-US" sz="2400" b="1" dirty="0"/>
          </a:p>
        </p:txBody>
      </p:sp>
      <p:grpSp>
        <p:nvGrpSpPr>
          <p:cNvPr id="30" name="Group 29"/>
          <p:cNvGrpSpPr/>
          <p:nvPr/>
        </p:nvGrpSpPr>
        <p:grpSpPr>
          <a:xfrm>
            <a:off x="876915" y="3820452"/>
            <a:ext cx="6964878" cy="622304"/>
            <a:chOff x="1084875" y="3395700"/>
            <a:chExt cx="6964878" cy="622304"/>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568072" y="342636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399592" y="3395700"/>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07585" y="3454115"/>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3429687" y="343628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74058" y="347296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549459" y="3475545"/>
            <a:ext cx="9144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163171" y="4450679"/>
            <a:ext cx="22860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78423" y="3076707"/>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2739703" y="3074512"/>
            <a:ext cx="457866" cy="400110"/>
          </a:xfrm>
          <a:prstGeom prst="rect">
            <a:avLst/>
          </a:prstGeom>
          <a:noFill/>
        </p:spPr>
        <p:txBody>
          <a:bodyPr wrap="square" rtlCol="0">
            <a:spAutoFit/>
          </a:bodyPr>
          <a:lstStyle/>
          <a:p>
            <a:pPr algn="ctr"/>
            <a:r>
              <a:rPr lang="en-US" sz="2000" b="1" dirty="0" smtClean="0"/>
              <a:t>2</a:t>
            </a:r>
            <a:endParaRPr lang="vi-VN" sz="2000" b="1" dirty="0"/>
          </a:p>
        </p:txBody>
      </p:sp>
      <p:sp>
        <p:nvSpPr>
          <p:cNvPr id="65" name="TextBox 64"/>
          <p:cNvSpPr txBox="1"/>
          <p:nvPr/>
        </p:nvSpPr>
        <p:spPr>
          <a:xfrm>
            <a:off x="2077238" y="4501192"/>
            <a:ext cx="457866" cy="400110"/>
          </a:xfrm>
          <a:prstGeom prst="rect">
            <a:avLst/>
          </a:prstGeom>
          <a:noFill/>
        </p:spPr>
        <p:txBody>
          <a:bodyPr wrap="square" rtlCol="0">
            <a:spAutoFit/>
          </a:bodyPr>
          <a:lstStyle/>
          <a:p>
            <a:pPr algn="ctr"/>
            <a:r>
              <a:rPr lang="en-US" sz="2000" b="1" dirty="0" smtClean="0"/>
              <a:t>5</a:t>
            </a:r>
            <a:endParaRPr lang="vi-VN" sz="2000" b="1" dirty="0"/>
          </a:p>
        </p:txBody>
      </p:sp>
    </p:spTree>
    <p:extLst>
      <p:ext uri="{BB962C8B-B14F-4D97-AF65-F5344CB8AC3E}">
        <p14:creationId xmlns:p14="http://schemas.microsoft.com/office/powerpoint/2010/main" val="1422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1000"/>
                            </p:stCondLst>
                            <p:childTnLst>
                              <p:par>
                                <p:cTn id="12" presetID="14" presetClass="entr" presetSubtype="1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2000"/>
                            </p:stCondLst>
                            <p:childTnLst>
                              <p:par>
                                <p:cTn id="16" presetID="1" presetClass="entr" presetSubtype="0" fill="hold" nodeType="afterEffect">
                                  <p:stCondLst>
                                    <p:cond delay="25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250"/>
                            </p:stCondLst>
                            <p:childTnLst>
                              <p:par>
                                <p:cTn id="19" presetID="1" presetClass="entr" presetSubtype="0" fill="hold" nodeType="afterEffect">
                                  <p:stCondLst>
                                    <p:cond delay="250"/>
                                  </p:stCondLst>
                                  <p:childTnLst>
                                    <p:set>
                                      <p:cBhvr>
                                        <p:cTn id="20" dur="1" fill="hold">
                                          <p:stCondLst>
                                            <p:cond delay="0"/>
                                          </p:stCondLst>
                                        </p:cTn>
                                        <p:tgtEl>
                                          <p:spTgt spid="5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3000"/>
                            </p:stCondLst>
                            <p:childTnLst>
                              <p:par>
                                <p:cTn id="31" presetID="10" presetClass="entr" presetSubtype="0" fill="hold" nodeType="afterEffect">
                                  <p:stCondLst>
                                    <p:cond delay="25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 presetClass="entr" presetSubtype="0" fill="hold" grpId="0" nodeType="withEffect">
                                  <p:stCondLst>
                                    <p:cond delay="250"/>
                                  </p:stCondLst>
                                  <p:childTnLst>
                                    <p:set>
                                      <p:cBhvr>
                                        <p:cTn id="35" dur="1" fill="hold">
                                          <p:stCondLst>
                                            <p:cond delay="0"/>
                                          </p:stCondLst>
                                        </p:cTn>
                                        <p:tgtEl>
                                          <p:spTgt spid="64"/>
                                        </p:tgtEl>
                                        <p:attrNameLst>
                                          <p:attrName>style.visibility</p:attrName>
                                        </p:attrNameLst>
                                      </p:cBhvr>
                                      <p:to>
                                        <p:strVal val="visible"/>
                                      </p:to>
                                    </p:set>
                                  </p:childTnLst>
                                </p:cTn>
                              </p:par>
                            </p:childTnLst>
                          </p:cTn>
                        </p:par>
                        <p:par>
                          <p:cTn id="36" fill="hold">
                            <p:stCondLst>
                              <p:cond delay="3750"/>
                            </p:stCondLst>
                            <p:childTnLst>
                              <p:par>
                                <p:cTn id="37" presetID="1" presetClass="entr" presetSubtype="0" fill="hold" nodeType="afterEffect">
                                  <p:stCondLst>
                                    <p:cond delay="50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0" name="Rectangle 19"/>
          <p:cNvSpPr/>
          <p:nvPr/>
        </p:nvSpPr>
        <p:spPr>
          <a:xfrm>
            <a:off x="12596" y="1168394"/>
            <a:ext cx="1916585" cy="1131848"/>
          </a:xfrm>
          <a:prstGeom prst="rect">
            <a:avLst/>
          </a:prstGeom>
        </p:spPr>
        <p:txBody>
          <a:bodyPr wrap="square">
            <a:spAutoFit/>
          </a:bodyPr>
          <a:lstStyle/>
          <a:p>
            <a:pPr algn="just">
              <a:lnSpc>
                <a:spcPct val="150000"/>
              </a:lnSpc>
            </a:pPr>
            <a:r>
              <a:rPr lang="en-US" sz="2400" b="1" dirty="0" err="1">
                <a:solidFill>
                  <a:srgbClr val="FF0000"/>
                </a:solidFill>
              </a:rPr>
              <a:t>Vận</a:t>
            </a:r>
            <a:r>
              <a:rPr lang="en-US" sz="2400" b="1" dirty="0">
                <a:solidFill>
                  <a:srgbClr val="FF0000"/>
                </a:solidFill>
              </a:rPr>
              <a:t> </a:t>
            </a:r>
            <a:r>
              <a:rPr lang="en-US" sz="2400" b="1" dirty="0" err="1">
                <a:solidFill>
                  <a:srgbClr val="FF0000"/>
                </a:solidFill>
              </a:rPr>
              <a:t>dụng</a:t>
            </a:r>
            <a:r>
              <a:rPr lang="en-US" sz="2400" b="1" dirty="0">
                <a:solidFill>
                  <a:srgbClr val="FF0000"/>
                </a:solidFill>
              </a:rPr>
              <a:t> 1 </a:t>
            </a:r>
            <a:r>
              <a:rPr lang="en-US" sz="2400" b="1" dirty="0"/>
              <a:t>:</a:t>
            </a:r>
          </a:p>
        </p:txBody>
      </p:sp>
      <p:sp>
        <p:nvSpPr>
          <p:cNvPr id="21" name="TextBox 20"/>
          <p:cNvSpPr txBox="1"/>
          <p:nvPr/>
        </p:nvSpPr>
        <p:spPr>
          <a:xfrm>
            <a:off x="28695" y="1665390"/>
            <a:ext cx="9131404" cy="2862322"/>
          </a:xfrm>
          <a:prstGeom prst="rect">
            <a:avLst/>
          </a:prstGeom>
          <a:noFill/>
        </p:spPr>
        <p:txBody>
          <a:bodyPr wrap="square" rtlCol="0">
            <a:spAutoFit/>
          </a:bodyPr>
          <a:lstStyle/>
          <a:p>
            <a:pPr algn="just">
              <a:lnSpc>
                <a:spcPct val="150000"/>
              </a:lnSpc>
            </a:pPr>
            <a:r>
              <a:rPr lang="en-US" sz="2400" dirty="0" err="1" smtClean="0"/>
              <a:t>Diện</a:t>
            </a:r>
            <a:r>
              <a:rPr lang="en-US" sz="2400" dirty="0" smtClean="0"/>
              <a:t> </a:t>
            </a:r>
            <a:r>
              <a:rPr lang="en-US" sz="2400" dirty="0" err="1" smtClean="0"/>
              <a:t>tích</a:t>
            </a:r>
            <a:r>
              <a:rPr lang="en-US" sz="2400" dirty="0" smtClean="0"/>
              <a:t> </a:t>
            </a:r>
            <a:r>
              <a:rPr lang="en-US" sz="2400" dirty="0" err="1" smtClean="0"/>
              <a:t>gieo</a:t>
            </a:r>
            <a:r>
              <a:rPr lang="en-US" sz="2400" dirty="0" smtClean="0"/>
              <a:t> </a:t>
            </a:r>
            <a:r>
              <a:rPr lang="en-US" sz="2400" dirty="0" err="1" smtClean="0"/>
              <a:t>trồng</a:t>
            </a:r>
            <a:r>
              <a:rPr lang="en-US" sz="2400" dirty="0" smtClean="0"/>
              <a:t> </a:t>
            </a:r>
            <a:r>
              <a:rPr lang="en-US" sz="2400" dirty="0" err="1" smtClean="0"/>
              <a:t>vụ</a:t>
            </a:r>
            <a:r>
              <a:rPr lang="en-US" sz="2400" dirty="0" smtClean="0"/>
              <a:t> Thu </a:t>
            </a:r>
            <a:r>
              <a:rPr lang="en-US" sz="2400" dirty="0" err="1" smtClean="0"/>
              <a:t>Đông</a:t>
            </a:r>
            <a:r>
              <a:rPr lang="en-US" sz="2400" dirty="0" smtClean="0"/>
              <a:t> </a:t>
            </a:r>
            <a:r>
              <a:rPr lang="en-US" sz="2400" dirty="0" err="1" smtClean="0"/>
              <a:t>năm</a:t>
            </a:r>
            <a:r>
              <a:rPr lang="en-US" sz="2400" dirty="0" smtClean="0"/>
              <a:t> 2019 </a:t>
            </a:r>
            <a:r>
              <a:rPr lang="en-US" sz="2400" dirty="0" err="1" smtClean="0"/>
              <a:t>vùng</a:t>
            </a:r>
            <a:r>
              <a:rPr lang="en-US" sz="2400" dirty="0" smtClean="0"/>
              <a:t> </a:t>
            </a:r>
            <a:r>
              <a:rPr lang="en-US" sz="2400" dirty="0" err="1" smtClean="0"/>
              <a:t>Đồng</a:t>
            </a:r>
            <a:r>
              <a:rPr lang="en-US" sz="2400" dirty="0" smtClean="0"/>
              <a:t> </a:t>
            </a:r>
            <a:r>
              <a:rPr lang="en-US" sz="2400" dirty="0" err="1" smtClean="0"/>
              <a:t>bằng</a:t>
            </a:r>
            <a:r>
              <a:rPr lang="en-US" sz="2400" dirty="0" smtClean="0"/>
              <a:t> </a:t>
            </a:r>
            <a:r>
              <a:rPr lang="en-US" sz="2400" dirty="0" err="1" smtClean="0"/>
              <a:t>sông</a:t>
            </a:r>
            <a:r>
              <a:rPr lang="en-US" sz="2400" dirty="0" smtClean="0"/>
              <a:t> </a:t>
            </a:r>
            <a:r>
              <a:rPr lang="en-US" sz="2400" dirty="0" err="1" smtClean="0"/>
              <a:t>Cửu</a:t>
            </a:r>
            <a:r>
              <a:rPr lang="en-US" sz="2400" dirty="0" smtClean="0"/>
              <a:t> Long </a:t>
            </a:r>
            <a:r>
              <a:rPr lang="en-US" sz="2400" dirty="0" err="1" smtClean="0"/>
              <a:t>ước</a:t>
            </a:r>
            <a:r>
              <a:rPr lang="en-US" sz="2400" dirty="0" smtClean="0"/>
              <a:t> </a:t>
            </a:r>
            <a:r>
              <a:rPr lang="en-US" sz="2400" dirty="0" err="1" smtClean="0"/>
              <a:t>tính</a:t>
            </a:r>
            <a:r>
              <a:rPr lang="en-US" sz="2400" dirty="0" smtClean="0"/>
              <a:t> </a:t>
            </a:r>
            <a:r>
              <a:rPr lang="en-US" sz="2400" dirty="0" err="1" smtClean="0"/>
              <a:t>đạt</a:t>
            </a:r>
            <a:r>
              <a:rPr lang="en-US" sz="2400" dirty="0" smtClean="0"/>
              <a:t> 713 200 ha, </a:t>
            </a:r>
            <a:r>
              <a:rPr lang="en-US" sz="2400" dirty="0" err="1" smtClean="0"/>
              <a:t>giảm</a:t>
            </a:r>
            <a:r>
              <a:rPr lang="en-US" sz="2400" dirty="0" smtClean="0"/>
              <a:t> 14 500 ha so </a:t>
            </a:r>
            <a:r>
              <a:rPr lang="en-US" sz="2400" dirty="0" err="1" smtClean="0"/>
              <a:t>với</a:t>
            </a:r>
            <a:r>
              <a:rPr lang="en-US" sz="2400" dirty="0" smtClean="0"/>
              <a:t> </a:t>
            </a:r>
            <a:r>
              <a:rPr lang="en-US" sz="2400" dirty="0" err="1" smtClean="0"/>
              <a:t>vụ</a:t>
            </a:r>
            <a:r>
              <a:rPr lang="en-US" sz="2400" dirty="0" smtClean="0"/>
              <a:t> Thu </a:t>
            </a:r>
            <a:r>
              <a:rPr lang="en-US" sz="2400" dirty="0" err="1" smtClean="0"/>
              <a:t>Đông</a:t>
            </a:r>
            <a:r>
              <a:rPr lang="en-US" sz="2400" dirty="0" smtClean="0"/>
              <a:t> 2018 (</a:t>
            </a:r>
            <a:r>
              <a:rPr lang="en-US" sz="2400" dirty="0" err="1" smtClean="0"/>
              <a:t>theo</a:t>
            </a:r>
            <a:r>
              <a:rPr lang="en-US" sz="2400" dirty="0" smtClean="0"/>
              <a:t> </a:t>
            </a:r>
            <a:r>
              <a:rPr lang="en-US" sz="2400" dirty="0" err="1" smtClean="0"/>
              <a:t>Tổng</a:t>
            </a:r>
            <a:r>
              <a:rPr lang="en-US" sz="2400" dirty="0" smtClean="0"/>
              <a:t> </a:t>
            </a:r>
            <a:r>
              <a:rPr lang="en-US" sz="2400" dirty="0" err="1" smtClean="0"/>
              <a:t>cục</a:t>
            </a:r>
            <a:r>
              <a:rPr lang="en-US" sz="2400" dirty="0" smtClean="0"/>
              <a:t> </a:t>
            </a:r>
            <a:r>
              <a:rPr lang="en-US" sz="2400" dirty="0" err="1" smtClean="0"/>
              <a:t>Thống</a:t>
            </a:r>
            <a:r>
              <a:rPr lang="en-US" sz="2400" dirty="0" smtClean="0"/>
              <a:t> </a:t>
            </a:r>
            <a:r>
              <a:rPr lang="en-US" sz="2400" dirty="0" err="1" smtClean="0"/>
              <a:t>kê</a:t>
            </a:r>
            <a:r>
              <a:rPr lang="en-US" sz="2400" dirty="0" smtClean="0"/>
              <a:t> 10 -2019). </a:t>
            </a:r>
            <a:r>
              <a:rPr lang="en-US" sz="2400" dirty="0" err="1" smtClean="0"/>
              <a:t>Hãy</a:t>
            </a:r>
            <a:r>
              <a:rPr lang="en-US" sz="2400" dirty="0" smtClean="0"/>
              <a:t> </a:t>
            </a:r>
            <a:r>
              <a:rPr lang="en-US" sz="2400" dirty="0" err="1" smtClean="0"/>
              <a:t>tính</a:t>
            </a:r>
            <a:r>
              <a:rPr lang="en-US" sz="2400" dirty="0" smtClean="0"/>
              <a:t> </a:t>
            </a:r>
            <a:r>
              <a:rPr lang="en-US" sz="2400" dirty="0" err="1" smtClean="0"/>
              <a:t>diện</a:t>
            </a:r>
            <a:r>
              <a:rPr lang="en-US" sz="2400" dirty="0" smtClean="0"/>
              <a:t> </a:t>
            </a:r>
            <a:r>
              <a:rPr lang="en-US" sz="2400" dirty="0" err="1" smtClean="0"/>
              <a:t>tích</a:t>
            </a:r>
            <a:r>
              <a:rPr lang="en-US" sz="2400" dirty="0" smtClean="0"/>
              <a:t> </a:t>
            </a:r>
            <a:r>
              <a:rPr lang="en-US" sz="2400" dirty="0" err="1" smtClean="0"/>
              <a:t>gieo</a:t>
            </a:r>
            <a:r>
              <a:rPr lang="en-US" sz="2400" dirty="0" smtClean="0"/>
              <a:t> </a:t>
            </a:r>
            <a:r>
              <a:rPr lang="en-US" sz="2400" dirty="0" err="1" smtClean="0"/>
              <a:t>trồng</a:t>
            </a:r>
            <a:r>
              <a:rPr lang="en-US" sz="2400" dirty="0" smtClean="0"/>
              <a:t> </a:t>
            </a:r>
            <a:r>
              <a:rPr lang="en-US" sz="2400" dirty="0" err="1" smtClean="0"/>
              <a:t>lúa</a:t>
            </a:r>
            <a:r>
              <a:rPr lang="en-US" sz="2400" dirty="0" smtClean="0"/>
              <a:t> </a:t>
            </a:r>
            <a:r>
              <a:rPr lang="en-US" sz="2400" dirty="0" err="1" smtClean="0"/>
              <a:t>vụ</a:t>
            </a:r>
            <a:r>
              <a:rPr lang="en-US" sz="2400" dirty="0" smtClean="0"/>
              <a:t> Thu </a:t>
            </a:r>
            <a:r>
              <a:rPr lang="en-US" sz="2400" dirty="0" err="1" smtClean="0"/>
              <a:t>Đông</a:t>
            </a:r>
            <a:r>
              <a:rPr lang="en-US" sz="2400" dirty="0" smtClean="0"/>
              <a:t> </a:t>
            </a:r>
            <a:r>
              <a:rPr lang="en-US" sz="2400" dirty="0" err="1" smtClean="0"/>
              <a:t>năm</a:t>
            </a:r>
            <a:r>
              <a:rPr lang="en-US" sz="2400" dirty="0" smtClean="0"/>
              <a:t> 2018 </a:t>
            </a:r>
            <a:r>
              <a:rPr lang="en-US" sz="2400" dirty="0" err="1" smtClean="0"/>
              <a:t>của</a:t>
            </a:r>
            <a:r>
              <a:rPr lang="en-US" sz="2400" dirty="0" smtClean="0"/>
              <a:t> </a:t>
            </a:r>
            <a:r>
              <a:rPr lang="en-US" sz="2400" dirty="0" err="1" smtClean="0"/>
              <a:t>Đồng</a:t>
            </a:r>
            <a:r>
              <a:rPr lang="en-US" sz="2400" dirty="0" smtClean="0"/>
              <a:t> </a:t>
            </a:r>
            <a:r>
              <a:rPr lang="en-US" sz="2400" dirty="0" err="1" smtClean="0"/>
              <a:t>bằng</a:t>
            </a:r>
            <a:r>
              <a:rPr lang="en-US" sz="2400" dirty="0" smtClean="0"/>
              <a:t> </a:t>
            </a:r>
            <a:r>
              <a:rPr lang="en-US" sz="2400" dirty="0" err="1" smtClean="0"/>
              <a:t>sông</a:t>
            </a:r>
            <a:r>
              <a:rPr lang="en-US" sz="2400" dirty="0" smtClean="0"/>
              <a:t> </a:t>
            </a:r>
            <a:r>
              <a:rPr lang="en-US" sz="2400" dirty="0" err="1" smtClean="0"/>
              <a:t>Cửu</a:t>
            </a:r>
            <a:r>
              <a:rPr lang="en-US" sz="2400" dirty="0" smtClean="0"/>
              <a:t> Long</a:t>
            </a:r>
            <a:r>
              <a:rPr lang="en-US" sz="1800" dirty="0" smtClean="0"/>
              <a:t>. </a:t>
            </a:r>
            <a:endParaRPr lang="vi-VN" sz="1800" dirty="0"/>
          </a:p>
        </p:txBody>
      </p:sp>
    </p:spTree>
    <p:extLst>
      <p:ext uri="{BB962C8B-B14F-4D97-AF65-F5344CB8AC3E}">
        <p14:creationId xmlns:p14="http://schemas.microsoft.com/office/powerpoint/2010/main" val="38573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12" name="Group 11"/>
          <p:cNvGrpSpPr/>
          <p:nvPr/>
        </p:nvGrpSpPr>
        <p:grpSpPr>
          <a:xfrm>
            <a:off x="106189" y="1397577"/>
            <a:ext cx="9361096" cy="1291661"/>
            <a:chOff x="106189" y="1997407"/>
            <a:chExt cx="9361096" cy="1291661"/>
          </a:xfrm>
        </p:grpSpPr>
        <p:grpSp>
          <p:nvGrpSpPr>
            <p:cNvPr id="9" name="Group 8"/>
            <p:cNvGrpSpPr/>
            <p:nvPr/>
          </p:nvGrpSpPr>
          <p:grpSpPr>
            <a:xfrm>
              <a:off x="285669" y="1997407"/>
              <a:ext cx="5561339" cy="658835"/>
              <a:chOff x="285669" y="1997407"/>
              <a:chExt cx="5561339" cy="658835"/>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HĐ1</a:t>
                </a:r>
                <a:endParaRPr lang="vi-VN" sz="2400" dirty="0">
                  <a:solidFill>
                    <a:schemeClr val="bg1"/>
                  </a:solidFill>
                </a:endParaRPr>
              </a:p>
            </p:txBody>
          </p:sp>
          <p:sp>
            <p:nvSpPr>
              <p:cNvPr id="8" name="Rectangle 7"/>
              <p:cNvSpPr/>
              <p:nvPr/>
            </p:nvSpPr>
            <p:spPr>
              <a:xfrm>
                <a:off x="1275008" y="1997407"/>
                <a:ext cx="4572000" cy="658835"/>
              </a:xfrm>
              <a:prstGeom prst="rect">
                <a:avLst/>
              </a:prstGeom>
            </p:spPr>
            <p:txBody>
              <a:bodyPr>
                <a:spAutoFit/>
              </a:bodyPr>
              <a:lstStyle/>
              <a:p>
                <a:pPr algn="just">
                  <a:lnSpc>
                    <a:spcPct val="150000"/>
                  </a:lnSpc>
                </a:pPr>
                <a:r>
                  <a:rPr lang="en-US" sz="2800" dirty="0"/>
                  <a:t>Cho a = 28 </a:t>
                </a:r>
                <a:r>
                  <a:rPr lang="en-US" sz="2800" dirty="0" err="1"/>
                  <a:t>và</a:t>
                </a:r>
                <a:r>
                  <a:rPr lang="en-US" sz="2800" dirty="0"/>
                  <a:t> b = 34</a:t>
                </a:r>
                <a:r>
                  <a:rPr lang="en-US" sz="2800" dirty="0" smtClean="0"/>
                  <a:t>.</a:t>
                </a:r>
                <a:endParaRPr lang="en-US" sz="2800" dirty="0"/>
              </a:p>
            </p:txBody>
          </p:sp>
        </p:grpSp>
        <p:sp>
          <p:nvSpPr>
            <p:cNvPr id="10" name="Rectangle 9"/>
            <p:cNvSpPr/>
            <p:nvPr/>
          </p:nvSpPr>
          <p:spPr>
            <a:xfrm>
              <a:off x="106189" y="2642737"/>
              <a:ext cx="3124573" cy="646331"/>
            </a:xfrm>
            <a:prstGeom prst="rect">
              <a:avLst/>
            </a:prstGeom>
          </p:spPr>
          <p:txBody>
            <a:bodyPr wrap="none">
              <a:spAutoFit/>
            </a:bodyPr>
            <a:lstStyle/>
            <a:p>
              <a:pPr algn="just">
                <a:lnSpc>
                  <a:spcPct val="150000"/>
                </a:lnSpc>
              </a:pPr>
              <a:r>
                <a:rPr lang="en-US" sz="2400" dirty="0" smtClean="0"/>
                <a:t>a)</a:t>
              </a:r>
              <a:r>
                <a:rPr lang="en-US" sz="2400" dirty="0" err="1" smtClean="0"/>
                <a:t>Tính</a:t>
              </a:r>
              <a:r>
                <a:rPr lang="en-US" sz="2400" dirty="0" smtClean="0"/>
                <a:t> </a:t>
              </a:r>
              <a:r>
                <a:rPr lang="en-US" sz="2400" dirty="0"/>
                <a:t>a + b </a:t>
              </a:r>
              <a:r>
                <a:rPr lang="en-US" sz="2400" dirty="0" err="1"/>
                <a:t>và</a:t>
              </a:r>
              <a:r>
                <a:rPr lang="en-US" sz="2400" dirty="0"/>
                <a:t> b + </a:t>
              </a:r>
              <a:r>
                <a:rPr lang="en-US" sz="2400" dirty="0" smtClean="0"/>
                <a:t>a.</a:t>
              </a:r>
              <a:endParaRPr lang="vi-VN" sz="2400" dirty="0"/>
            </a:p>
          </p:txBody>
        </p:sp>
        <p:sp>
          <p:nvSpPr>
            <p:cNvPr id="11" name="Rectangle 10"/>
            <p:cNvSpPr/>
            <p:nvPr/>
          </p:nvSpPr>
          <p:spPr>
            <a:xfrm>
              <a:off x="3231282" y="2642737"/>
              <a:ext cx="6236003" cy="577850"/>
            </a:xfrm>
            <a:prstGeom prst="rect">
              <a:avLst/>
            </a:prstGeom>
          </p:spPr>
          <p:txBody>
            <a:bodyPr wrap="none">
              <a:spAutoFit/>
            </a:bodyPr>
            <a:lstStyle/>
            <a:p>
              <a:pPr algn="just">
                <a:lnSpc>
                  <a:spcPct val="150000"/>
                </a:lnSpc>
              </a:pPr>
              <a:r>
                <a:rPr lang="en-US" sz="2400" dirty="0"/>
                <a:t>b) </a:t>
              </a:r>
              <a:r>
                <a:rPr lang="en-US" sz="2400" dirty="0" smtClean="0"/>
                <a:t>So </a:t>
              </a:r>
              <a:r>
                <a:rPr lang="en-US" sz="2400" dirty="0" err="1"/>
                <a:t>sánh</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nhận</a:t>
              </a:r>
              <a:r>
                <a:rPr lang="en-US" sz="2400" dirty="0"/>
                <a:t> </a:t>
              </a:r>
              <a:r>
                <a:rPr lang="en-US" sz="2400" dirty="0" err="1"/>
                <a:t>được</a:t>
              </a:r>
              <a:r>
                <a:rPr lang="en-US" sz="2400" dirty="0"/>
                <a:t> ở </a:t>
              </a:r>
              <a:r>
                <a:rPr lang="en-US" sz="2400" dirty="0" err="1"/>
                <a:t>câu</a:t>
              </a:r>
              <a:r>
                <a:rPr lang="en-US" sz="2400" dirty="0"/>
                <a:t> a).</a:t>
              </a:r>
            </a:p>
          </p:txBody>
        </p:sp>
      </p:gr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p:sp>
        <p:nvSpPr>
          <p:cNvPr id="35" name="Rectangle 7"/>
          <p:cNvSpPr/>
          <p:nvPr/>
        </p:nvSpPr>
        <p:spPr>
          <a:xfrm>
            <a:off x="1275008" y="2699647"/>
            <a:ext cx="5988986" cy="738664"/>
          </a:xfrm>
          <a:prstGeom prst="rect">
            <a:avLst/>
          </a:prstGeom>
        </p:spPr>
        <p:txBody>
          <a:bodyPr wrap="square">
            <a:spAutoFit/>
          </a:bodyPr>
          <a:lstStyle/>
          <a:p>
            <a:pPr algn="just">
              <a:lnSpc>
                <a:spcPct val="150000"/>
              </a:lnSpc>
            </a:pPr>
            <a:r>
              <a:rPr lang="en-US" sz="2800" dirty="0"/>
              <a:t>Cho a = 17 , b = 21 , c =  </a:t>
            </a:r>
            <a:r>
              <a:rPr lang="en-US" sz="2800" dirty="0" smtClean="0"/>
              <a:t>35.</a:t>
            </a:r>
            <a:endParaRPr lang="en-US" sz="2800" dirty="0"/>
          </a:p>
        </p:txBody>
      </p:sp>
      <p:sp>
        <p:nvSpPr>
          <p:cNvPr id="36" name="Rounded Rectangle 6"/>
          <p:cNvSpPr/>
          <p:nvPr/>
        </p:nvSpPr>
        <p:spPr>
          <a:xfrm>
            <a:off x="282990" y="2887523"/>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HĐ2</a:t>
            </a:r>
            <a:endParaRPr lang="vi-VN" sz="2400" dirty="0">
              <a:solidFill>
                <a:schemeClr val="bg1"/>
              </a:solidFill>
            </a:endParaRPr>
          </a:p>
        </p:txBody>
      </p:sp>
      <p:sp>
        <p:nvSpPr>
          <p:cNvPr id="37" name="Rectangle 9"/>
          <p:cNvSpPr/>
          <p:nvPr/>
        </p:nvSpPr>
        <p:spPr>
          <a:xfrm>
            <a:off x="275932" y="3441068"/>
            <a:ext cx="4626588" cy="577850"/>
          </a:xfrm>
          <a:prstGeom prst="rect">
            <a:avLst/>
          </a:prstGeom>
        </p:spPr>
        <p:txBody>
          <a:bodyPr wrap="none">
            <a:spAutoFit/>
          </a:bodyPr>
          <a:lstStyle/>
          <a:p>
            <a:pPr algn="just">
              <a:lnSpc>
                <a:spcPct val="150000"/>
              </a:lnSpc>
            </a:pPr>
            <a:r>
              <a:rPr lang="en-US" sz="2400" dirty="0"/>
              <a:t>a) </a:t>
            </a:r>
            <a:r>
              <a:rPr lang="en-US" sz="2400" dirty="0" err="1"/>
              <a:t>Tính</a:t>
            </a:r>
            <a:r>
              <a:rPr lang="en-US" sz="2400" dirty="0"/>
              <a:t> (a + b) + c </a:t>
            </a:r>
            <a:r>
              <a:rPr lang="en-US" sz="2400" dirty="0" err="1"/>
              <a:t>và</a:t>
            </a:r>
            <a:r>
              <a:rPr lang="en-US" sz="2400" dirty="0"/>
              <a:t> a + (b + c).</a:t>
            </a:r>
            <a:endParaRPr lang="vi-VN" sz="2400" dirty="0"/>
          </a:p>
        </p:txBody>
      </p:sp>
      <p:sp>
        <p:nvSpPr>
          <p:cNvPr id="38" name="Rectangle 10"/>
          <p:cNvSpPr/>
          <p:nvPr/>
        </p:nvSpPr>
        <p:spPr>
          <a:xfrm>
            <a:off x="292588" y="4089457"/>
            <a:ext cx="6274475" cy="1131848"/>
          </a:xfrm>
          <a:prstGeom prst="rect">
            <a:avLst/>
          </a:prstGeom>
        </p:spPr>
        <p:txBody>
          <a:bodyPr wrap="none">
            <a:spAutoFit/>
          </a:bodyPr>
          <a:lstStyle/>
          <a:p>
            <a:pPr algn="just">
              <a:lnSpc>
                <a:spcPct val="150000"/>
              </a:lnSpc>
            </a:pPr>
            <a:r>
              <a:rPr lang="en-US" sz="2400" dirty="0"/>
              <a:t>b) so </a:t>
            </a:r>
            <a:r>
              <a:rPr lang="en-US" sz="2400" dirty="0" err="1"/>
              <a:t>sánh</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nhận</a:t>
            </a:r>
            <a:r>
              <a:rPr lang="en-US" sz="2400" dirty="0"/>
              <a:t> </a:t>
            </a:r>
            <a:r>
              <a:rPr lang="en-US" sz="2400" dirty="0" err="1"/>
              <a:t>được</a:t>
            </a:r>
            <a:r>
              <a:rPr lang="en-US" sz="2400" dirty="0"/>
              <a:t> </a:t>
            </a:r>
            <a:r>
              <a:rPr lang="en-US" sz="2400" dirty="0" err="1"/>
              <a:t>từ</a:t>
            </a:r>
            <a:r>
              <a:rPr lang="en-US" sz="2400" dirty="0"/>
              <a:t> </a:t>
            </a:r>
            <a:r>
              <a:rPr lang="en-US" sz="2400" dirty="0" err="1"/>
              <a:t>câu</a:t>
            </a:r>
            <a:r>
              <a:rPr lang="en-US" sz="2400" dirty="0"/>
              <a:t> a).</a:t>
            </a:r>
          </a:p>
          <a:p>
            <a:pPr algn="just">
              <a:lnSpc>
                <a:spcPct val="150000"/>
              </a:lnSpc>
            </a:pPr>
            <a:endParaRPr lang="en-US" sz="2400" dirty="0"/>
          </a:p>
        </p:txBody>
      </p:sp>
    </p:spTree>
    <p:extLst>
      <p:ext uri="{BB962C8B-B14F-4D97-AF65-F5344CB8AC3E}">
        <p14:creationId xmlns:p14="http://schemas.microsoft.com/office/powerpoint/2010/main" val="1420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1022</Words>
  <Application>Microsoft Office PowerPoint</Application>
  <PresentationFormat>Trình chiếu Trên-màn-hình (16:9)</PresentationFormat>
  <Paragraphs>171</Paragraphs>
  <Slides>23</Slides>
  <Notes>15</Notes>
  <HiddenSlides>0</HiddenSlides>
  <MMClips>0</MMClips>
  <ScaleCrop>false</ScaleCrop>
  <HeadingPairs>
    <vt:vector size="6" baseType="variant">
      <vt:variant>
        <vt:lpstr>Phông được dùng</vt:lpstr>
      </vt:variant>
      <vt:variant>
        <vt:i4>8</vt:i4>
      </vt:variant>
      <vt:variant>
        <vt:lpstr>Chủ đề</vt:lpstr>
      </vt:variant>
      <vt:variant>
        <vt:i4>1</vt:i4>
      </vt:variant>
      <vt:variant>
        <vt:lpstr>Tiêu đề Bản chiếu</vt:lpstr>
      </vt:variant>
      <vt:variant>
        <vt:i4>23</vt:i4>
      </vt:variant>
    </vt:vector>
  </HeadingPairs>
  <TitlesOfParts>
    <vt:vector size="32" baseType="lpstr">
      <vt:lpstr>Arial</vt:lpstr>
      <vt:lpstr>Arvo</vt:lpstr>
      <vt:lpstr>Roboto Condensed</vt:lpstr>
      <vt:lpstr>Roboto Condensed Light</vt:lpstr>
      <vt:lpstr>Calibri</vt:lpstr>
      <vt:lpstr>Times New Roman</vt:lpstr>
      <vt:lpstr>Wingdings</vt:lpstr>
      <vt:lpstr>Cambria Math</vt:lpstr>
      <vt:lpstr>Salerio template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MT HOAHONG</cp:lastModifiedBy>
  <cp:revision>53</cp:revision>
  <dcterms:modified xsi:type="dcterms:W3CDTF">2021-09-13T01:59:30Z</dcterms:modified>
</cp:coreProperties>
</file>