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6"/>
  </p:notesMasterIdLst>
  <p:sldIdLst>
    <p:sldId id="297" r:id="rId2"/>
    <p:sldId id="256" r:id="rId3"/>
    <p:sldId id="257" r:id="rId4"/>
    <p:sldId id="258" r:id="rId5"/>
    <p:sldId id="298" r:id="rId6"/>
    <p:sldId id="300" r:id="rId7"/>
    <p:sldId id="301" r:id="rId8"/>
    <p:sldId id="261" r:id="rId9"/>
    <p:sldId id="304" r:id="rId10"/>
    <p:sldId id="305" r:id="rId11"/>
    <p:sldId id="306" r:id="rId12"/>
    <p:sldId id="307" r:id="rId13"/>
    <p:sldId id="296" r:id="rId14"/>
    <p:sldId id="308" r:id="rId15"/>
  </p:sldIdLst>
  <p:sldSz cx="9144000" cy="5143500" type="screen16x9"/>
  <p:notesSz cx="6858000" cy="9144000"/>
  <p:embeddedFontLst>
    <p:embeddedFont>
      <p:font typeface="Arvo" panose="020B0604020202020204" charset="0"/>
      <p:regular r:id="rId17"/>
      <p:bold r:id="rId18"/>
      <p:italic r:id="rId19"/>
      <p:boldItalic r:id="rId20"/>
    </p:embeddedFont>
    <p:embeddedFont>
      <p:font typeface="Cambria Math" panose="02040503050406030204" pitchFamily="18" charset="0"/>
      <p:regular r:id="rId21"/>
    </p:embeddedFont>
    <p:embeddedFont>
      <p:font typeface="Roboto Condensed" panose="02000000000000000000" pitchFamily="2" charset="0"/>
      <p:regular r:id="rId22"/>
      <p:bold r:id="rId23"/>
      <p:italic r:id="rId24"/>
      <p:boldItalic r:id="rId25"/>
    </p:embeddedFont>
    <p:embeddedFont>
      <p:font typeface="Roboto Condensed Light" panose="02000000000000000000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A12B"/>
    <a:srgbClr val="7CBF33"/>
    <a:srgbClr val="FBF8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6D40F7-F1BE-46A1-BFD0-875512BF32A4}" v="395" dt="2021-08-03T03:50:07.043"/>
  </p1510:revLst>
</p1510:revInfo>
</file>

<file path=ppt/tableStyles.xml><?xml version="1.0" encoding="utf-8"?>
<a:tblStyleLst xmlns:a="http://schemas.openxmlformats.org/drawingml/2006/main" def="{E27665BA-8202-44FC-AD62-C9F0E3EA811A}">
  <a:tblStyle styleId="{E27665BA-8202-44FC-AD62-C9F0E3EA81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5DE48A-E3B5-44D0-98CB-AE0B3FDC037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2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ồng Nhung Nguyễn" userId="6a381378437eae27" providerId="LiveId" clId="{176D40F7-F1BE-46A1-BFD0-875512BF32A4}"/>
    <pc:docChg chg="undo custSel addSld modSld">
      <pc:chgData name="Hồng Nhung Nguyễn" userId="6a381378437eae27" providerId="LiveId" clId="{176D40F7-F1BE-46A1-BFD0-875512BF32A4}" dt="2021-08-03T03:50:03.117" v="964"/>
      <pc:docMkLst>
        <pc:docMk/>
      </pc:docMkLst>
      <pc:sldChg chg="modSp mod">
        <pc:chgData name="Hồng Nhung Nguyễn" userId="6a381378437eae27" providerId="LiveId" clId="{176D40F7-F1BE-46A1-BFD0-875512BF32A4}" dt="2021-08-03T03:11:52.549" v="51" actId="20577"/>
        <pc:sldMkLst>
          <pc:docMk/>
          <pc:sldMk cId="0" sldId="256"/>
        </pc:sldMkLst>
        <pc:spChg chg="mod">
          <ac:chgData name="Hồng Nhung Nguyễn" userId="6a381378437eae27" providerId="LiveId" clId="{176D40F7-F1BE-46A1-BFD0-875512BF32A4}" dt="2021-08-03T03:11:52.549" v="51" actId="20577"/>
          <ac:spMkLst>
            <pc:docMk/>
            <pc:sldMk cId="0" sldId="256"/>
            <ac:spMk id="184" creationId="{00000000-0000-0000-0000-000000000000}"/>
          </ac:spMkLst>
        </pc:spChg>
      </pc:sldChg>
      <pc:sldChg chg="addSp delSp modSp mod">
        <pc:chgData name="Hồng Nhung Nguyễn" userId="6a381378437eae27" providerId="LiveId" clId="{176D40F7-F1BE-46A1-BFD0-875512BF32A4}" dt="2021-08-03T03:14:51.135" v="207" actId="14100"/>
        <pc:sldMkLst>
          <pc:docMk/>
          <pc:sldMk cId="0" sldId="259"/>
        </pc:sldMkLst>
        <pc:spChg chg="add del mod">
          <ac:chgData name="Hồng Nhung Nguyễn" userId="6a381378437eae27" providerId="LiveId" clId="{176D40F7-F1BE-46A1-BFD0-875512BF32A4}" dt="2021-08-03T03:13:42.092" v="157" actId="478"/>
          <ac:spMkLst>
            <pc:docMk/>
            <pc:sldMk cId="0" sldId="259"/>
            <ac:spMk id="3" creationId="{B18F6188-E248-4A7A-9BF2-4543682CF82B}"/>
          </ac:spMkLst>
        </pc:spChg>
        <pc:spChg chg="mod">
          <ac:chgData name="Hồng Nhung Nguyễn" userId="6a381378437eae27" providerId="LiveId" clId="{176D40F7-F1BE-46A1-BFD0-875512BF32A4}" dt="2021-08-03T03:14:51.135" v="207" actId="14100"/>
          <ac:spMkLst>
            <pc:docMk/>
            <pc:sldMk cId="0" sldId="259"/>
            <ac:spMk id="221" creationId="{00000000-0000-0000-0000-000000000000}"/>
          </ac:spMkLst>
        </pc:spChg>
        <pc:spChg chg="del">
          <ac:chgData name="Hồng Nhung Nguyễn" userId="6a381378437eae27" providerId="LiveId" clId="{176D40F7-F1BE-46A1-BFD0-875512BF32A4}" dt="2021-08-03T03:13:35.635" v="156" actId="478"/>
          <ac:spMkLst>
            <pc:docMk/>
            <pc:sldMk cId="0" sldId="259"/>
            <ac:spMk id="222" creationId="{00000000-0000-0000-0000-000000000000}"/>
          </ac:spMkLst>
        </pc:spChg>
      </pc:sldChg>
      <pc:sldChg chg="modSp mod">
        <pc:chgData name="Hồng Nhung Nguyễn" userId="6a381378437eae27" providerId="LiveId" clId="{176D40F7-F1BE-46A1-BFD0-875512BF32A4}" dt="2021-08-03T03:49:50.680" v="963" actId="20577"/>
        <pc:sldMkLst>
          <pc:docMk/>
          <pc:sldMk cId="0" sldId="261"/>
        </pc:sldMkLst>
        <pc:spChg chg="mod">
          <ac:chgData name="Hồng Nhung Nguyễn" userId="6a381378437eae27" providerId="LiveId" clId="{176D40F7-F1BE-46A1-BFD0-875512BF32A4}" dt="2021-08-03T03:16:58.318" v="275" actId="20577"/>
          <ac:spMkLst>
            <pc:docMk/>
            <pc:sldMk cId="0" sldId="261"/>
            <ac:spMk id="236" creationId="{00000000-0000-0000-0000-000000000000}"/>
          </ac:spMkLst>
        </pc:spChg>
        <pc:spChg chg="mod">
          <ac:chgData name="Hồng Nhung Nguyễn" userId="6a381378437eae27" providerId="LiveId" clId="{176D40F7-F1BE-46A1-BFD0-875512BF32A4}" dt="2021-08-03T03:49:50.680" v="963" actId="20577"/>
          <ac:spMkLst>
            <pc:docMk/>
            <pc:sldMk cId="0" sldId="261"/>
            <ac:spMk id="237" creationId="{00000000-0000-0000-0000-000000000000}"/>
          </ac:spMkLst>
        </pc:spChg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2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3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4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5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6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7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8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69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0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1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2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3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4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5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6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7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8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79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0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2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3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4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5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6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7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8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89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90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91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92"/>
        </pc:sldMkLst>
      </pc:sldChg>
      <pc:sldChg chg="modNotes">
        <pc:chgData name="Hồng Nhung Nguyễn" userId="6a381378437eae27" providerId="LiveId" clId="{176D40F7-F1BE-46A1-BFD0-875512BF32A4}" dt="2021-08-03T03:25:18.300" v="688"/>
        <pc:sldMkLst>
          <pc:docMk/>
          <pc:sldMk cId="0" sldId="293"/>
        </pc:sldMkLst>
      </pc:sldChg>
      <pc:sldChg chg="modSp add mod">
        <pc:chgData name="Hồng Nhung Nguyễn" userId="6a381378437eae27" providerId="LiveId" clId="{176D40F7-F1BE-46A1-BFD0-875512BF32A4}" dt="2021-08-03T03:50:03.117" v="964"/>
        <pc:sldMkLst>
          <pc:docMk/>
          <pc:sldMk cId="1422980238" sldId="295"/>
        </pc:sldMkLst>
        <pc:spChg chg="mod">
          <ac:chgData name="Hồng Nhung Nguyễn" userId="6a381378437eae27" providerId="LiveId" clId="{176D40F7-F1BE-46A1-BFD0-875512BF32A4}" dt="2021-08-03T03:50:03.117" v="964"/>
          <ac:spMkLst>
            <pc:docMk/>
            <pc:sldMk cId="1422980238" sldId="295"/>
            <ac:spMk id="237" creationId="{00000000-0000-0000-0000-000000000000}"/>
          </ac:spMkLst>
        </pc:spChg>
      </pc:sldChg>
      <pc:sldChg chg="add">
        <pc:chgData name="Hồng Nhung Nguyễn" userId="6a381378437eae27" providerId="LiveId" clId="{176D40F7-F1BE-46A1-BFD0-875512BF32A4}" dt="2021-08-03T03:46:14.923" v="958"/>
        <pc:sldMkLst>
          <pc:docMk/>
          <pc:sldMk cId="1420130898" sldId="29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1032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63" name="Google Shape;63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" name="Google Shape;64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71" name="Google Shape;71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72" name="Google Shape;72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8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26" name="Google Shape;126;p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Google Shape;127;p8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Google Shape;128;p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Google Shape;130;p8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1" name="Google Shape;131;p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Google Shape;133;p8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34" name="Google Shape;134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" name="Google Shape;135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Google Shape;136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Google Shape;139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4" r:id="rId4"/>
    <p:sldLayoutId id="2147483656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  <p:pic>
        <p:nvPicPr>
          <p:cNvPr id="4" name="Picture 3" descr="Hướng dẫn cách cặp nhiệt độ cho trẻ và trẻ sơ sinh bằng nhiệt kế điện tử, thủy  ngân đúng cách các bậc cha mẹ nên biết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" t="8372" r="13230" b="7907"/>
          <a:stretch/>
        </p:blipFill>
        <p:spPr bwMode="auto">
          <a:xfrm>
            <a:off x="5398708" y="1653513"/>
            <a:ext cx="3676650" cy="13125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Cong ty Cong Nghe Tin hoc Nha truong | CDROM | Toán 6 - Chương I - ĐOẠN  THẲNG - Bài 7. Độ dài đoạn thẳ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" t="8001" r="8578" b="24000"/>
          <a:stretch/>
        </p:blipFill>
        <p:spPr bwMode="auto">
          <a:xfrm>
            <a:off x="2807393" y="3388007"/>
            <a:ext cx="3400425" cy="11334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773571" y="434047"/>
            <a:ext cx="7608059" cy="103913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</a:rPr>
              <a:t>Quan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sát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các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hình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ảnh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sau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biết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chúng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gì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giống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với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dãy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tự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nhiên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đang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học</a:t>
            </a:r>
            <a:r>
              <a:rPr lang="en-US" sz="2400" dirty="0">
                <a:solidFill>
                  <a:schemeClr val="tx1"/>
                </a:solidFill>
              </a:rPr>
              <a:t>?</a:t>
            </a:r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55331" y="2877361"/>
            <a:ext cx="4583306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nl-NL" sz="2000" b="1" dirty="0">
                <a:latin typeface="+mn-lt"/>
                <a:ea typeface="Calibri" panose="020F0502020204030204" pitchFamily="34" charset="0"/>
              </a:rPr>
              <a:t>Mọi người xếp thành 1 hàng mua vé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97751" y="2884039"/>
            <a:ext cx="2478564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nl-NL" sz="2000" b="1" dirty="0">
                <a:latin typeface="+mn-lt"/>
                <a:ea typeface="Calibri" panose="020F0502020204030204" pitchFamily="34" charset="0"/>
              </a:rPr>
              <a:t>Nhiệt kế thủy ngân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94561" y="4492803"/>
            <a:ext cx="1366080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nl-NL" sz="2000" b="1" dirty="0">
                <a:latin typeface="+mn-lt"/>
                <a:ea typeface="Calibri" panose="020F0502020204030204" pitchFamily="34" charset="0"/>
              </a:rPr>
              <a:t>Thước kẻ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366" y="1589908"/>
            <a:ext cx="319087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32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5" name="TextBox 4"/>
          <p:cNvSpPr txBox="1"/>
          <p:nvPr/>
        </p:nvSpPr>
        <p:spPr>
          <a:xfrm>
            <a:off x="128788" y="1290040"/>
            <a:ext cx="8976612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>
                <a:solidFill>
                  <a:srgbClr val="0070C0"/>
                </a:solidFill>
              </a:rPr>
              <a:t>Bài</a:t>
            </a:r>
            <a:r>
              <a:rPr lang="en-US" sz="2000" b="1" dirty="0">
                <a:solidFill>
                  <a:srgbClr val="0070C0"/>
                </a:solidFill>
              </a:rPr>
              <a:t> 1.13</a:t>
            </a:r>
            <a:r>
              <a:rPr lang="en-US" sz="2000" dirty="0"/>
              <a:t>. </a:t>
            </a:r>
            <a:r>
              <a:rPr lang="en-US" sz="2000" dirty="0" err="1"/>
              <a:t>Viết</a:t>
            </a:r>
            <a:r>
              <a:rPr lang="en-US" sz="2000" dirty="0"/>
              <a:t> </a:t>
            </a:r>
            <a:r>
              <a:rPr lang="en-US" sz="2000" dirty="0" err="1"/>
              <a:t>thêm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liền</a:t>
            </a:r>
            <a:r>
              <a:rPr lang="en-US" sz="2000" dirty="0"/>
              <a:t> </a:t>
            </a:r>
            <a:r>
              <a:rPr lang="en-US" sz="2000" dirty="0" err="1"/>
              <a:t>trước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liền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3 532 </a:t>
            </a:r>
            <a:r>
              <a:rPr lang="en-US" sz="2000" dirty="0" err="1"/>
              <a:t>và</a:t>
            </a:r>
            <a:r>
              <a:rPr lang="en-US" sz="2000" dirty="0"/>
              <a:t> 3 529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sáu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tự</a:t>
            </a:r>
            <a:r>
              <a:rPr lang="en-US" sz="2000" dirty="0"/>
              <a:t> </a:t>
            </a:r>
            <a:r>
              <a:rPr lang="en-US" sz="2000" dirty="0" err="1"/>
              <a:t>nhiên</a:t>
            </a:r>
            <a:r>
              <a:rPr lang="en-US" sz="2000" dirty="0"/>
              <a:t> </a:t>
            </a:r>
            <a:r>
              <a:rPr lang="en-US" sz="2000" dirty="0" err="1"/>
              <a:t>rồi</a:t>
            </a:r>
            <a:r>
              <a:rPr lang="en-US" sz="2000" dirty="0"/>
              <a:t> </a:t>
            </a:r>
            <a:r>
              <a:rPr lang="en-US" sz="2000" dirty="0" err="1"/>
              <a:t>sắp</a:t>
            </a:r>
            <a:r>
              <a:rPr lang="en-US" sz="2000" dirty="0"/>
              <a:t> </a:t>
            </a:r>
            <a:r>
              <a:rPr lang="en-US" sz="2000" dirty="0" err="1"/>
              <a:t>xếp</a:t>
            </a:r>
            <a:r>
              <a:rPr lang="en-US" sz="2000" dirty="0"/>
              <a:t> </a:t>
            </a:r>
            <a:r>
              <a:rPr lang="en-US" sz="2000" dirty="0" err="1"/>
              <a:t>sáu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thứ</a:t>
            </a:r>
            <a:r>
              <a:rPr lang="en-US" sz="2000" dirty="0"/>
              <a:t> </a:t>
            </a:r>
            <a:r>
              <a:rPr lang="en-US" sz="2000" dirty="0" err="1"/>
              <a:t>tự</a:t>
            </a:r>
            <a:r>
              <a:rPr lang="en-US" sz="2000" dirty="0"/>
              <a:t> </a:t>
            </a:r>
            <a:r>
              <a:rPr lang="en-US" sz="2000" i="1" dirty="0" err="1"/>
              <a:t>từ</a:t>
            </a:r>
            <a:r>
              <a:rPr lang="en-US" sz="2000" i="1" dirty="0"/>
              <a:t> </a:t>
            </a:r>
            <a:r>
              <a:rPr lang="en-US" sz="2000" i="1" dirty="0" err="1"/>
              <a:t>bé</a:t>
            </a:r>
            <a:r>
              <a:rPr lang="en-US" sz="2000" i="1" dirty="0"/>
              <a:t> </a:t>
            </a:r>
            <a:r>
              <a:rPr lang="en-US" sz="2000" i="1" dirty="0" err="1"/>
              <a:t>đến</a:t>
            </a:r>
            <a:r>
              <a:rPr lang="en-US" sz="2000" i="1" dirty="0"/>
              <a:t> </a:t>
            </a:r>
            <a:r>
              <a:rPr lang="en-US" sz="2000" i="1" dirty="0" err="1"/>
              <a:t>lớn</a:t>
            </a:r>
            <a:r>
              <a:rPr lang="en-US" sz="2000" i="1" dirty="0"/>
              <a:t>.</a:t>
            </a:r>
            <a:endParaRPr lang="vi-VN" sz="2000" i="1" dirty="0"/>
          </a:p>
        </p:txBody>
      </p:sp>
      <p:grpSp>
        <p:nvGrpSpPr>
          <p:cNvPr id="7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8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232772" y="484796"/>
            <a:ext cx="4337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>
                <a:solidFill>
                  <a:schemeClr val="bg1"/>
                </a:solidFill>
              </a:rPr>
              <a:t>LUYỆN TẬP</a:t>
            </a:r>
            <a:endParaRPr lang="vi-VN" sz="7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2361446"/>
            <a:ext cx="2565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sng" dirty="0" err="1"/>
              <a:t>Trả</a:t>
            </a:r>
            <a:r>
              <a:rPr lang="en-US" sz="2000" b="1" i="1" u="sng" dirty="0"/>
              <a:t> </a:t>
            </a:r>
            <a:r>
              <a:rPr lang="en-US" sz="2000" b="1" i="1" u="sng" dirty="0" err="1"/>
              <a:t>lời</a:t>
            </a:r>
            <a:r>
              <a:rPr lang="en-US" sz="2000" b="1" i="1" u="sng" dirty="0"/>
              <a:t>:</a:t>
            </a:r>
            <a:endParaRPr lang="vi-VN" sz="2000" b="1" i="1" u="sng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827804"/>
              </p:ext>
            </p:extLst>
          </p:nvPr>
        </p:nvGraphicFramePr>
        <p:xfrm>
          <a:off x="1019578" y="2761556"/>
          <a:ext cx="6080760" cy="1371600"/>
        </p:xfrm>
        <a:graphic>
          <a:graphicData uri="http://schemas.openxmlformats.org/drawingml/2006/table">
            <a:tbl>
              <a:tblPr firstRow="1" firstCol="1" bandRow="1">
                <a:tableStyleId>{E27665BA-8202-44FC-AD62-C9F0E3EA811A}</a:tableStyleId>
              </a:tblPr>
              <a:tblGrid>
                <a:gridCol w="2026920">
                  <a:extLst>
                    <a:ext uri="{9D8B030D-6E8A-4147-A177-3AD203B41FA5}">
                      <a16:colId xmlns:a16="http://schemas.microsoft.com/office/drawing/2014/main" val="3999674408"/>
                    </a:ext>
                  </a:extLst>
                </a:gridCol>
                <a:gridCol w="2026920">
                  <a:extLst>
                    <a:ext uri="{9D8B030D-6E8A-4147-A177-3AD203B41FA5}">
                      <a16:colId xmlns:a16="http://schemas.microsoft.com/office/drawing/2014/main" val="3092070039"/>
                    </a:ext>
                  </a:extLst>
                </a:gridCol>
                <a:gridCol w="2026920">
                  <a:extLst>
                    <a:ext uri="{9D8B030D-6E8A-4147-A177-3AD203B41FA5}">
                      <a16:colId xmlns:a16="http://schemas.microsoft.com/office/drawing/2014/main" val="5814884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3 532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3 529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63772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err="1">
                          <a:effectLst/>
                        </a:rPr>
                        <a:t>Số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liền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trước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3 531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3 528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50861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err="1">
                          <a:effectLst/>
                        </a:rPr>
                        <a:t>Số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liền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sau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3 533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3 530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4367571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28788" y="4080548"/>
            <a:ext cx="5867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Thứ</a:t>
            </a:r>
            <a:r>
              <a:rPr lang="en-US" sz="2000" dirty="0"/>
              <a:t> </a:t>
            </a:r>
            <a:r>
              <a:rPr lang="en-US" sz="2000" dirty="0" err="1"/>
              <a:t>tự</a:t>
            </a:r>
            <a:r>
              <a:rPr lang="en-US" sz="2000" dirty="0"/>
              <a:t> </a:t>
            </a:r>
            <a:r>
              <a:rPr lang="en-US" sz="2000" i="1" dirty="0" err="1"/>
              <a:t>từ</a:t>
            </a:r>
            <a:r>
              <a:rPr lang="en-US" sz="2000" i="1" dirty="0"/>
              <a:t> </a:t>
            </a:r>
            <a:r>
              <a:rPr lang="en-US" sz="2000" i="1" dirty="0" err="1"/>
              <a:t>bé</a:t>
            </a:r>
            <a:r>
              <a:rPr lang="en-US" sz="2000" i="1" dirty="0"/>
              <a:t> </a:t>
            </a:r>
            <a:r>
              <a:rPr lang="en-US" sz="2000" i="1" dirty="0" err="1"/>
              <a:t>đến</a:t>
            </a:r>
            <a:r>
              <a:rPr lang="en-US" sz="2000" i="1" dirty="0"/>
              <a:t> </a:t>
            </a:r>
            <a:r>
              <a:rPr lang="en-US" sz="2000" i="1" dirty="0" err="1"/>
              <a:t>lớn</a:t>
            </a:r>
            <a:r>
              <a:rPr lang="en-US" sz="2000" i="1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:</a:t>
            </a:r>
            <a:endParaRPr lang="vi-VN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1232772" y="4636500"/>
            <a:ext cx="5867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3 528, 3 529, 3 530, 3 531, 3 532, 3 533.</a:t>
            </a:r>
            <a:endParaRPr lang="vi-VN" sz="2000" b="1" dirty="0"/>
          </a:p>
        </p:txBody>
      </p:sp>
    </p:spTree>
    <p:extLst>
      <p:ext uri="{BB962C8B-B14F-4D97-AF65-F5344CB8AC3E}">
        <p14:creationId xmlns:p14="http://schemas.microsoft.com/office/powerpoint/2010/main" val="261276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8788" y="1290040"/>
                <a:ext cx="8976612" cy="1881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1" dirty="0">
                    <a:solidFill>
                      <a:srgbClr val="0070C0"/>
                    </a:solidFill>
                  </a:rPr>
                  <a:t>Bài 1.15</a:t>
                </a:r>
                <a:r>
                  <a:rPr lang="en-US" sz="2000" dirty="0"/>
                  <a:t>. </a:t>
                </a:r>
                <a:r>
                  <a:rPr lang="en-US" sz="2000" dirty="0" err="1"/>
                  <a:t>Liệt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kê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phần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tử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mỗi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hợp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sau</a:t>
                </a:r>
                <a:r>
                  <a:rPr lang="en-US" sz="2000" dirty="0"/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a)  </a:t>
                </a:r>
                <a:r>
                  <a:rPr lang="en-US" sz="2000" b="1" dirty="0"/>
                  <a:t>M</a:t>
                </a:r>
                <a:r>
                  <a:rPr lang="en-US" sz="2000" dirty="0"/>
                  <a:t> = { x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000" dirty="0"/>
                  <a:t>| 10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/>
                  <a:t> x &lt; 15}.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b)  </a:t>
                </a:r>
                <a:r>
                  <a:rPr lang="en-US" sz="2000" b="1" dirty="0"/>
                  <a:t>K</a:t>
                </a:r>
                <a:r>
                  <a:rPr lang="en-US" sz="2000" dirty="0"/>
                  <a:t> = { x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000" baseline="30000" dirty="0"/>
                  <a:t>*</a:t>
                </a:r>
                <a:r>
                  <a:rPr lang="en-US" sz="2000" dirty="0"/>
                  <a:t>| x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000" dirty="0"/>
                  <a:t>}.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c) </a:t>
                </a:r>
                <a:r>
                  <a:rPr lang="en-US" sz="2000" b="1" dirty="0"/>
                  <a:t>L = </a:t>
                </a:r>
                <a:r>
                  <a:rPr lang="en-US" sz="2000" dirty="0"/>
                  <a:t>{x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000" dirty="0"/>
                  <a:t>| x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/>
                  <a:t> 3}.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88" y="1290040"/>
                <a:ext cx="8976612" cy="1881990"/>
              </a:xfrm>
              <a:prstGeom prst="rect">
                <a:avLst/>
              </a:prstGeom>
              <a:blipFill>
                <a:blip r:embed="rId2"/>
                <a:stretch>
                  <a:fillRect l="-679" b="-51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8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232772" y="484796"/>
            <a:ext cx="4337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>
                <a:solidFill>
                  <a:schemeClr val="bg1"/>
                </a:solidFill>
              </a:rPr>
              <a:t>LUYỆN TẬP</a:t>
            </a:r>
            <a:endParaRPr lang="vi-VN" sz="7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8788" y="3226179"/>
            <a:ext cx="2565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sng" dirty="0" err="1"/>
              <a:t>Trả</a:t>
            </a:r>
            <a:r>
              <a:rPr lang="en-US" sz="2000" b="1" i="1" u="sng" dirty="0"/>
              <a:t> </a:t>
            </a:r>
            <a:r>
              <a:rPr lang="en-US" sz="2000" b="1" i="1" u="sng" dirty="0" err="1"/>
              <a:t>lời</a:t>
            </a:r>
            <a:r>
              <a:rPr lang="en-US" sz="2000" b="1" i="1" u="sng" dirty="0"/>
              <a:t>:</a:t>
            </a:r>
            <a:endParaRPr lang="vi-VN" sz="2000" b="1" i="1" u="sng" dirty="0"/>
          </a:p>
        </p:txBody>
      </p:sp>
      <p:sp>
        <p:nvSpPr>
          <p:cNvPr id="28" name="TextBox 27"/>
          <p:cNvSpPr txBox="1"/>
          <p:nvPr/>
        </p:nvSpPr>
        <p:spPr>
          <a:xfrm>
            <a:off x="460655" y="3680438"/>
            <a:ext cx="5867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a) M = { 10 ;11 ; 12 ; 13 ; 14}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467112" y="4124600"/>
            <a:ext cx="5867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b) K = { 1 ; 2 ; 3}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467112" y="4578859"/>
            <a:ext cx="5867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c) L = { 0 ; 1 ; 2 ; 3}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431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  <p:bldP spid="28" grpId="0"/>
      <p:bldP spid="29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5" name="TextBox 4"/>
          <p:cNvSpPr txBox="1"/>
          <p:nvPr/>
        </p:nvSpPr>
        <p:spPr>
          <a:xfrm>
            <a:off x="0" y="1137355"/>
            <a:ext cx="89766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err="1">
                <a:solidFill>
                  <a:srgbClr val="0070C0"/>
                </a:solidFill>
              </a:rPr>
              <a:t>Bài</a:t>
            </a:r>
            <a:r>
              <a:rPr lang="en-US" sz="1800" b="1" dirty="0">
                <a:solidFill>
                  <a:srgbClr val="0070C0"/>
                </a:solidFill>
              </a:rPr>
              <a:t> 1.16</a:t>
            </a:r>
            <a:r>
              <a:rPr lang="en-US" sz="1800" dirty="0"/>
              <a:t>. Ba </a:t>
            </a:r>
            <a:r>
              <a:rPr lang="en-US" sz="1800" dirty="0" err="1"/>
              <a:t>bạn</a:t>
            </a:r>
            <a:r>
              <a:rPr lang="en-US" sz="1800" dirty="0"/>
              <a:t> An, </a:t>
            </a:r>
            <a:r>
              <a:rPr lang="en-US" sz="1800" dirty="0" err="1"/>
              <a:t>Bắc</a:t>
            </a:r>
            <a:r>
              <a:rPr lang="en-US" sz="1800" dirty="0"/>
              <a:t>, </a:t>
            </a:r>
            <a:r>
              <a:rPr lang="en-US" sz="1800" dirty="0" err="1"/>
              <a:t>Cường</a:t>
            </a:r>
            <a:r>
              <a:rPr lang="en-US" sz="1800" dirty="0"/>
              <a:t> </a:t>
            </a:r>
            <a:r>
              <a:rPr lang="en-US" sz="1800" dirty="0" err="1"/>
              <a:t>dựng</a:t>
            </a:r>
            <a:r>
              <a:rPr lang="en-US" sz="1800" dirty="0"/>
              <a:t> </a:t>
            </a:r>
            <a:r>
              <a:rPr lang="en-US" sz="1800" dirty="0" err="1"/>
              <a:t>cố</a:t>
            </a:r>
            <a:r>
              <a:rPr lang="en-US" sz="1800" dirty="0"/>
              <a:t> </a:t>
            </a:r>
            <a:r>
              <a:rPr lang="en-US" sz="1800" dirty="0" err="1"/>
              <a:t>định</a:t>
            </a:r>
            <a:r>
              <a:rPr lang="en-US" sz="1800" dirty="0"/>
              <a:t> </a:t>
            </a:r>
            <a:r>
              <a:rPr lang="en-US" sz="1800" dirty="0" err="1"/>
              <a:t>một</a:t>
            </a:r>
            <a:r>
              <a:rPr lang="en-US" sz="1800" dirty="0"/>
              <a:t> </a:t>
            </a:r>
            <a:r>
              <a:rPr lang="en-US" sz="1800" dirty="0" err="1"/>
              <a:t>cây</a:t>
            </a:r>
            <a:r>
              <a:rPr lang="en-US" sz="1800" dirty="0"/>
              <a:t> </a:t>
            </a:r>
            <a:r>
              <a:rPr lang="en-US" sz="1800" dirty="0" err="1"/>
              <a:t>sào</a:t>
            </a:r>
            <a:r>
              <a:rPr lang="en-US" sz="1800" dirty="0"/>
              <a:t> </a:t>
            </a:r>
            <a:r>
              <a:rPr lang="en-US" sz="1800" dirty="0" err="1"/>
              <a:t>thẳng</a:t>
            </a:r>
            <a:r>
              <a:rPr lang="en-US" sz="1800" dirty="0"/>
              <a:t> </a:t>
            </a:r>
            <a:r>
              <a:rPr lang="en-US" sz="1800" dirty="0" err="1"/>
              <a:t>đứng</a:t>
            </a:r>
            <a:r>
              <a:rPr lang="en-US" sz="1800" dirty="0"/>
              <a:t> </a:t>
            </a:r>
            <a:r>
              <a:rPr lang="en-US" sz="1800" dirty="0" err="1"/>
              <a:t>rồi</a:t>
            </a:r>
            <a:r>
              <a:rPr lang="en-US" sz="1800" dirty="0"/>
              <a:t> </a:t>
            </a:r>
            <a:r>
              <a:rPr lang="en-US" sz="1800" dirty="0" err="1"/>
              <a:t>đánh</a:t>
            </a:r>
            <a:r>
              <a:rPr lang="en-US" sz="1800" dirty="0"/>
              <a:t> </a:t>
            </a:r>
            <a:r>
              <a:rPr lang="en-US" sz="1800" dirty="0" err="1"/>
              <a:t>dấu</a:t>
            </a:r>
            <a:r>
              <a:rPr lang="en-US" sz="1800" dirty="0"/>
              <a:t> </a:t>
            </a:r>
            <a:r>
              <a:rPr lang="en-US" sz="1800" dirty="0" err="1"/>
              <a:t>chiều</a:t>
            </a:r>
            <a:r>
              <a:rPr lang="en-US" sz="1800" dirty="0"/>
              <a:t> </a:t>
            </a:r>
            <a:r>
              <a:rPr lang="en-US" sz="1800" dirty="0" err="1"/>
              <a:t>cao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bạn</a:t>
            </a:r>
            <a:r>
              <a:rPr lang="en-US" sz="1800" dirty="0"/>
              <a:t> </a:t>
            </a:r>
            <a:r>
              <a:rPr lang="en-US" sz="1800" dirty="0" err="1"/>
              <a:t>lên</a:t>
            </a:r>
            <a:r>
              <a:rPr lang="en-US" sz="1800" dirty="0"/>
              <a:t> </a:t>
            </a:r>
            <a:r>
              <a:rPr lang="en-US" sz="1800" dirty="0" err="1"/>
              <a:t>đó</a:t>
            </a:r>
            <a:r>
              <a:rPr lang="en-US" sz="1800" dirty="0"/>
              <a:t> </a:t>
            </a:r>
            <a:r>
              <a:rPr lang="en-US" sz="1800" dirty="0" err="1"/>
              <a:t>bởi</a:t>
            </a:r>
            <a:r>
              <a:rPr lang="en-US" sz="1800" dirty="0"/>
              <a:t> </a:t>
            </a:r>
            <a:r>
              <a:rPr lang="en-US" sz="1800" dirty="0" err="1"/>
              <a:t>ba</a:t>
            </a:r>
            <a:r>
              <a:rPr lang="en-US" sz="1800" dirty="0"/>
              <a:t> </a:t>
            </a:r>
            <a:r>
              <a:rPr lang="en-US" sz="1800" dirty="0" err="1"/>
              <a:t>điểm</a:t>
            </a:r>
            <a:r>
              <a:rPr lang="en-US" sz="1800" dirty="0"/>
              <a:t>. </a:t>
            </a:r>
            <a:r>
              <a:rPr lang="en-US" sz="1800" dirty="0" err="1"/>
              <a:t>Cường</a:t>
            </a:r>
            <a:r>
              <a:rPr lang="en-US" sz="1800" dirty="0"/>
              <a:t> </a:t>
            </a:r>
            <a:r>
              <a:rPr lang="en-US" sz="1800" dirty="0" err="1"/>
              <a:t>đặt</a:t>
            </a:r>
            <a:r>
              <a:rPr lang="en-US" sz="1800" dirty="0"/>
              <a:t> </a:t>
            </a:r>
            <a:r>
              <a:rPr lang="en-US" sz="1800" dirty="0" err="1"/>
              <a:t>tên</a:t>
            </a:r>
            <a:r>
              <a:rPr lang="en-US" sz="1800" dirty="0"/>
              <a:t> </a:t>
            </a:r>
            <a:r>
              <a:rPr lang="en-US" sz="1800" dirty="0" err="1"/>
              <a:t>cho</a:t>
            </a:r>
            <a:r>
              <a:rPr lang="en-US" sz="1800" dirty="0"/>
              <a:t>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điểm</a:t>
            </a:r>
            <a:r>
              <a:rPr lang="en-US" sz="1800" dirty="0"/>
              <a:t> </a:t>
            </a:r>
            <a:r>
              <a:rPr lang="en-US" sz="1800" dirty="0" err="1"/>
              <a:t>đó</a:t>
            </a:r>
            <a:r>
              <a:rPr lang="en-US" sz="1800" dirty="0"/>
              <a:t> </a:t>
            </a:r>
            <a:r>
              <a:rPr lang="en-US" sz="1800" dirty="0" err="1"/>
              <a:t>theo</a:t>
            </a:r>
            <a:r>
              <a:rPr lang="en-US" sz="1800" dirty="0"/>
              <a:t> </a:t>
            </a:r>
            <a:r>
              <a:rPr lang="en-US" sz="1800" dirty="0" err="1"/>
              <a:t>thứ</a:t>
            </a:r>
            <a:r>
              <a:rPr lang="en-US" sz="1800" dirty="0"/>
              <a:t> </a:t>
            </a:r>
            <a:r>
              <a:rPr lang="en-US" sz="1800" dirty="0" err="1"/>
              <a:t>tự</a:t>
            </a:r>
            <a:r>
              <a:rPr lang="en-US" sz="1800" dirty="0"/>
              <a:t> </a:t>
            </a:r>
            <a:r>
              <a:rPr lang="en-US" sz="1800" dirty="0" err="1"/>
              <a:t>từ</a:t>
            </a:r>
            <a:r>
              <a:rPr lang="en-US" sz="1800" dirty="0"/>
              <a:t> </a:t>
            </a:r>
            <a:r>
              <a:rPr lang="en-US" sz="1800" dirty="0" err="1"/>
              <a:t>dưới</a:t>
            </a:r>
            <a:r>
              <a:rPr lang="en-US" sz="1800" dirty="0"/>
              <a:t> </a:t>
            </a:r>
            <a:r>
              <a:rPr lang="en-US" sz="1800" dirty="0" err="1"/>
              <a:t>lên</a:t>
            </a:r>
            <a:r>
              <a:rPr lang="en-US" sz="1800" dirty="0"/>
              <a:t> </a:t>
            </a:r>
            <a:r>
              <a:rPr lang="en-US" sz="1800" dirty="0" err="1"/>
              <a:t>là</a:t>
            </a:r>
            <a:r>
              <a:rPr lang="en-US" sz="1800" dirty="0"/>
              <a:t> A, B, C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giải</a:t>
            </a:r>
            <a:r>
              <a:rPr lang="en-US" sz="1800" dirty="0"/>
              <a:t> </a:t>
            </a:r>
            <a:r>
              <a:rPr lang="en-US" sz="1800" dirty="0" err="1"/>
              <a:t>thích</a:t>
            </a:r>
            <a:r>
              <a:rPr lang="en-US" sz="1800" dirty="0"/>
              <a:t> </a:t>
            </a:r>
            <a:r>
              <a:rPr lang="en-US" sz="1800" dirty="0" err="1"/>
              <a:t>rằng</a:t>
            </a:r>
            <a:r>
              <a:rPr lang="en-US" sz="1800" dirty="0"/>
              <a:t> </a:t>
            </a:r>
            <a:r>
              <a:rPr lang="en-US" sz="1800" dirty="0" err="1"/>
              <a:t>điểm</a:t>
            </a:r>
            <a:r>
              <a:rPr lang="en-US" sz="1800" dirty="0"/>
              <a:t> A </a:t>
            </a:r>
            <a:r>
              <a:rPr lang="en-US" sz="1800" dirty="0" err="1"/>
              <a:t>ứng</a:t>
            </a:r>
            <a:r>
              <a:rPr lang="en-US" sz="1800" dirty="0"/>
              <a:t> </a:t>
            </a:r>
            <a:r>
              <a:rPr lang="en-US" sz="1800" dirty="0" err="1"/>
              <a:t>với</a:t>
            </a:r>
            <a:r>
              <a:rPr lang="en-US" sz="1800" dirty="0"/>
              <a:t> </a:t>
            </a:r>
            <a:r>
              <a:rPr lang="en-US" sz="1800" dirty="0" err="1"/>
              <a:t>chiều</a:t>
            </a:r>
            <a:r>
              <a:rPr lang="en-US" sz="1800" dirty="0"/>
              <a:t> </a:t>
            </a:r>
            <a:r>
              <a:rPr lang="en-US" sz="1800" dirty="0" err="1"/>
              <a:t>cao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bạn</a:t>
            </a:r>
            <a:r>
              <a:rPr lang="en-US" sz="1800" dirty="0"/>
              <a:t> An, B </a:t>
            </a:r>
            <a:r>
              <a:rPr lang="en-US" sz="1800" dirty="0" err="1"/>
              <a:t>ứng</a:t>
            </a:r>
            <a:r>
              <a:rPr lang="en-US" sz="1800" dirty="0"/>
              <a:t> </a:t>
            </a:r>
            <a:r>
              <a:rPr lang="en-US" sz="1800" dirty="0" err="1"/>
              <a:t>với</a:t>
            </a:r>
            <a:r>
              <a:rPr lang="en-US" sz="1800" dirty="0"/>
              <a:t> </a:t>
            </a:r>
            <a:r>
              <a:rPr lang="en-US" sz="1800" dirty="0" err="1"/>
              <a:t>chiều</a:t>
            </a:r>
            <a:r>
              <a:rPr lang="en-US" sz="1800" dirty="0"/>
              <a:t> </a:t>
            </a:r>
            <a:r>
              <a:rPr lang="en-US" sz="1800" dirty="0" err="1"/>
              <a:t>cao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Bắc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C </a:t>
            </a:r>
            <a:r>
              <a:rPr lang="en-US" sz="1800" dirty="0" err="1"/>
              <a:t>ứng</a:t>
            </a:r>
            <a:r>
              <a:rPr lang="en-US" sz="1800" dirty="0"/>
              <a:t> </a:t>
            </a:r>
            <a:r>
              <a:rPr lang="en-US" sz="1800" dirty="0" err="1"/>
              <a:t>với</a:t>
            </a:r>
            <a:r>
              <a:rPr lang="en-US" sz="1800" dirty="0"/>
              <a:t> </a:t>
            </a:r>
            <a:r>
              <a:rPr lang="en-US" sz="1800" dirty="0" err="1"/>
              <a:t>chiều</a:t>
            </a:r>
            <a:r>
              <a:rPr lang="en-US" sz="1800" dirty="0"/>
              <a:t> </a:t>
            </a:r>
            <a:r>
              <a:rPr lang="en-US" sz="1800" dirty="0" err="1"/>
              <a:t>cao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Cường</a:t>
            </a:r>
            <a:r>
              <a:rPr lang="en-US" sz="1800" dirty="0"/>
              <a:t>. </a:t>
            </a:r>
            <a:r>
              <a:rPr lang="en-US" sz="1800" dirty="0" err="1"/>
              <a:t>Biết</a:t>
            </a:r>
            <a:r>
              <a:rPr lang="en-US" sz="1800" dirty="0"/>
              <a:t> </a:t>
            </a:r>
            <a:r>
              <a:rPr lang="en-US" sz="1800" dirty="0" err="1"/>
              <a:t>rằng</a:t>
            </a:r>
            <a:r>
              <a:rPr lang="en-US" sz="1800" dirty="0"/>
              <a:t> </a:t>
            </a:r>
            <a:r>
              <a:rPr lang="en-US" sz="1800" dirty="0" err="1"/>
              <a:t>bạn</a:t>
            </a:r>
            <a:r>
              <a:rPr lang="en-US" sz="1800" dirty="0"/>
              <a:t> An </a:t>
            </a:r>
            <a:r>
              <a:rPr lang="en-US" sz="1800" dirty="0" err="1"/>
              <a:t>cao</a:t>
            </a:r>
            <a:r>
              <a:rPr lang="en-US" sz="1800" dirty="0"/>
              <a:t> 150cm, </a:t>
            </a:r>
            <a:r>
              <a:rPr lang="en-US" sz="1800" dirty="0" err="1"/>
              <a:t>bạn</a:t>
            </a:r>
            <a:r>
              <a:rPr lang="en-US" sz="1800" dirty="0"/>
              <a:t> </a:t>
            </a:r>
            <a:r>
              <a:rPr lang="en-US" sz="1800" dirty="0" err="1"/>
              <a:t>Bắc</a:t>
            </a:r>
            <a:r>
              <a:rPr lang="en-US" sz="1800" dirty="0"/>
              <a:t> </a:t>
            </a:r>
            <a:r>
              <a:rPr lang="en-US" sz="1800" dirty="0" err="1"/>
              <a:t>cao</a:t>
            </a:r>
            <a:r>
              <a:rPr lang="en-US" sz="1800" dirty="0"/>
              <a:t> 148 cm. Theo </a:t>
            </a:r>
            <a:r>
              <a:rPr lang="en-US" sz="1800" dirty="0" err="1"/>
              <a:t>em</a:t>
            </a:r>
            <a:r>
              <a:rPr lang="en-US" sz="1800" dirty="0"/>
              <a:t>, </a:t>
            </a:r>
            <a:r>
              <a:rPr lang="en-US" sz="1800" dirty="0" err="1"/>
              <a:t>Cường</a:t>
            </a:r>
            <a:r>
              <a:rPr lang="en-US" sz="1800" dirty="0"/>
              <a:t> </a:t>
            </a:r>
            <a:r>
              <a:rPr lang="en-US" sz="1800" dirty="0" err="1"/>
              <a:t>giải</a:t>
            </a:r>
            <a:r>
              <a:rPr lang="en-US" sz="1800" dirty="0"/>
              <a:t> </a:t>
            </a:r>
            <a:r>
              <a:rPr lang="en-US" sz="1800" dirty="0" err="1"/>
              <a:t>thích</a:t>
            </a:r>
            <a:r>
              <a:rPr lang="en-US" sz="1800" dirty="0"/>
              <a:t> </a:t>
            </a:r>
            <a:r>
              <a:rPr lang="en-US" sz="1800" dirty="0" err="1"/>
              <a:t>như</a:t>
            </a:r>
            <a:r>
              <a:rPr lang="en-US" sz="1800" dirty="0"/>
              <a:t> </a:t>
            </a:r>
            <a:r>
              <a:rPr lang="en-US" sz="1800" dirty="0" err="1"/>
              <a:t>thế</a:t>
            </a:r>
            <a:r>
              <a:rPr lang="en-US" sz="1800" dirty="0"/>
              <a:t>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đúng</a:t>
            </a:r>
            <a:r>
              <a:rPr lang="en-US" sz="1800" dirty="0"/>
              <a:t> </a:t>
            </a:r>
            <a:r>
              <a:rPr lang="en-US" sz="1800" dirty="0" err="1"/>
              <a:t>không</a:t>
            </a:r>
            <a:r>
              <a:rPr lang="en-US" sz="1800" dirty="0"/>
              <a:t>? </a:t>
            </a:r>
            <a:r>
              <a:rPr lang="en-US" sz="1800" dirty="0" err="1"/>
              <a:t>Nếu</a:t>
            </a:r>
            <a:r>
              <a:rPr lang="en-US" sz="1800" dirty="0"/>
              <a:t> </a:t>
            </a:r>
            <a:r>
              <a:rPr lang="en-US" sz="1800" dirty="0" err="1"/>
              <a:t>không</a:t>
            </a:r>
            <a:r>
              <a:rPr lang="en-US" sz="1800" dirty="0"/>
              <a:t> </a:t>
            </a:r>
            <a:r>
              <a:rPr lang="en-US" sz="1800" dirty="0" err="1"/>
              <a:t>thì</a:t>
            </a:r>
            <a:r>
              <a:rPr lang="en-US" sz="1800" dirty="0"/>
              <a:t> </a:t>
            </a:r>
            <a:r>
              <a:rPr lang="en-US" sz="1800" dirty="0" err="1"/>
              <a:t>phải</a:t>
            </a:r>
            <a:r>
              <a:rPr lang="en-US" sz="1800" dirty="0"/>
              <a:t> </a:t>
            </a:r>
            <a:r>
              <a:rPr lang="en-US" sz="1800" dirty="0" err="1"/>
              <a:t>sửa</a:t>
            </a:r>
            <a:r>
              <a:rPr lang="en-US" sz="1800" dirty="0"/>
              <a:t> </a:t>
            </a:r>
            <a:r>
              <a:rPr lang="en-US" sz="1800" dirty="0" err="1"/>
              <a:t>như</a:t>
            </a:r>
            <a:r>
              <a:rPr lang="en-US" sz="1800" dirty="0"/>
              <a:t> </a:t>
            </a:r>
            <a:r>
              <a:rPr lang="en-US" sz="1800" dirty="0" err="1"/>
              <a:t>thế</a:t>
            </a:r>
            <a:r>
              <a:rPr lang="en-US" sz="1800" dirty="0"/>
              <a:t> </a:t>
            </a:r>
            <a:r>
              <a:rPr lang="en-US" sz="1800" dirty="0" err="1"/>
              <a:t>nào</a:t>
            </a:r>
            <a:r>
              <a:rPr lang="en-US" sz="1800" dirty="0"/>
              <a:t> </a:t>
            </a:r>
            <a:r>
              <a:rPr lang="en-US" sz="1800" dirty="0" err="1"/>
              <a:t>cho</a:t>
            </a:r>
            <a:r>
              <a:rPr lang="en-US" sz="1800" dirty="0"/>
              <a:t> </a:t>
            </a:r>
            <a:r>
              <a:rPr lang="en-US" sz="1800" dirty="0" err="1"/>
              <a:t>đúng</a:t>
            </a:r>
            <a:r>
              <a:rPr lang="en-US" sz="1800" dirty="0"/>
              <a:t>?</a:t>
            </a:r>
          </a:p>
        </p:txBody>
      </p:sp>
      <p:grpSp>
        <p:nvGrpSpPr>
          <p:cNvPr id="7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8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232772" y="484796"/>
            <a:ext cx="4337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>
                <a:solidFill>
                  <a:schemeClr val="bg1"/>
                </a:solidFill>
              </a:rPr>
              <a:t>VẬN DỤNG</a:t>
            </a:r>
            <a:endParaRPr lang="vi-VN" sz="7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3679451"/>
            <a:ext cx="2565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sng" dirty="0" err="1"/>
              <a:t>Trả</a:t>
            </a:r>
            <a:r>
              <a:rPr lang="en-US" sz="2000" b="1" i="1" u="sng" dirty="0"/>
              <a:t> </a:t>
            </a:r>
            <a:r>
              <a:rPr lang="en-US" sz="2000" b="1" i="1" u="sng" dirty="0" err="1"/>
              <a:t>lời</a:t>
            </a:r>
            <a:r>
              <a:rPr lang="en-US" sz="2000" b="1" i="1" u="sng" dirty="0"/>
              <a:t>:</a:t>
            </a:r>
            <a:endParaRPr lang="vi-VN" sz="2000" b="1" i="1" u="sng" dirty="0"/>
          </a:p>
        </p:txBody>
      </p:sp>
      <p:sp>
        <p:nvSpPr>
          <p:cNvPr id="28" name="TextBox 27"/>
          <p:cNvSpPr txBox="1"/>
          <p:nvPr/>
        </p:nvSpPr>
        <p:spPr>
          <a:xfrm>
            <a:off x="106853" y="3914078"/>
            <a:ext cx="90371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000" dirty="0" err="1"/>
              <a:t>Có</a:t>
            </a:r>
            <a:r>
              <a:rPr lang="fr-FR" sz="2000" dirty="0"/>
              <a:t> : 148 &lt; 150 &lt; 153 =&gt; </a:t>
            </a:r>
            <a:r>
              <a:rPr lang="fr-FR" sz="2000" dirty="0" err="1"/>
              <a:t>thứ</a:t>
            </a:r>
            <a:r>
              <a:rPr lang="fr-FR" sz="2000" dirty="0"/>
              <a:t> </a:t>
            </a:r>
            <a:r>
              <a:rPr lang="fr-FR" sz="2000" dirty="0" err="1"/>
              <a:t>tự</a:t>
            </a:r>
            <a:r>
              <a:rPr lang="fr-FR" sz="2000" dirty="0"/>
              <a:t> </a:t>
            </a:r>
            <a:r>
              <a:rPr lang="fr-FR" sz="2000" dirty="0" err="1"/>
              <a:t>theo</a:t>
            </a:r>
            <a:r>
              <a:rPr lang="fr-FR" sz="2000" dirty="0"/>
              <a:t> </a:t>
            </a:r>
            <a:r>
              <a:rPr lang="fr-FR" sz="2000" dirty="0" err="1"/>
              <a:t>chiều</a:t>
            </a:r>
            <a:r>
              <a:rPr lang="fr-FR" sz="2000" dirty="0"/>
              <a:t> </a:t>
            </a:r>
            <a:r>
              <a:rPr lang="fr-FR" sz="2000" dirty="0" err="1"/>
              <a:t>cao</a:t>
            </a:r>
            <a:r>
              <a:rPr lang="fr-FR" sz="2000" dirty="0"/>
              <a:t> (</a:t>
            </a:r>
            <a:r>
              <a:rPr lang="fr-FR" sz="2000" dirty="0" err="1"/>
              <a:t>từ</a:t>
            </a:r>
            <a:r>
              <a:rPr lang="fr-FR" sz="2000" dirty="0"/>
              <a:t> </a:t>
            </a:r>
            <a:r>
              <a:rPr lang="fr-FR" sz="2000" dirty="0" err="1"/>
              <a:t>thấp</a:t>
            </a:r>
            <a:r>
              <a:rPr lang="fr-FR" sz="2000" dirty="0"/>
              <a:t> </a:t>
            </a:r>
            <a:r>
              <a:rPr lang="fr-FR" sz="2000" dirty="0" err="1"/>
              <a:t>đến</a:t>
            </a:r>
            <a:r>
              <a:rPr lang="fr-FR" sz="2000" dirty="0"/>
              <a:t> </a:t>
            </a:r>
            <a:r>
              <a:rPr lang="fr-FR" sz="2000" dirty="0" err="1"/>
              <a:t>cao</a:t>
            </a:r>
            <a:r>
              <a:rPr lang="fr-FR" sz="2000" dirty="0"/>
              <a:t>) </a:t>
            </a:r>
            <a:r>
              <a:rPr lang="fr-FR" sz="2000" dirty="0" err="1"/>
              <a:t>của</a:t>
            </a:r>
            <a:r>
              <a:rPr lang="fr-FR" sz="2000" dirty="0"/>
              <a:t> </a:t>
            </a:r>
            <a:r>
              <a:rPr lang="fr-FR" sz="2000" dirty="0" err="1"/>
              <a:t>ba</a:t>
            </a:r>
            <a:r>
              <a:rPr lang="fr-FR" sz="2000" dirty="0"/>
              <a:t> </a:t>
            </a:r>
            <a:r>
              <a:rPr lang="fr-FR" sz="2000" dirty="0" err="1"/>
              <a:t>bạn</a:t>
            </a:r>
            <a:r>
              <a:rPr lang="fr-FR" sz="2000" dirty="0"/>
              <a:t> là </a:t>
            </a:r>
            <a:r>
              <a:rPr lang="fr-FR" sz="2000" dirty="0" err="1"/>
              <a:t>Cường</a:t>
            </a:r>
            <a:r>
              <a:rPr lang="fr-FR" sz="2000" dirty="0"/>
              <a:t>, An, </a:t>
            </a:r>
            <a:r>
              <a:rPr lang="fr-FR" sz="2000" dirty="0" err="1"/>
              <a:t>Bắc</a:t>
            </a:r>
            <a:r>
              <a:rPr lang="fr-FR" sz="2000" dirty="0"/>
              <a:t>.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2124398" y="4480712"/>
            <a:ext cx="5867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/>
              <a:t>Vậy</a:t>
            </a:r>
            <a:r>
              <a:rPr lang="fr-FR" sz="2000" dirty="0"/>
              <a:t> </a:t>
            </a:r>
            <a:r>
              <a:rPr lang="fr-FR" sz="2000" dirty="0" err="1"/>
              <a:t>thứ</a:t>
            </a:r>
            <a:r>
              <a:rPr lang="fr-FR" sz="2000" dirty="0"/>
              <a:t> </a:t>
            </a:r>
            <a:r>
              <a:rPr lang="fr-FR" sz="2000" dirty="0" err="1"/>
              <a:t>tự</a:t>
            </a:r>
            <a:r>
              <a:rPr lang="fr-FR" sz="2000" dirty="0"/>
              <a:t> </a:t>
            </a:r>
            <a:r>
              <a:rPr lang="fr-FR" sz="2000" dirty="0" err="1"/>
              <a:t>các</a:t>
            </a:r>
            <a:r>
              <a:rPr lang="fr-FR" sz="2000" dirty="0"/>
              <a:t> </a:t>
            </a:r>
            <a:r>
              <a:rPr lang="fr-FR" sz="2000" dirty="0" err="1"/>
              <a:t>điểm</a:t>
            </a:r>
            <a:r>
              <a:rPr lang="fr-FR" sz="2000" dirty="0"/>
              <a:t> </a:t>
            </a:r>
            <a:r>
              <a:rPr lang="fr-FR" sz="2000" dirty="0" err="1"/>
              <a:t>từ</a:t>
            </a:r>
            <a:r>
              <a:rPr lang="fr-FR" sz="2000" dirty="0"/>
              <a:t> </a:t>
            </a:r>
            <a:r>
              <a:rPr lang="fr-FR" sz="2000" dirty="0" err="1"/>
              <a:t>dưới</a:t>
            </a:r>
            <a:r>
              <a:rPr lang="fr-FR" sz="2000" dirty="0"/>
              <a:t> </a:t>
            </a:r>
            <a:r>
              <a:rPr lang="fr-FR" sz="2000" dirty="0" err="1"/>
              <a:t>lên</a:t>
            </a:r>
            <a:r>
              <a:rPr lang="fr-FR" sz="2000" dirty="0"/>
              <a:t> là C, A, B.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0681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pSp>
        <p:nvGrpSpPr>
          <p:cNvPr id="12" name="Google Shape;900;p46"/>
          <p:cNvGrpSpPr/>
          <p:nvPr/>
        </p:nvGrpSpPr>
        <p:grpSpPr>
          <a:xfrm>
            <a:off x="236106" y="604430"/>
            <a:ext cx="314590" cy="269367"/>
            <a:chOff x="1934025" y="1001650"/>
            <a:chExt cx="415300" cy="355600"/>
          </a:xfrm>
        </p:grpSpPr>
        <p:sp>
          <p:nvSpPr>
            <p:cNvPr id="13" name="Google Shape;901;p46"/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02;p46"/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03;p46"/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04;p46"/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07972" y="468281"/>
            <a:ext cx="6664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HƯỚNG DẪN VỀ NHÀ</a:t>
            </a:r>
            <a:endParaRPr lang="vi-VN" sz="2800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6106" y="1694541"/>
            <a:ext cx="8626808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>
                <a:latin typeface="+mn-lt"/>
              </a:rPr>
              <a:t>Ôn lại nội dung kiến thức đã học.</a:t>
            </a:r>
            <a:endParaRPr lang="en-US" sz="2400" dirty="0">
              <a:latin typeface="+mn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6106" y="2591575"/>
            <a:ext cx="862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/>
              <a:t>Hoàn thành nốt các bài tập</a:t>
            </a:r>
            <a:r>
              <a:rPr lang="pt-BR" sz="2400" dirty="0">
                <a:latin typeface="+mn-lt"/>
              </a:rPr>
              <a:t>.</a:t>
            </a:r>
            <a:endParaRPr lang="en-US" sz="24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6106" y="3454445"/>
            <a:ext cx="8626808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err="1">
                <a:ea typeface="Calibri" panose="020F0502020204030204" pitchFamily="34" charset="0"/>
              </a:rPr>
              <a:t>Chuẩn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bị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bài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mới</a:t>
            </a:r>
            <a:r>
              <a:rPr lang="en-US" sz="2400" dirty="0">
                <a:ea typeface="Calibri" panose="020F0502020204030204" pitchFamily="34" charset="0"/>
              </a:rPr>
              <a:t> “</a:t>
            </a:r>
            <a:r>
              <a:rPr lang="en-US" sz="2400" b="1" dirty="0" err="1"/>
              <a:t>Phép</a:t>
            </a:r>
            <a:r>
              <a:rPr lang="en-US" sz="2400" b="1" dirty="0"/>
              <a:t> </a:t>
            </a:r>
            <a:r>
              <a:rPr lang="en-US" sz="2400" b="1" dirty="0" err="1"/>
              <a:t>cộng</a:t>
            </a:r>
            <a:r>
              <a:rPr lang="en-US" sz="2400" b="1" dirty="0"/>
              <a:t> </a:t>
            </a:r>
            <a:r>
              <a:rPr lang="en-US" sz="2400" b="1" dirty="0" err="1"/>
              <a:t>và</a:t>
            </a:r>
            <a:r>
              <a:rPr lang="en-US" sz="2400" b="1" dirty="0"/>
              <a:t> </a:t>
            </a:r>
            <a:r>
              <a:rPr lang="en-US" sz="2400" b="1" dirty="0" err="1"/>
              <a:t>phép</a:t>
            </a:r>
            <a:r>
              <a:rPr lang="en-US" sz="2400" b="1" dirty="0"/>
              <a:t> </a:t>
            </a:r>
            <a:r>
              <a:rPr lang="en-US" sz="2400" b="1" dirty="0" err="1"/>
              <a:t>trừ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tự</a:t>
            </a:r>
            <a:r>
              <a:rPr lang="en-US" sz="2400" b="1" dirty="0"/>
              <a:t> </a:t>
            </a:r>
            <a:r>
              <a:rPr lang="en-US" sz="2400" b="1" dirty="0" err="1"/>
              <a:t>nhiên</a:t>
            </a:r>
            <a:r>
              <a:rPr lang="en-US" sz="2400" dirty="0">
                <a:ea typeface="Calibri" panose="020F0502020204030204" pitchFamily="34" charset="0"/>
              </a:rPr>
              <a:t>”.</a:t>
            </a:r>
            <a:endParaRPr lang="en-US" sz="24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0639" y="1218606"/>
            <a:ext cx="2962275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13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b="4676"/>
          <a:stretch/>
        </p:blipFill>
        <p:spPr>
          <a:xfrm>
            <a:off x="6715125" y="0"/>
            <a:ext cx="2428875" cy="181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957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-189964" y="1103629"/>
            <a:ext cx="7080161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+mn-lt"/>
              </a:rPr>
              <a:t>TIẾT 3 - BÀI 3:</a:t>
            </a:r>
            <a:br>
              <a:rPr lang="en" sz="4000" dirty="0">
                <a:latin typeface="+mn-lt"/>
              </a:rPr>
            </a:br>
            <a:r>
              <a:rPr lang="en" sz="4000" dirty="0">
                <a:latin typeface="+mn-lt"/>
              </a:rPr>
              <a:t> THỨ TỰ TRONG TẬP HỢP CÁC SỐ TỰ NHIÊN</a:t>
            </a:r>
            <a:endParaRPr sz="4000" dirty="0"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20715" y="501725"/>
            <a:ext cx="5705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endParaRPr lang="vi-VN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27733" y="3331055"/>
            <a:ext cx="6862545" cy="601119"/>
            <a:chOff x="1187208" y="3395700"/>
            <a:chExt cx="6862545" cy="601119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1359032" y="3490176"/>
              <a:ext cx="6690721" cy="2015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828800" y="3398736"/>
              <a:ext cx="0" cy="18288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Line 10"/>
            <p:cNvSpPr>
              <a:spLocks noChangeShapeType="1"/>
            </p:cNvSpPr>
            <p:nvPr/>
          </p:nvSpPr>
          <p:spPr bwMode="auto">
            <a:xfrm>
              <a:off x="4111144" y="3412684"/>
              <a:ext cx="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000"/>
            </a:p>
          </p:txBody>
        </p:sp>
        <p:sp>
          <p:nvSpPr>
            <p:cNvPr id="33" name="Line 11"/>
            <p:cNvSpPr>
              <a:spLocks noChangeShapeType="1"/>
            </p:cNvSpPr>
            <p:nvPr/>
          </p:nvSpPr>
          <p:spPr bwMode="auto">
            <a:xfrm>
              <a:off x="4567269" y="3398736"/>
              <a:ext cx="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000"/>
            </a:p>
          </p:txBody>
        </p:sp>
        <p:sp>
          <p:nvSpPr>
            <p:cNvPr id="34" name="Line 13"/>
            <p:cNvSpPr>
              <a:spLocks noChangeShapeType="1"/>
            </p:cNvSpPr>
            <p:nvPr/>
          </p:nvSpPr>
          <p:spPr bwMode="auto">
            <a:xfrm>
              <a:off x="5457657" y="3398736"/>
              <a:ext cx="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000"/>
            </a:p>
          </p:txBody>
        </p:sp>
        <p:sp>
          <p:nvSpPr>
            <p:cNvPr id="35" name="Line 15"/>
            <p:cNvSpPr>
              <a:spLocks noChangeShapeType="1"/>
            </p:cNvSpPr>
            <p:nvPr/>
          </p:nvSpPr>
          <p:spPr bwMode="auto">
            <a:xfrm>
              <a:off x="3214619" y="3412684"/>
              <a:ext cx="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000"/>
            </a:p>
          </p:txBody>
        </p:sp>
        <p:sp>
          <p:nvSpPr>
            <p:cNvPr id="36" name="Line 16"/>
            <p:cNvSpPr>
              <a:spLocks noChangeShapeType="1"/>
            </p:cNvSpPr>
            <p:nvPr/>
          </p:nvSpPr>
          <p:spPr bwMode="auto">
            <a:xfrm>
              <a:off x="2267318" y="3412684"/>
              <a:ext cx="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000"/>
            </a:p>
          </p:txBody>
        </p:sp>
        <p:sp>
          <p:nvSpPr>
            <p:cNvPr id="37" name="Line 17"/>
            <p:cNvSpPr>
              <a:spLocks noChangeShapeType="1"/>
            </p:cNvSpPr>
            <p:nvPr/>
          </p:nvSpPr>
          <p:spPr bwMode="auto">
            <a:xfrm>
              <a:off x="1374066" y="3408812"/>
              <a:ext cx="2649" cy="1828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000"/>
            </a:p>
          </p:txBody>
        </p:sp>
        <p:sp>
          <p:nvSpPr>
            <p:cNvPr id="38" name="Line 23"/>
            <p:cNvSpPr>
              <a:spLocks noChangeShapeType="1"/>
            </p:cNvSpPr>
            <p:nvPr/>
          </p:nvSpPr>
          <p:spPr bwMode="auto">
            <a:xfrm>
              <a:off x="5933887" y="3414181"/>
              <a:ext cx="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000"/>
            </a:p>
          </p:txBody>
        </p:sp>
        <p:sp>
          <p:nvSpPr>
            <p:cNvPr id="39" name="Line 24"/>
            <p:cNvSpPr>
              <a:spLocks noChangeShapeType="1"/>
            </p:cNvSpPr>
            <p:nvPr/>
          </p:nvSpPr>
          <p:spPr bwMode="auto">
            <a:xfrm>
              <a:off x="6362722" y="3419943"/>
              <a:ext cx="0" cy="1828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000"/>
            </a:p>
          </p:txBody>
        </p:sp>
        <p:sp>
          <p:nvSpPr>
            <p:cNvPr id="40" name="Line 25"/>
            <p:cNvSpPr>
              <a:spLocks noChangeShapeType="1"/>
            </p:cNvSpPr>
            <p:nvPr/>
          </p:nvSpPr>
          <p:spPr bwMode="auto">
            <a:xfrm>
              <a:off x="5010519" y="3408812"/>
              <a:ext cx="0" cy="1828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000"/>
            </a:p>
          </p:txBody>
        </p:sp>
        <p:sp>
          <p:nvSpPr>
            <p:cNvPr id="41" name="Line 26"/>
            <p:cNvSpPr>
              <a:spLocks noChangeShapeType="1"/>
            </p:cNvSpPr>
            <p:nvPr/>
          </p:nvSpPr>
          <p:spPr bwMode="auto">
            <a:xfrm>
              <a:off x="3651161" y="3408812"/>
              <a:ext cx="0" cy="1828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000"/>
            </a:p>
          </p:txBody>
        </p:sp>
        <p:sp>
          <p:nvSpPr>
            <p:cNvPr id="42" name="Text Box 27"/>
            <p:cNvSpPr txBox="1">
              <a:spLocks noChangeArrowheads="1"/>
            </p:cNvSpPr>
            <p:nvPr/>
          </p:nvSpPr>
          <p:spPr bwMode="auto">
            <a:xfrm>
              <a:off x="1671102" y="3419943"/>
              <a:ext cx="304800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000" dirty="0"/>
                <a:t>1</a:t>
              </a:r>
            </a:p>
          </p:txBody>
        </p:sp>
        <p:sp>
          <p:nvSpPr>
            <p:cNvPr id="43" name="Text Box 28"/>
            <p:cNvSpPr txBox="1">
              <a:spLocks noChangeArrowheads="1"/>
            </p:cNvSpPr>
            <p:nvPr/>
          </p:nvSpPr>
          <p:spPr bwMode="auto">
            <a:xfrm>
              <a:off x="1187208" y="3419943"/>
              <a:ext cx="228835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000" dirty="0"/>
                <a:t>0</a:t>
              </a:r>
            </a:p>
          </p:txBody>
        </p:sp>
        <p:sp>
          <p:nvSpPr>
            <p:cNvPr id="44" name="Text Box 29"/>
            <p:cNvSpPr txBox="1">
              <a:spLocks noChangeArrowheads="1"/>
            </p:cNvSpPr>
            <p:nvPr/>
          </p:nvSpPr>
          <p:spPr bwMode="auto">
            <a:xfrm>
              <a:off x="2068980" y="3421417"/>
              <a:ext cx="304800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000" dirty="0"/>
                <a:t>2</a:t>
              </a:r>
            </a:p>
          </p:txBody>
        </p:sp>
        <p:sp>
          <p:nvSpPr>
            <p:cNvPr id="45" name="Line 30"/>
            <p:cNvSpPr>
              <a:spLocks noChangeShapeType="1"/>
            </p:cNvSpPr>
            <p:nvPr/>
          </p:nvSpPr>
          <p:spPr bwMode="auto">
            <a:xfrm>
              <a:off x="2726431" y="3429216"/>
              <a:ext cx="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000"/>
            </a:p>
          </p:txBody>
        </p:sp>
        <p:sp>
          <p:nvSpPr>
            <p:cNvPr id="50" name="Text Box 29"/>
            <p:cNvSpPr txBox="1">
              <a:spLocks noChangeArrowheads="1"/>
            </p:cNvSpPr>
            <p:nvPr/>
          </p:nvSpPr>
          <p:spPr bwMode="auto">
            <a:xfrm>
              <a:off x="2568072" y="3426367"/>
              <a:ext cx="304800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000" dirty="0"/>
                <a:t>3</a:t>
              </a:r>
            </a:p>
          </p:txBody>
        </p:sp>
        <p:sp>
          <p:nvSpPr>
            <p:cNvPr id="51" name="Text Box 29"/>
            <p:cNvSpPr txBox="1">
              <a:spLocks noChangeArrowheads="1"/>
            </p:cNvSpPr>
            <p:nvPr/>
          </p:nvSpPr>
          <p:spPr bwMode="auto">
            <a:xfrm>
              <a:off x="3045771" y="3421417"/>
              <a:ext cx="304800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000" dirty="0"/>
                <a:t>4</a:t>
              </a:r>
            </a:p>
          </p:txBody>
        </p:sp>
        <p:sp>
          <p:nvSpPr>
            <p:cNvPr id="52" name="Text Box 29"/>
            <p:cNvSpPr txBox="1">
              <a:spLocks noChangeArrowheads="1"/>
            </p:cNvSpPr>
            <p:nvPr/>
          </p:nvSpPr>
          <p:spPr bwMode="auto">
            <a:xfrm>
              <a:off x="3473929" y="3423165"/>
              <a:ext cx="304800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000" dirty="0"/>
                <a:t>5</a:t>
              </a:r>
            </a:p>
          </p:txBody>
        </p:sp>
        <p:sp>
          <p:nvSpPr>
            <p:cNvPr id="53" name="Text Box 29"/>
            <p:cNvSpPr txBox="1">
              <a:spLocks noChangeArrowheads="1"/>
            </p:cNvSpPr>
            <p:nvPr/>
          </p:nvSpPr>
          <p:spPr bwMode="auto">
            <a:xfrm>
              <a:off x="3935303" y="3419943"/>
              <a:ext cx="304800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000" dirty="0"/>
                <a:t>6</a:t>
              </a:r>
            </a:p>
          </p:txBody>
        </p:sp>
        <p:sp>
          <p:nvSpPr>
            <p:cNvPr id="54" name="Text Box 29"/>
            <p:cNvSpPr txBox="1">
              <a:spLocks noChangeArrowheads="1"/>
            </p:cNvSpPr>
            <p:nvPr/>
          </p:nvSpPr>
          <p:spPr bwMode="auto">
            <a:xfrm>
              <a:off x="4399592" y="3395700"/>
              <a:ext cx="304800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000" dirty="0"/>
                <a:t>7</a:t>
              </a:r>
            </a:p>
          </p:txBody>
        </p:sp>
        <p:sp>
          <p:nvSpPr>
            <p:cNvPr id="55" name="Text Box 29"/>
            <p:cNvSpPr txBox="1">
              <a:spLocks noChangeArrowheads="1"/>
            </p:cNvSpPr>
            <p:nvPr/>
          </p:nvSpPr>
          <p:spPr bwMode="auto">
            <a:xfrm>
              <a:off x="4838668" y="3408812"/>
              <a:ext cx="304800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000" dirty="0"/>
                <a:t>8</a:t>
              </a:r>
            </a:p>
          </p:txBody>
        </p:sp>
        <p:sp>
          <p:nvSpPr>
            <p:cNvPr id="56" name="Text Box 29"/>
            <p:cNvSpPr txBox="1">
              <a:spLocks noChangeArrowheads="1"/>
            </p:cNvSpPr>
            <p:nvPr/>
          </p:nvSpPr>
          <p:spPr bwMode="auto">
            <a:xfrm>
              <a:off x="5301989" y="3408812"/>
              <a:ext cx="304800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000" dirty="0"/>
                <a:t>9</a:t>
              </a:r>
            </a:p>
          </p:txBody>
        </p:sp>
        <p:sp>
          <p:nvSpPr>
            <p:cNvPr id="57" name="Text Box 29"/>
            <p:cNvSpPr txBox="1">
              <a:spLocks noChangeArrowheads="1"/>
            </p:cNvSpPr>
            <p:nvPr/>
          </p:nvSpPr>
          <p:spPr bwMode="auto">
            <a:xfrm>
              <a:off x="5671750" y="3442821"/>
              <a:ext cx="700626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000" dirty="0"/>
                <a:t>10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93683" y="1352065"/>
                <a:ext cx="697000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/>
                  <a:t>Tập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hợp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tự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nhiên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kí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hiệu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bởi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000" dirty="0"/>
                  <a:t>  </a:t>
                </a:r>
                <a:endParaRPr lang="vi-VN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683" y="1352065"/>
                <a:ext cx="6970002" cy="400110"/>
              </a:xfrm>
              <a:prstGeom prst="rect">
                <a:avLst/>
              </a:prstGeom>
              <a:blipFill>
                <a:blip r:embed="rId3"/>
                <a:stretch>
                  <a:fillRect l="-874" t="-7692" b="-2923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69927" y="1821661"/>
                <a:ext cx="697000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+mn-lt"/>
                  </a:rPr>
                  <a:t>= { 0; 1; 2; 3;…}  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27" y="1821661"/>
                <a:ext cx="6970002" cy="400110"/>
              </a:xfrm>
              <a:prstGeom prst="rect">
                <a:avLst/>
              </a:prstGeom>
              <a:blipFill>
                <a:blip r:embed="rId4"/>
                <a:stretch>
                  <a:fillRect t="-7692" b="-2923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18586" y="2265485"/>
                <a:ext cx="800054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2000" dirty="0"/>
                  <a:t>Mỗi phần tử 0; 1; 2; 3;... của </a:t>
                </a:r>
                <a14:m>
                  <m:oMath xmlns:m="http://schemas.openxmlformats.org/officeDocument/2006/math">
                    <m:r>
                      <a:rPr lang="nl-NL" sz="2000" i="1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nl-NL" sz="2000" dirty="0"/>
                  <a:t> được biểu diễn bởi một điểm trên tia số gốc O</a:t>
                </a:r>
                <a:endParaRPr lang="en-US" sz="20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86" y="2265485"/>
                <a:ext cx="8000546" cy="1015663"/>
              </a:xfrm>
              <a:prstGeom prst="rect">
                <a:avLst/>
              </a:prstGeom>
              <a:blipFill>
                <a:blip r:embed="rId5"/>
                <a:stretch>
                  <a:fillRect l="-762" r="-762" b="-481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/>
          <p:cNvSpPr txBox="1"/>
          <p:nvPr/>
        </p:nvSpPr>
        <p:spPr>
          <a:xfrm>
            <a:off x="318586" y="3960837"/>
            <a:ext cx="8000546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000" dirty="0"/>
              <a:t>Điểm biểu diễn số tự nhiên a gọi là điểm a. </a:t>
            </a:r>
            <a:endParaRPr lang="en-US" sz="2000" dirty="0"/>
          </a:p>
        </p:txBody>
      </p:sp>
      <p:sp>
        <p:nvSpPr>
          <p:cNvPr id="65" name="TextBox 64"/>
          <p:cNvSpPr txBox="1"/>
          <p:nvPr/>
        </p:nvSpPr>
        <p:spPr>
          <a:xfrm>
            <a:off x="292244" y="4545802"/>
            <a:ext cx="6354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000" b="1" i="1" u="sng" dirty="0"/>
              <a:t>VD</a:t>
            </a:r>
            <a:r>
              <a:rPr lang="nl-NL" sz="2000" dirty="0"/>
              <a:t>:</a:t>
            </a:r>
            <a:endParaRPr lang="en-US" sz="2000" i="1" dirty="0"/>
          </a:p>
        </p:txBody>
      </p:sp>
      <p:sp>
        <p:nvSpPr>
          <p:cNvPr id="15" name="Rectangle 14"/>
          <p:cNvSpPr/>
          <p:nvPr/>
        </p:nvSpPr>
        <p:spPr>
          <a:xfrm>
            <a:off x="842400" y="4554436"/>
            <a:ext cx="1138453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000" i="1" dirty="0">
                <a:solidFill>
                  <a:srgbClr val="FF0000"/>
                </a:solidFill>
              </a:rPr>
              <a:t>Điểm 6;</a:t>
            </a:r>
            <a:r>
              <a:rPr lang="nl-NL" sz="2000" i="1" dirty="0"/>
              <a:t> </a:t>
            </a:r>
            <a:endParaRPr lang="en-US" sz="20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3675152" y="3452942"/>
            <a:ext cx="470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6</a:t>
            </a:r>
            <a:endParaRPr lang="vi-VN" sz="2000" dirty="0">
              <a:solidFill>
                <a:srgbClr val="FF000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851669" y="3332799"/>
            <a:ext cx="0" cy="1828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1855703" y="4565618"/>
            <a:ext cx="1210588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000" i="1" dirty="0">
                <a:solidFill>
                  <a:srgbClr val="FF0000"/>
                </a:solidFill>
              </a:rPr>
              <a:t>Điểm 10</a:t>
            </a:r>
            <a:r>
              <a:rPr lang="nl-NL" sz="2000" i="1" dirty="0"/>
              <a:t> </a:t>
            </a:r>
            <a:endParaRPr lang="en-US" sz="2000" i="1" dirty="0"/>
          </a:p>
        </p:txBody>
      </p:sp>
      <p:sp>
        <p:nvSpPr>
          <p:cNvPr id="71" name="TextBox 70"/>
          <p:cNvSpPr txBox="1"/>
          <p:nvPr/>
        </p:nvSpPr>
        <p:spPr>
          <a:xfrm>
            <a:off x="5401864" y="3470967"/>
            <a:ext cx="470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10</a:t>
            </a:r>
            <a:endParaRPr lang="vi-VN" sz="2000" dirty="0">
              <a:solidFill>
                <a:srgbClr val="FF0000"/>
              </a:solidFill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>
            <a:off x="5680429" y="3332799"/>
            <a:ext cx="0" cy="1828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2" grpId="0"/>
      <p:bldP spid="63" grpId="0"/>
      <p:bldP spid="64" grpId="0"/>
      <p:bldP spid="65" grpId="0"/>
      <p:bldP spid="15" grpId="0"/>
      <p:bldP spid="16" grpId="0"/>
      <p:bldP spid="16" grpId="1"/>
      <p:bldP spid="70" grpId="0"/>
      <p:bldP spid="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4" name="Group 3"/>
          <p:cNvGrpSpPr/>
          <p:nvPr/>
        </p:nvGrpSpPr>
        <p:grpSpPr>
          <a:xfrm>
            <a:off x="196098" y="931451"/>
            <a:ext cx="8772482" cy="1131848"/>
            <a:chOff x="207235" y="1088679"/>
            <a:chExt cx="8772482" cy="113184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7235" y="1238386"/>
              <a:ext cx="880990" cy="367079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070071" y="1088679"/>
              <a:ext cx="7909646" cy="1131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 err="1"/>
                <a:t>Trong</a:t>
              </a:r>
              <a:r>
                <a:rPr lang="en-US" sz="2400" dirty="0"/>
                <a:t> </a:t>
              </a:r>
              <a:r>
                <a:rPr lang="en-US" sz="2400" dirty="0" err="1"/>
                <a:t>hai</a:t>
              </a:r>
              <a:r>
                <a:rPr lang="en-US" sz="2400" dirty="0"/>
                <a:t> </a:t>
              </a:r>
              <a:r>
                <a:rPr lang="en-US" sz="2400" dirty="0" err="1"/>
                <a:t>điểm</a:t>
              </a:r>
              <a:r>
                <a:rPr lang="en-US" sz="2400" dirty="0"/>
                <a:t> 5 </a:t>
              </a:r>
              <a:r>
                <a:rPr lang="en-US" sz="2400" dirty="0" err="1"/>
                <a:t>và</a:t>
              </a:r>
              <a:r>
                <a:rPr lang="en-US" sz="2400" dirty="0"/>
                <a:t> 8 </a:t>
              </a:r>
              <a:r>
                <a:rPr lang="en-US" sz="2400" dirty="0" err="1"/>
                <a:t>trên</a:t>
              </a:r>
              <a:r>
                <a:rPr lang="en-US" sz="2400" dirty="0"/>
                <a:t> </a:t>
              </a:r>
              <a:r>
                <a:rPr lang="en-US" sz="2400" dirty="0" err="1"/>
                <a:t>tia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, </a:t>
              </a:r>
              <a:r>
                <a:rPr lang="en-US" sz="2400" dirty="0" err="1"/>
                <a:t>điểm</a:t>
              </a:r>
              <a:r>
                <a:rPr lang="en-US" sz="2400" dirty="0"/>
                <a:t> </a:t>
              </a:r>
              <a:r>
                <a:rPr lang="en-US" sz="2400" dirty="0" err="1"/>
                <a:t>nào</a:t>
              </a:r>
              <a:r>
                <a:rPr lang="en-US" sz="2400" dirty="0"/>
                <a:t> </a:t>
              </a:r>
              <a:r>
                <a:rPr lang="en-US" sz="2400" dirty="0" err="1"/>
                <a:t>nằm</a:t>
              </a:r>
              <a:r>
                <a:rPr lang="en-US" sz="2400" dirty="0"/>
                <a:t> </a:t>
              </a:r>
              <a:r>
                <a:rPr lang="en-US" sz="2400" dirty="0" err="1"/>
                <a:t>bên</a:t>
              </a:r>
              <a:r>
                <a:rPr lang="en-US" sz="2400" dirty="0"/>
                <a:t> </a:t>
              </a:r>
              <a:r>
                <a:rPr lang="en-US" sz="2400" dirty="0" err="1"/>
                <a:t>trái</a:t>
              </a:r>
              <a:r>
                <a:rPr lang="en-US" sz="2400" dirty="0"/>
                <a:t>, </a:t>
              </a:r>
              <a:r>
                <a:rPr lang="en-US" sz="2400" dirty="0" err="1"/>
                <a:t>điểm</a:t>
              </a:r>
              <a:r>
                <a:rPr lang="en-US" sz="2400" dirty="0"/>
                <a:t> </a:t>
              </a:r>
              <a:r>
                <a:rPr lang="en-US" sz="2400" dirty="0" err="1"/>
                <a:t>nào</a:t>
              </a:r>
              <a:r>
                <a:rPr lang="en-US" sz="2400" dirty="0"/>
                <a:t> </a:t>
              </a:r>
              <a:r>
                <a:rPr lang="nl-NL" sz="2400" dirty="0"/>
                <a:t>nằm bên phải điểm kia?</a:t>
              </a:r>
              <a:endParaRPr lang="en-US" sz="24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355905" y="570173"/>
            <a:ext cx="6862545" cy="601119"/>
            <a:chOff x="1187208" y="3395700"/>
            <a:chExt cx="6862545" cy="601119"/>
          </a:xfrm>
        </p:grpSpPr>
        <p:cxnSp>
          <p:nvCxnSpPr>
            <p:cNvPr id="35" name="Straight Arrow Connector 34"/>
            <p:cNvCxnSpPr/>
            <p:nvPr/>
          </p:nvCxnSpPr>
          <p:spPr>
            <a:xfrm flipV="1">
              <a:off x="1359032" y="3490176"/>
              <a:ext cx="6690721" cy="2015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828800" y="3398736"/>
              <a:ext cx="0" cy="18288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Line 10"/>
            <p:cNvSpPr>
              <a:spLocks noChangeShapeType="1"/>
            </p:cNvSpPr>
            <p:nvPr/>
          </p:nvSpPr>
          <p:spPr bwMode="auto">
            <a:xfrm>
              <a:off x="4111144" y="3412684"/>
              <a:ext cx="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000"/>
            </a:p>
          </p:txBody>
        </p:sp>
        <p:sp>
          <p:nvSpPr>
            <p:cNvPr id="38" name="Line 11"/>
            <p:cNvSpPr>
              <a:spLocks noChangeShapeType="1"/>
            </p:cNvSpPr>
            <p:nvPr/>
          </p:nvSpPr>
          <p:spPr bwMode="auto">
            <a:xfrm>
              <a:off x="4567269" y="3398736"/>
              <a:ext cx="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000"/>
            </a:p>
          </p:txBody>
        </p:sp>
        <p:sp>
          <p:nvSpPr>
            <p:cNvPr id="39" name="Line 13"/>
            <p:cNvSpPr>
              <a:spLocks noChangeShapeType="1"/>
            </p:cNvSpPr>
            <p:nvPr/>
          </p:nvSpPr>
          <p:spPr bwMode="auto">
            <a:xfrm>
              <a:off x="5457657" y="3398736"/>
              <a:ext cx="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000"/>
            </a:p>
          </p:txBody>
        </p:sp>
        <p:sp>
          <p:nvSpPr>
            <p:cNvPr id="40" name="Line 15"/>
            <p:cNvSpPr>
              <a:spLocks noChangeShapeType="1"/>
            </p:cNvSpPr>
            <p:nvPr/>
          </p:nvSpPr>
          <p:spPr bwMode="auto">
            <a:xfrm>
              <a:off x="3214619" y="3412684"/>
              <a:ext cx="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000"/>
            </a:p>
          </p:txBody>
        </p:sp>
        <p:sp>
          <p:nvSpPr>
            <p:cNvPr id="41" name="Line 16"/>
            <p:cNvSpPr>
              <a:spLocks noChangeShapeType="1"/>
            </p:cNvSpPr>
            <p:nvPr/>
          </p:nvSpPr>
          <p:spPr bwMode="auto">
            <a:xfrm>
              <a:off x="2267318" y="3412684"/>
              <a:ext cx="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000"/>
            </a:p>
          </p:txBody>
        </p:sp>
        <p:sp>
          <p:nvSpPr>
            <p:cNvPr id="42" name="Line 17"/>
            <p:cNvSpPr>
              <a:spLocks noChangeShapeType="1"/>
            </p:cNvSpPr>
            <p:nvPr/>
          </p:nvSpPr>
          <p:spPr bwMode="auto">
            <a:xfrm>
              <a:off x="1374066" y="3408812"/>
              <a:ext cx="2649" cy="1828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000"/>
            </a:p>
          </p:txBody>
        </p:sp>
        <p:sp>
          <p:nvSpPr>
            <p:cNvPr id="43" name="Line 23"/>
            <p:cNvSpPr>
              <a:spLocks noChangeShapeType="1"/>
            </p:cNvSpPr>
            <p:nvPr/>
          </p:nvSpPr>
          <p:spPr bwMode="auto">
            <a:xfrm>
              <a:off x="5933887" y="3414181"/>
              <a:ext cx="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000"/>
            </a:p>
          </p:txBody>
        </p:sp>
        <p:sp>
          <p:nvSpPr>
            <p:cNvPr id="44" name="Line 24"/>
            <p:cNvSpPr>
              <a:spLocks noChangeShapeType="1"/>
            </p:cNvSpPr>
            <p:nvPr/>
          </p:nvSpPr>
          <p:spPr bwMode="auto">
            <a:xfrm>
              <a:off x="6362722" y="3419943"/>
              <a:ext cx="0" cy="1828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000"/>
            </a:p>
          </p:txBody>
        </p:sp>
        <p:sp>
          <p:nvSpPr>
            <p:cNvPr id="45" name="Line 25"/>
            <p:cNvSpPr>
              <a:spLocks noChangeShapeType="1"/>
            </p:cNvSpPr>
            <p:nvPr/>
          </p:nvSpPr>
          <p:spPr bwMode="auto">
            <a:xfrm>
              <a:off x="5010519" y="3408812"/>
              <a:ext cx="0" cy="1828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000"/>
            </a:p>
          </p:txBody>
        </p:sp>
        <p:sp>
          <p:nvSpPr>
            <p:cNvPr id="46" name="Line 26"/>
            <p:cNvSpPr>
              <a:spLocks noChangeShapeType="1"/>
            </p:cNvSpPr>
            <p:nvPr/>
          </p:nvSpPr>
          <p:spPr bwMode="auto">
            <a:xfrm>
              <a:off x="3651161" y="3408812"/>
              <a:ext cx="0" cy="1828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000"/>
            </a:p>
          </p:txBody>
        </p:sp>
        <p:sp>
          <p:nvSpPr>
            <p:cNvPr id="47" name="Text Box 27"/>
            <p:cNvSpPr txBox="1">
              <a:spLocks noChangeArrowheads="1"/>
            </p:cNvSpPr>
            <p:nvPr/>
          </p:nvSpPr>
          <p:spPr bwMode="auto">
            <a:xfrm>
              <a:off x="1671102" y="3419943"/>
              <a:ext cx="304800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000" dirty="0"/>
                <a:t>1</a:t>
              </a:r>
            </a:p>
          </p:txBody>
        </p:sp>
        <p:sp>
          <p:nvSpPr>
            <p:cNvPr id="48" name="Text Box 28"/>
            <p:cNvSpPr txBox="1">
              <a:spLocks noChangeArrowheads="1"/>
            </p:cNvSpPr>
            <p:nvPr/>
          </p:nvSpPr>
          <p:spPr bwMode="auto">
            <a:xfrm>
              <a:off x="1187208" y="3419943"/>
              <a:ext cx="228835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000" dirty="0"/>
                <a:t>0</a:t>
              </a:r>
            </a:p>
          </p:txBody>
        </p:sp>
        <p:sp>
          <p:nvSpPr>
            <p:cNvPr id="49" name="Text Box 29"/>
            <p:cNvSpPr txBox="1">
              <a:spLocks noChangeArrowheads="1"/>
            </p:cNvSpPr>
            <p:nvPr/>
          </p:nvSpPr>
          <p:spPr bwMode="auto">
            <a:xfrm>
              <a:off x="2068980" y="3421417"/>
              <a:ext cx="304800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000" dirty="0"/>
                <a:t>2</a:t>
              </a:r>
            </a:p>
          </p:txBody>
        </p:sp>
        <p:sp>
          <p:nvSpPr>
            <p:cNvPr id="50" name="Line 30"/>
            <p:cNvSpPr>
              <a:spLocks noChangeShapeType="1"/>
            </p:cNvSpPr>
            <p:nvPr/>
          </p:nvSpPr>
          <p:spPr bwMode="auto">
            <a:xfrm>
              <a:off x="2726431" y="3429216"/>
              <a:ext cx="0" cy="152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 sz="2000"/>
            </a:p>
          </p:txBody>
        </p:sp>
        <p:sp>
          <p:nvSpPr>
            <p:cNvPr id="51" name="Text Box 29"/>
            <p:cNvSpPr txBox="1">
              <a:spLocks noChangeArrowheads="1"/>
            </p:cNvSpPr>
            <p:nvPr/>
          </p:nvSpPr>
          <p:spPr bwMode="auto">
            <a:xfrm>
              <a:off x="2568072" y="3426367"/>
              <a:ext cx="304800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000" dirty="0"/>
                <a:t>3</a:t>
              </a:r>
            </a:p>
          </p:txBody>
        </p:sp>
        <p:sp>
          <p:nvSpPr>
            <p:cNvPr id="52" name="Text Box 29"/>
            <p:cNvSpPr txBox="1">
              <a:spLocks noChangeArrowheads="1"/>
            </p:cNvSpPr>
            <p:nvPr/>
          </p:nvSpPr>
          <p:spPr bwMode="auto">
            <a:xfrm>
              <a:off x="3045771" y="3421417"/>
              <a:ext cx="304800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000" dirty="0"/>
                <a:t>4</a:t>
              </a:r>
            </a:p>
          </p:txBody>
        </p:sp>
        <p:sp>
          <p:nvSpPr>
            <p:cNvPr id="53" name="Text Box 29"/>
            <p:cNvSpPr txBox="1">
              <a:spLocks noChangeArrowheads="1"/>
            </p:cNvSpPr>
            <p:nvPr/>
          </p:nvSpPr>
          <p:spPr bwMode="auto">
            <a:xfrm>
              <a:off x="3473929" y="3423165"/>
              <a:ext cx="304800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000" dirty="0"/>
                <a:t>5</a:t>
              </a:r>
            </a:p>
          </p:txBody>
        </p:sp>
        <p:sp>
          <p:nvSpPr>
            <p:cNvPr id="54" name="Text Box 29"/>
            <p:cNvSpPr txBox="1">
              <a:spLocks noChangeArrowheads="1"/>
            </p:cNvSpPr>
            <p:nvPr/>
          </p:nvSpPr>
          <p:spPr bwMode="auto">
            <a:xfrm>
              <a:off x="3935303" y="3419943"/>
              <a:ext cx="304800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000" dirty="0"/>
                <a:t>6</a:t>
              </a:r>
            </a:p>
          </p:txBody>
        </p:sp>
        <p:sp>
          <p:nvSpPr>
            <p:cNvPr id="55" name="Text Box 29"/>
            <p:cNvSpPr txBox="1">
              <a:spLocks noChangeArrowheads="1"/>
            </p:cNvSpPr>
            <p:nvPr/>
          </p:nvSpPr>
          <p:spPr bwMode="auto">
            <a:xfrm>
              <a:off x="4399592" y="3395700"/>
              <a:ext cx="304800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000" dirty="0"/>
                <a:t>7</a:t>
              </a:r>
            </a:p>
          </p:txBody>
        </p:sp>
        <p:sp>
          <p:nvSpPr>
            <p:cNvPr id="56" name="Text Box 29"/>
            <p:cNvSpPr txBox="1">
              <a:spLocks noChangeArrowheads="1"/>
            </p:cNvSpPr>
            <p:nvPr/>
          </p:nvSpPr>
          <p:spPr bwMode="auto">
            <a:xfrm>
              <a:off x="4838668" y="3408812"/>
              <a:ext cx="304800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000" dirty="0"/>
                <a:t>8</a:t>
              </a:r>
            </a:p>
          </p:txBody>
        </p:sp>
        <p:sp>
          <p:nvSpPr>
            <p:cNvPr id="57" name="Text Box 29"/>
            <p:cNvSpPr txBox="1">
              <a:spLocks noChangeArrowheads="1"/>
            </p:cNvSpPr>
            <p:nvPr/>
          </p:nvSpPr>
          <p:spPr bwMode="auto">
            <a:xfrm>
              <a:off x="5301989" y="3408812"/>
              <a:ext cx="304800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000" dirty="0"/>
                <a:t>9</a:t>
              </a:r>
            </a:p>
          </p:txBody>
        </p:sp>
        <p:sp>
          <p:nvSpPr>
            <p:cNvPr id="58" name="Text Box 29"/>
            <p:cNvSpPr txBox="1">
              <a:spLocks noChangeArrowheads="1"/>
            </p:cNvSpPr>
            <p:nvPr/>
          </p:nvSpPr>
          <p:spPr bwMode="auto">
            <a:xfrm>
              <a:off x="5671750" y="3442821"/>
              <a:ext cx="700626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en-US" sz="2000" dirty="0"/>
                <a:t>10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96098" y="2182284"/>
            <a:ext cx="9430889" cy="1200329"/>
            <a:chOff x="242430" y="2551855"/>
            <a:chExt cx="9069084" cy="1200329"/>
          </a:xfrm>
        </p:grpSpPr>
        <p:sp>
          <p:nvSpPr>
            <p:cNvPr id="65" name="TextBox 64"/>
            <p:cNvSpPr txBox="1"/>
            <p:nvPr/>
          </p:nvSpPr>
          <p:spPr>
            <a:xfrm>
              <a:off x="1012938" y="2551855"/>
              <a:ext cx="829857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nl-NL" sz="2400" dirty="0"/>
                <a:t>Điểm biểu diễn số tự nhiên nào nằm ngay bên trái điểm 8? Điểm biểu diễn số tự nhiên nào nằm ngay bên phải điểm 8?</a:t>
              </a:r>
              <a:endParaRPr lang="en-US" sz="2400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2430" y="2760784"/>
              <a:ext cx="848088" cy="339235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257953" y="3580424"/>
            <a:ext cx="9413152" cy="1200329"/>
            <a:chOff x="213834" y="3389686"/>
            <a:chExt cx="9413152" cy="1200329"/>
          </a:xfrm>
        </p:grpSpPr>
        <p:sp>
          <p:nvSpPr>
            <p:cNvPr id="69" name="TextBox 68"/>
            <p:cNvSpPr txBox="1"/>
            <p:nvPr/>
          </p:nvSpPr>
          <p:spPr>
            <a:xfrm>
              <a:off x="997344" y="3389686"/>
              <a:ext cx="862964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nl-NL" sz="2400" dirty="0"/>
                <a:t>Cho n là một số tự nhiên nhỏ hơn 7. Theo em, điểm n nằm bên trái hay bên phải điểm 7?</a:t>
              </a:r>
              <a:endParaRPr lang="en-US" sz="2400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3834" y="3625212"/>
              <a:ext cx="845517" cy="34589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grpSp>
        <p:nvGrpSpPr>
          <p:cNvPr id="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98491" y="460214"/>
            <a:ext cx="5705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endParaRPr lang="vi-VN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/>
              <p:cNvSpPr/>
              <p:nvPr/>
            </p:nvSpPr>
            <p:spPr>
              <a:xfrm>
                <a:off x="404382" y="1371858"/>
                <a:ext cx="8551379" cy="2936630"/>
              </a:xfrm>
              <a:prstGeom prst="roundRect">
                <a:avLst/>
              </a:prstGeom>
              <a:solidFill>
                <a:srgbClr val="FBF8B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:r>
                  <a:rPr lang="nl-NL" sz="1600" dirty="0">
                    <a:solidFill>
                      <a:schemeClr val="tx1"/>
                    </a:solidFill>
                  </a:rPr>
                  <a:t>+ </a:t>
                </a:r>
                <a:r>
                  <a:rPr lang="nl-NL" sz="1600" i="1" dirty="0">
                    <a:solidFill>
                      <a:schemeClr val="tx1"/>
                    </a:solidFill>
                  </a:rPr>
                  <a:t>Trong hai số tự nhiên khác nhau, luôn có một số nhỏ hơn số kia</a:t>
                </a:r>
                <a:r>
                  <a:rPr lang="nl-NL" sz="1600" dirty="0">
                    <a:solidFill>
                      <a:schemeClr val="tx1"/>
                    </a:solidFill>
                  </a:rPr>
                  <a:t>. Nếu số a nhỏ hơn số b thì trên tia số nằm ngang điểm a nằm bên trái điểm b. Khi đó, ta viết a &lt; b hoặc b &gt; a. Ta còn nói: điểm a nằm trước điểm b, hoặc điểm b nằm sau điểm a.</a:t>
                </a:r>
                <a:endParaRPr lang="en-US" sz="1600" dirty="0">
                  <a:solidFill>
                    <a:schemeClr val="tx1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1600" dirty="0">
                    <a:solidFill>
                      <a:schemeClr val="tx1"/>
                    </a:solidFill>
                  </a:rPr>
                  <a:t>+ </a:t>
                </a:r>
                <a:r>
                  <a:rPr lang="nl-NL" sz="1600" i="1" dirty="0">
                    <a:solidFill>
                      <a:schemeClr val="tx1"/>
                    </a:solidFill>
                  </a:rPr>
                  <a:t>Mỗi số tự nhiên có đúng một số liền sau</a:t>
                </a:r>
                <a:r>
                  <a:rPr lang="nl-NL" sz="1600" dirty="0">
                    <a:solidFill>
                      <a:schemeClr val="tx1"/>
                    </a:solidFill>
                  </a:rPr>
                  <a:t>. VD: 9 là </a:t>
                </a:r>
                <a:r>
                  <a:rPr lang="nl-NL" sz="1600" dirty="0">
                    <a:solidFill>
                      <a:srgbClr val="FF0000"/>
                    </a:solidFill>
                  </a:rPr>
                  <a:t>số liền sau </a:t>
                </a:r>
                <a:r>
                  <a:rPr lang="nl-NL" sz="1600" dirty="0">
                    <a:solidFill>
                      <a:schemeClr val="tx1"/>
                    </a:solidFill>
                  </a:rPr>
                  <a:t>của 8 ( còn 8 là </a:t>
                </a:r>
                <a:r>
                  <a:rPr lang="nl-NL" sz="1600" dirty="0">
                    <a:solidFill>
                      <a:srgbClr val="FF0000"/>
                    </a:solidFill>
                  </a:rPr>
                  <a:t>số liền trước</a:t>
                </a:r>
                <a:r>
                  <a:rPr lang="nl-NL" sz="1600" dirty="0">
                    <a:solidFill>
                      <a:schemeClr val="tx1"/>
                    </a:solidFill>
                  </a:rPr>
                  <a:t> của 9). Hai số 8 và 9 là </a:t>
                </a:r>
                <a:r>
                  <a:rPr lang="nl-NL" sz="1600" dirty="0">
                    <a:solidFill>
                      <a:srgbClr val="FF0000"/>
                    </a:solidFill>
                  </a:rPr>
                  <a:t>hai số tự nhiên liên tiếp.</a:t>
                </a:r>
                <a:endParaRPr lang="en-US" sz="1600" dirty="0">
                  <a:solidFill>
                    <a:srgbClr val="FF0000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1600" dirty="0">
                    <a:solidFill>
                      <a:schemeClr val="tx1"/>
                    </a:solidFill>
                  </a:rPr>
                  <a:t>+ Nếu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nl-NL" sz="16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nl-NL" sz="16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&lt; </m:t>
                            </m:r>
                            <m:r>
                              <m:rPr>
                                <m:sty m:val="p"/>
                              </m:rPr>
                              <a:rPr lang="nl-NL" sz="16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e>
                            <m:r>
                              <a:rPr lang="nl-NL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nl-NL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nl-NL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eqArr>
                      </m:e>
                    </m:d>
                  </m:oMath>
                </a14:m>
                <a:r>
                  <a:rPr lang="nl-NL" sz="1600" dirty="0">
                    <a:solidFill>
                      <a:schemeClr val="tx1"/>
                    </a:solidFill>
                  </a:rPr>
                  <a:t> =&gt; a &lt; c ( tính chất bắc cầu)</a:t>
                </a:r>
                <a:endParaRPr lang="en-US" sz="1600" dirty="0">
                  <a:solidFill>
                    <a:schemeClr val="tx1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endParaRPr lang="vi-VN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ounded 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382" y="1371858"/>
                <a:ext cx="8551379" cy="2936630"/>
              </a:xfrm>
              <a:prstGeom prst="roundRect">
                <a:avLst/>
              </a:prstGeom>
              <a:blipFill>
                <a:blip r:embed="rId2"/>
                <a:stretch>
                  <a:fillRect t="-41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579658" y="4559345"/>
            <a:ext cx="8637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b="1" u="sng" dirty="0"/>
              <a:t>* Chú ý</a:t>
            </a:r>
            <a:r>
              <a:rPr lang="nl-NL" sz="1800" dirty="0"/>
              <a:t>: </a:t>
            </a:r>
            <a:r>
              <a:rPr lang="nl-NL" sz="1800" i="1" dirty="0"/>
              <a:t>Số 0 không có số tự nhiên liền trước và là số tự nhiên nhỏ nhất.</a:t>
            </a:r>
            <a:endParaRPr lang="en-US" sz="1800" dirty="0"/>
          </a:p>
        </p:txBody>
      </p:sp>
      <p:sp>
        <p:nvSpPr>
          <p:cNvPr id="22" name="Right Arrow 21"/>
          <p:cNvSpPr/>
          <p:nvPr/>
        </p:nvSpPr>
        <p:spPr>
          <a:xfrm>
            <a:off x="20954" y="2215661"/>
            <a:ext cx="337780" cy="33410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519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184854" y="1402451"/>
            <a:ext cx="8361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</a:rPr>
              <a:t>a) </a:t>
            </a:r>
            <a:r>
              <a:rPr lang="en-US" sz="2000" dirty="0" err="1">
                <a:solidFill>
                  <a:schemeClr val="tx1"/>
                </a:solidFill>
              </a:rPr>
              <a:t>Hãy</a:t>
            </a:r>
            <a:r>
              <a:rPr lang="en-US" sz="2000" dirty="0">
                <a:solidFill>
                  <a:schemeClr val="tx1"/>
                </a:solidFill>
              </a:rPr>
              <a:t> so </a:t>
            </a:r>
            <a:r>
              <a:rPr lang="en-US" sz="2000" dirty="0" err="1">
                <a:solidFill>
                  <a:schemeClr val="tx1"/>
                </a:solidFill>
              </a:rPr>
              <a:t>sánh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hai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số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tự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nhiên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sau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đây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dùng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kí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hiệu</a:t>
            </a:r>
            <a:r>
              <a:rPr lang="en-US" sz="2000" dirty="0">
                <a:solidFill>
                  <a:schemeClr val="tx1"/>
                </a:solidFill>
              </a:rPr>
              <a:t> “&lt;“ hay “&gt;” </a:t>
            </a:r>
            <a:r>
              <a:rPr lang="en-US" sz="2000" dirty="0" err="1">
                <a:solidFill>
                  <a:schemeClr val="tx1"/>
                </a:solidFill>
              </a:rPr>
              <a:t>để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viết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kết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quả</a:t>
            </a:r>
            <a:r>
              <a:rPr lang="en-US" sz="2000" dirty="0">
                <a:solidFill>
                  <a:schemeClr val="tx1"/>
                </a:solidFill>
              </a:rPr>
              <a:t>: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0" y="646313"/>
            <a:ext cx="3340861" cy="756138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69A12B"/>
                </a:solidFill>
              </a:rPr>
              <a:t>Luyện</a:t>
            </a:r>
            <a:r>
              <a:rPr lang="en-US" sz="3600" b="1" dirty="0">
                <a:solidFill>
                  <a:srgbClr val="69A12B"/>
                </a:solidFill>
              </a:rPr>
              <a:t> </a:t>
            </a:r>
            <a:r>
              <a:rPr lang="en-US" sz="3600" b="1" dirty="0" err="1">
                <a:solidFill>
                  <a:srgbClr val="69A12B"/>
                </a:solidFill>
              </a:rPr>
              <a:t>tập</a:t>
            </a:r>
            <a:endParaRPr lang="vi-VN" sz="3600" b="1" dirty="0">
              <a:solidFill>
                <a:srgbClr val="69A12B"/>
              </a:solidFill>
            </a:endParaRPr>
          </a:p>
          <a:p>
            <a:pPr algn="ctr"/>
            <a:endParaRPr lang="vi-VN" dirty="0"/>
          </a:p>
        </p:txBody>
      </p:sp>
      <p:sp>
        <p:nvSpPr>
          <p:cNvPr id="6" name="TextBox 5"/>
          <p:cNvSpPr txBox="1"/>
          <p:nvPr/>
        </p:nvSpPr>
        <p:spPr>
          <a:xfrm>
            <a:off x="184854" y="2169616"/>
            <a:ext cx="8176846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</a:rPr>
              <a:t>m =  12 036 001 </a:t>
            </a:r>
            <a:r>
              <a:rPr lang="en-US" sz="2000" b="1" dirty="0" err="1">
                <a:solidFill>
                  <a:schemeClr val="tx1"/>
                </a:solidFill>
              </a:rPr>
              <a:t>và</a:t>
            </a:r>
            <a:r>
              <a:rPr lang="en-US" sz="2000" b="1" dirty="0">
                <a:solidFill>
                  <a:schemeClr val="tx1"/>
                </a:solidFill>
              </a:rPr>
              <a:t> n = 12  035 987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4854" y="2688283"/>
            <a:ext cx="930226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</a:rPr>
              <a:t>b) </a:t>
            </a:r>
            <a:r>
              <a:rPr lang="en-US" sz="2000" dirty="0" err="1">
                <a:solidFill>
                  <a:schemeClr val="tx1"/>
                </a:solidFill>
              </a:rPr>
              <a:t>Trên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tia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số</a:t>
            </a:r>
            <a:r>
              <a:rPr lang="en-US" sz="2000" dirty="0">
                <a:solidFill>
                  <a:schemeClr val="tx1"/>
                </a:solidFill>
              </a:rPr>
              <a:t> ( </a:t>
            </a:r>
            <a:r>
              <a:rPr lang="en-US" sz="2000" dirty="0" err="1">
                <a:solidFill>
                  <a:schemeClr val="tx1"/>
                </a:solidFill>
              </a:rPr>
              <a:t>nằm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ngang</a:t>
            </a:r>
            <a:r>
              <a:rPr lang="en-US" sz="2000" dirty="0">
                <a:solidFill>
                  <a:schemeClr val="tx1"/>
                </a:solidFill>
              </a:rPr>
              <a:t>), </a:t>
            </a:r>
            <a:r>
              <a:rPr lang="en-US" sz="2000" dirty="0" err="1">
                <a:solidFill>
                  <a:schemeClr val="tx1"/>
                </a:solidFill>
              </a:rPr>
              <a:t>trong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hai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điểm</a:t>
            </a:r>
            <a:r>
              <a:rPr lang="en-US" sz="2000" dirty="0">
                <a:solidFill>
                  <a:schemeClr val="tx1"/>
                </a:solidFill>
              </a:rPr>
              <a:t> m </a:t>
            </a:r>
            <a:r>
              <a:rPr lang="en-US" sz="2000" dirty="0" err="1">
                <a:solidFill>
                  <a:schemeClr val="tx1"/>
                </a:solidFill>
              </a:rPr>
              <a:t>và</a:t>
            </a:r>
            <a:r>
              <a:rPr lang="en-US" sz="2000" dirty="0">
                <a:solidFill>
                  <a:schemeClr val="tx1"/>
                </a:solidFill>
              </a:rPr>
              <a:t> n, </a:t>
            </a:r>
            <a:r>
              <a:rPr lang="en-US" sz="2000" dirty="0" err="1">
                <a:solidFill>
                  <a:schemeClr val="tx1"/>
                </a:solidFill>
              </a:rPr>
              <a:t>điểm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nào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nằm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trước</a:t>
            </a:r>
            <a:r>
              <a:rPr lang="en-US" sz="2000" dirty="0">
                <a:solidFill>
                  <a:schemeClr val="tx1"/>
                </a:solidFill>
              </a:rPr>
              <a:t>?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4854" y="3279888"/>
            <a:ext cx="1734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sng" dirty="0" err="1"/>
              <a:t>Trả</a:t>
            </a:r>
            <a:r>
              <a:rPr lang="en-US" sz="2000" b="1" i="1" u="sng" dirty="0"/>
              <a:t> </a:t>
            </a:r>
            <a:r>
              <a:rPr lang="en-US" sz="2000" b="1" i="1" u="sng" dirty="0" err="1"/>
              <a:t>lời</a:t>
            </a:r>
            <a:r>
              <a:rPr lang="en-US" sz="2000" b="1" i="1" u="sng" dirty="0"/>
              <a:t>:</a:t>
            </a:r>
            <a:endParaRPr lang="vi-VN" sz="2000" b="1" i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481068" y="3890141"/>
            <a:ext cx="9302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a. </a:t>
            </a:r>
            <a:r>
              <a:rPr lang="fr-FR" sz="2000" dirty="0" err="1"/>
              <a:t>Có</a:t>
            </a:r>
            <a:r>
              <a:rPr lang="fr-FR" sz="2000" dirty="0"/>
              <a:t> : 12 036 001 &gt; 12 035 987 =&gt; </a:t>
            </a:r>
            <a:r>
              <a:rPr lang="fr-FR" sz="2000" b="1" dirty="0"/>
              <a:t>m &gt; n.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81068" y="4405667"/>
            <a:ext cx="9302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b. </a:t>
            </a:r>
            <a:r>
              <a:rPr lang="fr-FR" sz="2000" dirty="0"/>
              <a:t>m&gt; n =&gt; n &lt; m =&gt; </a:t>
            </a:r>
            <a:r>
              <a:rPr lang="fr-FR" sz="2000" dirty="0" err="1"/>
              <a:t>điểm</a:t>
            </a:r>
            <a:r>
              <a:rPr lang="fr-FR" sz="2000" dirty="0"/>
              <a:t> n </a:t>
            </a:r>
            <a:r>
              <a:rPr lang="fr-FR" sz="2000" dirty="0" err="1"/>
              <a:t>nằm</a:t>
            </a:r>
            <a:r>
              <a:rPr lang="fr-FR" sz="2000" dirty="0"/>
              <a:t> </a:t>
            </a:r>
            <a:r>
              <a:rPr lang="fr-FR" sz="2000" dirty="0" err="1"/>
              <a:t>trước</a:t>
            </a:r>
            <a:r>
              <a:rPr lang="fr-FR" sz="2000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2999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3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0" y="1494213"/>
            <a:ext cx="930226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</a:rPr>
              <a:t>Theo </a:t>
            </a:r>
            <a:r>
              <a:rPr lang="en-US" sz="2000" dirty="0" err="1">
                <a:solidFill>
                  <a:schemeClr val="tx1"/>
                </a:solidFill>
              </a:rPr>
              <a:t>dõi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kết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quả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bán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hàng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trong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ngày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của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một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cửa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hàng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người</a:t>
            </a:r>
            <a:r>
              <a:rPr lang="en-US" sz="2000" dirty="0">
                <a:solidFill>
                  <a:schemeClr val="tx1"/>
                </a:solidFill>
              </a:rPr>
              <a:t> ta </a:t>
            </a:r>
            <a:r>
              <a:rPr lang="en-US" sz="2000" dirty="0" err="1">
                <a:solidFill>
                  <a:schemeClr val="tx1"/>
                </a:solidFill>
              </a:rPr>
              <a:t>nhận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thấy</a:t>
            </a:r>
            <a:r>
              <a:rPr lang="en-US" sz="2000" dirty="0">
                <a:solidFill>
                  <a:schemeClr val="tx1"/>
                </a:solidFill>
              </a:rPr>
              <a:t>: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0" y="791825"/>
            <a:ext cx="3340861" cy="756138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Vận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dụng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177737" y="1919041"/>
            <a:ext cx="936359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chemeClr val="tx1"/>
                </a:solidFill>
              </a:rPr>
              <a:t>Số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tiền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thu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được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buổi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sáng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</a:rPr>
              <a:t>nhiều</a:t>
            </a:r>
            <a:r>
              <a:rPr lang="en-US" sz="2000" b="1" i="1" dirty="0">
                <a:solidFill>
                  <a:schemeClr val="tx1"/>
                </a:solidFill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</a:rPr>
              <a:t>hơn</a:t>
            </a:r>
            <a:r>
              <a:rPr lang="en-US" sz="2000" b="1" i="1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vào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buổi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chiều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503700" y="2357269"/>
            <a:ext cx="930226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chemeClr val="tx1"/>
                </a:solidFill>
              </a:rPr>
              <a:t>Số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tiền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thu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được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buổi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tối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</a:rPr>
              <a:t>ít</a:t>
            </a:r>
            <a:r>
              <a:rPr lang="en-US" sz="2000" b="1" i="1" dirty="0">
                <a:solidFill>
                  <a:schemeClr val="tx1"/>
                </a:solidFill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</a:rPr>
              <a:t>hơn</a:t>
            </a:r>
            <a:r>
              <a:rPr lang="en-US" sz="2000" b="1" i="1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vào</a:t>
            </a:r>
            <a:r>
              <a:rPr lang="en-US" sz="2000" b="1" i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buổi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chiều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834524"/>
            <a:ext cx="8968154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chemeClr val="tx1"/>
                </a:solidFill>
              </a:rPr>
              <a:t>Hãy</a:t>
            </a:r>
            <a:r>
              <a:rPr lang="en-US" sz="2000" dirty="0">
                <a:solidFill>
                  <a:schemeClr val="tx1"/>
                </a:solidFill>
              </a:rPr>
              <a:t> so </a:t>
            </a:r>
            <a:r>
              <a:rPr lang="en-US" sz="2000" dirty="0" err="1">
                <a:solidFill>
                  <a:schemeClr val="tx1"/>
                </a:solidFill>
              </a:rPr>
              <a:t>sánh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số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tiền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thu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được</a:t>
            </a:r>
            <a:r>
              <a:rPr lang="en-US" sz="2000" dirty="0">
                <a:solidFill>
                  <a:schemeClr val="tx1"/>
                </a:solidFill>
              </a:rPr>
              <a:t> ( </a:t>
            </a:r>
            <a:r>
              <a:rPr lang="en-US" sz="2000" dirty="0" err="1">
                <a:solidFill>
                  <a:schemeClr val="tx1"/>
                </a:solidFill>
              </a:rPr>
              <a:t>đều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là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các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số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tự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nhiên</a:t>
            </a:r>
            <a:r>
              <a:rPr lang="en-US" sz="2000" dirty="0">
                <a:solidFill>
                  <a:schemeClr val="tx1"/>
                </a:solidFill>
              </a:rPr>
              <a:t>) </a:t>
            </a:r>
            <a:r>
              <a:rPr lang="en-US" sz="2000" dirty="0" err="1">
                <a:solidFill>
                  <a:schemeClr val="tx1"/>
                </a:solidFill>
              </a:rPr>
              <a:t>của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cửa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hàng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đó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vào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buổi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sáng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và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buổi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tối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  <a:endParaRPr lang="vi-VN" sz="20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137" y="29515"/>
            <a:ext cx="2373923" cy="15919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3731164"/>
            <a:ext cx="1734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sng" dirty="0" err="1"/>
              <a:t>Trả</a:t>
            </a:r>
            <a:r>
              <a:rPr lang="en-US" sz="2000" b="1" i="1" u="sng" dirty="0"/>
              <a:t> </a:t>
            </a:r>
            <a:r>
              <a:rPr lang="en-US" sz="2000" b="1" i="1" u="sng" dirty="0" err="1"/>
              <a:t>lời</a:t>
            </a:r>
            <a:r>
              <a:rPr lang="en-US" sz="2000" b="1" i="1" u="sng" dirty="0"/>
              <a:t>:</a:t>
            </a:r>
            <a:endParaRPr lang="vi-VN" sz="2000" b="1" i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1008607" y="3669398"/>
            <a:ext cx="93022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 err="1"/>
              <a:t>Vì</a:t>
            </a:r>
            <a:r>
              <a:rPr lang="fr-FR" sz="2000" dirty="0"/>
              <a:t>:  + </a:t>
            </a:r>
            <a:r>
              <a:rPr lang="en-US" sz="2000" dirty="0" err="1">
                <a:solidFill>
                  <a:schemeClr val="tx1"/>
                </a:solidFill>
              </a:rPr>
              <a:t>Số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tiền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thu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được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buổi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sáng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</a:rPr>
              <a:t>nhiều</a:t>
            </a:r>
            <a:r>
              <a:rPr lang="en-US" sz="2000" b="1" i="1" dirty="0">
                <a:solidFill>
                  <a:schemeClr val="tx1"/>
                </a:solidFill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</a:rPr>
              <a:t>hơn</a:t>
            </a:r>
            <a:r>
              <a:rPr lang="en-US" sz="2000" b="1" i="1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vào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buổi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chiều</a:t>
            </a:r>
            <a:r>
              <a:rPr lang="en-US" sz="2000" b="1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b="1" i="1" dirty="0">
                <a:solidFill>
                  <a:schemeClr val="tx1"/>
                </a:solidFill>
              </a:rPr>
              <a:t>      </a:t>
            </a:r>
            <a:r>
              <a:rPr lang="en-US" sz="2000" i="1" dirty="0">
                <a:solidFill>
                  <a:schemeClr val="tx1"/>
                </a:solidFill>
              </a:rPr>
              <a:t>+ </a:t>
            </a:r>
            <a:r>
              <a:rPr lang="en-US" sz="2000" dirty="0" err="1">
                <a:solidFill>
                  <a:schemeClr val="tx1"/>
                </a:solidFill>
              </a:rPr>
              <a:t>Số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tiền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thu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được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buổi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tối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</a:rPr>
              <a:t>ít</a:t>
            </a:r>
            <a:r>
              <a:rPr lang="en-US" sz="2000" b="1" i="1" dirty="0">
                <a:solidFill>
                  <a:schemeClr val="tx1"/>
                </a:solidFill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</a:rPr>
              <a:t>hơn</a:t>
            </a:r>
            <a:r>
              <a:rPr lang="en-US" sz="2000" b="1" i="1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vào</a:t>
            </a:r>
            <a:r>
              <a:rPr lang="en-US" sz="2000" b="1" i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buổi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chiều</a:t>
            </a:r>
            <a:endParaRPr lang="vi-VN" sz="20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fr-FR" sz="2000" dirty="0"/>
              <a:t> 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64545" y="4770415"/>
            <a:ext cx="9302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=&gt; </a:t>
            </a:r>
            <a:r>
              <a:rPr lang="fr-FR" sz="2000" dirty="0" err="1"/>
              <a:t>Số</a:t>
            </a:r>
            <a:r>
              <a:rPr lang="fr-FR" sz="2000" dirty="0"/>
              <a:t> </a:t>
            </a:r>
            <a:r>
              <a:rPr lang="fr-FR" sz="2000" dirty="0" err="1"/>
              <a:t>tiền</a:t>
            </a:r>
            <a:r>
              <a:rPr lang="fr-FR" sz="2000" dirty="0"/>
              <a:t> </a:t>
            </a:r>
            <a:r>
              <a:rPr lang="fr-FR" sz="2000" dirty="0" err="1"/>
              <a:t>thu</a:t>
            </a:r>
            <a:r>
              <a:rPr lang="fr-FR" sz="2000" dirty="0"/>
              <a:t> </a:t>
            </a:r>
            <a:r>
              <a:rPr lang="fr-FR" sz="2000" dirty="0" err="1"/>
              <a:t>được</a:t>
            </a:r>
            <a:r>
              <a:rPr lang="fr-FR" sz="2000" dirty="0"/>
              <a:t> </a:t>
            </a:r>
            <a:r>
              <a:rPr lang="fr-FR" sz="2000" b="1" dirty="0" err="1"/>
              <a:t>buổi</a:t>
            </a:r>
            <a:r>
              <a:rPr lang="fr-FR" sz="2000" b="1" dirty="0"/>
              <a:t> </a:t>
            </a:r>
            <a:r>
              <a:rPr lang="fr-FR" sz="2000" b="1" dirty="0" err="1"/>
              <a:t>sáng</a:t>
            </a:r>
            <a:r>
              <a:rPr lang="fr-FR" sz="2000" b="1" dirty="0"/>
              <a:t>  &gt; </a:t>
            </a:r>
            <a:r>
              <a:rPr lang="fr-FR" sz="2000" b="1" dirty="0" err="1"/>
              <a:t>buổi</a:t>
            </a:r>
            <a:r>
              <a:rPr lang="fr-FR" sz="2000" b="1" dirty="0"/>
              <a:t> </a:t>
            </a:r>
            <a:r>
              <a:rPr lang="fr-FR" sz="2000" b="1" dirty="0" err="1"/>
              <a:t>chiều</a:t>
            </a:r>
            <a:r>
              <a:rPr lang="fr-FR" sz="2000" b="1" dirty="0"/>
              <a:t> &gt; </a:t>
            </a:r>
            <a:r>
              <a:rPr lang="fr-FR" sz="2000" b="1" dirty="0" err="1"/>
              <a:t>buổi</a:t>
            </a:r>
            <a:r>
              <a:rPr lang="fr-FR" sz="2000" b="1" dirty="0"/>
              <a:t> </a:t>
            </a:r>
            <a:r>
              <a:rPr lang="fr-FR" sz="2000" b="1" dirty="0" err="1"/>
              <a:t>tối</a:t>
            </a:r>
            <a:r>
              <a:rPr lang="fr-FR" sz="2000" b="1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062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  <p:bldP spid="7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12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3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20715" y="501725"/>
                <a:ext cx="57053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3200" b="1" dirty="0">
                    <a:solidFill>
                      <a:schemeClr val="bg1"/>
                    </a:solidFill>
                  </a:rPr>
                  <a:t>Các kí hiệu “</a:t>
                </a:r>
                <a14:m>
                  <m:oMath xmlns:m="http://schemas.openxmlformats.org/officeDocument/2006/math">
                    <m:r>
                      <a:rPr lang="nl-NL" sz="32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nl-NL" sz="3200" b="1" dirty="0">
                    <a:solidFill>
                      <a:schemeClr val="bg1"/>
                    </a:solidFill>
                  </a:rPr>
                  <a:t>” hoặc “</a:t>
                </a:r>
                <a14:m>
                  <m:oMath xmlns:m="http://schemas.openxmlformats.org/officeDocument/2006/math">
                    <m:r>
                      <a:rPr lang="nl-NL" sz="32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nl-NL" sz="3200" b="1" dirty="0">
                    <a:solidFill>
                      <a:schemeClr val="bg1"/>
                    </a:solidFill>
                  </a:rPr>
                  <a:t>” </a:t>
                </a:r>
                <a:endParaRPr lang="vi-VN" sz="6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715" y="501725"/>
                <a:ext cx="5705340" cy="584775"/>
              </a:xfrm>
              <a:prstGeom prst="rect">
                <a:avLst/>
              </a:prstGeom>
              <a:blipFill>
                <a:blip r:embed="rId3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/>
          <p:cNvGrpSpPr/>
          <p:nvPr/>
        </p:nvGrpSpPr>
        <p:grpSpPr>
          <a:xfrm>
            <a:off x="0" y="1565511"/>
            <a:ext cx="8687209" cy="2881357"/>
            <a:chOff x="198029" y="1590043"/>
            <a:chExt cx="8687209" cy="28813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210767" y="1609078"/>
                  <a:ext cx="8674471" cy="2862322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en-US" sz="2000" b="1" dirty="0">
                      <a:latin typeface="+mn-lt"/>
                    </a:rPr>
                    <a:t>	</a:t>
                  </a:r>
                  <a:r>
                    <a:rPr lang="en-US" sz="2000" b="1" dirty="0" err="1">
                      <a:latin typeface="+mn-lt"/>
                    </a:rPr>
                    <a:t>Cách</a:t>
                  </a:r>
                  <a:r>
                    <a:rPr lang="en-US" sz="2000" b="1" dirty="0">
                      <a:latin typeface="+mn-lt"/>
                    </a:rPr>
                    <a:t> </a:t>
                  </a:r>
                  <a:r>
                    <a:rPr lang="en-US" sz="2000" b="1" dirty="0" err="1">
                      <a:latin typeface="+mn-lt"/>
                    </a:rPr>
                    <a:t>kí</a:t>
                  </a:r>
                  <a:r>
                    <a:rPr lang="en-US" sz="2000" b="1" dirty="0">
                      <a:latin typeface="+mn-lt"/>
                    </a:rPr>
                    <a:t> </a:t>
                  </a:r>
                  <a:r>
                    <a:rPr lang="en-US" sz="2000" b="1" dirty="0" err="1">
                      <a:latin typeface="+mn-lt"/>
                    </a:rPr>
                    <a:t>hiệu</a:t>
                  </a:r>
                  <a:r>
                    <a:rPr lang="en-US" sz="2000" b="1" dirty="0">
                      <a:latin typeface="+mn-lt"/>
                    </a:rPr>
                    <a:t> </a:t>
                  </a:r>
                  <a:r>
                    <a:rPr lang="nl-NL" sz="2000" b="1" dirty="0">
                      <a:solidFill>
                        <a:schemeClr val="tx1"/>
                      </a:solidFill>
                      <a:latin typeface="+mn-lt"/>
                    </a:rPr>
                    <a:t>“</a:t>
                  </a:r>
                  <a14:m>
                    <m:oMath xmlns:m="http://schemas.openxmlformats.org/officeDocument/2006/math">
                      <m:r>
                        <a:rPr lang="nl-NL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nl-NL" sz="2000" b="1" dirty="0">
                      <a:solidFill>
                        <a:schemeClr val="tx1"/>
                      </a:solidFill>
                      <a:latin typeface="+mn-lt"/>
                    </a:rPr>
                    <a:t>” hoặc “</a:t>
                  </a:r>
                  <a14:m>
                    <m:oMath xmlns:m="http://schemas.openxmlformats.org/officeDocument/2006/math">
                      <m:r>
                        <a:rPr lang="nl-NL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nl-NL" sz="2000" b="1" dirty="0">
                      <a:solidFill>
                        <a:schemeClr val="tx1"/>
                      </a:solidFill>
                      <a:latin typeface="+mn-lt"/>
                    </a:rPr>
                    <a:t>” </a:t>
                  </a:r>
                  <a:endParaRPr lang="en-US" sz="2000" b="1" dirty="0">
                    <a:solidFill>
                      <a:schemeClr val="tx1"/>
                    </a:solidFill>
                    <a:latin typeface="+mn-lt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nl-NL" sz="2000" dirty="0">
                      <a:latin typeface="+mn-lt"/>
                    </a:rPr>
                    <a:t>- Ta còn dùng kí hiệu a </a:t>
                  </a:r>
                  <a14:m>
                    <m:oMath xmlns:m="http://schemas.openxmlformats.org/officeDocument/2006/math">
                      <m:r>
                        <a:rPr lang="nl-NL" sz="2000" i="1">
                          <a:latin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nl-NL" sz="2000" dirty="0">
                      <a:latin typeface="+mn-lt"/>
                    </a:rPr>
                    <a:t> b (đọc là “a nhỏ hơn hoặc bằng b” ) để nói “a &lt; b hoặc a = b”.</a:t>
                  </a:r>
                  <a:endParaRPr lang="en-US" sz="2000" dirty="0">
                    <a:latin typeface="+mn-lt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nl-NL" sz="2000" dirty="0">
                      <a:latin typeface="+mn-lt"/>
                    </a:rPr>
                    <a:t>- Tương tự, kí hiệu a </a:t>
                  </a:r>
                  <a14:m>
                    <m:oMath xmlns:m="http://schemas.openxmlformats.org/officeDocument/2006/math">
                      <m:r>
                        <a:rPr lang="nl-NL" sz="2000" b="1" i="1"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nl-NL" sz="2000" b="1" dirty="0">
                      <a:latin typeface="+mn-lt"/>
                    </a:rPr>
                    <a:t> </a:t>
                  </a:r>
                  <a:r>
                    <a:rPr lang="nl-NL" sz="2000" dirty="0">
                      <a:latin typeface="+mn-lt"/>
                    </a:rPr>
                    <a:t>b ( đọc là “ a lớn hơn hoặc bằng b”) có nghãi là a &gt; b hoặc a = b.</a:t>
                  </a:r>
                  <a:endParaRPr lang="en-US" sz="2000" dirty="0">
                    <a:latin typeface="+mn-lt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nl-NL" sz="2000" dirty="0">
                      <a:latin typeface="+mn-lt"/>
                    </a:rPr>
                    <a:t>- Tính chất bắc cầu còn có thể viết: nếu  a </a:t>
                  </a:r>
                  <a14:m>
                    <m:oMath xmlns:m="http://schemas.openxmlformats.org/officeDocument/2006/math">
                      <m:r>
                        <a:rPr lang="nl-NL" sz="2000" i="1">
                          <a:latin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nl-NL" sz="2000" dirty="0">
                      <a:latin typeface="+mn-lt"/>
                    </a:rPr>
                    <a:t> b và b </a:t>
                  </a:r>
                  <a14:m>
                    <m:oMath xmlns:m="http://schemas.openxmlformats.org/officeDocument/2006/math">
                      <m:r>
                        <a:rPr lang="nl-NL" sz="2000" i="1">
                          <a:latin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nl-NL" sz="2000" dirty="0">
                      <a:latin typeface="+mn-lt"/>
                    </a:rPr>
                    <a:t> c thì a </a:t>
                  </a:r>
                  <a14:m>
                    <m:oMath xmlns:m="http://schemas.openxmlformats.org/officeDocument/2006/math">
                      <m:r>
                        <a:rPr lang="nl-NL" sz="2000" i="1">
                          <a:latin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nl-NL" sz="2000" dirty="0">
                      <a:latin typeface="+mn-lt"/>
                    </a:rPr>
                    <a:t> c</a:t>
                  </a:r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767" y="1609078"/>
                  <a:ext cx="8674471" cy="2862322"/>
                </a:xfrm>
                <a:prstGeom prst="rect">
                  <a:avLst/>
                </a:prstGeom>
                <a:blipFill>
                  <a:blip r:embed="rId4"/>
                  <a:stretch>
                    <a:fillRect l="-703" r="-492" b="-1066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8029" y="1590043"/>
              <a:ext cx="737781" cy="61481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grpSp>
        <p:nvGrpSpPr>
          <p:cNvPr id="6" name="Group 5"/>
          <p:cNvGrpSpPr/>
          <p:nvPr/>
        </p:nvGrpSpPr>
        <p:grpSpPr>
          <a:xfrm>
            <a:off x="128788" y="1291247"/>
            <a:ext cx="7907628" cy="1015663"/>
            <a:chOff x="0" y="1278368"/>
            <a:chExt cx="7907628" cy="101566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376698"/>
              <a:ext cx="390525" cy="381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390525" y="1278368"/>
                  <a:ext cx="7517103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en-US" sz="2000" dirty="0" err="1"/>
                    <a:t>Trong</a:t>
                  </a:r>
                  <a:r>
                    <a:rPr lang="en-US" sz="2000" dirty="0"/>
                    <a:t> </a:t>
                  </a:r>
                  <a:r>
                    <a:rPr lang="en-US" sz="2000" dirty="0" err="1"/>
                    <a:t>các</a:t>
                  </a:r>
                  <a:r>
                    <a:rPr lang="en-US" sz="2000" dirty="0"/>
                    <a:t> </a:t>
                  </a:r>
                  <a:r>
                    <a:rPr lang="en-US" sz="2000" dirty="0" err="1"/>
                    <a:t>số</a:t>
                  </a:r>
                  <a:r>
                    <a:rPr lang="en-US" sz="2000" dirty="0"/>
                    <a:t> 3; 5; 8; 9, </a:t>
                  </a:r>
                  <a:r>
                    <a:rPr lang="en-US" sz="2000" dirty="0" err="1"/>
                    <a:t>số</a:t>
                  </a:r>
                  <a:r>
                    <a:rPr lang="en-US" sz="2000" dirty="0"/>
                    <a:t> </a:t>
                  </a:r>
                  <a:r>
                    <a:rPr lang="en-US" sz="2000" dirty="0" err="1"/>
                    <a:t>nào</a:t>
                  </a:r>
                  <a:r>
                    <a:rPr lang="en-US" sz="2000" dirty="0"/>
                    <a:t> </a:t>
                  </a:r>
                  <a:r>
                    <a:rPr lang="en-US" sz="2000" dirty="0" err="1"/>
                    <a:t>thuộc</a:t>
                  </a:r>
                  <a:r>
                    <a:rPr lang="en-US" sz="2000" dirty="0"/>
                    <a:t> </a:t>
                  </a:r>
                  <a:r>
                    <a:rPr lang="en-US" sz="2000" dirty="0" err="1"/>
                    <a:t>tập</a:t>
                  </a:r>
                  <a:r>
                    <a:rPr lang="en-US" sz="2000" dirty="0"/>
                    <a:t> </a:t>
                  </a:r>
                  <a:r>
                    <a:rPr lang="en-US" sz="2000" dirty="0" err="1"/>
                    <a:t>hợp</a:t>
                  </a:r>
                  <a:r>
                    <a:rPr lang="en-US" sz="2000" dirty="0"/>
                    <a:t> A = {x </a:t>
                  </a:r>
                  <a14:m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en-US" sz="2000" dirty="0"/>
                    <a:t>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ℕ</m:t>
                      </m:r>
                    </m:oMath>
                  </a14:m>
                  <a:r>
                    <a:rPr lang="en-US" sz="2000" dirty="0"/>
                    <a:t>| x </a:t>
                  </a:r>
                  <a14:m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sz="2000" dirty="0"/>
                    <a:t> 5}, </a:t>
                  </a:r>
                  <a:r>
                    <a:rPr lang="en-US" sz="2000" dirty="0" err="1"/>
                    <a:t>số</a:t>
                  </a:r>
                  <a:r>
                    <a:rPr lang="en-US" sz="2000" dirty="0"/>
                    <a:t> </a:t>
                  </a:r>
                  <a:r>
                    <a:rPr lang="en-US" sz="2000" dirty="0" err="1"/>
                    <a:t>nào</a:t>
                  </a:r>
                  <a:r>
                    <a:rPr lang="en-US" sz="2000" dirty="0"/>
                    <a:t> </a:t>
                  </a:r>
                  <a:r>
                    <a:rPr lang="en-US" sz="2000" dirty="0" err="1"/>
                    <a:t>thuộc</a:t>
                  </a:r>
                  <a:r>
                    <a:rPr lang="en-US" sz="2000" dirty="0"/>
                    <a:t> </a:t>
                  </a:r>
                  <a:r>
                    <a:rPr lang="en-US" sz="2000" dirty="0" err="1"/>
                    <a:t>tập</a:t>
                  </a:r>
                  <a:r>
                    <a:rPr lang="en-US" sz="2000" dirty="0"/>
                    <a:t>  </a:t>
                  </a:r>
                  <a:r>
                    <a:rPr lang="en-US" sz="2000" dirty="0" err="1"/>
                    <a:t>hợp</a:t>
                  </a:r>
                  <a:r>
                    <a:rPr lang="en-US" sz="2000" dirty="0"/>
                    <a:t> B = { x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en-US" sz="2000" dirty="0"/>
                    <a:t> </a:t>
                  </a:r>
                  <a14:m>
                    <m:oMath xmlns:m="http://schemas.openxmlformats.org/officeDocument/2006/math"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ℕ</m:t>
                      </m:r>
                    </m:oMath>
                  </a14:m>
                  <a:r>
                    <a:rPr lang="en-US" sz="2000" dirty="0"/>
                    <a:t>| x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</m:oMath>
                  </a14:m>
                  <a:r>
                    <a:rPr lang="en-US" sz="2000" dirty="0"/>
                    <a:t> 5}  </a:t>
                  </a:r>
                  <a:endParaRPr lang="vi-VN" sz="20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0525" y="1278368"/>
                  <a:ext cx="7517103" cy="1015663"/>
                </a:xfrm>
                <a:prstGeom prst="rect">
                  <a:avLst/>
                </a:prstGeom>
                <a:blipFill>
                  <a:blip r:embed="rId3"/>
                  <a:stretch>
                    <a:fillRect l="-811" r="-892" b="-4819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8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20715" y="501725"/>
                <a:ext cx="57053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3200" b="1" dirty="0">
                    <a:solidFill>
                      <a:schemeClr val="bg1"/>
                    </a:solidFill>
                  </a:rPr>
                  <a:t>Các kí hiệu “</a:t>
                </a:r>
                <a14:m>
                  <m:oMath xmlns:m="http://schemas.openxmlformats.org/officeDocument/2006/math">
                    <m:r>
                      <a:rPr lang="nl-NL" sz="32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nl-NL" sz="3200" b="1" dirty="0">
                    <a:solidFill>
                      <a:schemeClr val="bg1"/>
                    </a:solidFill>
                  </a:rPr>
                  <a:t>” hoặc “</a:t>
                </a:r>
                <a14:m>
                  <m:oMath xmlns:m="http://schemas.openxmlformats.org/officeDocument/2006/math">
                    <m:r>
                      <a:rPr lang="nl-NL" sz="32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nl-NL" sz="3200" b="1" dirty="0">
                    <a:solidFill>
                      <a:schemeClr val="bg1"/>
                    </a:solidFill>
                  </a:rPr>
                  <a:t>” </a:t>
                </a:r>
                <a:endParaRPr lang="vi-VN" sz="6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715" y="501725"/>
                <a:ext cx="5705340" cy="584775"/>
              </a:xfrm>
              <a:prstGeom prst="rect">
                <a:avLst/>
              </a:prstGeom>
              <a:blipFill>
                <a:blip r:embed="rId4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128788" y="2352336"/>
            <a:ext cx="2565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sng" dirty="0" err="1"/>
              <a:t>Trả</a:t>
            </a:r>
            <a:r>
              <a:rPr lang="en-US" sz="2000" b="1" i="1" u="sng" dirty="0"/>
              <a:t> </a:t>
            </a:r>
            <a:r>
              <a:rPr lang="en-US" sz="2000" b="1" i="1" u="sng" dirty="0" err="1"/>
              <a:t>lời</a:t>
            </a:r>
            <a:r>
              <a:rPr lang="en-US" sz="2000" b="1" i="1" u="sng" dirty="0"/>
              <a:t>:</a:t>
            </a:r>
            <a:endParaRPr lang="vi-VN" sz="20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80860" y="2797872"/>
                <a:ext cx="51850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A = {x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000" dirty="0"/>
                  <a:t>| x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000" dirty="0"/>
                  <a:t> 5} = { 5 ; 6; 7 ; 8 ; 9; …} </a:t>
                </a:r>
                <a:endParaRPr lang="vi-VN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860" y="2797872"/>
                <a:ext cx="5185049" cy="400110"/>
              </a:xfrm>
              <a:prstGeom prst="rect">
                <a:avLst/>
              </a:prstGeom>
              <a:blipFill>
                <a:blip r:embed="rId5"/>
                <a:stretch>
                  <a:fillRect l="-1175" t="-7576" b="-2727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21454" y="3269582"/>
                <a:ext cx="61972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/>
                  <a:t>=&gt; </a:t>
                </a:r>
                <a:r>
                  <a:rPr lang="en-US" sz="2000" b="1" dirty="0"/>
                  <a:t>5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dirty="0"/>
                  <a:t> A; </a:t>
                </a:r>
                <a:r>
                  <a:rPr lang="en-US" sz="2000" b="1" dirty="0"/>
                  <a:t>8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dirty="0"/>
                  <a:t> A; </a:t>
                </a:r>
                <a:r>
                  <a:rPr lang="en-US" sz="2000" b="1" dirty="0"/>
                  <a:t>9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dirty="0"/>
                  <a:t> A.    </a:t>
                </a:r>
                <a:endParaRPr lang="vi-VN" sz="2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54" y="3269582"/>
                <a:ext cx="6197267" cy="400110"/>
              </a:xfrm>
              <a:prstGeom prst="rect">
                <a:avLst/>
              </a:prstGeom>
              <a:blipFill>
                <a:blip r:embed="rId6"/>
                <a:stretch>
                  <a:fillRect l="-983" t="-6061" b="-2727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80859" y="3758705"/>
                <a:ext cx="51850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B = {x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000" dirty="0"/>
                  <a:t>| x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/>
                  <a:t> 5} = { 0 ; 1; 2 ; 3 ; 4; …} </a:t>
                </a:r>
                <a:endParaRPr lang="vi-VN" sz="2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859" y="3758705"/>
                <a:ext cx="5185049" cy="400110"/>
              </a:xfrm>
              <a:prstGeom prst="rect">
                <a:avLst/>
              </a:prstGeom>
              <a:blipFill>
                <a:blip r:embed="rId7"/>
                <a:stretch>
                  <a:fillRect l="-1175" t="-7692" b="-2923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60655" y="4232749"/>
                <a:ext cx="61972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/>
                  <a:t>=&gt; </a:t>
                </a:r>
                <a:r>
                  <a:rPr lang="en-US" sz="2000" b="1" dirty="0"/>
                  <a:t>3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dirty="0"/>
                  <a:t> A.</a:t>
                </a:r>
                <a:endParaRPr lang="vi-VN" sz="20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655" y="4232749"/>
                <a:ext cx="6197267" cy="400110"/>
              </a:xfrm>
              <a:prstGeom prst="rect">
                <a:avLst/>
              </a:prstGeom>
              <a:blipFill>
                <a:blip r:embed="rId8"/>
                <a:stretch>
                  <a:fillRect l="-1083" t="-6061" b="-2727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825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1221</Words>
  <Application>Microsoft Office PowerPoint</Application>
  <PresentationFormat>Trình chiếu Trên màn hình (16:9)</PresentationFormat>
  <Paragraphs>119</Paragraphs>
  <Slides>14</Slides>
  <Notes>5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14</vt:i4>
      </vt:variant>
    </vt:vector>
  </HeadingPairs>
  <TitlesOfParts>
    <vt:vector size="22" baseType="lpstr">
      <vt:lpstr>Times New Roman</vt:lpstr>
      <vt:lpstr>Wingdings</vt:lpstr>
      <vt:lpstr>Roboto Condensed Light</vt:lpstr>
      <vt:lpstr>Cambria Math</vt:lpstr>
      <vt:lpstr>Roboto Condensed</vt:lpstr>
      <vt:lpstr>Arial</vt:lpstr>
      <vt:lpstr>Arvo</vt:lpstr>
      <vt:lpstr>Salerio template</vt:lpstr>
      <vt:lpstr>Bản trình bày PowerPoint</vt:lpstr>
      <vt:lpstr>TIẾT 3 - BÀI 3:  THỨ TỰ TRONG TẬP HỢP CÁC SỐ TỰ NHIÊN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PHƯƠNG TRÌNH LƯỢNG GIÁC CƠ BẢN</dc:title>
  <dc:creator>LaptopAZ.vn</dc:creator>
  <cp:lastModifiedBy>Windows 11</cp:lastModifiedBy>
  <cp:revision>33</cp:revision>
  <dcterms:modified xsi:type="dcterms:W3CDTF">2022-09-07T07:00:35Z</dcterms:modified>
</cp:coreProperties>
</file>