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7832" r:id="rId3"/>
    <p:sldId id="279" r:id="rId4"/>
    <p:sldId id="275" r:id="rId5"/>
    <p:sldId id="276" r:id="rId6"/>
    <p:sldId id="7836" r:id="rId7"/>
    <p:sldId id="7837" r:id="rId8"/>
    <p:sldId id="7840" r:id="rId9"/>
    <p:sldId id="7841" r:id="rId10"/>
    <p:sldId id="7838" r:id="rId11"/>
    <p:sldId id="7839" r:id="rId12"/>
    <p:sldId id="7845" r:id="rId13"/>
    <p:sldId id="265" r:id="rId14"/>
    <p:sldId id="7846" r:id="rId15"/>
    <p:sldId id="7842" r:id="rId16"/>
    <p:sldId id="7843" r:id="rId17"/>
    <p:sldId id="7844" r:id="rId18"/>
    <p:sldId id="259" r:id="rId19"/>
    <p:sldId id="7847" r:id="rId20"/>
    <p:sldId id="7851" r:id="rId21"/>
    <p:sldId id="7834" r:id="rId22"/>
    <p:sldId id="318" r:id="rId23"/>
    <p:sldId id="319" r:id="rId24"/>
    <p:sldId id="7852" r:id="rId25"/>
    <p:sldId id="7853" r:id="rId26"/>
    <p:sldId id="7856" r:id="rId27"/>
    <p:sldId id="7855" r:id="rId28"/>
    <p:sldId id="7854" r:id="rId29"/>
    <p:sldId id="7857" r:id="rId30"/>
    <p:sldId id="7858" r:id="rId31"/>
    <p:sldId id="7848" r:id="rId32"/>
    <p:sldId id="7859" r:id="rId33"/>
    <p:sldId id="7860" r:id="rId34"/>
    <p:sldId id="262" r:id="rId35"/>
    <p:sldId id="7849" r:id="rId36"/>
    <p:sldId id="7850" r:id="rId37"/>
    <p:sldId id="7861" r:id="rId38"/>
    <p:sldId id="7862" r:id="rId39"/>
    <p:sldId id="7833" r:id="rId40"/>
    <p:sldId id="7863" r:id="rId41"/>
    <p:sldId id="7864" r:id="rId42"/>
    <p:sldId id="7865" r:id="rId43"/>
    <p:sldId id="7871" r:id="rId44"/>
    <p:sldId id="7869" r:id="rId45"/>
    <p:sldId id="7867" r:id="rId46"/>
    <p:sldId id="7870" r:id="rId47"/>
    <p:sldId id="7868" r:id="rId48"/>
    <p:sldId id="7835" r:id="rId49"/>
    <p:sldId id="7804" r:id="rId50"/>
    <p:sldId id="7829" r:id="rId51"/>
    <p:sldId id="7811" r:id="rId52"/>
    <p:sldId id="7815" r:id="rId53"/>
    <p:sldId id="7816" r:id="rId54"/>
    <p:sldId id="7818" r:id="rId55"/>
    <p:sldId id="7823" r:id="rId56"/>
    <p:sldId id="7827" r:id="rId57"/>
    <p:sldId id="7830" r:id="rId58"/>
    <p:sldId id="7809" r:id="rId59"/>
    <p:sldId id="7831" r:id="rId60"/>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autoAdjust="0"/>
    <p:restoredTop sz="92694"/>
  </p:normalViewPr>
  <p:slideViewPr>
    <p:cSldViewPr snapToGrid="0" showGuides="1">
      <p:cViewPr varScale="1">
        <p:scale>
          <a:sx n="119" d="100"/>
          <a:sy n="119" d="100"/>
        </p:scale>
        <p:origin x="872" y="184"/>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18/10/2023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57</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58</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56</a:t>
            </a:fld>
            <a:endParaRPr lang="zh-CN" altLang="en-US"/>
          </a:p>
        </p:txBody>
      </p:sp>
    </p:spTree>
    <p:extLst>
      <p:ext uri="{BB962C8B-B14F-4D97-AF65-F5344CB8AC3E}">
        <p14:creationId xmlns:p14="http://schemas.microsoft.com/office/powerpoint/2010/main" val="23279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43.png"/><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740279"/>
            <a:ext cx="9317066"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 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137775" y="1914615"/>
            <a:ext cx="9616757" cy="2355924"/>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hoặc</a:t>
            </a:r>
            <a:r>
              <a:rPr lang="en-US" altLang="en-US" sz="3200" dirty="0">
                <a:solidFill>
                  <a:srgbClr val="000000"/>
                </a:solidFill>
                <a:latin typeface="Arial" panose="020B0604020202020204" pitchFamily="34" charset="0"/>
                <a:cs typeface="Arial" panose="020B0604020202020204" pitchFamily="34" charset="0"/>
              </a:rPr>
              <a:t> 3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r>
              <a:rPr lang="en-US" altLang="en-US" sz="3200" dirty="0">
                <a:solidFill>
                  <a:srgbClr val="000000"/>
                </a:solidFill>
                <a:latin typeface="Arial" panose="020B0604020202020204" pitchFamily="34" charset="0"/>
                <a:cs typeface="Arial" panose="020B0604020202020204" pitchFamily="34" charset="0"/>
              </a:rPr>
              <a:t>:</a:t>
            </a: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 </a:t>
            </a:r>
            <a:r>
              <a:rPr lang="en-US" altLang="en-US" sz="3200" dirty="0" err="1">
                <a:solidFill>
                  <a:srgbClr val="CC0099"/>
                </a:solidFill>
                <a:latin typeface="Arial" panose="020B0604020202020204" pitchFamily="34" charset="0"/>
                <a:cs typeface="Arial" panose="020B0604020202020204" pitchFamily="34" charset="0"/>
              </a:rPr>
              <a:t>hoặc</a:t>
            </a:r>
            <a:r>
              <a:rPr lang="en-US" altLang="en-US" sz="3200" dirty="0">
                <a:solidFill>
                  <a:srgbClr val="CC0099"/>
                </a:solidFill>
                <a:latin typeface="Arial" panose="020B0604020202020204" pitchFamily="34" charset="0"/>
                <a:cs typeface="Arial" panose="020B0604020202020204" pitchFamily="34" charset="0"/>
              </a:rPr>
              <a:t> = 3)</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 </a:t>
            </a:r>
            <a:r>
              <a:rPr lang="en-US" altLang="en-US" sz="3200" dirty="0" err="1">
                <a:solidFill>
                  <a:srgbClr val="FF0000"/>
                </a:solidFill>
                <a:latin typeface="Arial" panose="020B0604020202020204" pitchFamily="34" charset="0"/>
                <a:cs typeface="Arial" panose="020B0604020202020204" pitchFamily="34" charset="0"/>
              </a:rPr>
              <a:t>hoặc</a:t>
            </a:r>
            <a:r>
              <a:rPr lang="en-US" altLang="en-US" sz="3200" dirty="0">
                <a:solidFill>
                  <a:srgbClr val="FF0000"/>
                </a:solidFill>
                <a:latin typeface="Arial" panose="020B0604020202020204" pitchFamily="34" charset="0"/>
                <a:cs typeface="Arial" panose="020B0604020202020204" pitchFamily="34" charset="0"/>
              </a:rPr>
              <a:t> A</a:t>
            </a:r>
            <a:r>
              <a:rPr lang="en-US" altLang="en-US" sz="3200" baseline="-25000" dirty="0">
                <a:solidFill>
                  <a:srgbClr val="FF0000"/>
                </a:solidFill>
                <a:latin typeface="Arial" panose="020B0604020202020204" pitchFamily="34" charset="0"/>
                <a:cs typeface="Arial" panose="020B0604020202020204" pitchFamily="34" charset="0"/>
              </a:rPr>
              <a:t>3</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b,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788765"/>
            <a:chOff x="993155" y="2672862"/>
            <a:chExt cx="8669383" cy="2788765"/>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256070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FF0000"/>
                  </a:solidFill>
                  <a:latin typeface="Arial" panose="020B0604020202020204" pitchFamily="34" charset="0"/>
                  <a:ea typeface="微软雅黑" panose="020B0503020204020204" pitchFamily="34" charset="-122"/>
                  <a:sym typeface="Arial" panose="020B0604020202020204" pitchFamily="34" charset="0"/>
                </a:rPr>
                <a:t>*Kết luận:</a:t>
              </a:r>
            </a:p>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gồm kí hiệu hoá học của một nguyên tố (đơn chất) hay hai, ba,... nguyên tố (hợp chất) và chỉ số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3, 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85162" y="2622875"/>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8000" y="381001"/>
            <a:ext cx="4089400" cy="1003297"/>
          </a:xfrm>
          <a:prstGeom prst="rect">
            <a:avLst/>
          </a:prstGeom>
          <a:solidFill>
            <a:srgbClr val="00B050"/>
          </a:solidFill>
        </p:spPr>
        <p:txBody>
          <a:bodyPr vert="horz" lIns="121920" tIns="60960" rIns="121920" bIns="6096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267" b="1" dirty="0">
                <a:latin typeface="Times New Roman" pitchFamily="18" charset="0"/>
                <a:cs typeface="Times New Roman" pitchFamily="18" charset="0"/>
              </a:rPr>
              <a:t>II. </a:t>
            </a:r>
            <a:r>
              <a:rPr lang="en-US" sz="4267" b="1" dirty="0" err="1">
                <a:latin typeface="Times New Roman" pitchFamily="18" charset="0"/>
                <a:cs typeface="Times New Roman" pitchFamily="18" charset="0"/>
              </a:rPr>
              <a:t>Hóa</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trị</a:t>
            </a:r>
            <a:endParaRPr lang="en-US" sz="4267" b="1" dirty="0">
              <a:latin typeface="Times New Roman" pitchFamily="18" charset="0"/>
              <a:cs typeface="Times New Roman" pitchFamily="18" charset="0"/>
            </a:endParaRPr>
          </a:p>
          <a:p>
            <a:r>
              <a:rPr lang="en-US" sz="4267" b="1" dirty="0">
                <a:latin typeface="Times New Roman" pitchFamily="18" charset="0"/>
                <a:cs typeface="Times New Roman" pitchFamily="18" charset="0"/>
              </a:rPr>
              <a:t>1. </a:t>
            </a:r>
            <a:r>
              <a:rPr lang="en-US" sz="4267" b="1" dirty="0" err="1">
                <a:latin typeface="Times New Roman" pitchFamily="18" charset="0"/>
                <a:cs typeface="Times New Roman" pitchFamily="18" charset="0"/>
              </a:rPr>
              <a:t>Khái</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niệm</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hóa</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trị</a:t>
            </a:r>
            <a:endParaRPr lang="en-US" sz="4267" b="1" dirty="0">
              <a:latin typeface="Times New Roman" pitchFamily="18" charset="0"/>
              <a:cs typeface="Times New Roman" pitchFamily="18" charset="0"/>
            </a:endParaRPr>
          </a:p>
        </p:txBody>
      </p:sp>
      <p:sp>
        <p:nvSpPr>
          <p:cNvPr id="4" name="Cloud 3"/>
          <p:cNvSpPr/>
          <p:nvPr/>
        </p:nvSpPr>
        <p:spPr>
          <a:xfrm>
            <a:off x="508000" y="1384299"/>
            <a:ext cx="3784600" cy="252730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3" b="1" dirty="0" err="1">
                <a:solidFill>
                  <a:schemeClr val="tx1"/>
                </a:solidFill>
                <a:latin typeface="Times New Roman" pitchFamily="18" charset="0"/>
                <a:ea typeface="+mj-ea"/>
                <a:cs typeface="Times New Roman" pitchFamily="18" charset="0"/>
              </a:rPr>
              <a:t>Nêu</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khái</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niệm</a:t>
            </a:r>
            <a:r>
              <a:rPr lang="en-US" sz="3333" b="1" dirty="0">
                <a:solidFill>
                  <a:schemeClr val="tx1"/>
                </a:solidFill>
                <a:latin typeface="Times New Roman" pitchFamily="18" charset="0"/>
                <a:ea typeface="+mj-ea"/>
                <a:cs typeface="Times New Roman" pitchFamily="18" charset="0"/>
              </a:rPr>
              <a:t> </a:t>
            </a:r>
          </a:p>
          <a:p>
            <a:pPr algn="ctr"/>
            <a:r>
              <a:rPr lang="en-US" sz="3333" b="1" u="sng" dirty="0" err="1">
                <a:solidFill>
                  <a:schemeClr val="tx1"/>
                </a:solidFill>
                <a:latin typeface="Times New Roman" pitchFamily="18" charset="0"/>
                <a:ea typeface="+mj-ea"/>
                <a:cs typeface="Times New Roman" pitchFamily="18" charset="0"/>
              </a:rPr>
              <a:t>hóa</a:t>
            </a:r>
            <a:r>
              <a:rPr lang="en-US" sz="3333" b="1" u="sng" dirty="0">
                <a:solidFill>
                  <a:schemeClr val="tx1"/>
                </a:solidFill>
                <a:latin typeface="Times New Roman" pitchFamily="18" charset="0"/>
                <a:ea typeface="+mj-ea"/>
                <a:cs typeface="Times New Roman" pitchFamily="18" charset="0"/>
              </a:rPr>
              <a:t> </a:t>
            </a:r>
            <a:r>
              <a:rPr lang="en-US" sz="3333" b="1" u="sng" dirty="0" err="1">
                <a:solidFill>
                  <a:schemeClr val="tx1"/>
                </a:solidFill>
                <a:latin typeface="Times New Roman" pitchFamily="18" charset="0"/>
                <a:ea typeface="+mj-ea"/>
                <a:cs typeface="Times New Roman" pitchFamily="18" charset="0"/>
              </a:rPr>
              <a:t>trị</a:t>
            </a:r>
            <a:r>
              <a:rPr lang="en-US" sz="3333" b="1" dirty="0">
                <a:solidFill>
                  <a:schemeClr val="tx1"/>
                </a:solidFill>
                <a:latin typeface="Times New Roman" pitchFamily="18" charset="0"/>
                <a:ea typeface="+mj-ea"/>
                <a:cs typeface="Times New Roman" pitchFamily="18" charset="0"/>
              </a:rPr>
              <a:t>?</a:t>
            </a:r>
          </a:p>
        </p:txBody>
      </p:sp>
      <p:sp>
        <p:nvSpPr>
          <p:cNvPr id="6" name="Oval Callout 5"/>
          <p:cNvSpPr/>
          <p:nvPr/>
        </p:nvSpPr>
        <p:spPr>
          <a:xfrm>
            <a:off x="4940299" y="853902"/>
            <a:ext cx="6515100" cy="3171999"/>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333" b="1" dirty="0">
                <a:solidFill>
                  <a:schemeClr val="tx1"/>
                </a:solidFill>
                <a:latin typeface="Times New Roman" pitchFamily="18" charset="0"/>
                <a:ea typeface="+mj-ea"/>
                <a:cs typeface="Times New Roman" pitchFamily="18" charset="0"/>
              </a:rPr>
              <a:t>Hóa trị là con số biểu thị khả năng liên kết của nguyên tử nguyên tố này với nguyên tử nguyên tố khác.</a:t>
            </a:r>
            <a:endParaRPr lang="en-US" sz="3333" b="1" dirty="0">
              <a:solidFill>
                <a:schemeClr val="tx1"/>
              </a:solidFill>
              <a:latin typeface="Times New Roman" pitchFamily="18" charset="0"/>
              <a:ea typeface="+mj-ea"/>
              <a:cs typeface="Times New Roman" pitchFamily="18" charset="0"/>
            </a:endParaRPr>
          </a:p>
          <a:p>
            <a:pPr algn="ctr"/>
            <a:endParaRPr lang="en-US" sz="2400" dirty="0"/>
          </a:p>
        </p:txBody>
      </p:sp>
      <p:sp>
        <p:nvSpPr>
          <p:cNvPr id="8" name="Down Arrow 7"/>
          <p:cNvSpPr/>
          <p:nvPr/>
        </p:nvSpPr>
        <p:spPr>
          <a:xfrm>
            <a:off x="-552454" y="4191000"/>
            <a:ext cx="5429251" cy="25654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33" b="1" dirty="0">
              <a:solidFill>
                <a:schemeClr val="tx1"/>
              </a:solidFill>
              <a:latin typeface="Times New Roman" pitchFamily="18" charset="0"/>
              <a:ea typeface="+mj-ea"/>
              <a:cs typeface="Times New Roman" pitchFamily="18" charset="0"/>
            </a:endParaRPr>
          </a:p>
          <a:p>
            <a:pPr algn="ctr"/>
            <a:r>
              <a:rPr lang="en-US" sz="3333" b="1" dirty="0" err="1">
                <a:solidFill>
                  <a:schemeClr val="tx1"/>
                </a:solidFill>
                <a:latin typeface="Times New Roman" pitchFamily="18" charset="0"/>
                <a:ea typeface="+mj-ea"/>
                <a:cs typeface="Times New Roman" pitchFamily="18" charset="0"/>
              </a:rPr>
              <a:t>Số</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cặp</a:t>
            </a:r>
            <a:r>
              <a:rPr lang="en-US" sz="3333" b="1" dirty="0">
                <a:solidFill>
                  <a:schemeClr val="tx1"/>
                </a:solidFill>
                <a:latin typeface="Times New Roman" pitchFamily="18" charset="0"/>
                <a:ea typeface="+mj-ea"/>
                <a:cs typeface="Times New Roman" pitchFamily="18" charset="0"/>
              </a:rPr>
              <a:t> electron </a:t>
            </a:r>
            <a:r>
              <a:rPr lang="en-US" sz="3333" b="1" dirty="0" err="1">
                <a:solidFill>
                  <a:schemeClr val="tx1"/>
                </a:solidFill>
                <a:latin typeface="Times New Roman" pitchFamily="18" charset="0"/>
                <a:ea typeface="+mj-ea"/>
                <a:cs typeface="Times New Roman" pitchFamily="18" charset="0"/>
              </a:rPr>
              <a:t>dùng</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chung</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chất</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cộng</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hóa</a:t>
            </a:r>
            <a:r>
              <a:rPr lang="en-US" sz="3333" b="1" dirty="0">
                <a:solidFill>
                  <a:schemeClr val="tx1"/>
                </a:solidFill>
                <a:latin typeface="Times New Roman" pitchFamily="18" charset="0"/>
                <a:ea typeface="+mj-ea"/>
                <a:cs typeface="Times New Roman" pitchFamily="18" charset="0"/>
              </a:rPr>
              <a:t> </a:t>
            </a:r>
            <a:r>
              <a:rPr lang="en-US" sz="3333" b="1" dirty="0" err="1">
                <a:solidFill>
                  <a:schemeClr val="tx1"/>
                </a:solidFill>
                <a:latin typeface="Times New Roman" pitchFamily="18" charset="0"/>
                <a:ea typeface="+mj-ea"/>
                <a:cs typeface="Times New Roman" pitchFamily="18" charset="0"/>
              </a:rPr>
              <a:t>trị</a:t>
            </a:r>
            <a:r>
              <a:rPr lang="en-US" sz="3333" b="1" dirty="0">
                <a:solidFill>
                  <a:schemeClr val="tx1"/>
                </a:solidFill>
                <a:latin typeface="Times New Roman" pitchFamily="18" charset="0"/>
                <a:ea typeface="+mj-ea"/>
                <a:cs typeface="Times New Roman" pitchFamily="18" charset="0"/>
              </a:rPr>
              <a:t>)</a:t>
            </a:r>
          </a:p>
        </p:txBody>
      </p:sp>
      <p:sp>
        <p:nvSpPr>
          <p:cNvPr id="9" name="Right Arrow 8"/>
          <p:cNvSpPr/>
          <p:nvPr/>
        </p:nvSpPr>
        <p:spPr>
          <a:xfrm>
            <a:off x="4152900" y="2439900"/>
            <a:ext cx="889000" cy="3668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730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40" y="348861"/>
            <a:ext cx="10586160" cy="4799603"/>
          </a:xfrm>
          <a:prstGeom prst="rect">
            <a:avLst/>
          </a:prstGeom>
        </p:spPr>
      </p:pic>
      <p:sp>
        <p:nvSpPr>
          <p:cNvPr id="4" name="Right Arrow 3"/>
          <p:cNvSpPr/>
          <p:nvPr/>
        </p:nvSpPr>
        <p:spPr>
          <a:xfrm>
            <a:off x="203200" y="4876800"/>
            <a:ext cx="12141200" cy="19812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schemeClr val="tx1"/>
                </a:solidFill>
                <a:latin typeface="Times New Roman" pitchFamily="18" charset="0"/>
                <a:cs typeface="Times New Roman" pitchFamily="18" charset="0"/>
              </a:rPr>
              <a:t>Chlorine </a:t>
            </a:r>
            <a:r>
              <a:rPr lang="en-US" sz="3733" b="1" dirty="0" err="1">
                <a:solidFill>
                  <a:schemeClr val="tx1"/>
                </a:solidFill>
                <a:latin typeface="Times New Roman" pitchFamily="18" charset="0"/>
                <a:cs typeface="Times New Roman" pitchFamily="18" charset="0"/>
              </a:rPr>
              <a:t>có</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hóa</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trị</a:t>
            </a:r>
            <a:r>
              <a:rPr lang="en-US" sz="3733" b="1" dirty="0">
                <a:solidFill>
                  <a:schemeClr val="tx1"/>
                </a:solidFill>
                <a:latin typeface="Times New Roman" pitchFamily="18" charset="0"/>
                <a:cs typeface="Times New Roman" pitchFamily="18" charset="0"/>
              </a:rPr>
              <a:t> I (</a:t>
            </a:r>
            <a:r>
              <a:rPr lang="en-US" sz="3733" b="1" dirty="0" err="1">
                <a:solidFill>
                  <a:schemeClr val="tx1"/>
                </a:solidFill>
                <a:latin typeface="Times New Roman" pitchFamily="18" charset="0"/>
                <a:cs typeface="Times New Roman" pitchFamily="18" charset="0"/>
              </a:rPr>
              <a:t>Vì</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Cl</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chỉ</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có</a:t>
            </a:r>
            <a:r>
              <a:rPr lang="en-US" sz="3733" b="1" dirty="0">
                <a:solidFill>
                  <a:schemeClr val="tx1"/>
                </a:solidFill>
                <a:latin typeface="Times New Roman" pitchFamily="18" charset="0"/>
                <a:cs typeface="Times New Roman" pitchFamily="18" charset="0"/>
              </a:rPr>
              <a:t> 1 </a:t>
            </a:r>
            <a:r>
              <a:rPr lang="en-US" sz="3733" b="1" dirty="0" err="1">
                <a:solidFill>
                  <a:schemeClr val="tx1"/>
                </a:solidFill>
                <a:latin typeface="Times New Roman" pitchFamily="18" charset="0"/>
                <a:cs typeface="Times New Roman" pitchFamily="18" charset="0"/>
              </a:rPr>
              <a:t>cặp</a:t>
            </a:r>
            <a:r>
              <a:rPr lang="en-US" sz="3733" b="1" dirty="0">
                <a:solidFill>
                  <a:schemeClr val="tx1"/>
                </a:solidFill>
                <a:latin typeface="Times New Roman" pitchFamily="18" charset="0"/>
                <a:cs typeface="Times New Roman" pitchFamily="18" charset="0"/>
              </a:rPr>
              <a:t> e </a:t>
            </a:r>
            <a:r>
              <a:rPr lang="en-US" sz="3733" b="1" dirty="0" err="1">
                <a:solidFill>
                  <a:schemeClr val="tx1"/>
                </a:solidFill>
                <a:latin typeface="Times New Roman" pitchFamily="18" charset="0"/>
                <a:cs typeface="Times New Roman" pitchFamily="18" charset="0"/>
              </a:rPr>
              <a:t>dùng</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chung</a:t>
            </a:r>
            <a:r>
              <a:rPr lang="en-US" sz="3733" b="1" dirty="0">
                <a:solidFill>
                  <a:schemeClr val="tx1"/>
                </a:solidFill>
                <a:latin typeface="Times New Roman" pitchFamily="18" charset="0"/>
                <a:cs typeface="Times New Roman" pitchFamily="18" charset="0"/>
              </a:rPr>
              <a:t> </a:t>
            </a:r>
            <a:r>
              <a:rPr lang="en-US" sz="3733" b="1" dirty="0" err="1">
                <a:solidFill>
                  <a:schemeClr val="tx1"/>
                </a:solidFill>
                <a:latin typeface="Times New Roman" pitchFamily="18" charset="0"/>
                <a:cs typeface="Times New Roman" pitchFamily="18" charset="0"/>
              </a:rPr>
              <a:t>với</a:t>
            </a:r>
            <a:r>
              <a:rPr lang="en-US" sz="3733" b="1" dirty="0">
                <a:solidFill>
                  <a:schemeClr val="tx1"/>
                </a:solidFill>
                <a:latin typeface="Times New Roman" pitchFamily="18" charset="0"/>
                <a:cs typeface="Times New Roman" pitchFamily="18" charset="0"/>
              </a:rPr>
              <a:t> H)</a:t>
            </a:r>
          </a:p>
        </p:txBody>
      </p:sp>
    </p:spTree>
    <p:extLst>
      <p:ext uri="{BB962C8B-B14F-4D97-AF65-F5344CB8AC3E}">
        <p14:creationId xmlns:p14="http://schemas.microsoft.com/office/powerpoint/2010/main" val="123975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75172"/>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sulfide</a:t>
            </a: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5" name="TextBox 14">
            <a:extLst>
              <a:ext uri="{FF2B5EF4-FFF2-40B4-BE49-F238E27FC236}">
                <a16:creationId xmlns:a16="http://schemas.microsoft.com/office/drawing/2014/main" id="{C1DB030A-7527-4766-83E1-6721D80C967F}"/>
              </a:ext>
            </a:extLst>
          </p:cNvPr>
          <p:cNvSpPr txBox="1"/>
          <p:nvPr/>
        </p:nvSpPr>
        <p:spPr>
          <a:xfrm>
            <a:off x="393895" y="1663894"/>
            <a:ext cx="7554351" cy="1815882"/>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Xét phân tử sulfur dioxide:</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O có hóa trị II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O</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IV</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519311" y="3722834"/>
            <a:ext cx="10208455" cy="2677656"/>
          </a:xfrm>
          <a:prstGeom prst="rect">
            <a:avLst/>
          </a:prstGeom>
          <a:solidFill>
            <a:srgbClr val="FFFFCC"/>
          </a:solid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 Xét phân tử hydrogen sulfide:</a:t>
            </a:r>
          </a:p>
          <a:p>
            <a:pPr algn="l" latinLnBrk="0"/>
            <a:r>
              <a:rPr lang="vi-VN" sz="2800" b="0" i="0" dirty="0">
                <a:solidFill>
                  <a:srgbClr val="333333"/>
                </a:solidFill>
                <a:effectLst/>
                <a:latin typeface="Arial" panose="020B0604020202020204" pitchFamily="34" charset="0"/>
                <a:cs typeface="Arial" panose="020B0604020202020204" pitchFamily="34" charset="0"/>
              </a:rPr>
              <a:t>   + H có hóa trị I</a:t>
            </a:r>
          </a:p>
          <a:p>
            <a:pPr algn="l" latinLnBrk="0"/>
            <a:r>
              <a:rPr lang="vi-VN" sz="2800" b="0" i="0" dirty="0">
                <a:solidFill>
                  <a:srgbClr val="333333"/>
                </a:solidFill>
                <a:effectLst/>
                <a:latin typeface="Arial" panose="020B0604020202020204" pitchFamily="34" charset="0"/>
                <a:cs typeface="Arial" panose="020B0604020202020204" pitchFamily="34" charset="0"/>
              </a:rPr>
              <a:t>   + 1 nguyên tử S liên kết với 2 nguyên tử H.</a:t>
            </a:r>
          </a:p>
          <a:p>
            <a:pPr algn="l" latinLnBrk="0"/>
            <a:r>
              <a:rPr lang="vi-VN" sz="2800" b="0" i="0" dirty="0">
                <a:solidFill>
                  <a:srgbClr val="333333"/>
                </a:solidFill>
                <a:effectLst/>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pPr algn="l" latinLnBrk="0"/>
            <a:r>
              <a:rPr lang="en-US" sz="2800" dirty="0"/>
              <a:t>⇒</a:t>
            </a:r>
            <a:r>
              <a:rPr lang="vi-VN" sz="2800" b="0" i="0" dirty="0">
                <a:solidFill>
                  <a:srgbClr val="333333"/>
                </a:solidFill>
                <a:effectLst/>
                <a:latin typeface="Arial" panose="020B0604020202020204" pitchFamily="34" charset="0"/>
                <a:cs typeface="Arial" panose="020B0604020202020204" pitchFamily="34" charset="0"/>
              </a:rPr>
              <a:t> S có hóa trị II</a:t>
            </a:r>
          </a:p>
        </p:txBody>
      </p:sp>
    </p:spTree>
    <p:extLst>
      <p:ext uri="{BB962C8B-B14F-4D97-AF65-F5344CB8AC3E}">
        <p14:creationId xmlns:p14="http://schemas.microsoft.com/office/powerpoint/2010/main" val="256280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06240" y="1968651"/>
            <a:ext cx="7587174" cy="146035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 </a:t>
            </a:r>
            <a:r>
              <a:rPr lang="vi-VN" sz="3200" dirty="0">
                <a:solidFill>
                  <a:schemeClr val="tx1"/>
                </a:solidFill>
                <a:latin typeface="Arial" panose="020B0604020202020204" pitchFamily="34" charset="0"/>
                <a:cs typeface="Arial" panose="020B0604020202020204" pitchFamily="34" charset="0"/>
              </a:rPr>
              <a:t>Hãy xác định hóa trị của C trong hợp chất methane có trong Hình 5.3b</a:t>
            </a:r>
            <a:endParaRPr lang="zh-CN" altLang="en-US" sz="3200" dirty="0">
              <a:solidFill>
                <a:schemeClr val="tx1"/>
              </a:solidFill>
              <a:cs typeface="+mn-ea"/>
              <a:sym typeface="+mn-lt"/>
            </a:endParaRP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pic>
        <p:nvPicPr>
          <p:cNvPr id="9" name="Picture 8">
            <a:extLst>
              <a:ext uri="{FF2B5EF4-FFF2-40B4-BE49-F238E27FC236}">
                <a16:creationId xmlns:a16="http://schemas.microsoft.com/office/drawing/2014/main" id="{A40AD867-8FEB-4ED5-882D-646BB60C3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72" y="3485616"/>
            <a:ext cx="6354811" cy="3070061"/>
          </a:xfrm>
          <a:prstGeom prst="rect">
            <a:avLst/>
          </a:prstGeom>
          <a:ln>
            <a:noFill/>
          </a:ln>
          <a:effectLst>
            <a:softEdge rad="112500"/>
          </a:effectLst>
        </p:spPr>
      </p:pic>
    </p:spTree>
    <p:extLst>
      <p:ext uri="{BB962C8B-B14F-4D97-AF65-F5344CB8AC3E}">
        <p14:creationId xmlns:p14="http://schemas.microsoft.com/office/powerpoint/2010/main" val="404223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6EE3988F-B304-4E70-9EB4-1F05E85B6263}"/>
              </a:ext>
            </a:extLst>
          </p:cNvPr>
          <p:cNvSpPr txBox="1"/>
          <p:nvPr/>
        </p:nvSpPr>
        <p:spPr>
          <a:xfrm>
            <a:off x="1167618" y="2338879"/>
            <a:ext cx="10208455" cy="2677656"/>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Hợp chất methane:</a:t>
            </a:r>
          </a:p>
          <a:p>
            <a:r>
              <a:rPr lang="vi-VN" sz="2800" dirty="0">
                <a:solidFill>
                  <a:srgbClr val="333333"/>
                </a:solidFill>
                <a:latin typeface="Arial" panose="020B0604020202020204" pitchFamily="34" charset="0"/>
                <a:cs typeface="Arial" panose="020B0604020202020204" pitchFamily="34" charset="0"/>
              </a:rPr>
              <a:t>   + H có hóa trị I</a:t>
            </a:r>
          </a:p>
          <a:p>
            <a:r>
              <a:rPr lang="vi-VN" sz="2800" dirty="0">
                <a:solidFill>
                  <a:srgbClr val="333333"/>
                </a:solidFill>
                <a:latin typeface="Arial" panose="020B0604020202020204" pitchFamily="34" charset="0"/>
                <a:cs typeface="Arial" panose="020B0604020202020204" pitchFamily="34" charset="0"/>
              </a:rPr>
              <a:t>   + 1 nguyên tử C liên kết với 4 nguyên tử H</a:t>
            </a:r>
          </a:p>
          <a:p>
            <a:r>
              <a:rPr lang="vi-VN" sz="2800" dirty="0">
                <a:solidFill>
                  <a:srgbClr val="333333"/>
                </a:solidFill>
                <a:latin typeface="Arial" panose="020B0604020202020204" pitchFamily="34" charset="0"/>
                <a:cs typeface="Arial" panose="020B0604020202020204" pitchFamily="34" charset="0"/>
              </a:rPr>
              <a:t>   + Nguyên tử của nguyên tố khác liên kết được với bao nhiêu nguyên tử H thì nguyên tố đó có hóa trị bằng bấy nhiêu</a:t>
            </a:r>
          </a:p>
          <a:p>
            <a:r>
              <a:rPr lang="en-US" sz="2800" dirty="0"/>
              <a:t>⇒</a:t>
            </a:r>
            <a:r>
              <a:rPr lang="vi-VN" sz="2800" dirty="0">
                <a:solidFill>
                  <a:srgbClr val="333333"/>
                </a:solidFill>
                <a:latin typeface="Arial" panose="020B0604020202020204" pitchFamily="34" charset="0"/>
                <a:cs typeface="Arial" panose="020B0604020202020204" pitchFamily="34" charset="0"/>
              </a:rPr>
              <a:t> C có hóa trị IV</a:t>
            </a:r>
            <a:endParaRPr lang="vi-VN" sz="28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4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1092317" y="96387"/>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01" y="170620"/>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634523" y="3398664"/>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3196521"/>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29387" y="320678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588400" y="3398664"/>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871504" y="4075666"/>
            <a:ext cx="10416578" cy="1792790"/>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p>
          <a:p>
            <a:pPr eaLnBrk="1" hangingPunct="1"/>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a:p>
            <a:pPr eaLnBrk="1" hangingPunct="1"/>
            <a:r>
              <a:rPr lang="vi-VN" altLang="en-US" sz="2800" dirty="0">
                <a:cs typeface="Arial" panose="020B0604020202020204" pitchFamily="34" charset="0"/>
              </a:rPr>
              <a:t>- Hoá trị của nhóm nguyên </a:t>
            </a:r>
            <a:r>
              <a:rPr lang="vi-VN" altLang="en-US" sz="2800">
                <a:cs typeface="Arial" panose="020B0604020202020204" pitchFamily="34" charset="0"/>
              </a:rPr>
              <a:t>tử được </a:t>
            </a:r>
            <a:r>
              <a:rPr lang="vi-VN" altLang="en-US" sz="2800" dirty="0">
                <a:cs typeface="Arial" panose="020B0604020202020204" pitchFamily="34" charset="0"/>
              </a:rPr>
              <a:t>xác định tương tự như cách xác định hoá trị của nguyên tố</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168570" y="1913914"/>
            <a:ext cx="7023430" cy="265074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275263" y="1969476"/>
            <a:ext cx="6669462"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FF0000"/>
                </a:solidFill>
                <a:latin typeface="Arial" panose="020B0604020202020204" pitchFamily="34" charset="0"/>
                <a:ea typeface="微软雅黑" panose="020B0503020204020204" pitchFamily="34" charset="-122"/>
                <a:sym typeface="Arial" panose="020B0604020202020204" pitchFamily="34" charset="0"/>
              </a:rPr>
              <a:t>Quy ước</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 Nguyên tố H có hoá trị I. Nguyên tố O có hoá trị II. Hoá trị của nguyên tố khác được xác định từ hoá trị của H và O.</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3911"/>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B0E5F1-C413-FE49-950E-37D91EED94C5}"/>
              </a:ext>
            </a:extLst>
          </p:cNvPr>
          <p:cNvSpPr txBox="1"/>
          <p:nvPr/>
        </p:nvSpPr>
        <p:spPr>
          <a:xfrm>
            <a:off x="2216076" y="1818042"/>
            <a:ext cx="8896574" cy="378565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bởi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sulfur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oxygen,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sulfur</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chiếm</a:t>
            </a:r>
            <a:r>
              <a:rPr lang="en-US" sz="4000" dirty="0">
                <a:latin typeface="Times New Roman" panose="02020603050405020304" pitchFamily="18" charset="0"/>
                <a:cs typeface="Times New Roman" panose="02020603050405020304" pitchFamily="18" charset="0"/>
              </a:rPr>
              <a:t> 40%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oxi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80 </a:t>
            </a:r>
            <a:r>
              <a:rPr lang="en-US" sz="4000" dirty="0" err="1">
                <a:latin typeface="Times New Roman" panose="02020603050405020304" pitchFamily="18" charset="0"/>
                <a:cs typeface="Times New Roman" panose="02020603050405020304" pitchFamily="18" charset="0"/>
              </a:rPr>
              <a:t>amu</a:t>
            </a:r>
            <a:r>
              <a:rPr lang="en-US" sz="4000" dirty="0">
                <a:latin typeface="Times New Roman" panose="02020603050405020304" pitchFamily="18" charset="0"/>
                <a:cs typeface="Times New Roman" panose="02020603050405020304" pitchFamily="18" charset="0"/>
              </a:rPr>
              <a:t>.</a:t>
            </a:r>
          </a:p>
          <a:p>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DB5E5A3-4F4F-6044-87DF-7D26BCCDE83C}"/>
              </a:ext>
            </a:extLst>
          </p:cNvPr>
          <p:cNvSpPr txBox="1"/>
          <p:nvPr/>
        </p:nvSpPr>
        <p:spPr>
          <a:xfrm>
            <a:off x="3797449" y="839096"/>
            <a:ext cx="5303520"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4012356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154851"/>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024B2B-3B79-42DD-B241-3674560816C7}"/>
                  </a:ext>
                </a:extLst>
              </p:cNvPr>
              <p:cNvSpPr txBox="1"/>
              <p:nvPr/>
            </p:nvSpPr>
            <p:spPr>
              <a:xfrm>
                <a:off x="674557" y="1366552"/>
                <a:ext cx="11167673" cy="48533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carbon dioxide bao gồm 2 nguyên tố: C và O</a:t>
                </a:r>
              </a:p>
              <a:p>
                <a:r>
                  <a:rPr lang="vi-VN" sz="2800" dirty="0">
                    <a:latin typeface="Arial" panose="020B0604020202020204" pitchFamily="34" charset="0"/>
                    <a:cs typeface="Arial" panose="020B0604020202020204" pitchFamily="34" charset="0"/>
                  </a:rPr>
                  <a:t>- Gọi công thức phân tử của carbon dioxide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O</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Vì khối lượng phân tử của carbon dioxide là 44 amu</a:t>
                </a:r>
              </a:p>
              <a:p>
                <a:r>
                  <a:rPr lang="en-US" sz="2800" dirty="0"/>
                  <a:t>⇒</a:t>
                </a:r>
                <a:r>
                  <a:rPr lang="vi-VN" sz="2800" dirty="0">
                    <a:latin typeface="Arial" panose="020B0604020202020204" pitchFamily="34" charset="0"/>
                    <a:cs typeface="Arial" panose="020B0604020202020204" pitchFamily="34" charset="0"/>
                  </a:rPr>
                  <a:t> 12.x + 16.y = 44 </a:t>
                </a:r>
                <a:r>
                  <a:rPr lang="en-US" sz="2800" dirty="0"/>
                  <a:t>⇒</a:t>
                </a:r>
                <a:r>
                  <a:rPr lang="vi-VN" sz="2800" dirty="0">
                    <a:latin typeface="Arial" panose="020B0604020202020204" pitchFamily="34" charset="0"/>
                    <a:cs typeface="Arial" panose="020B0604020202020204" pitchFamily="34" charset="0"/>
                  </a:rPr>
                  <a:t> 12x = 44 -16 (1)</a:t>
                </a:r>
              </a:p>
              <a:p>
                <a:r>
                  <a:rPr lang="vi-VN" sz="2800" dirty="0">
                    <a:latin typeface="Arial" panose="020B0604020202020204" pitchFamily="34" charset="0"/>
                    <a:cs typeface="Arial" panose="020B0604020202020204" pitchFamily="34" charset="0"/>
                  </a:rPr>
                  <a:t>- Cứ 1 phần khối lượng carbon có tương ứng 2,667 phần khối lượng oxygen nghĩa là: </a:t>
                </a:r>
              </a:p>
              <a:p>
                <a:pPr/>
                <a14:m>
                  <m:oMathPara xmlns:m="http://schemas.openxmlformats.org/officeDocument/2006/math">
                    <m:oMathParaPr>
                      <m:jc m:val="centerGroup"/>
                    </m:oMathParaPr>
                    <m:oMath xmlns:m="http://schemas.openxmlformats.org/officeDocument/2006/math">
                      <m:f>
                        <m:fPr>
                          <m:ctrlPr>
                            <a:rPr lang="vi-VN" sz="280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12</m:t>
                          </m:r>
                          <m:r>
                            <a:rPr lang="vi-VN" sz="2800" b="0" i="1" smtClean="0">
                              <a:latin typeface="Cambria Math" panose="02040503050406030204" pitchFamily="18" charset="0"/>
                              <a:cs typeface="Arial" panose="020B0604020202020204" pitchFamily="34" charset="0"/>
                            </a:rPr>
                            <m:t>𝑥</m:t>
                          </m:r>
                        </m:num>
                        <m:den>
                          <m:r>
                            <a:rPr lang="vi-VN" sz="2800" b="0" i="1" smtClean="0">
                              <a:latin typeface="Cambria Math" panose="02040503050406030204" pitchFamily="18" charset="0"/>
                              <a:cs typeface="Arial" panose="020B0604020202020204" pitchFamily="34" charset="0"/>
                            </a:rPr>
                            <m:t>16</m:t>
                          </m:r>
                          <m:r>
                            <a:rPr lang="vi-VN" sz="2800" b="0" i="1" smtClean="0">
                              <a:latin typeface="Cambria Math" panose="02040503050406030204" pitchFamily="18" charset="0"/>
                              <a:cs typeface="Arial" panose="020B0604020202020204" pitchFamily="34" charset="0"/>
                            </a:rPr>
                            <m:t>𝑦</m:t>
                          </m:r>
                        </m:den>
                      </m:f>
                      <m:r>
                        <a:rPr lang="vi-VN" sz="2800" b="0" i="1" smtClean="0">
                          <a:latin typeface="Cambria Math" panose="02040503050406030204" pitchFamily="18" charset="0"/>
                          <a:cs typeface="Arial" panose="020B0604020202020204" pitchFamily="34" charset="0"/>
                        </a:rPr>
                        <m:t>= </m:t>
                      </m:r>
                      <m:f>
                        <m:fPr>
                          <m:ctrlPr>
                            <a:rPr lang="vi-VN" sz="2800" b="0" i="1" smtClean="0">
                              <a:latin typeface="Cambria Math" panose="02040503050406030204" pitchFamily="18" charset="0"/>
                              <a:cs typeface="Arial" panose="020B0604020202020204" pitchFamily="34" charset="0"/>
                            </a:rPr>
                          </m:ctrlPr>
                        </m:fPr>
                        <m:num>
                          <m:r>
                            <a:rPr lang="vi-VN" sz="2800" b="0" i="1" smtClean="0">
                              <a:latin typeface="Cambria Math" panose="02040503050406030204" pitchFamily="18" charset="0"/>
                              <a:cs typeface="Arial" panose="020B0604020202020204" pitchFamily="34" charset="0"/>
                            </a:rPr>
                            <m:t>1</m:t>
                          </m:r>
                        </m:num>
                        <m:den>
                          <m:r>
                            <a:rPr lang="vi-VN" sz="2800" b="0" i="1" smtClean="0">
                              <a:latin typeface="Cambria Math" panose="02040503050406030204" pitchFamily="18" charset="0"/>
                              <a:cs typeface="Arial" panose="020B0604020202020204" pitchFamily="34" charset="0"/>
                            </a:rPr>
                            <m:t>2,667</m:t>
                          </m:r>
                        </m:den>
                      </m:f>
                    </m:oMath>
                  </m:oMathPara>
                </a14:m>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Thay 12x ở phương trình (1) vào phương trình (2)</a:t>
                </a:r>
              </a:p>
              <a:p>
                <a:r>
                  <a:rPr lang="en-US" sz="2800" dirty="0"/>
                  <a:t>⇒</a:t>
                </a:r>
                <a:r>
                  <a:rPr lang="vi-VN" sz="2800" dirty="0">
                    <a:latin typeface="Arial" panose="020B0604020202020204" pitchFamily="34" charset="0"/>
                    <a:cs typeface="Arial" panose="020B0604020202020204" pitchFamily="34" charset="0"/>
                  </a:rPr>
                  <a:t> y = 2 và x = 1</a:t>
                </a:r>
              </a:p>
              <a:p>
                <a:r>
                  <a:rPr lang="vi-VN" sz="2800" dirty="0">
                    <a:latin typeface="Arial" panose="020B0604020202020204" pitchFamily="34" charset="0"/>
                    <a:cs typeface="Arial" panose="020B0604020202020204" pitchFamily="34" charset="0"/>
                  </a:rPr>
                  <a:t>Vậy Công thức hóa học của carbon dioxide là CO</a:t>
                </a:r>
                <a:r>
                  <a:rPr lang="vi-VN" sz="2800" baseline="-25000" dirty="0">
                    <a:latin typeface="Arial" panose="020B0604020202020204" pitchFamily="34" charset="0"/>
                    <a:cs typeface="Arial" panose="020B0604020202020204" pitchFamily="34" charset="0"/>
                  </a:rPr>
                  <a:t>2</a:t>
                </a:r>
              </a:p>
            </p:txBody>
          </p:sp>
        </mc:Choice>
        <mc:Fallback xmlns="">
          <p:sp>
            <p:nvSpPr>
              <p:cNvPr id="5" name="TextBox 4">
                <a:extLst>
                  <a:ext uri="{FF2B5EF4-FFF2-40B4-BE49-F238E27FC236}">
                    <a16:creationId xmlns:a16="http://schemas.microsoft.com/office/drawing/2014/main" id="{B2024B2B-3B79-42DD-B241-3674560816C7}"/>
                  </a:ext>
                </a:extLst>
              </p:cNvPr>
              <p:cNvSpPr txBox="1">
                <a:spLocks noRot="1" noChangeAspect="1" noMove="1" noResize="1" noEditPoints="1" noAdjustHandles="1" noChangeArrowheads="1" noChangeShapeType="1" noTextEdit="1"/>
              </p:cNvSpPr>
              <p:nvPr/>
            </p:nvSpPr>
            <p:spPr>
              <a:xfrm>
                <a:off x="674557" y="1366552"/>
                <a:ext cx="11167673" cy="4853380"/>
              </a:xfrm>
              <a:prstGeom prst="rect">
                <a:avLst/>
              </a:prstGeom>
              <a:blipFill>
                <a:blip r:embed="rId2"/>
                <a:stretch>
                  <a:fillRect l="-1146" t="-1256" r="-710" b="-2513"/>
                </a:stretch>
              </a:blipFill>
            </p:spPr>
            <p:txBody>
              <a:bodyPr/>
              <a:lstStyle/>
              <a:p>
                <a:r>
                  <a:rPr lang="vi-VN">
                    <a:noFill/>
                  </a:rPr>
                  <a:t> </a:t>
                </a:r>
              </a:p>
            </p:txBody>
          </p:sp>
        </mc:Fallback>
      </mc:AlternateContent>
    </p:spTree>
    <p:extLst>
      <p:ext uri="{BB962C8B-B14F-4D97-AF65-F5344CB8AC3E}">
        <p14:creationId xmlns:p14="http://schemas.microsoft.com/office/powerpoint/2010/main" val="6318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FDF15-C2A3-4278-B01E-0C2172DAEAB4}"/>
                  </a:ext>
                </a:extLst>
              </p:cNvPr>
              <p:cNvSpPr txBox="1"/>
              <p:nvPr/>
            </p:nvSpPr>
            <p:spPr>
              <a:xfrm>
                <a:off x="1154242" y="1975513"/>
                <a:ext cx="9473783" cy="333758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Khí hydrogen sulfide bao gồm 2 nguyên tố: H và S</a:t>
                </a:r>
              </a:p>
              <a:p>
                <a:r>
                  <a:rPr lang="vi-VN" sz="2800" dirty="0">
                    <a:latin typeface="Arial" panose="020B0604020202020204" pitchFamily="34" charset="0"/>
                    <a:cs typeface="Arial" panose="020B0604020202020204" pitchFamily="34" charset="0"/>
                  </a:rPr>
                  <a:t>- Gọi công thức phân tử của khí hydrogen sulfide là H</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S</a:t>
                </a:r>
                <a:r>
                  <a:rPr lang="vi-VN" sz="2800" baseline="-25000" dirty="0">
                    <a:latin typeface="Arial" panose="020B0604020202020204" pitchFamily="34" charset="0"/>
                    <a:cs typeface="Arial" panose="020B0604020202020204" pitchFamily="34" charset="0"/>
                  </a:rPr>
                  <a:t>y</a:t>
                </a:r>
              </a:p>
              <a:p>
                <a:r>
                  <a:rPr lang="vi-VN" sz="2800" dirty="0">
                    <a:latin typeface="Arial" panose="020B0604020202020204" pitchFamily="34" charset="0"/>
                    <a:cs typeface="Arial" panose="020B0604020202020204" pitchFamily="34" charset="0"/>
                  </a:rPr>
                  <a:t>- S có hóa trị II, H có hóa trị I</a:t>
                </a:r>
              </a:p>
              <a:p>
                <a:r>
                  <a:rPr lang="vi-VN" sz="2800" dirty="0">
                    <a:latin typeface="Arial" panose="020B0604020202020204" pitchFamily="34" charset="0"/>
                    <a:cs typeface="Arial" panose="020B0604020202020204" pitchFamily="34" charset="0"/>
                  </a:rPr>
                  <a:t>- Theo quy tắc hóa trị: x.I = y.II</a:t>
                </a:r>
              </a:p>
              <a:p>
                <a:r>
                  <a:rPr lang="en-US" sz="2800" dirty="0"/>
                  <a:t>⇒</a:t>
                </a:r>
                <a:r>
                  <a:rPr lang="vi-VN" sz="2800" dirty="0"/>
                  <a:t>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𝑥</m:t>
                        </m:r>
                      </m:num>
                      <m:den>
                        <m:r>
                          <a:rPr lang="vi-VN" sz="2800" b="0" i="1" smtClean="0">
                            <a:latin typeface="Cambria Math" panose="02040503050406030204" pitchFamily="18" charset="0"/>
                          </a:rPr>
                          <m:t>𝑦</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𝐼𝐼</m:t>
                        </m:r>
                      </m:num>
                      <m:den>
                        <m:r>
                          <a:rPr lang="vi-VN" sz="2800" b="0" i="1" smtClean="0">
                            <a:latin typeface="Cambria Math" panose="02040503050406030204" pitchFamily="18" charset="0"/>
                          </a:rPr>
                          <m:t>𝐼</m:t>
                        </m:r>
                        <m:r>
                          <a:rPr lang="vi-VN" sz="2800" b="0" i="1" smtClean="0">
                            <a:latin typeface="Cambria Math" panose="02040503050406030204" pitchFamily="18" charset="0"/>
                          </a:rPr>
                          <m:t> </m:t>
                        </m:r>
                      </m:den>
                    </m:f>
                    <m:r>
                      <a:rPr lang="vi-VN" sz="2800" b="0" i="1" smtClean="0">
                        <a:latin typeface="Cambria Math" panose="02040503050406030204" pitchFamily="18" charset="0"/>
                      </a:rPr>
                      <m:t>= </m:t>
                    </m:r>
                    <m:f>
                      <m:fPr>
                        <m:ctrlPr>
                          <a:rPr lang="vi-VN" sz="2800" b="0" i="1" smtClean="0">
                            <a:latin typeface="Cambria Math" panose="02040503050406030204" pitchFamily="18" charset="0"/>
                          </a:rPr>
                        </m:ctrlPr>
                      </m:fPr>
                      <m:num>
                        <m:r>
                          <a:rPr lang="vi-VN" sz="2800" b="0" i="1" smtClean="0">
                            <a:latin typeface="Cambria Math" panose="02040503050406030204" pitchFamily="18" charset="0"/>
                          </a:rPr>
                          <m:t>2</m:t>
                        </m:r>
                      </m:num>
                      <m:den>
                        <m:r>
                          <a:rPr lang="vi-VN" sz="2800" b="0" i="1" smtClean="0">
                            <a:latin typeface="Cambria Math" panose="02040503050406030204" pitchFamily="18" charset="0"/>
                          </a:rPr>
                          <m:t>1</m:t>
                        </m:r>
                      </m:den>
                    </m:f>
                  </m:oMath>
                </a14:m>
                <a:endParaRPr lang="vi-VN" sz="2800" dirty="0">
                  <a:latin typeface="Arial" panose="020B0604020202020204" pitchFamily="34" charset="0"/>
                  <a:cs typeface="Arial" panose="020B0604020202020204" pitchFamily="34" charset="0"/>
                </a:endParaRPr>
              </a:p>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endParaRPr lang="vi-VN" sz="2800" dirty="0">
                  <a:latin typeface="Arial" panose="020B0604020202020204" pitchFamily="34" charset="0"/>
                  <a:cs typeface="Arial" panose="020B0604020202020204" pitchFamily="34" charset="0"/>
                </a:endParaRPr>
              </a:p>
              <a:p>
                <a:r>
                  <a:rPr lang="vi-VN" sz="2800" dirty="0">
                    <a:latin typeface="Arial" panose="020B0604020202020204" pitchFamily="34" charset="0"/>
                    <a:cs typeface="Arial" panose="020B0604020202020204" pitchFamily="34" charset="0"/>
                  </a:rPr>
                  <a:t>Vậy Công thức hóa học của hydrogen sulfide là H</a:t>
                </a:r>
                <a:r>
                  <a:rPr lang="vi-VN" sz="2800" baseline="-25000" dirty="0">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S</a:t>
                </a:r>
              </a:p>
            </p:txBody>
          </p:sp>
        </mc:Choice>
        <mc:Fallback xmlns="">
          <p:sp>
            <p:nvSpPr>
              <p:cNvPr id="5" name="TextBox 4">
                <a:extLst>
                  <a:ext uri="{FF2B5EF4-FFF2-40B4-BE49-F238E27FC236}">
                    <a16:creationId xmlns:a16="http://schemas.microsoft.com/office/drawing/2014/main" id="{1CDFDF15-C2A3-4278-B01E-0C2172DAEAB4}"/>
                  </a:ext>
                </a:extLst>
              </p:cNvPr>
              <p:cNvSpPr txBox="1">
                <a:spLocks noRot="1" noChangeAspect="1" noMove="1" noResize="1" noEditPoints="1" noAdjustHandles="1" noChangeArrowheads="1" noChangeShapeType="1" noTextEdit="1"/>
              </p:cNvSpPr>
              <p:nvPr/>
            </p:nvSpPr>
            <p:spPr>
              <a:xfrm>
                <a:off x="1154242" y="1975513"/>
                <a:ext cx="9473783" cy="3337580"/>
              </a:xfrm>
              <a:prstGeom prst="rect">
                <a:avLst/>
              </a:prstGeom>
              <a:blipFill>
                <a:blip r:embed="rId2"/>
                <a:stretch>
                  <a:fillRect l="-1287" t="-1825" b="-4015"/>
                </a:stretch>
              </a:blipFill>
            </p:spPr>
            <p:txBody>
              <a:bodyPr/>
              <a:lstStyle/>
              <a:p>
                <a:r>
                  <a:rPr lang="vi-VN">
                    <a:noFill/>
                  </a:rPr>
                  <a:t> </a:t>
                </a:r>
              </a:p>
            </p:txBody>
          </p:sp>
        </mc:Fallback>
      </mc:AlternateContent>
    </p:spTree>
    <p:extLst>
      <p:ext uri="{BB962C8B-B14F-4D97-AF65-F5344CB8AC3E}">
        <p14:creationId xmlns:p14="http://schemas.microsoft.com/office/powerpoint/2010/main" val="2182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trăm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hydroxide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hóa trị mấy</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45822"/>
            <a:chOff x="104026" y="-94003"/>
            <a:chExt cx="790575" cy="104582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2439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19853"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3" name="组合 12">
            <a:extLst>
              <a:ext uri="{FF2B5EF4-FFF2-40B4-BE49-F238E27FC236}">
                <a16:creationId xmlns:a16="http://schemas.microsoft.com/office/drawing/2014/main" id="{A7E0F722-9404-4B1B-AE5D-F5CA69F3C3BA}"/>
              </a:ext>
            </a:extLst>
          </p:cNvPr>
          <p:cNvGrpSpPr/>
          <p:nvPr/>
        </p:nvGrpSpPr>
        <p:grpSpPr>
          <a:xfrm>
            <a:off x="6431787" y="3187154"/>
            <a:ext cx="5196044" cy="1142294"/>
            <a:chOff x="6431787" y="3187154"/>
            <a:chExt cx="5196044" cy="1142294"/>
          </a:xfrm>
        </p:grpSpPr>
        <p:sp>
          <p:nvSpPr>
            <p:cNvPr id="14" name="íṧļiḑê">
              <a:extLst>
                <a:ext uri="{FF2B5EF4-FFF2-40B4-BE49-F238E27FC236}">
                  <a16:creationId xmlns:a16="http://schemas.microsoft.com/office/drawing/2014/main" id="{D2C5428E-7072-49A3-92F6-A2FD4059056D}"/>
                </a:ext>
              </a:extLst>
            </p:cNvPr>
            <p:cNvSpPr/>
            <p:nvPr/>
          </p:nvSpPr>
          <p:spPr>
            <a:xfrm flipH="1">
              <a:off x="6774975" y="3187154"/>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15" name="íšliḓé">
              <a:extLst>
                <a:ext uri="{FF2B5EF4-FFF2-40B4-BE49-F238E27FC236}">
                  <a16:creationId xmlns:a16="http://schemas.microsoft.com/office/drawing/2014/main" id="{22F6EC8A-CC3B-4EBB-9682-288720972FC0}"/>
                </a:ext>
              </a:extLst>
            </p:cNvPr>
            <p:cNvSpPr/>
            <p:nvPr/>
          </p:nvSpPr>
          <p:spPr>
            <a:xfrm flipH="1">
              <a:off x="6431787" y="3304836"/>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r"/>
              <a:endParaRPr>
                <a:cs typeface="+mn-ea"/>
                <a:sym typeface="+mn-lt"/>
              </a:endParaRPr>
            </a:p>
          </p:txBody>
        </p:sp>
        <p:sp>
          <p:nvSpPr>
            <p:cNvPr id="17" name="ïṧḻîḋè">
              <a:extLst>
                <a:ext uri="{FF2B5EF4-FFF2-40B4-BE49-F238E27FC236}">
                  <a16:creationId xmlns:a16="http://schemas.microsoft.com/office/drawing/2014/main" id="{ED90E929-41D6-499C-B582-AF83C21F44EA}"/>
                </a:ext>
              </a:extLst>
            </p:cNvPr>
            <p:cNvSpPr/>
            <p:nvPr/>
          </p:nvSpPr>
          <p:spPr>
            <a:xfrm>
              <a:off x="6562445" y="3429153"/>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B</a:t>
              </a:r>
              <a:endParaRPr lang="id-ID" sz="2650" b="1" dirty="0">
                <a:solidFill>
                  <a:schemeClr val="lt1"/>
                </a:solidFill>
                <a:cs typeface="+mn-ea"/>
                <a:sym typeface="+mn-lt"/>
              </a:endParaRPr>
            </a:p>
          </p:txBody>
        </p:sp>
      </p:grpSp>
      <p:grpSp>
        <p:nvGrpSpPr>
          <p:cNvPr id="20" name="组合 19">
            <a:extLst>
              <a:ext uri="{FF2B5EF4-FFF2-40B4-BE49-F238E27FC236}">
                <a16:creationId xmlns:a16="http://schemas.microsoft.com/office/drawing/2014/main" id="{04BAB64C-D24F-4AC1-A829-0A37345995AA}"/>
              </a:ext>
            </a:extLst>
          </p:cNvPr>
          <p:cNvGrpSpPr/>
          <p:nvPr/>
        </p:nvGrpSpPr>
        <p:grpSpPr>
          <a:xfrm>
            <a:off x="775713" y="3173512"/>
            <a:ext cx="5023768" cy="1160683"/>
            <a:chOff x="775713" y="3173512"/>
            <a:chExt cx="5023768" cy="1160683"/>
          </a:xfrm>
        </p:grpSpPr>
        <p:sp>
          <p:nvSpPr>
            <p:cNvPr id="21" name="îsľiḓè">
              <a:extLst>
                <a:ext uri="{FF2B5EF4-FFF2-40B4-BE49-F238E27FC236}">
                  <a16:creationId xmlns:a16="http://schemas.microsoft.com/office/drawing/2014/main" id="{6F66A48C-C178-4E80-A665-922A361FEE81}"/>
                </a:ext>
              </a:extLst>
            </p:cNvPr>
            <p:cNvSpPr/>
            <p:nvPr/>
          </p:nvSpPr>
          <p:spPr>
            <a:xfrm>
              <a:off x="775713" y="3173512"/>
              <a:ext cx="4819654" cy="1079708"/>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endParaRPr lang="en-US" altLang="zh-CN" sz="2800" dirty="0">
                <a:solidFill>
                  <a:srgbClr val="595959"/>
                </a:solidFill>
                <a:cs typeface="+mn-ea"/>
                <a:sym typeface="+mn-lt"/>
              </a:endParaRPr>
            </a:p>
          </p:txBody>
        </p:sp>
        <p:sp>
          <p:nvSpPr>
            <p:cNvPr id="22" name="íSlidè">
              <a:extLst>
                <a:ext uri="{FF2B5EF4-FFF2-40B4-BE49-F238E27FC236}">
                  <a16:creationId xmlns:a16="http://schemas.microsoft.com/office/drawing/2014/main" id="{1F878757-0335-4A0E-B1BC-DED8AC18C9CB}"/>
                </a:ext>
              </a:extLst>
            </p:cNvPr>
            <p:cNvSpPr/>
            <p:nvPr/>
          </p:nvSpPr>
          <p:spPr>
            <a:xfrm>
              <a:off x="4296070" y="3316421"/>
              <a:ext cx="1503411" cy="101777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ctr"/>
              <a:endParaRPr>
                <a:cs typeface="+mn-ea"/>
                <a:sym typeface="+mn-lt"/>
              </a:endParaRPr>
            </a:p>
          </p:txBody>
        </p:sp>
        <p:sp>
          <p:nvSpPr>
            <p:cNvPr id="23" name="î$ļîḍe">
              <a:extLst>
                <a:ext uri="{FF2B5EF4-FFF2-40B4-BE49-F238E27FC236}">
                  <a16:creationId xmlns:a16="http://schemas.microsoft.com/office/drawing/2014/main" id="{D31E364D-414F-4ED9-ACDF-A8897C950B14}"/>
                </a:ext>
              </a:extLst>
            </p:cNvPr>
            <p:cNvSpPr/>
            <p:nvPr/>
          </p:nvSpPr>
          <p:spPr>
            <a:xfrm>
              <a:off x="5025109" y="3440773"/>
              <a:ext cx="650008"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A</a:t>
              </a:r>
              <a:endParaRPr lang="id-ID" sz="2650" b="1" dirty="0">
                <a:solidFill>
                  <a:schemeClr val="lt1"/>
                </a:solidFill>
                <a:cs typeface="+mn-ea"/>
                <a:sym typeface="+mn-lt"/>
              </a:endParaRPr>
            </a:p>
          </p:txBody>
        </p:sp>
      </p:grpSp>
      <p:grpSp>
        <p:nvGrpSpPr>
          <p:cNvPr id="42" name="组合 41">
            <a:extLst>
              <a:ext uri="{FF2B5EF4-FFF2-40B4-BE49-F238E27FC236}">
                <a16:creationId xmlns:a16="http://schemas.microsoft.com/office/drawing/2014/main" id="{FE5D30EB-1441-4268-A116-096CF706AC03}"/>
              </a:ext>
            </a:extLst>
          </p:cNvPr>
          <p:cNvGrpSpPr/>
          <p:nvPr/>
        </p:nvGrpSpPr>
        <p:grpSpPr>
          <a:xfrm>
            <a:off x="6431787" y="4735885"/>
            <a:ext cx="5281654" cy="1168482"/>
            <a:chOff x="6431787" y="4735885"/>
            <a:chExt cx="5281654" cy="1168482"/>
          </a:xfrm>
        </p:grpSpPr>
        <p:sp>
          <p:nvSpPr>
            <p:cNvPr id="43" name="i$1iḓé">
              <a:extLst>
                <a:ext uri="{FF2B5EF4-FFF2-40B4-BE49-F238E27FC236}">
                  <a16:creationId xmlns:a16="http://schemas.microsoft.com/office/drawing/2014/main" id="{0DA1FA5B-63F1-4B91-80AF-2D43E82A64B9}"/>
                </a:ext>
              </a:extLst>
            </p:cNvPr>
            <p:cNvSpPr/>
            <p:nvPr/>
          </p:nvSpPr>
          <p:spPr>
            <a:xfrm flipH="1">
              <a:off x="6860585" y="4735885"/>
              <a:ext cx="4852856" cy="1086962"/>
            </a:xfrm>
            <a:prstGeom prst="rect">
              <a:avLst/>
            </a:prstGeom>
            <a:solidFill>
              <a:schemeClr val="tx2">
                <a:lumMod val="20000"/>
                <a:lumOff val="80000"/>
              </a:schemeClr>
            </a:solidFill>
            <a:ln>
              <a:noFill/>
            </a:ln>
          </p:spPr>
          <p:txBody>
            <a:bodyPr wrap="square" lIns="0" tIns="0" rIns="1620000" bIns="0" anchor="ctr" anchorCtr="0">
              <a:normAutofit/>
            </a:bodyPr>
            <a:lstStyle/>
            <a:p>
              <a:pPr algn="r">
                <a:lnSpc>
                  <a:spcPct val="120000"/>
                </a:lnSpc>
                <a:buSzPct val="25000"/>
              </a:pPr>
              <a:r>
                <a:rPr lang="vi-VN" sz="2800" b="0" i="0" dirty="0">
                  <a:effectLst/>
                  <a:latin typeface="Arial" panose="020B0604020202020204" pitchFamily="34" charset="0"/>
                </a:rPr>
                <a:t>AlO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NaO</a:t>
              </a:r>
              <a:r>
                <a:rPr lang="vi-VN" sz="2800" b="0" i="0" baseline="-25000" dirty="0">
                  <a:effectLst/>
                  <a:latin typeface="Arial" panose="020B0604020202020204" pitchFamily="34" charset="0"/>
                </a:rPr>
                <a:t>2</a:t>
              </a:r>
              <a:endParaRPr lang="en-US" altLang="zh-CN" sz="2800" dirty="0">
                <a:solidFill>
                  <a:srgbClr val="595959"/>
                </a:solidFill>
                <a:cs typeface="+mn-ea"/>
                <a:sym typeface="+mn-lt"/>
              </a:endParaRPr>
            </a:p>
          </p:txBody>
        </p:sp>
        <p:sp>
          <p:nvSpPr>
            <p:cNvPr id="44" name="išļïḍê">
              <a:extLst>
                <a:ext uri="{FF2B5EF4-FFF2-40B4-BE49-F238E27FC236}">
                  <a16:creationId xmlns:a16="http://schemas.microsoft.com/office/drawing/2014/main" id="{C025C791-F744-4099-81DF-05812FAA9790}"/>
                </a:ext>
              </a:extLst>
            </p:cNvPr>
            <p:cNvSpPr/>
            <p:nvPr/>
          </p:nvSpPr>
          <p:spPr>
            <a:xfrm flipH="1">
              <a:off x="6431787" y="4879755"/>
              <a:ext cx="1513769" cy="1024612"/>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2A5A8B"/>
            </a:solidFill>
            <a:ln>
              <a:noFill/>
            </a:ln>
          </p:spPr>
          <p:txBody>
            <a:bodyPr anchor="ctr"/>
            <a:lstStyle/>
            <a:p>
              <a:pPr algn="r"/>
              <a:endParaRPr>
                <a:cs typeface="+mn-ea"/>
                <a:sym typeface="+mn-lt"/>
              </a:endParaRPr>
            </a:p>
          </p:txBody>
        </p:sp>
        <p:sp>
          <p:nvSpPr>
            <p:cNvPr id="46" name="iṩľîḍê">
              <a:extLst>
                <a:ext uri="{FF2B5EF4-FFF2-40B4-BE49-F238E27FC236}">
                  <a16:creationId xmlns:a16="http://schemas.microsoft.com/office/drawing/2014/main" id="{D79B8CFF-CBE1-4FBE-979B-8E278146AB2B}"/>
                </a:ext>
              </a:extLst>
            </p:cNvPr>
            <p:cNvSpPr/>
            <p:nvPr/>
          </p:nvSpPr>
          <p:spPr>
            <a:xfrm>
              <a:off x="6562445" y="5004071"/>
              <a:ext cx="636127" cy="530894"/>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D</a:t>
              </a:r>
              <a:endParaRPr lang="id-ID" sz="2650" b="1" dirty="0">
                <a:solidFill>
                  <a:schemeClr val="lt1"/>
                </a:solidFill>
                <a:cs typeface="+mn-ea"/>
                <a:sym typeface="+mn-lt"/>
              </a:endParaRPr>
            </a:p>
          </p:txBody>
        </p:sp>
      </p:grpSp>
      <p:grpSp>
        <p:nvGrpSpPr>
          <p:cNvPr id="49" name="组合 48">
            <a:extLst>
              <a:ext uri="{FF2B5EF4-FFF2-40B4-BE49-F238E27FC236}">
                <a16:creationId xmlns:a16="http://schemas.microsoft.com/office/drawing/2014/main" id="{6826666F-F5F5-4486-893D-FF0D59F842D0}"/>
              </a:ext>
            </a:extLst>
          </p:cNvPr>
          <p:cNvGrpSpPr/>
          <p:nvPr/>
        </p:nvGrpSpPr>
        <p:grpSpPr>
          <a:xfrm>
            <a:off x="510441" y="4739364"/>
            <a:ext cx="5289041" cy="1148579"/>
            <a:chOff x="510441" y="4739364"/>
            <a:chExt cx="5289041" cy="1148579"/>
          </a:xfrm>
        </p:grpSpPr>
        <p:sp>
          <p:nvSpPr>
            <p:cNvPr id="50" name="iṥḷíḋê">
              <a:extLst>
                <a:ext uri="{FF2B5EF4-FFF2-40B4-BE49-F238E27FC236}">
                  <a16:creationId xmlns:a16="http://schemas.microsoft.com/office/drawing/2014/main" id="{60D77FAD-62EF-4EFB-AB68-98A2DC8C2D44}"/>
                </a:ext>
              </a:extLst>
            </p:cNvPr>
            <p:cNvSpPr/>
            <p:nvPr/>
          </p:nvSpPr>
          <p:spPr>
            <a:xfrm>
              <a:off x="510441" y="4739364"/>
              <a:ext cx="4820976" cy="1080004"/>
            </a:xfrm>
            <a:prstGeom prst="rect">
              <a:avLst/>
            </a:prstGeom>
            <a:solidFill>
              <a:schemeClr val="tx2">
                <a:lumMod val="20000"/>
                <a:lumOff val="80000"/>
              </a:schemeClr>
            </a:solidFill>
            <a:ln>
              <a:noFill/>
            </a:ln>
          </p:spPr>
          <p:txBody>
            <a:bodyPr wrap="square" lIns="1620000" tIns="0" rIns="0" bIns="0" anchor="ctr" anchorCtr="0">
              <a:normAutofit/>
            </a:bodyPr>
            <a:lstStyle/>
            <a:p>
              <a:pPr>
                <a:lnSpc>
                  <a:spcPct val="120000"/>
                </a:lnSpc>
                <a:buSzPct val="25000"/>
              </a:pPr>
              <a:r>
                <a:rPr lang="vi-VN" sz="2800" b="0" i="0" dirty="0">
                  <a:effectLst/>
                  <a:latin typeface="Arial" panose="020B0604020202020204" pitchFamily="34" charset="0"/>
                </a:rPr>
                <a:t> Al</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r>
                <a:rPr lang="vi-VN" sz="2800" b="0" i="0" baseline="-25000" dirty="0">
                  <a:effectLst/>
                  <a:latin typeface="Arial" panose="020B0604020202020204" pitchFamily="34" charset="0"/>
                </a:rPr>
                <a:t>3</a:t>
              </a:r>
              <a:r>
                <a:rPr lang="vi-VN" sz="2800" b="0" i="0" dirty="0">
                  <a:effectLst/>
                  <a:latin typeface="Arial" panose="020B0604020202020204" pitchFamily="34" charset="0"/>
                </a:rPr>
                <a:t> và Na</a:t>
              </a:r>
              <a:r>
                <a:rPr lang="vi-VN" sz="2800" b="0" i="0" baseline="-25000" dirty="0">
                  <a:effectLst/>
                  <a:latin typeface="Arial" panose="020B0604020202020204" pitchFamily="34" charset="0"/>
                </a:rPr>
                <a:t>2</a:t>
              </a:r>
              <a:r>
                <a:rPr lang="vi-VN" sz="2800" b="0" i="0" dirty="0">
                  <a:effectLst/>
                  <a:latin typeface="Arial" panose="020B0604020202020204" pitchFamily="34" charset="0"/>
                </a:rPr>
                <a:t>O</a:t>
              </a:r>
              <a:endParaRPr lang="en-US" altLang="zh-CN" sz="2800" dirty="0">
                <a:solidFill>
                  <a:srgbClr val="595959"/>
                </a:solidFill>
                <a:cs typeface="+mn-ea"/>
                <a:sym typeface="+mn-lt"/>
              </a:endParaRPr>
            </a:p>
          </p:txBody>
        </p:sp>
        <p:sp>
          <p:nvSpPr>
            <p:cNvPr id="51" name="íSḻíḓê">
              <a:extLst>
                <a:ext uri="{FF2B5EF4-FFF2-40B4-BE49-F238E27FC236}">
                  <a16:creationId xmlns:a16="http://schemas.microsoft.com/office/drawing/2014/main" id="{424094FB-6376-4347-B279-ECD597011D29}"/>
                </a:ext>
              </a:extLst>
            </p:cNvPr>
            <p:cNvSpPr/>
            <p:nvPr/>
          </p:nvSpPr>
          <p:spPr>
            <a:xfrm>
              <a:off x="4295659" y="4869889"/>
              <a:ext cx="1503823" cy="1018054"/>
            </a:xfrm>
            <a:custGeom>
              <a:avLst/>
              <a:gdLst/>
              <a:ahLst/>
              <a:cxnLst/>
              <a:rect l="0" t="0" r="0" b="0"/>
              <a:pathLst>
                <a:path w="120000" h="120000" extrusionOk="0">
                  <a:moveTo>
                    <a:pt x="120000" y="0"/>
                  </a:moveTo>
                  <a:lnTo>
                    <a:pt x="45346" y="0"/>
                  </a:lnTo>
                  <a:lnTo>
                    <a:pt x="0" y="120000"/>
                  </a:lnTo>
                  <a:lnTo>
                    <a:pt x="120000" y="120000"/>
                  </a:lnTo>
                  <a:lnTo>
                    <a:pt x="120000" y="0"/>
                  </a:lnTo>
                  <a:close/>
                </a:path>
              </a:pathLst>
            </a:custGeom>
            <a:solidFill>
              <a:srgbClr val="C83841"/>
            </a:solidFill>
            <a:ln>
              <a:noFill/>
            </a:ln>
          </p:spPr>
          <p:txBody>
            <a:bodyPr anchor="ctr"/>
            <a:lstStyle/>
            <a:p>
              <a:pPr algn="ctr"/>
              <a:endParaRPr>
                <a:cs typeface="+mn-ea"/>
                <a:sym typeface="+mn-lt"/>
              </a:endParaRPr>
            </a:p>
          </p:txBody>
        </p:sp>
        <p:sp>
          <p:nvSpPr>
            <p:cNvPr id="52" name="îṥḻïḑè">
              <a:extLst>
                <a:ext uri="{FF2B5EF4-FFF2-40B4-BE49-F238E27FC236}">
                  <a16:creationId xmlns:a16="http://schemas.microsoft.com/office/drawing/2014/main" id="{B67E927C-00D9-49F3-8DF0-8F30FC3CAAA8}"/>
                </a:ext>
              </a:extLst>
            </p:cNvPr>
            <p:cNvSpPr/>
            <p:nvPr/>
          </p:nvSpPr>
          <p:spPr>
            <a:xfrm>
              <a:off x="5029383" y="5001485"/>
              <a:ext cx="645734" cy="533480"/>
            </a:xfrm>
            <a:prstGeom prst="rect">
              <a:avLst/>
            </a:prstGeom>
            <a:noFill/>
            <a:ln>
              <a:noFill/>
            </a:ln>
          </p:spPr>
          <p:txBody>
            <a:bodyPr wrap="none" lIns="121888" tIns="60938" rIns="121888" bIns="60938" anchor="t" anchorCtr="0">
              <a:normAutofit/>
            </a:bodyPr>
            <a:lstStyle/>
            <a:p>
              <a:pPr algn="r">
                <a:buSzPct val="25000"/>
              </a:pPr>
              <a:r>
                <a:rPr lang="en-US" sz="2650" b="1" dirty="0">
                  <a:solidFill>
                    <a:schemeClr val="lt1"/>
                  </a:solidFill>
                  <a:cs typeface="+mn-ea"/>
                  <a:sym typeface="+mn-lt"/>
                </a:rPr>
                <a:t>C</a:t>
              </a:r>
              <a:endParaRPr lang="id-ID" sz="2650" b="1" dirty="0">
                <a:solidFill>
                  <a:schemeClr val="lt1"/>
                </a:solidFill>
                <a:cs typeface="+mn-ea"/>
                <a:sym typeface="+mn-lt"/>
              </a:endParaRPr>
            </a:p>
          </p:txBody>
        </p:sp>
      </p:grpSp>
      <p:sp>
        <p:nvSpPr>
          <p:cNvPr id="24" name="TextBox 23">
            <a:extLst>
              <a:ext uri="{FF2B5EF4-FFF2-40B4-BE49-F238E27FC236}">
                <a16:creationId xmlns:a16="http://schemas.microsoft.com/office/drawing/2014/main" id="{10CBF0EF-448E-4B20-8480-E158F68E8474}"/>
              </a:ext>
            </a:extLst>
          </p:cNvPr>
          <p:cNvSpPr txBox="1"/>
          <p:nvPr/>
        </p:nvSpPr>
        <p:spPr>
          <a:xfrm>
            <a:off x="1338275" y="657740"/>
            <a:ext cx="10310386" cy="1261884"/>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Chọn công thức của </a:t>
            </a:r>
            <a:r>
              <a:rPr lang="en-US" sz="3600" dirty="0" err="1">
                <a:effectLst/>
                <a:latin typeface="Arial" panose="020B0604020202020204" pitchFamily="34" charset="0"/>
                <a:ea typeface="Times New Roman" panose="02020603050405020304" pitchFamily="18" charset="0"/>
                <a:cs typeface="Arial" panose="020B0604020202020204" pitchFamily="34" charset="0"/>
              </a:rPr>
              <a:t>Aluminium</a:t>
            </a:r>
            <a:r>
              <a:rPr lang="vi-VN" sz="4000" b="0" i="0" dirty="0">
                <a:effectLst/>
                <a:latin typeface="Arial" panose="020B0604020202020204" pitchFamily="34" charset="0"/>
              </a:rPr>
              <a:t> </a:t>
            </a:r>
            <a:r>
              <a:rPr lang="vi-VN" sz="3600" b="0" i="0" dirty="0">
                <a:effectLst/>
                <a:latin typeface="Arial" panose="020B0604020202020204" pitchFamily="34" charset="0"/>
              </a:rPr>
              <a:t>oxide và sodium oxide lần lượt là:</a:t>
            </a:r>
            <a:endParaRPr lang="vi-VN" sz="3600" dirty="0"/>
          </a:p>
        </p:txBody>
      </p:sp>
      <p:sp>
        <p:nvSpPr>
          <p:cNvPr id="26" name="Rectangle: Rounded Corners 25">
            <a:extLst>
              <a:ext uri="{FF2B5EF4-FFF2-40B4-BE49-F238E27FC236}">
                <a16:creationId xmlns:a16="http://schemas.microsoft.com/office/drawing/2014/main" id="{430069F1-5A59-4947-AD51-495AB783D963}"/>
              </a:ext>
            </a:extLst>
          </p:cNvPr>
          <p:cNvSpPr/>
          <p:nvPr/>
        </p:nvSpPr>
        <p:spPr>
          <a:xfrm>
            <a:off x="2102299" y="4968895"/>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12837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circle(in)">
                                      <p:cBhvr>
                                        <p:cTn id="13" dur="2000"/>
                                        <p:tgtEl>
                                          <p:spTgt spid="42"/>
                                        </p:tgtEl>
                                      </p:cBhvr>
                                    </p:animEffect>
                                  </p:childTnLst>
                                </p:cTn>
                              </p:par>
                              <p:par>
                                <p:cTn id="14" presetID="6" presetClass="entr" presetSubtype="16"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09</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10</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285519"/>
            <a:ext cx="7786334" cy="298600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Arial" panose="020B0604020202020204" pitchFamily="34" charset="0"/>
                <a:ea typeface="Courier New" panose="02070309020205020404" pitchFamily="49" charset="0"/>
                <a:cs typeface="Arial" panose="020B0604020202020204" pitchFamily="34" charset="0"/>
              </a:rPr>
              <a:t>1,Khái niệm</a:t>
            </a:r>
          </a:p>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số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a,Công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 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2033194" y="2761433"/>
            <a:ext cx="7853083" cy="169920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t>
            </a:r>
            <a:r>
              <a:rPr lang="en-US" altLang="en-US" sz="3200" b="1" dirty="0" err="1">
                <a:solidFill>
                  <a:srgbClr val="0033CC"/>
                </a:solidFill>
                <a:latin typeface="Arial" panose="020B0604020202020204" pitchFamily="34" charset="0"/>
                <a:cs typeface="Arial" panose="020B0604020202020204" pitchFamily="34" charset="0"/>
              </a:rPr>
              <a:t>Kí</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hiệu</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hoá</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học</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của</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nguyên</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tố</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được</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coi</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là</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công</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thức</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hoá</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err="1">
                <a:solidFill>
                  <a:srgbClr val="0033CC"/>
                </a:solidFill>
                <a:latin typeface="Arial" panose="020B0604020202020204" pitchFamily="34" charset="0"/>
                <a:cs typeface="Arial" panose="020B0604020202020204" pitchFamily="34" charset="0"/>
              </a:rPr>
              <a:t>học</a:t>
            </a:r>
            <a:r>
              <a:rPr lang="en-US" altLang="en-US" sz="3200" b="1" dirty="0">
                <a:solidFill>
                  <a:srgbClr val="0033C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3189</Words>
  <Application>Microsoft Macintosh PowerPoint</Application>
  <PresentationFormat>Widescreen</PresentationFormat>
  <Paragraphs>426</Paragraphs>
  <Slides>59</Slides>
  <Notes>11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59</vt:i4>
      </vt:variant>
    </vt:vector>
  </HeadingPairs>
  <TitlesOfParts>
    <vt:vector size="76" baseType="lpstr">
      <vt:lpstr>Architecture</vt:lpstr>
      <vt:lpstr>等线</vt:lpstr>
      <vt:lpstr>方正姚体</vt:lpstr>
      <vt:lpstr>inpin heiti</vt:lpstr>
      <vt:lpstr>Malgun Gothic</vt:lpstr>
      <vt:lpstr>微软雅黑</vt:lpstr>
      <vt:lpstr>OpenSans</vt:lpstr>
      <vt:lpstr>宋体</vt:lpstr>
      <vt:lpstr>字魂95号-手刻宋</vt:lpstr>
      <vt:lpstr>Arial</vt:lpstr>
      <vt:lpstr>Calibri</vt:lpstr>
      <vt:lpstr>Calibri Light</vt:lpstr>
      <vt:lpstr>Cambria Math</vt:lpstr>
      <vt:lpstr>Courier New</vt:lpstr>
      <vt:lpstr>Times New Roman</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 Office User</cp:lastModifiedBy>
  <cp:revision>35</cp:revision>
  <dcterms:created xsi:type="dcterms:W3CDTF">2016-10-31T07:07:48Z</dcterms:created>
  <dcterms:modified xsi:type="dcterms:W3CDTF">2023-10-18T01:51:09Z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