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331" r:id="rId3"/>
    <p:sldId id="258" r:id="rId4"/>
    <p:sldId id="332" r:id="rId5"/>
    <p:sldId id="333" r:id="rId6"/>
    <p:sldId id="334" r:id="rId7"/>
    <p:sldId id="335" r:id="rId8"/>
    <p:sldId id="337" r:id="rId9"/>
    <p:sldId id="299" r:id="rId10"/>
    <p:sldId id="311" r:id="rId11"/>
    <p:sldId id="336" r:id="rId12"/>
    <p:sldId id="312" r:id="rId13"/>
    <p:sldId id="291" r:id="rId14"/>
    <p:sldId id="293" r:id="rId15"/>
    <p:sldId id="322" r:id="rId16"/>
    <p:sldId id="323" r:id="rId17"/>
    <p:sldId id="324" r:id="rId18"/>
    <p:sldId id="327" r:id="rId19"/>
    <p:sldId id="330" r:id="rId20"/>
    <p:sldId id="313" r:id="rId21"/>
    <p:sldId id="314" r:id="rId22"/>
    <p:sldId id="302" r:id="rId23"/>
    <p:sldId id="315" r:id="rId24"/>
    <p:sldId id="303" r:id="rId25"/>
    <p:sldId id="316" r:id="rId26"/>
    <p:sldId id="304" r:id="rId27"/>
    <p:sldId id="305" r:id="rId28"/>
    <p:sldId id="307" r:id="rId29"/>
    <p:sldId id="317" r:id="rId30"/>
    <p:sldId id="318" r:id="rId31"/>
    <p:sldId id="31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96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4660"/>
  </p:normalViewPr>
  <p:slideViewPr>
    <p:cSldViewPr snapToGrid="0">
      <p:cViewPr varScale="1">
        <p:scale>
          <a:sx n="74" d="100"/>
          <a:sy n="74" d="100"/>
        </p:scale>
        <p:origin x="534"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3AC555-33C7-4EA7-8669-972F1D83DD6A}"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CA59B654-C9BE-455B-B7E7-1D87B0E2385F}">
      <dgm:prSet phldrT="[Text]"/>
      <dgm:spPr/>
      <dgm:t>
        <a:bodyPr/>
        <a:lstStyle/>
        <a:p>
          <a:r>
            <a:rPr lang="en-US"/>
            <a:t>Mạng máy tính</a:t>
          </a:r>
        </a:p>
      </dgm:t>
    </dgm:pt>
    <dgm:pt modelId="{6D6BD99C-8005-4EB8-88AF-871213A96CE3}" type="parTrans" cxnId="{1050C103-4D16-4087-9BA6-AB7D1F74A258}">
      <dgm:prSet/>
      <dgm:spPr/>
      <dgm:t>
        <a:bodyPr/>
        <a:lstStyle/>
        <a:p>
          <a:endParaRPr lang="en-US"/>
        </a:p>
      </dgm:t>
    </dgm:pt>
    <dgm:pt modelId="{A3C9B729-3568-4A1B-B603-677307417D3E}" type="sibTrans" cxnId="{1050C103-4D16-4087-9BA6-AB7D1F74A258}">
      <dgm:prSet/>
      <dgm:spPr/>
      <dgm:t>
        <a:bodyPr/>
        <a:lstStyle/>
        <a:p>
          <a:endParaRPr lang="en-US"/>
        </a:p>
      </dgm:t>
    </dgm:pt>
    <dgm:pt modelId="{5B2299C3-BCB3-4E81-8FCF-E1C51FE03128}">
      <dgm:prSet phldrT="[Text]" custT="1"/>
      <dgm:spPr/>
      <dgm:t>
        <a:bodyPr/>
        <a:lstStyle/>
        <a:p>
          <a:r>
            <a:rPr lang="en-US" sz="2500"/>
            <a:t>Các thiết bị kết nối</a:t>
          </a:r>
        </a:p>
      </dgm:t>
    </dgm:pt>
    <dgm:pt modelId="{7BE78680-689C-4C78-BBEB-0DA354EB215D}" type="parTrans" cxnId="{B0864C9A-83C9-49E5-A6BD-AFE3F843B564}">
      <dgm:prSet/>
      <dgm:spPr/>
      <dgm:t>
        <a:bodyPr/>
        <a:lstStyle/>
        <a:p>
          <a:endParaRPr lang="en-US"/>
        </a:p>
      </dgm:t>
    </dgm:pt>
    <dgm:pt modelId="{15BC9ACB-2E0F-487D-A210-73D07CCD75DF}" type="sibTrans" cxnId="{B0864C9A-83C9-49E5-A6BD-AFE3F843B564}">
      <dgm:prSet/>
      <dgm:spPr/>
      <dgm:t>
        <a:bodyPr/>
        <a:lstStyle/>
        <a:p>
          <a:endParaRPr lang="en-US"/>
        </a:p>
      </dgm:t>
    </dgm:pt>
    <dgm:pt modelId="{90177250-8E71-427A-9F27-9E80224B9930}">
      <dgm:prSet phldrT="[Text]" custT="1"/>
      <dgm:spPr/>
      <dgm:t>
        <a:bodyPr/>
        <a:lstStyle/>
        <a:p>
          <a:r>
            <a:rPr lang="en-US" sz="2500"/>
            <a:t>Phần mềm mạng</a:t>
          </a:r>
        </a:p>
      </dgm:t>
    </dgm:pt>
    <dgm:pt modelId="{9D16A878-694D-4F5D-9DA5-6E4597EE5B49}" type="parTrans" cxnId="{845C47BC-CBAC-4F23-A219-71DFEBEDCA6B}">
      <dgm:prSet/>
      <dgm:spPr/>
      <dgm:t>
        <a:bodyPr/>
        <a:lstStyle/>
        <a:p>
          <a:endParaRPr lang="en-US"/>
        </a:p>
      </dgm:t>
    </dgm:pt>
    <dgm:pt modelId="{250E5C75-1335-40F6-B447-C7662DBD400F}" type="sibTrans" cxnId="{845C47BC-CBAC-4F23-A219-71DFEBEDCA6B}">
      <dgm:prSet/>
      <dgm:spPr/>
      <dgm:t>
        <a:bodyPr/>
        <a:lstStyle/>
        <a:p>
          <a:endParaRPr lang="en-US"/>
        </a:p>
      </dgm:t>
    </dgm:pt>
    <dgm:pt modelId="{8FD196E1-6AA1-4B71-8DE1-1987C7239069}">
      <dgm:prSet phldrT="[Text]"/>
      <dgm:spPr/>
      <dgm:t>
        <a:bodyPr/>
        <a:lstStyle/>
        <a:p>
          <a:r>
            <a:rPr lang="en-US"/>
            <a:t>Các thiết bị đầu cuối</a:t>
          </a:r>
        </a:p>
      </dgm:t>
    </dgm:pt>
    <dgm:pt modelId="{6FBF05AB-B1A6-486D-AE37-265BA42EDD9F}" type="parTrans" cxnId="{CE7D9DE4-C445-465D-9F71-46DB45743CCA}">
      <dgm:prSet/>
      <dgm:spPr/>
      <dgm:t>
        <a:bodyPr/>
        <a:lstStyle/>
        <a:p>
          <a:endParaRPr lang="en-US"/>
        </a:p>
      </dgm:t>
    </dgm:pt>
    <dgm:pt modelId="{FF78D94B-8970-409D-A66C-1E6C7CCB817F}" type="sibTrans" cxnId="{CE7D9DE4-C445-465D-9F71-46DB45743CCA}">
      <dgm:prSet/>
      <dgm:spPr/>
      <dgm:t>
        <a:bodyPr/>
        <a:lstStyle/>
        <a:p>
          <a:endParaRPr lang="en-US"/>
        </a:p>
      </dgm:t>
    </dgm:pt>
    <dgm:pt modelId="{21EE2400-7F6C-41E6-80C5-8F5520F05C79}" type="pres">
      <dgm:prSet presAssocID="{773AC555-33C7-4EA7-8669-972F1D83DD6A}" presName="Name0" presStyleCnt="0">
        <dgm:presLayoutVars>
          <dgm:chMax val="1"/>
          <dgm:chPref val="1"/>
          <dgm:dir/>
          <dgm:animOne val="branch"/>
          <dgm:animLvl val="lvl"/>
        </dgm:presLayoutVars>
      </dgm:prSet>
      <dgm:spPr/>
      <dgm:t>
        <a:bodyPr/>
        <a:lstStyle/>
        <a:p>
          <a:endParaRPr lang="en-US"/>
        </a:p>
      </dgm:t>
    </dgm:pt>
    <dgm:pt modelId="{3AE17693-C305-489F-9EFD-A0FFCB531BB8}" type="pres">
      <dgm:prSet presAssocID="{CA59B654-C9BE-455B-B7E7-1D87B0E2385F}" presName="singleCycle" presStyleCnt="0"/>
      <dgm:spPr/>
    </dgm:pt>
    <dgm:pt modelId="{93515C08-BFA0-4FB5-8852-82764A4C8EB9}" type="pres">
      <dgm:prSet presAssocID="{CA59B654-C9BE-455B-B7E7-1D87B0E2385F}" presName="singleCenter" presStyleLbl="node1" presStyleIdx="0" presStyleCnt="4" custLinFactNeighborX="0" custLinFactNeighborY="-46161">
        <dgm:presLayoutVars>
          <dgm:chMax val="7"/>
          <dgm:chPref val="7"/>
        </dgm:presLayoutVars>
      </dgm:prSet>
      <dgm:spPr/>
      <dgm:t>
        <a:bodyPr/>
        <a:lstStyle/>
        <a:p>
          <a:endParaRPr lang="en-US"/>
        </a:p>
      </dgm:t>
    </dgm:pt>
    <dgm:pt modelId="{A7B98936-9DEB-44EB-A3F9-4E80623CD6D8}" type="pres">
      <dgm:prSet presAssocID="{7BE78680-689C-4C78-BBEB-0DA354EB215D}" presName="Name56" presStyleLbl="parChTrans1D2" presStyleIdx="0" presStyleCnt="3"/>
      <dgm:spPr/>
      <dgm:t>
        <a:bodyPr/>
        <a:lstStyle/>
        <a:p>
          <a:endParaRPr lang="en-US"/>
        </a:p>
      </dgm:t>
    </dgm:pt>
    <dgm:pt modelId="{2176054C-B093-491B-A98D-9B00669EFC01}" type="pres">
      <dgm:prSet presAssocID="{5B2299C3-BCB3-4E81-8FCF-E1C51FE03128}" presName="text0" presStyleLbl="node1" presStyleIdx="1" presStyleCnt="4" custScaleX="162966" custRadScaleRad="3373" custRadScaleInc="-31015">
        <dgm:presLayoutVars>
          <dgm:bulletEnabled val="1"/>
        </dgm:presLayoutVars>
      </dgm:prSet>
      <dgm:spPr/>
      <dgm:t>
        <a:bodyPr/>
        <a:lstStyle/>
        <a:p>
          <a:endParaRPr lang="en-US"/>
        </a:p>
      </dgm:t>
    </dgm:pt>
    <dgm:pt modelId="{2D3A58CB-A94C-4A25-8980-00E405B0BA5F}" type="pres">
      <dgm:prSet presAssocID="{9D16A878-694D-4F5D-9DA5-6E4597EE5B49}" presName="Name56" presStyleLbl="parChTrans1D2" presStyleIdx="1" presStyleCnt="3"/>
      <dgm:spPr/>
      <dgm:t>
        <a:bodyPr/>
        <a:lstStyle/>
        <a:p>
          <a:endParaRPr lang="en-US"/>
        </a:p>
      </dgm:t>
    </dgm:pt>
    <dgm:pt modelId="{E75092D4-22BD-4B31-9740-F717340CDD08}" type="pres">
      <dgm:prSet presAssocID="{90177250-8E71-427A-9F27-9E80224B9930}" presName="text0" presStyleLbl="node1" presStyleIdx="2" presStyleCnt="4" custScaleX="165470" custRadScaleRad="122856" custRadScaleInc="-52485">
        <dgm:presLayoutVars>
          <dgm:bulletEnabled val="1"/>
        </dgm:presLayoutVars>
      </dgm:prSet>
      <dgm:spPr/>
      <dgm:t>
        <a:bodyPr/>
        <a:lstStyle/>
        <a:p>
          <a:endParaRPr lang="en-US"/>
        </a:p>
      </dgm:t>
    </dgm:pt>
    <dgm:pt modelId="{63DC7477-3382-4CA3-8009-F8AF9E9E5500}" type="pres">
      <dgm:prSet presAssocID="{6FBF05AB-B1A6-486D-AE37-265BA42EDD9F}" presName="Name56" presStyleLbl="parChTrans1D2" presStyleIdx="2" presStyleCnt="3"/>
      <dgm:spPr/>
      <dgm:t>
        <a:bodyPr/>
        <a:lstStyle/>
        <a:p>
          <a:endParaRPr lang="en-US"/>
        </a:p>
      </dgm:t>
    </dgm:pt>
    <dgm:pt modelId="{9CFA49C7-9C7D-49F1-8E29-AA049707FF27}" type="pres">
      <dgm:prSet presAssocID="{8FD196E1-6AA1-4B71-8DE1-1987C7239069}" presName="text0" presStyleLbl="node1" presStyleIdx="3" presStyleCnt="4" custScaleX="156126" custRadScaleRad="113707" custRadScaleInc="52685">
        <dgm:presLayoutVars>
          <dgm:bulletEnabled val="1"/>
        </dgm:presLayoutVars>
      </dgm:prSet>
      <dgm:spPr/>
      <dgm:t>
        <a:bodyPr/>
        <a:lstStyle/>
        <a:p>
          <a:endParaRPr lang="en-US"/>
        </a:p>
      </dgm:t>
    </dgm:pt>
  </dgm:ptLst>
  <dgm:cxnLst>
    <dgm:cxn modelId="{541FFE96-AF91-48EA-91D7-1714FE6E26AB}" type="presOf" srcId="{CA59B654-C9BE-455B-B7E7-1D87B0E2385F}" destId="{93515C08-BFA0-4FB5-8852-82764A4C8EB9}" srcOrd="0" destOrd="0" presId="urn:microsoft.com/office/officeart/2008/layout/RadialCluster"/>
    <dgm:cxn modelId="{B0864C9A-83C9-49E5-A6BD-AFE3F843B564}" srcId="{CA59B654-C9BE-455B-B7E7-1D87B0E2385F}" destId="{5B2299C3-BCB3-4E81-8FCF-E1C51FE03128}" srcOrd="0" destOrd="0" parTransId="{7BE78680-689C-4C78-BBEB-0DA354EB215D}" sibTransId="{15BC9ACB-2E0F-487D-A210-73D07CCD75DF}"/>
    <dgm:cxn modelId="{5BDEF0DD-491E-443E-BBE5-9EFC49712C4D}" type="presOf" srcId="{7BE78680-689C-4C78-BBEB-0DA354EB215D}" destId="{A7B98936-9DEB-44EB-A3F9-4E80623CD6D8}" srcOrd="0" destOrd="0" presId="urn:microsoft.com/office/officeart/2008/layout/RadialCluster"/>
    <dgm:cxn modelId="{A8BDF29C-BF96-4F31-B760-19FF1A6503D3}" type="presOf" srcId="{8FD196E1-6AA1-4B71-8DE1-1987C7239069}" destId="{9CFA49C7-9C7D-49F1-8E29-AA049707FF27}" srcOrd="0" destOrd="0" presId="urn:microsoft.com/office/officeart/2008/layout/RadialCluster"/>
    <dgm:cxn modelId="{1F0D51E7-36A8-438A-B6A0-4DEC6372D7D1}" type="presOf" srcId="{9D16A878-694D-4F5D-9DA5-6E4597EE5B49}" destId="{2D3A58CB-A94C-4A25-8980-00E405B0BA5F}" srcOrd="0" destOrd="0" presId="urn:microsoft.com/office/officeart/2008/layout/RadialCluster"/>
    <dgm:cxn modelId="{845C47BC-CBAC-4F23-A219-71DFEBEDCA6B}" srcId="{CA59B654-C9BE-455B-B7E7-1D87B0E2385F}" destId="{90177250-8E71-427A-9F27-9E80224B9930}" srcOrd="1" destOrd="0" parTransId="{9D16A878-694D-4F5D-9DA5-6E4597EE5B49}" sibTransId="{250E5C75-1335-40F6-B447-C7662DBD400F}"/>
    <dgm:cxn modelId="{CE7D9DE4-C445-465D-9F71-46DB45743CCA}" srcId="{CA59B654-C9BE-455B-B7E7-1D87B0E2385F}" destId="{8FD196E1-6AA1-4B71-8DE1-1987C7239069}" srcOrd="2" destOrd="0" parTransId="{6FBF05AB-B1A6-486D-AE37-265BA42EDD9F}" sibTransId="{FF78D94B-8970-409D-A66C-1E6C7CCB817F}"/>
    <dgm:cxn modelId="{45F0AECF-BF95-4B44-8041-E109FAD32C9D}" type="presOf" srcId="{5B2299C3-BCB3-4E81-8FCF-E1C51FE03128}" destId="{2176054C-B093-491B-A98D-9B00669EFC01}" srcOrd="0" destOrd="0" presId="urn:microsoft.com/office/officeart/2008/layout/RadialCluster"/>
    <dgm:cxn modelId="{42061F7F-D259-4963-80FB-CD2766AADD62}" type="presOf" srcId="{773AC555-33C7-4EA7-8669-972F1D83DD6A}" destId="{21EE2400-7F6C-41E6-80C5-8F5520F05C79}" srcOrd="0" destOrd="0" presId="urn:microsoft.com/office/officeart/2008/layout/RadialCluster"/>
    <dgm:cxn modelId="{07999BFF-FACB-4155-BD8D-BDB73C5223C8}" type="presOf" srcId="{6FBF05AB-B1A6-486D-AE37-265BA42EDD9F}" destId="{63DC7477-3382-4CA3-8009-F8AF9E9E5500}" srcOrd="0" destOrd="0" presId="urn:microsoft.com/office/officeart/2008/layout/RadialCluster"/>
    <dgm:cxn modelId="{386FD8C4-4B12-40BD-B782-359CC4A5C09B}" type="presOf" srcId="{90177250-8E71-427A-9F27-9E80224B9930}" destId="{E75092D4-22BD-4B31-9740-F717340CDD08}" srcOrd="0" destOrd="0" presId="urn:microsoft.com/office/officeart/2008/layout/RadialCluster"/>
    <dgm:cxn modelId="{1050C103-4D16-4087-9BA6-AB7D1F74A258}" srcId="{773AC555-33C7-4EA7-8669-972F1D83DD6A}" destId="{CA59B654-C9BE-455B-B7E7-1D87B0E2385F}" srcOrd="0" destOrd="0" parTransId="{6D6BD99C-8005-4EB8-88AF-871213A96CE3}" sibTransId="{A3C9B729-3568-4A1B-B603-677307417D3E}"/>
    <dgm:cxn modelId="{9419BB0C-3182-4662-A023-D1CF7E593067}" type="presParOf" srcId="{21EE2400-7F6C-41E6-80C5-8F5520F05C79}" destId="{3AE17693-C305-489F-9EFD-A0FFCB531BB8}" srcOrd="0" destOrd="0" presId="urn:microsoft.com/office/officeart/2008/layout/RadialCluster"/>
    <dgm:cxn modelId="{4E59EDCA-5550-461E-87E7-33D5F88CC609}" type="presParOf" srcId="{3AE17693-C305-489F-9EFD-A0FFCB531BB8}" destId="{93515C08-BFA0-4FB5-8852-82764A4C8EB9}" srcOrd="0" destOrd="0" presId="urn:microsoft.com/office/officeart/2008/layout/RadialCluster"/>
    <dgm:cxn modelId="{E1857D7C-DD62-4B0A-A228-7BE42AEE117F}" type="presParOf" srcId="{3AE17693-C305-489F-9EFD-A0FFCB531BB8}" destId="{A7B98936-9DEB-44EB-A3F9-4E80623CD6D8}" srcOrd="1" destOrd="0" presId="urn:microsoft.com/office/officeart/2008/layout/RadialCluster"/>
    <dgm:cxn modelId="{24E7F44C-9C71-4B63-9657-5F6FEE11F20C}" type="presParOf" srcId="{3AE17693-C305-489F-9EFD-A0FFCB531BB8}" destId="{2176054C-B093-491B-A98D-9B00669EFC01}" srcOrd="2" destOrd="0" presId="urn:microsoft.com/office/officeart/2008/layout/RadialCluster"/>
    <dgm:cxn modelId="{84BB3A07-AEDA-4D67-840E-67195CDF1543}" type="presParOf" srcId="{3AE17693-C305-489F-9EFD-A0FFCB531BB8}" destId="{2D3A58CB-A94C-4A25-8980-00E405B0BA5F}" srcOrd="3" destOrd="0" presId="urn:microsoft.com/office/officeart/2008/layout/RadialCluster"/>
    <dgm:cxn modelId="{9D089284-3961-442F-9429-2B39224EC98C}" type="presParOf" srcId="{3AE17693-C305-489F-9EFD-A0FFCB531BB8}" destId="{E75092D4-22BD-4B31-9740-F717340CDD08}" srcOrd="4" destOrd="0" presId="urn:microsoft.com/office/officeart/2008/layout/RadialCluster"/>
    <dgm:cxn modelId="{2ECEE3C5-FC83-41B5-AFFF-5A17EA17D965}" type="presParOf" srcId="{3AE17693-C305-489F-9EFD-A0FFCB531BB8}" destId="{63DC7477-3382-4CA3-8009-F8AF9E9E5500}" srcOrd="5" destOrd="0" presId="urn:microsoft.com/office/officeart/2008/layout/RadialCluster"/>
    <dgm:cxn modelId="{19E61CA0-9D80-4E84-B979-79E1DDE23292}" type="presParOf" srcId="{3AE17693-C305-489F-9EFD-A0FFCB531BB8}" destId="{9CFA49C7-9C7D-49F1-8E29-AA049707FF2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515C08-BFA0-4FB5-8852-82764A4C8EB9}">
      <dsp:nvSpPr>
        <dsp:cNvPr id="0" name=""/>
        <dsp:cNvSpPr/>
      </dsp:nvSpPr>
      <dsp:spPr>
        <a:xfrm>
          <a:off x="3225757" y="215054"/>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r>
            <a:rPr lang="en-US" sz="3100" kern="1200"/>
            <a:t>Mạng máy tính</a:t>
          </a:r>
        </a:p>
      </dsp:txBody>
      <dsp:txXfrm>
        <a:off x="3305112" y="294409"/>
        <a:ext cx="1466890" cy="1466890"/>
      </dsp:txXfrm>
    </dsp:sp>
    <dsp:sp modelId="{A7B98936-9DEB-44EB-A3F9-4E80623CD6D8}">
      <dsp:nvSpPr>
        <dsp:cNvPr id="0" name=""/>
        <dsp:cNvSpPr/>
      </dsp:nvSpPr>
      <dsp:spPr>
        <a:xfrm rot="5441515">
          <a:off x="3589125" y="2274993"/>
          <a:ext cx="868741" cy="0"/>
        </a:xfrm>
        <a:custGeom>
          <a:avLst/>
          <a:gdLst/>
          <a:ahLst/>
          <a:cxnLst/>
          <a:rect l="0" t="0" r="0" b="0"/>
          <a:pathLst>
            <a:path>
              <a:moveTo>
                <a:pt x="0" y="0"/>
              </a:moveTo>
              <a:lnTo>
                <a:pt x="86874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76054C-B093-491B-A98D-9B00669EFC01}">
      <dsp:nvSpPr>
        <dsp:cNvPr id="0" name=""/>
        <dsp:cNvSpPr/>
      </dsp:nvSpPr>
      <dsp:spPr>
        <a:xfrm>
          <a:off x="3124199" y="2709332"/>
          <a:ext cx="1774947"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a:t>Các thiết bị kết nối</a:t>
          </a:r>
        </a:p>
      </dsp:txBody>
      <dsp:txXfrm>
        <a:off x="3177367" y="2762500"/>
        <a:ext cx="1668611" cy="982816"/>
      </dsp:txXfrm>
    </dsp:sp>
    <dsp:sp modelId="{2D3A58CB-A94C-4A25-8980-00E405B0BA5F}">
      <dsp:nvSpPr>
        <dsp:cNvPr id="0" name=""/>
        <dsp:cNvSpPr/>
      </dsp:nvSpPr>
      <dsp:spPr>
        <a:xfrm rot="2158083">
          <a:off x="4674178" y="2163513"/>
          <a:ext cx="1858627" cy="0"/>
        </a:xfrm>
        <a:custGeom>
          <a:avLst/>
          <a:gdLst/>
          <a:ahLst/>
          <a:cxnLst/>
          <a:rect l="0" t="0" r="0" b="0"/>
          <a:pathLst>
            <a:path>
              <a:moveTo>
                <a:pt x="0" y="0"/>
              </a:moveTo>
              <a:lnTo>
                <a:pt x="1858627"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5092D4-22BD-4B31-9740-F717340CDD08}">
      <dsp:nvSpPr>
        <dsp:cNvPr id="0" name=""/>
        <dsp:cNvSpPr/>
      </dsp:nvSpPr>
      <dsp:spPr>
        <a:xfrm>
          <a:off x="6204942" y="2709331"/>
          <a:ext cx="1802219"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a:t>Phần mềm mạng</a:t>
          </a:r>
        </a:p>
      </dsp:txBody>
      <dsp:txXfrm>
        <a:off x="6258110" y="2762499"/>
        <a:ext cx="1695883" cy="982816"/>
      </dsp:txXfrm>
    </dsp:sp>
    <dsp:sp modelId="{63DC7477-3382-4CA3-8009-F8AF9E9E5500}">
      <dsp:nvSpPr>
        <dsp:cNvPr id="0" name=""/>
        <dsp:cNvSpPr/>
      </dsp:nvSpPr>
      <dsp:spPr>
        <a:xfrm rot="8513946">
          <a:off x="1713881" y="2187261"/>
          <a:ext cx="1692152" cy="0"/>
        </a:xfrm>
        <a:custGeom>
          <a:avLst/>
          <a:gdLst/>
          <a:ahLst/>
          <a:cxnLst/>
          <a:rect l="0" t="0" r="0" b="0"/>
          <a:pathLst>
            <a:path>
              <a:moveTo>
                <a:pt x="0" y="0"/>
              </a:moveTo>
              <a:lnTo>
                <a:pt x="169215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FA49C7-9C7D-49F1-8E29-AA049707FF27}">
      <dsp:nvSpPr>
        <dsp:cNvPr id="0" name=""/>
        <dsp:cNvSpPr/>
      </dsp:nvSpPr>
      <dsp:spPr>
        <a:xfrm>
          <a:off x="349433" y="2709331"/>
          <a:ext cx="1700449"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a:t>Các thiết bị đầu cuối</a:t>
          </a:r>
        </a:p>
      </dsp:txBody>
      <dsp:txXfrm>
        <a:off x="402601" y="2762499"/>
        <a:ext cx="1594113" cy="98281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48248-D11E-4CB6-96DB-EF1C13628D28}" type="datetimeFigureOut">
              <a:rPr lang="en-US" smtClean="0"/>
              <a:t>19/10/2023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35AAB-B4A2-4F81-81FC-FA70439E83CF}" type="slidenum">
              <a:rPr lang="en-US" smtClean="0"/>
              <a:t>‹#›</a:t>
            </a:fld>
            <a:endParaRPr lang="en-US"/>
          </a:p>
        </p:txBody>
      </p:sp>
    </p:spTree>
    <p:extLst>
      <p:ext uri="{BB962C8B-B14F-4D97-AF65-F5344CB8AC3E}">
        <p14:creationId xmlns:p14="http://schemas.microsoft.com/office/powerpoint/2010/main" val="367710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66959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20042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87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118084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91348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71052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3F9E4B-0BDE-AE0A-462B-CA8B89B1BA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A1BC587-EAF6-AFED-93D7-C6852BF48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E3826BFB-C186-EF68-BC0B-A892C552B24B}"/>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5" name="Footer Placeholder 4">
            <a:extLst>
              <a:ext uri="{FF2B5EF4-FFF2-40B4-BE49-F238E27FC236}">
                <a16:creationId xmlns="" xmlns:a16="http://schemas.microsoft.com/office/drawing/2014/main" id="{9C7BFCC0-4C10-00AC-B3F9-CA2711EB4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761F616-8E17-E19C-2754-8D4A20631521}"/>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3591131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2DAF9-47B0-6788-06E6-6AD204D3D2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8B84494-45BB-E780-44C3-6DAA3726A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1877B8F-7F95-5ABD-AC75-C959F4BCC2C3}"/>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5" name="Footer Placeholder 4">
            <a:extLst>
              <a:ext uri="{FF2B5EF4-FFF2-40B4-BE49-F238E27FC236}">
                <a16:creationId xmlns="" xmlns:a16="http://schemas.microsoft.com/office/drawing/2014/main" id="{B8F2E0A0-41B4-7327-EFD1-E97CF692B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73274D1-D31F-C00B-83E3-2FFDB9DE7DC4}"/>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279765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5BF123D-6146-9D24-9371-3563A74D6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B8617DB-341F-5B38-D6C7-4490A6DB1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1B1CB6-4617-135E-B0E1-471852CDFB2E}"/>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5" name="Footer Placeholder 4">
            <a:extLst>
              <a:ext uri="{FF2B5EF4-FFF2-40B4-BE49-F238E27FC236}">
                <a16:creationId xmlns="" xmlns:a16="http://schemas.microsoft.com/office/drawing/2014/main" id="{C73671EE-5433-BF9F-B321-679F701EC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1C5A1AE-B194-AA67-66BA-ED86C367D254}"/>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5491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22"/>
        <p:cNvGrpSpPr/>
        <p:nvPr/>
      </p:nvGrpSpPr>
      <p:grpSpPr>
        <a:xfrm>
          <a:off x="0" y="0"/>
          <a:ext cx="0" cy="0"/>
          <a:chOff x="0" y="0"/>
          <a:chExt cx="0" cy="0"/>
        </a:xfrm>
      </p:grpSpPr>
      <p:sp>
        <p:nvSpPr>
          <p:cNvPr id="23" name="Google Shape;23;p2"/>
          <p:cNvSpPr txBox="1">
            <a:spLocks noGrp="1"/>
          </p:cNvSpPr>
          <p:nvPr>
            <p:ph type="body" idx="1"/>
          </p:nvPr>
        </p:nvSpPr>
        <p:spPr>
          <a:xfrm>
            <a:off x="1484310" y="2666999"/>
            <a:ext cx="10018713" cy="3124201"/>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4" name="Google Shape;24;p2"/>
          <p:cNvSpPr txBox="1">
            <a:spLocks noGrp="1"/>
          </p:cNvSpPr>
          <p:nvPr>
            <p:ph type="dt" idx="10"/>
          </p:nvPr>
        </p:nvSpPr>
        <p:spPr>
          <a:xfrm>
            <a:off x="9732656" y="5883275"/>
            <a:ext cx="11430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572279" y="5883275"/>
            <a:ext cx="708417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10951856" y="5883275"/>
            <a:ext cx="55116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u="none" strike="noStrike" cap="none">
                <a:solidFill>
                  <a:schemeClr val="dk1"/>
                </a:solidFill>
                <a:latin typeface="Corbel"/>
                <a:ea typeface="Corbel"/>
                <a:cs typeface="Corbel"/>
                <a:sym typeface="Corbel"/>
              </a:defRPr>
            </a:lvl1pPr>
            <a:lvl2pPr marL="0" lvl="1" indent="0" algn="r">
              <a:spcBef>
                <a:spcPts val="0"/>
              </a:spcBef>
              <a:buNone/>
              <a:defRPr sz="1000" b="0" i="0" u="none" strike="noStrike" cap="none">
                <a:solidFill>
                  <a:schemeClr val="dk1"/>
                </a:solidFill>
                <a:latin typeface="Corbel"/>
                <a:ea typeface="Corbel"/>
                <a:cs typeface="Corbel"/>
                <a:sym typeface="Corbel"/>
              </a:defRPr>
            </a:lvl2pPr>
            <a:lvl3pPr marL="0" lvl="2" indent="0" algn="r">
              <a:spcBef>
                <a:spcPts val="0"/>
              </a:spcBef>
              <a:buNone/>
              <a:defRPr sz="1000" b="0" i="0" u="none" strike="noStrike" cap="none">
                <a:solidFill>
                  <a:schemeClr val="dk1"/>
                </a:solidFill>
                <a:latin typeface="Corbel"/>
                <a:ea typeface="Corbel"/>
                <a:cs typeface="Corbel"/>
                <a:sym typeface="Corbel"/>
              </a:defRPr>
            </a:lvl3pPr>
            <a:lvl4pPr marL="0" lvl="3" indent="0" algn="r">
              <a:spcBef>
                <a:spcPts val="0"/>
              </a:spcBef>
              <a:buNone/>
              <a:defRPr sz="1000" b="0" i="0" u="none" strike="noStrike" cap="none">
                <a:solidFill>
                  <a:schemeClr val="dk1"/>
                </a:solidFill>
                <a:latin typeface="Corbel"/>
                <a:ea typeface="Corbel"/>
                <a:cs typeface="Corbel"/>
                <a:sym typeface="Corbel"/>
              </a:defRPr>
            </a:lvl4pPr>
            <a:lvl5pPr marL="0" lvl="4" indent="0" algn="r">
              <a:spcBef>
                <a:spcPts val="0"/>
              </a:spcBef>
              <a:buNone/>
              <a:defRPr sz="1000" b="0" i="0" u="none" strike="noStrike" cap="none">
                <a:solidFill>
                  <a:schemeClr val="dk1"/>
                </a:solidFill>
                <a:latin typeface="Corbel"/>
                <a:ea typeface="Corbel"/>
                <a:cs typeface="Corbel"/>
                <a:sym typeface="Corbel"/>
              </a:defRPr>
            </a:lvl5pPr>
            <a:lvl6pPr marL="0" lvl="5" indent="0" algn="r">
              <a:spcBef>
                <a:spcPts val="0"/>
              </a:spcBef>
              <a:buNone/>
              <a:defRPr sz="1000" b="0" i="0" u="none" strike="noStrike" cap="none">
                <a:solidFill>
                  <a:schemeClr val="dk1"/>
                </a:solidFill>
                <a:latin typeface="Corbel"/>
                <a:ea typeface="Corbel"/>
                <a:cs typeface="Corbel"/>
                <a:sym typeface="Corbel"/>
              </a:defRPr>
            </a:lvl6pPr>
            <a:lvl7pPr marL="0" lvl="6" indent="0" algn="r">
              <a:spcBef>
                <a:spcPts val="0"/>
              </a:spcBef>
              <a:buNone/>
              <a:defRPr sz="1000" b="0" i="0" u="none" strike="noStrike" cap="none">
                <a:solidFill>
                  <a:schemeClr val="dk1"/>
                </a:solidFill>
                <a:latin typeface="Corbel"/>
                <a:ea typeface="Corbel"/>
                <a:cs typeface="Corbel"/>
                <a:sym typeface="Corbel"/>
              </a:defRPr>
            </a:lvl7pPr>
            <a:lvl8pPr marL="0" lvl="7" indent="0" algn="r">
              <a:spcBef>
                <a:spcPts val="0"/>
              </a:spcBef>
              <a:buNone/>
              <a:defRPr sz="1000" b="0" i="0" u="none" strike="noStrike" cap="none">
                <a:solidFill>
                  <a:schemeClr val="dk1"/>
                </a:solidFill>
                <a:latin typeface="Corbel"/>
                <a:ea typeface="Corbel"/>
                <a:cs typeface="Corbel"/>
                <a:sym typeface="Corbel"/>
              </a:defRPr>
            </a:lvl8pPr>
            <a:lvl9pPr marL="0" lvl="8" indent="0" algn="r">
              <a:spcBef>
                <a:spcPts val="0"/>
              </a:spcBef>
              <a:buNone/>
              <a:defRPr sz="10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4967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DE64F8-AD79-CF8C-8E26-5A1C9A1CCC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2EB69C6-2441-78A8-A227-1216DC119C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076BCEA-EC0D-CBF9-CC23-4D922A6290B1}"/>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5" name="Footer Placeholder 4">
            <a:extLst>
              <a:ext uri="{FF2B5EF4-FFF2-40B4-BE49-F238E27FC236}">
                <a16:creationId xmlns="" xmlns:a16="http://schemas.microsoft.com/office/drawing/2014/main" id="{D78CFE3C-AE5A-F4B2-11DC-802FB2BA0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827F873-302F-441D-B603-FC3F9226B2C1}"/>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167997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E6E33B-BCC6-62B5-FDB2-B9D5180FCF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64AB174-DBAC-4AB4-5273-D6993596BB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7AEC915-7F91-3403-E536-1777AE69FA19}"/>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5" name="Footer Placeholder 4">
            <a:extLst>
              <a:ext uri="{FF2B5EF4-FFF2-40B4-BE49-F238E27FC236}">
                <a16:creationId xmlns="" xmlns:a16="http://schemas.microsoft.com/office/drawing/2014/main" id="{0E670352-5629-A3C6-FC10-90BE7714D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59A7614-6493-8A8D-EC42-0413C8CA61C8}"/>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663028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610C9EF-3FDD-AED2-2C36-BD7035145B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7E341AB-CDB1-660E-3E9C-DF63421E8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4DCD3AF2-0DD9-D90D-8714-4D6D2D17F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44B18B2-FE3A-1501-6655-F9EA972B5D48}"/>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6" name="Footer Placeholder 5">
            <a:extLst>
              <a:ext uri="{FF2B5EF4-FFF2-40B4-BE49-F238E27FC236}">
                <a16:creationId xmlns="" xmlns:a16="http://schemas.microsoft.com/office/drawing/2014/main" id="{82C4A861-DC31-EBAB-93C1-A4ED65EAA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2B0A6D3D-DD4E-3496-0B38-96DBAE70334A}"/>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381545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C84C49-B368-C3D9-3D91-36EFC8EC30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ACAB71B-6F3B-EE98-F2B3-9C953A999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DFDEA7-1807-56F5-2374-08AA17D779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F96811B-6A60-E00F-17BE-3C7F711659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9D8DA74-10E2-7B84-A8ED-3619C9D70A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07EED6-D7A5-EC10-8C4B-198669996C21}"/>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8" name="Footer Placeholder 7">
            <a:extLst>
              <a:ext uri="{FF2B5EF4-FFF2-40B4-BE49-F238E27FC236}">
                <a16:creationId xmlns="" xmlns:a16="http://schemas.microsoft.com/office/drawing/2014/main" id="{282E61E2-04B0-0408-1F91-8EB931A5B1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65879B11-72F6-1CC1-A595-801513D1A669}"/>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418090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07C3F1-F927-C3AD-AA0F-C1EE665B86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B61E0F5-0E12-7808-9AB3-7D888B064723}"/>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4" name="Footer Placeholder 3">
            <a:extLst>
              <a:ext uri="{FF2B5EF4-FFF2-40B4-BE49-F238E27FC236}">
                <a16:creationId xmlns="" xmlns:a16="http://schemas.microsoft.com/office/drawing/2014/main" id="{E0C0C48E-59A9-A137-A9EE-4DBE4C9D88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1B08BAC-87B1-5206-663B-DDF9409EAA21}"/>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995521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C43AB17-19AA-EB21-3132-A6318598263F}"/>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3" name="Footer Placeholder 2">
            <a:extLst>
              <a:ext uri="{FF2B5EF4-FFF2-40B4-BE49-F238E27FC236}">
                <a16:creationId xmlns="" xmlns:a16="http://schemas.microsoft.com/office/drawing/2014/main" id="{9F0FC92D-0DE4-3835-5A5B-4E2FE9ADB3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C1C321A5-A736-D304-48D1-7AC91E5E962F}"/>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1333457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5B145-DF0C-C9B5-6EB2-27941CC7B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3FA42EE2-CFCE-7010-C15B-39C0F0DE4B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D18F89F9-94BC-461B-6523-F6D432358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D076588-93D3-1D0D-EEC5-63C619126F96}"/>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6" name="Footer Placeholder 5">
            <a:extLst>
              <a:ext uri="{FF2B5EF4-FFF2-40B4-BE49-F238E27FC236}">
                <a16:creationId xmlns="" xmlns:a16="http://schemas.microsoft.com/office/drawing/2014/main" id="{11C4DCF9-C436-59C4-CC05-719202AF76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C172187-7EFB-A641-DE40-3FC04D9766F0}"/>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77539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286D71-C6D6-4363-6612-B87887E15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45CD9F9-610A-5C74-B6C3-8C2E8B3157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8C0A3C5-B3EC-711C-1FFC-D2080BDBA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8627860-3A04-6516-5658-F1158F198409}"/>
              </a:ext>
            </a:extLst>
          </p:cNvPr>
          <p:cNvSpPr>
            <a:spLocks noGrp="1"/>
          </p:cNvSpPr>
          <p:nvPr>
            <p:ph type="dt" sz="half" idx="10"/>
          </p:nvPr>
        </p:nvSpPr>
        <p:spPr/>
        <p:txBody>
          <a:bodyPr/>
          <a:lstStyle/>
          <a:p>
            <a:fld id="{D0001651-0AE3-4674-936C-C23E4744111C}" type="datetimeFigureOut">
              <a:rPr lang="en-US" smtClean="0"/>
              <a:t>19/10/2023</a:t>
            </a:fld>
            <a:endParaRPr lang="en-US"/>
          </a:p>
        </p:txBody>
      </p:sp>
      <p:sp>
        <p:nvSpPr>
          <p:cNvPr id="6" name="Footer Placeholder 5">
            <a:extLst>
              <a:ext uri="{FF2B5EF4-FFF2-40B4-BE49-F238E27FC236}">
                <a16:creationId xmlns="" xmlns:a16="http://schemas.microsoft.com/office/drawing/2014/main" id="{C597C3AE-AD63-C408-081D-0EFA3C767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DCC791-388B-04D5-0DD1-17A16384D5BD}"/>
              </a:ext>
            </a:extLst>
          </p:cNvPr>
          <p:cNvSpPr>
            <a:spLocks noGrp="1"/>
          </p:cNvSpPr>
          <p:nvPr>
            <p:ph type="sldNum" sz="quarter" idx="12"/>
          </p:nvPr>
        </p:nvSpPr>
        <p:spPr/>
        <p:txBody>
          <a:bodyPr/>
          <a:lstStyle/>
          <a:p>
            <a:fld id="{D840BCA7-85F7-47CF-866E-A4CDA646D782}" type="slidenum">
              <a:rPr lang="en-US" smtClean="0"/>
              <a:t>‹#›</a:t>
            </a:fld>
            <a:endParaRPr lang="en-US"/>
          </a:p>
        </p:txBody>
      </p:sp>
    </p:spTree>
    <p:extLst>
      <p:ext uri="{BB962C8B-B14F-4D97-AF65-F5344CB8AC3E}">
        <p14:creationId xmlns:p14="http://schemas.microsoft.com/office/powerpoint/2010/main" val="366907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3F6FAEA-4361-F79E-EADB-564B3981AA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1B8BFD4-69D5-0BF3-ECA4-143CC39C2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E3777D9-0C89-FDFB-010E-AF68B0A79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01651-0AE3-4674-936C-C23E4744111C}" type="datetimeFigureOut">
              <a:rPr lang="en-US" smtClean="0"/>
              <a:t>19/10/2023</a:t>
            </a:fld>
            <a:endParaRPr lang="en-US"/>
          </a:p>
        </p:txBody>
      </p:sp>
      <p:sp>
        <p:nvSpPr>
          <p:cNvPr id="5" name="Footer Placeholder 4">
            <a:extLst>
              <a:ext uri="{FF2B5EF4-FFF2-40B4-BE49-F238E27FC236}">
                <a16:creationId xmlns="" xmlns:a16="http://schemas.microsoft.com/office/drawing/2014/main" id="{1452480C-594E-F436-9A50-8F49130DE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FA1D2C0-221B-F44F-C38E-DA29193E2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40BCA7-85F7-47CF-866E-A4CDA646D782}" type="slidenum">
              <a:rPr lang="en-US" smtClean="0"/>
              <a:t>‹#›</a:t>
            </a:fld>
            <a:endParaRPr lang="en-US"/>
          </a:p>
        </p:txBody>
      </p:sp>
    </p:spTree>
    <p:extLst>
      <p:ext uri="{BB962C8B-B14F-4D97-AF65-F5344CB8AC3E}">
        <p14:creationId xmlns:p14="http://schemas.microsoft.com/office/powerpoint/2010/main" val="2060191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20.gif"/><Relationship Id="rId12"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audio" Target="file:///C:\Users\Administrator\Music\Jigsaw_Puzzle.mp3" TargetMode="External"/><Relationship Id="rId6" Type="http://schemas.openxmlformats.org/officeDocument/2006/relationships/image" Target="../media/image19.gif"/><Relationship Id="rId11" Type="http://schemas.openxmlformats.org/officeDocument/2006/relationships/image" Target="../media/image23.png"/><Relationship Id="rId5" Type="http://schemas.openxmlformats.org/officeDocument/2006/relationships/image" Target="../media/image18.gif"/><Relationship Id="rId10" Type="http://schemas.openxmlformats.org/officeDocument/2006/relationships/slide" Target="slide19.xml"/><Relationship Id="rId4" Type="http://schemas.openxmlformats.org/officeDocument/2006/relationships/audio" Target="../media/audio2.wav"/><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20.gif"/><Relationship Id="rId2" Type="http://schemas.openxmlformats.org/officeDocument/2006/relationships/slideLayout" Target="../slideLayouts/slideLayout1.xml"/><Relationship Id="rId1" Type="http://schemas.openxmlformats.org/officeDocument/2006/relationships/audio" Target="file:///C:\Users\Administrator\Music\Jigsaw_Puzzle.mp3" TargetMode="External"/><Relationship Id="rId6" Type="http://schemas.openxmlformats.org/officeDocument/2006/relationships/image" Target="../media/image19.gif"/><Relationship Id="rId11" Type="http://schemas.openxmlformats.org/officeDocument/2006/relationships/image" Target="../media/image24.png"/><Relationship Id="rId5" Type="http://schemas.openxmlformats.org/officeDocument/2006/relationships/image" Target="../media/image18.gif"/><Relationship Id="rId10" Type="http://schemas.openxmlformats.org/officeDocument/2006/relationships/image" Target="../media/image23.png"/><Relationship Id="rId4" Type="http://schemas.openxmlformats.org/officeDocument/2006/relationships/audio" Target="../media/audio1.wav"/><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audio" Target="../media/audio2.wav"/><Relationship Id="rId7" Type="http://schemas.openxmlformats.org/officeDocument/2006/relationships/image" Target="../media/image20.gif"/><Relationship Id="rId12"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audio" Target="file:///C:\Users\Administrator\Music\Jigsaw_Puzzle.mp3" TargetMode="External"/><Relationship Id="rId6" Type="http://schemas.openxmlformats.org/officeDocument/2006/relationships/image" Target="../media/image19.gif"/><Relationship Id="rId11" Type="http://schemas.openxmlformats.org/officeDocument/2006/relationships/image" Target="../media/image23.png"/><Relationship Id="rId5" Type="http://schemas.openxmlformats.org/officeDocument/2006/relationships/image" Target="../media/image18.gif"/><Relationship Id="rId10" Type="http://schemas.openxmlformats.org/officeDocument/2006/relationships/slide" Target="slide19.xml"/><Relationship Id="rId4" Type="http://schemas.openxmlformats.org/officeDocument/2006/relationships/audio" Target="../media/audio1.wav"/><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5.png"/><Relationship Id="rId3" Type="http://schemas.openxmlformats.org/officeDocument/2006/relationships/audio" Target="../media/audio1.wav"/><Relationship Id="rId7" Type="http://schemas.openxmlformats.org/officeDocument/2006/relationships/image" Target="../media/image20.gif"/><Relationship Id="rId12"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audio" Target="file:///C:\Users\Administrator\Music\Jigsaw_Puzzle.mp3" TargetMode="External"/><Relationship Id="rId6" Type="http://schemas.openxmlformats.org/officeDocument/2006/relationships/image" Target="../media/image19.gif"/><Relationship Id="rId11" Type="http://schemas.openxmlformats.org/officeDocument/2006/relationships/image" Target="../media/image23.png"/><Relationship Id="rId5" Type="http://schemas.openxmlformats.org/officeDocument/2006/relationships/image" Target="../media/image18.gif"/><Relationship Id="rId10" Type="http://schemas.openxmlformats.org/officeDocument/2006/relationships/slide" Target="slide19.xml"/><Relationship Id="rId4" Type="http://schemas.openxmlformats.org/officeDocument/2006/relationships/audio" Target="../media/audio2.wav"/><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image" Target="../media/image29.gif"/><Relationship Id="rId2" Type="http://schemas.openxmlformats.org/officeDocument/2006/relationships/slideLayout" Target="../slideLayouts/slideLayout1.xml"/><Relationship Id="rId1" Type="http://schemas.openxmlformats.org/officeDocument/2006/relationships/audio" Target="file:///C:\Users\Administrator\Music\Jigsaw_Puzzle.mp3" TargetMode="External"/><Relationship Id="rId6" Type="http://schemas.openxmlformats.org/officeDocument/2006/relationships/image" Target="../media/image20.gif"/><Relationship Id="rId11" Type="http://schemas.openxmlformats.org/officeDocument/2006/relationships/image" Target="../media/image28.gif"/><Relationship Id="rId5" Type="http://schemas.openxmlformats.org/officeDocument/2006/relationships/image" Target="../media/image19.gif"/><Relationship Id="rId10" Type="http://schemas.openxmlformats.org/officeDocument/2006/relationships/image" Target="../media/image25.png"/><Relationship Id="rId4" Type="http://schemas.openxmlformats.org/officeDocument/2006/relationships/image" Target="../media/image18.gif"/><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80A0CEF-4665-25D0-E775-342437CFA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86" y="69463"/>
            <a:ext cx="12192000" cy="6858000"/>
          </a:xfrm>
          <a:prstGeom prst="rect">
            <a:avLst/>
          </a:prstGeom>
        </p:spPr>
      </p:pic>
      <p:sp>
        <p:nvSpPr>
          <p:cNvPr id="5" name="Rectangle 4">
            <a:extLst>
              <a:ext uri="{FF2B5EF4-FFF2-40B4-BE49-F238E27FC236}">
                <a16:creationId xmlns="" xmlns:a16="http://schemas.microsoft.com/office/drawing/2014/main" id="{861195FE-BC24-CF75-D30C-DA3DB0033BBD}"/>
              </a:ext>
            </a:extLst>
          </p:cNvPr>
          <p:cNvSpPr/>
          <p:nvPr/>
        </p:nvSpPr>
        <p:spPr>
          <a:xfrm>
            <a:off x="949751" y="3191063"/>
            <a:ext cx="10292498" cy="1323439"/>
          </a:xfrm>
          <a:prstGeom prst="rect">
            <a:avLst/>
          </a:prstGeom>
          <a:noFill/>
        </p:spPr>
        <p:txBody>
          <a:bodyPr wrap="none" lIns="91440" tIns="45720" rIns="91440" bIns="45720">
            <a:spAutoFit/>
          </a:bodyPr>
          <a:lstStyle/>
          <a:p>
            <a:pPr algn="ctr"/>
            <a:r>
              <a:rPr lang="en-US" sz="8000" b="1" cap="none" spc="0">
                <a:ln w="22225">
                  <a:solidFill>
                    <a:schemeClr val="accent2"/>
                  </a:solidFill>
                  <a:prstDash val="solid"/>
                </a:ln>
                <a:solidFill>
                  <a:schemeClr val="accent2">
                    <a:lumMod val="40000"/>
                    <a:lumOff val="60000"/>
                  </a:schemeClr>
                </a:solidFill>
                <a:effectLst/>
              </a:rPr>
              <a:t>BÀI 4. MẠNG MÁY TÍNH</a:t>
            </a:r>
          </a:p>
        </p:txBody>
      </p:sp>
      <p:grpSp>
        <p:nvGrpSpPr>
          <p:cNvPr id="6" name="Google Shape;211;p3">
            <a:extLst>
              <a:ext uri="{FF2B5EF4-FFF2-40B4-BE49-F238E27FC236}">
                <a16:creationId xmlns="" xmlns:a16="http://schemas.microsoft.com/office/drawing/2014/main" id="{D51CA428-6CE8-31F9-2CC8-34EAAFDABD49}"/>
              </a:ext>
            </a:extLst>
          </p:cNvPr>
          <p:cNvGrpSpPr/>
          <p:nvPr/>
        </p:nvGrpSpPr>
        <p:grpSpPr>
          <a:xfrm>
            <a:off x="1462719" y="767548"/>
            <a:ext cx="444275" cy="398525"/>
            <a:chOff x="2495125" y="2142250"/>
            <a:chExt cx="444275" cy="398525"/>
          </a:xfrm>
        </p:grpSpPr>
        <p:sp>
          <p:nvSpPr>
            <p:cNvPr id="7" name="Google Shape;212;p3">
              <a:extLst>
                <a:ext uri="{FF2B5EF4-FFF2-40B4-BE49-F238E27FC236}">
                  <a16:creationId xmlns="" xmlns:a16="http://schemas.microsoft.com/office/drawing/2014/main" id="{F33CAC5A-F25A-7BEA-90AC-4880587544E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213;p3">
              <a:extLst>
                <a:ext uri="{FF2B5EF4-FFF2-40B4-BE49-F238E27FC236}">
                  <a16:creationId xmlns="" xmlns:a16="http://schemas.microsoft.com/office/drawing/2014/main" id="{98A1C1A2-7089-C33C-F2D3-14FCA7AD83D4}"/>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14;p3">
            <a:extLst>
              <a:ext uri="{FF2B5EF4-FFF2-40B4-BE49-F238E27FC236}">
                <a16:creationId xmlns="" xmlns:a16="http://schemas.microsoft.com/office/drawing/2014/main" id="{DD181CCB-BDEB-159E-EF20-125FEDFD47EE}"/>
              </a:ext>
            </a:extLst>
          </p:cNvPr>
          <p:cNvGrpSpPr/>
          <p:nvPr/>
        </p:nvGrpSpPr>
        <p:grpSpPr>
          <a:xfrm>
            <a:off x="10433516" y="3017860"/>
            <a:ext cx="291375" cy="281375"/>
            <a:chOff x="3243875" y="2372825"/>
            <a:chExt cx="291375" cy="281375"/>
          </a:xfrm>
        </p:grpSpPr>
        <p:sp>
          <p:nvSpPr>
            <p:cNvPr id="10" name="Google Shape;215;p3">
              <a:extLst>
                <a:ext uri="{FF2B5EF4-FFF2-40B4-BE49-F238E27FC236}">
                  <a16:creationId xmlns="" xmlns:a16="http://schemas.microsoft.com/office/drawing/2014/main" id="{8FC5E30F-8BF4-D8DE-4B64-08D2CE8B691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16;p3">
              <a:extLst>
                <a:ext uri="{FF2B5EF4-FFF2-40B4-BE49-F238E27FC236}">
                  <a16:creationId xmlns="" xmlns:a16="http://schemas.microsoft.com/office/drawing/2014/main" id="{955D4E36-52D7-EDC5-0BE7-9116145091F1}"/>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7;p3">
              <a:extLst>
                <a:ext uri="{FF2B5EF4-FFF2-40B4-BE49-F238E27FC236}">
                  <a16:creationId xmlns="" xmlns:a16="http://schemas.microsoft.com/office/drawing/2014/main" id="{740CD6AE-E051-6DEF-8364-90067411EAE3}"/>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18;p3">
              <a:extLst>
                <a:ext uri="{FF2B5EF4-FFF2-40B4-BE49-F238E27FC236}">
                  <a16:creationId xmlns="" xmlns:a16="http://schemas.microsoft.com/office/drawing/2014/main" id="{0EFF0275-8CC1-F218-88BC-0925F107260A}"/>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9;p3">
              <a:extLst>
                <a:ext uri="{FF2B5EF4-FFF2-40B4-BE49-F238E27FC236}">
                  <a16:creationId xmlns="" xmlns:a16="http://schemas.microsoft.com/office/drawing/2014/main" id="{2E4751FE-8D82-B262-B379-320A534C908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0;p3">
              <a:extLst>
                <a:ext uri="{FF2B5EF4-FFF2-40B4-BE49-F238E27FC236}">
                  <a16:creationId xmlns="" xmlns:a16="http://schemas.microsoft.com/office/drawing/2014/main" id="{16983F55-14C9-BD81-AA0B-760765582275}"/>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p3">
              <a:extLst>
                <a:ext uri="{FF2B5EF4-FFF2-40B4-BE49-F238E27FC236}">
                  <a16:creationId xmlns="" xmlns:a16="http://schemas.microsoft.com/office/drawing/2014/main" id="{7FEA18EF-085D-A468-AB6E-D557613FDB50}"/>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222;p3">
              <a:extLst>
                <a:ext uri="{FF2B5EF4-FFF2-40B4-BE49-F238E27FC236}">
                  <a16:creationId xmlns="" xmlns:a16="http://schemas.microsoft.com/office/drawing/2014/main" id="{C88BE76C-5BB7-0F72-EAB9-BD413F1EBA6D}"/>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p3">
              <a:extLst>
                <a:ext uri="{FF2B5EF4-FFF2-40B4-BE49-F238E27FC236}">
                  <a16:creationId xmlns="" xmlns:a16="http://schemas.microsoft.com/office/drawing/2014/main" id="{B732E50E-4516-FA0C-0F79-A7A57D350BC6}"/>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4;p3">
              <a:extLst>
                <a:ext uri="{FF2B5EF4-FFF2-40B4-BE49-F238E27FC236}">
                  <a16:creationId xmlns="" xmlns:a16="http://schemas.microsoft.com/office/drawing/2014/main" id="{34B56B11-BDA0-2252-BB9B-00BBF23D9238}"/>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30;p3">
            <a:extLst>
              <a:ext uri="{FF2B5EF4-FFF2-40B4-BE49-F238E27FC236}">
                <a16:creationId xmlns="" xmlns:a16="http://schemas.microsoft.com/office/drawing/2014/main" id="{1A7E2C70-0D41-906A-FDA1-F353B5622D7F}"/>
              </a:ext>
            </a:extLst>
          </p:cNvPr>
          <p:cNvGrpSpPr/>
          <p:nvPr/>
        </p:nvGrpSpPr>
        <p:grpSpPr>
          <a:xfrm>
            <a:off x="3975464" y="5926144"/>
            <a:ext cx="166675" cy="168575"/>
            <a:chOff x="4954425" y="2036375"/>
            <a:chExt cx="166675" cy="168575"/>
          </a:xfrm>
        </p:grpSpPr>
        <p:sp>
          <p:nvSpPr>
            <p:cNvPr id="21" name="Google Shape;231;p3">
              <a:extLst>
                <a:ext uri="{FF2B5EF4-FFF2-40B4-BE49-F238E27FC236}">
                  <a16:creationId xmlns="" xmlns:a16="http://schemas.microsoft.com/office/drawing/2014/main" id="{94D995E3-A976-FD9B-54E2-AFF94466D9E8}"/>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2;p3">
              <a:extLst>
                <a:ext uri="{FF2B5EF4-FFF2-40B4-BE49-F238E27FC236}">
                  <a16:creationId xmlns="" xmlns:a16="http://schemas.microsoft.com/office/drawing/2014/main" id="{11DB73AC-DF54-CF85-E28A-F89ADC786D2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Rectangle 22">
            <a:extLst>
              <a:ext uri="{FF2B5EF4-FFF2-40B4-BE49-F238E27FC236}">
                <a16:creationId xmlns="" xmlns:a16="http://schemas.microsoft.com/office/drawing/2014/main" id="{4AE8A460-4386-A4A7-2F0B-4F6A58E7951D}"/>
              </a:ext>
            </a:extLst>
          </p:cNvPr>
          <p:cNvSpPr/>
          <p:nvPr/>
        </p:nvSpPr>
        <p:spPr>
          <a:xfrm>
            <a:off x="343786" y="1257757"/>
            <a:ext cx="11504428" cy="769441"/>
          </a:xfrm>
          <a:prstGeom prst="rect">
            <a:avLst/>
          </a:prstGeom>
          <a:noFill/>
        </p:spPr>
        <p:txBody>
          <a:bodyPr wrap="square" lIns="91440" tIns="45720" rIns="91440" bIns="45720">
            <a:spAutoFit/>
          </a:bodyPr>
          <a:lstStyle/>
          <a:p>
            <a:pPr algn="ctr"/>
            <a:r>
              <a:rPr lang="en-US" sz="44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CHỦ ĐỀ 2. MẠNG MÁY TÍNH VÀ INTERNET</a:t>
            </a:r>
          </a:p>
        </p:txBody>
      </p:sp>
    </p:spTree>
    <p:extLst>
      <p:ext uri="{BB962C8B-B14F-4D97-AF65-F5344CB8AC3E}">
        <p14:creationId xmlns:p14="http://schemas.microsoft.com/office/powerpoint/2010/main" val="2250123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6"/>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0"/>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8+ Background Đẹp, Đơn Giản, Ấn Tượng [TẢI NGAY] - THPT Kỳ Anh">
            <a:extLst>
              <a:ext uri="{FF2B5EF4-FFF2-40B4-BE49-F238E27FC236}">
                <a16:creationId xmlns="" xmlns:a16="http://schemas.microsoft.com/office/drawing/2014/main" id="{4BE79E17-F538-D32B-76E2-7D72A4DE7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6" y="19161"/>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255BF907-EB0C-C33A-8606-460918AFF8DB}"/>
              </a:ext>
            </a:extLst>
          </p:cNvPr>
          <p:cNvGrpSpPr/>
          <p:nvPr/>
        </p:nvGrpSpPr>
        <p:grpSpPr>
          <a:xfrm>
            <a:off x="409637" y="1065228"/>
            <a:ext cx="11452164" cy="4240868"/>
            <a:chOff x="614525" y="964945"/>
            <a:chExt cx="10567281" cy="4849241"/>
          </a:xfrm>
        </p:grpSpPr>
        <p:grpSp>
          <p:nvGrpSpPr>
            <p:cNvPr id="5" name="Group 4">
              <a:extLst>
                <a:ext uri="{FF2B5EF4-FFF2-40B4-BE49-F238E27FC236}">
                  <a16:creationId xmlns="" xmlns:a16="http://schemas.microsoft.com/office/drawing/2014/main" id="{CA4477CC-1C84-E40A-E5FA-03AFD26C9199}"/>
                </a:ext>
              </a:extLst>
            </p:cNvPr>
            <p:cNvGrpSpPr/>
            <p:nvPr/>
          </p:nvGrpSpPr>
          <p:grpSpPr>
            <a:xfrm>
              <a:off x="614525" y="964945"/>
              <a:ext cx="10567281" cy="4849241"/>
              <a:chOff x="614525" y="964945"/>
              <a:chExt cx="10567281" cy="4849241"/>
            </a:xfrm>
          </p:grpSpPr>
          <p:grpSp>
            <p:nvGrpSpPr>
              <p:cNvPr id="7" name="Group 6">
                <a:extLst>
                  <a:ext uri="{FF2B5EF4-FFF2-40B4-BE49-F238E27FC236}">
                    <a16:creationId xmlns="" xmlns:a16="http://schemas.microsoft.com/office/drawing/2014/main" id="{DF119F2E-083F-0DEA-4EE0-B932C114A173}"/>
                  </a:ext>
                </a:extLst>
              </p:cNvPr>
              <p:cNvGrpSpPr/>
              <p:nvPr/>
            </p:nvGrpSpPr>
            <p:grpSpPr>
              <a:xfrm>
                <a:off x="614525" y="964945"/>
                <a:ext cx="10567281" cy="4849241"/>
                <a:chOff x="614525" y="964945"/>
                <a:chExt cx="10567281" cy="4849241"/>
              </a:xfrm>
            </p:grpSpPr>
            <p:sp>
              <p:nvSpPr>
                <p:cNvPr id="9" name="Rectangle: Rounded Corners 8">
                  <a:extLst>
                    <a:ext uri="{FF2B5EF4-FFF2-40B4-BE49-F238E27FC236}">
                      <a16:creationId xmlns="" xmlns:a16="http://schemas.microsoft.com/office/drawing/2014/main" id="{AE3D9DBD-08C2-56FA-327A-78EEE27BE2B0}"/>
                    </a:ext>
                  </a:extLst>
                </p:cNvPr>
                <p:cNvSpPr/>
                <p:nvPr/>
              </p:nvSpPr>
              <p:spPr>
                <a:xfrm>
                  <a:off x="614525" y="1177355"/>
                  <a:ext cx="7431589" cy="1182866"/>
                </a:xfrm>
                <a:prstGeom prst="roundRect">
                  <a:avLst>
                    <a:gd name="adj" fmla="val 24968"/>
                  </a:avLst>
                </a:prstGeom>
                <a:solidFill>
                  <a:schemeClr val="accent2">
                    <a:lumMod val="60000"/>
                    <a:lumOff val="4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0" name="Rectangle: Rounded Corners 9">
                  <a:extLst>
                    <a:ext uri="{FF2B5EF4-FFF2-40B4-BE49-F238E27FC236}">
                      <a16:creationId xmlns="" xmlns:a16="http://schemas.microsoft.com/office/drawing/2014/main" id="{E58E8AE3-5DA4-08E5-CCE4-68647F13C1F1}"/>
                    </a:ext>
                  </a:extLst>
                </p:cNvPr>
                <p:cNvSpPr/>
                <p:nvPr/>
              </p:nvSpPr>
              <p:spPr>
                <a:xfrm>
                  <a:off x="614525" y="1769169"/>
                  <a:ext cx="10567281" cy="4045017"/>
                </a:xfrm>
                <a:prstGeom prst="roundRect">
                  <a:avLst>
                    <a:gd name="adj" fmla="val 12944"/>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1" name="Rectangle 10">
                  <a:extLst>
                    <a:ext uri="{FF2B5EF4-FFF2-40B4-BE49-F238E27FC236}">
                      <a16:creationId xmlns="" xmlns:a16="http://schemas.microsoft.com/office/drawing/2014/main" id="{CE66B972-B251-769B-BB71-C9AC235BF308}"/>
                    </a:ext>
                  </a:extLst>
                </p:cNvPr>
                <p:cNvSpPr/>
                <p:nvPr/>
              </p:nvSpPr>
              <p:spPr>
                <a:xfrm>
                  <a:off x="1006696" y="964945"/>
                  <a:ext cx="2855935" cy="575842"/>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2</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8" name="Rectangle: Rounded Corners 7">
                <a:extLst>
                  <a:ext uri="{FF2B5EF4-FFF2-40B4-BE49-F238E27FC236}">
                    <a16:creationId xmlns="" xmlns:a16="http://schemas.microsoft.com/office/drawing/2014/main" id="{06EBF535-7C6B-AD8C-A1F2-AD2AE1BB4EE8}"/>
                  </a:ext>
                </a:extLst>
              </p:cNvPr>
              <p:cNvSpPr/>
              <p:nvPr/>
            </p:nvSpPr>
            <p:spPr>
              <a:xfrm>
                <a:off x="3222884" y="1212727"/>
                <a:ext cx="4823229" cy="1707594"/>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6" name="Rectangle 5">
              <a:extLst>
                <a:ext uri="{FF2B5EF4-FFF2-40B4-BE49-F238E27FC236}">
                  <a16:creationId xmlns="" xmlns:a16="http://schemas.microsoft.com/office/drawing/2014/main" id="{EFAE46B1-E9EA-E645-EDC5-30AAF9883B18}"/>
                </a:ext>
              </a:extLst>
            </p:cNvPr>
            <p:cNvSpPr/>
            <p:nvPr/>
          </p:nvSpPr>
          <p:spPr>
            <a:xfrm>
              <a:off x="3222884" y="1103487"/>
              <a:ext cx="4823230" cy="575841"/>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Mạng máy tính</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grpSp>
        <p:nvGrpSpPr>
          <p:cNvPr id="31" name="Group 30">
            <a:extLst>
              <a:ext uri="{FF2B5EF4-FFF2-40B4-BE49-F238E27FC236}">
                <a16:creationId xmlns="" xmlns:a16="http://schemas.microsoft.com/office/drawing/2014/main" id="{7CF56036-8EF4-D4ED-DEE1-EDDCEC611CEA}"/>
              </a:ext>
            </a:extLst>
          </p:cNvPr>
          <p:cNvGrpSpPr/>
          <p:nvPr/>
        </p:nvGrpSpPr>
        <p:grpSpPr>
          <a:xfrm>
            <a:off x="834648" y="2518675"/>
            <a:ext cx="10520010" cy="830997"/>
            <a:chOff x="513770" y="2137236"/>
            <a:chExt cx="10520010" cy="830997"/>
          </a:xfrm>
        </p:grpSpPr>
        <p:sp>
          <p:nvSpPr>
            <p:cNvPr id="28" name="TextBox 27">
              <a:extLst>
                <a:ext uri="{FF2B5EF4-FFF2-40B4-BE49-F238E27FC236}">
                  <a16:creationId xmlns="" xmlns:a16="http://schemas.microsoft.com/office/drawing/2014/main" id="{A718F82A-A3FD-9A0C-0A7B-8D88171EDCAC}"/>
                </a:ext>
              </a:extLst>
            </p:cNvPr>
            <p:cNvSpPr txBox="1"/>
            <p:nvPr/>
          </p:nvSpPr>
          <p:spPr>
            <a:xfrm>
              <a:off x="1365798" y="2137236"/>
              <a:ext cx="9667982" cy="830997"/>
            </a:xfrm>
            <a:prstGeom prst="rect">
              <a:avLst/>
            </a:prstGeom>
            <a:noFill/>
          </p:spPr>
          <p:txBody>
            <a:bodyPr wrap="square" rtlCol="0">
              <a:spAutoFit/>
            </a:bodyPr>
            <a:lstStyle/>
            <a:p>
              <a:r>
                <a:rPr lang="en-US" sz="2400" i="1">
                  <a:solidFill>
                    <a:srgbClr val="FF0000"/>
                  </a:solidFill>
                  <a:latin typeface="Tahoma" panose="020B0604030504040204" pitchFamily="34" charset="0"/>
                  <a:ea typeface="Tahoma" panose="020B0604030504040204" pitchFamily="34" charset="0"/>
                  <a:cs typeface="Tahoma" panose="020B0604030504040204" pitchFamily="34" charset="0"/>
                </a:rPr>
                <a:t>Mạng máy tính chia sẻ dữ liệu và cho phép người sử dụng dùng chung thiết bị.</a:t>
              </a:r>
              <a:endParaRPr lang="en-US" sz="2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Arrow: Right 28">
              <a:extLst>
                <a:ext uri="{FF2B5EF4-FFF2-40B4-BE49-F238E27FC236}">
                  <a16:creationId xmlns="" xmlns:a16="http://schemas.microsoft.com/office/drawing/2014/main" id="{739DCE0A-315C-D0BD-1E72-1D4FDC75BBD9}"/>
                </a:ext>
              </a:extLst>
            </p:cNvPr>
            <p:cNvSpPr/>
            <p:nvPr/>
          </p:nvSpPr>
          <p:spPr>
            <a:xfrm>
              <a:off x="513770" y="2260787"/>
              <a:ext cx="769897" cy="2054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 xmlns:a16="http://schemas.microsoft.com/office/drawing/2014/main" id="{AA1B5269-A802-93F1-5B45-56F56AFC7727}"/>
              </a:ext>
            </a:extLst>
          </p:cNvPr>
          <p:cNvSpPr txBox="1"/>
          <p:nvPr/>
        </p:nvSpPr>
        <p:spPr>
          <a:xfrm>
            <a:off x="857227" y="2021307"/>
            <a:ext cx="9667982" cy="523220"/>
          </a:xfrm>
          <a:prstGeom prst="rect">
            <a:avLst/>
          </a:prstGeom>
          <a:noFill/>
        </p:spPr>
        <p:txBody>
          <a:bodyPr wrap="square" rtlCol="0">
            <a:spAutoFit/>
          </a:bodyPr>
          <a:lstStyle/>
          <a:p>
            <a:r>
              <a:rPr lang="en-US" sz="2800">
                <a:latin typeface="Tahoma" panose="020B0604030504040204" pitchFamily="34" charset="0"/>
                <a:ea typeface="Tahoma" panose="020B0604030504040204" pitchFamily="34" charset="0"/>
                <a:cs typeface="Tahoma" panose="020B0604030504040204" pitchFamily="34" charset="0"/>
              </a:rPr>
              <a:t>1. Mạng máy tính chia sẻ những gì?</a:t>
            </a:r>
          </a:p>
        </p:txBody>
      </p:sp>
      <p:grpSp>
        <p:nvGrpSpPr>
          <p:cNvPr id="2048" name="Group 2047">
            <a:extLst>
              <a:ext uri="{FF2B5EF4-FFF2-40B4-BE49-F238E27FC236}">
                <a16:creationId xmlns="" xmlns:a16="http://schemas.microsoft.com/office/drawing/2014/main" id="{795E1828-AB40-C069-607D-18AFB538E4AB}"/>
              </a:ext>
            </a:extLst>
          </p:cNvPr>
          <p:cNvGrpSpPr/>
          <p:nvPr/>
        </p:nvGrpSpPr>
        <p:grpSpPr>
          <a:xfrm>
            <a:off x="916779" y="3863597"/>
            <a:ext cx="10480333" cy="830997"/>
            <a:chOff x="595900" y="2547768"/>
            <a:chExt cx="10480333" cy="830997"/>
          </a:xfrm>
        </p:grpSpPr>
        <p:sp>
          <p:nvSpPr>
            <p:cNvPr id="2051" name="Arrow: Right 2050">
              <a:extLst>
                <a:ext uri="{FF2B5EF4-FFF2-40B4-BE49-F238E27FC236}">
                  <a16:creationId xmlns="" xmlns:a16="http://schemas.microsoft.com/office/drawing/2014/main" id="{A7594010-4D8B-2153-8A58-985FD317CD1C}"/>
                </a:ext>
              </a:extLst>
            </p:cNvPr>
            <p:cNvSpPr/>
            <p:nvPr/>
          </p:nvSpPr>
          <p:spPr>
            <a:xfrm>
              <a:off x="595900" y="2682502"/>
              <a:ext cx="769897" cy="2054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TextBox 2048">
              <a:extLst>
                <a:ext uri="{FF2B5EF4-FFF2-40B4-BE49-F238E27FC236}">
                  <a16:creationId xmlns="" xmlns:a16="http://schemas.microsoft.com/office/drawing/2014/main" id="{B59BB87A-6133-3E0B-5A44-A62F02A549A3}"/>
                </a:ext>
              </a:extLst>
            </p:cNvPr>
            <p:cNvSpPr txBox="1"/>
            <p:nvPr/>
          </p:nvSpPr>
          <p:spPr>
            <a:xfrm>
              <a:off x="1408251" y="2547768"/>
              <a:ext cx="9667982" cy="830997"/>
            </a:xfrm>
            <a:prstGeom prst="rect">
              <a:avLst/>
            </a:prstGeom>
            <a:noFill/>
          </p:spPr>
          <p:txBody>
            <a:bodyPr wrap="square" rtlCol="0">
              <a:spAutoFit/>
            </a:bodyPr>
            <a:lstStyle/>
            <a:p>
              <a:pPr algn="just"/>
              <a:r>
                <a:rPr lang="en-US" sz="2400" b="0" i="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i="1">
                  <a:solidFill>
                    <a:srgbClr val="FF0000"/>
                  </a:solidFill>
                  <a:latin typeface="Tahoma" panose="020B0604030504040204" pitchFamily="34" charset="0"/>
                  <a:ea typeface="Tahoma" panose="020B0604030504040204" pitchFamily="34" charset="0"/>
                  <a:cs typeface="Tahoma" panose="020B0604030504040204" pitchFamily="34" charset="0"/>
                </a:rPr>
                <a:t>Chia sẻ bài tập cho các bạn trong lớp.</a:t>
              </a:r>
            </a:p>
            <a:p>
              <a:pPr algn="just"/>
              <a:r>
                <a:rPr lang="en-US" sz="2400" i="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i="1" smtClean="0">
                  <a:solidFill>
                    <a:srgbClr val="FF0000"/>
                  </a:solidFill>
                  <a:latin typeface="Tahoma" panose="020B0604030504040204" pitchFamily="34" charset="0"/>
                  <a:ea typeface="Tahoma" panose="020B0604030504040204" pitchFamily="34" charset="0"/>
                  <a:cs typeface="Tahoma" panose="020B0604030504040204" pitchFamily="34" charset="0"/>
                </a:rPr>
                <a:t>Dùng chung máy in.</a:t>
              </a:r>
              <a:endParaRPr lang="vi-VN" sz="2400" i="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
        <p:nvSpPr>
          <p:cNvPr id="3" name="TextBox 2">
            <a:extLst>
              <a:ext uri="{FF2B5EF4-FFF2-40B4-BE49-F238E27FC236}">
                <a16:creationId xmlns="" xmlns:a16="http://schemas.microsoft.com/office/drawing/2014/main" id="{90D60039-49D7-7019-6203-5103360F3826}"/>
              </a:ext>
            </a:extLst>
          </p:cNvPr>
          <p:cNvSpPr txBox="1"/>
          <p:nvPr/>
        </p:nvSpPr>
        <p:spPr>
          <a:xfrm>
            <a:off x="910046" y="246447"/>
            <a:ext cx="8806831" cy="646331"/>
          </a:xfrm>
          <a:prstGeom prst="rect">
            <a:avLst/>
          </a:prstGeom>
          <a:noFill/>
        </p:spPr>
        <p:txBody>
          <a:bodyPr wrap="square" rtlCol="0">
            <a:spAutoFit/>
          </a:bodyPr>
          <a:lstStyle/>
          <a:p>
            <a:r>
              <a:rPr lang="en-US" sz="3600" b="1">
                <a:solidFill>
                  <a:schemeClr val="accent2">
                    <a:lumMod val="75000"/>
                  </a:schemeClr>
                </a:solidFill>
              </a:rPr>
              <a:t>I. MẠNG MÁY TÍNH LÀ GÌ?</a:t>
            </a:r>
          </a:p>
        </p:txBody>
      </p:sp>
      <p:sp>
        <p:nvSpPr>
          <p:cNvPr id="12" name="TextBox 11">
            <a:extLst>
              <a:ext uri="{FF2B5EF4-FFF2-40B4-BE49-F238E27FC236}">
                <a16:creationId xmlns="" xmlns:a16="http://schemas.microsoft.com/office/drawing/2014/main" id="{4808F99D-0770-E6C1-8772-997946E27895}"/>
              </a:ext>
            </a:extLst>
          </p:cNvPr>
          <p:cNvSpPr txBox="1"/>
          <p:nvPr/>
        </p:nvSpPr>
        <p:spPr>
          <a:xfrm>
            <a:off x="906149" y="3332570"/>
            <a:ext cx="9667982" cy="461665"/>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2. Em hãy nêu một số ví dụ về lợi ích của mạng máy tính.</a:t>
            </a:r>
          </a:p>
        </p:txBody>
      </p:sp>
    </p:spTree>
    <p:extLst>
      <p:ext uri="{BB962C8B-B14F-4D97-AF65-F5344CB8AC3E}">
        <p14:creationId xmlns:p14="http://schemas.microsoft.com/office/powerpoint/2010/main" val="2450718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edg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nodeType="clickEffect">
                                  <p:stCondLst>
                                    <p:cond delay="0"/>
                                  </p:stCondLst>
                                  <p:childTnLst>
                                    <p:set>
                                      <p:cBhvr>
                                        <p:cTn id="21" dur="1" fill="hold">
                                          <p:stCondLst>
                                            <p:cond delay="0"/>
                                          </p:stCondLst>
                                        </p:cTn>
                                        <p:tgtEl>
                                          <p:spTgt spid="2048"/>
                                        </p:tgtEl>
                                        <p:attrNameLst>
                                          <p:attrName>style.visibility</p:attrName>
                                        </p:attrNameLst>
                                      </p:cBhvr>
                                      <p:to>
                                        <p:strVal val="visible"/>
                                      </p:to>
                                    </p:set>
                                    <p:anim calcmode="lin" valueType="num">
                                      <p:cBhvr>
                                        <p:cTn id="22" dur="1000" fill="hold"/>
                                        <p:tgtEl>
                                          <p:spTgt spid="2048"/>
                                        </p:tgtEl>
                                        <p:attrNameLst>
                                          <p:attrName>ppt_w</p:attrName>
                                        </p:attrNameLst>
                                      </p:cBhvr>
                                      <p:tavLst>
                                        <p:tav tm="0">
                                          <p:val>
                                            <p:strVal val="#ppt_w+.3"/>
                                          </p:val>
                                        </p:tav>
                                        <p:tav tm="100000">
                                          <p:val>
                                            <p:strVal val="#ppt_w"/>
                                          </p:val>
                                        </p:tav>
                                      </p:tavLst>
                                    </p:anim>
                                    <p:anim calcmode="lin" valueType="num">
                                      <p:cBhvr>
                                        <p:cTn id="23" dur="1000" fill="hold"/>
                                        <p:tgtEl>
                                          <p:spTgt spid="2048"/>
                                        </p:tgtEl>
                                        <p:attrNameLst>
                                          <p:attrName>ppt_h</p:attrName>
                                        </p:attrNameLst>
                                      </p:cBhvr>
                                      <p:tavLst>
                                        <p:tav tm="0">
                                          <p:val>
                                            <p:strVal val="#ppt_h"/>
                                          </p:val>
                                        </p:tav>
                                        <p:tav tm="100000">
                                          <p:val>
                                            <p:strVal val="#ppt_h"/>
                                          </p:val>
                                        </p:tav>
                                      </p:tavLst>
                                    </p:anim>
                                    <p:animEffect transition="in" filter="fade">
                                      <p:cBhvr>
                                        <p:cTn id="24" dur="1000"/>
                                        <p:tgtEl>
                                          <p:spTgt spid="2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8+ Background Đẹp, Đơn Giản, Ấn Tượng [TẢI NGAY] - THPT Kỳ Anh">
            <a:extLst>
              <a:ext uri="{FF2B5EF4-FFF2-40B4-BE49-F238E27FC236}">
                <a16:creationId xmlns="" xmlns:a16="http://schemas.microsoft.com/office/drawing/2014/main" id="{4BE79E17-F538-D32B-76E2-7D72A4DE7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837"/>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90D60039-49D7-7019-6203-5103360F3826}"/>
              </a:ext>
            </a:extLst>
          </p:cNvPr>
          <p:cNvSpPr txBox="1"/>
          <p:nvPr/>
        </p:nvSpPr>
        <p:spPr>
          <a:xfrm>
            <a:off x="659310" y="-162828"/>
            <a:ext cx="8806831" cy="646331"/>
          </a:xfrm>
          <a:prstGeom prst="rect">
            <a:avLst/>
          </a:prstGeom>
          <a:noFill/>
        </p:spPr>
        <p:txBody>
          <a:bodyPr wrap="square" rtlCol="0">
            <a:spAutoFit/>
          </a:bodyPr>
          <a:lstStyle/>
          <a:p>
            <a:r>
              <a:rPr lang="en-US" sz="3600" b="1">
                <a:solidFill>
                  <a:schemeClr val="accent2">
                    <a:lumMod val="75000"/>
                  </a:schemeClr>
                </a:solidFill>
              </a:rPr>
              <a:t>I. MẠNG MÁY TÍNH LÀ GÌ?</a:t>
            </a:r>
          </a:p>
        </p:txBody>
      </p:sp>
      <p:pic>
        <p:nvPicPr>
          <p:cNvPr id="20" name="Picture 3" descr="imag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435" y="1219200"/>
            <a:ext cx="1776582" cy="1775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images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7609" y="1219200"/>
            <a:ext cx="1848930" cy="186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5951017" y="1798637"/>
            <a:ext cx="3060461"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0882" y="1894178"/>
            <a:ext cx="685097" cy="861186"/>
          </a:xfrm>
          <a:prstGeom prst="rect">
            <a:avLst/>
          </a:prstGeom>
        </p:spPr>
      </p:pic>
      <p:sp>
        <p:nvSpPr>
          <p:cNvPr id="15" name="AutoShape 4" descr="Hình ảnh Âm Nhạc Bản Nhạc Nhân Viên Tab PNG , Minh, Tra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2074" y="1801260"/>
            <a:ext cx="449444" cy="305835"/>
          </a:xfrm>
          <a:prstGeom prst="rect">
            <a:avLst/>
          </a:prstGeom>
        </p:spPr>
      </p:pic>
      <p:pic>
        <p:nvPicPr>
          <p:cNvPr id="32" name="Google Shape;135;p18" descr="download"/>
          <p:cNvPicPr preferRelativeResize="0"/>
          <p:nvPr/>
        </p:nvPicPr>
        <p:blipFill rotWithShape="1">
          <a:blip r:embed="rId6">
            <a:alphaModFix/>
          </a:blip>
          <a:srcRect/>
          <a:stretch/>
        </p:blipFill>
        <p:spPr>
          <a:xfrm>
            <a:off x="4343400" y="4155531"/>
            <a:ext cx="1752600" cy="1062038"/>
          </a:xfrm>
          <a:prstGeom prst="rect">
            <a:avLst/>
          </a:prstGeom>
          <a:noFill/>
          <a:ln>
            <a:noFill/>
          </a:ln>
        </p:spPr>
      </p:pic>
      <p:pic>
        <p:nvPicPr>
          <p:cNvPr id="33" name="Google Shape;135;p18" descr="download"/>
          <p:cNvPicPr preferRelativeResize="0"/>
          <p:nvPr/>
        </p:nvPicPr>
        <p:blipFill rotWithShape="1">
          <a:blip r:embed="rId6">
            <a:alphaModFix/>
          </a:blip>
          <a:srcRect/>
          <a:stretch/>
        </p:blipFill>
        <p:spPr>
          <a:xfrm>
            <a:off x="8998621" y="4139439"/>
            <a:ext cx="1752600" cy="1062038"/>
          </a:xfrm>
          <a:prstGeom prst="rect">
            <a:avLst/>
          </a:prstGeom>
          <a:noFill/>
          <a:ln>
            <a:noFill/>
          </a:ln>
        </p:spPr>
      </p:pic>
      <p:cxnSp>
        <p:nvCxnSpPr>
          <p:cNvPr id="18" name="Straight Connector 17"/>
          <p:cNvCxnSpPr>
            <a:stCxn id="20" idx="2"/>
          </p:cNvCxnSpPr>
          <p:nvPr/>
        </p:nvCxnSpPr>
        <p:spPr>
          <a:xfrm>
            <a:off x="5062726" y="2994991"/>
            <a:ext cx="0" cy="1211492"/>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6096000" y="4784035"/>
            <a:ext cx="2961609" cy="13252"/>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9982074" y="3087757"/>
            <a:ext cx="8732" cy="1171820"/>
          </a:xfrm>
          <a:prstGeom prst="line">
            <a:avLst/>
          </a:prstGeom>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3443" y="5239341"/>
            <a:ext cx="1347375" cy="1219200"/>
          </a:xfrm>
          <a:prstGeom prst="rect">
            <a:avLst/>
          </a:prstGeom>
        </p:spPr>
      </p:pic>
      <p:cxnSp>
        <p:nvCxnSpPr>
          <p:cNvPr id="2052" name="Straight Connector 2051"/>
          <p:cNvCxnSpPr>
            <a:endCxn id="26" idx="1"/>
          </p:cNvCxnSpPr>
          <p:nvPr/>
        </p:nvCxnSpPr>
        <p:spPr>
          <a:xfrm>
            <a:off x="5219700" y="5217569"/>
            <a:ext cx="1463743" cy="631372"/>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 xmlns:a16="http://schemas.microsoft.com/office/drawing/2014/main" id="{90D60039-49D7-7019-6203-5103360F3826}"/>
              </a:ext>
            </a:extLst>
          </p:cNvPr>
          <p:cNvSpPr txBox="1"/>
          <p:nvPr/>
        </p:nvSpPr>
        <p:spPr>
          <a:xfrm>
            <a:off x="155575" y="2849858"/>
            <a:ext cx="3777265" cy="400110"/>
          </a:xfrm>
          <a:prstGeom prst="rect">
            <a:avLst/>
          </a:prstGeom>
          <a:noFill/>
        </p:spPr>
        <p:txBody>
          <a:bodyPr wrap="square" rtlCol="0">
            <a:spAutoFit/>
          </a:bodyPr>
          <a:lstStyle/>
          <a:p>
            <a:r>
              <a:rPr lang="en-US" sz="2000" b="1" smtClean="0">
                <a:solidFill>
                  <a:schemeClr val="accent2">
                    <a:lumMod val="75000"/>
                  </a:schemeClr>
                </a:solidFill>
              </a:rPr>
              <a:t> </a:t>
            </a:r>
            <a:r>
              <a:rPr lang="en-US" sz="2000" b="1">
                <a:solidFill>
                  <a:schemeClr val="accent2">
                    <a:lumMod val="75000"/>
                  </a:schemeClr>
                </a:solidFill>
              </a:rPr>
              <a:t>MẠNG MÁY TÍNH </a:t>
            </a:r>
          </a:p>
        </p:txBody>
      </p:sp>
      <p:sp>
        <p:nvSpPr>
          <p:cNvPr id="2054" name="Rectangle 2053"/>
          <p:cNvSpPr/>
          <p:nvPr/>
        </p:nvSpPr>
        <p:spPr>
          <a:xfrm>
            <a:off x="6361043" y="483503"/>
            <a:ext cx="3629763" cy="380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 </a:t>
            </a:r>
            <a:endParaRPr lang="en-US" smtClean="0">
              <a:ln w="0"/>
              <a:solidFill>
                <a:schemeClr val="tx1"/>
              </a:solidFill>
              <a:effectLst>
                <a:outerShdw blurRad="38100" dist="19050" dir="2700000" algn="tl" rotWithShape="0">
                  <a:schemeClr val="dk1">
                    <a:alpha val="40000"/>
                  </a:schemeClr>
                </a:outerShdw>
              </a:effectLst>
            </a:endParaRPr>
          </a:p>
          <a:p>
            <a:pPr algn="ctr"/>
            <a:r>
              <a:rPr lang="en-US" smtClean="0">
                <a:ln w="0"/>
                <a:solidFill>
                  <a:schemeClr val="tx1"/>
                </a:solidFill>
                <a:effectLst>
                  <a:outerShdw blurRad="38100" dist="19050" dir="2700000" algn="tl" rotWithShape="0">
                    <a:schemeClr val="dk1">
                      <a:alpha val="40000"/>
                    </a:schemeClr>
                  </a:outerShdw>
                </a:effectLst>
              </a:rPr>
              <a:t>Trao đổi thông tin, chia sẻ dữ </a:t>
            </a:r>
            <a:r>
              <a:rPr lang="en-US">
                <a:ln w="0"/>
                <a:solidFill>
                  <a:schemeClr val="tx1"/>
                </a:solidFill>
                <a:effectLst>
                  <a:outerShdw blurRad="38100" dist="19050" dir="2700000" algn="tl" rotWithShape="0">
                    <a:schemeClr val="dk1">
                      <a:alpha val="40000"/>
                    </a:schemeClr>
                  </a:outerShdw>
                </a:effectLst>
              </a:rPr>
              <a:t>liệu</a:t>
            </a:r>
          </a:p>
          <a:p>
            <a:pPr algn="ctr"/>
            <a:endParaRPr lang="en-US">
              <a:ln w="0"/>
              <a:solidFill>
                <a:schemeClr val="tx1"/>
              </a:solidFill>
              <a:effectLst>
                <a:outerShdw blurRad="38100" dist="19050" dir="2700000" algn="tl" rotWithShape="0">
                  <a:schemeClr val="dk1">
                    <a:alpha val="40000"/>
                  </a:schemeClr>
                </a:outerShdw>
              </a:effectLst>
            </a:endParaRPr>
          </a:p>
        </p:txBody>
      </p:sp>
      <p:sp>
        <p:nvSpPr>
          <p:cNvPr id="44" name="Rectangle 43"/>
          <p:cNvSpPr/>
          <p:nvPr/>
        </p:nvSpPr>
        <p:spPr>
          <a:xfrm>
            <a:off x="8391914" y="5829981"/>
            <a:ext cx="3629763" cy="380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 </a:t>
            </a:r>
            <a:endParaRPr lang="en-US" smtClean="0">
              <a:ln w="0"/>
              <a:solidFill>
                <a:schemeClr val="tx1"/>
              </a:solidFill>
              <a:effectLst>
                <a:outerShdw blurRad="38100" dist="19050" dir="2700000" algn="tl" rotWithShape="0">
                  <a:schemeClr val="dk1">
                    <a:alpha val="40000"/>
                  </a:schemeClr>
                </a:outerShdw>
              </a:effectLst>
            </a:endParaRPr>
          </a:p>
          <a:p>
            <a:r>
              <a:rPr lang="en-US">
                <a:ln w="0"/>
                <a:solidFill>
                  <a:schemeClr val="tx1"/>
                </a:solidFill>
                <a:effectLst>
                  <a:outerShdw blurRad="38100" dist="19050" dir="2700000" algn="tl" rotWithShape="0">
                    <a:schemeClr val="dk1">
                      <a:alpha val="40000"/>
                    </a:schemeClr>
                  </a:outerShdw>
                </a:effectLst>
              </a:rPr>
              <a:t>Dùng chung các thiết bị trên mạng</a:t>
            </a:r>
          </a:p>
          <a:p>
            <a:pPr algn="ctr"/>
            <a:endParaRPr lang="en-US">
              <a:ln w="0"/>
              <a:solidFill>
                <a:schemeClr val="tx1"/>
              </a:solidFill>
              <a:effectLst>
                <a:outerShdw blurRad="38100" dist="19050" dir="2700000" algn="tl" rotWithShape="0">
                  <a:schemeClr val="dk1">
                    <a:alpha val="40000"/>
                  </a:schemeClr>
                </a:outerShdw>
              </a:effectLst>
            </a:endParaRPr>
          </a:p>
        </p:txBody>
      </p:sp>
      <p:cxnSp>
        <p:nvCxnSpPr>
          <p:cNvPr id="2056" name="Straight Arrow Connector 2055"/>
          <p:cNvCxnSpPr/>
          <p:nvPr/>
        </p:nvCxnSpPr>
        <p:spPr>
          <a:xfrm flipV="1">
            <a:off x="7357130" y="863718"/>
            <a:ext cx="488157" cy="5277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58" name="Straight Arrow Connector 2057"/>
          <p:cNvCxnSpPr>
            <a:endCxn id="44" idx="0"/>
          </p:cNvCxnSpPr>
          <p:nvPr/>
        </p:nvCxnSpPr>
        <p:spPr>
          <a:xfrm>
            <a:off x="8892209" y="5425791"/>
            <a:ext cx="1314587" cy="404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65344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2.29167E-6 1.11111E-6 L 0.3862 -0.00162 " pathEditMode="relative" rAng="0" ptsTypes="AA">
                                      <p:cBhvr>
                                        <p:cTn id="25" dur="2000" fill="hold"/>
                                        <p:tgtEl>
                                          <p:spTgt spid="24"/>
                                        </p:tgtEl>
                                        <p:attrNameLst>
                                          <p:attrName>ppt_x</p:attrName>
                                          <p:attrName>ppt_y</p:attrName>
                                        </p:attrNameLst>
                                      </p:cBhvr>
                                      <p:rCtr x="19310" y="-93"/>
                                    </p:animMotion>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nodeType="clickEffect">
                                  <p:stCondLst>
                                    <p:cond delay="0"/>
                                  </p:stCondLst>
                                  <p:childTnLst>
                                    <p:animMotion origin="layout" path="M 6.25E-7 -3.7037E-6 L -0.38815 -0.00764 " pathEditMode="relative" rAng="0" ptsTypes="AA">
                                      <p:cBhvr>
                                        <p:cTn id="29" dur="2000" fill="hold"/>
                                        <p:tgtEl>
                                          <p:spTgt spid="16"/>
                                        </p:tgtEl>
                                        <p:attrNameLst>
                                          <p:attrName>ppt_x</p:attrName>
                                          <p:attrName>ppt_y</p:attrName>
                                        </p:attrNameLst>
                                      </p:cBhvr>
                                      <p:rCtr x="-19414" y="-394"/>
                                    </p:animMotion>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054"/>
                                        </p:tgtEl>
                                        <p:attrNameLst>
                                          <p:attrName>style.visibility</p:attrName>
                                        </p:attrNameLst>
                                      </p:cBhvr>
                                      <p:to>
                                        <p:strVal val="visible"/>
                                      </p:to>
                                    </p:set>
                                    <p:anim calcmode="lin" valueType="num">
                                      <p:cBhvr additive="base">
                                        <p:cTn id="34" dur="500" fill="hold"/>
                                        <p:tgtEl>
                                          <p:spTgt spid="2054"/>
                                        </p:tgtEl>
                                        <p:attrNameLst>
                                          <p:attrName>ppt_x</p:attrName>
                                        </p:attrNameLst>
                                      </p:cBhvr>
                                      <p:tavLst>
                                        <p:tav tm="0">
                                          <p:val>
                                            <p:strVal val="#ppt_x"/>
                                          </p:val>
                                        </p:tav>
                                        <p:tav tm="100000">
                                          <p:val>
                                            <p:strVal val="#ppt_x"/>
                                          </p:val>
                                        </p:tav>
                                      </p:tavLst>
                                    </p:anim>
                                    <p:anim calcmode="lin" valueType="num">
                                      <p:cBhvr additive="base">
                                        <p:cTn id="35" dur="500" fill="hold"/>
                                        <p:tgtEl>
                                          <p:spTgt spid="205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056"/>
                                        </p:tgtEl>
                                        <p:attrNameLst>
                                          <p:attrName>style.visibility</p:attrName>
                                        </p:attrNameLst>
                                      </p:cBhvr>
                                      <p:to>
                                        <p:strVal val="visible"/>
                                      </p:to>
                                    </p:set>
                                    <p:anim calcmode="lin" valueType="num">
                                      <p:cBhvr additive="base">
                                        <p:cTn id="38" dur="500" fill="hold"/>
                                        <p:tgtEl>
                                          <p:spTgt spid="2056"/>
                                        </p:tgtEl>
                                        <p:attrNameLst>
                                          <p:attrName>ppt_x</p:attrName>
                                        </p:attrNameLst>
                                      </p:cBhvr>
                                      <p:tavLst>
                                        <p:tav tm="0">
                                          <p:val>
                                            <p:strVal val="#ppt_x"/>
                                          </p:val>
                                        </p:tav>
                                        <p:tav tm="100000">
                                          <p:val>
                                            <p:strVal val="#ppt_x"/>
                                          </p:val>
                                        </p:tav>
                                      </p:tavLst>
                                    </p:anim>
                                    <p:anim calcmode="lin" valueType="num">
                                      <p:cBhvr additive="base">
                                        <p:cTn id="39" dur="500" fill="hold"/>
                                        <p:tgtEl>
                                          <p:spTgt spid="205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additive="base">
                                        <p:cTn id="44" dur="500" fill="hold"/>
                                        <p:tgtEl>
                                          <p:spTgt spid="32"/>
                                        </p:tgtEl>
                                        <p:attrNameLst>
                                          <p:attrName>ppt_x</p:attrName>
                                        </p:attrNameLst>
                                      </p:cBhvr>
                                      <p:tavLst>
                                        <p:tav tm="0">
                                          <p:val>
                                            <p:strVal val="#ppt_x"/>
                                          </p:val>
                                        </p:tav>
                                        <p:tav tm="100000">
                                          <p:val>
                                            <p:strVal val="#ppt_x"/>
                                          </p:val>
                                        </p:tav>
                                      </p:tavLst>
                                    </p:anim>
                                    <p:anim calcmode="lin" valueType="num">
                                      <p:cBhvr additive="base">
                                        <p:cTn id="45" dur="500" fill="hold"/>
                                        <p:tgtEl>
                                          <p:spTgt spid="32"/>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ppt_x"/>
                                          </p:val>
                                        </p:tav>
                                        <p:tav tm="100000">
                                          <p:val>
                                            <p:strVal val="#ppt_x"/>
                                          </p:val>
                                        </p:tav>
                                      </p:tavLst>
                                    </p:anim>
                                    <p:anim calcmode="lin" valueType="num">
                                      <p:cBhvr additive="base">
                                        <p:cTn id="4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500" fill="hold"/>
                                        <p:tgtEl>
                                          <p:spTgt spid="22"/>
                                        </p:tgtEl>
                                        <p:attrNameLst>
                                          <p:attrName>ppt_x</p:attrName>
                                        </p:attrNameLst>
                                      </p:cBhvr>
                                      <p:tavLst>
                                        <p:tav tm="0">
                                          <p:val>
                                            <p:strVal val="#ppt_x"/>
                                          </p:val>
                                        </p:tav>
                                        <p:tav tm="100000">
                                          <p:val>
                                            <p:strVal val="#ppt_x"/>
                                          </p:val>
                                        </p:tav>
                                      </p:tavLst>
                                    </p:anim>
                                    <p:anim calcmode="lin" valueType="num">
                                      <p:cBhvr additive="base">
                                        <p:cTn id="59" dur="500" fill="hold"/>
                                        <p:tgtEl>
                                          <p:spTgt spid="22"/>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ppt_x"/>
                                          </p:val>
                                        </p:tav>
                                        <p:tav tm="100000">
                                          <p:val>
                                            <p:strVal val="#ppt_x"/>
                                          </p:val>
                                        </p:tav>
                                      </p:tavLst>
                                    </p:anim>
                                    <p:anim calcmode="lin" valueType="num">
                                      <p:cBhvr additive="base">
                                        <p:cTn id="6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500" fill="hold"/>
                                        <p:tgtEl>
                                          <p:spTgt spid="26"/>
                                        </p:tgtEl>
                                        <p:attrNameLst>
                                          <p:attrName>ppt_x</p:attrName>
                                        </p:attrNameLst>
                                      </p:cBhvr>
                                      <p:tavLst>
                                        <p:tav tm="0">
                                          <p:val>
                                            <p:strVal val="#ppt_x"/>
                                          </p:val>
                                        </p:tav>
                                        <p:tav tm="100000">
                                          <p:val>
                                            <p:strVal val="#ppt_x"/>
                                          </p:val>
                                        </p:tav>
                                      </p:tavLst>
                                    </p:anim>
                                    <p:anim calcmode="lin" valueType="num">
                                      <p:cBhvr additive="base">
                                        <p:cTn id="69" dur="500" fill="hold"/>
                                        <p:tgtEl>
                                          <p:spTgt spid="26"/>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052"/>
                                        </p:tgtEl>
                                        <p:attrNameLst>
                                          <p:attrName>style.visibility</p:attrName>
                                        </p:attrNameLst>
                                      </p:cBhvr>
                                      <p:to>
                                        <p:strVal val="visible"/>
                                      </p:to>
                                    </p:set>
                                    <p:anim calcmode="lin" valueType="num">
                                      <p:cBhvr additive="base">
                                        <p:cTn id="72" dur="500" fill="hold"/>
                                        <p:tgtEl>
                                          <p:spTgt spid="2052"/>
                                        </p:tgtEl>
                                        <p:attrNameLst>
                                          <p:attrName>ppt_x</p:attrName>
                                        </p:attrNameLst>
                                      </p:cBhvr>
                                      <p:tavLst>
                                        <p:tav tm="0">
                                          <p:val>
                                            <p:strVal val="#ppt_x"/>
                                          </p:val>
                                        </p:tav>
                                        <p:tav tm="100000">
                                          <p:val>
                                            <p:strVal val="#ppt_x"/>
                                          </p:val>
                                        </p:tav>
                                      </p:tavLst>
                                    </p:anim>
                                    <p:anim calcmode="lin" valueType="num">
                                      <p:cBhvr additive="base">
                                        <p:cTn id="7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058"/>
                                        </p:tgtEl>
                                        <p:attrNameLst>
                                          <p:attrName>style.visibility</p:attrName>
                                        </p:attrNameLst>
                                      </p:cBhvr>
                                      <p:to>
                                        <p:strVal val="visible"/>
                                      </p:to>
                                    </p:set>
                                    <p:anim calcmode="lin" valueType="num">
                                      <p:cBhvr additive="base">
                                        <p:cTn id="78" dur="500" fill="hold"/>
                                        <p:tgtEl>
                                          <p:spTgt spid="2058"/>
                                        </p:tgtEl>
                                        <p:attrNameLst>
                                          <p:attrName>ppt_x</p:attrName>
                                        </p:attrNameLst>
                                      </p:cBhvr>
                                      <p:tavLst>
                                        <p:tav tm="0">
                                          <p:val>
                                            <p:strVal val="#ppt_x"/>
                                          </p:val>
                                        </p:tav>
                                        <p:tav tm="100000">
                                          <p:val>
                                            <p:strVal val="#ppt_x"/>
                                          </p:val>
                                        </p:tav>
                                      </p:tavLst>
                                    </p:anim>
                                    <p:anim calcmode="lin" valueType="num">
                                      <p:cBhvr additive="base">
                                        <p:cTn id="79" dur="500" fill="hold"/>
                                        <p:tgtEl>
                                          <p:spTgt spid="205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ppt_x"/>
                                          </p:val>
                                        </p:tav>
                                        <p:tav tm="100000">
                                          <p:val>
                                            <p:strVal val="#ppt_x"/>
                                          </p:val>
                                        </p:tav>
                                      </p:tavLst>
                                    </p:anim>
                                    <p:anim calcmode="lin" valueType="num">
                                      <p:cBhvr additive="base">
                                        <p:cTn id="8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7F51A43D-F6B6-F57F-9D36-7EEAD355DB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6" y="1916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39B543DE-E052-37B2-900A-7D51586843AE}"/>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 MẠNG MÁY TÍNH LÀ GÌ?</a:t>
            </a:r>
          </a:p>
        </p:txBody>
      </p:sp>
      <p:pic>
        <p:nvPicPr>
          <p:cNvPr id="4" name="Picture 3">
            <a:extLst>
              <a:ext uri="{FF2B5EF4-FFF2-40B4-BE49-F238E27FC236}">
                <a16:creationId xmlns="" xmlns:a16="http://schemas.microsoft.com/office/drawing/2014/main" id="{B64111D6-C355-AF9B-3761-809590A1CE53}"/>
              </a:ext>
            </a:extLst>
          </p:cNvPr>
          <p:cNvPicPr>
            <a:picLocks noChangeAspect="1"/>
          </p:cNvPicPr>
          <p:nvPr/>
        </p:nvPicPr>
        <p:blipFill>
          <a:blip r:embed="rId3"/>
          <a:stretch>
            <a:fillRect/>
          </a:stretch>
        </p:blipFill>
        <p:spPr>
          <a:xfrm>
            <a:off x="132102" y="655543"/>
            <a:ext cx="888648" cy="885725"/>
          </a:xfrm>
          <a:prstGeom prst="rect">
            <a:avLst/>
          </a:prstGeom>
        </p:spPr>
      </p:pic>
      <p:pic>
        <p:nvPicPr>
          <p:cNvPr id="5" name="Picture 5">
            <a:extLst>
              <a:ext uri="{FF2B5EF4-FFF2-40B4-BE49-F238E27FC236}">
                <a16:creationId xmlns="" xmlns:a16="http://schemas.microsoft.com/office/drawing/2014/main" id="{D51B63B6-A1FE-5B15-0148-61233BF964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532" y="172821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a:extLst>
              <a:ext uri="{FF2B5EF4-FFF2-40B4-BE49-F238E27FC236}">
                <a16:creationId xmlns="" xmlns:a16="http://schemas.microsoft.com/office/drawing/2014/main" id="{53D9F0B9-E5B3-4841-2DA3-6222BD4880E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7583" y="1821756"/>
            <a:ext cx="5084012" cy="320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Rounded Corners 6">
            <a:extLst>
              <a:ext uri="{FF2B5EF4-FFF2-40B4-BE49-F238E27FC236}">
                <a16:creationId xmlns="" xmlns:a16="http://schemas.microsoft.com/office/drawing/2014/main" id="{2042A2BE-C4C9-D790-833C-4550D3EBC3D9}"/>
              </a:ext>
            </a:extLst>
          </p:cNvPr>
          <p:cNvSpPr/>
          <p:nvPr/>
        </p:nvSpPr>
        <p:spPr>
          <a:xfrm>
            <a:off x="387583" y="5307641"/>
            <a:ext cx="5084012" cy="755374"/>
          </a:xfrm>
          <a:prstGeom prst="roundRect">
            <a:avLst>
              <a:gd name="adj" fmla="val 350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Người sử dụng mạng</a:t>
            </a:r>
          </a:p>
          <a:p>
            <a:pPr algn="ctr"/>
            <a:r>
              <a:rPr lang="en-US" sz="2800">
                <a:solidFill>
                  <a:schemeClr val="tx1"/>
                </a:solidFill>
              </a:rPr>
              <a:t> có thể trao đổi dữ liệu với nhau.</a:t>
            </a:r>
          </a:p>
        </p:txBody>
      </p:sp>
      <p:sp>
        <p:nvSpPr>
          <p:cNvPr id="8" name="Rectangle: Rounded Corners 7">
            <a:extLst>
              <a:ext uri="{FF2B5EF4-FFF2-40B4-BE49-F238E27FC236}">
                <a16:creationId xmlns="" xmlns:a16="http://schemas.microsoft.com/office/drawing/2014/main" id="{75BDF875-298A-CAC3-D407-9920FE605745}"/>
              </a:ext>
            </a:extLst>
          </p:cNvPr>
          <p:cNvSpPr/>
          <p:nvPr/>
        </p:nvSpPr>
        <p:spPr>
          <a:xfrm>
            <a:off x="6723269" y="5347766"/>
            <a:ext cx="5084012" cy="755374"/>
          </a:xfrm>
          <a:prstGeom prst="roundRect">
            <a:avLst>
              <a:gd name="adj" fmla="val 3508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Các thiết bị trên mạng có thể được chia sẻ.</a:t>
            </a:r>
          </a:p>
        </p:txBody>
      </p:sp>
      <p:sp>
        <p:nvSpPr>
          <p:cNvPr id="9" name="TextBox 8">
            <a:extLst>
              <a:ext uri="{FF2B5EF4-FFF2-40B4-BE49-F238E27FC236}">
                <a16:creationId xmlns="" xmlns:a16="http://schemas.microsoft.com/office/drawing/2014/main" id="{7A3B90E1-2F11-4EA7-E862-6AE2CE2E33B7}"/>
              </a:ext>
            </a:extLst>
          </p:cNvPr>
          <p:cNvSpPr txBox="1"/>
          <p:nvPr/>
        </p:nvSpPr>
        <p:spPr>
          <a:xfrm>
            <a:off x="1520687" y="960843"/>
            <a:ext cx="9471991" cy="523220"/>
          </a:xfrm>
          <a:prstGeom prst="rect">
            <a:avLst/>
          </a:prstGeom>
          <a:noFill/>
        </p:spPr>
        <p:txBody>
          <a:bodyPr wrap="square" rtlCol="0">
            <a:spAutoFit/>
          </a:bodyPr>
          <a:lstStyle/>
          <a:p>
            <a:r>
              <a:rPr lang="en-US" sz="2800" smtClean="0"/>
              <a:t>Chỉ cần hai máy tính kết nối với nhau là có một mạng máy tính</a:t>
            </a:r>
            <a:endParaRPr lang="en-US" sz="2800"/>
          </a:p>
        </p:txBody>
      </p:sp>
    </p:spTree>
    <p:extLst>
      <p:ext uri="{BB962C8B-B14F-4D97-AF65-F5344CB8AC3E}">
        <p14:creationId xmlns:p14="http://schemas.microsoft.com/office/powerpoint/2010/main" val="7919260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900" decel="100000" fill="hold"/>
                                        <p:tgtEl>
                                          <p:spTgt spid="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900" decel="100000" fill="hold"/>
                                        <p:tgtEl>
                                          <p:spTgt spid="5"/>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88+ Background Đẹp, Đơn Giản, Ấn Tượng [TẢI NGAY] - THPT Kỳ Anh">
            <a:extLst>
              <a:ext uri="{FF2B5EF4-FFF2-40B4-BE49-F238E27FC236}">
                <a16:creationId xmlns="" xmlns:a16="http://schemas.microsoft.com/office/drawing/2014/main" id="{20B8679C-F08A-E175-84AB-8D4EA0717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 xmlns:a16="http://schemas.microsoft.com/office/drawing/2014/main" id="{85A90958-7C6E-86B6-1859-3445EB659F93}"/>
              </a:ext>
            </a:extLst>
          </p:cNvPr>
          <p:cNvGrpSpPr/>
          <p:nvPr/>
        </p:nvGrpSpPr>
        <p:grpSpPr>
          <a:xfrm>
            <a:off x="356152" y="1428508"/>
            <a:ext cx="11479695" cy="3590753"/>
            <a:chOff x="-215789" y="3898090"/>
            <a:chExt cx="10280305" cy="2806471"/>
          </a:xfrm>
          <a:solidFill>
            <a:schemeClr val="accent2">
              <a:lumMod val="60000"/>
              <a:lumOff val="40000"/>
            </a:schemeClr>
          </a:solidFill>
        </p:grpSpPr>
        <p:sp>
          <p:nvSpPr>
            <p:cNvPr id="3" name="Rectangle: Rounded Corners 2">
              <a:extLst>
                <a:ext uri="{FF2B5EF4-FFF2-40B4-BE49-F238E27FC236}">
                  <a16:creationId xmlns="" xmlns:a16="http://schemas.microsoft.com/office/drawing/2014/main" id="{ECFC6FEC-CCAF-3D14-54D7-3F74A07143DD}"/>
                </a:ext>
              </a:extLst>
            </p:cNvPr>
            <p:cNvSpPr/>
            <p:nvPr/>
          </p:nvSpPr>
          <p:spPr>
            <a:xfrm>
              <a:off x="-215789" y="3898090"/>
              <a:ext cx="10280305" cy="2806471"/>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5" name="TextBox 4">
              <a:extLst>
                <a:ext uri="{FF2B5EF4-FFF2-40B4-BE49-F238E27FC236}">
                  <a16:creationId xmlns="" xmlns:a16="http://schemas.microsoft.com/office/drawing/2014/main" id="{874036B2-A4B6-C5F2-4958-A087575BE304}"/>
                </a:ext>
              </a:extLst>
            </p:cNvPr>
            <p:cNvSpPr txBox="1"/>
            <p:nvPr/>
          </p:nvSpPr>
          <p:spPr>
            <a:xfrm>
              <a:off x="413584" y="4129016"/>
              <a:ext cx="9331992" cy="841935"/>
            </a:xfrm>
            <a:prstGeom prst="rect">
              <a:avLst/>
            </a:prstGeom>
            <a:grpFill/>
          </p:spPr>
          <p:txBody>
            <a:bodyPr wrap="square" rtlCol="0">
              <a:spAutoFit/>
            </a:bodyPr>
            <a:lstStyle/>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Hai hay nhiều máy tính và các thiết bị được kết nối để truyền thông tin cho nhau tạo thành một mạng máy tính.</a:t>
              </a:r>
            </a:p>
          </p:txBody>
        </p:sp>
        <p:sp>
          <p:nvSpPr>
            <p:cNvPr id="14" name="TextBox 13">
              <a:extLst>
                <a:ext uri="{FF2B5EF4-FFF2-40B4-BE49-F238E27FC236}">
                  <a16:creationId xmlns="" xmlns:a16="http://schemas.microsoft.com/office/drawing/2014/main" id="{83A9E115-5123-1E9B-74D8-A8F1490ECFFE}"/>
                </a:ext>
              </a:extLst>
            </p:cNvPr>
            <p:cNvSpPr txBox="1"/>
            <p:nvPr/>
          </p:nvSpPr>
          <p:spPr>
            <a:xfrm>
              <a:off x="413584" y="5044534"/>
              <a:ext cx="9331992" cy="1226819"/>
            </a:xfrm>
            <a:prstGeom prst="rect">
              <a:avLst/>
            </a:prstGeom>
            <a:grpFill/>
          </p:spPr>
          <p:txBody>
            <a:bodyPr wrap="square" rtlCol="0">
              <a:spAutoFit/>
            </a:bodyPr>
            <a:lstStyle/>
            <a:p>
              <a:pPr marL="457200" indent="-457200">
                <a:buFont typeface="Arial" panose="020B0604020202020204" pitchFamily="34" charset="0"/>
                <a:buChar char="•"/>
              </a:pPr>
              <a:r>
                <a:rPr lang="en-US" sz="3200">
                  <a:latin typeface="Times New Roman" panose="02020603050405020304" pitchFamily="18" charset="0"/>
                  <a:cs typeface="Times New Roman" panose="02020603050405020304" pitchFamily="18" charset="0"/>
                </a:rPr>
                <a:t>Lợi ích của mạng máy tính: Người sử dụng có thể liên lạc với nhau để trao đổi thông tin, chia sẻ dữ liệu, và dùng chung các thiết bị trên mạng.</a:t>
              </a:r>
            </a:p>
          </p:txBody>
        </p:sp>
      </p:grpSp>
      <p:pic>
        <p:nvPicPr>
          <p:cNvPr id="10" name="Picture 9">
            <a:extLst>
              <a:ext uri="{FF2B5EF4-FFF2-40B4-BE49-F238E27FC236}">
                <a16:creationId xmlns="" xmlns:a16="http://schemas.microsoft.com/office/drawing/2014/main" id="{F880EF6C-0511-360D-D890-2B3F37DC90F6}"/>
              </a:ext>
            </a:extLst>
          </p:cNvPr>
          <p:cNvPicPr>
            <a:picLocks noChangeAspect="1"/>
          </p:cNvPicPr>
          <p:nvPr/>
        </p:nvPicPr>
        <p:blipFill>
          <a:blip r:embed="rId3"/>
          <a:stretch>
            <a:fillRect/>
          </a:stretch>
        </p:blipFill>
        <p:spPr>
          <a:xfrm>
            <a:off x="214956" y="1137258"/>
            <a:ext cx="914400" cy="914400"/>
          </a:xfrm>
          <a:prstGeom prst="rect">
            <a:avLst/>
          </a:prstGeom>
        </p:spPr>
      </p:pic>
      <p:sp>
        <p:nvSpPr>
          <p:cNvPr id="13" name="TextBox 12">
            <a:extLst>
              <a:ext uri="{FF2B5EF4-FFF2-40B4-BE49-F238E27FC236}">
                <a16:creationId xmlns="" xmlns:a16="http://schemas.microsoft.com/office/drawing/2014/main" id="{7A6366E8-EBC8-65C1-3DC0-0615EE1923CD}"/>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 MẠNG MÁY TÍNH LÀ GÌ?</a:t>
            </a:r>
          </a:p>
        </p:txBody>
      </p:sp>
    </p:spTree>
    <p:extLst>
      <p:ext uri="{BB962C8B-B14F-4D97-AF65-F5344CB8AC3E}">
        <p14:creationId xmlns:p14="http://schemas.microsoft.com/office/powerpoint/2010/main" val="38868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770991EC-4C87-0C76-F1E2-554846DE1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 xmlns:a16="http://schemas.microsoft.com/office/drawing/2014/main" id="{6391C1E2-F98C-308E-30CC-FE6E86FE383B}"/>
              </a:ext>
            </a:extLst>
          </p:cNvPr>
          <p:cNvSpPr/>
          <p:nvPr/>
        </p:nvSpPr>
        <p:spPr>
          <a:xfrm>
            <a:off x="652592" y="1143002"/>
            <a:ext cx="11196508" cy="1699590"/>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 xmlns:a16="http://schemas.microsoft.com/office/drawing/2014/main" id="{C2A2E280-F7C6-3285-ACCA-97F7FA165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72" y="849885"/>
            <a:ext cx="1007770" cy="939447"/>
          </a:xfrm>
          <a:prstGeom prst="rect">
            <a:avLst/>
          </a:prstGeom>
        </p:spPr>
      </p:pic>
      <p:sp>
        <p:nvSpPr>
          <p:cNvPr id="9" name="TextBox 8">
            <a:extLst>
              <a:ext uri="{FF2B5EF4-FFF2-40B4-BE49-F238E27FC236}">
                <a16:creationId xmlns="" xmlns:a16="http://schemas.microsoft.com/office/drawing/2014/main" id="{C23F5891-6115-0D2D-5FC4-4DEC6D6E048B}"/>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 MẠNG MÁY TÍNH LÀ GÌ?</a:t>
            </a:r>
          </a:p>
        </p:txBody>
      </p:sp>
      <p:sp>
        <p:nvSpPr>
          <p:cNvPr id="10" name="TextBox 9">
            <a:extLst>
              <a:ext uri="{FF2B5EF4-FFF2-40B4-BE49-F238E27FC236}">
                <a16:creationId xmlns="" xmlns:a16="http://schemas.microsoft.com/office/drawing/2014/main" id="{1C2F22D4-69C7-8D2B-4A69-050931E2545A}"/>
              </a:ext>
            </a:extLst>
          </p:cNvPr>
          <p:cNvSpPr txBox="1"/>
          <p:nvPr/>
        </p:nvSpPr>
        <p:spPr>
          <a:xfrm>
            <a:off x="1355035" y="1319608"/>
            <a:ext cx="9481930" cy="1323439"/>
          </a:xfrm>
          <a:prstGeom prst="rect">
            <a:avLst/>
          </a:prstGeom>
          <a:noFill/>
        </p:spPr>
        <p:txBody>
          <a:bodyPr wrap="square" rtlCol="0">
            <a:spAutoFit/>
          </a:bodyPr>
          <a:lstStyle/>
          <a:p>
            <a:r>
              <a:rPr lang="en-US" sz="4000"/>
              <a:t>Em hãy thảo luận với bạn bè về lợi ích của mạng máy tính.</a:t>
            </a:r>
          </a:p>
        </p:txBody>
      </p:sp>
    </p:spTree>
    <p:extLst>
      <p:ext uri="{BB962C8B-B14F-4D97-AF65-F5344CB8AC3E}">
        <p14:creationId xmlns:p14="http://schemas.microsoft.com/office/powerpoint/2010/main" val="178892930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A close up of a logo&#10;&#10;Description automatically generated">
            <a:extLst>
              <a:ext uri="{FF2B5EF4-FFF2-40B4-BE49-F238E27FC236}">
                <a16:creationId xmlns:a16="http://schemas.microsoft.com/office/drawing/2014/main" xmlns="" id="{B26927C2-47DB-435B-B208-4B09F420C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5263" y="9842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xmlns="" id="{497493AD-2F42-42EB-B236-AC764F004A4A}"/>
              </a:ext>
            </a:extLst>
          </p:cNvPr>
          <p:cNvGrpSpPr>
            <a:grpSpLocks/>
          </p:cNvGrpSpPr>
          <p:nvPr/>
        </p:nvGrpSpPr>
        <p:grpSpPr bwMode="auto">
          <a:xfrm>
            <a:off x="103189" y="966394"/>
            <a:ext cx="8680203" cy="3716731"/>
            <a:chOff x="630147" y="-186626"/>
            <a:chExt cx="6669798" cy="3717044"/>
          </a:xfrm>
        </p:grpSpPr>
        <p:pic>
          <p:nvPicPr>
            <p:cNvPr id="5139" name="Picture 4" descr="A close up of a logo&#10;&#10;Description automatically generated">
              <a:extLst>
                <a:ext uri="{FF2B5EF4-FFF2-40B4-BE49-F238E27FC236}">
                  <a16:creationId xmlns:a16="http://schemas.microsoft.com/office/drawing/2014/main" xmlns="" id="{BD17A822-3666-4BA6-886C-942FB8856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0147" y="632318"/>
              <a:ext cx="2816526" cy="28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1E8301C7-6511-4C81-8C6F-0E022C6589AA}"/>
                </a:ext>
              </a:extLst>
            </p:cNvPr>
            <p:cNvSpPr/>
            <p:nvPr/>
          </p:nvSpPr>
          <p:spPr>
            <a:xfrm>
              <a:off x="1411811" y="-186626"/>
              <a:ext cx="5888134" cy="1077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 máy tính kết nối với nhau bằng dây dẫn mạng hoặc không dây</a:t>
              </a:r>
              <a:endParaRPr lang="en-US" sz="3200" dirty="0">
                <a:solidFill>
                  <a:srgbClr val="000000"/>
                </a:solidFill>
                <a:latin typeface="Times New Roman" panose="02020603050405020304" pitchFamily="18" charset="0"/>
                <a:cs typeface="Times New Roman" panose="02020603050405020304" pitchFamily="18" charset="0"/>
              </a:endParaRPr>
            </a:p>
          </p:txBody>
        </p:sp>
      </p:grpSp>
      <p:pic>
        <p:nvPicPr>
          <p:cNvPr id="5124" name="Picture 14" descr="A close up of a yellow flower&#10;&#10;Description automatically generated">
            <a:extLst>
              <a:ext uri="{FF2B5EF4-FFF2-40B4-BE49-F238E27FC236}">
                <a16:creationId xmlns:a16="http://schemas.microsoft.com/office/drawing/2014/main" xmlns="" id="{47686683-16A6-42F7-B6A0-8A9B73B144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81475"/>
            <a:ext cx="12192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7" descr="A picture containing basket, cup, container&#10;&#10;Description automatically generated">
            <a:extLst>
              <a:ext uri="{FF2B5EF4-FFF2-40B4-BE49-F238E27FC236}">
                <a16:creationId xmlns:a16="http://schemas.microsoft.com/office/drawing/2014/main" xmlns="" id="{C7B60A32-17DA-4D4C-9336-2287D30950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9986" y="3429000"/>
            <a:ext cx="27860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6" descr="A picture containing basket, cup, container&#10;&#10;Description automatically generated">
            <a:extLst>
              <a:ext uri="{FF2B5EF4-FFF2-40B4-BE49-F238E27FC236}">
                <a16:creationId xmlns:a16="http://schemas.microsoft.com/office/drawing/2014/main" xmlns="" id="{D4034FC8-0F74-4CE7-90ED-51DDD9A467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8669" y="3665538"/>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
            <a:extLst>
              <a:ext uri="{FF2B5EF4-FFF2-40B4-BE49-F238E27FC236}">
                <a16:creationId xmlns:a16="http://schemas.microsoft.com/office/drawing/2014/main" xmlns="" id="{695A7FAC-9F84-4D7C-835C-F714FE3F0C2A}"/>
              </a:ext>
            </a:extLst>
          </p:cNvPr>
          <p:cNvSpPr/>
          <p:nvPr/>
        </p:nvSpPr>
        <p:spPr>
          <a:xfrm>
            <a:off x="1356852" y="3914171"/>
            <a:ext cx="453051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err="1">
                <a:ln w="22225">
                  <a:solidFill>
                    <a:srgbClr val="ED7D31"/>
                  </a:solidFill>
                  <a:prstDash val="solid"/>
                </a:ln>
                <a:solidFill>
                  <a:srgbClr val="002060"/>
                </a:solidFill>
                <a:latin typeface="Calibri" panose="020F0502020204030204"/>
              </a:rPr>
              <a:t>Đúng</a:t>
            </a:r>
            <a:endParaRPr kumimoji="0" lang="en-US" sz="96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a:ea typeface="+mn-ea"/>
              <a:cs typeface="+mn-cs"/>
            </a:endParaRPr>
          </a:p>
        </p:txBody>
      </p:sp>
      <p:sp>
        <p:nvSpPr>
          <p:cNvPr id="11" name="c">
            <a:extLst>
              <a:ext uri="{FF2B5EF4-FFF2-40B4-BE49-F238E27FC236}">
                <a16:creationId xmlns:a16="http://schemas.microsoft.com/office/drawing/2014/main" xmlns="" id="{AB4BC1D4-5D9D-47CD-AA2E-C794D2761BF7}"/>
              </a:ext>
            </a:extLst>
          </p:cNvPr>
          <p:cNvSpPr/>
          <p:nvPr/>
        </p:nvSpPr>
        <p:spPr>
          <a:xfrm>
            <a:off x="8074486" y="3836957"/>
            <a:ext cx="1677062"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2225">
                  <a:solidFill>
                    <a:srgbClr val="ED7D31"/>
                  </a:solidFill>
                  <a:prstDash val="solid"/>
                </a:ln>
                <a:solidFill>
                  <a:srgbClr val="4472C4">
                    <a:lumMod val="50000"/>
                  </a:srgbClr>
                </a:solidFill>
                <a:effectLst/>
                <a:uLnTx/>
                <a:uFillTx/>
                <a:latin typeface="Calibri" panose="020F0502020204030204"/>
                <a:ea typeface="+mn-ea"/>
                <a:cs typeface="+mn-cs"/>
              </a:rPr>
              <a:t>Sai</a:t>
            </a:r>
          </a:p>
        </p:txBody>
      </p:sp>
      <p:pic>
        <p:nvPicPr>
          <p:cNvPr id="13" name="keo" descr="A close up of a sign&#10;&#10;Description automatically generated">
            <a:extLst>
              <a:ext uri="{FF2B5EF4-FFF2-40B4-BE49-F238E27FC236}">
                <a16:creationId xmlns:a16="http://schemas.microsoft.com/office/drawing/2014/main" xmlns="" id="{AA3E5BEC-297C-4B3C-9815-F283F400A1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259172">
            <a:off x="2922034" y="4535582"/>
            <a:ext cx="6334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xmlns="" id="{BFE91BD4-8870-4B18-AC02-2871945AA561}"/>
              </a:ext>
            </a:extLst>
          </p:cNvPr>
          <p:cNvSpPr txBox="1">
            <a:spLocks noChangeArrowheads="1"/>
          </p:cNvSpPr>
          <p:nvPr/>
        </p:nvSpPr>
        <p:spPr bwMode="auto">
          <a:xfrm>
            <a:off x="4559300" y="2320925"/>
            <a:ext cx="47580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hlinkClick r:id="rId10" action="ppaction://hlinksldjump"/>
              </a:rPr>
              <a:t>Game</a:t>
            </a:r>
            <a:r>
              <a:rPr kumimoji="0" lang="en-US" altLang="en-US" sz="66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rPr>
              <a:t> over</a:t>
            </a:r>
          </a:p>
        </p:txBody>
      </p:sp>
      <p:pic>
        <p:nvPicPr>
          <p:cNvPr id="14" name="Jigsaw_Puzzle.mp3">
            <a:hlinkClick r:id="" action="ppaction://media"/>
            <a:extLst>
              <a:ext uri="{FF2B5EF4-FFF2-40B4-BE49-F238E27FC236}">
                <a16:creationId xmlns:a16="http://schemas.microsoft.com/office/drawing/2014/main" xmlns="" id="{FA4C3469-7180-49CC-AA25-4AC1AC7BD33B}"/>
              </a:ext>
            </a:extLst>
          </p:cNvPr>
          <p:cNvPicPr>
            <a:picLocks noRot="1" noChangeAspect="1" noChangeArrowheads="1"/>
          </p:cNvPicPr>
          <p:nvPr>
            <a:audioFile r:link="rId1"/>
          </p:nvPr>
        </p:nvPicPr>
        <p:blipFill>
          <a:blip r:embed="rId11" cstate="print">
            <a:extLst>
              <a:ext uri="{28A0092B-C50C-407E-A947-70E740481C1C}">
                <a14:useLocalDpi xmlns:a14="http://schemas.microsoft.com/office/drawing/2010/main" val="0"/>
              </a:ext>
            </a:extLst>
          </a:blip>
          <a:srcRect/>
          <a:stretch>
            <a:fillRect/>
          </a:stretch>
        </p:blipFill>
        <p:spPr bwMode="auto">
          <a:xfrm>
            <a:off x="6094413" y="7027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ication Sign 2">
            <a:extLst>
              <a:ext uri="{FF2B5EF4-FFF2-40B4-BE49-F238E27FC236}">
                <a16:creationId xmlns:a16="http://schemas.microsoft.com/office/drawing/2014/main" xmlns="" id="{552897B1-156B-4BED-A1F3-843F955D78FA}"/>
              </a:ext>
            </a:extLst>
          </p:cNvPr>
          <p:cNvSpPr/>
          <p:nvPr/>
        </p:nvSpPr>
        <p:spPr>
          <a:xfrm>
            <a:off x="8252331" y="3665538"/>
            <a:ext cx="1651000" cy="2005013"/>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hidden="1">
            <a:extLst>
              <a:ext uri="{FF2B5EF4-FFF2-40B4-BE49-F238E27FC236}">
                <a16:creationId xmlns:a16="http://schemas.microsoft.com/office/drawing/2014/main" xmlns="" id="{29D502F5-64D2-462F-99A5-32F21ABFCCF0}"/>
              </a:ext>
            </a:extLst>
          </p:cNvPr>
          <p:cNvSpPr txBox="1">
            <a:spLocks noChangeArrowheads="1"/>
          </p:cNvSpPr>
          <p:nvPr/>
        </p:nvSpPr>
        <p:spPr bwMode="auto">
          <a:xfrm>
            <a:off x="4559300" y="2320925"/>
            <a:ext cx="3273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rPr>
              <a:t>Game over</a:t>
            </a:r>
          </a:p>
        </p:txBody>
      </p:sp>
      <p:sp>
        <p:nvSpPr>
          <p:cNvPr id="22" name="TextBox 21">
            <a:extLst>
              <a:ext uri="{FF2B5EF4-FFF2-40B4-BE49-F238E27FC236}">
                <a16:creationId xmlns:a16="http://schemas.microsoft.com/office/drawing/2014/main" xmlns="" id="{1D39AC6E-B242-4347-98B1-0B3CE7BC8268}"/>
              </a:ext>
            </a:extLst>
          </p:cNvPr>
          <p:cNvSpPr txBox="1">
            <a:spLocks noChangeArrowheads="1"/>
          </p:cNvSpPr>
          <p:nvPr/>
        </p:nvSpPr>
        <p:spPr bwMode="auto">
          <a:xfrm>
            <a:off x="5392738" y="3509963"/>
            <a:ext cx="14493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hlinkClick r:id="" action="ppaction://hlinkshowjump?jump=nextslide"/>
              </a:rPr>
              <a:t>play</a:t>
            </a:r>
            <a:endPar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endParaRPr>
          </a:p>
        </p:txBody>
      </p:sp>
      <p:pic>
        <p:nvPicPr>
          <p:cNvPr id="23" name="Picture 22" descr="A close up of a logo&#10;&#10;Description automatically generated">
            <a:extLst>
              <a:ext uri="{FF2B5EF4-FFF2-40B4-BE49-F238E27FC236}">
                <a16:creationId xmlns:a16="http://schemas.microsoft.com/office/drawing/2014/main" xmlns="" id="{D4E274BA-6302-4105-8318-AAC8C2B6D8A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50288" y="0"/>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xmlns="" id="{CE91419F-56C9-464F-B554-1D53E74F43D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563" y="98425"/>
            <a:ext cx="106521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close up of a logo&#10;&#10;Description automatically generated">
            <a:extLst>
              <a:ext uri="{FF2B5EF4-FFF2-40B4-BE49-F238E27FC236}">
                <a16:creationId xmlns:a16="http://schemas.microsoft.com/office/drawing/2014/main" xmlns="" id="{414A89D5-D94F-4EE4-BDDB-8FE7E794E4C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7575" y="-71438"/>
            <a:ext cx="1935163" cy="117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close up of a logo&#10;&#10;Description automatically generated">
            <a:extLst>
              <a:ext uri="{FF2B5EF4-FFF2-40B4-BE49-F238E27FC236}">
                <a16:creationId xmlns:a16="http://schemas.microsoft.com/office/drawing/2014/main" xmlns="" id="{DDE9857B-6BDD-4CF5-A9F9-AA4C1969F24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96188" y="0"/>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522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path" presetSubtype="0" accel="50000" decel="50000" fill="hold" nodeType="withEffect">
                                  <p:stCondLst>
                                    <p:cond delay="500"/>
                                  </p:stCondLst>
                                  <p:childTnLst>
                                    <p:animMotion origin="layout" path="M -0.00182 0.06921 L 0.21406 -0.06621 C 0.25899 -0.097 0.32656 -0.1125 0.3974 -0.1125 C 0.478 -0.1125 0.54245 -0.097 0.5875 -0.06621 L 0.80365 0.06921 " pathEditMode="relative" rAng="0" ptsTypes="AAAAA">
                                      <p:cBhvr>
                                        <p:cTn id="6" dur="30000" fill="hold"/>
                                        <p:tgtEl>
                                          <p:spTgt spid="9"/>
                                        </p:tgtEl>
                                        <p:attrNameLst>
                                          <p:attrName>ppt_x</p:attrName>
                                          <p:attrName>ppt_y</p:attrName>
                                        </p:attrNameLst>
                                      </p:cBhvr>
                                      <p:rCtr x="40273" y="-9097"/>
                                    </p:animMotion>
                                  </p:childTnLst>
                                </p:cTn>
                              </p:par>
                              <p:par>
                                <p:cTn id="7" presetID="1" presetClass="mediacall" presetSubtype="0" fill="hold" nodeType="withEffect">
                                  <p:stCondLst>
                                    <p:cond delay="0"/>
                                  </p:stCondLst>
                                  <p:childTnLst>
                                    <p:cmd type="call" cmd="playFrom(0.0)">
                                      <p:cBhvr>
                                        <p:cTn id="8" dur="1" fill="hold"/>
                                        <p:tgtEl>
                                          <p:spTgt spid="14"/>
                                        </p:tgtEl>
                                      </p:cBhvr>
                                    </p:cmd>
                                  </p:childTnLst>
                                </p:cTn>
                              </p:par>
                            </p:childTnLst>
                          </p:cTn>
                        </p:par>
                        <p:par>
                          <p:cTn id="9" fill="hold" nodeType="afterGroup">
                            <p:stCondLst>
                              <p:cond delay="305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nodeType="afterGroup">
                            <p:stCondLst>
                              <p:cond delay="31000"/>
                            </p:stCondLst>
                            <p:childTnLst>
                              <p:par>
                                <p:cTn id="16" presetID="32" presetClass="emph" presetSubtype="0" fill="hold" grpId="1" nodeType="after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cTn>
                              </p:par>
                            </p:childTnLst>
                          </p:cTn>
                        </p:par>
                        <p:par>
                          <p:cTn id="22" fill="hold" nodeType="afterGroup">
                            <p:stCondLst>
                              <p:cond delay="32000"/>
                            </p:stCondLst>
                            <p:childTnLst>
                              <p:par>
                                <p:cTn id="23" presetID="6" presetClass="emph" presetSubtype="0" fill="hold" grpId="2" nodeType="afterEffect">
                                  <p:stCondLst>
                                    <p:cond delay="0"/>
                                  </p:stCondLst>
                                  <p:childTnLst>
                                    <p:animScale>
                                      <p:cBhvr>
                                        <p:cTn id="24" dur="2000" fill="hold"/>
                                        <p:tgtEl>
                                          <p:spTgt spid="19"/>
                                        </p:tgtEl>
                                      </p:cBhvr>
                                      <p:by x="150000" y="150000"/>
                                    </p:animScale>
                                  </p:childTnLst>
                                </p:cTn>
                              </p:par>
                              <p:par>
                                <p:cTn id="25" presetID="4" presetClass="path" presetSubtype="0" repeatCount="indefinite" accel="50000" decel="50000" fill="hold" nodeType="withEffect">
                                  <p:stCondLst>
                                    <p:cond delay="250"/>
                                  </p:stCondLst>
                                  <p:childTnLst>
                                    <p:animMotion origin="layout" path="M 0 0 L 0.125 0 L 0.188 0.109 L 0.125 0.217 L 0 0.217 L -0.063 0.109 L 0 0 Z" pathEditMode="relative" ptsTypes="">
                                      <p:cBhvr>
                                        <p:cTn id="26" dur="30000" fill="hold"/>
                                        <p:tgtEl>
                                          <p:spTgt spid="24"/>
                                        </p:tgtEl>
                                        <p:attrNameLst>
                                          <p:attrName>ppt_x</p:attrName>
                                          <p:attrName>ppt_y</p:attrName>
                                        </p:attrNameLst>
                                      </p:cBhvr>
                                    </p:animMotion>
                                  </p:childTnLst>
                                </p:cTn>
                              </p:par>
                              <p:par>
                                <p:cTn id="27" presetID="4" presetClass="path" presetSubtype="0" repeatCount="indefinite" accel="50000" decel="50000" fill="hold" nodeType="withEffect">
                                  <p:stCondLst>
                                    <p:cond delay="500"/>
                                  </p:stCondLst>
                                  <p:childTnLst>
                                    <p:animMotion origin="layout" path="M -1.66667E-6 1.11111E-6 L -0.10169 1.11111E-6 L -0.15286 0.10903 L -0.10169 0.2169 L -1.66667E-6 0.2169 L 0.0513 0.10903 L -1.66667E-6 1.11111E-6 Z " pathEditMode="relative" rAng="0" ptsTypes="AAAAAAA">
                                      <p:cBhvr>
                                        <p:cTn id="28" dur="30000" fill="hold"/>
                                        <p:tgtEl>
                                          <p:spTgt spid="23"/>
                                        </p:tgtEl>
                                        <p:attrNameLst>
                                          <p:attrName>ppt_x</p:attrName>
                                          <p:attrName>ppt_y</p:attrName>
                                        </p:attrNameLst>
                                      </p:cBhvr>
                                      <p:rCtr x="-5078" y="10833"/>
                                    </p:animMotion>
                                  </p:childTnLst>
                                </p:cTn>
                              </p:par>
                              <p:par>
                                <p:cTn id="29" presetID="4" presetClass="path" presetSubtype="0" repeatCount="indefinite" accel="50000" decel="50000" fill="hold" nodeType="withEffect">
                                  <p:stCondLst>
                                    <p:cond delay="0"/>
                                  </p:stCondLst>
                                  <p:childTnLst>
                                    <p:animMotion origin="layout" path="M 0.0082 0.00741 L -0.09349 0.00741 L -0.14466 0.11644 L -0.09349 0.22431 L 0.0082 0.22431 L 0.05951 0.11644 L 0.0082 0.00741 Z " pathEditMode="relative" rAng="0" ptsTypes="AAAAAAA">
                                      <p:cBhvr>
                                        <p:cTn id="30" dur="30000" fill="hold"/>
                                        <p:tgtEl>
                                          <p:spTgt spid="25"/>
                                        </p:tgtEl>
                                        <p:attrNameLst>
                                          <p:attrName>ppt_x</p:attrName>
                                          <p:attrName>ppt_y</p:attrName>
                                        </p:attrNameLst>
                                      </p:cBhvr>
                                      <p:rCtr x="-5078" y="10833"/>
                                    </p:animMotion>
                                  </p:childTnLst>
                                </p:cTn>
                              </p:par>
                              <p:par>
                                <p:cTn id="31" presetID="4" presetClass="path" presetSubtype="0" repeatCount="indefinite" accel="50000" decel="50000" fill="hold" nodeType="withEffect">
                                  <p:stCondLst>
                                    <p:cond delay="0"/>
                                  </p:stCondLst>
                                  <p:childTnLst>
                                    <p:animMotion origin="layout" path="M 0.08646 3.7037E-7 L 0.15625 3.7037E-7 L 0.19141 0.10903 L 0.15625 0.2169 L 0.08646 0.2169 L 0.05131 0.10903 L 0.08646 3.7037E-7 Z " pathEditMode="relative" rAng="0" ptsTypes="AAAAAAA">
                                      <p:cBhvr>
                                        <p:cTn id="32" dur="30000" fill="hold"/>
                                        <p:tgtEl>
                                          <p:spTgt spid="26"/>
                                        </p:tgtEl>
                                        <p:attrNameLst>
                                          <p:attrName>ppt_x</p:attrName>
                                          <p:attrName>ppt_y</p:attrName>
                                        </p:attrNameLst>
                                      </p:cBhvr>
                                      <p:rCtr x="3490" y="1083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par>
                                <p:cTn id="41" presetID="6" presetClass="emph" presetSubtype="0" fill="hold" nodeType="withEffect">
                                  <p:stCondLst>
                                    <p:cond delay="0"/>
                                  </p:stCondLst>
                                  <p:childTnLst>
                                    <p:animScale>
                                      <p:cBhvr>
                                        <p:cTn id="42" dur="2000" fill="hold"/>
                                        <p:tgtEl>
                                          <p:spTgt spid="13"/>
                                        </p:tgtEl>
                                      </p:cBhvr>
                                      <p:by x="150000" y="150000"/>
                                    </p:animScale>
                                  </p:childTnLst>
                                </p:cTn>
                              </p:par>
                              <p:par>
                                <p:cTn id="43" presetID="53"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par>
                                <p:cTn id="48" presetID="6" presetClass="emph" presetSubtype="0" fill="hold" grpId="1" nodeType="withEffect">
                                  <p:stCondLst>
                                    <p:cond delay="0"/>
                                  </p:stCondLst>
                                  <p:childTnLst>
                                    <p:animScale>
                                      <p:cBhvr>
                                        <p:cTn id="49" dur="2000" fill="hold"/>
                                        <p:tgtEl>
                                          <p:spTgt spid="22"/>
                                        </p:tgtEl>
                                      </p:cBhvr>
                                      <p:by x="150000" y="150000"/>
                                    </p:animScale>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14"/>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subTnLst>
                                    <p:audio>
                                      <p:cMediaNode>
                                        <p:cTn display="0" masterRel="sameClick">
                                          <p:stCondLst>
                                            <p:cond evt="begin" delay="0">
                                              <p:tn val="54"/>
                                            </p:cond>
                                          </p:stCondLst>
                                          <p:endCondLst>
                                            <p:cond evt="onStopAudio" delay="0">
                                              <p:tgtEl>
                                                <p:sldTgt/>
                                              </p:tgtEl>
                                            </p:cond>
                                          </p:endCondLst>
                                        </p:cTn>
                                        <p:tgtEl>
                                          <p:sndTgt r:embed="rId4" name="Wrong Buzzer.wav"/>
                                        </p:tgtEl>
                                      </p:cMediaNode>
                                    </p:audio>
                                  </p:subTnLst>
                                </p:cTn>
                              </p:par>
                              <p:par>
                                <p:cTn id="59" presetID="6" presetClass="emph" presetSubtype="0" fill="hold" nodeType="withEffect">
                                  <p:stCondLst>
                                    <p:cond delay="0"/>
                                  </p:stCondLst>
                                  <p:childTnLst>
                                    <p:animScale>
                                      <p:cBhvr>
                                        <p:cTn id="60" dur="2000" fill="hold"/>
                                        <p:tgtEl>
                                          <p:spTgt spid="3"/>
                                        </p:tgtEl>
                                      </p:cBhvr>
                                      <p:by x="150000" y="150000"/>
                                    </p:animScale>
                                  </p:childTnLst>
                                </p:cTn>
                              </p:par>
                            </p:childTnLst>
                          </p:cTn>
                        </p:par>
                        <p:par>
                          <p:cTn id="61" fill="hold" nodeType="afterGroup">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nodeType="afterGroup">
                            <p:stCondLst>
                              <p:cond delay="2500"/>
                            </p:stCondLst>
                            <p:childTnLst>
                              <p:par>
                                <p:cTn id="68" presetID="32" presetClass="emph" presetSubtype="0" fill="hold" grpId="1" nodeType="afterEffect">
                                  <p:stCondLst>
                                    <p:cond delay="0"/>
                                  </p:stCondLst>
                                  <p:childTnLst>
                                    <p:animRot by="120000">
                                      <p:cBhvr>
                                        <p:cTn id="69" dur="100" fill="hold">
                                          <p:stCondLst>
                                            <p:cond delay="0"/>
                                          </p:stCondLst>
                                        </p:cTn>
                                        <p:tgtEl>
                                          <p:spTgt spid="12"/>
                                        </p:tgtEl>
                                        <p:attrNameLst>
                                          <p:attrName>r</p:attrName>
                                        </p:attrNameLst>
                                      </p:cBhvr>
                                    </p:animRot>
                                    <p:animRot by="-240000">
                                      <p:cBhvr>
                                        <p:cTn id="70" dur="200" fill="hold">
                                          <p:stCondLst>
                                            <p:cond delay="200"/>
                                          </p:stCondLst>
                                        </p:cTn>
                                        <p:tgtEl>
                                          <p:spTgt spid="12"/>
                                        </p:tgtEl>
                                        <p:attrNameLst>
                                          <p:attrName>r</p:attrName>
                                        </p:attrNameLst>
                                      </p:cBhvr>
                                    </p:animRot>
                                    <p:animRot by="240000">
                                      <p:cBhvr>
                                        <p:cTn id="71" dur="200" fill="hold">
                                          <p:stCondLst>
                                            <p:cond delay="400"/>
                                          </p:stCondLst>
                                        </p:cTn>
                                        <p:tgtEl>
                                          <p:spTgt spid="12"/>
                                        </p:tgtEl>
                                        <p:attrNameLst>
                                          <p:attrName>r</p:attrName>
                                        </p:attrNameLst>
                                      </p:cBhvr>
                                    </p:animRot>
                                    <p:animRot by="-240000">
                                      <p:cBhvr>
                                        <p:cTn id="72" dur="200" fill="hold">
                                          <p:stCondLst>
                                            <p:cond delay="600"/>
                                          </p:stCondLst>
                                        </p:cTn>
                                        <p:tgtEl>
                                          <p:spTgt spid="12"/>
                                        </p:tgtEl>
                                        <p:attrNameLst>
                                          <p:attrName>r</p:attrName>
                                        </p:attrNameLst>
                                      </p:cBhvr>
                                    </p:animRot>
                                    <p:animRot by="120000">
                                      <p:cBhvr>
                                        <p:cTn id="73" dur="200" fill="hold">
                                          <p:stCondLst>
                                            <p:cond delay="800"/>
                                          </p:stCondLst>
                                        </p:cTn>
                                        <p:tgtEl>
                                          <p:spTgt spid="12"/>
                                        </p:tgtEl>
                                        <p:attrNameLst>
                                          <p:attrName>r</p:attrName>
                                        </p:attrNameLst>
                                      </p:cBhvr>
                                    </p:animRot>
                                  </p:childTnLst>
                                </p:cTn>
                              </p:par>
                            </p:childTnLst>
                          </p:cTn>
                        </p:par>
                        <p:par>
                          <p:cTn id="74" fill="hold" nodeType="afterGroup">
                            <p:stCondLst>
                              <p:cond delay="3500"/>
                            </p:stCondLst>
                            <p:childTnLst>
                              <p:par>
                                <p:cTn id="75" presetID="6" presetClass="emph" presetSubtype="0" fill="hold" grpId="2" nodeType="afterEffect">
                                  <p:stCondLst>
                                    <p:cond delay="0"/>
                                  </p:stCondLst>
                                  <p:childTnLst>
                                    <p:animScale>
                                      <p:cBhvr>
                                        <p:cTn id="76" dur="2000" fill="hold"/>
                                        <p:tgtEl>
                                          <p:spTgt spid="12"/>
                                        </p:tgtEl>
                                      </p:cBhvr>
                                      <p:by x="150000" y="150000"/>
                                    </p:animScale>
                                  </p:childTnLst>
                                </p:cTn>
                              </p:par>
                            </p:childTnLst>
                          </p:cTn>
                        </p:par>
                      </p:childTnLst>
                    </p:cTn>
                  </p:par>
                </p:childTnLst>
              </p:cTn>
              <p:nextCondLst>
                <p:cond evt="onClick" delay="0">
                  <p:tgtEl>
                    <p:spTgt spid="11"/>
                  </p:tgtEl>
                </p:cond>
              </p:nextCondLst>
            </p:seq>
          </p:childTnLst>
        </p:cTn>
      </p:par>
    </p:tnLst>
    <p:bldLst>
      <p:bldP spid="12" grpId="0"/>
      <p:bldP spid="12" grpId="1"/>
      <p:bldP spid="12" grpId="2"/>
      <p:bldP spid="19" grpId="0"/>
      <p:bldP spid="19" grpId="1"/>
      <p:bldP spid="19" grpId="2"/>
      <p:bldP spid="22" grpId="0"/>
      <p:bldP spid="2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5" descr="A close up of a logo&#10;&#10;Description automatically generated">
            <a:extLst>
              <a:ext uri="{FF2B5EF4-FFF2-40B4-BE49-F238E27FC236}">
                <a16:creationId xmlns:a16="http://schemas.microsoft.com/office/drawing/2014/main" xmlns="" id="{E0990A56-1F09-4A10-BE7F-39089E37271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5263" y="9842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xmlns="" id="{7369FAEF-12EB-4403-A033-40C8EFDCFB89}"/>
              </a:ext>
            </a:extLst>
          </p:cNvPr>
          <p:cNvGrpSpPr>
            <a:grpSpLocks/>
          </p:cNvGrpSpPr>
          <p:nvPr/>
        </p:nvGrpSpPr>
        <p:grpSpPr bwMode="auto">
          <a:xfrm>
            <a:off x="117063" y="793304"/>
            <a:ext cx="9889822" cy="3603384"/>
            <a:chOff x="504308" y="528652"/>
            <a:chExt cx="9890879" cy="3604519"/>
          </a:xfrm>
        </p:grpSpPr>
        <p:pic>
          <p:nvPicPr>
            <p:cNvPr id="3091" name="Picture 4" descr="A close up of a logo&#10;&#10;Description automatically generated">
              <a:extLst>
                <a:ext uri="{FF2B5EF4-FFF2-40B4-BE49-F238E27FC236}">
                  <a16:creationId xmlns:a16="http://schemas.microsoft.com/office/drawing/2014/main" xmlns="" id="{C791FE41-6DB4-414A-A1E0-1270BB1733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04308" y="1235071"/>
              <a:ext cx="2816526" cy="28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9DF638AC-4D7D-4421-9397-D2D5562615D5}"/>
                </a:ext>
              </a:extLst>
            </p:cNvPr>
            <p:cNvSpPr/>
            <p:nvPr/>
          </p:nvSpPr>
          <p:spPr>
            <a:xfrm>
              <a:off x="504308" y="528652"/>
              <a:ext cx="9890879" cy="107755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Mạng</a:t>
              </a:r>
              <a:r>
                <a:rPr kumimoji="0" lang="en-US" sz="3200" b="0" i="0" u="none" strike="noStrike" kern="1200" cap="none" spc="0" normalizeH="0" noProof="0" smtClean="0">
                  <a:ln>
                    <a:noFill/>
                  </a:ln>
                  <a:solidFill>
                    <a:srgbClr val="000000"/>
                  </a:solidFill>
                  <a:effectLst/>
                  <a:uLnTx/>
                  <a:uFillTx/>
                  <a:latin typeface="Times New Roman" panose="02020603050405020304" pitchFamily="18" charset="0"/>
                  <a:ea typeface="Times New Roman" panose="02020603050405020304" pitchFamily="18" charset="0"/>
                  <a:cs typeface="+mn-cs"/>
                </a:rPr>
                <a:t> máy tính không cho phép người sử dụng dùng chung thiết bị</a:t>
              </a:r>
              <a:endParaRPr kumimoji="0" lang="en-US" sz="3200" b="1" i="0" u="none" strike="noStrike" kern="1200" cap="none" spc="0" normalizeH="0" baseline="0" noProof="0" dirty="0">
                <a:ln w="22225">
                  <a:solidFill>
                    <a:srgbClr val="ED7D31"/>
                  </a:solidFill>
                  <a:prstDash val="solid"/>
                </a:ln>
                <a:solidFill>
                  <a:srgbClr val="7030A0"/>
                </a:solidFill>
                <a:effectLst/>
                <a:uLnTx/>
                <a:uFillTx/>
                <a:latin typeface="Calibri" panose="020F0502020204030204"/>
                <a:ea typeface="+mn-ea"/>
                <a:cs typeface="+mn-cs"/>
              </a:endParaRPr>
            </a:p>
          </p:txBody>
        </p:sp>
      </p:grpSp>
      <p:pic>
        <p:nvPicPr>
          <p:cNvPr id="3076" name="Picture 14" descr="A close up of a yellow flower&#10;&#10;Description automatically generated">
            <a:extLst>
              <a:ext uri="{FF2B5EF4-FFF2-40B4-BE49-F238E27FC236}">
                <a16:creationId xmlns:a16="http://schemas.microsoft.com/office/drawing/2014/main" xmlns="" id="{EB0B26DD-B29B-4CD2-9307-63DFC243C1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32200"/>
            <a:ext cx="12192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7" descr="A picture containing basket, cup, container&#10;&#10;Description automatically generated">
            <a:extLst>
              <a:ext uri="{FF2B5EF4-FFF2-40B4-BE49-F238E27FC236}">
                <a16:creationId xmlns:a16="http://schemas.microsoft.com/office/drawing/2014/main" xmlns="" id="{0FA670D8-8CC7-4DAD-8937-9B60990F99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350" y="3571875"/>
            <a:ext cx="27860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6" descr="A picture containing basket, cup, container&#10;&#10;Description automatically generated">
            <a:extLst>
              <a:ext uri="{FF2B5EF4-FFF2-40B4-BE49-F238E27FC236}">
                <a16:creationId xmlns:a16="http://schemas.microsoft.com/office/drawing/2014/main" xmlns="" id="{FFADF193-C338-47F1-9E83-6AAC663D09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6325" y="3571875"/>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
            <a:extLst>
              <a:ext uri="{FF2B5EF4-FFF2-40B4-BE49-F238E27FC236}">
                <a16:creationId xmlns:a16="http://schemas.microsoft.com/office/drawing/2014/main" xmlns="" id="{DA866E8B-3B8E-4F05-A9A3-AC3DD0224458}"/>
              </a:ext>
            </a:extLst>
          </p:cNvPr>
          <p:cNvSpPr/>
          <p:nvPr/>
        </p:nvSpPr>
        <p:spPr>
          <a:xfrm>
            <a:off x="7981536" y="4181271"/>
            <a:ext cx="1677062"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2225">
                  <a:solidFill>
                    <a:srgbClr val="ED7D31"/>
                  </a:solidFill>
                  <a:prstDash val="solid"/>
                </a:ln>
                <a:solidFill>
                  <a:srgbClr val="7030A0"/>
                </a:solidFill>
                <a:effectLst/>
                <a:uLnTx/>
                <a:uFillTx/>
                <a:latin typeface="Calibri" panose="020F0502020204030204"/>
                <a:ea typeface="+mn-ea"/>
                <a:cs typeface="+mn-cs"/>
              </a:rPr>
              <a:t>Sai</a:t>
            </a:r>
          </a:p>
        </p:txBody>
      </p:sp>
      <p:sp>
        <p:nvSpPr>
          <p:cNvPr id="11" name="a">
            <a:extLst>
              <a:ext uri="{FF2B5EF4-FFF2-40B4-BE49-F238E27FC236}">
                <a16:creationId xmlns:a16="http://schemas.microsoft.com/office/drawing/2014/main" xmlns="" id="{9B251B4F-A862-4191-87DF-AEE2F56D0D52}"/>
              </a:ext>
            </a:extLst>
          </p:cNvPr>
          <p:cNvSpPr/>
          <p:nvPr/>
        </p:nvSpPr>
        <p:spPr>
          <a:xfrm>
            <a:off x="2404723" y="4181271"/>
            <a:ext cx="2876108"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err="1">
                <a:ln w="22225">
                  <a:solidFill>
                    <a:srgbClr val="ED7D31"/>
                  </a:solidFill>
                  <a:prstDash val="solid"/>
                </a:ln>
                <a:solidFill>
                  <a:srgbClr val="7030A0"/>
                </a:solidFill>
                <a:effectLst/>
                <a:uLnTx/>
                <a:uFillTx/>
                <a:latin typeface="Calibri" panose="020F0502020204030204"/>
                <a:ea typeface="+mn-ea"/>
                <a:cs typeface="+mn-cs"/>
              </a:rPr>
              <a:t>Đúng</a:t>
            </a:r>
            <a:endParaRPr kumimoji="0" lang="en-US" sz="9600" b="1" i="0" u="none" strike="noStrike" kern="1200" cap="none" spc="0" normalizeH="0" baseline="0" noProof="0" dirty="0">
              <a:ln w="22225">
                <a:solidFill>
                  <a:srgbClr val="ED7D31"/>
                </a:solidFill>
                <a:prstDash val="solid"/>
              </a:ln>
              <a:solidFill>
                <a:srgbClr val="7030A0"/>
              </a:solidFill>
              <a:effectLst/>
              <a:uLnTx/>
              <a:uFillTx/>
              <a:latin typeface="Calibri" panose="020F0502020204030204"/>
              <a:ea typeface="+mn-ea"/>
              <a:cs typeface="+mn-cs"/>
            </a:endParaRPr>
          </a:p>
        </p:txBody>
      </p:sp>
      <p:pic>
        <p:nvPicPr>
          <p:cNvPr id="13" name="keo" descr="A close up of a sign&#10;&#10;Description automatically generated">
            <a:extLst>
              <a:ext uri="{FF2B5EF4-FFF2-40B4-BE49-F238E27FC236}">
                <a16:creationId xmlns:a16="http://schemas.microsoft.com/office/drawing/2014/main" xmlns="" id="{05B0EE6E-A60E-4E54-A65C-28A0CBE0A10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40828">
            <a:off x="8037513" y="4256088"/>
            <a:ext cx="635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hlinkClick r:id="" action="ppaction://noaction"/>
            <a:extLst>
              <a:ext uri="{FF2B5EF4-FFF2-40B4-BE49-F238E27FC236}">
                <a16:creationId xmlns:a16="http://schemas.microsoft.com/office/drawing/2014/main" xmlns="" id="{D593397D-361A-4B7F-AF45-A60ADB02345D}"/>
              </a:ext>
            </a:extLst>
          </p:cNvPr>
          <p:cNvSpPr txBox="1">
            <a:spLocks noChangeArrowheads="1"/>
          </p:cNvSpPr>
          <p:nvPr/>
        </p:nvSpPr>
        <p:spPr bwMode="auto">
          <a:xfrm>
            <a:off x="4559300" y="2320925"/>
            <a:ext cx="3273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rPr>
              <a:t>Game over</a:t>
            </a:r>
          </a:p>
        </p:txBody>
      </p:sp>
      <p:pic>
        <p:nvPicPr>
          <p:cNvPr id="14" name="Jigsaw_Puzzle.mp3">
            <a:hlinkClick r:id="" action="ppaction://media"/>
            <a:extLst>
              <a:ext uri="{FF2B5EF4-FFF2-40B4-BE49-F238E27FC236}">
                <a16:creationId xmlns:a16="http://schemas.microsoft.com/office/drawing/2014/main" xmlns="" id="{CF0763B1-9E45-41AC-928F-D0DC5D516F4F}"/>
              </a:ext>
            </a:extLst>
          </p:cNvPr>
          <p:cNvPicPr>
            <a:picLocks noRot="1" noChangeAspect="1" noChangeArrowheads="1"/>
          </p:cNvPicPr>
          <p:nvPr>
            <a:audioFile r:link="rId1"/>
          </p:nvPr>
        </p:nvPicPr>
        <p:blipFill>
          <a:blip r:embed="rId10" cstate="print">
            <a:extLst>
              <a:ext uri="{28A0092B-C50C-407E-A947-70E740481C1C}">
                <a14:useLocalDpi xmlns:a14="http://schemas.microsoft.com/office/drawing/2010/main" val="0"/>
              </a:ext>
            </a:extLst>
          </a:blip>
          <a:srcRect/>
          <a:stretch>
            <a:fillRect/>
          </a:stretch>
        </p:blipFill>
        <p:spPr bwMode="auto">
          <a:xfrm>
            <a:off x="6094413" y="7027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ication Sign 2">
            <a:extLst>
              <a:ext uri="{FF2B5EF4-FFF2-40B4-BE49-F238E27FC236}">
                <a16:creationId xmlns:a16="http://schemas.microsoft.com/office/drawing/2014/main" xmlns="" id="{1E61649B-A73F-4D03-B69D-46AB3A5896FD}"/>
              </a:ext>
            </a:extLst>
          </p:cNvPr>
          <p:cNvSpPr/>
          <p:nvPr/>
        </p:nvSpPr>
        <p:spPr>
          <a:xfrm>
            <a:off x="3038826" y="3934619"/>
            <a:ext cx="1649413" cy="2005012"/>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xmlns="" id="{2FDD77D2-E52D-41DF-A87C-E75EB1471A49}"/>
              </a:ext>
            </a:extLst>
          </p:cNvPr>
          <p:cNvSpPr txBox="1">
            <a:spLocks noChangeArrowheads="1"/>
          </p:cNvSpPr>
          <p:nvPr/>
        </p:nvSpPr>
        <p:spPr bwMode="auto">
          <a:xfrm>
            <a:off x="5535613" y="3616325"/>
            <a:ext cx="14509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hlinkClick r:id="" action="ppaction://hlinkshowjump?jump=nextslide"/>
              </a:rPr>
              <a:t>play</a:t>
            </a:r>
            <a:endPar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endParaRPr>
          </a:p>
        </p:txBody>
      </p:sp>
      <p:pic>
        <p:nvPicPr>
          <p:cNvPr id="21" name="Picture 20" descr="A close up of a logo&#10;&#10;Description automatically generated">
            <a:extLst>
              <a:ext uri="{FF2B5EF4-FFF2-40B4-BE49-F238E27FC236}">
                <a16:creationId xmlns:a16="http://schemas.microsoft.com/office/drawing/2014/main" xmlns="" id="{C11C4A4D-5273-40F0-B5C7-EB4721076A7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2038" y="60325"/>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hlinkClick r:id="" action="ppaction://hlinkshowjump?jump=firstslide"/>
            <a:extLst>
              <a:ext uri="{FF2B5EF4-FFF2-40B4-BE49-F238E27FC236}">
                <a16:creationId xmlns:a16="http://schemas.microsoft.com/office/drawing/2014/main" xmlns="" id="{5749F65C-8618-468F-8C3B-59811897520F}"/>
              </a:ext>
            </a:extLst>
          </p:cNvPr>
          <p:cNvSpPr txBox="1">
            <a:spLocks noChangeArrowheads="1"/>
          </p:cNvSpPr>
          <p:nvPr/>
        </p:nvSpPr>
        <p:spPr bwMode="auto">
          <a:xfrm>
            <a:off x="10213975" y="2913063"/>
            <a:ext cx="2043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a:ln>
                  <a:noFill/>
                </a:ln>
                <a:solidFill>
                  <a:srgbClr val="FF0000"/>
                </a:solidFill>
                <a:effectLst/>
                <a:uLnTx/>
                <a:uFillTx/>
                <a:latin typeface="VNI-Briquet" panose="020B7200000000000000" pitchFamily="34" charset="0"/>
                <a:ea typeface="+mn-ea"/>
                <a:cs typeface="+mn-cs"/>
              </a:rPr>
              <a:t>Game over</a:t>
            </a:r>
          </a:p>
        </p:txBody>
      </p:sp>
    </p:spTree>
    <p:extLst>
      <p:ext uri="{BB962C8B-B14F-4D97-AF65-F5344CB8AC3E}">
        <p14:creationId xmlns:p14="http://schemas.microsoft.com/office/powerpoint/2010/main" val="2189933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path" presetSubtype="0" repeatCount="indefinite" accel="50000" decel="50000" fill="hold" nodeType="withEffect">
                                  <p:stCondLst>
                                    <p:cond delay="250"/>
                                  </p:stCondLst>
                                  <p:childTnLst>
                                    <p:animMotion origin="layout" path="M 2.08333E-6 4.07407E-6 L 0.0664 4.07407E-6 L 0.10013 0.10902 L 0.0664 0.21689 L 2.08333E-6 0.21689 L -0.03334 0.10902 L 2.08333E-6 4.07407E-6 Z " pathEditMode="relative" rAng="0" ptsTypes="AAAAAAA">
                                      <p:cBhvr>
                                        <p:cTn id="6" dur="20000" fill="hold"/>
                                        <p:tgtEl>
                                          <p:spTgt spid="21"/>
                                        </p:tgtEl>
                                        <p:attrNameLst>
                                          <p:attrName>ppt_x</p:attrName>
                                          <p:attrName>ppt_y</p:attrName>
                                        </p:attrNameLst>
                                      </p:cBhvr>
                                      <p:rCtr x="3333" y="10833"/>
                                    </p:animMotion>
                                  </p:childTnLst>
                                </p:cTn>
                              </p:par>
                              <p:par>
                                <p:cTn id="7" presetID="1" presetClass="mediacall" presetSubtype="0" fill="hold" nodeType="withEffect">
                                  <p:stCondLst>
                                    <p:cond delay="0"/>
                                  </p:stCondLst>
                                  <p:childTnLst>
                                    <p:cmd type="call" cmd="playFrom(0.0)">
                                      <p:cBhvr>
                                        <p:cTn id="8" dur="1" fill="hold"/>
                                        <p:tgtEl>
                                          <p:spTgt spid="14"/>
                                        </p:tgtEl>
                                      </p:cBhvr>
                                    </p:cmd>
                                  </p:childTnLst>
                                </p:cTn>
                              </p:par>
                              <p:par>
                                <p:cTn id="9" presetID="44" presetClass="path" presetSubtype="0" accel="50000" decel="50000" fill="hold" nodeType="withEffect">
                                  <p:stCondLst>
                                    <p:cond delay="0"/>
                                  </p:stCondLst>
                                  <p:childTnLst>
                                    <p:animMotion origin="layout" path="M 3.33333E-6 1.85185E-6 L 0.21549 -0.0838 C 0.26028 -0.10278 0.32773 -0.1125 0.39843 -0.1125 C 0.47877 -0.1125 0.5431 -0.10278 0.58802 -0.0838 L 0.80364 1.85185E-6 " pathEditMode="relative" rAng="0" ptsTypes="AAAAA">
                                      <p:cBhvr>
                                        <p:cTn id="10" dur="30000" fill="hold"/>
                                        <p:tgtEl>
                                          <p:spTgt spid="9"/>
                                        </p:tgtEl>
                                        <p:attrNameLst>
                                          <p:attrName>ppt_x</p:attrName>
                                          <p:attrName>ppt_y</p:attrName>
                                        </p:attrNameLst>
                                      </p:cBhvr>
                                      <p:rCtr x="40182" y="-5625"/>
                                    </p:animMotion>
                                  </p:childTnLst>
                                </p:cTn>
                              </p:par>
                            </p:childTnLst>
                          </p:cTn>
                        </p:par>
                        <p:par>
                          <p:cTn id="11" fill="hold" nodeType="afterGroup">
                            <p:stCondLst>
                              <p:cond delay="30000"/>
                            </p:stCondLst>
                            <p:childTnLst>
                              <p:par>
                                <p:cTn id="12" presetID="53" presetClass="entr" presetSubtype="16"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subTnLst>
                                    <p:audio>
                                      <p:cMediaNode>
                                        <p:cTn display="0" masterRel="sameClick">
                                          <p:stCondLst>
                                            <p:cond evt="begin" delay="0">
                                              <p:tn val="12"/>
                                            </p:cond>
                                          </p:stCondLst>
                                          <p:endCondLst>
                                            <p:cond evt="onStopAudio" delay="0">
                                              <p:tgtEl>
                                                <p:sldTgt/>
                                              </p:tgtEl>
                                            </p:cond>
                                          </p:endCondLst>
                                        </p:cTn>
                                        <p:tgtEl>
                                          <p:sndTgt r:embed="rId3" name="Wrong Buzzer.wav"/>
                                        </p:tgtEl>
                                      </p:cMediaNode>
                                    </p:audio>
                                  </p:subTnLst>
                                </p:cTn>
                              </p:par>
                            </p:childTnLst>
                          </p:cTn>
                        </p:par>
                        <p:par>
                          <p:cTn id="17" fill="hold" nodeType="afterGroup">
                            <p:stCondLst>
                              <p:cond delay="30500"/>
                            </p:stCondLst>
                            <p:childTnLst>
                              <p:par>
                                <p:cTn id="18" presetID="32" presetClass="emph" presetSubtype="0" fill="hold" grpId="1" nodeType="afterEffect">
                                  <p:stCondLst>
                                    <p:cond delay="0"/>
                                  </p:stCondLst>
                                  <p:childTnLst>
                                    <p:animRot by="120000">
                                      <p:cBhvr>
                                        <p:cTn id="19" dur="100" fill="hold">
                                          <p:stCondLst>
                                            <p:cond delay="0"/>
                                          </p:stCondLst>
                                        </p:cTn>
                                        <p:tgtEl>
                                          <p:spTgt spid="25"/>
                                        </p:tgtEl>
                                        <p:attrNameLst>
                                          <p:attrName>r</p:attrName>
                                        </p:attrNameLst>
                                      </p:cBhvr>
                                    </p:animRot>
                                    <p:animRot by="-240000">
                                      <p:cBhvr>
                                        <p:cTn id="20" dur="200" fill="hold">
                                          <p:stCondLst>
                                            <p:cond delay="200"/>
                                          </p:stCondLst>
                                        </p:cTn>
                                        <p:tgtEl>
                                          <p:spTgt spid="25"/>
                                        </p:tgtEl>
                                        <p:attrNameLst>
                                          <p:attrName>r</p:attrName>
                                        </p:attrNameLst>
                                      </p:cBhvr>
                                    </p:animRot>
                                    <p:animRot by="240000">
                                      <p:cBhvr>
                                        <p:cTn id="21" dur="200" fill="hold">
                                          <p:stCondLst>
                                            <p:cond delay="400"/>
                                          </p:stCondLst>
                                        </p:cTn>
                                        <p:tgtEl>
                                          <p:spTgt spid="25"/>
                                        </p:tgtEl>
                                        <p:attrNameLst>
                                          <p:attrName>r</p:attrName>
                                        </p:attrNameLst>
                                      </p:cBhvr>
                                    </p:animRot>
                                    <p:animRot by="-240000">
                                      <p:cBhvr>
                                        <p:cTn id="22" dur="200" fill="hold">
                                          <p:stCondLst>
                                            <p:cond delay="600"/>
                                          </p:stCondLst>
                                        </p:cTn>
                                        <p:tgtEl>
                                          <p:spTgt spid="25"/>
                                        </p:tgtEl>
                                        <p:attrNameLst>
                                          <p:attrName>r</p:attrName>
                                        </p:attrNameLst>
                                      </p:cBhvr>
                                    </p:animRot>
                                    <p:animRot by="120000">
                                      <p:cBhvr>
                                        <p:cTn id="23" dur="200" fill="hold">
                                          <p:stCondLst>
                                            <p:cond delay="800"/>
                                          </p:stCondLst>
                                        </p:cTn>
                                        <p:tgtEl>
                                          <p:spTgt spid="25"/>
                                        </p:tgtEl>
                                        <p:attrNameLst>
                                          <p:attrName>r</p:attrName>
                                        </p:attrNameLst>
                                      </p:cBhvr>
                                    </p:animRot>
                                  </p:childTnLst>
                                </p:cTn>
                              </p:par>
                            </p:childTnLst>
                          </p:cTn>
                        </p:par>
                        <p:par>
                          <p:cTn id="24" fill="hold" nodeType="afterGroup">
                            <p:stCondLst>
                              <p:cond delay="31500"/>
                            </p:stCondLst>
                            <p:childTnLst>
                              <p:par>
                                <p:cTn id="25" presetID="6" presetClass="emph" presetSubtype="0" fill="hold" grpId="2" nodeType="afterEffect">
                                  <p:stCondLst>
                                    <p:cond delay="0"/>
                                  </p:stCondLst>
                                  <p:childTnLst>
                                    <p:animScale>
                                      <p:cBhvr>
                                        <p:cTn id="26" dur="2000" fill="hold"/>
                                        <p:tgtEl>
                                          <p:spTgt spid="2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subTnLst>
                                    <p:audio>
                                      <p:cMediaNode>
                                        <p:cTn display="0" masterRel="sameClick">
                                          <p:stCondLst>
                                            <p:cond evt="begin" delay="0">
                                              <p:tn val="30"/>
                                            </p:cond>
                                          </p:stCondLst>
                                          <p:endCondLst>
                                            <p:cond evt="onStopAudio" delay="0">
                                              <p:tgtEl>
                                                <p:sldTgt/>
                                              </p:tgtEl>
                                            </p:cond>
                                          </p:endCondLst>
                                        </p:cTn>
                                        <p:tgtEl>
                                          <p:sndTgt r:embed="rId4" name="Check mark.wav"/>
                                        </p:tgtEl>
                                      </p:cMediaNode>
                                    </p:audio>
                                  </p:subTnLst>
                                </p:cTn>
                              </p:par>
                              <p:par>
                                <p:cTn id="35" presetID="6" presetClass="emph" presetSubtype="0" fill="hold" nodeType="withEffect">
                                  <p:stCondLst>
                                    <p:cond delay="0"/>
                                  </p:stCondLst>
                                  <p:childTnLst>
                                    <p:animScale>
                                      <p:cBhvr>
                                        <p:cTn id="36" dur="2000" fill="hold"/>
                                        <p:tgtEl>
                                          <p:spTgt spid="13"/>
                                        </p:tgtEl>
                                      </p:cBhvr>
                                      <p:by x="150000" y="150000"/>
                                    </p:animScale>
                                  </p:childTnLst>
                                </p:cTn>
                              </p:par>
                              <p:par>
                                <p:cTn id="37" presetID="53"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2" presetID="6" presetClass="emph" presetSubtype="0" fill="hold" grpId="1" nodeType="withEffect">
                                  <p:stCondLst>
                                    <p:cond delay="0"/>
                                  </p:stCondLst>
                                  <p:childTnLst>
                                    <p:animScale>
                                      <p:cBhvr>
                                        <p:cTn id="43" dur="2000" fill="hold"/>
                                        <p:tgtEl>
                                          <p:spTgt spid="20"/>
                                        </p:tgtEl>
                                      </p:cBhvr>
                                      <p:by x="150000" y="150000"/>
                                    </p:animScale>
                                  </p:childTnLst>
                                </p:cTn>
                              </p:par>
                            </p:childTnLst>
                          </p:cTn>
                        </p:par>
                      </p:childTnLst>
                    </p:cTn>
                  </p:par>
                </p:childTnLst>
              </p:cTn>
              <p:nextCondLst>
                <p:cond evt="onClick" delay="0">
                  <p:tgtEl>
                    <p:spTgt spid="10"/>
                  </p:tgtEl>
                </p:cond>
              </p:nextCondLst>
            </p:seq>
            <p:audio>
              <p:cMediaNode vol="80000">
                <p:cTn id="44" fill="hold" display="0">
                  <p:stCondLst>
                    <p:cond delay="indefinite"/>
                  </p:stCondLst>
                  <p:endCondLst>
                    <p:cond evt="onStopAudio" delay="0">
                      <p:tgtEl>
                        <p:sldTgt/>
                      </p:tgtEl>
                    </p:cond>
                  </p:endCondLst>
                </p:cTn>
                <p:tgtEl>
                  <p:spTgt spid="14"/>
                </p:tgtEl>
              </p:cMediaNode>
            </p:audio>
            <p:seq concurrent="1" nextAc="seek">
              <p:cTn id="45" restart="whenNotActive" fill="hold" evtFilter="cancelBubble" nodeType="interactiveSeq">
                <p:stCondLst>
                  <p:cond evt="onClick" delay="0">
                    <p:tgtEl>
                      <p:spTgt spid="11"/>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subTnLst>
                                    <p:audio>
                                      <p:cMediaNode>
                                        <p:cTn display="0" masterRel="sameClick">
                                          <p:stCondLst>
                                            <p:cond evt="begin" delay="0">
                                              <p:tn val="48"/>
                                            </p:cond>
                                          </p:stCondLst>
                                          <p:endCondLst>
                                            <p:cond evt="onStopAudio" delay="0">
                                              <p:tgtEl>
                                                <p:sldTgt/>
                                              </p:tgtEl>
                                            </p:cond>
                                          </p:endCondLst>
                                        </p:cTn>
                                        <p:tgtEl>
                                          <p:sndTgt r:embed="rId3" name="Wrong Buzzer.wav"/>
                                        </p:tgtEl>
                                      </p:cMediaNode>
                                    </p:audio>
                                  </p:subTnLst>
                                </p:cTn>
                              </p:par>
                              <p:par>
                                <p:cTn id="53" presetID="6" presetClass="emph" presetSubtype="0" fill="hold" nodeType="withEffect">
                                  <p:stCondLst>
                                    <p:cond delay="0"/>
                                  </p:stCondLst>
                                  <p:childTnLst>
                                    <p:animScale>
                                      <p:cBhvr>
                                        <p:cTn id="54" dur="2000" fill="hold"/>
                                        <p:tgtEl>
                                          <p:spTgt spid="3"/>
                                        </p:tgtEl>
                                      </p:cBhvr>
                                      <p:by x="150000" y="150000"/>
                                    </p:animScale>
                                  </p:childTnLst>
                                </p:cTn>
                              </p:par>
                            </p:childTnLst>
                          </p:cTn>
                        </p:par>
                        <p:par>
                          <p:cTn id="55" fill="hold" nodeType="afterGroup">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par>
                          <p:cTn id="61" fill="hold" nodeType="afterGroup">
                            <p:stCondLst>
                              <p:cond delay="2500"/>
                            </p:stCondLst>
                            <p:childTnLst>
                              <p:par>
                                <p:cTn id="62" presetID="32" presetClass="emph" presetSubtype="0" fill="hold" grpId="1" nodeType="afterEffect">
                                  <p:stCondLst>
                                    <p:cond delay="0"/>
                                  </p:stCondLst>
                                  <p:childTnLst>
                                    <p:animRot by="120000">
                                      <p:cBhvr>
                                        <p:cTn id="63" dur="100" fill="hold">
                                          <p:stCondLst>
                                            <p:cond delay="0"/>
                                          </p:stCondLst>
                                        </p:cTn>
                                        <p:tgtEl>
                                          <p:spTgt spid="12"/>
                                        </p:tgtEl>
                                        <p:attrNameLst>
                                          <p:attrName>r</p:attrName>
                                        </p:attrNameLst>
                                      </p:cBhvr>
                                    </p:animRot>
                                    <p:animRot by="-240000">
                                      <p:cBhvr>
                                        <p:cTn id="64" dur="200" fill="hold">
                                          <p:stCondLst>
                                            <p:cond delay="200"/>
                                          </p:stCondLst>
                                        </p:cTn>
                                        <p:tgtEl>
                                          <p:spTgt spid="12"/>
                                        </p:tgtEl>
                                        <p:attrNameLst>
                                          <p:attrName>r</p:attrName>
                                        </p:attrNameLst>
                                      </p:cBhvr>
                                    </p:animRot>
                                    <p:animRot by="240000">
                                      <p:cBhvr>
                                        <p:cTn id="65" dur="200" fill="hold">
                                          <p:stCondLst>
                                            <p:cond delay="400"/>
                                          </p:stCondLst>
                                        </p:cTn>
                                        <p:tgtEl>
                                          <p:spTgt spid="12"/>
                                        </p:tgtEl>
                                        <p:attrNameLst>
                                          <p:attrName>r</p:attrName>
                                        </p:attrNameLst>
                                      </p:cBhvr>
                                    </p:animRot>
                                    <p:animRot by="-240000">
                                      <p:cBhvr>
                                        <p:cTn id="66" dur="200" fill="hold">
                                          <p:stCondLst>
                                            <p:cond delay="600"/>
                                          </p:stCondLst>
                                        </p:cTn>
                                        <p:tgtEl>
                                          <p:spTgt spid="12"/>
                                        </p:tgtEl>
                                        <p:attrNameLst>
                                          <p:attrName>r</p:attrName>
                                        </p:attrNameLst>
                                      </p:cBhvr>
                                    </p:animRot>
                                    <p:animRot by="120000">
                                      <p:cBhvr>
                                        <p:cTn id="67" dur="200" fill="hold">
                                          <p:stCondLst>
                                            <p:cond delay="800"/>
                                          </p:stCondLst>
                                        </p:cTn>
                                        <p:tgtEl>
                                          <p:spTgt spid="12"/>
                                        </p:tgtEl>
                                        <p:attrNameLst>
                                          <p:attrName>r</p:attrName>
                                        </p:attrNameLst>
                                      </p:cBhvr>
                                    </p:animRot>
                                  </p:childTnLst>
                                </p:cTn>
                              </p:par>
                            </p:childTnLst>
                          </p:cTn>
                        </p:par>
                        <p:par>
                          <p:cTn id="68" fill="hold" nodeType="afterGroup">
                            <p:stCondLst>
                              <p:cond delay="3500"/>
                            </p:stCondLst>
                            <p:childTnLst>
                              <p:par>
                                <p:cTn id="69" presetID="6" presetClass="emph" presetSubtype="0" fill="hold" grpId="2" nodeType="afterEffect">
                                  <p:stCondLst>
                                    <p:cond delay="0"/>
                                  </p:stCondLst>
                                  <p:childTnLst>
                                    <p:animScale>
                                      <p:cBhvr>
                                        <p:cTn id="70" dur="2000" fill="hold"/>
                                        <p:tgtEl>
                                          <p:spTgt spid="12"/>
                                        </p:tgtEl>
                                      </p:cBhvr>
                                      <p:by x="150000" y="150000"/>
                                    </p:animScale>
                                  </p:childTnLst>
                                </p:cTn>
                              </p:par>
                            </p:childTnLst>
                          </p:cTn>
                        </p:par>
                      </p:childTnLst>
                    </p:cTn>
                  </p:par>
                </p:childTnLst>
              </p:cTn>
              <p:nextCondLst>
                <p:cond evt="onClick" delay="0">
                  <p:tgtEl>
                    <p:spTgt spid="11"/>
                  </p:tgtEl>
                </p:cond>
              </p:nextCondLst>
            </p:seq>
          </p:childTnLst>
        </p:cTn>
      </p:par>
    </p:tnLst>
    <p:bldLst>
      <p:bldP spid="12" grpId="0"/>
      <p:bldP spid="12" grpId="1"/>
      <p:bldP spid="12" grpId="2"/>
      <p:bldP spid="20" grpId="0"/>
      <p:bldP spid="20" grpId="1"/>
      <p:bldP spid="25" grpId="0"/>
      <p:bldP spid="25" grpId="1"/>
      <p:bldP spid="25"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7" descr="A close up of a logo&#10;&#10;Description automatically generated">
            <a:extLst>
              <a:ext uri="{FF2B5EF4-FFF2-40B4-BE49-F238E27FC236}">
                <a16:creationId xmlns:a16="http://schemas.microsoft.com/office/drawing/2014/main" xmlns="" id="{8531D8AD-0AF6-4097-AF27-A61695A7CBB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48938" y="-36513"/>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xmlns="" id="{7B1857FA-26B2-4343-97D8-8FE40E068FA1}"/>
              </a:ext>
            </a:extLst>
          </p:cNvPr>
          <p:cNvGrpSpPr>
            <a:grpSpLocks/>
          </p:cNvGrpSpPr>
          <p:nvPr/>
        </p:nvGrpSpPr>
        <p:grpSpPr bwMode="auto">
          <a:xfrm>
            <a:off x="190499" y="1055400"/>
            <a:ext cx="11055921" cy="3053049"/>
            <a:chOff x="554581" y="1060016"/>
            <a:chExt cx="10701336" cy="3174015"/>
          </a:xfrm>
        </p:grpSpPr>
        <p:pic>
          <p:nvPicPr>
            <p:cNvPr id="4116" name="Picture 4" descr="A close up of a logo&#10;&#10;Description automatically generated">
              <a:extLst>
                <a:ext uri="{FF2B5EF4-FFF2-40B4-BE49-F238E27FC236}">
                  <a16:creationId xmlns:a16="http://schemas.microsoft.com/office/drawing/2014/main" xmlns="" id="{F732752D-7B03-4938-8A81-D4A60FB526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54581" y="1335931"/>
              <a:ext cx="2816526" cy="28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2A32A4E2-148E-4D40-8A8E-51DDBA82FBA1}"/>
                </a:ext>
              </a:extLst>
            </p:cNvPr>
            <p:cNvSpPr/>
            <p:nvPr/>
          </p:nvSpPr>
          <p:spPr>
            <a:xfrm>
              <a:off x="1738408" y="1060016"/>
              <a:ext cx="9517509" cy="60794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smtClean="0">
                  <a:solidFill>
                    <a:srgbClr val="000000"/>
                  </a:solidFill>
                  <a:effectLst/>
                  <a:latin typeface="Times New Roman" panose="02020603050405020304" pitchFamily="18" charset="0"/>
                  <a:ea typeface="Times New Roman" panose="02020603050405020304" pitchFamily="18" charset="0"/>
                </a:rPr>
                <a:t>Chỉ có một máy tính cũng có thể tạo thành mạng máy tính</a:t>
              </a:r>
              <a:endParaRPr kumimoji="0" lang="en-US" sz="3200" b="1" i="0" u="none" strike="noStrike" kern="1200" cap="none" spc="0" normalizeH="0" baseline="0" noProof="0" dirty="0">
                <a:ln w="22225">
                  <a:solidFill>
                    <a:srgbClr val="ED7D31"/>
                  </a:solidFill>
                  <a:prstDash val="solid"/>
                </a:ln>
                <a:solidFill>
                  <a:srgbClr val="7030A0"/>
                </a:solidFill>
                <a:effectLst/>
                <a:uLnTx/>
                <a:uFillTx/>
                <a:latin typeface="Calibri" panose="020F0502020204030204"/>
                <a:ea typeface="+mn-ea"/>
                <a:cs typeface="+mn-cs"/>
              </a:endParaRPr>
            </a:p>
          </p:txBody>
        </p:sp>
      </p:grpSp>
      <p:pic>
        <p:nvPicPr>
          <p:cNvPr id="4100" name="Picture 14" descr="A close up of a yellow flower&#10;&#10;Description automatically generated">
            <a:extLst>
              <a:ext uri="{FF2B5EF4-FFF2-40B4-BE49-F238E27FC236}">
                <a16:creationId xmlns:a16="http://schemas.microsoft.com/office/drawing/2014/main" xmlns="" id="{0DFC0093-B490-4F60-9F37-E60F982A76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632200"/>
            <a:ext cx="121920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7" descr="A picture containing basket, cup, container&#10;&#10;Description automatically generated">
            <a:extLst>
              <a:ext uri="{FF2B5EF4-FFF2-40B4-BE49-F238E27FC236}">
                <a16:creationId xmlns:a16="http://schemas.microsoft.com/office/drawing/2014/main" xmlns="" id="{C1077868-9618-41C2-9939-784DD8F606A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6350" y="3571875"/>
            <a:ext cx="27860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6" descr="A picture containing basket, cup, container&#10;&#10;Description automatically generated">
            <a:extLst>
              <a:ext uri="{FF2B5EF4-FFF2-40B4-BE49-F238E27FC236}">
                <a16:creationId xmlns:a16="http://schemas.microsoft.com/office/drawing/2014/main" xmlns="" id="{917DEAAF-8C1E-439F-A5A1-A2DA92BB116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26325" y="3571875"/>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B">
            <a:extLst>
              <a:ext uri="{FF2B5EF4-FFF2-40B4-BE49-F238E27FC236}">
                <a16:creationId xmlns:a16="http://schemas.microsoft.com/office/drawing/2014/main" xmlns="" id="{9003A971-D02A-445E-9513-25E61CF3B09B}"/>
              </a:ext>
            </a:extLst>
          </p:cNvPr>
          <p:cNvSpPr/>
          <p:nvPr/>
        </p:nvSpPr>
        <p:spPr>
          <a:xfrm>
            <a:off x="7981536" y="4181271"/>
            <a:ext cx="1677062"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a:ln w="22225">
                  <a:solidFill>
                    <a:srgbClr val="ED7D31"/>
                  </a:solidFill>
                  <a:prstDash val="solid"/>
                </a:ln>
                <a:solidFill>
                  <a:srgbClr val="70AD47">
                    <a:lumMod val="50000"/>
                  </a:srgbClr>
                </a:solidFill>
                <a:latin typeface="Calibri" panose="020F0502020204030204"/>
              </a:rPr>
              <a:t>Sai</a:t>
            </a:r>
            <a:endParaRPr kumimoji="0" lang="en-US" sz="9600" b="1" i="0" u="none" strike="noStrike" kern="1200" cap="none" spc="0" normalizeH="0" baseline="0" noProof="0" dirty="0">
              <a:ln w="22225">
                <a:solidFill>
                  <a:srgbClr val="ED7D31"/>
                </a:solidFill>
                <a:prstDash val="solid"/>
              </a:ln>
              <a:solidFill>
                <a:srgbClr val="70AD47">
                  <a:lumMod val="50000"/>
                </a:srgbClr>
              </a:solidFill>
              <a:effectLst/>
              <a:uLnTx/>
              <a:uFillTx/>
              <a:latin typeface="Calibri" panose="020F0502020204030204"/>
              <a:ea typeface="+mn-ea"/>
              <a:cs typeface="+mn-cs"/>
            </a:endParaRPr>
          </a:p>
        </p:txBody>
      </p:sp>
      <p:sp>
        <p:nvSpPr>
          <p:cNvPr id="11" name="b">
            <a:extLst>
              <a:ext uri="{FF2B5EF4-FFF2-40B4-BE49-F238E27FC236}">
                <a16:creationId xmlns:a16="http://schemas.microsoft.com/office/drawing/2014/main" xmlns="" id="{F08479EF-E40D-4ACB-92DA-858A50B605D6}"/>
              </a:ext>
            </a:extLst>
          </p:cNvPr>
          <p:cNvSpPr/>
          <p:nvPr/>
        </p:nvSpPr>
        <p:spPr>
          <a:xfrm>
            <a:off x="2404720" y="4181271"/>
            <a:ext cx="2876108"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err="1">
                <a:ln w="22225">
                  <a:solidFill>
                    <a:srgbClr val="ED7D31"/>
                  </a:solidFill>
                  <a:prstDash val="solid"/>
                </a:ln>
                <a:solidFill>
                  <a:srgbClr val="70AD47">
                    <a:lumMod val="50000"/>
                  </a:srgbClr>
                </a:solidFill>
                <a:latin typeface="Calibri" panose="020F0502020204030204"/>
              </a:rPr>
              <a:t>Đúng</a:t>
            </a:r>
            <a:endParaRPr kumimoji="0" lang="en-US" sz="9600" b="1" i="0" u="none" strike="noStrike" kern="1200" cap="none" spc="0" normalizeH="0" baseline="0" noProof="0" dirty="0">
              <a:ln w="22225">
                <a:solidFill>
                  <a:srgbClr val="ED7D31"/>
                </a:solidFill>
                <a:prstDash val="solid"/>
              </a:ln>
              <a:solidFill>
                <a:srgbClr val="70AD47">
                  <a:lumMod val="50000"/>
                </a:srgbClr>
              </a:solidFill>
              <a:effectLst/>
              <a:uLnTx/>
              <a:uFillTx/>
              <a:latin typeface="Calibri" panose="020F0502020204030204"/>
              <a:ea typeface="+mn-ea"/>
              <a:cs typeface="+mn-cs"/>
            </a:endParaRPr>
          </a:p>
        </p:txBody>
      </p:sp>
      <p:pic>
        <p:nvPicPr>
          <p:cNvPr id="13" name="keo" descr="A close up of a sign&#10;&#10;Description automatically generated">
            <a:extLst>
              <a:ext uri="{FF2B5EF4-FFF2-40B4-BE49-F238E27FC236}">
                <a16:creationId xmlns:a16="http://schemas.microsoft.com/office/drawing/2014/main" xmlns="" id="{A3D19E19-EDB1-4894-B23A-30FF786455E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340828">
            <a:off x="8037513" y="4256088"/>
            <a:ext cx="635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hlinkClick r:id="rId10" action="ppaction://hlinksldjump"/>
            <a:extLst>
              <a:ext uri="{FF2B5EF4-FFF2-40B4-BE49-F238E27FC236}">
                <a16:creationId xmlns:a16="http://schemas.microsoft.com/office/drawing/2014/main" xmlns="" id="{2AB23C8B-D487-4D97-B4CC-DE6A97D57BC8}"/>
              </a:ext>
            </a:extLst>
          </p:cNvPr>
          <p:cNvSpPr txBox="1">
            <a:spLocks noChangeArrowheads="1"/>
          </p:cNvSpPr>
          <p:nvPr/>
        </p:nvSpPr>
        <p:spPr bwMode="auto">
          <a:xfrm>
            <a:off x="4559300" y="2320925"/>
            <a:ext cx="3273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rPr>
              <a:t>Game over</a:t>
            </a:r>
          </a:p>
        </p:txBody>
      </p:sp>
      <p:pic>
        <p:nvPicPr>
          <p:cNvPr id="14" name="Jigsaw_Puzzle.mp3">
            <a:hlinkClick r:id="" action="ppaction://media"/>
            <a:extLst>
              <a:ext uri="{FF2B5EF4-FFF2-40B4-BE49-F238E27FC236}">
                <a16:creationId xmlns:a16="http://schemas.microsoft.com/office/drawing/2014/main" xmlns="" id="{4E7DF2BD-6AEC-4DC2-9E66-067CA6712ABA}"/>
              </a:ext>
            </a:extLst>
          </p:cNvPr>
          <p:cNvPicPr>
            <a:picLocks noRot="1" noChangeAspect="1" noChangeArrowheads="1"/>
          </p:cNvPicPr>
          <p:nvPr>
            <a:audioFile r:link="rId1"/>
          </p:nvPr>
        </p:nvPicPr>
        <p:blipFill>
          <a:blip r:embed="rId11" cstate="print">
            <a:extLst>
              <a:ext uri="{28A0092B-C50C-407E-A947-70E740481C1C}">
                <a14:useLocalDpi xmlns:a14="http://schemas.microsoft.com/office/drawing/2010/main" val="0"/>
              </a:ext>
            </a:extLst>
          </a:blip>
          <a:srcRect/>
          <a:stretch>
            <a:fillRect/>
          </a:stretch>
        </p:blipFill>
        <p:spPr bwMode="auto">
          <a:xfrm>
            <a:off x="6094413" y="7027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ication Sign 2">
            <a:extLst>
              <a:ext uri="{FF2B5EF4-FFF2-40B4-BE49-F238E27FC236}">
                <a16:creationId xmlns:a16="http://schemas.microsoft.com/office/drawing/2014/main" xmlns="" id="{96554B3E-BE94-489E-B5A4-C55E26869493}"/>
              </a:ext>
            </a:extLst>
          </p:cNvPr>
          <p:cNvSpPr/>
          <p:nvPr/>
        </p:nvSpPr>
        <p:spPr>
          <a:xfrm>
            <a:off x="3114013" y="3935119"/>
            <a:ext cx="1649413" cy="2005013"/>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9" name="TextBox 18" hidden="1">
            <a:extLst>
              <a:ext uri="{FF2B5EF4-FFF2-40B4-BE49-F238E27FC236}">
                <a16:creationId xmlns:a16="http://schemas.microsoft.com/office/drawing/2014/main" xmlns="" id="{D1AAB4BD-3DEB-481E-B436-DC0C182409AF}"/>
              </a:ext>
            </a:extLst>
          </p:cNvPr>
          <p:cNvSpPr txBox="1">
            <a:spLocks noChangeArrowheads="1"/>
          </p:cNvSpPr>
          <p:nvPr/>
        </p:nvSpPr>
        <p:spPr bwMode="auto">
          <a:xfrm>
            <a:off x="4559300" y="2320925"/>
            <a:ext cx="3273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rPr>
              <a:t>Game over</a:t>
            </a:r>
          </a:p>
        </p:txBody>
      </p:sp>
      <p:sp>
        <p:nvSpPr>
          <p:cNvPr id="22" name="TextBox 21">
            <a:extLst>
              <a:ext uri="{FF2B5EF4-FFF2-40B4-BE49-F238E27FC236}">
                <a16:creationId xmlns:a16="http://schemas.microsoft.com/office/drawing/2014/main" xmlns="" id="{E178C5C9-E9E2-401B-A178-CA476A5AED0F}"/>
              </a:ext>
            </a:extLst>
          </p:cNvPr>
          <p:cNvSpPr txBox="1">
            <a:spLocks noChangeArrowheads="1"/>
          </p:cNvSpPr>
          <p:nvPr/>
        </p:nvSpPr>
        <p:spPr bwMode="auto">
          <a:xfrm>
            <a:off x="5535613" y="3616325"/>
            <a:ext cx="14509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hlinkClick r:id="" action="ppaction://hlinkshowjump?jump=nextslide"/>
              </a:rPr>
              <a:t>play</a:t>
            </a:r>
            <a:endPar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endParaRPr>
          </a:p>
        </p:txBody>
      </p:sp>
      <p:pic>
        <p:nvPicPr>
          <p:cNvPr id="23" name="Picture 22" descr="A close up of a logo&#10;&#10;Description automatically generated">
            <a:extLst>
              <a:ext uri="{FF2B5EF4-FFF2-40B4-BE49-F238E27FC236}">
                <a16:creationId xmlns:a16="http://schemas.microsoft.com/office/drawing/2014/main" xmlns="" id="{DF59F326-F30A-47A0-8F5E-3B194365D2A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50288" y="0"/>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xmlns="" id="{C49E4A3B-D47A-4A57-901F-527F98745B04}"/>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563" y="98425"/>
            <a:ext cx="106521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xmlns="" id="{B5036F0B-8FA8-4C14-8292-88054D47F22F}"/>
              </a:ext>
            </a:extLst>
          </p:cNvPr>
          <p:cNvSpPr txBox="1">
            <a:spLocks noChangeArrowheads="1"/>
          </p:cNvSpPr>
          <p:nvPr/>
        </p:nvSpPr>
        <p:spPr bwMode="auto">
          <a:xfrm>
            <a:off x="8780463" y="2435225"/>
            <a:ext cx="32750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rPr>
              <a:t>Game over</a:t>
            </a:r>
          </a:p>
        </p:txBody>
      </p:sp>
    </p:spTree>
    <p:extLst>
      <p:ext uri="{BB962C8B-B14F-4D97-AF65-F5344CB8AC3E}">
        <p14:creationId xmlns:p14="http://schemas.microsoft.com/office/powerpoint/2010/main" val="85983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14"/>
                                        </p:tgtEl>
                                      </p:cBhvr>
                                    </p:cmd>
                                  </p:childTnLst>
                                </p:cTn>
                              </p:par>
                              <p:par>
                                <p:cTn id="7" presetID="4" presetClass="path" presetSubtype="0" repeatCount="indefinite" accel="50000" decel="50000" fill="hold" nodeType="withEffect">
                                  <p:stCondLst>
                                    <p:cond delay="250"/>
                                  </p:stCondLst>
                                  <p:childTnLst>
                                    <p:animMotion origin="layout" path="M 0 0 L 0.125 0 L 0.188 0.109 L 0.125 0.217 L 0 0.217 L -0.063 0.109 L 0 0 Z" pathEditMode="relative" ptsTypes="">
                                      <p:cBhvr>
                                        <p:cTn id="8" dur="20000" fill="hold"/>
                                        <p:tgtEl>
                                          <p:spTgt spid="24"/>
                                        </p:tgtEl>
                                        <p:attrNameLst>
                                          <p:attrName>ppt_x</p:attrName>
                                          <p:attrName>ppt_y</p:attrName>
                                        </p:attrNameLst>
                                      </p:cBhvr>
                                    </p:animMotion>
                                  </p:childTnLst>
                                </p:cTn>
                              </p:par>
                              <p:par>
                                <p:cTn id="9" presetID="4" presetClass="path" presetSubtype="0" repeatCount="indefinite" accel="50000" decel="50000" fill="hold" nodeType="withEffect">
                                  <p:stCondLst>
                                    <p:cond delay="0"/>
                                  </p:stCondLst>
                                  <p:childTnLst>
                                    <p:animMotion origin="layout" path="M -1.66667E-6 1.11111E-6 L -0.10169 1.11111E-6 L -0.15286 0.10903 L -0.10169 0.2169 L -1.66667E-6 0.2169 L 0.0513 0.10903 L -1.66667E-6 1.11111E-6 Z " pathEditMode="relative" rAng="0" ptsTypes="AAAAAAA">
                                      <p:cBhvr>
                                        <p:cTn id="10" dur="30000" fill="hold"/>
                                        <p:tgtEl>
                                          <p:spTgt spid="23"/>
                                        </p:tgtEl>
                                        <p:attrNameLst>
                                          <p:attrName>ppt_x</p:attrName>
                                          <p:attrName>ppt_y</p:attrName>
                                        </p:attrNameLst>
                                      </p:cBhvr>
                                      <p:rCtr x="-5078" y="10833"/>
                                    </p:animMotion>
                                  </p:childTnLst>
                                </p:cTn>
                              </p:par>
                              <p:par>
                                <p:cTn id="11" presetID="44" presetClass="path" presetSubtype="0" accel="50000" decel="50000" fill="hold" nodeType="withEffect">
                                  <p:stCondLst>
                                    <p:cond delay="0"/>
                                  </p:stCondLst>
                                  <p:childTnLst>
                                    <p:animMotion origin="layout" path="M -8.33333E-7 1.48148E-6 L 0.2155 -0.0838 C 0.26029 -0.10278 0.32774 -0.1125 0.39844 -0.1125 C 0.47878 -0.1125 0.5431 -0.10278 0.58802 -0.0838 L 0.80365 1.48148E-6 " pathEditMode="relative" rAng="0" ptsTypes="AAAAA">
                                      <p:cBhvr>
                                        <p:cTn id="12" dur="30000" fill="hold"/>
                                        <p:tgtEl>
                                          <p:spTgt spid="9"/>
                                        </p:tgtEl>
                                        <p:attrNameLst>
                                          <p:attrName>ppt_x</p:attrName>
                                          <p:attrName>ppt_y</p:attrName>
                                        </p:attrNameLst>
                                      </p:cBhvr>
                                      <p:rCtr x="40182" y="-5625"/>
                                    </p:animMotion>
                                  </p:childTnLst>
                                </p:cTn>
                              </p:par>
                            </p:childTnLst>
                          </p:cTn>
                        </p:par>
                        <p:par>
                          <p:cTn id="13" fill="hold" nodeType="afterGroup">
                            <p:stCondLst>
                              <p:cond delay="30000"/>
                            </p:stCondLst>
                            <p:childTnLst>
                              <p:par>
                                <p:cTn id="14" presetID="53" presetClass="entr" presetSubtype="16"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p:cTn id="16" dur="500" fill="hold"/>
                                        <p:tgtEl>
                                          <p:spTgt spid="27"/>
                                        </p:tgtEl>
                                        <p:attrNameLst>
                                          <p:attrName>ppt_w</p:attrName>
                                        </p:attrNameLst>
                                      </p:cBhvr>
                                      <p:tavLst>
                                        <p:tav tm="0">
                                          <p:val>
                                            <p:fltVal val="0"/>
                                          </p:val>
                                        </p:tav>
                                        <p:tav tm="100000">
                                          <p:val>
                                            <p:strVal val="#ppt_w"/>
                                          </p:val>
                                        </p:tav>
                                      </p:tavLst>
                                    </p:anim>
                                    <p:anim calcmode="lin" valueType="num">
                                      <p:cBhvr>
                                        <p:cTn id="17" dur="500" fill="hold"/>
                                        <p:tgtEl>
                                          <p:spTgt spid="27"/>
                                        </p:tgtEl>
                                        <p:attrNameLst>
                                          <p:attrName>ppt_h</p:attrName>
                                        </p:attrNameLst>
                                      </p:cBhvr>
                                      <p:tavLst>
                                        <p:tav tm="0">
                                          <p:val>
                                            <p:fltVal val="0"/>
                                          </p:val>
                                        </p:tav>
                                        <p:tav tm="100000">
                                          <p:val>
                                            <p:strVal val="#ppt_h"/>
                                          </p:val>
                                        </p:tav>
                                      </p:tavLst>
                                    </p:anim>
                                    <p:animEffect transition="in" filter="fade">
                                      <p:cBhvr>
                                        <p:cTn id="18" dur="500"/>
                                        <p:tgtEl>
                                          <p:spTgt spid="27"/>
                                        </p:tgtEl>
                                      </p:cBhvr>
                                    </p:animEffect>
                                  </p:childTnLst>
                                  <p:subTnLst>
                                    <p:audio>
                                      <p:cMediaNode>
                                        <p:cTn display="0" masterRel="sameClick">
                                          <p:stCondLst>
                                            <p:cond evt="begin" delay="0">
                                              <p:tn val="14"/>
                                            </p:cond>
                                          </p:stCondLst>
                                          <p:endCondLst>
                                            <p:cond evt="onStopAudio" delay="0">
                                              <p:tgtEl>
                                                <p:sldTgt/>
                                              </p:tgtEl>
                                            </p:cond>
                                          </p:endCondLst>
                                        </p:cTn>
                                        <p:tgtEl>
                                          <p:sndTgt r:embed="rId3" name="Wrong Buzzer.wav"/>
                                        </p:tgtEl>
                                      </p:cMediaNode>
                                    </p:audio>
                                  </p:subTnLst>
                                </p:cTn>
                              </p:par>
                            </p:childTnLst>
                          </p:cTn>
                        </p:par>
                        <p:par>
                          <p:cTn id="19" fill="hold" nodeType="afterGroup">
                            <p:stCondLst>
                              <p:cond delay="30500"/>
                            </p:stCondLst>
                            <p:childTnLst>
                              <p:par>
                                <p:cTn id="20" presetID="32" presetClass="emph" presetSubtype="0" fill="hold" grpId="1" nodeType="afterEffect">
                                  <p:stCondLst>
                                    <p:cond delay="0"/>
                                  </p:stCondLst>
                                  <p:childTnLst>
                                    <p:animRot by="120000">
                                      <p:cBhvr>
                                        <p:cTn id="21" dur="100" fill="hold">
                                          <p:stCondLst>
                                            <p:cond delay="0"/>
                                          </p:stCondLst>
                                        </p:cTn>
                                        <p:tgtEl>
                                          <p:spTgt spid="27"/>
                                        </p:tgtEl>
                                        <p:attrNameLst>
                                          <p:attrName>r</p:attrName>
                                        </p:attrNameLst>
                                      </p:cBhvr>
                                    </p:animRot>
                                    <p:animRot by="-240000">
                                      <p:cBhvr>
                                        <p:cTn id="22" dur="200" fill="hold">
                                          <p:stCondLst>
                                            <p:cond delay="200"/>
                                          </p:stCondLst>
                                        </p:cTn>
                                        <p:tgtEl>
                                          <p:spTgt spid="27"/>
                                        </p:tgtEl>
                                        <p:attrNameLst>
                                          <p:attrName>r</p:attrName>
                                        </p:attrNameLst>
                                      </p:cBhvr>
                                    </p:animRot>
                                    <p:animRot by="240000">
                                      <p:cBhvr>
                                        <p:cTn id="23" dur="200" fill="hold">
                                          <p:stCondLst>
                                            <p:cond delay="400"/>
                                          </p:stCondLst>
                                        </p:cTn>
                                        <p:tgtEl>
                                          <p:spTgt spid="27"/>
                                        </p:tgtEl>
                                        <p:attrNameLst>
                                          <p:attrName>r</p:attrName>
                                        </p:attrNameLst>
                                      </p:cBhvr>
                                    </p:animRot>
                                    <p:animRot by="-240000">
                                      <p:cBhvr>
                                        <p:cTn id="24" dur="200" fill="hold">
                                          <p:stCondLst>
                                            <p:cond delay="600"/>
                                          </p:stCondLst>
                                        </p:cTn>
                                        <p:tgtEl>
                                          <p:spTgt spid="27"/>
                                        </p:tgtEl>
                                        <p:attrNameLst>
                                          <p:attrName>r</p:attrName>
                                        </p:attrNameLst>
                                      </p:cBhvr>
                                    </p:animRot>
                                    <p:animRot by="120000">
                                      <p:cBhvr>
                                        <p:cTn id="25" dur="200" fill="hold">
                                          <p:stCondLst>
                                            <p:cond delay="800"/>
                                          </p:stCondLst>
                                        </p:cTn>
                                        <p:tgtEl>
                                          <p:spTgt spid="27"/>
                                        </p:tgtEl>
                                        <p:attrNameLst>
                                          <p:attrName>r</p:attrName>
                                        </p:attrNameLst>
                                      </p:cBhvr>
                                    </p:animRot>
                                  </p:childTnLst>
                                </p:cTn>
                              </p:par>
                            </p:childTnLst>
                          </p:cTn>
                        </p:par>
                        <p:par>
                          <p:cTn id="26" fill="hold" nodeType="afterGroup">
                            <p:stCondLst>
                              <p:cond delay="31500"/>
                            </p:stCondLst>
                            <p:childTnLst>
                              <p:par>
                                <p:cTn id="27" presetID="6" presetClass="emph" presetSubtype="0" fill="hold" grpId="2" nodeType="afterEffect">
                                  <p:stCondLst>
                                    <p:cond delay="0"/>
                                  </p:stCondLst>
                                  <p:childTnLst>
                                    <p:animScale>
                                      <p:cBhvr>
                                        <p:cTn id="28" dur="2000" fill="hold"/>
                                        <p:tgtEl>
                                          <p:spTgt spid="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subTnLst>
                                    <p:audio>
                                      <p:cMediaNode>
                                        <p:cTn display="0" masterRel="sameClick">
                                          <p:stCondLst>
                                            <p:cond evt="begin" delay="0">
                                              <p:tn val="32"/>
                                            </p:cond>
                                          </p:stCondLst>
                                          <p:endCondLst>
                                            <p:cond evt="onStopAudio" delay="0">
                                              <p:tgtEl>
                                                <p:sldTgt/>
                                              </p:tgtEl>
                                            </p:cond>
                                          </p:endCondLst>
                                        </p:cTn>
                                        <p:tgtEl>
                                          <p:sndTgt r:embed="rId4" name="Check mark.wav"/>
                                        </p:tgtEl>
                                      </p:cMediaNode>
                                    </p:audio>
                                  </p:subTnLst>
                                </p:cTn>
                              </p:par>
                              <p:par>
                                <p:cTn id="37" presetID="6" presetClass="emph" presetSubtype="0" fill="hold" nodeType="withEffect">
                                  <p:stCondLst>
                                    <p:cond delay="0"/>
                                  </p:stCondLst>
                                  <p:childTnLst>
                                    <p:animScale>
                                      <p:cBhvr>
                                        <p:cTn id="38" dur="2000" fill="hold"/>
                                        <p:tgtEl>
                                          <p:spTgt spid="13"/>
                                        </p:tgtEl>
                                      </p:cBhvr>
                                      <p:by x="150000" y="150000"/>
                                    </p:animScale>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subTnLst>
                                    <p:audio>
                                      <p:cMediaNode>
                                        <p:cTn display="0" masterRel="sameClick">
                                          <p:stCondLst>
                                            <p:cond evt="begin" delay="0">
                                              <p:tn val="39"/>
                                            </p:cond>
                                          </p:stCondLst>
                                          <p:endCondLst>
                                            <p:cond evt="onStopAudio" delay="0">
                                              <p:tgtEl>
                                                <p:sldTgt/>
                                              </p:tgtEl>
                                            </p:cond>
                                          </p:endCondLst>
                                        </p:cTn>
                                        <p:tgtEl>
                                          <p:sndTgt r:embed="rId4" name="Check mark.wav"/>
                                        </p:tgtEl>
                                      </p:cMediaNode>
                                    </p:audio>
                                  </p:subTnLst>
                                </p:cTn>
                              </p:par>
                              <p:par>
                                <p:cTn id="44" presetID="6" presetClass="emph" presetSubtype="0" fill="hold" grpId="1" nodeType="withEffect">
                                  <p:stCondLst>
                                    <p:cond delay="0"/>
                                  </p:stCondLst>
                                  <p:childTnLst>
                                    <p:animScale>
                                      <p:cBhvr>
                                        <p:cTn id="45" dur="2000" fill="hold"/>
                                        <p:tgtEl>
                                          <p:spTgt spid="22"/>
                                        </p:tgtEl>
                                      </p:cBhvr>
                                      <p:by x="150000" y="150000"/>
                                    </p:animScale>
                                  </p:childTnLst>
                                </p:cTn>
                              </p:par>
                            </p:childTnLst>
                          </p:cTn>
                        </p:par>
                      </p:childTnLst>
                    </p:cTn>
                  </p:par>
                </p:childTnLst>
              </p:cTn>
              <p:nextCondLst>
                <p:cond evt="onClick" delay="0">
                  <p:tgtEl>
                    <p:spTgt spid="10"/>
                  </p:tgtEl>
                </p:cond>
              </p:nextCondLst>
            </p:seq>
            <p:audio>
              <p:cMediaNode vol="80000">
                <p:cTn id="46" fill="hold" display="0">
                  <p:stCondLst>
                    <p:cond delay="indefinite"/>
                  </p:stCondLst>
                  <p:endCondLst>
                    <p:cond evt="onStopAudio" delay="0">
                      <p:tgtEl>
                        <p:sldTgt/>
                      </p:tgtEl>
                    </p:cond>
                  </p:endCondLst>
                </p:cTn>
                <p:tgtEl>
                  <p:spTgt spid="14"/>
                </p:tgtEl>
              </p:cMediaNode>
            </p:audio>
            <p:seq concurrent="1" nextAc="seek">
              <p:cTn id="47" restart="whenNotActive" fill="hold" evtFilter="cancelBubble" nodeType="interactiveSeq">
                <p:stCondLst>
                  <p:cond evt="onClick" delay="0">
                    <p:tgtEl>
                      <p:spTgt spid="11"/>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53" presetClass="entr" presetSubtype="16"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par>
                                <p:cTn id="55" presetID="6" presetClass="emph" presetSubtype="0" fill="hold" nodeType="withEffect">
                                  <p:stCondLst>
                                    <p:cond delay="0"/>
                                  </p:stCondLst>
                                  <p:childTnLst>
                                    <p:animScale>
                                      <p:cBhvr>
                                        <p:cTn id="56" dur="2000" fill="hold"/>
                                        <p:tgtEl>
                                          <p:spTgt spid="3"/>
                                        </p:tgtEl>
                                      </p:cBhvr>
                                      <p:by x="150000" y="150000"/>
                                    </p:animScale>
                                  </p:childTnLst>
                                </p:cTn>
                              </p:par>
                            </p:childTnLst>
                          </p:cTn>
                        </p:par>
                        <p:par>
                          <p:cTn id="57" fill="hold" nodeType="afterGroup">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nodeType="afterGroup">
                            <p:stCondLst>
                              <p:cond delay="2500"/>
                            </p:stCondLst>
                            <p:childTnLst>
                              <p:par>
                                <p:cTn id="64" presetID="32" presetClass="emph" presetSubtype="0" fill="hold" grpId="1" nodeType="afterEffect">
                                  <p:stCondLst>
                                    <p:cond delay="0"/>
                                  </p:stCondLst>
                                  <p:childTnLst>
                                    <p:animRot by="120000">
                                      <p:cBhvr>
                                        <p:cTn id="65" dur="100" fill="hold">
                                          <p:stCondLst>
                                            <p:cond delay="0"/>
                                          </p:stCondLst>
                                        </p:cTn>
                                        <p:tgtEl>
                                          <p:spTgt spid="12"/>
                                        </p:tgtEl>
                                        <p:attrNameLst>
                                          <p:attrName>r</p:attrName>
                                        </p:attrNameLst>
                                      </p:cBhvr>
                                    </p:animRot>
                                    <p:animRot by="-240000">
                                      <p:cBhvr>
                                        <p:cTn id="66" dur="200" fill="hold">
                                          <p:stCondLst>
                                            <p:cond delay="200"/>
                                          </p:stCondLst>
                                        </p:cTn>
                                        <p:tgtEl>
                                          <p:spTgt spid="12"/>
                                        </p:tgtEl>
                                        <p:attrNameLst>
                                          <p:attrName>r</p:attrName>
                                        </p:attrNameLst>
                                      </p:cBhvr>
                                    </p:animRot>
                                    <p:animRot by="240000">
                                      <p:cBhvr>
                                        <p:cTn id="67" dur="200" fill="hold">
                                          <p:stCondLst>
                                            <p:cond delay="400"/>
                                          </p:stCondLst>
                                        </p:cTn>
                                        <p:tgtEl>
                                          <p:spTgt spid="12"/>
                                        </p:tgtEl>
                                        <p:attrNameLst>
                                          <p:attrName>r</p:attrName>
                                        </p:attrNameLst>
                                      </p:cBhvr>
                                    </p:animRot>
                                    <p:animRot by="-240000">
                                      <p:cBhvr>
                                        <p:cTn id="68" dur="200" fill="hold">
                                          <p:stCondLst>
                                            <p:cond delay="600"/>
                                          </p:stCondLst>
                                        </p:cTn>
                                        <p:tgtEl>
                                          <p:spTgt spid="12"/>
                                        </p:tgtEl>
                                        <p:attrNameLst>
                                          <p:attrName>r</p:attrName>
                                        </p:attrNameLst>
                                      </p:cBhvr>
                                    </p:animRot>
                                    <p:animRot by="120000">
                                      <p:cBhvr>
                                        <p:cTn id="69" dur="200" fill="hold">
                                          <p:stCondLst>
                                            <p:cond delay="800"/>
                                          </p:stCondLst>
                                        </p:cTn>
                                        <p:tgtEl>
                                          <p:spTgt spid="12"/>
                                        </p:tgtEl>
                                        <p:attrNameLst>
                                          <p:attrName>r</p:attrName>
                                        </p:attrNameLst>
                                      </p:cBhvr>
                                    </p:animRot>
                                  </p:childTnLst>
                                </p:cTn>
                              </p:par>
                            </p:childTnLst>
                          </p:cTn>
                        </p:par>
                        <p:par>
                          <p:cTn id="70" fill="hold" nodeType="afterGroup">
                            <p:stCondLst>
                              <p:cond delay="3500"/>
                            </p:stCondLst>
                            <p:childTnLst>
                              <p:par>
                                <p:cTn id="71" presetID="6" presetClass="emph" presetSubtype="0" fill="hold" grpId="2" nodeType="afterEffect">
                                  <p:stCondLst>
                                    <p:cond delay="0"/>
                                  </p:stCondLst>
                                  <p:childTnLst>
                                    <p:animScale>
                                      <p:cBhvr>
                                        <p:cTn id="72" dur="2000" fill="hold"/>
                                        <p:tgtEl>
                                          <p:spTgt spid="12"/>
                                        </p:tgtEl>
                                      </p:cBhvr>
                                      <p:by x="150000" y="150000"/>
                                    </p:animScale>
                                  </p:childTnLst>
                                </p:cTn>
                              </p:par>
                            </p:childTnLst>
                          </p:cTn>
                        </p:par>
                      </p:childTnLst>
                    </p:cTn>
                  </p:par>
                </p:childTnLst>
              </p:cTn>
              <p:nextCondLst>
                <p:cond evt="onClick" delay="0">
                  <p:tgtEl>
                    <p:spTgt spid="11"/>
                  </p:tgtEl>
                </p:cond>
              </p:nextCondLst>
            </p:seq>
          </p:childTnLst>
        </p:cTn>
      </p:par>
    </p:tnLst>
    <p:bldLst>
      <p:bldP spid="12" grpId="0"/>
      <p:bldP spid="12" grpId="1"/>
      <p:bldP spid="12" grpId="2"/>
      <p:bldP spid="22" grpId="0"/>
      <p:bldP spid="22" grpId="1"/>
      <p:bldP spid="27" grpId="0"/>
      <p:bldP spid="27" grpId="1"/>
      <p:bldP spid="27"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A close up of a logo&#10;&#10;Description automatically generated">
            <a:extLst>
              <a:ext uri="{FF2B5EF4-FFF2-40B4-BE49-F238E27FC236}">
                <a16:creationId xmlns:a16="http://schemas.microsoft.com/office/drawing/2014/main" xmlns="" id="{B26927C2-47DB-435B-B208-4B09F420CA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5263" y="9842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xmlns="" id="{497493AD-2F42-42EB-B236-AC764F004A4A}"/>
              </a:ext>
            </a:extLst>
          </p:cNvPr>
          <p:cNvGrpSpPr>
            <a:grpSpLocks/>
          </p:cNvGrpSpPr>
          <p:nvPr/>
        </p:nvGrpSpPr>
        <p:grpSpPr bwMode="auto">
          <a:xfrm>
            <a:off x="103189" y="1317051"/>
            <a:ext cx="10252074" cy="3366074"/>
            <a:chOff x="630147" y="164061"/>
            <a:chExt cx="10253169" cy="3366357"/>
          </a:xfrm>
        </p:grpSpPr>
        <p:pic>
          <p:nvPicPr>
            <p:cNvPr id="5139" name="Picture 4" descr="A close up of a logo&#10;&#10;Description automatically generated">
              <a:extLst>
                <a:ext uri="{FF2B5EF4-FFF2-40B4-BE49-F238E27FC236}">
                  <a16:creationId xmlns:a16="http://schemas.microsoft.com/office/drawing/2014/main" xmlns="" id="{BD17A822-3666-4BA6-886C-942FB88561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0147" y="632318"/>
              <a:ext cx="2816526" cy="28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1E8301C7-6511-4C81-8C6F-0E022C6589AA}"/>
                </a:ext>
              </a:extLst>
            </p:cNvPr>
            <p:cNvSpPr/>
            <p:nvPr/>
          </p:nvSpPr>
          <p:spPr>
            <a:xfrm>
              <a:off x="2121724" y="164061"/>
              <a:ext cx="8761592" cy="5848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smtClean="0">
                  <a:solidFill>
                    <a:srgbClr val="000000"/>
                  </a:solidFill>
                  <a:effectLst/>
                  <a:latin typeface="Times New Roman" panose="02020603050405020304" pitchFamily="18" charset="0"/>
                  <a:ea typeface="Times New Roman" panose="02020603050405020304" pitchFamily="18" charset="0"/>
                </a:rPr>
                <a:t>Các thiết bị trên mạng máy tính có thể được chia sẻ</a:t>
              </a:r>
              <a:r>
                <a:rPr lang="vi-VN" sz="3200" smtClean="0">
                  <a:solidFill>
                    <a:srgbClr val="000000"/>
                  </a:solidFill>
                  <a:effectLst/>
                  <a:latin typeface="Times New Roman" panose="02020603050405020304" pitchFamily="18" charset="0"/>
                  <a:ea typeface="Times New Roman" panose="02020603050405020304" pitchFamily="18" charset="0"/>
                </a:rPr>
                <a:t>.</a:t>
              </a:r>
              <a:endParaRPr lang="en-US" sz="3200" dirty="0">
                <a:solidFill>
                  <a:srgbClr val="000000"/>
                </a:solidFill>
                <a:latin typeface="+mj-lt"/>
              </a:endParaRPr>
            </a:p>
          </p:txBody>
        </p:sp>
      </p:grpSp>
      <p:pic>
        <p:nvPicPr>
          <p:cNvPr id="5124" name="Picture 14" descr="A close up of a yellow flower&#10;&#10;Description automatically generated">
            <a:extLst>
              <a:ext uri="{FF2B5EF4-FFF2-40B4-BE49-F238E27FC236}">
                <a16:creationId xmlns:a16="http://schemas.microsoft.com/office/drawing/2014/main" xmlns="" id="{47686683-16A6-42F7-B6A0-8A9B73B144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81475"/>
            <a:ext cx="12192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7" descr="A picture containing basket, cup, container&#10;&#10;Description automatically generated">
            <a:extLst>
              <a:ext uri="{FF2B5EF4-FFF2-40B4-BE49-F238E27FC236}">
                <a16:creationId xmlns:a16="http://schemas.microsoft.com/office/drawing/2014/main" xmlns="" id="{C7B60A32-17DA-4D4C-9336-2287D309506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19986" y="3429000"/>
            <a:ext cx="2786063"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6" descr="A picture containing basket, cup, container&#10;&#10;Description automatically generated">
            <a:extLst>
              <a:ext uri="{FF2B5EF4-FFF2-40B4-BE49-F238E27FC236}">
                <a16:creationId xmlns:a16="http://schemas.microsoft.com/office/drawing/2014/main" xmlns="" id="{D4034FC8-0F74-4CE7-90ED-51DDD9A4670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8669" y="3665538"/>
            <a:ext cx="2787650"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
            <a:extLst>
              <a:ext uri="{FF2B5EF4-FFF2-40B4-BE49-F238E27FC236}">
                <a16:creationId xmlns:a16="http://schemas.microsoft.com/office/drawing/2014/main" xmlns="" id="{695A7FAC-9F84-4D7C-835C-F714FE3F0C2A}"/>
              </a:ext>
            </a:extLst>
          </p:cNvPr>
          <p:cNvSpPr/>
          <p:nvPr/>
        </p:nvSpPr>
        <p:spPr>
          <a:xfrm>
            <a:off x="1356852" y="3914171"/>
            <a:ext cx="453051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dirty="0" err="1">
                <a:ln w="22225">
                  <a:solidFill>
                    <a:srgbClr val="ED7D31"/>
                  </a:solidFill>
                  <a:prstDash val="solid"/>
                </a:ln>
                <a:solidFill>
                  <a:srgbClr val="002060"/>
                </a:solidFill>
                <a:latin typeface="Calibri" panose="020F0502020204030204"/>
              </a:rPr>
              <a:t>Đúng</a:t>
            </a:r>
            <a:endParaRPr kumimoji="0" lang="en-US" sz="9600" b="1" i="0" u="none" strike="noStrike" kern="1200" cap="none" spc="0" normalizeH="0" baseline="0" noProof="0" dirty="0">
              <a:ln w="22225">
                <a:solidFill>
                  <a:srgbClr val="ED7D31"/>
                </a:solidFill>
                <a:prstDash val="solid"/>
              </a:ln>
              <a:solidFill>
                <a:srgbClr val="002060"/>
              </a:solidFill>
              <a:effectLst/>
              <a:uLnTx/>
              <a:uFillTx/>
              <a:latin typeface="Calibri" panose="020F0502020204030204"/>
              <a:ea typeface="+mn-ea"/>
              <a:cs typeface="+mn-cs"/>
            </a:endParaRPr>
          </a:p>
        </p:txBody>
      </p:sp>
      <p:sp>
        <p:nvSpPr>
          <p:cNvPr id="11" name="c">
            <a:extLst>
              <a:ext uri="{FF2B5EF4-FFF2-40B4-BE49-F238E27FC236}">
                <a16:creationId xmlns:a16="http://schemas.microsoft.com/office/drawing/2014/main" xmlns="" id="{AB4BC1D4-5D9D-47CD-AA2E-C794D2761BF7}"/>
              </a:ext>
            </a:extLst>
          </p:cNvPr>
          <p:cNvSpPr/>
          <p:nvPr/>
        </p:nvSpPr>
        <p:spPr>
          <a:xfrm>
            <a:off x="8074486" y="3836957"/>
            <a:ext cx="1677062" cy="156966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22225">
                  <a:solidFill>
                    <a:srgbClr val="ED7D31"/>
                  </a:solidFill>
                  <a:prstDash val="solid"/>
                </a:ln>
                <a:solidFill>
                  <a:srgbClr val="4472C4">
                    <a:lumMod val="50000"/>
                  </a:srgbClr>
                </a:solidFill>
                <a:effectLst/>
                <a:uLnTx/>
                <a:uFillTx/>
                <a:latin typeface="Calibri" panose="020F0502020204030204"/>
                <a:ea typeface="+mn-ea"/>
                <a:cs typeface="+mn-cs"/>
              </a:rPr>
              <a:t>Sai</a:t>
            </a:r>
          </a:p>
        </p:txBody>
      </p:sp>
      <p:pic>
        <p:nvPicPr>
          <p:cNvPr id="13" name="keo" descr="A close up of a sign&#10;&#10;Description automatically generated">
            <a:extLst>
              <a:ext uri="{FF2B5EF4-FFF2-40B4-BE49-F238E27FC236}">
                <a16:creationId xmlns:a16="http://schemas.microsoft.com/office/drawing/2014/main" xmlns="" id="{AA3E5BEC-297C-4B3C-9815-F283F400A17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0863" y="3817406"/>
            <a:ext cx="633413" cy="156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hlinkClick r:id="rId10" action="ppaction://hlinksldjump"/>
            <a:extLst>
              <a:ext uri="{FF2B5EF4-FFF2-40B4-BE49-F238E27FC236}">
                <a16:creationId xmlns:a16="http://schemas.microsoft.com/office/drawing/2014/main" xmlns="" id="{BFE91BD4-8870-4B18-AC02-2871945AA561}"/>
              </a:ext>
            </a:extLst>
          </p:cNvPr>
          <p:cNvSpPr txBox="1">
            <a:spLocks noChangeArrowheads="1"/>
          </p:cNvSpPr>
          <p:nvPr/>
        </p:nvSpPr>
        <p:spPr bwMode="auto">
          <a:xfrm>
            <a:off x="4559300" y="2320925"/>
            <a:ext cx="475803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hlinkClick r:id="rId10" action="ppaction://hlinksldjump"/>
              </a:rPr>
              <a:t>Game</a:t>
            </a:r>
            <a:r>
              <a:rPr kumimoji="0" lang="en-US" altLang="en-US" sz="66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rPr>
              <a:t> over</a:t>
            </a:r>
          </a:p>
        </p:txBody>
      </p:sp>
      <p:pic>
        <p:nvPicPr>
          <p:cNvPr id="14" name="Jigsaw_Puzzle.mp3">
            <a:hlinkClick r:id="" action="ppaction://media"/>
            <a:extLst>
              <a:ext uri="{FF2B5EF4-FFF2-40B4-BE49-F238E27FC236}">
                <a16:creationId xmlns:a16="http://schemas.microsoft.com/office/drawing/2014/main" xmlns="" id="{FA4C3469-7180-49CC-AA25-4AC1AC7BD33B}"/>
              </a:ext>
            </a:extLst>
          </p:cNvPr>
          <p:cNvPicPr>
            <a:picLocks noRot="1" noChangeAspect="1" noChangeArrowheads="1"/>
          </p:cNvPicPr>
          <p:nvPr>
            <a:audioFile r:link="rId1"/>
          </p:nvPr>
        </p:nvPicPr>
        <p:blipFill>
          <a:blip r:embed="rId11" cstate="print">
            <a:extLst>
              <a:ext uri="{28A0092B-C50C-407E-A947-70E740481C1C}">
                <a14:useLocalDpi xmlns:a14="http://schemas.microsoft.com/office/drawing/2010/main" val="0"/>
              </a:ext>
            </a:extLst>
          </a:blip>
          <a:srcRect/>
          <a:stretch>
            <a:fillRect/>
          </a:stretch>
        </p:blipFill>
        <p:spPr bwMode="auto">
          <a:xfrm>
            <a:off x="6094413" y="7027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ultiplication Sign 2">
            <a:extLst>
              <a:ext uri="{FF2B5EF4-FFF2-40B4-BE49-F238E27FC236}">
                <a16:creationId xmlns:a16="http://schemas.microsoft.com/office/drawing/2014/main" xmlns="" id="{552897B1-156B-4BED-A1F3-843F955D78FA}"/>
              </a:ext>
            </a:extLst>
          </p:cNvPr>
          <p:cNvSpPr/>
          <p:nvPr/>
        </p:nvSpPr>
        <p:spPr>
          <a:xfrm>
            <a:off x="8087517" y="3630195"/>
            <a:ext cx="1651000" cy="2005013"/>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hidden="1">
            <a:extLst>
              <a:ext uri="{FF2B5EF4-FFF2-40B4-BE49-F238E27FC236}">
                <a16:creationId xmlns:a16="http://schemas.microsoft.com/office/drawing/2014/main" xmlns="" id="{29D502F5-64D2-462F-99A5-32F21ABFCCF0}"/>
              </a:ext>
            </a:extLst>
          </p:cNvPr>
          <p:cNvSpPr txBox="1">
            <a:spLocks noChangeArrowheads="1"/>
          </p:cNvSpPr>
          <p:nvPr/>
        </p:nvSpPr>
        <p:spPr bwMode="auto">
          <a:xfrm>
            <a:off x="4559300" y="2320925"/>
            <a:ext cx="3273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rPr>
              <a:t>Game over</a:t>
            </a:r>
          </a:p>
        </p:txBody>
      </p:sp>
      <p:sp>
        <p:nvSpPr>
          <p:cNvPr id="22" name="TextBox 21">
            <a:extLst>
              <a:ext uri="{FF2B5EF4-FFF2-40B4-BE49-F238E27FC236}">
                <a16:creationId xmlns:a16="http://schemas.microsoft.com/office/drawing/2014/main" xmlns="" id="{1D39AC6E-B242-4347-98B1-0B3CE7BC8268}"/>
              </a:ext>
            </a:extLst>
          </p:cNvPr>
          <p:cNvSpPr txBox="1">
            <a:spLocks noChangeArrowheads="1"/>
          </p:cNvSpPr>
          <p:nvPr/>
        </p:nvSpPr>
        <p:spPr bwMode="auto">
          <a:xfrm>
            <a:off x="5392738" y="3509963"/>
            <a:ext cx="14493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hlinkClick r:id="" action="ppaction://hlinkshowjump?jump=nextslide"/>
              </a:rPr>
              <a:t>play</a:t>
            </a:r>
            <a:endPar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endParaRPr>
          </a:p>
        </p:txBody>
      </p:sp>
      <p:pic>
        <p:nvPicPr>
          <p:cNvPr id="23" name="Picture 22" descr="A close up of a logo&#10;&#10;Description automatically generated">
            <a:extLst>
              <a:ext uri="{FF2B5EF4-FFF2-40B4-BE49-F238E27FC236}">
                <a16:creationId xmlns:a16="http://schemas.microsoft.com/office/drawing/2014/main" xmlns="" id="{D4E274BA-6302-4105-8318-AAC8C2B6D8A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50288" y="0"/>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xmlns="" id="{CE91419F-56C9-464F-B554-1D53E74F43D1}"/>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563" y="98425"/>
            <a:ext cx="106521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close up of a logo&#10;&#10;Description automatically generated">
            <a:extLst>
              <a:ext uri="{FF2B5EF4-FFF2-40B4-BE49-F238E27FC236}">
                <a16:creationId xmlns:a16="http://schemas.microsoft.com/office/drawing/2014/main" xmlns="" id="{414A89D5-D94F-4EE4-BDDB-8FE7E794E4C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7575" y="-71438"/>
            <a:ext cx="1935163" cy="117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close up of a logo&#10;&#10;Description automatically generated">
            <a:extLst>
              <a:ext uri="{FF2B5EF4-FFF2-40B4-BE49-F238E27FC236}">
                <a16:creationId xmlns:a16="http://schemas.microsoft.com/office/drawing/2014/main" xmlns="" id="{DDE9857B-6BDD-4CF5-A9F9-AA4C1969F24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96188" y="0"/>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90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path" presetSubtype="0" accel="50000" decel="50000" fill="hold" nodeType="withEffect">
                                  <p:stCondLst>
                                    <p:cond delay="500"/>
                                  </p:stCondLst>
                                  <p:childTnLst>
                                    <p:animMotion origin="layout" path="M -0.00182 0.06921 L 0.21407 -0.06621 C 0.25899 -0.097 0.32657 -0.1125 0.3974 -0.1125 C 0.478 -0.1125 0.54245 -0.097 0.5875 -0.06621 L 0.80365 0.06921 " pathEditMode="relative" rAng="0" ptsTypes="AAAAA">
                                      <p:cBhvr>
                                        <p:cTn id="6" dur="30000" fill="hold"/>
                                        <p:tgtEl>
                                          <p:spTgt spid="9"/>
                                        </p:tgtEl>
                                        <p:attrNameLst>
                                          <p:attrName>ppt_x</p:attrName>
                                          <p:attrName>ppt_y</p:attrName>
                                        </p:attrNameLst>
                                      </p:cBhvr>
                                      <p:rCtr x="40273" y="-9097"/>
                                    </p:animMotion>
                                  </p:childTnLst>
                                </p:cTn>
                              </p:par>
                              <p:par>
                                <p:cTn id="7" presetID="1" presetClass="mediacall" presetSubtype="0" fill="hold" nodeType="withEffect">
                                  <p:stCondLst>
                                    <p:cond delay="0"/>
                                  </p:stCondLst>
                                  <p:childTnLst>
                                    <p:cmd type="call" cmd="playFrom(0.0)">
                                      <p:cBhvr>
                                        <p:cTn id="8" dur="1" fill="hold"/>
                                        <p:tgtEl>
                                          <p:spTgt spid="14"/>
                                        </p:tgtEl>
                                      </p:cBhvr>
                                    </p:cmd>
                                  </p:childTnLst>
                                </p:cTn>
                              </p:par>
                            </p:childTnLst>
                          </p:cTn>
                        </p:par>
                        <p:par>
                          <p:cTn id="9" fill="hold" nodeType="afterGroup">
                            <p:stCondLst>
                              <p:cond delay="305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nodeType="afterGroup">
                            <p:stCondLst>
                              <p:cond delay="31000"/>
                            </p:stCondLst>
                            <p:childTnLst>
                              <p:par>
                                <p:cTn id="16" presetID="32" presetClass="emph" presetSubtype="0" fill="hold" grpId="1" nodeType="after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cTn>
                              </p:par>
                            </p:childTnLst>
                          </p:cTn>
                        </p:par>
                        <p:par>
                          <p:cTn id="22" fill="hold" nodeType="afterGroup">
                            <p:stCondLst>
                              <p:cond delay="32000"/>
                            </p:stCondLst>
                            <p:childTnLst>
                              <p:par>
                                <p:cTn id="23" presetID="6" presetClass="emph" presetSubtype="0" fill="hold" grpId="2" nodeType="afterEffect">
                                  <p:stCondLst>
                                    <p:cond delay="0"/>
                                  </p:stCondLst>
                                  <p:childTnLst>
                                    <p:animScale>
                                      <p:cBhvr>
                                        <p:cTn id="24" dur="2000" fill="hold"/>
                                        <p:tgtEl>
                                          <p:spTgt spid="19"/>
                                        </p:tgtEl>
                                      </p:cBhvr>
                                      <p:by x="150000" y="150000"/>
                                    </p:animScale>
                                  </p:childTnLst>
                                </p:cTn>
                              </p:par>
                              <p:par>
                                <p:cTn id="25" presetID="4" presetClass="path" presetSubtype="0" repeatCount="indefinite" accel="50000" decel="50000" fill="hold" nodeType="withEffect">
                                  <p:stCondLst>
                                    <p:cond delay="250"/>
                                  </p:stCondLst>
                                  <p:childTnLst>
                                    <p:animMotion origin="layout" path="M 0 0 L 0.125 0 L 0.188 0.109 L 0.125 0.217 L 0 0.217 L -0.063 0.109 L 0 0 Z" pathEditMode="relative" ptsTypes="">
                                      <p:cBhvr>
                                        <p:cTn id="26" dur="30000" fill="hold"/>
                                        <p:tgtEl>
                                          <p:spTgt spid="24"/>
                                        </p:tgtEl>
                                        <p:attrNameLst>
                                          <p:attrName>ppt_x</p:attrName>
                                          <p:attrName>ppt_y</p:attrName>
                                        </p:attrNameLst>
                                      </p:cBhvr>
                                    </p:animMotion>
                                  </p:childTnLst>
                                </p:cTn>
                              </p:par>
                              <p:par>
                                <p:cTn id="27" presetID="4" presetClass="path" presetSubtype="0" repeatCount="indefinite" accel="50000" decel="50000" fill="hold" nodeType="withEffect">
                                  <p:stCondLst>
                                    <p:cond delay="500"/>
                                  </p:stCondLst>
                                  <p:childTnLst>
                                    <p:animMotion origin="layout" path="M -1.66667E-6 1.11111E-6 L -0.10169 1.11111E-6 L -0.15286 0.10903 L -0.10169 0.2169 L -1.66667E-6 0.2169 L 0.0513 0.10903 L -1.66667E-6 1.11111E-6 Z " pathEditMode="relative" rAng="0" ptsTypes="AAAAAAA">
                                      <p:cBhvr>
                                        <p:cTn id="28" dur="30000" fill="hold"/>
                                        <p:tgtEl>
                                          <p:spTgt spid="23"/>
                                        </p:tgtEl>
                                        <p:attrNameLst>
                                          <p:attrName>ppt_x</p:attrName>
                                          <p:attrName>ppt_y</p:attrName>
                                        </p:attrNameLst>
                                      </p:cBhvr>
                                      <p:rCtr x="-5078" y="10833"/>
                                    </p:animMotion>
                                  </p:childTnLst>
                                </p:cTn>
                              </p:par>
                              <p:par>
                                <p:cTn id="29" presetID="4" presetClass="path" presetSubtype="0" repeatCount="indefinite" accel="50000" decel="50000" fill="hold" nodeType="withEffect">
                                  <p:stCondLst>
                                    <p:cond delay="0"/>
                                  </p:stCondLst>
                                  <p:childTnLst>
                                    <p:animMotion origin="layout" path="M 0.0082 0.00741 L -0.09349 0.00741 L -0.14466 0.11644 L -0.09349 0.22431 L 0.0082 0.22431 L 0.05951 0.11644 L 0.0082 0.00741 Z " pathEditMode="relative" rAng="0" ptsTypes="AAAAAAA">
                                      <p:cBhvr>
                                        <p:cTn id="30" dur="30000" fill="hold"/>
                                        <p:tgtEl>
                                          <p:spTgt spid="25"/>
                                        </p:tgtEl>
                                        <p:attrNameLst>
                                          <p:attrName>ppt_x</p:attrName>
                                          <p:attrName>ppt_y</p:attrName>
                                        </p:attrNameLst>
                                      </p:cBhvr>
                                      <p:rCtr x="-5078" y="10833"/>
                                    </p:animMotion>
                                  </p:childTnLst>
                                </p:cTn>
                              </p:par>
                              <p:par>
                                <p:cTn id="31" presetID="4" presetClass="path" presetSubtype="0" repeatCount="indefinite" accel="50000" decel="50000" fill="hold" nodeType="withEffect">
                                  <p:stCondLst>
                                    <p:cond delay="0"/>
                                  </p:stCondLst>
                                  <p:childTnLst>
                                    <p:animMotion origin="layout" path="M 0.08646 3.7037E-7 L 0.15625 3.7037E-7 L 0.19141 0.10903 L 0.15625 0.2169 L 0.08646 0.2169 L 0.05131 0.10903 L 0.08646 3.7037E-7 Z " pathEditMode="relative" rAng="0" ptsTypes="AAAAAAA">
                                      <p:cBhvr>
                                        <p:cTn id="32" dur="30000" fill="hold"/>
                                        <p:tgtEl>
                                          <p:spTgt spid="26"/>
                                        </p:tgtEl>
                                        <p:attrNameLst>
                                          <p:attrName>ppt_x</p:attrName>
                                          <p:attrName>ppt_y</p:attrName>
                                        </p:attrNameLst>
                                      </p:cBhvr>
                                      <p:rCtr x="3490" y="10833"/>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53"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par>
                                <p:cTn id="41" presetID="6" presetClass="emph" presetSubtype="0" fill="hold" nodeType="withEffect">
                                  <p:stCondLst>
                                    <p:cond delay="0"/>
                                  </p:stCondLst>
                                  <p:childTnLst>
                                    <p:animScale>
                                      <p:cBhvr>
                                        <p:cTn id="42" dur="2000" fill="hold"/>
                                        <p:tgtEl>
                                          <p:spTgt spid="13"/>
                                        </p:tgtEl>
                                      </p:cBhvr>
                                      <p:by x="150000" y="150000"/>
                                    </p:animScale>
                                  </p:childTnLst>
                                </p:cTn>
                              </p:par>
                              <p:par>
                                <p:cTn id="43" presetID="53"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par>
                                <p:cTn id="48" presetID="6" presetClass="emph" presetSubtype="0" fill="hold" grpId="1" nodeType="withEffect">
                                  <p:stCondLst>
                                    <p:cond delay="0"/>
                                  </p:stCondLst>
                                  <p:childTnLst>
                                    <p:animScale>
                                      <p:cBhvr>
                                        <p:cTn id="49" dur="2000" fill="hold"/>
                                        <p:tgtEl>
                                          <p:spTgt spid="22"/>
                                        </p:tgtEl>
                                      </p:cBhvr>
                                      <p:by x="150000" y="150000"/>
                                    </p:animScale>
                                  </p:childTnLst>
                                </p:cTn>
                              </p:par>
                            </p:childTnLst>
                          </p:cTn>
                        </p:par>
                      </p:childTnLst>
                    </p:cTn>
                  </p:par>
                </p:childTnLst>
              </p:cTn>
              <p:nextCondLst>
                <p:cond evt="onClick" delay="0">
                  <p:tgtEl>
                    <p:spTgt spid="10"/>
                  </p:tgtEl>
                </p:cond>
              </p:nextCondLst>
            </p:seq>
            <p:audio>
              <p:cMediaNode vol="80000">
                <p:cTn id="50" fill="hold" display="0">
                  <p:stCondLst>
                    <p:cond delay="indefinite"/>
                  </p:stCondLst>
                  <p:endCondLst>
                    <p:cond evt="onStopAudio" delay="0">
                      <p:tgtEl>
                        <p:sldTgt/>
                      </p:tgtEl>
                    </p:cond>
                  </p:endCondLst>
                </p:cTn>
                <p:tgtEl>
                  <p:spTgt spid="14"/>
                </p:tgtEl>
              </p:cMediaNode>
            </p:audio>
            <p:seq concurrent="1" nextAc="seek">
              <p:cTn id="51" restart="whenNotActive" fill="hold" evtFilter="cancelBubble" nodeType="interactiveSeq">
                <p:stCondLst>
                  <p:cond evt="onClick" delay="0">
                    <p:tgtEl>
                      <p:spTgt spid="11"/>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53"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subTnLst>
                                    <p:audio>
                                      <p:cMediaNode>
                                        <p:cTn display="0" masterRel="sameClick">
                                          <p:stCondLst>
                                            <p:cond evt="begin" delay="0">
                                              <p:tn val="54"/>
                                            </p:cond>
                                          </p:stCondLst>
                                          <p:endCondLst>
                                            <p:cond evt="onStopAudio" delay="0">
                                              <p:tgtEl>
                                                <p:sldTgt/>
                                              </p:tgtEl>
                                            </p:cond>
                                          </p:endCondLst>
                                        </p:cTn>
                                        <p:tgtEl>
                                          <p:sndTgt r:embed="rId4" name="Wrong Buzzer.wav"/>
                                        </p:tgtEl>
                                      </p:cMediaNode>
                                    </p:audio>
                                  </p:subTnLst>
                                </p:cTn>
                              </p:par>
                              <p:par>
                                <p:cTn id="59" presetID="6" presetClass="emph" presetSubtype="0" fill="hold" nodeType="withEffect">
                                  <p:stCondLst>
                                    <p:cond delay="0"/>
                                  </p:stCondLst>
                                  <p:childTnLst>
                                    <p:animScale>
                                      <p:cBhvr>
                                        <p:cTn id="60" dur="2000" fill="hold"/>
                                        <p:tgtEl>
                                          <p:spTgt spid="3"/>
                                        </p:tgtEl>
                                      </p:cBhvr>
                                      <p:by x="150000" y="150000"/>
                                    </p:animScale>
                                  </p:childTnLst>
                                </p:cTn>
                              </p:par>
                            </p:childTnLst>
                          </p:cTn>
                        </p:par>
                        <p:par>
                          <p:cTn id="61" fill="hold" nodeType="afterGroup">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nodeType="afterGroup">
                            <p:stCondLst>
                              <p:cond delay="2500"/>
                            </p:stCondLst>
                            <p:childTnLst>
                              <p:par>
                                <p:cTn id="68" presetID="32" presetClass="emph" presetSubtype="0" fill="hold" grpId="1" nodeType="afterEffect">
                                  <p:stCondLst>
                                    <p:cond delay="0"/>
                                  </p:stCondLst>
                                  <p:childTnLst>
                                    <p:animRot by="120000">
                                      <p:cBhvr>
                                        <p:cTn id="69" dur="100" fill="hold">
                                          <p:stCondLst>
                                            <p:cond delay="0"/>
                                          </p:stCondLst>
                                        </p:cTn>
                                        <p:tgtEl>
                                          <p:spTgt spid="12"/>
                                        </p:tgtEl>
                                        <p:attrNameLst>
                                          <p:attrName>r</p:attrName>
                                        </p:attrNameLst>
                                      </p:cBhvr>
                                    </p:animRot>
                                    <p:animRot by="-240000">
                                      <p:cBhvr>
                                        <p:cTn id="70" dur="200" fill="hold">
                                          <p:stCondLst>
                                            <p:cond delay="200"/>
                                          </p:stCondLst>
                                        </p:cTn>
                                        <p:tgtEl>
                                          <p:spTgt spid="12"/>
                                        </p:tgtEl>
                                        <p:attrNameLst>
                                          <p:attrName>r</p:attrName>
                                        </p:attrNameLst>
                                      </p:cBhvr>
                                    </p:animRot>
                                    <p:animRot by="240000">
                                      <p:cBhvr>
                                        <p:cTn id="71" dur="200" fill="hold">
                                          <p:stCondLst>
                                            <p:cond delay="400"/>
                                          </p:stCondLst>
                                        </p:cTn>
                                        <p:tgtEl>
                                          <p:spTgt spid="12"/>
                                        </p:tgtEl>
                                        <p:attrNameLst>
                                          <p:attrName>r</p:attrName>
                                        </p:attrNameLst>
                                      </p:cBhvr>
                                    </p:animRot>
                                    <p:animRot by="-240000">
                                      <p:cBhvr>
                                        <p:cTn id="72" dur="200" fill="hold">
                                          <p:stCondLst>
                                            <p:cond delay="600"/>
                                          </p:stCondLst>
                                        </p:cTn>
                                        <p:tgtEl>
                                          <p:spTgt spid="12"/>
                                        </p:tgtEl>
                                        <p:attrNameLst>
                                          <p:attrName>r</p:attrName>
                                        </p:attrNameLst>
                                      </p:cBhvr>
                                    </p:animRot>
                                    <p:animRot by="120000">
                                      <p:cBhvr>
                                        <p:cTn id="73" dur="200" fill="hold">
                                          <p:stCondLst>
                                            <p:cond delay="800"/>
                                          </p:stCondLst>
                                        </p:cTn>
                                        <p:tgtEl>
                                          <p:spTgt spid="12"/>
                                        </p:tgtEl>
                                        <p:attrNameLst>
                                          <p:attrName>r</p:attrName>
                                        </p:attrNameLst>
                                      </p:cBhvr>
                                    </p:animRot>
                                  </p:childTnLst>
                                </p:cTn>
                              </p:par>
                            </p:childTnLst>
                          </p:cTn>
                        </p:par>
                        <p:par>
                          <p:cTn id="74" fill="hold" nodeType="afterGroup">
                            <p:stCondLst>
                              <p:cond delay="3500"/>
                            </p:stCondLst>
                            <p:childTnLst>
                              <p:par>
                                <p:cTn id="75" presetID="6" presetClass="emph" presetSubtype="0" fill="hold" grpId="2" nodeType="afterEffect">
                                  <p:stCondLst>
                                    <p:cond delay="0"/>
                                  </p:stCondLst>
                                  <p:childTnLst>
                                    <p:animScale>
                                      <p:cBhvr>
                                        <p:cTn id="76" dur="2000" fill="hold"/>
                                        <p:tgtEl>
                                          <p:spTgt spid="12"/>
                                        </p:tgtEl>
                                      </p:cBhvr>
                                      <p:by x="150000" y="150000"/>
                                    </p:animScale>
                                  </p:childTnLst>
                                </p:cTn>
                              </p:par>
                            </p:childTnLst>
                          </p:cTn>
                        </p:par>
                      </p:childTnLst>
                    </p:cTn>
                  </p:par>
                </p:childTnLst>
              </p:cTn>
              <p:nextCondLst>
                <p:cond evt="onClick" delay="0">
                  <p:tgtEl>
                    <p:spTgt spid="11"/>
                  </p:tgtEl>
                </p:cond>
              </p:nextCondLst>
            </p:seq>
          </p:childTnLst>
        </p:cTn>
      </p:par>
    </p:tnLst>
    <p:bldLst>
      <p:bldP spid="12" grpId="0"/>
      <p:bldP spid="12" grpId="1"/>
      <p:bldP spid="12" grpId="2"/>
      <p:bldP spid="19" grpId="0"/>
      <p:bldP spid="19" grpId="1"/>
      <p:bldP spid="19" grpId="2"/>
      <p:bldP spid="22" grpId="0"/>
      <p:bldP spid="2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A close up of a logo&#10;&#10;Description automatically generated">
            <a:extLst>
              <a:ext uri="{FF2B5EF4-FFF2-40B4-BE49-F238E27FC236}">
                <a16:creationId xmlns:a16="http://schemas.microsoft.com/office/drawing/2014/main" xmlns="" id="{5BB00BC7-046A-47EA-8793-C1F466D016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5263" y="98425"/>
            <a:ext cx="1643062"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xmlns="" id="{5150C7D8-21E9-4FF3-9840-C729BAAD113A}"/>
              </a:ext>
            </a:extLst>
          </p:cNvPr>
          <p:cNvGrpSpPr>
            <a:grpSpLocks/>
          </p:cNvGrpSpPr>
          <p:nvPr/>
        </p:nvGrpSpPr>
        <p:grpSpPr bwMode="auto">
          <a:xfrm>
            <a:off x="53315" y="1785269"/>
            <a:ext cx="9478035" cy="2897856"/>
            <a:chOff x="630147" y="632318"/>
            <a:chExt cx="9598246" cy="2898100"/>
          </a:xfrm>
        </p:grpSpPr>
        <p:pic>
          <p:nvPicPr>
            <p:cNvPr id="6165" name="Picture 4" descr="A close up of a logo&#10;&#10;Description automatically generated">
              <a:extLst>
                <a:ext uri="{FF2B5EF4-FFF2-40B4-BE49-F238E27FC236}">
                  <a16:creationId xmlns:a16="http://schemas.microsoft.com/office/drawing/2014/main" xmlns="" id="{95276A5F-D9D8-4529-B22D-8C42327821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30147" y="632318"/>
              <a:ext cx="2816526" cy="289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E9ACE5E7-0167-4B88-9CB4-1C3E37C7F7C2}"/>
                </a:ext>
              </a:extLst>
            </p:cNvPr>
            <p:cNvSpPr/>
            <p:nvPr/>
          </p:nvSpPr>
          <p:spPr>
            <a:xfrm>
              <a:off x="3761829" y="1001852"/>
              <a:ext cx="6466564" cy="147745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500" b="0" i="0" u="none" strike="noStrike" kern="1200" cap="none" spc="0" normalizeH="0" baseline="0" noProof="0" dirty="0">
                  <a:ln>
                    <a:noFill/>
                  </a:ln>
                  <a:solidFill>
                    <a:srgbClr val="FF0000"/>
                  </a:solidFill>
                  <a:effectLst/>
                  <a:uLnTx/>
                  <a:uFillTx/>
                  <a:latin typeface="VNI-Briquet" panose="020B7200000000000000" pitchFamily="34" charset="0"/>
                  <a:ea typeface="+mn-ea"/>
                  <a:cs typeface="+mn-cs"/>
                </a:rPr>
                <a:t>CẢM ƠN QUÝ THẦY CÔ VÀ CÁC EM ĐÃ THEO DÕI</a:t>
              </a:r>
            </a:p>
          </p:txBody>
        </p:sp>
      </p:grpSp>
      <p:pic>
        <p:nvPicPr>
          <p:cNvPr id="6148" name="Picture 14" descr="A close up of a yellow flower&#10;&#10;Description automatically generated">
            <a:extLst>
              <a:ext uri="{FF2B5EF4-FFF2-40B4-BE49-F238E27FC236}">
                <a16:creationId xmlns:a16="http://schemas.microsoft.com/office/drawing/2014/main" xmlns="" id="{3D1BD965-8C13-4296-BABE-9D5A1BF73F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81475"/>
            <a:ext cx="121920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keo" descr="A close up of a sign&#10;&#10;Description automatically generated">
            <a:extLst>
              <a:ext uri="{FF2B5EF4-FFF2-40B4-BE49-F238E27FC236}">
                <a16:creationId xmlns:a16="http://schemas.microsoft.com/office/drawing/2014/main" xmlns="" id="{FA22DAD6-097A-4C90-9488-D37EF0A71B9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340828">
            <a:off x="7794625" y="4081463"/>
            <a:ext cx="63341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Jigsaw_Puzzle.mp3">
            <a:hlinkClick r:id="" action="ppaction://media"/>
            <a:extLst>
              <a:ext uri="{FF2B5EF4-FFF2-40B4-BE49-F238E27FC236}">
                <a16:creationId xmlns:a16="http://schemas.microsoft.com/office/drawing/2014/main" xmlns="" id="{A78288FC-77A8-48F7-BD2D-ECCF21C5B021}"/>
              </a:ext>
            </a:extLst>
          </p:cNvPr>
          <p:cNvPicPr>
            <a:picLocks noRot="1" noChangeAspect="1" noChangeArrowheads="1"/>
          </p:cNvPicPr>
          <p:nvPr>
            <a:audioFile r:link="rId1"/>
          </p:nvPr>
        </p:nvPicPr>
        <p:blipFill>
          <a:blip r:embed="rId8" cstate="print">
            <a:extLst>
              <a:ext uri="{28A0092B-C50C-407E-A947-70E740481C1C}">
                <a14:useLocalDpi xmlns:a14="http://schemas.microsoft.com/office/drawing/2010/main" val="0"/>
              </a:ext>
            </a:extLst>
          </a:blip>
          <a:srcRect/>
          <a:stretch>
            <a:fillRect/>
          </a:stretch>
        </p:blipFill>
        <p:spPr bwMode="auto">
          <a:xfrm>
            <a:off x="6094413" y="70278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hidden="1">
            <a:extLst>
              <a:ext uri="{FF2B5EF4-FFF2-40B4-BE49-F238E27FC236}">
                <a16:creationId xmlns:a16="http://schemas.microsoft.com/office/drawing/2014/main" xmlns="" id="{0CC50D41-866C-44E1-99D2-0B1A3DE9DF56}"/>
              </a:ext>
            </a:extLst>
          </p:cNvPr>
          <p:cNvSpPr txBox="1">
            <a:spLocks noChangeArrowheads="1"/>
          </p:cNvSpPr>
          <p:nvPr/>
        </p:nvSpPr>
        <p:spPr bwMode="auto">
          <a:xfrm>
            <a:off x="4559300" y="2320925"/>
            <a:ext cx="32734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6600" b="0" i="0" u="none" strike="noStrike" kern="1200" cap="none" spc="0" normalizeH="0" baseline="0" noProof="0">
                <a:ln>
                  <a:noFill/>
                </a:ln>
                <a:solidFill>
                  <a:srgbClr val="FF0000"/>
                </a:solidFill>
                <a:effectLst/>
                <a:uLnTx/>
                <a:uFillTx/>
                <a:latin typeface="VNI-Briquet" panose="020B7200000000000000" pitchFamily="34" charset="0"/>
                <a:ea typeface="+mn-ea"/>
                <a:cs typeface="+mn-cs"/>
              </a:rPr>
              <a:t>Game over</a:t>
            </a:r>
          </a:p>
        </p:txBody>
      </p:sp>
      <p:pic>
        <p:nvPicPr>
          <p:cNvPr id="23" name="Picture 22" descr="A close up of a logo&#10;&#10;Description automatically generated">
            <a:extLst>
              <a:ext uri="{FF2B5EF4-FFF2-40B4-BE49-F238E27FC236}">
                <a16:creationId xmlns:a16="http://schemas.microsoft.com/office/drawing/2014/main" xmlns="" id="{101015F7-6AD9-4B00-BBF2-56373358CE5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50288" y="0"/>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xmlns="" id="{B014FB62-E7B3-4359-9CD5-8461A5FE7C2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563" y="98425"/>
            <a:ext cx="106521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A close up of a logo&#10;&#10;Description automatically generated">
            <a:extLst>
              <a:ext uri="{FF2B5EF4-FFF2-40B4-BE49-F238E27FC236}">
                <a16:creationId xmlns:a16="http://schemas.microsoft.com/office/drawing/2014/main" xmlns="" id="{16841F8B-370E-4064-B2E5-F85B6F73C26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7575" y="-71438"/>
            <a:ext cx="1935163" cy="117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A close up of a logo&#10;&#10;Description automatically generated">
            <a:extLst>
              <a:ext uri="{FF2B5EF4-FFF2-40B4-BE49-F238E27FC236}">
                <a16:creationId xmlns:a16="http://schemas.microsoft.com/office/drawing/2014/main" xmlns="" id="{AEC00C60-7E7C-4048-9A74-D9B654E1879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96188" y="0"/>
            <a:ext cx="193516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buom2">
            <a:extLst>
              <a:ext uri="{FF2B5EF4-FFF2-40B4-BE49-F238E27FC236}">
                <a16:creationId xmlns:a16="http://schemas.microsoft.com/office/drawing/2014/main" xmlns="" id="{82EF033F-60D5-4ABF-BDF8-655D18A1B1F4}"/>
              </a:ext>
            </a:extLst>
          </p:cNvPr>
          <p:cNvGrpSpPr>
            <a:grpSpLocks/>
          </p:cNvGrpSpPr>
          <p:nvPr/>
        </p:nvGrpSpPr>
        <p:grpSpPr bwMode="auto">
          <a:xfrm>
            <a:off x="8021638" y="4522788"/>
            <a:ext cx="2112962" cy="1408112"/>
            <a:chOff x="8230335" y="4236898"/>
            <a:chExt cx="2029678" cy="1564654"/>
          </a:xfrm>
        </p:grpSpPr>
        <p:pic>
          <p:nvPicPr>
            <p:cNvPr id="6163" name="Picture 26">
              <a:extLst>
                <a:ext uri="{FF2B5EF4-FFF2-40B4-BE49-F238E27FC236}">
                  <a16:creationId xmlns:a16="http://schemas.microsoft.com/office/drawing/2014/main" xmlns="" id="{18A72354-AFCA-43F1-920F-803F7640077C}"/>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30335" y="4236899"/>
              <a:ext cx="1202477" cy="156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7">
              <a:extLst>
                <a:ext uri="{FF2B5EF4-FFF2-40B4-BE49-F238E27FC236}">
                  <a16:creationId xmlns:a16="http://schemas.microsoft.com/office/drawing/2014/main" xmlns="" id="{C580527A-0B81-4804-B181-0CC55F7DDCB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8650288" y="4236898"/>
              <a:ext cx="1609725" cy="156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4280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path" presetSubtype="0" accel="50000" decel="50000" fill="hold" nodeType="withEffect">
                                  <p:stCondLst>
                                    <p:cond delay="500"/>
                                  </p:stCondLst>
                                  <p:childTnLst>
                                    <p:animMotion origin="layout" path="M -0.00182 0.06921 L 0.21406 -0.06621 C 0.25898 -0.09699 0.32656 -0.1125 0.39739 -0.1125 C 0.47799 -0.1125 0.54245 -0.09699 0.5875 -0.06621 L 0.80364 0.06921 " pathEditMode="relative" rAng="0" ptsTypes="AAAAA">
                                      <p:cBhvr>
                                        <p:cTn id="6" dur="30000" fill="hold"/>
                                        <p:tgtEl>
                                          <p:spTgt spid="9"/>
                                        </p:tgtEl>
                                        <p:attrNameLst>
                                          <p:attrName>ppt_x</p:attrName>
                                          <p:attrName>ppt_y</p:attrName>
                                        </p:attrNameLst>
                                      </p:cBhvr>
                                      <p:rCtr x="40273" y="-9097"/>
                                    </p:animMotion>
                                  </p:childTnLst>
                                </p:cTn>
                              </p:par>
                              <p:par>
                                <p:cTn id="7" presetID="1" presetClass="mediacall" presetSubtype="0" fill="hold" nodeType="withEffect">
                                  <p:stCondLst>
                                    <p:cond delay="0"/>
                                  </p:stCondLst>
                                  <p:childTnLst>
                                    <p:cmd type="call" cmd="playFrom(0.0)">
                                      <p:cBhvr>
                                        <p:cTn id="8" dur="1" fill="hold"/>
                                        <p:tgtEl>
                                          <p:spTgt spid="14"/>
                                        </p:tgtEl>
                                      </p:cBhvr>
                                    </p:cmd>
                                  </p:childTnLst>
                                </p:cTn>
                              </p:par>
                            </p:childTnLst>
                          </p:cTn>
                        </p:par>
                        <p:par>
                          <p:cTn id="9" fill="hold" nodeType="afterGroup">
                            <p:stCondLst>
                              <p:cond delay="30500"/>
                            </p:stCondLst>
                            <p:childTnLst>
                              <p:par>
                                <p:cTn id="10" presetID="5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nodeType="afterGroup">
                            <p:stCondLst>
                              <p:cond delay="31000"/>
                            </p:stCondLst>
                            <p:childTnLst>
                              <p:par>
                                <p:cTn id="16" presetID="32" presetClass="emph" presetSubtype="0" fill="hold" grpId="1" nodeType="afterEffect">
                                  <p:stCondLst>
                                    <p:cond delay="0"/>
                                  </p:stCondLst>
                                  <p:childTnLst>
                                    <p:animRot by="120000">
                                      <p:cBhvr>
                                        <p:cTn id="17" dur="100" fill="hold">
                                          <p:stCondLst>
                                            <p:cond delay="0"/>
                                          </p:stCondLst>
                                        </p:cTn>
                                        <p:tgtEl>
                                          <p:spTgt spid="19"/>
                                        </p:tgtEl>
                                        <p:attrNameLst>
                                          <p:attrName>r</p:attrName>
                                        </p:attrNameLst>
                                      </p:cBhvr>
                                    </p:animRot>
                                    <p:animRot by="-240000">
                                      <p:cBhvr>
                                        <p:cTn id="18" dur="200" fill="hold">
                                          <p:stCondLst>
                                            <p:cond delay="200"/>
                                          </p:stCondLst>
                                        </p:cTn>
                                        <p:tgtEl>
                                          <p:spTgt spid="19"/>
                                        </p:tgtEl>
                                        <p:attrNameLst>
                                          <p:attrName>r</p:attrName>
                                        </p:attrNameLst>
                                      </p:cBhvr>
                                    </p:animRot>
                                    <p:animRot by="240000">
                                      <p:cBhvr>
                                        <p:cTn id="19" dur="200" fill="hold">
                                          <p:stCondLst>
                                            <p:cond delay="400"/>
                                          </p:stCondLst>
                                        </p:cTn>
                                        <p:tgtEl>
                                          <p:spTgt spid="19"/>
                                        </p:tgtEl>
                                        <p:attrNameLst>
                                          <p:attrName>r</p:attrName>
                                        </p:attrNameLst>
                                      </p:cBhvr>
                                    </p:animRot>
                                    <p:animRot by="-240000">
                                      <p:cBhvr>
                                        <p:cTn id="20" dur="200" fill="hold">
                                          <p:stCondLst>
                                            <p:cond delay="600"/>
                                          </p:stCondLst>
                                        </p:cTn>
                                        <p:tgtEl>
                                          <p:spTgt spid="19"/>
                                        </p:tgtEl>
                                        <p:attrNameLst>
                                          <p:attrName>r</p:attrName>
                                        </p:attrNameLst>
                                      </p:cBhvr>
                                    </p:animRot>
                                    <p:animRot by="120000">
                                      <p:cBhvr>
                                        <p:cTn id="21" dur="200" fill="hold">
                                          <p:stCondLst>
                                            <p:cond delay="800"/>
                                          </p:stCondLst>
                                        </p:cTn>
                                        <p:tgtEl>
                                          <p:spTgt spid="19"/>
                                        </p:tgtEl>
                                        <p:attrNameLst>
                                          <p:attrName>r</p:attrName>
                                        </p:attrNameLst>
                                      </p:cBhvr>
                                    </p:animRot>
                                  </p:childTnLst>
                                </p:cTn>
                              </p:par>
                            </p:childTnLst>
                          </p:cTn>
                        </p:par>
                        <p:par>
                          <p:cTn id="22" fill="hold" nodeType="afterGroup">
                            <p:stCondLst>
                              <p:cond delay="32000"/>
                            </p:stCondLst>
                            <p:childTnLst>
                              <p:par>
                                <p:cTn id="23" presetID="6" presetClass="emph" presetSubtype="0" fill="hold" grpId="2" nodeType="afterEffect">
                                  <p:stCondLst>
                                    <p:cond delay="0"/>
                                  </p:stCondLst>
                                  <p:childTnLst>
                                    <p:animScale>
                                      <p:cBhvr>
                                        <p:cTn id="24" dur="2000" fill="hold"/>
                                        <p:tgtEl>
                                          <p:spTgt spid="19"/>
                                        </p:tgtEl>
                                      </p:cBhvr>
                                      <p:by x="150000" y="150000"/>
                                    </p:animScale>
                                  </p:childTnLst>
                                </p:cTn>
                              </p:par>
                              <p:par>
                                <p:cTn id="25" presetID="4" presetClass="path" presetSubtype="0" repeatCount="indefinite" accel="50000" decel="50000" fill="hold" nodeType="withEffect">
                                  <p:stCondLst>
                                    <p:cond delay="250"/>
                                  </p:stCondLst>
                                  <p:childTnLst>
                                    <p:animMotion origin="layout" path="M 0 0 L 0.125 0 L 0.188 0.109 L 0.125 0.217 L 0 0.217 L -0.063 0.109 L 0 0 Z" pathEditMode="relative" ptsTypes="">
                                      <p:cBhvr>
                                        <p:cTn id="26" dur="30000" fill="hold"/>
                                        <p:tgtEl>
                                          <p:spTgt spid="24"/>
                                        </p:tgtEl>
                                        <p:attrNameLst>
                                          <p:attrName>ppt_x</p:attrName>
                                          <p:attrName>ppt_y</p:attrName>
                                        </p:attrNameLst>
                                      </p:cBhvr>
                                    </p:animMotion>
                                  </p:childTnLst>
                                </p:cTn>
                              </p:par>
                              <p:par>
                                <p:cTn id="27" presetID="4" presetClass="path" presetSubtype="0" repeatCount="indefinite" accel="50000" decel="50000" fill="hold" nodeType="withEffect">
                                  <p:stCondLst>
                                    <p:cond delay="500"/>
                                  </p:stCondLst>
                                  <p:childTnLst>
                                    <p:animMotion origin="layout" path="M -1.66667E-6 1.11111E-6 L -0.10169 1.11111E-6 L -0.15286 0.10903 L -0.10169 0.2169 L -1.66667E-6 0.2169 L 0.0513 0.10903 L -1.66667E-6 1.11111E-6 Z " pathEditMode="relative" rAng="0" ptsTypes="AAAAAAA">
                                      <p:cBhvr>
                                        <p:cTn id="28" dur="30000" fill="hold"/>
                                        <p:tgtEl>
                                          <p:spTgt spid="23"/>
                                        </p:tgtEl>
                                        <p:attrNameLst>
                                          <p:attrName>ppt_x</p:attrName>
                                          <p:attrName>ppt_y</p:attrName>
                                        </p:attrNameLst>
                                      </p:cBhvr>
                                      <p:rCtr x="-5078" y="10833"/>
                                    </p:animMotion>
                                  </p:childTnLst>
                                </p:cTn>
                              </p:par>
                              <p:par>
                                <p:cTn id="29" presetID="4" presetClass="path" presetSubtype="0" repeatCount="indefinite" accel="50000" decel="50000" fill="hold" nodeType="withEffect">
                                  <p:stCondLst>
                                    <p:cond delay="0"/>
                                  </p:stCondLst>
                                  <p:childTnLst>
                                    <p:animMotion origin="layout" path="M -6.25E-7 -2.96296E-6 L -0.10169 -2.96296E-6 L -0.15286 0.10903 L -0.10169 0.2169 L -6.25E-7 0.2169 L 0.0513 0.10903 L -6.25E-7 -2.96296E-6 Z " pathEditMode="relative" rAng="0" ptsTypes="AAAAAAA">
                                      <p:cBhvr>
                                        <p:cTn id="30" dur="30000" fill="hold"/>
                                        <p:tgtEl>
                                          <p:spTgt spid="25"/>
                                        </p:tgtEl>
                                        <p:attrNameLst>
                                          <p:attrName>ppt_x</p:attrName>
                                          <p:attrName>ppt_y</p:attrName>
                                        </p:attrNameLst>
                                      </p:cBhvr>
                                      <p:rCtr x="-5078" y="10833"/>
                                    </p:animMotion>
                                  </p:childTnLst>
                                </p:cTn>
                              </p:par>
                              <p:par>
                                <p:cTn id="31" presetID="4" presetClass="path" presetSubtype="0" repeatCount="indefinite" accel="50000" decel="50000" fill="hold" nodeType="withEffect">
                                  <p:stCondLst>
                                    <p:cond delay="0"/>
                                  </p:stCondLst>
                                  <p:childTnLst>
                                    <p:animMotion origin="layout" path="M 0.08646 3.7037E-7 L 0.15625 3.7037E-7 L 0.19141 0.10903 L 0.15625 0.2169 L 0.08646 0.2169 L 0.05131 0.10903 L 0.08646 3.7037E-7 Z " pathEditMode="relative" rAng="0" ptsTypes="AAAAAAA">
                                      <p:cBhvr>
                                        <p:cTn id="32" dur="30000" fill="hold"/>
                                        <p:tgtEl>
                                          <p:spTgt spid="26"/>
                                        </p:tgtEl>
                                        <p:attrNameLst>
                                          <p:attrName>ppt_x</p:attrName>
                                          <p:attrName>ppt_y</p:attrName>
                                        </p:attrNameLst>
                                      </p:cBhvr>
                                      <p:rCtr x="3490" y="1083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14"/>
                </p:tgtEl>
              </p:cMediaNode>
            </p:audio>
            <p:seq concurrent="1" nextAc="seek">
              <p:cTn id="34" restart="whenNotActive" fill="hold" evtFilter="cancelBubble" nodeType="interactiveSeq">
                <p:stCondLst>
                  <p:cond evt="onClick" delay="0">
                    <p:tgtEl>
                      <p:spTgt spid="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subTnLst>
                                    <p:audio>
                                      <p:cMediaNode>
                                        <p:cTn display="0" masterRel="sameClick">
                                          <p:stCondLst>
                                            <p:cond evt="begin" delay="0">
                                              <p:tn val="37"/>
                                            </p:cond>
                                          </p:stCondLst>
                                          <p:endCondLst>
                                            <p:cond evt="onStopAudio" delay="0">
                                              <p:tgtEl>
                                                <p:sldTgt/>
                                              </p:tgtEl>
                                            </p:cond>
                                          </p:endCondLst>
                                        </p:cTn>
                                        <p:tgtEl>
                                          <p:sndTgt r:embed="rId3" name="Check mark.wav"/>
                                        </p:tgtEl>
                                      </p:cMediaNode>
                                    </p:audio>
                                  </p:subTnLst>
                                </p:cTn>
                              </p:par>
                              <p:par>
                                <p:cTn id="42" presetID="6" presetClass="emph" presetSubtype="0" fill="hold" nodeType="withEffect">
                                  <p:stCondLst>
                                    <p:cond delay="0"/>
                                  </p:stCondLst>
                                  <p:childTnLst>
                                    <p:animScale>
                                      <p:cBhvr>
                                        <p:cTn id="43" dur="2000" fill="hold"/>
                                        <p:tgtEl>
                                          <p:spTgt spid="13"/>
                                        </p:tgtEl>
                                      </p:cBhvr>
                                      <p:by x="150000" y="150000"/>
                                    </p:animScale>
                                  </p:childTnLst>
                                </p:cTn>
                              </p:par>
                            </p:childTnLst>
                          </p:cTn>
                        </p:par>
                      </p:childTnLst>
                    </p:cTn>
                  </p:par>
                </p:childTnLst>
              </p:cTn>
              <p:nextCondLst>
                <p:cond evt="onClick" delay="0">
                  <p:tgtEl>
                    <p:spTgt spid="2"/>
                  </p:tgtEl>
                </p:cond>
              </p:nextCondLst>
            </p:seq>
          </p:childTnLst>
        </p:cTn>
      </p:par>
    </p:tnLst>
    <p:bldLst>
      <p:bldP spid="19" grpId="0"/>
      <p:bldP spid="19" grpId="1"/>
      <p:bldP spid="19"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23" descr="VGP News :. | Phê duyệt nhiệm vụ lập Quy hoạch mạng lưới đường bộ | BÁO  ĐIỆN TỬ CHÍNH PHỦ NƯỚC CHXHCN VIỆT NAM"/>
          <p:cNvPicPr preferRelativeResize="0"/>
          <p:nvPr/>
        </p:nvPicPr>
        <p:blipFill rotWithShape="1">
          <a:blip r:embed="rId3">
            <a:alphaModFix/>
          </a:blip>
          <a:srcRect/>
          <a:stretch/>
        </p:blipFill>
        <p:spPr>
          <a:xfrm>
            <a:off x="762000" y="827809"/>
            <a:ext cx="10744200" cy="6030191"/>
          </a:xfrm>
          <a:prstGeom prst="rect">
            <a:avLst/>
          </a:prstGeom>
          <a:noFill/>
          <a:ln>
            <a:noFill/>
          </a:ln>
        </p:spPr>
      </p:pic>
      <p:sp>
        <p:nvSpPr>
          <p:cNvPr id="182" name="Google Shape;182;p23"/>
          <p:cNvSpPr txBox="1"/>
          <p:nvPr/>
        </p:nvSpPr>
        <p:spPr>
          <a:xfrm>
            <a:off x="3581400" y="109537"/>
            <a:ext cx="4572000" cy="4603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dirty="0" err="1">
                <a:solidFill>
                  <a:schemeClr val="dk1"/>
                </a:solidFill>
                <a:latin typeface="Times New Roman"/>
                <a:ea typeface="Times New Roman"/>
                <a:cs typeface="Times New Roman"/>
                <a:sym typeface="Times New Roman"/>
              </a:rPr>
              <a:t>Mạng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lưới</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giao</a:t>
            </a:r>
            <a:r>
              <a:rPr lang="en-US" sz="2400" b="1" dirty="0">
                <a:solidFill>
                  <a:schemeClr val="dk1"/>
                </a:solidFill>
                <a:latin typeface="Times New Roman"/>
                <a:ea typeface="Times New Roman"/>
                <a:cs typeface="Times New Roman"/>
                <a:sym typeface="Times New Roman"/>
              </a:rPr>
              <a:t> </a:t>
            </a:r>
            <a:r>
              <a:rPr lang="en-US" sz="2400" b="1" err="1">
                <a:solidFill>
                  <a:schemeClr val="dk1"/>
                </a:solidFill>
                <a:latin typeface="Times New Roman"/>
                <a:ea typeface="Times New Roman"/>
                <a:cs typeface="Times New Roman"/>
                <a:sym typeface="Times New Roman"/>
              </a:rPr>
              <a:t>thông</a:t>
            </a:r>
            <a:r>
              <a:rPr lang="en-US" sz="2400" b="1">
                <a:solidFill>
                  <a:schemeClr val="dk1"/>
                </a:solidFill>
                <a:latin typeface="Times New Roman"/>
                <a:ea typeface="Times New Roman"/>
                <a:cs typeface="Times New Roman"/>
                <a:sym typeface="Times New Roman"/>
              </a:rPr>
              <a:t> </a:t>
            </a:r>
            <a:r>
              <a:rPr lang="en-US" sz="2400" b="1" smtClean="0">
                <a:solidFill>
                  <a:schemeClr val="dk1"/>
                </a:solidFill>
                <a:latin typeface="Times New Roman"/>
                <a:ea typeface="Times New Roman"/>
                <a:cs typeface="Times New Roman"/>
                <a:sym typeface="Times New Roman"/>
              </a:rPr>
              <a:t>đường bộ</a:t>
            </a:r>
            <a:endParaRPr dirty="0"/>
          </a:p>
        </p:txBody>
      </p:sp>
    </p:spTree>
    <p:extLst>
      <p:ext uri="{BB962C8B-B14F-4D97-AF65-F5344CB8AC3E}">
        <p14:creationId xmlns:p14="http://schemas.microsoft.com/office/powerpoint/2010/main" val="100701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9400E632-7DD9-C51D-B854-7ABD09A139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6F85D55C-BC92-E35D-223B-6C36D906C848}"/>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II. CÁC THÀNH PHẦN CỦA MẠNG MÁY TÍNH</a:t>
            </a:r>
          </a:p>
        </p:txBody>
      </p:sp>
      <p:grpSp>
        <p:nvGrpSpPr>
          <p:cNvPr id="4" name="Group 3">
            <a:extLst>
              <a:ext uri="{FF2B5EF4-FFF2-40B4-BE49-F238E27FC236}">
                <a16:creationId xmlns="" xmlns:a16="http://schemas.microsoft.com/office/drawing/2014/main" id="{7F129399-0A30-46B7-7E20-1F3A18C48483}"/>
              </a:ext>
            </a:extLst>
          </p:cNvPr>
          <p:cNvGrpSpPr/>
          <p:nvPr/>
        </p:nvGrpSpPr>
        <p:grpSpPr>
          <a:xfrm>
            <a:off x="459333" y="508637"/>
            <a:ext cx="11452164" cy="2383650"/>
            <a:chOff x="614525" y="964945"/>
            <a:chExt cx="10567281" cy="4849241"/>
          </a:xfrm>
        </p:grpSpPr>
        <p:grpSp>
          <p:nvGrpSpPr>
            <p:cNvPr id="5" name="Group 4">
              <a:extLst>
                <a:ext uri="{FF2B5EF4-FFF2-40B4-BE49-F238E27FC236}">
                  <a16:creationId xmlns="" xmlns:a16="http://schemas.microsoft.com/office/drawing/2014/main" id="{9E55C7D8-6CD0-2239-2687-F622433DEA11}"/>
                </a:ext>
              </a:extLst>
            </p:cNvPr>
            <p:cNvGrpSpPr/>
            <p:nvPr/>
          </p:nvGrpSpPr>
          <p:grpSpPr>
            <a:xfrm>
              <a:off x="614525" y="964945"/>
              <a:ext cx="10567281" cy="4849241"/>
              <a:chOff x="614525" y="964945"/>
              <a:chExt cx="10567281" cy="4849241"/>
            </a:xfrm>
          </p:grpSpPr>
          <p:grpSp>
            <p:nvGrpSpPr>
              <p:cNvPr id="7" name="Group 6">
                <a:extLst>
                  <a:ext uri="{FF2B5EF4-FFF2-40B4-BE49-F238E27FC236}">
                    <a16:creationId xmlns="" xmlns:a16="http://schemas.microsoft.com/office/drawing/2014/main" id="{4B602134-A8F8-3EFC-D79F-1FF2127837D3}"/>
                  </a:ext>
                </a:extLst>
              </p:cNvPr>
              <p:cNvGrpSpPr/>
              <p:nvPr/>
            </p:nvGrpSpPr>
            <p:grpSpPr>
              <a:xfrm>
                <a:off x="614525" y="964945"/>
                <a:ext cx="10567281" cy="4849241"/>
                <a:chOff x="614525" y="964945"/>
                <a:chExt cx="10567281" cy="4849241"/>
              </a:xfrm>
            </p:grpSpPr>
            <p:sp>
              <p:nvSpPr>
                <p:cNvPr id="9" name="Rectangle: Rounded Corners 8">
                  <a:extLst>
                    <a:ext uri="{FF2B5EF4-FFF2-40B4-BE49-F238E27FC236}">
                      <a16:creationId xmlns="" xmlns:a16="http://schemas.microsoft.com/office/drawing/2014/main" id="{D8D84543-03C2-F1E7-F55E-92749D000F88}"/>
                    </a:ext>
                  </a:extLst>
                </p:cNvPr>
                <p:cNvSpPr/>
                <p:nvPr/>
              </p:nvSpPr>
              <p:spPr>
                <a:xfrm>
                  <a:off x="614525" y="1177355"/>
                  <a:ext cx="7431589" cy="1182866"/>
                </a:xfrm>
                <a:prstGeom prst="roundRect">
                  <a:avLst>
                    <a:gd name="adj" fmla="val 24968"/>
                  </a:avLst>
                </a:prstGeom>
                <a:solidFill>
                  <a:schemeClr val="accent2">
                    <a:lumMod val="60000"/>
                    <a:lumOff val="4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0" name="Rectangle: Rounded Corners 9">
                  <a:extLst>
                    <a:ext uri="{FF2B5EF4-FFF2-40B4-BE49-F238E27FC236}">
                      <a16:creationId xmlns="" xmlns:a16="http://schemas.microsoft.com/office/drawing/2014/main" id="{903F169D-CA62-DE67-20F2-6F8C8794430C}"/>
                    </a:ext>
                  </a:extLst>
                </p:cNvPr>
                <p:cNvSpPr/>
                <p:nvPr/>
              </p:nvSpPr>
              <p:spPr>
                <a:xfrm>
                  <a:off x="614525" y="1769169"/>
                  <a:ext cx="10567281" cy="4045017"/>
                </a:xfrm>
                <a:prstGeom prst="roundRect">
                  <a:avLst>
                    <a:gd name="adj" fmla="val 12944"/>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1" name="Rectangle 10">
                  <a:extLst>
                    <a:ext uri="{FF2B5EF4-FFF2-40B4-BE49-F238E27FC236}">
                      <a16:creationId xmlns="" xmlns:a16="http://schemas.microsoft.com/office/drawing/2014/main" id="{1514710D-FF60-51EC-A426-4A1A151060AB}"/>
                    </a:ext>
                  </a:extLst>
                </p:cNvPr>
                <p:cNvSpPr/>
                <p:nvPr/>
              </p:nvSpPr>
              <p:spPr>
                <a:xfrm>
                  <a:off x="1006696" y="964945"/>
                  <a:ext cx="2855935" cy="928896"/>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Hoạt động 3</a:t>
                  </a:r>
                  <a:endParaRPr kumimoji="0" lang="vi-VN" sz="20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8" name="Rectangle: Rounded Corners 7">
                <a:extLst>
                  <a:ext uri="{FF2B5EF4-FFF2-40B4-BE49-F238E27FC236}">
                    <a16:creationId xmlns="" xmlns:a16="http://schemas.microsoft.com/office/drawing/2014/main" id="{058284F6-A86F-95EC-B622-B7A438CEB9C7}"/>
                  </a:ext>
                </a:extLst>
              </p:cNvPr>
              <p:cNvSpPr/>
              <p:nvPr/>
            </p:nvSpPr>
            <p:spPr>
              <a:xfrm>
                <a:off x="3222884" y="1212727"/>
                <a:ext cx="4823229" cy="1707594"/>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6" name="Rectangle 5">
              <a:extLst>
                <a:ext uri="{FF2B5EF4-FFF2-40B4-BE49-F238E27FC236}">
                  <a16:creationId xmlns="" xmlns:a16="http://schemas.microsoft.com/office/drawing/2014/main" id="{3BE396AA-745C-ECF6-AED7-A24166D172CC}"/>
                </a:ext>
              </a:extLst>
            </p:cNvPr>
            <p:cNvSpPr/>
            <p:nvPr/>
          </p:nvSpPr>
          <p:spPr>
            <a:xfrm>
              <a:off x="3222884" y="1103488"/>
              <a:ext cx="4823230" cy="928896"/>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000" b="1">
                  <a:solidFill>
                    <a:srgbClr val="000000"/>
                  </a:solidFill>
                  <a:latin typeface="Tahoma" panose="020B0604030504040204" pitchFamily="34" charset="0"/>
                  <a:ea typeface="Tahoma" panose="020B0604030504040204" pitchFamily="34" charset="0"/>
                  <a:cs typeface="Tahoma" panose="020B0604030504040204" pitchFamily="34" charset="0"/>
                </a:rPr>
                <a:t>Thành phần mạng</a:t>
              </a:r>
              <a:endParaRPr kumimoji="0" lang="vi-VN" sz="20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2" name="TextBox 11">
            <a:extLst>
              <a:ext uri="{FF2B5EF4-FFF2-40B4-BE49-F238E27FC236}">
                <a16:creationId xmlns="" xmlns:a16="http://schemas.microsoft.com/office/drawing/2014/main" id="{11446C9E-E8DD-66D3-35C3-957DD765F5F8}"/>
              </a:ext>
            </a:extLst>
          </p:cNvPr>
          <p:cNvSpPr txBox="1"/>
          <p:nvPr/>
        </p:nvSpPr>
        <p:spPr>
          <a:xfrm>
            <a:off x="983974" y="1282148"/>
            <a:ext cx="10515600" cy="461665"/>
          </a:xfrm>
          <a:prstGeom prst="rect">
            <a:avLst/>
          </a:prstGeom>
          <a:noFill/>
        </p:spPr>
        <p:txBody>
          <a:bodyPr wrap="square" rtlCol="0">
            <a:spAutoFit/>
          </a:bodyPr>
          <a:lstStyle/>
          <a:p>
            <a:r>
              <a:rPr lang="en-US" sz="2400"/>
              <a:t>1. Quan sát Hình 2.1 và cho biết những thiết bị nào đang được nối vào mạng?</a:t>
            </a:r>
          </a:p>
        </p:txBody>
      </p:sp>
      <p:sp>
        <p:nvSpPr>
          <p:cNvPr id="13" name="TextBox 12">
            <a:extLst>
              <a:ext uri="{FF2B5EF4-FFF2-40B4-BE49-F238E27FC236}">
                <a16:creationId xmlns="" xmlns:a16="http://schemas.microsoft.com/office/drawing/2014/main" id="{212EFAB4-7C5B-AC03-B4C5-B5A8EF28CA35}"/>
              </a:ext>
            </a:extLst>
          </p:cNvPr>
          <p:cNvSpPr txBox="1"/>
          <p:nvPr/>
        </p:nvSpPr>
        <p:spPr>
          <a:xfrm>
            <a:off x="983974" y="1807533"/>
            <a:ext cx="10515600" cy="461665"/>
          </a:xfrm>
          <a:prstGeom prst="rect">
            <a:avLst/>
          </a:prstGeom>
          <a:noFill/>
        </p:spPr>
        <p:txBody>
          <a:bodyPr wrap="square" rtlCol="0">
            <a:spAutoFit/>
          </a:bodyPr>
          <a:lstStyle/>
          <a:p>
            <a:r>
              <a:rPr lang="en-US" sz="2400"/>
              <a:t>2. Các thiết bị đó được nối với nhau như thế nào? Qua các thiết bị trung gian nào?</a:t>
            </a:r>
          </a:p>
        </p:txBody>
      </p:sp>
      <p:pic>
        <p:nvPicPr>
          <p:cNvPr id="14" name="Picture 5">
            <a:extLst>
              <a:ext uri="{FF2B5EF4-FFF2-40B4-BE49-F238E27FC236}">
                <a16:creationId xmlns="" xmlns:a16="http://schemas.microsoft.com/office/drawing/2014/main" id="{4EDDA831-6A17-E70B-8A16-36B1C5FF1F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0189" y="2665778"/>
            <a:ext cx="8090452" cy="41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8323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D2570846-7F34-EB6B-6D19-7E02711B0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5A39274-BA69-E003-BD4F-22538FA1155F}"/>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II. CÁC THÀNH PHẦN CỦA MẠNG MÁY TÍNH</a:t>
            </a:r>
          </a:p>
        </p:txBody>
      </p:sp>
      <p:graphicFrame>
        <p:nvGraphicFramePr>
          <p:cNvPr id="4" name="Diagram 3">
            <a:extLst>
              <a:ext uri="{FF2B5EF4-FFF2-40B4-BE49-F238E27FC236}">
                <a16:creationId xmlns="" xmlns:a16="http://schemas.microsoft.com/office/drawing/2014/main" id="{4154C49D-60D2-2FEA-FB91-1D899CE2016B}"/>
              </a:ext>
            </a:extLst>
          </p:cNvPr>
          <p:cNvGraphicFramePr/>
          <p:nvPr>
            <p:extLst>
              <p:ext uri="{D42A27DB-BD31-4B8C-83A1-F6EECF244321}">
                <p14:modId xmlns:p14="http://schemas.microsoft.com/office/powerpoint/2010/main" val="2739982354"/>
              </p:ext>
            </p:extLst>
          </p:nvPr>
        </p:nvGraphicFramePr>
        <p:xfrm>
          <a:off x="2161209" y="38743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hought Bubble: Cloud 4">
            <a:extLst>
              <a:ext uri="{FF2B5EF4-FFF2-40B4-BE49-F238E27FC236}">
                <a16:creationId xmlns="" xmlns:a16="http://schemas.microsoft.com/office/drawing/2014/main" id="{36F53B2C-06AB-20B2-8C11-4AFCF1283DA4}"/>
              </a:ext>
            </a:extLst>
          </p:cNvPr>
          <p:cNvSpPr/>
          <p:nvPr/>
        </p:nvSpPr>
        <p:spPr>
          <a:xfrm>
            <a:off x="0" y="4552122"/>
            <a:ext cx="2027583" cy="1958008"/>
          </a:xfrm>
          <a:prstGeom prst="cloudCallout">
            <a:avLst>
              <a:gd name="adj1" fmla="val 98284"/>
              <a:gd name="adj2" fmla="val -64404"/>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Máy tính để bàn, laptop, máy in, máy scan, …</a:t>
            </a:r>
          </a:p>
        </p:txBody>
      </p:sp>
      <p:sp>
        <p:nvSpPr>
          <p:cNvPr id="6" name="Thought Bubble: Cloud 5">
            <a:extLst>
              <a:ext uri="{FF2B5EF4-FFF2-40B4-BE49-F238E27FC236}">
                <a16:creationId xmlns="" xmlns:a16="http://schemas.microsoft.com/office/drawing/2014/main" id="{07C3E2D4-04C1-DBE4-E066-4504322DECBF}"/>
              </a:ext>
            </a:extLst>
          </p:cNvPr>
          <p:cNvSpPr/>
          <p:nvPr/>
        </p:nvSpPr>
        <p:spPr>
          <a:xfrm>
            <a:off x="3537164" y="4552122"/>
            <a:ext cx="2447235" cy="1958008"/>
          </a:xfrm>
          <a:prstGeom prst="cloudCallout">
            <a:avLst>
              <a:gd name="adj1" fmla="val 60708"/>
              <a:gd name="adj2" fmla="val -65419"/>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Đường truyền, hub mạng, </a:t>
            </a:r>
          </a:p>
          <a:p>
            <a:pPr algn="ctr"/>
            <a:r>
              <a:rPr lang="en-US">
                <a:solidFill>
                  <a:schemeClr val="tx1"/>
                </a:solidFill>
              </a:rPr>
              <a:t>bộ định tuyến,…</a:t>
            </a:r>
          </a:p>
        </p:txBody>
      </p:sp>
      <p:sp>
        <p:nvSpPr>
          <p:cNvPr id="7" name="Thought Bubble: Cloud 6">
            <a:extLst>
              <a:ext uri="{FF2B5EF4-FFF2-40B4-BE49-F238E27FC236}">
                <a16:creationId xmlns="" xmlns:a16="http://schemas.microsoft.com/office/drawing/2014/main" id="{AE66A962-106F-8EE9-8BDA-98713050DE98}"/>
              </a:ext>
            </a:extLst>
          </p:cNvPr>
          <p:cNvSpPr/>
          <p:nvPr/>
        </p:nvSpPr>
        <p:spPr>
          <a:xfrm>
            <a:off x="7467601" y="4827095"/>
            <a:ext cx="4597952" cy="1958008"/>
          </a:xfrm>
          <a:prstGeom prst="cloudCallout">
            <a:avLst>
              <a:gd name="adj1" fmla="val -24491"/>
              <a:gd name="adj2" fmla="val -81155"/>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Gồm các ứng dụng truyền thông trên các thiết bị đầu cuối và phần mềm điều khiển quá trình truyền dữ liệu trên các thiết bị kết nối.</a:t>
            </a:r>
          </a:p>
        </p:txBody>
      </p:sp>
      <p:pic>
        <p:nvPicPr>
          <p:cNvPr id="8" name="Picture 7">
            <a:extLst>
              <a:ext uri="{FF2B5EF4-FFF2-40B4-BE49-F238E27FC236}">
                <a16:creationId xmlns="" xmlns:a16="http://schemas.microsoft.com/office/drawing/2014/main" id="{51293FCE-7CAC-4A0F-40E0-C64C10045AA1}"/>
              </a:ext>
            </a:extLst>
          </p:cNvPr>
          <p:cNvPicPr>
            <a:picLocks noChangeAspect="1"/>
          </p:cNvPicPr>
          <p:nvPr/>
        </p:nvPicPr>
        <p:blipFill>
          <a:blip r:embed="rId8"/>
          <a:stretch>
            <a:fillRect/>
          </a:stretch>
        </p:blipFill>
        <p:spPr>
          <a:xfrm>
            <a:off x="1013791" y="646331"/>
            <a:ext cx="888648" cy="885725"/>
          </a:xfrm>
          <a:prstGeom prst="rect">
            <a:avLst/>
          </a:prstGeom>
        </p:spPr>
      </p:pic>
    </p:spTree>
    <p:extLst>
      <p:ext uri="{BB962C8B-B14F-4D97-AF65-F5344CB8AC3E}">
        <p14:creationId xmlns:p14="http://schemas.microsoft.com/office/powerpoint/2010/main" val="1705638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B3F4C733-FB31-4647-80E3-B88D51C6A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A958CA82-F0CF-96F9-4F3B-E4247323FEA2}"/>
              </a:ext>
            </a:extLst>
          </p:cNvPr>
          <p:cNvGrpSpPr/>
          <p:nvPr/>
        </p:nvGrpSpPr>
        <p:grpSpPr>
          <a:xfrm>
            <a:off x="680954" y="1765750"/>
            <a:ext cx="10830466" cy="4321898"/>
            <a:chOff x="553496" y="3657600"/>
            <a:chExt cx="8387934" cy="2503049"/>
          </a:xfrm>
          <a:solidFill>
            <a:schemeClr val="accent2">
              <a:lumMod val="60000"/>
              <a:lumOff val="40000"/>
            </a:schemeClr>
          </a:solidFill>
        </p:grpSpPr>
        <p:sp>
          <p:nvSpPr>
            <p:cNvPr id="5" name="Rectangle: Rounded Corners 4">
              <a:extLst>
                <a:ext uri="{FF2B5EF4-FFF2-40B4-BE49-F238E27FC236}">
                  <a16:creationId xmlns="" xmlns:a16="http://schemas.microsoft.com/office/drawing/2014/main" id="{CA852635-F093-C68C-DEB5-82144F5CD498}"/>
                </a:ext>
              </a:extLst>
            </p:cNvPr>
            <p:cNvSpPr/>
            <p:nvPr/>
          </p:nvSpPr>
          <p:spPr>
            <a:xfrm>
              <a:off x="553496" y="3657600"/>
              <a:ext cx="8387934" cy="2503049"/>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 name="TextBox 12">
              <a:extLst>
                <a:ext uri="{FF2B5EF4-FFF2-40B4-BE49-F238E27FC236}">
                  <a16:creationId xmlns="" xmlns:a16="http://schemas.microsoft.com/office/drawing/2014/main" id="{B773F401-003B-6088-5E40-61BFE3DA1F7E}"/>
                </a:ext>
              </a:extLst>
            </p:cNvPr>
            <p:cNvSpPr txBox="1"/>
            <p:nvPr/>
          </p:nvSpPr>
          <p:spPr>
            <a:xfrm>
              <a:off x="867279" y="4018500"/>
              <a:ext cx="7760078" cy="1550778"/>
            </a:xfrm>
            <a:prstGeom prst="rect">
              <a:avLst/>
            </a:prstGeom>
            <a:grpFill/>
          </p:spPr>
          <p:txBody>
            <a:bodyPr wrap="square" rtlCol="0">
              <a:spAutoFit/>
            </a:bodyPr>
            <a:lstStyle/>
            <a:p>
              <a:r>
                <a:rPr lang="en-US" sz="2800">
                  <a:solidFill>
                    <a:schemeClr val="bg1"/>
                  </a:solidFill>
                  <a:latin typeface="Times New Roman" panose="02020603050405020304" pitchFamily="18" charset="0"/>
                  <a:cs typeface="Times New Roman" panose="02020603050405020304" pitchFamily="18" charset="0"/>
                </a:rPr>
                <a:t>Mạng máy tính gồm</a:t>
              </a:r>
            </a:p>
            <a:p>
              <a:pPr marL="457200" indent="-457200">
                <a:buFont typeface="Arial" panose="020B0604020202020204" pitchFamily="34" charset="0"/>
                <a:buChar char="•"/>
              </a:pPr>
              <a:r>
                <a:rPr lang="en-US" sz="2800">
                  <a:solidFill>
                    <a:schemeClr val="bg1"/>
                  </a:solidFill>
                  <a:latin typeface="Times New Roman" panose="02020603050405020304" pitchFamily="18" charset="0"/>
                  <a:cs typeface="Times New Roman" panose="02020603050405020304" pitchFamily="18" charset="0"/>
                </a:rPr>
                <a:t>Các thiết bị đầu cuối (máy tính, điện thoại, máy in, máy ảnh,… )</a:t>
              </a:r>
            </a:p>
            <a:p>
              <a:pPr marL="457200" indent="-457200">
                <a:buFont typeface="Arial" panose="020B0604020202020204" pitchFamily="34" charset="0"/>
                <a:buChar char="•"/>
              </a:pPr>
              <a:r>
                <a:rPr lang="en-US" sz="2800">
                  <a:solidFill>
                    <a:schemeClr val="bg1"/>
                  </a:solidFill>
                  <a:latin typeface="Times New Roman" panose="02020603050405020304" pitchFamily="18" charset="0"/>
                  <a:cs typeface="Times New Roman" panose="02020603050405020304" pitchFamily="18" charset="0"/>
                </a:rPr>
                <a:t>Các thiết bị kết nối (đường truyền dữ liệu, bộ chia, bộ chuyển mạch, bộ định tuyến,…)</a:t>
              </a:r>
            </a:p>
            <a:p>
              <a:pPr marL="457200" indent="-457200">
                <a:buFont typeface="Arial" panose="020B0604020202020204" pitchFamily="34" charset="0"/>
                <a:buChar char="•"/>
              </a:pPr>
              <a:r>
                <a:rPr lang="en-US" sz="2800">
                  <a:solidFill>
                    <a:schemeClr val="bg1"/>
                  </a:solidFill>
                  <a:latin typeface="Times New Roman" panose="02020603050405020304" pitchFamily="18" charset="0"/>
                  <a:cs typeface="Times New Roman" panose="02020603050405020304" pitchFamily="18" charset="0"/>
                </a:rPr>
                <a:t>Phần mềm mạng (ứng dụng truyền thông và phần mềm điều khiển quá trình truyền dữ liệu).</a:t>
              </a:r>
            </a:p>
          </p:txBody>
        </p:sp>
      </p:grpSp>
      <p:pic>
        <p:nvPicPr>
          <p:cNvPr id="12" name="Picture 11">
            <a:extLst>
              <a:ext uri="{FF2B5EF4-FFF2-40B4-BE49-F238E27FC236}">
                <a16:creationId xmlns="" xmlns:a16="http://schemas.microsoft.com/office/drawing/2014/main" id="{C88BFE39-D8C3-1E7F-7526-651E4C8D73FD}"/>
              </a:ext>
            </a:extLst>
          </p:cNvPr>
          <p:cNvPicPr>
            <a:picLocks noChangeAspect="1"/>
          </p:cNvPicPr>
          <p:nvPr/>
        </p:nvPicPr>
        <p:blipFill>
          <a:blip r:embed="rId3"/>
          <a:stretch>
            <a:fillRect/>
          </a:stretch>
        </p:blipFill>
        <p:spPr>
          <a:xfrm>
            <a:off x="223754" y="1391184"/>
            <a:ext cx="914400" cy="914400"/>
          </a:xfrm>
          <a:prstGeom prst="rect">
            <a:avLst/>
          </a:prstGeom>
        </p:spPr>
      </p:pic>
      <p:sp>
        <p:nvSpPr>
          <p:cNvPr id="6" name="TextBox 5">
            <a:extLst>
              <a:ext uri="{FF2B5EF4-FFF2-40B4-BE49-F238E27FC236}">
                <a16:creationId xmlns="" xmlns:a16="http://schemas.microsoft.com/office/drawing/2014/main" id="{CCCC59A6-917C-5161-8F2A-E3161DE60383}"/>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II. CÁC THÀNH PHẦN CỦA MẠNG MÁY TÍNH</a:t>
            </a:r>
          </a:p>
        </p:txBody>
      </p:sp>
    </p:spTree>
    <p:extLst>
      <p:ext uri="{BB962C8B-B14F-4D97-AF65-F5344CB8AC3E}">
        <p14:creationId xmlns:p14="http://schemas.microsoft.com/office/powerpoint/2010/main" val="320538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par>
                                <p:cTn id="15" presetID="2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8+ Background Đẹp, Đơn Giản, Ấn Tượng [TẢI NGAY] - THPT Kỳ Anh">
            <a:extLst>
              <a:ext uri="{FF2B5EF4-FFF2-40B4-BE49-F238E27FC236}">
                <a16:creationId xmlns="" xmlns:a16="http://schemas.microsoft.com/office/drawing/2014/main" id="{0916E79F-C782-A1A3-CD1D-87CE70538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1A992D80-F79D-0918-FBFC-63387C982CE5}"/>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II. CÁC THÀNH PHẦN CỦA MẠNG MÁY TÍNH</a:t>
            </a:r>
          </a:p>
        </p:txBody>
      </p:sp>
      <p:sp>
        <p:nvSpPr>
          <p:cNvPr id="5" name="Rectangle: Rounded Corners 4">
            <a:extLst>
              <a:ext uri="{FF2B5EF4-FFF2-40B4-BE49-F238E27FC236}">
                <a16:creationId xmlns="" xmlns:a16="http://schemas.microsoft.com/office/drawing/2014/main" id="{FBC12508-A45C-5C35-04D4-B3D9FFBC4C12}"/>
              </a:ext>
            </a:extLst>
          </p:cNvPr>
          <p:cNvSpPr/>
          <p:nvPr/>
        </p:nvSpPr>
        <p:spPr>
          <a:xfrm>
            <a:off x="374663" y="832621"/>
            <a:ext cx="11296960" cy="5887155"/>
          </a:xfrm>
          <a:prstGeom prst="roundRect">
            <a:avLst>
              <a:gd name="adj" fmla="val 18776"/>
            </a:avLst>
          </a:prstGeom>
          <a:solidFill>
            <a:schemeClr val="accent6">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lang="en-US">
              <a:solidFill>
                <a:schemeClr val="tx1"/>
              </a:solidFill>
            </a:endParaRPr>
          </a:p>
        </p:txBody>
      </p:sp>
      <p:pic>
        <p:nvPicPr>
          <p:cNvPr id="2" name="Picture 1">
            <a:extLst>
              <a:ext uri="{FF2B5EF4-FFF2-40B4-BE49-F238E27FC236}">
                <a16:creationId xmlns="" xmlns:a16="http://schemas.microsoft.com/office/drawing/2014/main" id="{2D22ED5A-020C-400E-076E-83D2E63A21C0}"/>
              </a:ext>
            </a:extLst>
          </p:cNvPr>
          <p:cNvPicPr>
            <a:picLocks noChangeAspect="1"/>
          </p:cNvPicPr>
          <p:nvPr/>
        </p:nvPicPr>
        <p:blipFill>
          <a:blip r:embed="rId3"/>
          <a:stretch>
            <a:fillRect/>
          </a:stretch>
        </p:blipFill>
        <p:spPr>
          <a:xfrm>
            <a:off x="374663" y="620830"/>
            <a:ext cx="888648" cy="885725"/>
          </a:xfrm>
          <a:prstGeom prst="rect">
            <a:avLst/>
          </a:prstGeom>
        </p:spPr>
      </p:pic>
      <p:sp>
        <p:nvSpPr>
          <p:cNvPr id="8" name="TextBox 7">
            <a:extLst>
              <a:ext uri="{FF2B5EF4-FFF2-40B4-BE49-F238E27FC236}">
                <a16:creationId xmlns="" xmlns:a16="http://schemas.microsoft.com/office/drawing/2014/main" id="{2F0A970B-11F3-5834-A1C9-58ED687AD466}"/>
              </a:ext>
            </a:extLst>
          </p:cNvPr>
          <p:cNvSpPr txBox="1"/>
          <p:nvPr/>
        </p:nvSpPr>
        <p:spPr>
          <a:xfrm>
            <a:off x="1795543" y="3382364"/>
            <a:ext cx="10153045" cy="584775"/>
          </a:xfrm>
          <a:prstGeom prst="rect">
            <a:avLst/>
          </a:prstGeom>
          <a:noFill/>
        </p:spPr>
        <p:txBody>
          <a:bodyPr wrap="square" rtlCol="0">
            <a:spAutoFit/>
          </a:bodyPr>
          <a:lstStyle/>
          <a:p>
            <a:endParaRPr lang="en-US" sz="3200"/>
          </a:p>
        </p:txBody>
      </p:sp>
      <p:sp>
        <p:nvSpPr>
          <p:cNvPr id="7" name="TextBox 6">
            <a:extLst>
              <a:ext uri="{FF2B5EF4-FFF2-40B4-BE49-F238E27FC236}">
                <a16:creationId xmlns="" xmlns:a16="http://schemas.microsoft.com/office/drawing/2014/main" id="{5A5CD9F6-6C1D-E5D1-6FE9-12A98BF83862}"/>
              </a:ext>
            </a:extLst>
          </p:cNvPr>
          <p:cNvSpPr txBox="1"/>
          <p:nvPr/>
        </p:nvSpPr>
        <p:spPr>
          <a:xfrm>
            <a:off x="1263311" y="917071"/>
            <a:ext cx="10210908" cy="2554545"/>
          </a:xfrm>
          <a:prstGeom prst="rect">
            <a:avLst/>
          </a:prstGeom>
          <a:noFill/>
        </p:spPr>
        <p:txBody>
          <a:bodyPr wrap="square" rtlCol="0">
            <a:spAutoFit/>
          </a:bodyPr>
          <a:lstStyle/>
          <a:p>
            <a:pPr marL="285750" indent="-285750">
              <a:buFont typeface="Arial" panose="020B0604020202020204" pitchFamily="34" charset="0"/>
              <a:buChar char="•"/>
            </a:pPr>
            <a:r>
              <a:rPr lang="en-US" sz="4000"/>
              <a:t>Đường truyền dữ liệu </a:t>
            </a:r>
            <a:r>
              <a:rPr lang="en-US" sz="4000" smtClean="0"/>
              <a:t>nhìn </a:t>
            </a:r>
            <a:r>
              <a:rPr lang="en-US" sz="4000"/>
              <a:t>thấy sử dụng dây dẫn mạng.</a:t>
            </a:r>
          </a:p>
          <a:p>
            <a:pPr marL="285750" indent="-285750">
              <a:buFont typeface="Arial" panose="020B0604020202020204" pitchFamily="34" charset="0"/>
              <a:buChar char="•"/>
            </a:pPr>
            <a:r>
              <a:rPr lang="en-US" sz="4000"/>
              <a:t>Đường truyền dữ liệu không nhìn thấy sử dụng sóng vô tuyến như wifi, bluetooth,…</a:t>
            </a:r>
          </a:p>
        </p:txBody>
      </p:sp>
    </p:spTree>
    <p:extLst>
      <p:ext uri="{BB962C8B-B14F-4D97-AF65-F5344CB8AC3E}">
        <p14:creationId xmlns:p14="http://schemas.microsoft.com/office/powerpoint/2010/main" val="2567095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65923BF2-2ECE-7097-B62F-3F989D5CB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 xmlns:a16="http://schemas.microsoft.com/office/drawing/2014/main" id="{0CFEA1DA-AB7C-BF13-080B-89EE7A2BBC48}"/>
              </a:ext>
            </a:extLst>
          </p:cNvPr>
          <p:cNvSpPr/>
          <p:nvPr/>
        </p:nvSpPr>
        <p:spPr>
          <a:xfrm>
            <a:off x="354904" y="1"/>
            <a:ext cx="11659644" cy="6189196"/>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9930A2C9-CA5F-D74D-7E17-2228BFBEB976}"/>
              </a:ext>
            </a:extLst>
          </p:cNvPr>
          <p:cNvSpPr txBox="1"/>
          <p:nvPr/>
        </p:nvSpPr>
        <p:spPr>
          <a:xfrm>
            <a:off x="1394908" y="135950"/>
            <a:ext cx="10708366" cy="1569660"/>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1. Em hãy quan sát Hình 2.1 và cho biết:</a:t>
            </a:r>
          </a:p>
          <a:p>
            <a:pPr marL="457200" indent="-457200">
              <a:buAutoNum type="alphaLcParenR"/>
            </a:pPr>
            <a:r>
              <a:rPr lang="en-US" sz="3200">
                <a:latin typeface="Times New Roman" panose="02020603050405020304" pitchFamily="18" charset="0"/>
                <a:cs typeface="Times New Roman" panose="02020603050405020304" pitchFamily="18" charset="0"/>
              </a:rPr>
              <a:t>Tên các thiết bị đầu cuối.</a:t>
            </a:r>
          </a:p>
          <a:p>
            <a:pPr marL="457200" indent="-457200">
              <a:buAutoNum type="alphaLcParenR"/>
            </a:pPr>
            <a:r>
              <a:rPr lang="en-US" sz="3200">
                <a:latin typeface="Times New Roman" panose="02020603050405020304" pitchFamily="18" charset="0"/>
                <a:cs typeface="Times New Roman" panose="02020603050405020304" pitchFamily="18" charset="0"/>
              </a:rPr>
              <a:t>Tên các thiết bị kết nối.</a:t>
            </a:r>
          </a:p>
        </p:txBody>
      </p:sp>
      <p:pic>
        <p:nvPicPr>
          <p:cNvPr id="6" name="Picture 5">
            <a:extLst>
              <a:ext uri="{FF2B5EF4-FFF2-40B4-BE49-F238E27FC236}">
                <a16:creationId xmlns="" xmlns:a16="http://schemas.microsoft.com/office/drawing/2014/main" id="{D5B8E6E7-3E4D-B6F0-012F-21FA7C2BA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29" y="58012"/>
            <a:ext cx="1013566" cy="862768"/>
          </a:xfrm>
          <a:prstGeom prst="rect">
            <a:avLst/>
          </a:prstGeom>
        </p:spPr>
      </p:pic>
      <p:pic>
        <p:nvPicPr>
          <p:cNvPr id="9" name="Picture 5">
            <a:extLst>
              <a:ext uri="{FF2B5EF4-FFF2-40B4-BE49-F238E27FC236}">
                <a16:creationId xmlns="" xmlns:a16="http://schemas.microsoft.com/office/drawing/2014/main" id="{A40B6587-D875-EB1E-AE91-6D66A0C00B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43395" y="1889044"/>
            <a:ext cx="9394554" cy="41167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0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E2CC70FE-3054-499D-3802-FF2F4AEBD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21CF7503-F550-2230-6E0D-3D888901750E}"/>
              </a:ext>
            </a:extLst>
          </p:cNvPr>
          <p:cNvSpPr txBox="1"/>
          <p:nvPr/>
        </p:nvSpPr>
        <p:spPr>
          <a:xfrm>
            <a:off x="651628" y="-23181"/>
            <a:ext cx="8806831" cy="646331"/>
          </a:xfrm>
          <a:prstGeom prst="rect">
            <a:avLst/>
          </a:prstGeom>
          <a:noFill/>
        </p:spPr>
        <p:txBody>
          <a:bodyPr wrap="square" rtlCol="0">
            <a:spAutoFit/>
          </a:bodyPr>
          <a:lstStyle/>
          <a:p>
            <a:r>
              <a:rPr lang="en-US" sz="3600" b="1">
                <a:solidFill>
                  <a:schemeClr val="accent2">
                    <a:lumMod val="75000"/>
                  </a:schemeClr>
                </a:solidFill>
              </a:rPr>
              <a:t>II. CÁC THÀNH PHẦN CỦA MẠNG MÁY TÍNH</a:t>
            </a:r>
          </a:p>
        </p:txBody>
      </p:sp>
      <p:sp>
        <p:nvSpPr>
          <p:cNvPr id="4" name="Rectangle: Rounded Corners 3">
            <a:extLst>
              <a:ext uri="{FF2B5EF4-FFF2-40B4-BE49-F238E27FC236}">
                <a16:creationId xmlns="" xmlns:a16="http://schemas.microsoft.com/office/drawing/2014/main" id="{83CF3AA0-70B9-55BF-8ECB-51B97EFC5E82}"/>
              </a:ext>
            </a:extLst>
          </p:cNvPr>
          <p:cNvSpPr/>
          <p:nvPr/>
        </p:nvSpPr>
        <p:spPr>
          <a:xfrm>
            <a:off x="354904" y="1047753"/>
            <a:ext cx="11659644" cy="5141443"/>
          </a:xfrm>
          <a:prstGeom prst="roundRect">
            <a:avLst>
              <a:gd name="adj" fmla="val 10792"/>
            </a:avLst>
          </a:prstGeom>
          <a:solidFill>
            <a:srgbClr val="B4DA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17F0CC88-F7B1-F715-EFF4-C8CD08E2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5" y="646331"/>
            <a:ext cx="1013566" cy="862768"/>
          </a:xfrm>
          <a:prstGeom prst="rect">
            <a:avLst/>
          </a:prstGeom>
        </p:spPr>
      </p:pic>
      <p:sp>
        <p:nvSpPr>
          <p:cNvPr id="6" name="TextBox 5">
            <a:extLst>
              <a:ext uri="{FF2B5EF4-FFF2-40B4-BE49-F238E27FC236}">
                <a16:creationId xmlns="" xmlns:a16="http://schemas.microsoft.com/office/drawing/2014/main" id="{0A6243E6-05AF-F541-5625-8EBCCDBDB21B}"/>
              </a:ext>
            </a:extLst>
          </p:cNvPr>
          <p:cNvSpPr txBox="1"/>
          <p:nvPr/>
        </p:nvSpPr>
        <p:spPr>
          <a:xfrm>
            <a:off x="1194581" y="1172040"/>
            <a:ext cx="10708366"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 Em hãy kể tên một số cách kết nối không dây mà em biết.</a:t>
            </a:r>
          </a:p>
        </p:txBody>
      </p:sp>
      <p:sp>
        <p:nvSpPr>
          <p:cNvPr id="7" name="TextBox 6">
            <a:extLst>
              <a:ext uri="{FF2B5EF4-FFF2-40B4-BE49-F238E27FC236}">
                <a16:creationId xmlns="" xmlns:a16="http://schemas.microsoft.com/office/drawing/2014/main" id="{CD362BFE-579F-3EB3-F1E5-6D4B7B450538}"/>
              </a:ext>
            </a:extLst>
          </p:cNvPr>
          <p:cNvSpPr txBox="1"/>
          <p:nvPr/>
        </p:nvSpPr>
        <p:spPr>
          <a:xfrm>
            <a:off x="1272410" y="1808380"/>
            <a:ext cx="9647180" cy="523220"/>
          </a:xfrm>
          <a:prstGeom prst="rect">
            <a:avLst/>
          </a:prstGeom>
          <a:noFill/>
        </p:spPr>
        <p:txBody>
          <a:bodyPr wrap="square" rtlCol="0">
            <a:spAutoFit/>
          </a:bodyPr>
          <a:lstStyle/>
          <a:p>
            <a:r>
              <a:rPr lang="en-US" sz="2800" b="0" i="1">
                <a:solidFill>
                  <a:srgbClr val="FF0000"/>
                </a:solidFill>
                <a:effectLst/>
                <a:latin typeface="Times New Roman" panose="02020603050405020304" pitchFamily="18" charset="0"/>
                <a:cs typeface="Times New Roman" panose="02020603050405020304" pitchFamily="18" charset="0"/>
              </a:rPr>
              <a:t>Một số các kết nối không dây là: wifi, bluetooth.</a:t>
            </a:r>
            <a:endParaRPr lang="en-US" sz="2800" i="1">
              <a:solidFill>
                <a:srgbClr val="FF0000"/>
              </a:solidFill>
              <a:latin typeface="Times New Roman" panose="02020603050405020304" pitchFamily="18" charset="0"/>
              <a:cs typeface="Times New Roman" panose="02020603050405020304" pitchFamily="18" charset="0"/>
            </a:endParaRPr>
          </a:p>
        </p:txBody>
      </p:sp>
      <p:sp>
        <p:nvSpPr>
          <p:cNvPr id="8" name="Arrow: Right 7">
            <a:extLst>
              <a:ext uri="{FF2B5EF4-FFF2-40B4-BE49-F238E27FC236}">
                <a16:creationId xmlns="" xmlns:a16="http://schemas.microsoft.com/office/drawing/2014/main" id="{F7D74A03-55FE-FF31-F137-B0BB98FBDD00}"/>
              </a:ext>
            </a:extLst>
          </p:cNvPr>
          <p:cNvSpPr/>
          <p:nvPr/>
        </p:nvSpPr>
        <p:spPr>
          <a:xfrm>
            <a:off x="620676" y="2015509"/>
            <a:ext cx="537052" cy="743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FD39C69D-A8B9-81D5-D00E-CA6840522112}"/>
              </a:ext>
            </a:extLst>
          </p:cNvPr>
          <p:cNvSpPr txBox="1"/>
          <p:nvPr/>
        </p:nvSpPr>
        <p:spPr>
          <a:xfrm>
            <a:off x="466596" y="2412824"/>
            <a:ext cx="113247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3. Em hãy nêu ví dụ cho thấy kết nối không dây thuận tiện hơn kết nối có dây.</a:t>
            </a:r>
          </a:p>
        </p:txBody>
      </p:sp>
      <p:sp>
        <p:nvSpPr>
          <p:cNvPr id="10" name="TextBox 9">
            <a:extLst>
              <a:ext uri="{FF2B5EF4-FFF2-40B4-BE49-F238E27FC236}">
                <a16:creationId xmlns="" xmlns:a16="http://schemas.microsoft.com/office/drawing/2014/main" id="{9491F287-2D48-BD6D-ED8B-1862C133B80A}"/>
              </a:ext>
            </a:extLst>
          </p:cNvPr>
          <p:cNvSpPr txBox="1"/>
          <p:nvPr/>
        </p:nvSpPr>
        <p:spPr>
          <a:xfrm>
            <a:off x="1003647" y="3005325"/>
            <a:ext cx="10342640" cy="954107"/>
          </a:xfrm>
          <a:prstGeom prst="rect">
            <a:avLst/>
          </a:prstGeom>
          <a:noFill/>
        </p:spPr>
        <p:txBody>
          <a:bodyPr wrap="square" rtlCol="0">
            <a:spAutoFit/>
          </a:bodyPr>
          <a:lstStyle/>
          <a:p>
            <a:r>
              <a:rPr lang="en-US" sz="2800" b="0" i="1">
                <a:solidFill>
                  <a:srgbClr val="FF0000"/>
                </a:solidFill>
                <a:effectLst/>
                <a:latin typeface="Times New Roman" panose="02020603050405020304" pitchFamily="18" charset="0"/>
                <a:cs typeface="Times New Roman" panose="02020603050405020304" pitchFamily="18" charset="0"/>
              </a:rPr>
              <a:t>Xe khách có kết nối wifi, khách hàng đi trên xe vẫn sử dụng điện thoại di động để sử dụng Internet.</a:t>
            </a:r>
            <a:endParaRPr lang="en-US" sz="2800" i="1">
              <a:solidFill>
                <a:srgbClr val="FF0000"/>
              </a:solidFill>
              <a:latin typeface="Times New Roman" panose="02020603050405020304" pitchFamily="18" charset="0"/>
              <a:cs typeface="Times New Roman" panose="02020603050405020304" pitchFamily="18" charset="0"/>
            </a:endParaRPr>
          </a:p>
        </p:txBody>
      </p:sp>
      <p:sp>
        <p:nvSpPr>
          <p:cNvPr id="11" name="Arrow: Right 10">
            <a:extLst>
              <a:ext uri="{FF2B5EF4-FFF2-40B4-BE49-F238E27FC236}">
                <a16:creationId xmlns="" xmlns:a16="http://schemas.microsoft.com/office/drawing/2014/main" id="{DC3A746C-51B7-6CCA-E2BF-34F8B48D497B}"/>
              </a:ext>
            </a:extLst>
          </p:cNvPr>
          <p:cNvSpPr/>
          <p:nvPr/>
        </p:nvSpPr>
        <p:spPr>
          <a:xfrm>
            <a:off x="354904" y="3465806"/>
            <a:ext cx="537052" cy="743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39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P spid="9" grpId="0"/>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65AA5399-D5AE-DA01-B3BB-A50297DC9484}"/>
              </a:ext>
            </a:extLst>
          </p:cNvPr>
          <p:cNvGrpSpPr/>
          <p:nvPr/>
        </p:nvGrpSpPr>
        <p:grpSpPr>
          <a:xfrm>
            <a:off x="0" y="-24203"/>
            <a:ext cx="12192000" cy="6858000"/>
            <a:chOff x="0" y="0"/>
            <a:chExt cx="12192000" cy="6858000"/>
          </a:xfrm>
        </p:grpSpPr>
        <p:pic>
          <p:nvPicPr>
            <p:cNvPr id="2" name="Picture 2" descr="88+ Background Đẹp, Đơn Giản, Ấn Tượng [TẢI NGAY] - THPT Kỳ Anh">
              <a:extLst>
                <a:ext uri="{FF2B5EF4-FFF2-40B4-BE49-F238E27FC236}">
                  <a16:creationId xmlns="" xmlns:a16="http://schemas.microsoft.com/office/drawing/2014/main" id="{AF81538F-5BDB-C094-5304-0B800277DE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 xmlns:a16="http://schemas.microsoft.com/office/drawing/2014/main" id="{64BDD82B-6C48-C5EF-2058-2857F8A58DF1}"/>
                </a:ext>
              </a:extLst>
            </p:cNvPr>
            <p:cNvPicPr>
              <a:picLocks noChangeAspect="1"/>
            </p:cNvPicPr>
            <p:nvPr/>
          </p:nvPicPr>
          <p:blipFill rotWithShape="1">
            <a:blip r:embed="rId3">
              <a:extLst>
                <a:ext uri="{28A0092B-C50C-407E-A947-70E740481C1C}">
                  <a14:useLocalDpi xmlns:a14="http://schemas.microsoft.com/office/drawing/2010/main" val="0"/>
                </a:ext>
              </a:extLst>
            </a:blip>
            <a:srcRect r="90352" b="84017"/>
            <a:stretch/>
          </p:blipFill>
          <p:spPr>
            <a:xfrm>
              <a:off x="768118" y="79634"/>
              <a:ext cx="970367" cy="904240"/>
            </a:xfrm>
            <a:prstGeom prst="rect">
              <a:avLst/>
            </a:prstGeom>
          </p:spPr>
        </p:pic>
        <p:sp>
          <p:nvSpPr>
            <p:cNvPr id="6" name="TextBox 5">
              <a:extLst>
                <a:ext uri="{FF2B5EF4-FFF2-40B4-BE49-F238E27FC236}">
                  <a16:creationId xmlns="" xmlns:a16="http://schemas.microsoft.com/office/drawing/2014/main" id="{25B548F1-4D93-A405-A4EA-BBC5FB1A3C26}"/>
                </a:ext>
              </a:extLst>
            </p:cNvPr>
            <p:cNvSpPr txBox="1"/>
            <p:nvPr/>
          </p:nvSpPr>
          <p:spPr>
            <a:xfrm>
              <a:off x="1738485" y="205546"/>
              <a:ext cx="2485716" cy="646331"/>
            </a:xfrm>
            <a:prstGeom prst="rect">
              <a:avLst/>
            </a:prstGeom>
            <a:noFill/>
          </p:spPr>
          <p:txBody>
            <a:bodyPr wrap="square" rtlCol="0">
              <a:spAutoFit/>
            </a:bodyPr>
            <a:lstStyle/>
            <a:p>
              <a:r>
                <a:rPr lang="en-US" sz="3600" b="1">
                  <a:solidFill>
                    <a:schemeClr val="accent2">
                      <a:lumMod val="75000"/>
                    </a:schemeClr>
                  </a:solidFill>
                </a:rPr>
                <a:t>LUYỆN TẬP</a:t>
              </a:r>
            </a:p>
          </p:txBody>
        </p:sp>
      </p:grpSp>
      <p:sp>
        <p:nvSpPr>
          <p:cNvPr id="3" name="TextBox 2">
            <a:extLst>
              <a:ext uri="{FF2B5EF4-FFF2-40B4-BE49-F238E27FC236}">
                <a16:creationId xmlns="" xmlns:a16="http://schemas.microsoft.com/office/drawing/2014/main" id="{FD5A3CDE-C3EB-B196-CF1F-572FDB3E4C6D}"/>
              </a:ext>
            </a:extLst>
          </p:cNvPr>
          <p:cNvSpPr txBox="1"/>
          <p:nvPr/>
        </p:nvSpPr>
        <p:spPr>
          <a:xfrm>
            <a:off x="552892" y="1128194"/>
            <a:ext cx="10037135" cy="2018694"/>
          </a:xfrm>
          <a:prstGeom prst="rect">
            <a:avLst/>
          </a:prstGeom>
          <a:noFill/>
        </p:spPr>
        <p:txBody>
          <a:bodyPr wrap="square" rtlCol="0">
            <a:spAutoFit/>
          </a:bodyPr>
          <a:lstStyle/>
          <a:p>
            <a:pPr marL="342900" indent="-342900">
              <a:lnSpc>
                <a:spcPct val="150000"/>
              </a:lnSpc>
              <a:buAutoNum type="arabicPeriod"/>
            </a:pPr>
            <a:r>
              <a:rPr lang="en-US" sz="4400"/>
              <a:t> Em hãy chọn các phương án đúng.</a:t>
            </a:r>
          </a:p>
          <a:p>
            <a:pPr>
              <a:lnSpc>
                <a:spcPct val="150000"/>
              </a:lnSpc>
            </a:pPr>
            <a:r>
              <a:rPr lang="en-US" sz="4400"/>
              <a:t>Máy tính kết nối với nhau để: </a:t>
            </a:r>
          </a:p>
        </p:txBody>
      </p:sp>
      <p:sp>
        <p:nvSpPr>
          <p:cNvPr id="4" name="TextBox 3">
            <a:extLst>
              <a:ext uri="{FF2B5EF4-FFF2-40B4-BE49-F238E27FC236}">
                <a16:creationId xmlns="" xmlns:a16="http://schemas.microsoft.com/office/drawing/2014/main" id="{3298AC75-66E4-7DA9-FACE-4D138D3D4EE8}"/>
              </a:ext>
            </a:extLst>
          </p:cNvPr>
          <p:cNvSpPr txBox="1"/>
          <p:nvPr/>
        </p:nvSpPr>
        <p:spPr>
          <a:xfrm>
            <a:off x="548880" y="3224043"/>
            <a:ext cx="5547120" cy="769441"/>
          </a:xfrm>
          <a:prstGeom prst="rect">
            <a:avLst/>
          </a:prstGeom>
          <a:noFill/>
        </p:spPr>
        <p:txBody>
          <a:bodyPr wrap="square" rtlCol="0">
            <a:spAutoFit/>
          </a:bodyPr>
          <a:lstStyle/>
          <a:p>
            <a:r>
              <a:rPr lang="en-US" sz="4400"/>
              <a:t>A. Chia sẻ các thiết bị.</a:t>
            </a:r>
          </a:p>
        </p:txBody>
      </p:sp>
      <p:sp>
        <p:nvSpPr>
          <p:cNvPr id="7" name="TextBox 6">
            <a:extLst>
              <a:ext uri="{FF2B5EF4-FFF2-40B4-BE49-F238E27FC236}">
                <a16:creationId xmlns="" xmlns:a16="http://schemas.microsoft.com/office/drawing/2014/main" id="{25520130-6775-BF57-069D-8811EA80BBC7}"/>
              </a:ext>
            </a:extLst>
          </p:cNvPr>
          <p:cNvSpPr txBox="1"/>
          <p:nvPr/>
        </p:nvSpPr>
        <p:spPr>
          <a:xfrm>
            <a:off x="6527922" y="3224043"/>
            <a:ext cx="5547120" cy="769441"/>
          </a:xfrm>
          <a:prstGeom prst="rect">
            <a:avLst/>
          </a:prstGeom>
          <a:noFill/>
        </p:spPr>
        <p:txBody>
          <a:bodyPr wrap="square" rtlCol="0">
            <a:spAutoFit/>
          </a:bodyPr>
          <a:lstStyle/>
          <a:p>
            <a:r>
              <a:rPr lang="en-US" sz="4400"/>
              <a:t>B. Tiết kiệm điện.</a:t>
            </a:r>
          </a:p>
        </p:txBody>
      </p:sp>
      <p:sp>
        <p:nvSpPr>
          <p:cNvPr id="11" name="TextBox 10">
            <a:extLst>
              <a:ext uri="{FF2B5EF4-FFF2-40B4-BE49-F238E27FC236}">
                <a16:creationId xmlns="" xmlns:a16="http://schemas.microsoft.com/office/drawing/2014/main" id="{464BB779-E455-424F-F44D-F1CDAA6D8DDB}"/>
              </a:ext>
            </a:extLst>
          </p:cNvPr>
          <p:cNvSpPr txBox="1"/>
          <p:nvPr/>
        </p:nvSpPr>
        <p:spPr>
          <a:xfrm>
            <a:off x="548880" y="4299285"/>
            <a:ext cx="5547120" cy="769441"/>
          </a:xfrm>
          <a:prstGeom prst="rect">
            <a:avLst/>
          </a:prstGeom>
          <a:noFill/>
        </p:spPr>
        <p:txBody>
          <a:bodyPr wrap="square" rtlCol="0">
            <a:spAutoFit/>
          </a:bodyPr>
          <a:lstStyle/>
          <a:p>
            <a:r>
              <a:rPr lang="en-US" sz="4400"/>
              <a:t>C. Trao đổi dữ liệu.</a:t>
            </a:r>
          </a:p>
        </p:txBody>
      </p:sp>
      <p:sp>
        <p:nvSpPr>
          <p:cNvPr id="12" name="TextBox 11">
            <a:extLst>
              <a:ext uri="{FF2B5EF4-FFF2-40B4-BE49-F238E27FC236}">
                <a16:creationId xmlns="" xmlns:a16="http://schemas.microsoft.com/office/drawing/2014/main" id="{EB4992AF-7F25-4C7B-AF4C-8A004E74F7B3}"/>
              </a:ext>
            </a:extLst>
          </p:cNvPr>
          <p:cNvSpPr txBox="1"/>
          <p:nvPr/>
        </p:nvSpPr>
        <p:spPr>
          <a:xfrm>
            <a:off x="6527922" y="4299285"/>
            <a:ext cx="5547120" cy="1446550"/>
          </a:xfrm>
          <a:prstGeom prst="rect">
            <a:avLst/>
          </a:prstGeom>
          <a:noFill/>
        </p:spPr>
        <p:txBody>
          <a:bodyPr wrap="square" rtlCol="0">
            <a:spAutoFit/>
          </a:bodyPr>
          <a:lstStyle/>
          <a:p>
            <a:r>
              <a:rPr lang="en-US" sz="4400"/>
              <a:t>D. Thuận lợi cho việc sửa chữa.</a:t>
            </a:r>
          </a:p>
        </p:txBody>
      </p:sp>
      <p:sp>
        <p:nvSpPr>
          <p:cNvPr id="13" name="Oval 12">
            <a:extLst>
              <a:ext uri="{FF2B5EF4-FFF2-40B4-BE49-F238E27FC236}">
                <a16:creationId xmlns="" xmlns:a16="http://schemas.microsoft.com/office/drawing/2014/main" id="{BF0A06F3-977F-057D-7A5D-3DBF12FB9691}"/>
              </a:ext>
            </a:extLst>
          </p:cNvPr>
          <p:cNvSpPr/>
          <p:nvPr/>
        </p:nvSpPr>
        <p:spPr>
          <a:xfrm>
            <a:off x="361507" y="3224043"/>
            <a:ext cx="893135" cy="7694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38316445-095C-974E-DA6F-350E8C874EA2}"/>
              </a:ext>
            </a:extLst>
          </p:cNvPr>
          <p:cNvSpPr/>
          <p:nvPr/>
        </p:nvSpPr>
        <p:spPr>
          <a:xfrm>
            <a:off x="360166" y="4334048"/>
            <a:ext cx="893135" cy="7694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124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80">
                                          <p:stCondLst>
                                            <p:cond delay="0"/>
                                          </p:stCondLst>
                                        </p:cTn>
                                        <p:tgtEl>
                                          <p:spTgt spid="13"/>
                                        </p:tgtEl>
                                      </p:cBhvr>
                                    </p:animEffect>
                                    <p:anim calcmode="lin" valueType="num">
                                      <p:cBhvr>
                                        <p:cTn id="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0" dur="26">
                                          <p:stCondLst>
                                            <p:cond delay="650"/>
                                          </p:stCondLst>
                                        </p:cTn>
                                        <p:tgtEl>
                                          <p:spTgt spid="13"/>
                                        </p:tgtEl>
                                      </p:cBhvr>
                                      <p:to x="100000" y="60000"/>
                                    </p:animScale>
                                    <p:animScale>
                                      <p:cBhvr>
                                        <p:cTn id="41" dur="166" decel="50000">
                                          <p:stCondLst>
                                            <p:cond delay="676"/>
                                          </p:stCondLst>
                                        </p:cTn>
                                        <p:tgtEl>
                                          <p:spTgt spid="13"/>
                                        </p:tgtEl>
                                      </p:cBhvr>
                                      <p:to x="100000" y="100000"/>
                                    </p:animScale>
                                    <p:animScale>
                                      <p:cBhvr>
                                        <p:cTn id="42" dur="26">
                                          <p:stCondLst>
                                            <p:cond delay="1312"/>
                                          </p:stCondLst>
                                        </p:cTn>
                                        <p:tgtEl>
                                          <p:spTgt spid="13"/>
                                        </p:tgtEl>
                                      </p:cBhvr>
                                      <p:to x="100000" y="80000"/>
                                    </p:animScale>
                                    <p:animScale>
                                      <p:cBhvr>
                                        <p:cTn id="43" dur="166" decel="50000">
                                          <p:stCondLst>
                                            <p:cond delay="1338"/>
                                          </p:stCondLst>
                                        </p:cTn>
                                        <p:tgtEl>
                                          <p:spTgt spid="13"/>
                                        </p:tgtEl>
                                      </p:cBhvr>
                                      <p:to x="100000" y="100000"/>
                                    </p:animScale>
                                    <p:animScale>
                                      <p:cBhvr>
                                        <p:cTn id="44" dur="26">
                                          <p:stCondLst>
                                            <p:cond delay="1642"/>
                                          </p:stCondLst>
                                        </p:cTn>
                                        <p:tgtEl>
                                          <p:spTgt spid="13"/>
                                        </p:tgtEl>
                                      </p:cBhvr>
                                      <p:to x="100000" y="90000"/>
                                    </p:animScale>
                                    <p:animScale>
                                      <p:cBhvr>
                                        <p:cTn id="45" dur="166" decel="50000">
                                          <p:stCondLst>
                                            <p:cond delay="1668"/>
                                          </p:stCondLst>
                                        </p:cTn>
                                        <p:tgtEl>
                                          <p:spTgt spid="13"/>
                                        </p:tgtEl>
                                      </p:cBhvr>
                                      <p:to x="100000" y="100000"/>
                                    </p:animScale>
                                    <p:animScale>
                                      <p:cBhvr>
                                        <p:cTn id="46" dur="26">
                                          <p:stCondLst>
                                            <p:cond delay="1808"/>
                                          </p:stCondLst>
                                        </p:cTn>
                                        <p:tgtEl>
                                          <p:spTgt spid="13"/>
                                        </p:tgtEl>
                                      </p:cBhvr>
                                      <p:to x="100000" y="95000"/>
                                    </p:animScale>
                                    <p:animScale>
                                      <p:cBhvr>
                                        <p:cTn id="47" dur="166" decel="50000">
                                          <p:stCondLst>
                                            <p:cond delay="1834"/>
                                          </p:stCondLst>
                                        </p:cTn>
                                        <p:tgtEl>
                                          <p:spTgt spid="13"/>
                                        </p:tgtEl>
                                      </p:cBhvr>
                                      <p:to x="100000" y="100000"/>
                                    </p:animScale>
                                  </p:childTnLst>
                                </p:cTn>
                              </p:par>
                              <p:par>
                                <p:cTn id="48" presetID="26"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80">
                                          <p:stCondLst>
                                            <p:cond delay="0"/>
                                          </p:stCondLst>
                                        </p:cTn>
                                        <p:tgtEl>
                                          <p:spTgt spid="14"/>
                                        </p:tgtEl>
                                      </p:cBhvr>
                                    </p:animEffect>
                                    <p:anim calcmode="lin" valueType="num">
                                      <p:cBhvr>
                                        <p:cTn id="5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6" dur="26">
                                          <p:stCondLst>
                                            <p:cond delay="650"/>
                                          </p:stCondLst>
                                        </p:cTn>
                                        <p:tgtEl>
                                          <p:spTgt spid="14"/>
                                        </p:tgtEl>
                                      </p:cBhvr>
                                      <p:to x="100000" y="60000"/>
                                    </p:animScale>
                                    <p:animScale>
                                      <p:cBhvr>
                                        <p:cTn id="57" dur="166" decel="50000">
                                          <p:stCondLst>
                                            <p:cond delay="676"/>
                                          </p:stCondLst>
                                        </p:cTn>
                                        <p:tgtEl>
                                          <p:spTgt spid="14"/>
                                        </p:tgtEl>
                                      </p:cBhvr>
                                      <p:to x="100000" y="100000"/>
                                    </p:animScale>
                                    <p:animScale>
                                      <p:cBhvr>
                                        <p:cTn id="58" dur="26">
                                          <p:stCondLst>
                                            <p:cond delay="1312"/>
                                          </p:stCondLst>
                                        </p:cTn>
                                        <p:tgtEl>
                                          <p:spTgt spid="14"/>
                                        </p:tgtEl>
                                      </p:cBhvr>
                                      <p:to x="100000" y="80000"/>
                                    </p:animScale>
                                    <p:animScale>
                                      <p:cBhvr>
                                        <p:cTn id="59" dur="166" decel="50000">
                                          <p:stCondLst>
                                            <p:cond delay="1338"/>
                                          </p:stCondLst>
                                        </p:cTn>
                                        <p:tgtEl>
                                          <p:spTgt spid="14"/>
                                        </p:tgtEl>
                                      </p:cBhvr>
                                      <p:to x="100000" y="100000"/>
                                    </p:animScale>
                                    <p:animScale>
                                      <p:cBhvr>
                                        <p:cTn id="60" dur="26">
                                          <p:stCondLst>
                                            <p:cond delay="1642"/>
                                          </p:stCondLst>
                                        </p:cTn>
                                        <p:tgtEl>
                                          <p:spTgt spid="14"/>
                                        </p:tgtEl>
                                      </p:cBhvr>
                                      <p:to x="100000" y="90000"/>
                                    </p:animScale>
                                    <p:animScale>
                                      <p:cBhvr>
                                        <p:cTn id="61" dur="166" decel="50000">
                                          <p:stCondLst>
                                            <p:cond delay="1668"/>
                                          </p:stCondLst>
                                        </p:cTn>
                                        <p:tgtEl>
                                          <p:spTgt spid="14"/>
                                        </p:tgtEl>
                                      </p:cBhvr>
                                      <p:to x="100000" y="100000"/>
                                    </p:animScale>
                                    <p:animScale>
                                      <p:cBhvr>
                                        <p:cTn id="62" dur="26">
                                          <p:stCondLst>
                                            <p:cond delay="1808"/>
                                          </p:stCondLst>
                                        </p:cTn>
                                        <p:tgtEl>
                                          <p:spTgt spid="14"/>
                                        </p:tgtEl>
                                      </p:cBhvr>
                                      <p:to x="100000" y="95000"/>
                                    </p:animScale>
                                    <p:animScale>
                                      <p:cBhvr>
                                        <p:cTn id="63"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1" grpId="0"/>
      <p:bldP spid="12" grpId="0"/>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0F35DB14-9F2D-C2F1-3CD6-D5ED4B813161}"/>
              </a:ext>
            </a:extLst>
          </p:cNvPr>
          <p:cNvGrpSpPr/>
          <p:nvPr/>
        </p:nvGrpSpPr>
        <p:grpSpPr>
          <a:xfrm>
            <a:off x="0" y="0"/>
            <a:ext cx="12192000" cy="6858000"/>
            <a:chOff x="0" y="0"/>
            <a:chExt cx="12192000" cy="6858000"/>
          </a:xfrm>
        </p:grpSpPr>
        <p:pic>
          <p:nvPicPr>
            <p:cNvPr id="2" name="Picture 2" descr="88+ Background Đẹp, Đơn Giản, Ấn Tượng [TẢI NGAY] - THPT Kỳ Anh">
              <a:extLst>
                <a:ext uri="{FF2B5EF4-FFF2-40B4-BE49-F238E27FC236}">
                  <a16:creationId xmlns="" xmlns:a16="http://schemas.microsoft.com/office/drawing/2014/main" id="{EE9A49DF-BB3A-C5B1-35B0-53CC1897AB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 xmlns:a16="http://schemas.microsoft.com/office/drawing/2014/main" id="{4652A48A-488F-91BE-B617-01B7BDDC0639}"/>
                </a:ext>
              </a:extLst>
            </p:cNvPr>
            <p:cNvPicPr>
              <a:picLocks noChangeAspect="1"/>
            </p:cNvPicPr>
            <p:nvPr/>
          </p:nvPicPr>
          <p:blipFill rotWithShape="1">
            <a:blip r:embed="rId3">
              <a:extLst>
                <a:ext uri="{28A0092B-C50C-407E-A947-70E740481C1C}">
                  <a14:useLocalDpi xmlns:a14="http://schemas.microsoft.com/office/drawing/2010/main" val="0"/>
                </a:ext>
              </a:extLst>
            </a:blip>
            <a:srcRect r="90352" b="84017"/>
            <a:stretch/>
          </p:blipFill>
          <p:spPr>
            <a:xfrm>
              <a:off x="684830" y="83383"/>
              <a:ext cx="970367" cy="904240"/>
            </a:xfrm>
            <a:prstGeom prst="rect">
              <a:avLst/>
            </a:prstGeom>
          </p:spPr>
        </p:pic>
        <p:sp>
          <p:nvSpPr>
            <p:cNvPr id="4" name="TextBox 3">
              <a:extLst>
                <a:ext uri="{FF2B5EF4-FFF2-40B4-BE49-F238E27FC236}">
                  <a16:creationId xmlns="" xmlns:a16="http://schemas.microsoft.com/office/drawing/2014/main" id="{2D3B65ED-46C6-1671-DBE7-9137D82E81AE}"/>
                </a:ext>
              </a:extLst>
            </p:cNvPr>
            <p:cNvSpPr txBox="1"/>
            <p:nvPr/>
          </p:nvSpPr>
          <p:spPr>
            <a:xfrm>
              <a:off x="1655197" y="175297"/>
              <a:ext cx="2485716" cy="646331"/>
            </a:xfrm>
            <a:prstGeom prst="rect">
              <a:avLst/>
            </a:prstGeom>
            <a:noFill/>
          </p:spPr>
          <p:txBody>
            <a:bodyPr wrap="square" rtlCol="0">
              <a:spAutoFit/>
            </a:bodyPr>
            <a:lstStyle/>
            <a:p>
              <a:r>
                <a:rPr lang="en-US" sz="3600" b="1">
                  <a:solidFill>
                    <a:schemeClr val="accent2">
                      <a:lumMod val="75000"/>
                    </a:schemeClr>
                  </a:solidFill>
                </a:rPr>
                <a:t>LUYỆN TẬP</a:t>
              </a:r>
            </a:p>
          </p:txBody>
        </p:sp>
      </p:grpSp>
      <p:sp>
        <p:nvSpPr>
          <p:cNvPr id="14" name="TextBox 13">
            <a:extLst>
              <a:ext uri="{FF2B5EF4-FFF2-40B4-BE49-F238E27FC236}">
                <a16:creationId xmlns="" xmlns:a16="http://schemas.microsoft.com/office/drawing/2014/main" id="{3747EA51-6907-744B-2241-56773D93F780}"/>
              </a:ext>
            </a:extLst>
          </p:cNvPr>
          <p:cNvSpPr txBox="1"/>
          <p:nvPr/>
        </p:nvSpPr>
        <p:spPr>
          <a:xfrm>
            <a:off x="407581" y="811377"/>
            <a:ext cx="8757684" cy="1493358"/>
          </a:xfrm>
          <a:prstGeom prst="rect">
            <a:avLst/>
          </a:prstGeom>
          <a:noFill/>
        </p:spPr>
        <p:txBody>
          <a:bodyPr wrap="square" rtlCol="0">
            <a:spAutoFit/>
          </a:bodyPr>
          <a:lstStyle/>
          <a:p>
            <a:pPr>
              <a:lnSpc>
                <a:spcPct val="150000"/>
              </a:lnSpc>
            </a:pPr>
            <a:r>
              <a:rPr lang="en-US" sz="3200"/>
              <a:t>2. Em hãy chọn các phương án đúng.</a:t>
            </a:r>
          </a:p>
          <a:p>
            <a:pPr>
              <a:lnSpc>
                <a:spcPct val="150000"/>
              </a:lnSpc>
            </a:pPr>
            <a:r>
              <a:rPr lang="en-US" sz="3200"/>
              <a:t>Thiết bị có kết nối không dây ở Hình 2.2. là : </a:t>
            </a:r>
          </a:p>
        </p:txBody>
      </p:sp>
      <p:pic>
        <p:nvPicPr>
          <p:cNvPr id="16" name="Picture 15">
            <a:extLst>
              <a:ext uri="{FF2B5EF4-FFF2-40B4-BE49-F238E27FC236}">
                <a16:creationId xmlns="" xmlns:a16="http://schemas.microsoft.com/office/drawing/2014/main" id="{C526E235-7D65-8DA4-43A0-173C732E68F3}"/>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brightnessContrast bright="40000" contrast="-40000"/>
                    </a14:imgEffect>
                  </a14:imgLayer>
                </a14:imgProps>
              </a:ext>
            </a:extLst>
          </a:blip>
          <a:stretch>
            <a:fillRect/>
          </a:stretch>
        </p:blipFill>
        <p:spPr>
          <a:xfrm>
            <a:off x="5514548" y="2260976"/>
            <a:ext cx="6130307" cy="4582438"/>
          </a:xfrm>
          <a:prstGeom prst="roundRect">
            <a:avLst>
              <a:gd name="adj" fmla="val 2498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Box 16">
            <a:extLst>
              <a:ext uri="{FF2B5EF4-FFF2-40B4-BE49-F238E27FC236}">
                <a16:creationId xmlns="" xmlns:a16="http://schemas.microsoft.com/office/drawing/2014/main" id="{A3AB10C2-1E8A-C9FF-550F-9D98BAB1DEF8}"/>
              </a:ext>
            </a:extLst>
          </p:cNvPr>
          <p:cNvSpPr txBox="1"/>
          <p:nvPr/>
        </p:nvSpPr>
        <p:spPr>
          <a:xfrm>
            <a:off x="407581" y="2395537"/>
            <a:ext cx="5547120" cy="584775"/>
          </a:xfrm>
          <a:prstGeom prst="rect">
            <a:avLst/>
          </a:prstGeom>
          <a:noFill/>
        </p:spPr>
        <p:txBody>
          <a:bodyPr wrap="square" rtlCol="0">
            <a:spAutoFit/>
          </a:bodyPr>
          <a:lstStyle/>
          <a:p>
            <a:r>
              <a:rPr lang="en-US" sz="3200"/>
              <a:t>A. Máy tính để bàn.</a:t>
            </a:r>
          </a:p>
        </p:txBody>
      </p:sp>
      <p:sp>
        <p:nvSpPr>
          <p:cNvPr id="18" name="TextBox 17">
            <a:extLst>
              <a:ext uri="{FF2B5EF4-FFF2-40B4-BE49-F238E27FC236}">
                <a16:creationId xmlns="" xmlns:a16="http://schemas.microsoft.com/office/drawing/2014/main" id="{661226EE-A5BA-BDC8-9074-64DD74CAB75C}"/>
              </a:ext>
            </a:extLst>
          </p:cNvPr>
          <p:cNvSpPr txBox="1"/>
          <p:nvPr/>
        </p:nvSpPr>
        <p:spPr>
          <a:xfrm>
            <a:off x="407581" y="3051978"/>
            <a:ext cx="5547120" cy="584775"/>
          </a:xfrm>
          <a:prstGeom prst="rect">
            <a:avLst/>
          </a:prstGeom>
          <a:noFill/>
        </p:spPr>
        <p:txBody>
          <a:bodyPr wrap="square" rtlCol="0">
            <a:spAutoFit/>
          </a:bodyPr>
          <a:lstStyle/>
          <a:p>
            <a:r>
              <a:rPr lang="en-US" sz="3200"/>
              <a:t>B. Máy tính xách tay.</a:t>
            </a:r>
          </a:p>
        </p:txBody>
      </p:sp>
      <p:sp>
        <p:nvSpPr>
          <p:cNvPr id="19" name="TextBox 18">
            <a:extLst>
              <a:ext uri="{FF2B5EF4-FFF2-40B4-BE49-F238E27FC236}">
                <a16:creationId xmlns="" xmlns:a16="http://schemas.microsoft.com/office/drawing/2014/main" id="{B998BCB3-4C87-E22B-1A72-B3B87AD9C1A3}"/>
              </a:ext>
            </a:extLst>
          </p:cNvPr>
          <p:cNvSpPr txBox="1"/>
          <p:nvPr/>
        </p:nvSpPr>
        <p:spPr>
          <a:xfrm>
            <a:off x="407581" y="3697315"/>
            <a:ext cx="5547120" cy="584775"/>
          </a:xfrm>
          <a:prstGeom prst="rect">
            <a:avLst/>
          </a:prstGeom>
          <a:noFill/>
        </p:spPr>
        <p:txBody>
          <a:bodyPr wrap="square" rtlCol="0">
            <a:spAutoFit/>
          </a:bodyPr>
          <a:lstStyle/>
          <a:p>
            <a:r>
              <a:rPr lang="en-US" sz="3200"/>
              <a:t>C. Điện thoại di động.</a:t>
            </a:r>
          </a:p>
        </p:txBody>
      </p:sp>
      <p:sp>
        <p:nvSpPr>
          <p:cNvPr id="20" name="TextBox 19">
            <a:extLst>
              <a:ext uri="{FF2B5EF4-FFF2-40B4-BE49-F238E27FC236}">
                <a16:creationId xmlns="" xmlns:a16="http://schemas.microsoft.com/office/drawing/2014/main" id="{163E82FF-41BC-B333-007F-FB946FC5F713}"/>
              </a:ext>
            </a:extLst>
          </p:cNvPr>
          <p:cNvSpPr txBox="1"/>
          <p:nvPr/>
        </p:nvSpPr>
        <p:spPr>
          <a:xfrm>
            <a:off x="461077" y="4284337"/>
            <a:ext cx="5547120" cy="584775"/>
          </a:xfrm>
          <a:prstGeom prst="rect">
            <a:avLst/>
          </a:prstGeom>
          <a:noFill/>
        </p:spPr>
        <p:txBody>
          <a:bodyPr wrap="square" rtlCol="0">
            <a:spAutoFit/>
          </a:bodyPr>
          <a:lstStyle/>
          <a:p>
            <a:r>
              <a:rPr lang="en-US" sz="3200"/>
              <a:t>D. Bộ định tuyến.</a:t>
            </a:r>
          </a:p>
        </p:txBody>
      </p:sp>
      <p:sp>
        <p:nvSpPr>
          <p:cNvPr id="21" name="Oval 20">
            <a:extLst>
              <a:ext uri="{FF2B5EF4-FFF2-40B4-BE49-F238E27FC236}">
                <a16:creationId xmlns="" xmlns:a16="http://schemas.microsoft.com/office/drawing/2014/main" id="{BB985BCD-2F43-6610-E6CE-BAB9A9AB3E2B}"/>
              </a:ext>
            </a:extLst>
          </p:cNvPr>
          <p:cNvSpPr/>
          <p:nvPr/>
        </p:nvSpPr>
        <p:spPr>
          <a:xfrm>
            <a:off x="355158" y="2967421"/>
            <a:ext cx="563526" cy="5978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ACE6143A-FC3C-C928-161D-825814BB2E7F}"/>
              </a:ext>
            </a:extLst>
          </p:cNvPr>
          <p:cNvSpPr/>
          <p:nvPr/>
        </p:nvSpPr>
        <p:spPr>
          <a:xfrm>
            <a:off x="355158" y="3625879"/>
            <a:ext cx="563526" cy="59789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4510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8EE1727-16AF-9B4D-06BE-B5925268702A}"/>
              </a:ext>
            </a:extLst>
          </p:cNvPr>
          <p:cNvGrpSpPr/>
          <p:nvPr/>
        </p:nvGrpSpPr>
        <p:grpSpPr>
          <a:xfrm>
            <a:off x="0" y="0"/>
            <a:ext cx="12192000" cy="6858000"/>
            <a:chOff x="0" y="0"/>
            <a:chExt cx="12192000" cy="6858000"/>
          </a:xfrm>
        </p:grpSpPr>
        <p:pic>
          <p:nvPicPr>
            <p:cNvPr id="3" name="Picture 2" descr="88+ Background Đẹp, Đơn Giản, Ấn Tượng [TẢI NGAY] - THPT Kỳ Anh">
              <a:extLst>
                <a:ext uri="{FF2B5EF4-FFF2-40B4-BE49-F238E27FC236}">
                  <a16:creationId xmlns="" xmlns:a16="http://schemas.microsoft.com/office/drawing/2014/main" id="{B97066B5-F063-248A-386A-A139107C3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202BB918-E917-F880-25DD-55F8C4908936}"/>
                </a:ext>
              </a:extLst>
            </p:cNvPr>
            <p:cNvSpPr txBox="1"/>
            <p:nvPr/>
          </p:nvSpPr>
          <p:spPr>
            <a:xfrm>
              <a:off x="1814685" y="491152"/>
              <a:ext cx="2485716" cy="646331"/>
            </a:xfrm>
            <a:prstGeom prst="rect">
              <a:avLst/>
            </a:prstGeom>
            <a:noFill/>
          </p:spPr>
          <p:txBody>
            <a:bodyPr wrap="square" rtlCol="0">
              <a:spAutoFit/>
            </a:bodyPr>
            <a:lstStyle/>
            <a:p>
              <a:r>
                <a:rPr lang="en-US" sz="3600" b="1">
                  <a:solidFill>
                    <a:schemeClr val="accent2">
                      <a:lumMod val="75000"/>
                    </a:schemeClr>
                  </a:solidFill>
                </a:rPr>
                <a:t>VẬN DỤNG</a:t>
              </a:r>
            </a:p>
          </p:txBody>
        </p:sp>
      </p:grpSp>
      <p:pic>
        <p:nvPicPr>
          <p:cNvPr id="6" name="Picture 5">
            <a:extLst>
              <a:ext uri="{FF2B5EF4-FFF2-40B4-BE49-F238E27FC236}">
                <a16:creationId xmlns="" xmlns:a16="http://schemas.microsoft.com/office/drawing/2014/main" id="{553883A8-FC57-C262-0B6C-F4AC3629B450}"/>
              </a:ext>
            </a:extLst>
          </p:cNvPr>
          <p:cNvPicPr>
            <a:picLocks noChangeAspect="1"/>
          </p:cNvPicPr>
          <p:nvPr/>
        </p:nvPicPr>
        <p:blipFill rotWithShape="1">
          <a:blip r:embed="rId3"/>
          <a:srcRect r="70376"/>
          <a:stretch/>
        </p:blipFill>
        <p:spPr>
          <a:xfrm>
            <a:off x="794813" y="185015"/>
            <a:ext cx="1033987" cy="952468"/>
          </a:xfrm>
          <a:prstGeom prst="rect">
            <a:avLst/>
          </a:prstGeom>
        </p:spPr>
      </p:pic>
      <p:grpSp>
        <p:nvGrpSpPr>
          <p:cNvPr id="17" name="Group 16">
            <a:extLst>
              <a:ext uri="{FF2B5EF4-FFF2-40B4-BE49-F238E27FC236}">
                <a16:creationId xmlns="" xmlns:a16="http://schemas.microsoft.com/office/drawing/2014/main" id="{7B2D5FAF-0E42-5A2A-AD85-546E2BE8CBCB}"/>
              </a:ext>
            </a:extLst>
          </p:cNvPr>
          <p:cNvGrpSpPr/>
          <p:nvPr/>
        </p:nvGrpSpPr>
        <p:grpSpPr>
          <a:xfrm>
            <a:off x="3416300" y="3777839"/>
            <a:ext cx="5816600" cy="2967818"/>
            <a:chOff x="5676900" y="1198814"/>
            <a:chExt cx="5816600" cy="2967818"/>
          </a:xfrm>
        </p:grpSpPr>
        <p:pic>
          <p:nvPicPr>
            <p:cNvPr id="9" name="Picture 8">
              <a:extLst>
                <a:ext uri="{FF2B5EF4-FFF2-40B4-BE49-F238E27FC236}">
                  <a16:creationId xmlns="" xmlns:a16="http://schemas.microsoft.com/office/drawing/2014/main" id="{A5745F09-5767-8BCF-A92C-6B4CBAD2F60D}"/>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40000"/>
                      </a14:imgEffect>
                    </a14:imgLayer>
                  </a14:imgProps>
                </a:ext>
              </a:extLst>
            </a:blip>
            <a:srcRect l="17708" r="23438"/>
            <a:stretch/>
          </p:blipFill>
          <p:spPr>
            <a:xfrm>
              <a:off x="5880100" y="1198814"/>
              <a:ext cx="4813300" cy="2442744"/>
            </a:xfrm>
            <a:prstGeom prst="rect">
              <a:avLst/>
            </a:prstGeom>
          </p:spPr>
        </p:pic>
        <p:sp>
          <p:nvSpPr>
            <p:cNvPr id="10" name="TextBox 9">
              <a:extLst>
                <a:ext uri="{FF2B5EF4-FFF2-40B4-BE49-F238E27FC236}">
                  <a16:creationId xmlns="" xmlns:a16="http://schemas.microsoft.com/office/drawing/2014/main" id="{B2AE55B9-6628-F3C5-1FD4-A8415E745F82}"/>
                </a:ext>
              </a:extLst>
            </p:cNvPr>
            <p:cNvSpPr txBox="1"/>
            <p:nvPr/>
          </p:nvSpPr>
          <p:spPr>
            <a:xfrm>
              <a:off x="5676900" y="3797300"/>
              <a:ext cx="5816600" cy="369332"/>
            </a:xfrm>
            <a:prstGeom prst="rect">
              <a:avLst/>
            </a:prstGeom>
            <a:noFill/>
          </p:spPr>
          <p:txBody>
            <a:bodyPr wrap="square" rtlCol="0">
              <a:spAutoFit/>
            </a:bodyPr>
            <a:lstStyle/>
            <a:p>
              <a:r>
                <a:rPr lang="en-US" i="1">
                  <a:solidFill>
                    <a:srgbClr val="00B050"/>
                  </a:solidFill>
                </a:rPr>
                <a:t>Hình 2.3. Ví dụ cách kết nối 5 máy tính thành một mạng</a:t>
              </a:r>
            </a:p>
          </p:txBody>
        </p:sp>
      </p:grpSp>
      <p:sp>
        <p:nvSpPr>
          <p:cNvPr id="18" name="TextBox 17">
            <a:extLst>
              <a:ext uri="{FF2B5EF4-FFF2-40B4-BE49-F238E27FC236}">
                <a16:creationId xmlns="" xmlns:a16="http://schemas.microsoft.com/office/drawing/2014/main" id="{86A3C17D-7359-727A-04A7-F73E036188F9}"/>
              </a:ext>
            </a:extLst>
          </p:cNvPr>
          <p:cNvSpPr txBox="1"/>
          <p:nvPr/>
        </p:nvSpPr>
        <p:spPr>
          <a:xfrm>
            <a:off x="794813" y="1289953"/>
            <a:ext cx="10807700" cy="3047629"/>
          </a:xfrm>
          <a:prstGeom prst="rect">
            <a:avLst/>
          </a:prstGeom>
          <a:noFill/>
        </p:spPr>
        <p:txBody>
          <a:bodyPr wrap="square" rtlCol="0">
            <a:spAutoFit/>
          </a:bodyPr>
          <a:lstStyle/>
          <a:p>
            <a:pPr algn="just">
              <a:lnSpc>
                <a:spcPct val="150000"/>
              </a:lnSpc>
              <a:spcAft>
                <a:spcPts val="563"/>
              </a:spcAft>
            </a:pPr>
            <a:r>
              <a:rPr lang="en-US" sz="3200">
                <a:latin typeface="Times New Roman" pitchFamily="18" charset="0"/>
                <a:ea typeface="Arial" charset="0"/>
                <a:cs typeface="Times New Roman" pitchFamily="18" charset="0"/>
              </a:rPr>
              <a:t>Phòng thư viện của trường có 5 máy tính cần kết nối thành một mạng. Có thể có nhiều cách kết nối, ví dụ như Hình 2.3 sgk.</a:t>
            </a:r>
          </a:p>
          <a:p>
            <a:pPr algn="just">
              <a:lnSpc>
                <a:spcPct val="150000"/>
              </a:lnSpc>
              <a:spcAft>
                <a:spcPts val="38"/>
              </a:spcAft>
            </a:pPr>
            <a:r>
              <a:rPr lang="en-US" sz="3200">
                <a:latin typeface="Times New Roman" pitchFamily="18" charset="0"/>
                <a:ea typeface="Arial" charset="0"/>
                <a:cs typeface="Times New Roman" pitchFamily="18" charset="0"/>
              </a:rPr>
              <a:t>Em hãy vẽ hai cách khác để kết nối chúng thành một mạng.</a:t>
            </a:r>
          </a:p>
          <a:p>
            <a:pPr>
              <a:lnSpc>
                <a:spcPct val="150000"/>
              </a:lnSpc>
            </a:pPr>
            <a:endParaRPr lang="en-US" sz="3200"/>
          </a:p>
        </p:txBody>
      </p:sp>
    </p:spTree>
    <p:extLst>
      <p:ext uri="{BB962C8B-B14F-4D97-AF65-F5344CB8AC3E}">
        <p14:creationId xmlns:p14="http://schemas.microsoft.com/office/powerpoint/2010/main" val="746861873"/>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BD2F6D60-51A2-47D2-D339-C3185A686CA7}"/>
              </a:ext>
            </a:extLst>
          </p:cNvPr>
          <p:cNvGrpSpPr/>
          <p:nvPr/>
        </p:nvGrpSpPr>
        <p:grpSpPr>
          <a:xfrm>
            <a:off x="-23120" y="0"/>
            <a:ext cx="12192000" cy="6858000"/>
            <a:chOff x="0" y="0"/>
            <a:chExt cx="12192000" cy="6858000"/>
          </a:xfrm>
        </p:grpSpPr>
        <p:pic>
          <p:nvPicPr>
            <p:cNvPr id="3" name="Picture 2" descr="88+ Background Đẹp, Đơn Giản, Ấn Tượng [TẢI NGAY] - THPT Kỳ Anh">
              <a:extLst>
                <a:ext uri="{FF2B5EF4-FFF2-40B4-BE49-F238E27FC236}">
                  <a16:creationId xmlns="" xmlns:a16="http://schemas.microsoft.com/office/drawing/2014/main" id="{0D3C2CCC-D8DD-09C1-2A9F-ABD7F7C33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A6A69E75-85D8-F2B8-0D65-9C12D07EA251}"/>
                </a:ext>
              </a:extLst>
            </p:cNvPr>
            <p:cNvSpPr txBox="1"/>
            <p:nvPr/>
          </p:nvSpPr>
          <p:spPr>
            <a:xfrm>
              <a:off x="1814685" y="491152"/>
              <a:ext cx="2485716" cy="646331"/>
            </a:xfrm>
            <a:prstGeom prst="rect">
              <a:avLst/>
            </a:prstGeom>
            <a:noFill/>
          </p:spPr>
          <p:txBody>
            <a:bodyPr wrap="square" rtlCol="0">
              <a:spAutoFit/>
            </a:bodyPr>
            <a:lstStyle/>
            <a:p>
              <a:r>
                <a:rPr lang="en-US" sz="3600" b="1">
                  <a:solidFill>
                    <a:schemeClr val="accent2">
                      <a:lumMod val="75000"/>
                    </a:schemeClr>
                  </a:solidFill>
                </a:rPr>
                <a:t>VẬN DỤNG</a:t>
              </a:r>
            </a:p>
          </p:txBody>
        </p:sp>
      </p:grpSp>
      <p:pic>
        <p:nvPicPr>
          <p:cNvPr id="5" name="Picture 4">
            <a:extLst>
              <a:ext uri="{FF2B5EF4-FFF2-40B4-BE49-F238E27FC236}">
                <a16:creationId xmlns="" xmlns:a16="http://schemas.microsoft.com/office/drawing/2014/main" id="{907D0A59-2527-FBD3-E92E-22CE763BDB36}"/>
              </a:ext>
            </a:extLst>
          </p:cNvPr>
          <p:cNvPicPr>
            <a:picLocks noChangeAspect="1"/>
          </p:cNvPicPr>
          <p:nvPr/>
        </p:nvPicPr>
        <p:blipFill rotWithShape="1">
          <a:blip r:embed="rId3"/>
          <a:srcRect r="70376"/>
          <a:stretch/>
        </p:blipFill>
        <p:spPr>
          <a:xfrm>
            <a:off x="794813" y="185015"/>
            <a:ext cx="1033987" cy="952468"/>
          </a:xfrm>
          <a:prstGeom prst="rect">
            <a:avLst/>
          </a:prstGeom>
        </p:spPr>
      </p:pic>
      <p:sp>
        <p:nvSpPr>
          <p:cNvPr id="6" name="TextBox 5">
            <a:extLst>
              <a:ext uri="{FF2B5EF4-FFF2-40B4-BE49-F238E27FC236}">
                <a16:creationId xmlns="" xmlns:a16="http://schemas.microsoft.com/office/drawing/2014/main" id="{232B91AE-E857-ED0C-A961-ADDCB18C5FAD}"/>
              </a:ext>
            </a:extLst>
          </p:cNvPr>
          <p:cNvSpPr txBox="1"/>
          <p:nvPr/>
        </p:nvSpPr>
        <p:spPr>
          <a:xfrm>
            <a:off x="863600" y="1322498"/>
            <a:ext cx="10814098" cy="584775"/>
          </a:xfrm>
          <a:prstGeom prst="rect">
            <a:avLst/>
          </a:prstGeom>
          <a:noFill/>
        </p:spPr>
        <p:txBody>
          <a:bodyPr wrap="square" rtlCol="0">
            <a:spAutoFit/>
          </a:bodyPr>
          <a:lstStyle/>
          <a:p>
            <a:r>
              <a:rPr lang="en-US" sz="3200"/>
              <a:t>Một số cách kết nối 5 máy tính lại thành một mạng máy tính.</a:t>
            </a:r>
          </a:p>
        </p:txBody>
      </p:sp>
      <p:grpSp>
        <p:nvGrpSpPr>
          <p:cNvPr id="69" name="Group 68">
            <a:extLst>
              <a:ext uri="{FF2B5EF4-FFF2-40B4-BE49-F238E27FC236}">
                <a16:creationId xmlns="" xmlns:a16="http://schemas.microsoft.com/office/drawing/2014/main" id="{A1B1571C-1505-9DA2-A2EC-B124E3AA03B3}"/>
              </a:ext>
            </a:extLst>
          </p:cNvPr>
          <p:cNvGrpSpPr/>
          <p:nvPr/>
        </p:nvGrpSpPr>
        <p:grpSpPr>
          <a:xfrm>
            <a:off x="4300401" y="1975495"/>
            <a:ext cx="7377297" cy="828490"/>
            <a:chOff x="626432" y="1846129"/>
            <a:chExt cx="7377297" cy="828490"/>
          </a:xfrm>
        </p:grpSpPr>
        <p:grpSp>
          <p:nvGrpSpPr>
            <p:cNvPr id="11" name="Group 10">
              <a:extLst>
                <a:ext uri="{FF2B5EF4-FFF2-40B4-BE49-F238E27FC236}">
                  <a16:creationId xmlns="" xmlns:a16="http://schemas.microsoft.com/office/drawing/2014/main" id="{D3BFAE0E-25AE-EF0D-1117-DE018E78C192}"/>
                </a:ext>
              </a:extLst>
            </p:cNvPr>
            <p:cNvGrpSpPr/>
            <p:nvPr/>
          </p:nvGrpSpPr>
          <p:grpSpPr>
            <a:xfrm>
              <a:off x="626432" y="1846129"/>
              <a:ext cx="854765" cy="825862"/>
              <a:chOff x="4746487" y="3214206"/>
              <a:chExt cx="854765" cy="825862"/>
            </a:xfrm>
          </p:grpSpPr>
          <p:sp>
            <p:nvSpPr>
              <p:cNvPr id="7" name="Rectangle 6">
                <a:extLst>
                  <a:ext uri="{FF2B5EF4-FFF2-40B4-BE49-F238E27FC236}">
                    <a16:creationId xmlns="" xmlns:a16="http://schemas.microsoft.com/office/drawing/2014/main" id="{0F134526-24E7-42C5-014C-E79095122C4D}"/>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CB9E59FC-DFBA-5CB7-7D91-574CD42346D7}"/>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 xmlns:a16="http://schemas.microsoft.com/office/drawing/2014/main" id="{69E047FE-FAD4-833E-DC37-5BC64661EF45}"/>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D02FD413-608C-520C-AD24-4CBFF23A5F1A}"/>
                </a:ext>
              </a:extLst>
            </p:cNvPr>
            <p:cNvGrpSpPr/>
            <p:nvPr/>
          </p:nvGrpSpPr>
          <p:grpSpPr>
            <a:xfrm>
              <a:off x="2244803" y="1848757"/>
              <a:ext cx="854765" cy="825862"/>
              <a:chOff x="4746487" y="3214206"/>
              <a:chExt cx="854765" cy="825862"/>
            </a:xfrm>
          </p:grpSpPr>
          <p:sp>
            <p:nvSpPr>
              <p:cNvPr id="13" name="Rectangle 12">
                <a:extLst>
                  <a:ext uri="{FF2B5EF4-FFF2-40B4-BE49-F238E27FC236}">
                    <a16:creationId xmlns="" xmlns:a16="http://schemas.microsoft.com/office/drawing/2014/main" id="{96DC7C60-9AE1-80CB-3705-3D0DC36A3AAD}"/>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83EFF735-7AC4-BA9B-0CC8-A883D1428711}"/>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 xmlns:a16="http://schemas.microsoft.com/office/drawing/2014/main" id="{964B23F9-4BF1-B357-7613-ED8C498B8B02}"/>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 xmlns:a16="http://schemas.microsoft.com/office/drawing/2014/main" id="{5E6BE864-2B80-04B6-2941-D96BF06574A0}"/>
                </a:ext>
              </a:extLst>
            </p:cNvPr>
            <p:cNvGrpSpPr/>
            <p:nvPr/>
          </p:nvGrpSpPr>
          <p:grpSpPr>
            <a:xfrm>
              <a:off x="3873246" y="1846129"/>
              <a:ext cx="854765" cy="825862"/>
              <a:chOff x="4746487" y="3214206"/>
              <a:chExt cx="854765" cy="825862"/>
            </a:xfrm>
          </p:grpSpPr>
          <p:sp>
            <p:nvSpPr>
              <p:cNvPr id="17" name="Rectangle 16">
                <a:extLst>
                  <a:ext uri="{FF2B5EF4-FFF2-40B4-BE49-F238E27FC236}">
                    <a16:creationId xmlns="" xmlns:a16="http://schemas.microsoft.com/office/drawing/2014/main" id="{A5AA5BD1-A886-BDFF-D783-3CA9EF70D8ED}"/>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 xmlns:a16="http://schemas.microsoft.com/office/drawing/2014/main" id="{73D489AD-9C4C-3F26-1C7C-BF13ECC8B1CD}"/>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 xmlns:a16="http://schemas.microsoft.com/office/drawing/2014/main" id="{8AABB5DA-8AE3-03CF-1EDF-B1251941268E}"/>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 xmlns:a16="http://schemas.microsoft.com/office/drawing/2014/main" id="{5F16413F-2077-F39E-88CD-F170FCEB35D7}"/>
                </a:ext>
              </a:extLst>
            </p:cNvPr>
            <p:cNvGrpSpPr/>
            <p:nvPr/>
          </p:nvGrpSpPr>
          <p:grpSpPr>
            <a:xfrm>
              <a:off x="5511105" y="1846129"/>
              <a:ext cx="854765" cy="825862"/>
              <a:chOff x="4746487" y="3214206"/>
              <a:chExt cx="854765" cy="825862"/>
            </a:xfrm>
          </p:grpSpPr>
          <p:sp>
            <p:nvSpPr>
              <p:cNvPr id="21" name="Rectangle 20">
                <a:extLst>
                  <a:ext uri="{FF2B5EF4-FFF2-40B4-BE49-F238E27FC236}">
                    <a16:creationId xmlns="" xmlns:a16="http://schemas.microsoft.com/office/drawing/2014/main" id="{5D659970-559E-CFC0-8274-66A8E37CF70E}"/>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B8F384AF-3BDB-6002-511E-2047D84373F8}"/>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 xmlns:a16="http://schemas.microsoft.com/office/drawing/2014/main" id="{00A6C3E8-9B43-AC47-E04D-3A98A339079D}"/>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 xmlns:a16="http://schemas.microsoft.com/office/drawing/2014/main" id="{EF4A8B8B-D08B-59F9-33EE-4B7DE950586D}"/>
                </a:ext>
              </a:extLst>
            </p:cNvPr>
            <p:cNvGrpSpPr/>
            <p:nvPr/>
          </p:nvGrpSpPr>
          <p:grpSpPr>
            <a:xfrm>
              <a:off x="7148964" y="1846129"/>
              <a:ext cx="854765" cy="825862"/>
              <a:chOff x="4746487" y="3214206"/>
              <a:chExt cx="854765" cy="825862"/>
            </a:xfrm>
          </p:grpSpPr>
          <p:sp>
            <p:nvSpPr>
              <p:cNvPr id="25" name="Rectangle 24">
                <a:extLst>
                  <a:ext uri="{FF2B5EF4-FFF2-40B4-BE49-F238E27FC236}">
                    <a16:creationId xmlns="" xmlns:a16="http://schemas.microsoft.com/office/drawing/2014/main" id="{918A28FF-BF3C-AD92-2F97-1A72D49EE93A}"/>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E6B8E2F0-6421-12AF-C927-10C9FDEAC064}"/>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 xmlns:a16="http://schemas.microsoft.com/office/drawing/2014/main" id="{802ED977-62F2-5AA2-425F-3AA6B42EFB63}"/>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 xmlns:a16="http://schemas.microsoft.com/office/drawing/2014/main" id="{68EC3927-C0BF-8474-B91F-357812DDFE32}"/>
                </a:ext>
              </a:extLst>
            </p:cNvPr>
            <p:cNvCxnSpPr>
              <a:stCxn id="7" idx="3"/>
            </p:cNvCxnSpPr>
            <p:nvPr/>
          </p:nvCxnSpPr>
          <p:spPr>
            <a:xfrm flipV="1">
              <a:off x="1481197" y="2184059"/>
              <a:ext cx="763606"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 xmlns:a16="http://schemas.microsoft.com/office/drawing/2014/main" id="{26A8CF4F-DD6D-8966-D874-E74880C91AA1}"/>
                </a:ext>
              </a:extLst>
            </p:cNvPr>
            <p:cNvCxnSpPr/>
            <p:nvPr/>
          </p:nvCxnSpPr>
          <p:spPr>
            <a:xfrm flipV="1">
              <a:off x="3099568" y="2198472"/>
              <a:ext cx="763606"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 xmlns:a16="http://schemas.microsoft.com/office/drawing/2014/main" id="{34E4E0F0-715E-7FF9-6345-530A8F781F1C}"/>
                </a:ext>
              </a:extLst>
            </p:cNvPr>
            <p:cNvCxnSpPr/>
            <p:nvPr/>
          </p:nvCxnSpPr>
          <p:spPr>
            <a:xfrm flipV="1">
              <a:off x="6371167" y="2184057"/>
              <a:ext cx="763606" cy="1"/>
            </a:xfrm>
            <a:prstGeom prst="line">
              <a:avLst/>
            </a:prstGeom>
            <a:ln w="19050"/>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 xmlns:a16="http://schemas.microsoft.com/office/drawing/2014/main" id="{E81624F5-DFD7-64B5-4334-1ADF14C8CB45}"/>
                </a:ext>
              </a:extLst>
            </p:cNvPr>
            <p:cNvCxnSpPr/>
            <p:nvPr/>
          </p:nvCxnSpPr>
          <p:spPr>
            <a:xfrm flipV="1">
              <a:off x="4728011" y="2184058"/>
              <a:ext cx="763606" cy="1"/>
            </a:xfrm>
            <a:prstGeom prst="line">
              <a:avLst/>
            </a:prstGeom>
            <a:ln w="19050"/>
          </p:spPr>
          <p:style>
            <a:lnRef idx="1">
              <a:schemeClr val="dk1"/>
            </a:lnRef>
            <a:fillRef idx="0">
              <a:schemeClr val="dk1"/>
            </a:fillRef>
            <a:effectRef idx="0">
              <a:schemeClr val="dk1"/>
            </a:effectRef>
            <a:fontRef idx="minor">
              <a:schemeClr val="tx1"/>
            </a:fontRef>
          </p:style>
        </p:cxnSp>
      </p:grpSp>
      <p:sp>
        <p:nvSpPr>
          <p:cNvPr id="70" name="TextBox 69">
            <a:extLst>
              <a:ext uri="{FF2B5EF4-FFF2-40B4-BE49-F238E27FC236}">
                <a16:creationId xmlns="" xmlns:a16="http://schemas.microsoft.com/office/drawing/2014/main" id="{B9592B2B-D1E7-1F7B-2A27-6F35BD167664}"/>
              </a:ext>
            </a:extLst>
          </p:cNvPr>
          <p:cNvSpPr txBox="1"/>
          <p:nvPr/>
        </p:nvSpPr>
        <p:spPr>
          <a:xfrm>
            <a:off x="27957" y="2126967"/>
            <a:ext cx="4513322" cy="584775"/>
          </a:xfrm>
          <a:prstGeom prst="rect">
            <a:avLst/>
          </a:prstGeom>
          <a:noFill/>
        </p:spPr>
        <p:txBody>
          <a:bodyPr wrap="square" rtlCol="0">
            <a:spAutoFit/>
          </a:bodyPr>
          <a:lstStyle/>
          <a:p>
            <a:r>
              <a:rPr lang="en-US" sz="3200"/>
              <a:t>Cách 1: Xếp hàng thẳng</a:t>
            </a:r>
          </a:p>
        </p:txBody>
      </p:sp>
      <p:sp>
        <p:nvSpPr>
          <p:cNvPr id="71" name="TextBox 70">
            <a:extLst>
              <a:ext uri="{FF2B5EF4-FFF2-40B4-BE49-F238E27FC236}">
                <a16:creationId xmlns="" xmlns:a16="http://schemas.microsoft.com/office/drawing/2014/main" id="{A68CF300-1C43-B03E-1D19-3D3D9D590918}"/>
              </a:ext>
            </a:extLst>
          </p:cNvPr>
          <p:cNvSpPr txBox="1"/>
          <p:nvPr/>
        </p:nvSpPr>
        <p:spPr>
          <a:xfrm>
            <a:off x="27956" y="2861743"/>
            <a:ext cx="5118307" cy="584775"/>
          </a:xfrm>
          <a:prstGeom prst="rect">
            <a:avLst/>
          </a:prstGeom>
          <a:noFill/>
        </p:spPr>
        <p:txBody>
          <a:bodyPr wrap="square" rtlCol="0">
            <a:spAutoFit/>
          </a:bodyPr>
          <a:lstStyle/>
          <a:p>
            <a:r>
              <a:rPr lang="en-US" sz="3200"/>
              <a:t>Cách 2: Xếp thành vòng tròn</a:t>
            </a:r>
          </a:p>
        </p:txBody>
      </p:sp>
      <p:grpSp>
        <p:nvGrpSpPr>
          <p:cNvPr id="77" name="Group 76">
            <a:extLst>
              <a:ext uri="{FF2B5EF4-FFF2-40B4-BE49-F238E27FC236}">
                <a16:creationId xmlns="" xmlns:a16="http://schemas.microsoft.com/office/drawing/2014/main" id="{4A7D55F3-7515-0E4F-2351-8796B859EF02}"/>
              </a:ext>
            </a:extLst>
          </p:cNvPr>
          <p:cNvGrpSpPr/>
          <p:nvPr/>
        </p:nvGrpSpPr>
        <p:grpSpPr>
          <a:xfrm>
            <a:off x="683822" y="3595422"/>
            <a:ext cx="3218499" cy="2858962"/>
            <a:chOff x="6197740" y="2908616"/>
            <a:chExt cx="4353015" cy="3851444"/>
          </a:xfrm>
        </p:grpSpPr>
        <p:sp>
          <p:nvSpPr>
            <p:cNvPr id="76" name="Oval 75">
              <a:extLst>
                <a:ext uri="{FF2B5EF4-FFF2-40B4-BE49-F238E27FC236}">
                  <a16:creationId xmlns="" xmlns:a16="http://schemas.microsoft.com/office/drawing/2014/main" id="{2CE9FFE1-DA10-D018-9FD0-36BFD5B0B13C}"/>
                </a:ext>
              </a:extLst>
            </p:cNvPr>
            <p:cNvSpPr/>
            <p:nvPr/>
          </p:nvSpPr>
          <p:spPr>
            <a:xfrm>
              <a:off x="6417895" y="3154130"/>
              <a:ext cx="3776508" cy="3551465"/>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 xmlns:a16="http://schemas.microsoft.com/office/drawing/2014/main" id="{CCC0D362-F42D-F16D-8136-E07E80065E9E}"/>
                </a:ext>
              </a:extLst>
            </p:cNvPr>
            <p:cNvGrpSpPr/>
            <p:nvPr/>
          </p:nvGrpSpPr>
          <p:grpSpPr>
            <a:xfrm>
              <a:off x="6698159" y="5934198"/>
              <a:ext cx="854765" cy="825862"/>
              <a:chOff x="4746487" y="3214206"/>
              <a:chExt cx="854765" cy="825862"/>
            </a:xfrm>
          </p:grpSpPr>
          <p:sp>
            <p:nvSpPr>
              <p:cNvPr id="41" name="Rectangle 40">
                <a:extLst>
                  <a:ext uri="{FF2B5EF4-FFF2-40B4-BE49-F238E27FC236}">
                    <a16:creationId xmlns="" xmlns:a16="http://schemas.microsoft.com/office/drawing/2014/main" id="{29A011B1-53A0-7067-47AC-FDF91E63E34A}"/>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 xmlns:a16="http://schemas.microsoft.com/office/drawing/2014/main" id="{9B693294-0897-549E-7239-5F8EB3372664}"/>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 xmlns:a16="http://schemas.microsoft.com/office/drawing/2014/main" id="{0C13F70C-B729-1720-0F85-FB9D014C5FAB}"/>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 xmlns:a16="http://schemas.microsoft.com/office/drawing/2014/main" id="{B1EC90F4-1C3A-57F4-7D61-5EE5A5B79F4C}"/>
                </a:ext>
              </a:extLst>
            </p:cNvPr>
            <p:cNvGrpSpPr/>
            <p:nvPr/>
          </p:nvGrpSpPr>
          <p:grpSpPr>
            <a:xfrm>
              <a:off x="6197740" y="4115209"/>
              <a:ext cx="854765" cy="825862"/>
              <a:chOff x="4746487" y="3214206"/>
              <a:chExt cx="854765" cy="825862"/>
            </a:xfrm>
          </p:grpSpPr>
          <p:sp>
            <p:nvSpPr>
              <p:cNvPr id="33" name="Rectangle 32">
                <a:extLst>
                  <a:ext uri="{FF2B5EF4-FFF2-40B4-BE49-F238E27FC236}">
                    <a16:creationId xmlns="" xmlns:a16="http://schemas.microsoft.com/office/drawing/2014/main" id="{27EB1118-41BB-8E21-0844-811C00A32FD1}"/>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 xmlns:a16="http://schemas.microsoft.com/office/drawing/2014/main" id="{0A839A67-46A6-5253-10F2-A02DB125A06C}"/>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 xmlns:a16="http://schemas.microsoft.com/office/drawing/2014/main" id="{00990B09-7EB2-5D19-390D-10B855DD1EE8}"/>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 xmlns:a16="http://schemas.microsoft.com/office/drawing/2014/main" id="{7A99F10B-E765-3B24-56D0-33B58CC3C235}"/>
                </a:ext>
              </a:extLst>
            </p:cNvPr>
            <p:cNvGrpSpPr/>
            <p:nvPr/>
          </p:nvGrpSpPr>
          <p:grpSpPr>
            <a:xfrm>
              <a:off x="8916774" y="5906504"/>
              <a:ext cx="854765" cy="825862"/>
              <a:chOff x="4746487" y="3214206"/>
              <a:chExt cx="854765" cy="825862"/>
            </a:xfrm>
          </p:grpSpPr>
          <p:sp>
            <p:nvSpPr>
              <p:cNvPr id="45" name="Rectangle 44">
                <a:extLst>
                  <a:ext uri="{FF2B5EF4-FFF2-40B4-BE49-F238E27FC236}">
                    <a16:creationId xmlns="" xmlns:a16="http://schemas.microsoft.com/office/drawing/2014/main" id="{6E572D29-D636-A197-A885-96B33379F669}"/>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BABA7D74-405C-4979-9172-2E7650D6EA2C}"/>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 xmlns:a16="http://schemas.microsoft.com/office/drawing/2014/main" id="{20945B7A-2BC0-D1E6-0B5D-8F57BB41C800}"/>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 xmlns:a16="http://schemas.microsoft.com/office/drawing/2014/main" id="{3DFE12F1-A2D5-3D4F-84E7-8745FFD82FE4}"/>
                </a:ext>
              </a:extLst>
            </p:cNvPr>
            <p:cNvGrpSpPr/>
            <p:nvPr/>
          </p:nvGrpSpPr>
          <p:grpSpPr>
            <a:xfrm>
              <a:off x="7858640" y="2908616"/>
              <a:ext cx="854765" cy="825862"/>
              <a:chOff x="4746487" y="3214206"/>
              <a:chExt cx="854765" cy="825862"/>
            </a:xfrm>
          </p:grpSpPr>
          <p:sp>
            <p:nvSpPr>
              <p:cNvPr id="29" name="Rectangle 28">
                <a:extLst>
                  <a:ext uri="{FF2B5EF4-FFF2-40B4-BE49-F238E27FC236}">
                    <a16:creationId xmlns="" xmlns:a16="http://schemas.microsoft.com/office/drawing/2014/main" id="{000A6E1B-9B39-FF5D-DD89-560138BE5D67}"/>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CB29C5D1-17F9-240C-AF9F-A40E9B7CDA93}"/>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 xmlns:a16="http://schemas.microsoft.com/office/drawing/2014/main" id="{AE62354E-5063-5CA9-E167-C3980410B8B3}"/>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 xmlns:a16="http://schemas.microsoft.com/office/drawing/2014/main" id="{6A7490D4-4C25-F4BA-ECAB-E7E83CF7E212}"/>
                </a:ext>
              </a:extLst>
            </p:cNvPr>
            <p:cNvGrpSpPr/>
            <p:nvPr/>
          </p:nvGrpSpPr>
          <p:grpSpPr>
            <a:xfrm>
              <a:off x="9695990" y="4053726"/>
              <a:ext cx="854765" cy="825862"/>
              <a:chOff x="4746487" y="3214206"/>
              <a:chExt cx="854765" cy="825862"/>
            </a:xfrm>
          </p:grpSpPr>
          <p:sp>
            <p:nvSpPr>
              <p:cNvPr id="37" name="Rectangle 36">
                <a:extLst>
                  <a:ext uri="{FF2B5EF4-FFF2-40B4-BE49-F238E27FC236}">
                    <a16:creationId xmlns="" xmlns:a16="http://schemas.microsoft.com/office/drawing/2014/main" id="{AE6B3636-7E22-1DF2-3FF5-44C328011FAF}"/>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 xmlns:a16="http://schemas.microsoft.com/office/drawing/2014/main" id="{63965377-0863-57AF-09EE-2BA516C11CEA}"/>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 xmlns:a16="http://schemas.microsoft.com/office/drawing/2014/main" id="{CA751F69-04EA-19CD-D367-8D93C5AF9335}"/>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92" name="Group 91">
            <a:extLst>
              <a:ext uri="{FF2B5EF4-FFF2-40B4-BE49-F238E27FC236}">
                <a16:creationId xmlns="" xmlns:a16="http://schemas.microsoft.com/office/drawing/2014/main" id="{1C1265DC-FBFC-5AF6-7E61-62410E386A25}"/>
              </a:ext>
            </a:extLst>
          </p:cNvPr>
          <p:cNvGrpSpPr/>
          <p:nvPr/>
        </p:nvGrpSpPr>
        <p:grpSpPr>
          <a:xfrm>
            <a:off x="7323046" y="3891217"/>
            <a:ext cx="2921474" cy="2636285"/>
            <a:chOff x="7235788" y="3381895"/>
            <a:chExt cx="4205628" cy="3384843"/>
          </a:xfrm>
        </p:grpSpPr>
        <p:cxnSp>
          <p:nvCxnSpPr>
            <p:cNvPr id="83" name="Straight Connector 82">
              <a:extLst>
                <a:ext uri="{FF2B5EF4-FFF2-40B4-BE49-F238E27FC236}">
                  <a16:creationId xmlns="" xmlns:a16="http://schemas.microsoft.com/office/drawing/2014/main" id="{6F7696E4-E858-D2D6-3D8C-C91FC99C614B}"/>
                </a:ext>
              </a:extLst>
            </p:cNvPr>
            <p:cNvCxnSpPr>
              <a:cxnSpLocks/>
            </p:cNvCxnSpPr>
            <p:nvPr/>
          </p:nvCxnSpPr>
          <p:spPr>
            <a:xfrm>
              <a:off x="9258695" y="3766630"/>
              <a:ext cx="15329" cy="2724322"/>
            </a:xfrm>
            <a:prstGeom prst="line">
              <a:avLst/>
            </a:prstGeom>
            <a:ln w="28575"/>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CF3CC097-4B78-1CDF-DCC4-EF348E4343B4}"/>
                </a:ext>
              </a:extLst>
            </p:cNvPr>
            <p:cNvCxnSpPr>
              <a:cxnSpLocks/>
            </p:cNvCxnSpPr>
            <p:nvPr/>
          </p:nvCxnSpPr>
          <p:spPr>
            <a:xfrm>
              <a:off x="7428168" y="5008020"/>
              <a:ext cx="3768152"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48" name="Group 47">
              <a:extLst>
                <a:ext uri="{FF2B5EF4-FFF2-40B4-BE49-F238E27FC236}">
                  <a16:creationId xmlns="" xmlns:a16="http://schemas.microsoft.com/office/drawing/2014/main" id="{02F069CD-7ECE-51A7-7066-3569FA0E9227}"/>
                </a:ext>
              </a:extLst>
            </p:cNvPr>
            <p:cNvGrpSpPr/>
            <p:nvPr/>
          </p:nvGrpSpPr>
          <p:grpSpPr>
            <a:xfrm>
              <a:off x="8819064" y="3381895"/>
              <a:ext cx="854765" cy="825862"/>
              <a:chOff x="4746487" y="3214206"/>
              <a:chExt cx="854765" cy="825862"/>
            </a:xfrm>
          </p:grpSpPr>
          <p:sp>
            <p:nvSpPr>
              <p:cNvPr id="49" name="Rectangle 48">
                <a:extLst>
                  <a:ext uri="{FF2B5EF4-FFF2-40B4-BE49-F238E27FC236}">
                    <a16:creationId xmlns="" xmlns:a16="http://schemas.microsoft.com/office/drawing/2014/main" id="{3DDA4146-E97A-39B1-3DA2-643EA9B38E5F}"/>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 xmlns:a16="http://schemas.microsoft.com/office/drawing/2014/main" id="{47A37425-28F0-29FA-D32F-F4C1F9F180B6}"/>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 xmlns:a16="http://schemas.microsoft.com/office/drawing/2014/main" id="{E9B5DE59-4BB1-8A37-4F18-73346ADA6265}"/>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 xmlns:a16="http://schemas.microsoft.com/office/drawing/2014/main" id="{D67A1160-F09E-E320-E34E-434B06E866D0}"/>
                </a:ext>
              </a:extLst>
            </p:cNvPr>
            <p:cNvGrpSpPr/>
            <p:nvPr/>
          </p:nvGrpSpPr>
          <p:grpSpPr>
            <a:xfrm>
              <a:off x="10586651" y="4638872"/>
              <a:ext cx="854765" cy="825862"/>
              <a:chOff x="4746487" y="3214206"/>
              <a:chExt cx="854765" cy="825862"/>
            </a:xfrm>
          </p:grpSpPr>
          <p:sp>
            <p:nvSpPr>
              <p:cNvPr id="53" name="Rectangle 52">
                <a:extLst>
                  <a:ext uri="{FF2B5EF4-FFF2-40B4-BE49-F238E27FC236}">
                    <a16:creationId xmlns="" xmlns:a16="http://schemas.microsoft.com/office/drawing/2014/main" id="{F98021D4-D305-5D2C-9899-C6F1EA2AB58C}"/>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 xmlns:a16="http://schemas.microsoft.com/office/drawing/2014/main" id="{DAB5386F-7076-7D62-8584-84D5316BC9B7}"/>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 xmlns:a16="http://schemas.microsoft.com/office/drawing/2014/main" id="{F122F322-BEEB-78CF-7BD3-572A62DA6CA5}"/>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 xmlns:a16="http://schemas.microsoft.com/office/drawing/2014/main" id="{B40E3658-A5D2-C18E-563D-EFB4A16BE3D2}"/>
                </a:ext>
              </a:extLst>
            </p:cNvPr>
            <p:cNvGrpSpPr/>
            <p:nvPr/>
          </p:nvGrpSpPr>
          <p:grpSpPr>
            <a:xfrm>
              <a:off x="7235788" y="4645562"/>
              <a:ext cx="854765" cy="825862"/>
              <a:chOff x="4746487" y="3214206"/>
              <a:chExt cx="854765" cy="825862"/>
            </a:xfrm>
          </p:grpSpPr>
          <p:sp>
            <p:nvSpPr>
              <p:cNvPr id="57" name="Rectangle 56">
                <a:extLst>
                  <a:ext uri="{FF2B5EF4-FFF2-40B4-BE49-F238E27FC236}">
                    <a16:creationId xmlns="" xmlns:a16="http://schemas.microsoft.com/office/drawing/2014/main" id="{CEF1C5BF-BF67-5B09-7A6F-7455604F87B0}"/>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 xmlns:a16="http://schemas.microsoft.com/office/drawing/2014/main" id="{7A29AE20-DD8F-13CB-D41B-2C3960AE17F7}"/>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 xmlns:a16="http://schemas.microsoft.com/office/drawing/2014/main" id="{4706A7E1-A233-ABA3-6013-BE32BCF29DA2}"/>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 xmlns:a16="http://schemas.microsoft.com/office/drawing/2014/main" id="{D4D6DEDB-0878-2636-F785-060B0D5419B9}"/>
                </a:ext>
              </a:extLst>
            </p:cNvPr>
            <p:cNvGrpSpPr/>
            <p:nvPr/>
          </p:nvGrpSpPr>
          <p:grpSpPr>
            <a:xfrm>
              <a:off x="8838183" y="4638872"/>
              <a:ext cx="854765" cy="825862"/>
              <a:chOff x="4746487" y="3214206"/>
              <a:chExt cx="854765" cy="825862"/>
            </a:xfrm>
          </p:grpSpPr>
          <p:sp>
            <p:nvSpPr>
              <p:cNvPr id="61" name="Rectangle 60">
                <a:extLst>
                  <a:ext uri="{FF2B5EF4-FFF2-40B4-BE49-F238E27FC236}">
                    <a16:creationId xmlns="" xmlns:a16="http://schemas.microsoft.com/office/drawing/2014/main" id="{08FB9973-5823-0A64-0DC0-187608D381F5}"/>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 xmlns:a16="http://schemas.microsoft.com/office/drawing/2014/main" id="{3F850FD7-DFEF-2377-5B37-2CA275505788}"/>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a:extLst>
                  <a:ext uri="{FF2B5EF4-FFF2-40B4-BE49-F238E27FC236}">
                    <a16:creationId xmlns="" xmlns:a16="http://schemas.microsoft.com/office/drawing/2014/main" id="{D27C49A0-F318-71E1-E17A-9014F2113F6F}"/>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 xmlns:a16="http://schemas.microsoft.com/office/drawing/2014/main" id="{F90BE4DA-76E7-46A2-F90F-A293664D09AE}"/>
                </a:ext>
              </a:extLst>
            </p:cNvPr>
            <p:cNvGrpSpPr/>
            <p:nvPr/>
          </p:nvGrpSpPr>
          <p:grpSpPr>
            <a:xfrm>
              <a:off x="8819066" y="5940876"/>
              <a:ext cx="854765" cy="825862"/>
              <a:chOff x="4746487" y="3214206"/>
              <a:chExt cx="854765" cy="825862"/>
            </a:xfrm>
          </p:grpSpPr>
          <p:sp>
            <p:nvSpPr>
              <p:cNvPr id="79" name="Rectangle 78">
                <a:extLst>
                  <a:ext uri="{FF2B5EF4-FFF2-40B4-BE49-F238E27FC236}">
                    <a16:creationId xmlns="" xmlns:a16="http://schemas.microsoft.com/office/drawing/2014/main" id="{FA71DF78-D7A5-8294-041B-C576AC65E81E}"/>
                  </a:ext>
                </a:extLst>
              </p:cNvPr>
              <p:cNvSpPr/>
              <p:nvPr/>
            </p:nvSpPr>
            <p:spPr>
              <a:xfrm>
                <a:off x="4746487" y="3214206"/>
                <a:ext cx="854765" cy="675861"/>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 xmlns:a16="http://schemas.microsoft.com/office/drawing/2014/main" id="{00AD5372-F896-5502-EA95-D2B22D061EC1}"/>
                  </a:ext>
                </a:extLst>
              </p:cNvPr>
              <p:cNvSpPr/>
              <p:nvPr/>
            </p:nvSpPr>
            <p:spPr>
              <a:xfrm>
                <a:off x="5057912" y="3899079"/>
                <a:ext cx="231913" cy="140989"/>
              </a:xfrm>
              <a:prstGeom prst="rect">
                <a:avLst/>
              </a:prstGeom>
              <a:solidFill>
                <a:srgbClr val="0C961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 xmlns:a16="http://schemas.microsoft.com/office/drawing/2014/main" id="{82A06899-FFCF-FBCB-53A9-14843DD59B98}"/>
                  </a:ext>
                </a:extLst>
              </p:cNvPr>
              <p:cNvCxnSpPr/>
              <p:nvPr/>
            </p:nvCxnSpPr>
            <p:spPr>
              <a:xfrm>
                <a:off x="4893733" y="4040068"/>
                <a:ext cx="5630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3" name="TextBox 92">
            <a:extLst>
              <a:ext uri="{FF2B5EF4-FFF2-40B4-BE49-F238E27FC236}">
                <a16:creationId xmlns="" xmlns:a16="http://schemas.microsoft.com/office/drawing/2014/main" id="{E450A3FD-3042-FAD7-A697-498333AD9B15}"/>
              </a:ext>
            </a:extLst>
          </p:cNvPr>
          <p:cNvSpPr txBox="1"/>
          <p:nvPr/>
        </p:nvSpPr>
        <p:spPr>
          <a:xfrm>
            <a:off x="5906054" y="3142384"/>
            <a:ext cx="5118307" cy="584775"/>
          </a:xfrm>
          <a:prstGeom prst="rect">
            <a:avLst/>
          </a:prstGeom>
          <a:noFill/>
        </p:spPr>
        <p:txBody>
          <a:bodyPr wrap="square" rtlCol="0">
            <a:spAutoFit/>
          </a:bodyPr>
          <a:lstStyle/>
          <a:p>
            <a:r>
              <a:rPr lang="en-US" sz="3200"/>
              <a:t>Cách 3: Xếp thành chữ thập.</a:t>
            </a:r>
          </a:p>
        </p:txBody>
      </p:sp>
    </p:spTree>
    <p:extLst>
      <p:ext uri="{BB962C8B-B14F-4D97-AF65-F5344CB8AC3E}">
        <p14:creationId xmlns:p14="http://schemas.microsoft.com/office/powerpoint/2010/main" val="27917562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checkerboard(across)">
                                      <p:cBhvr>
                                        <p:cTn id="12" dur="500"/>
                                        <p:tgtEl>
                                          <p:spTgt spid="70"/>
                                        </p:tgtEl>
                                      </p:cBhvr>
                                    </p:animEffect>
                                  </p:childTnLst>
                                </p:cTn>
                              </p:par>
                              <p:par>
                                <p:cTn id="13" presetID="5" presetClass="entr" presetSubtype="1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checkerboard(across)">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down)">
                                      <p:cBhvr>
                                        <p:cTn id="20" dur="500"/>
                                        <p:tgtEl>
                                          <p:spTgt spid="71"/>
                                        </p:tgtEl>
                                      </p:cBhvr>
                                    </p:animEffect>
                                  </p:childTnLst>
                                </p:cTn>
                              </p:par>
                              <p:par>
                                <p:cTn id="21" presetID="22" presetClass="entr" presetSubtype="4"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wipe(down)">
                                      <p:cBhvr>
                                        <p:cTn id="23" dur="500"/>
                                        <p:tgtEl>
                                          <p:spTgt spid="7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3"/>
                                        </p:tgtEl>
                                        <p:attrNameLst>
                                          <p:attrName>style.visibility</p:attrName>
                                        </p:attrNameLst>
                                      </p:cBhvr>
                                      <p:to>
                                        <p:strVal val="visible"/>
                                      </p:to>
                                    </p:set>
                                    <p:anim calcmode="lin" valueType="num">
                                      <p:cBhvr>
                                        <p:cTn id="28" dur="500" fill="hold"/>
                                        <p:tgtEl>
                                          <p:spTgt spid="93"/>
                                        </p:tgtEl>
                                        <p:attrNameLst>
                                          <p:attrName>ppt_w</p:attrName>
                                        </p:attrNameLst>
                                      </p:cBhvr>
                                      <p:tavLst>
                                        <p:tav tm="0">
                                          <p:val>
                                            <p:fltVal val="0"/>
                                          </p:val>
                                        </p:tav>
                                        <p:tav tm="100000">
                                          <p:val>
                                            <p:strVal val="#ppt_w"/>
                                          </p:val>
                                        </p:tav>
                                      </p:tavLst>
                                    </p:anim>
                                    <p:anim calcmode="lin" valueType="num">
                                      <p:cBhvr>
                                        <p:cTn id="29" dur="500" fill="hold"/>
                                        <p:tgtEl>
                                          <p:spTgt spid="93"/>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92"/>
                                        </p:tgtEl>
                                        <p:attrNameLst>
                                          <p:attrName>style.visibility</p:attrName>
                                        </p:attrNameLst>
                                      </p:cBhvr>
                                      <p:to>
                                        <p:strVal val="visible"/>
                                      </p:to>
                                    </p:set>
                                    <p:anim calcmode="lin" valueType="num">
                                      <p:cBhvr>
                                        <p:cTn id="32" dur="500" fill="hold"/>
                                        <p:tgtEl>
                                          <p:spTgt spid="92"/>
                                        </p:tgtEl>
                                        <p:attrNameLst>
                                          <p:attrName>ppt_w</p:attrName>
                                        </p:attrNameLst>
                                      </p:cBhvr>
                                      <p:tavLst>
                                        <p:tav tm="0">
                                          <p:val>
                                            <p:fltVal val="0"/>
                                          </p:val>
                                        </p:tav>
                                        <p:tav tm="100000">
                                          <p:val>
                                            <p:strVal val="#ppt_w"/>
                                          </p:val>
                                        </p:tav>
                                      </p:tavLst>
                                    </p:anim>
                                    <p:anim calcmode="lin" valueType="num">
                                      <p:cBhvr>
                                        <p:cTn id="33" dur="500" fill="hold"/>
                                        <p:tgtEl>
                                          <p:spTgt spid="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p:bldP spid="71"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88+ Background Đẹp, Đơn Giản, Ấn Tượng [TẢI NGAY] - THPT Kỳ Anh">
            <a:extLst>
              <a:ext uri="{FF2B5EF4-FFF2-40B4-BE49-F238E27FC236}">
                <a16:creationId xmlns="" xmlns:a16="http://schemas.microsoft.com/office/drawing/2014/main" id="{4BE79E17-F538-D32B-76E2-7D72A4DE7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 xmlns:a16="http://schemas.microsoft.com/office/drawing/2014/main" id="{255BF907-EB0C-C33A-8606-460918AFF8DB}"/>
              </a:ext>
            </a:extLst>
          </p:cNvPr>
          <p:cNvGrpSpPr/>
          <p:nvPr/>
        </p:nvGrpSpPr>
        <p:grpSpPr>
          <a:xfrm>
            <a:off x="409637" y="265043"/>
            <a:ext cx="11580305" cy="6423433"/>
            <a:chOff x="614525" y="1103487"/>
            <a:chExt cx="10567281" cy="4710699"/>
          </a:xfrm>
        </p:grpSpPr>
        <p:grpSp>
          <p:nvGrpSpPr>
            <p:cNvPr id="5" name="Group 4">
              <a:extLst>
                <a:ext uri="{FF2B5EF4-FFF2-40B4-BE49-F238E27FC236}">
                  <a16:creationId xmlns="" xmlns:a16="http://schemas.microsoft.com/office/drawing/2014/main" id="{CA4477CC-1C84-E40A-E5FA-03AFD26C9199}"/>
                </a:ext>
              </a:extLst>
            </p:cNvPr>
            <p:cNvGrpSpPr/>
            <p:nvPr/>
          </p:nvGrpSpPr>
          <p:grpSpPr>
            <a:xfrm>
              <a:off x="614525" y="1123785"/>
              <a:ext cx="10567281" cy="4690401"/>
              <a:chOff x="614525" y="1123785"/>
              <a:chExt cx="10567281" cy="4690401"/>
            </a:xfrm>
          </p:grpSpPr>
          <p:grpSp>
            <p:nvGrpSpPr>
              <p:cNvPr id="7" name="Group 6">
                <a:extLst>
                  <a:ext uri="{FF2B5EF4-FFF2-40B4-BE49-F238E27FC236}">
                    <a16:creationId xmlns="" xmlns:a16="http://schemas.microsoft.com/office/drawing/2014/main" id="{DF119F2E-083F-0DEA-4EE0-B932C114A173}"/>
                  </a:ext>
                </a:extLst>
              </p:cNvPr>
              <p:cNvGrpSpPr/>
              <p:nvPr/>
            </p:nvGrpSpPr>
            <p:grpSpPr>
              <a:xfrm>
                <a:off x="614525" y="1123785"/>
                <a:ext cx="10567281" cy="4690401"/>
                <a:chOff x="614525" y="1123785"/>
                <a:chExt cx="10567281" cy="4690401"/>
              </a:xfrm>
            </p:grpSpPr>
            <p:sp>
              <p:nvSpPr>
                <p:cNvPr id="9" name="Rectangle: Rounded Corners 8">
                  <a:extLst>
                    <a:ext uri="{FF2B5EF4-FFF2-40B4-BE49-F238E27FC236}">
                      <a16:creationId xmlns="" xmlns:a16="http://schemas.microsoft.com/office/drawing/2014/main" id="{AE3D9DBD-08C2-56FA-327A-78EEE27BE2B0}"/>
                    </a:ext>
                  </a:extLst>
                </p:cNvPr>
                <p:cNvSpPr/>
                <p:nvPr/>
              </p:nvSpPr>
              <p:spPr>
                <a:xfrm>
                  <a:off x="614525" y="1177355"/>
                  <a:ext cx="7431589" cy="1182866"/>
                </a:xfrm>
                <a:prstGeom prst="roundRect">
                  <a:avLst>
                    <a:gd name="adj" fmla="val 24968"/>
                  </a:avLst>
                </a:prstGeom>
                <a:solidFill>
                  <a:schemeClr val="accent2">
                    <a:lumMod val="60000"/>
                    <a:lumOff val="40000"/>
                  </a:schemeClr>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0" name="Rectangle: Rounded Corners 9">
                  <a:extLst>
                    <a:ext uri="{FF2B5EF4-FFF2-40B4-BE49-F238E27FC236}">
                      <a16:creationId xmlns="" xmlns:a16="http://schemas.microsoft.com/office/drawing/2014/main" id="{E58E8AE3-5DA4-08E5-CCE4-68647F13C1F1}"/>
                    </a:ext>
                  </a:extLst>
                </p:cNvPr>
                <p:cNvSpPr/>
                <p:nvPr/>
              </p:nvSpPr>
              <p:spPr>
                <a:xfrm>
                  <a:off x="614525" y="1769169"/>
                  <a:ext cx="10567281" cy="4045017"/>
                </a:xfrm>
                <a:prstGeom prst="roundRect">
                  <a:avLst>
                    <a:gd name="adj" fmla="val 12944"/>
                  </a:avLst>
                </a:prstGeom>
                <a:solidFill>
                  <a:schemeClr val="bg1"/>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sp>
              <p:nvSpPr>
                <p:cNvPr id="11" name="Rectangle 10">
                  <a:extLst>
                    <a:ext uri="{FF2B5EF4-FFF2-40B4-BE49-F238E27FC236}">
                      <a16:creationId xmlns="" xmlns:a16="http://schemas.microsoft.com/office/drawing/2014/main" id="{CE66B972-B251-769B-BB71-C9AC235BF308}"/>
                    </a:ext>
                  </a:extLst>
                </p:cNvPr>
                <p:cNvSpPr/>
                <p:nvPr/>
              </p:nvSpPr>
              <p:spPr>
                <a:xfrm>
                  <a:off x="749906" y="1123785"/>
                  <a:ext cx="2855935" cy="649041"/>
                </a:xfrm>
                <a:prstGeom prst="rect">
                  <a:avLst/>
                </a:prstGeom>
              </p:spPr>
              <p:txBody>
                <a:bodyPr wrap="square">
                  <a:spAutoFit/>
                </a:bodyPr>
                <a:lstStyle/>
                <a:p>
                  <a:pPr marL="0" marR="0" lvl="0" indent="0" algn="just" defTabSz="342900" rtl="0" eaLnBrk="1" fontAlgn="auto" latinLnBrk="0" hangingPunct="1">
                    <a:lnSpc>
                      <a:spcPct val="13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rPr>
                    <a:t>Hoạt động 1</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8" name="Rectangle: Rounded Corners 7">
                <a:extLst>
                  <a:ext uri="{FF2B5EF4-FFF2-40B4-BE49-F238E27FC236}">
                    <a16:creationId xmlns="" xmlns:a16="http://schemas.microsoft.com/office/drawing/2014/main" id="{06EBF535-7C6B-AD8C-A1F2-AD2AE1BB4EE8}"/>
                  </a:ext>
                </a:extLst>
              </p:cNvPr>
              <p:cNvSpPr/>
              <p:nvPr/>
            </p:nvSpPr>
            <p:spPr>
              <a:xfrm>
                <a:off x="3222884" y="1212727"/>
                <a:ext cx="4823229" cy="1707594"/>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Print"/>
                  <a:cs typeface="+mn-cs"/>
                </a:endParaRPr>
              </a:p>
            </p:txBody>
          </p:sp>
        </p:grpSp>
        <p:sp>
          <p:nvSpPr>
            <p:cNvPr id="6" name="Rectangle 5">
              <a:extLst>
                <a:ext uri="{FF2B5EF4-FFF2-40B4-BE49-F238E27FC236}">
                  <a16:creationId xmlns="" xmlns:a16="http://schemas.microsoft.com/office/drawing/2014/main" id="{EFAE46B1-E9EA-E645-EDC5-30AAF9883B18}"/>
                </a:ext>
              </a:extLst>
            </p:cNvPr>
            <p:cNvSpPr/>
            <p:nvPr/>
          </p:nvSpPr>
          <p:spPr>
            <a:xfrm>
              <a:off x="3222884" y="1103487"/>
              <a:ext cx="4823230" cy="68921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lang="en-US" sz="2800" b="1">
                  <a:solidFill>
                    <a:srgbClr val="000000"/>
                  </a:solidFill>
                  <a:latin typeface="UTM Avo" panose="02040603050506020204" pitchFamily="18" charset="0"/>
                  <a:cs typeface="Times New Roman" panose="02020603050405020304" pitchFamily="18" charset="0"/>
                </a:rPr>
                <a:t>Mạng lưới</a:t>
              </a:r>
              <a:endParaRPr kumimoji="0" lang="vi-VN" sz="2800" b="1" i="0" u="none" strike="noStrike" kern="1200" cap="none" spc="0" normalizeH="0" baseline="0" noProof="0">
                <a:ln>
                  <a:noFill/>
                </a:ln>
                <a:solidFill>
                  <a:srgbClr val="000000"/>
                </a:solidFill>
                <a:effectLst/>
                <a:uLnTx/>
                <a:uFillTx/>
                <a:latin typeface="UTM Avo" panose="02040603050506020204" pitchFamily="18" charset="0"/>
                <a:cs typeface="Times New Roman" panose="02020603050405020304" pitchFamily="18" charset="0"/>
              </a:endParaRPr>
            </a:p>
          </p:txBody>
        </p:sp>
      </p:grpSp>
      <p:sp>
        <p:nvSpPr>
          <p:cNvPr id="2" name="TextBox 1">
            <a:extLst>
              <a:ext uri="{FF2B5EF4-FFF2-40B4-BE49-F238E27FC236}">
                <a16:creationId xmlns="" xmlns:a16="http://schemas.microsoft.com/office/drawing/2014/main" id="{3BA0C540-C42A-D9F6-FF19-9980F47C6BE9}"/>
              </a:ext>
            </a:extLst>
          </p:cNvPr>
          <p:cNvSpPr txBox="1"/>
          <p:nvPr/>
        </p:nvSpPr>
        <p:spPr>
          <a:xfrm>
            <a:off x="750013" y="1412028"/>
            <a:ext cx="10560345" cy="461665"/>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1. Em hãy kể ra một số mạng lưới, giống như mạng giao thông đường bộ.</a:t>
            </a:r>
          </a:p>
        </p:txBody>
      </p:sp>
      <p:grpSp>
        <p:nvGrpSpPr>
          <p:cNvPr id="31" name="Group 30">
            <a:extLst>
              <a:ext uri="{FF2B5EF4-FFF2-40B4-BE49-F238E27FC236}">
                <a16:creationId xmlns="" xmlns:a16="http://schemas.microsoft.com/office/drawing/2014/main" id="{7CF56036-8EF4-D4ED-DEE1-EDDCEC611CEA}"/>
              </a:ext>
            </a:extLst>
          </p:cNvPr>
          <p:cNvGrpSpPr/>
          <p:nvPr/>
        </p:nvGrpSpPr>
        <p:grpSpPr>
          <a:xfrm>
            <a:off x="544446" y="1987144"/>
            <a:ext cx="10572688" cy="461665"/>
            <a:chOff x="544446" y="1987144"/>
            <a:chExt cx="10572688" cy="461665"/>
          </a:xfrm>
        </p:grpSpPr>
        <p:sp>
          <p:nvSpPr>
            <p:cNvPr id="28" name="TextBox 27">
              <a:extLst>
                <a:ext uri="{FF2B5EF4-FFF2-40B4-BE49-F238E27FC236}">
                  <a16:creationId xmlns="" xmlns:a16="http://schemas.microsoft.com/office/drawing/2014/main" id="{A718F82A-A3FD-9A0C-0A7B-8D88171EDCAC}"/>
                </a:ext>
              </a:extLst>
            </p:cNvPr>
            <p:cNvSpPr txBox="1"/>
            <p:nvPr/>
          </p:nvSpPr>
          <p:spPr>
            <a:xfrm>
              <a:off x="1449152" y="1987144"/>
              <a:ext cx="9667982" cy="461665"/>
            </a:xfrm>
            <a:prstGeom prst="rect">
              <a:avLst/>
            </a:prstGeom>
            <a:noFill/>
          </p:spPr>
          <p:txBody>
            <a:bodyPr wrap="square" rtlCol="0">
              <a:spAutoFit/>
            </a:bodyPr>
            <a:lstStyle/>
            <a:p>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mạng </a:t>
              </a:r>
              <a:r>
                <a:rPr lang="en-US" sz="2400" smtClean="0">
                  <a:solidFill>
                    <a:srgbClr val="FF0000"/>
                  </a:solidFill>
                  <a:latin typeface="Tahoma" panose="020B0604030504040204" pitchFamily="34" charset="0"/>
                  <a:ea typeface="Tahoma" panose="020B0604030504040204" pitchFamily="34" charset="0"/>
                  <a:cs typeface="Tahoma" panose="020B0604030504040204" pitchFamily="34" charset="0"/>
                </a:rPr>
                <a:t>đường sắt</a:t>
              </a:r>
              <a:r>
                <a:rPr lang="vi-VN" sz="240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2400">
                  <a:solidFill>
                    <a:srgbClr val="FF0000"/>
                  </a:solidFill>
                  <a:latin typeface="Tahoma" panose="020B0604030504040204" pitchFamily="34" charset="0"/>
                  <a:ea typeface="Tahoma" panose="020B0604030504040204" pitchFamily="34" charset="0"/>
                  <a:cs typeface="Tahoma" panose="020B0604030504040204" pitchFamily="34" charset="0"/>
                </a:rPr>
                <a:t>mạng ống nước; mạng </a:t>
              </a:r>
              <a:r>
                <a:rPr lang="vi-VN" sz="2400" smtClean="0">
                  <a:solidFill>
                    <a:srgbClr val="FF0000"/>
                  </a:solidFill>
                  <a:latin typeface="Tahoma" panose="020B0604030504040204" pitchFamily="34" charset="0"/>
                  <a:ea typeface="Tahoma" panose="020B0604030504040204" pitchFamily="34" charset="0"/>
                  <a:cs typeface="Tahoma" panose="020B0604030504040204" pitchFamily="34" charset="0"/>
                </a:rPr>
                <a:t>điện;…</a:t>
              </a:r>
              <a:endParaRPr lang="en-US" sz="240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9" name="Arrow: Right 28">
              <a:extLst>
                <a:ext uri="{FF2B5EF4-FFF2-40B4-BE49-F238E27FC236}">
                  <a16:creationId xmlns="" xmlns:a16="http://schemas.microsoft.com/office/drawing/2014/main" id="{739DCE0A-315C-D0BD-1E72-1D4FDC75BBD9}"/>
                </a:ext>
              </a:extLst>
            </p:cNvPr>
            <p:cNvSpPr/>
            <p:nvPr/>
          </p:nvSpPr>
          <p:spPr>
            <a:xfrm>
              <a:off x="544446" y="2110248"/>
              <a:ext cx="769897" cy="2054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 xmlns:a16="http://schemas.microsoft.com/office/drawing/2014/main" id="{AA1B5269-A802-93F1-5B45-56F56AFC7727}"/>
              </a:ext>
            </a:extLst>
          </p:cNvPr>
          <p:cNvSpPr txBox="1"/>
          <p:nvPr/>
        </p:nvSpPr>
        <p:spPr>
          <a:xfrm>
            <a:off x="750013" y="2513918"/>
            <a:ext cx="9667982" cy="461665"/>
          </a:xfrm>
          <a:prstGeom prst="rect">
            <a:avLst/>
          </a:prstGeom>
          <a:noFill/>
        </p:spPr>
        <p:txBody>
          <a:bodyPr wrap="square" rtlCol="0">
            <a:spAutoFit/>
          </a:bodyPr>
          <a:lstStyle/>
          <a:p>
            <a:r>
              <a:rPr lang="en-US" sz="2400">
                <a:latin typeface="Tahoma" panose="020B0604030504040204" pitchFamily="34" charset="0"/>
                <a:ea typeface="Tahoma" panose="020B0604030504040204" pitchFamily="34" charset="0"/>
                <a:cs typeface="Tahoma" panose="020B0604030504040204" pitchFamily="34" charset="0"/>
              </a:rPr>
              <a:t>2. Những gì được vận chuyển trên mạng lưới đó?</a:t>
            </a:r>
          </a:p>
        </p:txBody>
      </p:sp>
      <p:grpSp>
        <p:nvGrpSpPr>
          <p:cNvPr id="2048" name="Group 2047">
            <a:extLst>
              <a:ext uri="{FF2B5EF4-FFF2-40B4-BE49-F238E27FC236}">
                <a16:creationId xmlns="" xmlns:a16="http://schemas.microsoft.com/office/drawing/2014/main" id="{795E1828-AB40-C069-607D-18AFB538E4AB}"/>
              </a:ext>
            </a:extLst>
          </p:cNvPr>
          <p:cNvGrpSpPr/>
          <p:nvPr/>
        </p:nvGrpSpPr>
        <p:grpSpPr>
          <a:xfrm>
            <a:off x="595900" y="2894926"/>
            <a:ext cx="10440385" cy="1569660"/>
            <a:chOff x="595900" y="2004873"/>
            <a:chExt cx="10440385" cy="1569660"/>
          </a:xfrm>
        </p:grpSpPr>
        <p:sp>
          <p:nvSpPr>
            <p:cNvPr id="2049" name="TextBox 2048">
              <a:extLst>
                <a:ext uri="{FF2B5EF4-FFF2-40B4-BE49-F238E27FC236}">
                  <a16:creationId xmlns="" xmlns:a16="http://schemas.microsoft.com/office/drawing/2014/main" id="{B59BB87A-6133-3E0B-5A44-A62F02A549A3}"/>
                </a:ext>
              </a:extLst>
            </p:cNvPr>
            <p:cNvSpPr txBox="1"/>
            <p:nvPr/>
          </p:nvSpPr>
          <p:spPr>
            <a:xfrm>
              <a:off x="1368303" y="2004873"/>
              <a:ext cx="9667982" cy="1569660"/>
            </a:xfrm>
            <a:prstGeom prst="rect">
              <a:avLst/>
            </a:prstGeom>
            <a:noFill/>
          </p:spPr>
          <p:txBody>
            <a:bodyPr wrap="square" rtlCol="0">
              <a:spAutoFit/>
            </a:bodyPr>
            <a:lstStyle/>
            <a:p>
              <a:pPr algn="just"/>
              <a:r>
                <a:rPr lang="vi-VN" sz="2400" b="0" i="0">
                  <a:solidFill>
                    <a:srgbClr val="FF0000"/>
                  </a:solidFill>
                  <a:effectLst/>
                  <a:latin typeface="Tahoma" panose="020B0604030504040204" pitchFamily="34" charset="0"/>
                  <a:ea typeface="Tahoma" panose="020B0604030504040204" pitchFamily="34" charset="0"/>
                  <a:cs typeface="Tahoma" panose="020B0604030504040204" pitchFamily="34" charset="0"/>
                </a:rPr>
                <a:t>Vật được vận chuyển trên mạng lưới đó là:</a:t>
              </a:r>
            </a:p>
            <a:p>
              <a:pPr algn="just"/>
              <a:r>
                <a:rPr lang="vi-VN" sz="2400" b="0" i="0">
                  <a:solidFill>
                    <a:srgbClr val="FF0000"/>
                  </a:solidFill>
                  <a:effectLst/>
                  <a:latin typeface="Tahoma" panose="020B0604030504040204" pitchFamily="34" charset="0"/>
                  <a:ea typeface="Tahoma" panose="020B0604030504040204" pitchFamily="34" charset="0"/>
                  <a:cs typeface="Tahoma" panose="020B0604030504040204" pitchFamily="34" charset="0"/>
                </a:rPr>
                <a:t>- Trong mạng </a:t>
              </a:r>
              <a:r>
                <a:rPr lang="en-US" sz="2400" smtClean="0">
                  <a:solidFill>
                    <a:srgbClr val="FF0000"/>
                  </a:solidFill>
                  <a:latin typeface="Tahoma" panose="020B0604030504040204" pitchFamily="34" charset="0"/>
                  <a:ea typeface="Tahoma" panose="020B0604030504040204" pitchFamily="34" charset="0"/>
                  <a:cs typeface="Tahoma" panose="020B0604030504040204" pitchFamily="34" charset="0"/>
                </a:rPr>
                <a:t>đường sắt </a:t>
              </a:r>
              <a:r>
                <a:rPr lang="vi-VN" sz="2400" b="0" i="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là</a:t>
              </a:r>
              <a:r>
                <a:rPr lang="vi-VN" sz="2400" b="0" i="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b="0" i="1">
                  <a:solidFill>
                    <a:srgbClr val="FF0000"/>
                  </a:solidFill>
                  <a:effectLst/>
                  <a:latin typeface="Tahoma" panose="020B0604030504040204" pitchFamily="34" charset="0"/>
                  <a:ea typeface="Tahoma" panose="020B0604030504040204" pitchFamily="34" charset="0"/>
                  <a:cs typeface="Tahoma" panose="020B0604030504040204" pitchFamily="34" charset="0"/>
                </a:rPr>
                <a:t>thuyền bè, hàng hóa, con người</a:t>
              </a:r>
              <a:r>
                <a:rPr lang="vi-VN" sz="2400" b="0" i="1">
                  <a:solidFill>
                    <a:srgbClr val="FF0000"/>
                  </a:solidFill>
                  <a:effectLst/>
                  <a:latin typeface="Tahoma" panose="020B0604030504040204" pitchFamily="34" charset="0"/>
                  <a:ea typeface="Tahoma" panose="020B0604030504040204" pitchFamily="34" charset="0"/>
                  <a:cs typeface="Tahoma" panose="020B0604030504040204" pitchFamily="34" charset="0"/>
                </a:rPr>
                <a:t>.</a:t>
              </a:r>
            </a:p>
            <a:p>
              <a:pPr algn="just"/>
              <a:r>
                <a:rPr lang="vi-VN" sz="2400" b="0" i="0">
                  <a:solidFill>
                    <a:srgbClr val="FF0000"/>
                  </a:solidFill>
                  <a:effectLst/>
                  <a:latin typeface="Tahoma" panose="020B0604030504040204" pitchFamily="34" charset="0"/>
                  <a:ea typeface="Tahoma" panose="020B0604030504040204" pitchFamily="34" charset="0"/>
                  <a:cs typeface="Tahoma" panose="020B0604030504040204" pitchFamily="34" charset="0"/>
                </a:rPr>
                <a:t>- Trong mạng ống nước là: </a:t>
              </a:r>
              <a:r>
                <a:rPr lang="vi-VN" sz="2400" b="0" i="1">
                  <a:solidFill>
                    <a:srgbClr val="FF0000"/>
                  </a:solidFill>
                  <a:effectLst/>
                  <a:latin typeface="Tahoma" panose="020B0604030504040204" pitchFamily="34" charset="0"/>
                  <a:ea typeface="Tahoma" panose="020B0604030504040204" pitchFamily="34" charset="0"/>
                  <a:cs typeface="Tahoma" panose="020B0604030504040204" pitchFamily="34" charset="0"/>
                </a:rPr>
                <a:t>nước.</a:t>
              </a:r>
            </a:p>
            <a:p>
              <a:pPr algn="just"/>
              <a:r>
                <a:rPr lang="vi-VN" sz="2400" b="0" i="0">
                  <a:solidFill>
                    <a:srgbClr val="FF0000"/>
                  </a:solidFill>
                  <a:effectLst/>
                  <a:latin typeface="Tahoma" panose="020B0604030504040204" pitchFamily="34" charset="0"/>
                  <a:ea typeface="Tahoma" panose="020B0604030504040204" pitchFamily="34" charset="0"/>
                  <a:cs typeface="Tahoma" panose="020B0604030504040204" pitchFamily="34" charset="0"/>
                </a:rPr>
                <a:t>- Mạng mạng điện </a:t>
              </a:r>
              <a:r>
                <a:rPr lang="vi-VN" sz="2400" b="0" i="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là</a:t>
              </a:r>
              <a:r>
                <a:rPr lang="vi-VN" sz="2400" b="0" i="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2400" i="1" smtClean="0">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vi-VN" sz="2400" b="0" i="1"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a:t>
              </a:r>
              <a:endParaRPr lang="vi-VN" sz="2400" b="0" i="1">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051" name="Arrow: Right 2050">
              <a:extLst>
                <a:ext uri="{FF2B5EF4-FFF2-40B4-BE49-F238E27FC236}">
                  <a16:creationId xmlns="" xmlns:a16="http://schemas.microsoft.com/office/drawing/2014/main" id="{A7594010-4D8B-2153-8A58-985FD317CD1C}"/>
                </a:ext>
              </a:extLst>
            </p:cNvPr>
            <p:cNvSpPr/>
            <p:nvPr/>
          </p:nvSpPr>
          <p:spPr>
            <a:xfrm>
              <a:off x="595900" y="2682502"/>
              <a:ext cx="769897" cy="2054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2" name="TextBox 2051">
            <a:extLst>
              <a:ext uri="{FF2B5EF4-FFF2-40B4-BE49-F238E27FC236}">
                <a16:creationId xmlns="" xmlns:a16="http://schemas.microsoft.com/office/drawing/2014/main" id="{7C420D7F-B08E-FE7C-4DFF-5C52626C0878}"/>
              </a:ext>
            </a:extLst>
          </p:cNvPr>
          <p:cNvSpPr txBox="1"/>
          <p:nvPr/>
        </p:nvSpPr>
        <p:spPr>
          <a:xfrm>
            <a:off x="752390" y="4323120"/>
            <a:ext cx="10949279" cy="2862322"/>
          </a:xfrm>
          <a:prstGeom prst="rect">
            <a:avLst/>
          </a:prstGeom>
          <a:noFill/>
        </p:spPr>
        <p:txBody>
          <a:bodyPr wrap="square" rtlCol="0">
            <a:spAutoFit/>
          </a:bodyPr>
          <a:lstStyle/>
          <a:p>
            <a:pPr>
              <a:lnSpc>
                <a:spcPct val="150000"/>
              </a:lnSpc>
            </a:pPr>
            <a:r>
              <a:rPr lang="en-US" sz="2400">
                <a:latin typeface="Tahoma" panose="020B0604030504040204" pitchFamily="34" charset="0"/>
                <a:ea typeface="Tahoma" panose="020B0604030504040204" pitchFamily="34" charset="0"/>
                <a:cs typeface="Tahoma" panose="020B0604030504040204" pitchFamily="34" charset="0"/>
              </a:rPr>
              <a:t>3. Em hãy chọn các phương án trả lời đúng.</a:t>
            </a:r>
          </a:p>
          <a:p>
            <a:pPr>
              <a:lnSpc>
                <a:spcPct val="150000"/>
              </a:lnSpc>
            </a:pPr>
            <a:r>
              <a:rPr lang="en-US" sz="2400">
                <a:latin typeface="Tahoma" panose="020B0604030504040204" pitchFamily="34" charset="0"/>
                <a:ea typeface="Tahoma" panose="020B0604030504040204" pitchFamily="34" charset="0"/>
                <a:cs typeface="Tahoma" panose="020B0604030504040204" pitchFamily="34" charset="0"/>
              </a:rPr>
              <a:t>Điểm chung của những mạng lưới đó là gì?</a:t>
            </a:r>
          </a:p>
          <a:p>
            <a:pPr>
              <a:lnSpc>
                <a:spcPct val="150000"/>
              </a:lnSpc>
            </a:pPr>
            <a:r>
              <a:rPr lang="en-US" sz="2400" smtClean="0">
                <a:latin typeface="Tahoma" panose="020B0604030504040204" pitchFamily="34" charset="0"/>
                <a:ea typeface="Tahoma" panose="020B0604030504040204" pitchFamily="34" charset="0"/>
                <a:cs typeface="Tahoma" panose="020B0604030504040204" pitchFamily="34" charset="0"/>
              </a:rPr>
              <a:t>    A</a:t>
            </a:r>
            <a:r>
              <a:rPr lang="en-US" sz="2400">
                <a:latin typeface="Tahoma" panose="020B0604030504040204" pitchFamily="34" charset="0"/>
                <a:ea typeface="Tahoma" panose="020B0604030504040204" pitchFamily="34" charset="0"/>
                <a:cs typeface="Tahoma" panose="020B0604030504040204" pitchFamily="34" charset="0"/>
              </a:rPr>
              <a:t>. Có nhiều thành viên.                                    B. Chia sẻ tài nguyên.</a:t>
            </a:r>
          </a:p>
          <a:p>
            <a:pPr>
              <a:lnSpc>
                <a:spcPct val="150000"/>
              </a:lnSpc>
            </a:pPr>
            <a:r>
              <a:rPr lang="en-US" sz="2400" smtClean="0">
                <a:latin typeface="Tahoma" panose="020B0604030504040204" pitchFamily="34" charset="0"/>
                <a:ea typeface="Tahoma" panose="020B0604030504040204" pitchFamily="34" charset="0"/>
                <a:cs typeface="Tahoma" panose="020B0604030504040204" pitchFamily="34" charset="0"/>
              </a:rPr>
              <a:t>    C</a:t>
            </a:r>
            <a:r>
              <a:rPr lang="en-US" sz="2400">
                <a:latin typeface="Tahoma" panose="020B0604030504040204" pitchFamily="34" charset="0"/>
                <a:ea typeface="Tahoma" panose="020B0604030504040204" pitchFamily="34" charset="0"/>
                <a:cs typeface="Tahoma" panose="020B0604030504040204" pitchFamily="34" charset="0"/>
              </a:rPr>
              <a:t>. Kết nối các thành viên.                                 D. Có nhiều đường cắt nhau.</a:t>
            </a:r>
          </a:p>
        </p:txBody>
      </p:sp>
      <p:sp>
        <p:nvSpPr>
          <p:cNvPr id="2053" name="Oval 2052">
            <a:extLst>
              <a:ext uri="{FF2B5EF4-FFF2-40B4-BE49-F238E27FC236}">
                <a16:creationId xmlns="" xmlns:a16="http://schemas.microsoft.com/office/drawing/2014/main" id="{2E978B30-110B-7C1F-9AC2-7FC5C9D0BADC}"/>
              </a:ext>
            </a:extLst>
          </p:cNvPr>
          <p:cNvSpPr/>
          <p:nvPr/>
        </p:nvSpPr>
        <p:spPr>
          <a:xfrm>
            <a:off x="1108943" y="6119288"/>
            <a:ext cx="513708" cy="4658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2E978B30-110B-7C1F-9AC2-7FC5C9D0BADC}"/>
              </a:ext>
            </a:extLst>
          </p:cNvPr>
          <p:cNvSpPr/>
          <p:nvPr/>
        </p:nvSpPr>
        <p:spPr>
          <a:xfrm>
            <a:off x="1090389" y="5466095"/>
            <a:ext cx="513708" cy="52303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 xmlns:a16="http://schemas.microsoft.com/office/drawing/2014/main" id="{2E978B30-110B-7C1F-9AC2-7FC5C9D0BADC}"/>
              </a:ext>
            </a:extLst>
          </p:cNvPr>
          <p:cNvSpPr/>
          <p:nvPr/>
        </p:nvSpPr>
        <p:spPr>
          <a:xfrm>
            <a:off x="7649526" y="5561331"/>
            <a:ext cx="513708" cy="50158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miley Face 2">
            <a:hlinkClick r:id="rId3" action="ppaction://hlinksldjump"/>
          </p:cNvPr>
          <p:cNvSpPr/>
          <p:nvPr/>
        </p:nvSpPr>
        <p:spPr>
          <a:xfrm>
            <a:off x="11310358" y="292721"/>
            <a:ext cx="679584" cy="55541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5849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edge">
                                      <p:cBhvr>
                                        <p:cTn id="20" dur="20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2048"/>
                                        </p:tgtEl>
                                        <p:attrNameLst>
                                          <p:attrName>style.visibility</p:attrName>
                                        </p:attrNameLst>
                                      </p:cBhvr>
                                      <p:to>
                                        <p:strVal val="visible"/>
                                      </p:to>
                                    </p:set>
                                    <p:anim calcmode="lin" valueType="num">
                                      <p:cBhvr>
                                        <p:cTn id="30" dur="1000" fill="hold"/>
                                        <p:tgtEl>
                                          <p:spTgt spid="2048"/>
                                        </p:tgtEl>
                                        <p:attrNameLst>
                                          <p:attrName>ppt_w</p:attrName>
                                        </p:attrNameLst>
                                      </p:cBhvr>
                                      <p:tavLst>
                                        <p:tav tm="0">
                                          <p:val>
                                            <p:strVal val="#ppt_w+.3"/>
                                          </p:val>
                                        </p:tav>
                                        <p:tav tm="100000">
                                          <p:val>
                                            <p:strVal val="#ppt_w"/>
                                          </p:val>
                                        </p:tav>
                                      </p:tavLst>
                                    </p:anim>
                                    <p:anim calcmode="lin" valueType="num">
                                      <p:cBhvr>
                                        <p:cTn id="31" dur="1000" fill="hold"/>
                                        <p:tgtEl>
                                          <p:spTgt spid="2048"/>
                                        </p:tgtEl>
                                        <p:attrNameLst>
                                          <p:attrName>ppt_h</p:attrName>
                                        </p:attrNameLst>
                                      </p:cBhvr>
                                      <p:tavLst>
                                        <p:tav tm="0">
                                          <p:val>
                                            <p:strVal val="#ppt_h"/>
                                          </p:val>
                                        </p:tav>
                                        <p:tav tm="100000">
                                          <p:val>
                                            <p:strVal val="#ppt_h"/>
                                          </p:val>
                                        </p:tav>
                                      </p:tavLst>
                                    </p:anim>
                                    <p:animEffect transition="in" filter="fade">
                                      <p:cBhvr>
                                        <p:cTn id="32" dur="1000"/>
                                        <p:tgtEl>
                                          <p:spTgt spid="2048"/>
                                        </p:tgtEl>
                                      </p:cBhvr>
                                    </p:animEffect>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p:cTn id="37" dur="500" decel="50000" fill="hold">
                                          <p:stCondLst>
                                            <p:cond delay="0"/>
                                          </p:stCondLst>
                                        </p:cTn>
                                        <p:tgtEl>
                                          <p:spTgt spid="2052"/>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52"/>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52"/>
                                        </p:tgtEl>
                                        <p:attrNameLst>
                                          <p:attrName>ppt_w</p:attrName>
                                        </p:attrNameLst>
                                      </p:cBhvr>
                                      <p:tavLst>
                                        <p:tav tm="0">
                                          <p:val>
                                            <p:strVal val="#ppt_w*.05"/>
                                          </p:val>
                                        </p:tav>
                                        <p:tav tm="100000">
                                          <p:val>
                                            <p:strVal val="#ppt_w"/>
                                          </p:val>
                                        </p:tav>
                                      </p:tavLst>
                                    </p:anim>
                                    <p:anim calcmode="lin" valueType="num">
                                      <p:cBhvr>
                                        <p:cTn id="40" dur="1000" fill="hold"/>
                                        <p:tgtEl>
                                          <p:spTgt spid="2052"/>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52"/>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52"/>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52"/>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5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53"/>
                                        </p:tgtEl>
                                        <p:attrNameLst>
                                          <p:attrName>style.visibility</p:attrName>
                                        </p:attrNameLst>
                                      </p:cBhvr>
                                      <p:to>
                                        <p:strVal val="visible"/>
                                      </p:to>
                                    </p:set>
                                    <p:anim calcmode="lin" valueType="num">
                                      <p:cBhvr additive="base">
                                        <p:cTn id="61" dur="500" fill="hold"/>
                                        <p:tgtEl>
                                          <p:spTgt spid="2053"/>
                                        </p:tgtEl>
                                        <p:attrNameLst>
                                          <p:attrName>ppt_x</p:attrName>
                                        </p:attrNameLst>
                                      </p:cBhvr>
                                      <p:tavLst>
                                        <p:tav tm="0">
                                          <p:val>
                                            <p:strVal val="#ppt_x"/>
                                          </p:val>
                                        </p:tav>
                                        <p:tav tm="100000">
                                          <p:val>
                                            <p:strVal val="#ppt_x"/>
                                          </p:val>
                                        </p:tav>
                                      </p:tavLst>
                                    </p:anim>
                                    <p:anim calcmode="lin" valueType="num">
                                      <p:cBhvr additive="base">
                                        <p:cTn id="62"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2052" grpId="0"/>
      <p:bldP spid="2053"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8+ Background Đẹp, Đơn Giản, Ấn Tượng [TẢI NGAY] - THPT Kỳ Anh">
            <a:extLst>
              <a:ext uri="{FF2B5EF4-FFF2-40B4-BE49-F238E27FC236}">
                <a16:creationId xmlns="" xmlns:a16="http://schemas.microsoft.com/office/drawing/2014/main" id="{9CA7D63C-1D0E-40F4-CAC0-E9C78EAB94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CA5733D-1B8A-483F-6DA7-43C22C6AD8D8}"/>
              </a:ext>
            </a:extLst>
          </p:cNvPr>
          <p:cNvSpPr txBox="1"/>
          <p:nvPr/>
        </p:nvSpPr>
        <p:spPr>
          <a:xfrm>
            <a:off x="1791565" y="491152"/>
            <a:ext cx="2485716" cy="646331"/>
          </a:xfrm>
          <a:prstGeom prst="rect">
            <a:avLst/>
          </a:prstGeom>
          <a:noFill/>
        </p:spPr>
        <p:txBody>
          <a:bodyPr wrap="square" rtlCol="0">
            <a:spAutoFit/>
          </a:bodyPr>
          <a:lstStyle/>
          <a:p>
            <a:r>
              <a:rPr lang="en-US" sz="3600" b="1">
                <a:solidFill>
                  <a:schemeClr val="accent2">
                    <a:lumMod val="75000"/>
                  </a:schemeClr>
                </a:solidFill>
              </a:rPr>
              <a:t>VẬN DỤNG</a:t>
            </a:r>
          </a:p>
        </p:txBody>
      </p:sp>
      <p:sp>
        <p:nvSpPr>
          <p:cNvPr id="4" name="TextBox 3">
            <a:extLst>
              <a:ext uri="{FF2B5EF4-FFF2-40B4-BE49-F238E27FC236}">
                <a16:creationId xmlns="" xmlns:a16="http://schemas.microsoft.com/office/drawing/2014/main" id="{344392FF-0566-85B3-F78B-A614F871C48E}"/>
              </a:ext>
            </a:extLst>
          </p:cNvPr>
          <p:cNvSpPr txBox="1"/>
          <p:nvPr/>
        </p:nvSpPr>
        <p:spPr>
          <a:xfrm>
            <a:off x="794812" y="1137483"/>
            <a:ext cx="10774887" cy="2862322"/>
          </a:xfrm>
          <a:prstGeom prst="rect">
            <a:avLst/>
          </a:prstGeom>
          <a:noFill/>
        </p:spPr>
        <p:txBody>
          <a:bodyPr wrap="square" rtlCol="0">
            <a:spAutoFit/>
          </a:bodyPr>
          <a:lstStyle/>
          <a:p>
            <a:r>
              <a:rPr lang="en-US" sz="3600">
                <a:latin typeface="Times New Roman" pitchFamily="18" charset="0"/>
                <a:cs typeface="Times New Roman" pitchFamily="18" charset="0"/>
              </a:rPr>
              <a:t>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endParaRPr lang="en-US" sz="3600"/>
          </a:p>
        </p:txBody>
      </p:sp>
      <p:pic>
        <p:nvPicPr>
          <p:cNvPr id="5" name="Picture 4">
            <a:extLst>
              <a:ext uri="{FF2B5EF4-FFF2-40B4-BE49-F238E27FC236}">
                <a16:creationId xmlns="" xmlns:a16="http://schemas.microsoft.com/office/drawing/2014/main" id="{3CA2C262-58C2-097F-1796-3B75DAC2B1B0}"/>
              </a:ext>
            </a:extLst>
          </p:cNvPr>
          <p:cNvPicPr>
            <a:picLocks noChangeAspect="1"/>
          </p:cNvPicPr>
          <p:nvPr/>
        </p:nvPicPr>
        <p:blipFill rotWithShape="1">
          <a:blip r:embed="rId3"/>
          <a:srcRect r="70376"/>
          <a:stretch/>
        </p:blipFill>
        <p:spPr>
          <a:xfrm>
            <a:off x="794813" y="185015"/>
            <a:ext cx="1033987" cy="952468"/>
          </a:xfrm>
          <a:prstGeom prst="rect">
            <a:avLst/>
          </a:prstGeom>
        </p:spPr>
      </p:pic>
      <p:sp>
        <p:nvSpPr>
          <p:cNvPr id="6" name="Arrow: Right 5">
            <a:extLst>
              <a:ext uri="{FF2B5EF4-FFF2-40B4-BE49-F238E27FC236}">
                <a16:creationId xmlns="" xmlns:a16="http://schemas.microsoft.com/office/drawing/2014/main" id="{6D52743B-19F0-EC88-C857-9473CF9EE92A}"/>
              </a:ext>
            </a:extLst>
          </p:cNvPr>
          <p:cNvSpPr/>
          <p:nvPr/>
        </p:nvSpPr>
        <p:spPr>
          <a:xfrm>
            <a:off x="794812" y="4971702"/>
            <a:ext cx="1143000" cy="457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 xmlns:a16="http://schemas.microsoft.com/office/drawing/2014/main" id="{7B7F6C24-7F1B-0757-A8D4-34FF090103C3}"/>
              </a:ext>
            </a:extLst>
          </p:cNvPr>
          <p:cNvSpPr txBox="1"/>
          <p:nvPr/>
        </p:nvSpPr>
        <p:spPr>
          <a:xfrm>
            <a:off x="2171699" y="4330700"/>
            <a:ext cx="9397999" cy="2062103"/>
          </a:xfrm>
          <a:prstGeom prst="rect">
            <a:avLst/>
          </a:prstGeom>
          <a:noFill/>
        </p:spPr>
        <p:txBody>
          <a:bodyPr wrap="square" rtlCol="0">
            <a:spAutoFit/>
          </a:bodyPr>
          <a:lstStyle/>
          <a:p>
            <a:r>
              <a:rPr lang="vi-VN" sz="3200" b="0" i="1">
                <a:solidFill>
                  <a:srgbClr val="FF0000"/>
                </a:solidFill>
                <a:effectLst/>
                <a:latin typeface="Open Sans" panose="020B0606030504020204" pitchFamily="34" charset="0"/>
              </a:rPr>
              <a:t>Các thiết bị trên được kết nối thành mạng. Thiết bị đầu cuối là: điện thoại thông minh của bố, của mẹ và máy tính xách tay. Thiết bị kết nối là modern hoặc bộ định tuyến, dây dẫn mạng.</a:t>
            </a:r>
            <a:endParaRPr lang="en-US" sz="3200" i="1">
              <a:solidFill>
                <a:srgbClr val="FF0000"/>
              </a:solidFill>
            </a:endParaRPr>
          </a:p>
        </p:txBody>
      </p:sp>
    </p:spTree>
    <p:extLst>
      <p:ext uri="{BB962C8B-B14F-4D97-AF65-F5344CB8AC3E}">
        <p14:creationId xmlns:p14="http://schemas.microsoft.com/office/powerpoint/2010/main" val="14986210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gtEl>
                                        <p:attrNameLst>
                                          <p:attrName>ppt_x</p:attrName>
                                          <p:attrName>ppt_y</p:attrName>
                                        </p:attrNameLst>
                                      </p:cBhvr>
                                    </p:animMotion>
                                    <p:animEffect transition="in" filter="fade">
                                      <p:cBhvr>
                                        <p:cTn id="15" dur="1000"/>
                                        <p:tgtEl>
                                          <p:spTgt spid="7"/>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nk you gif animation - black background | Abençoou, Deus te abençoe">
            <a:extLst>
              <a:ext uri="{FF2B5EF4-FFF2-40B4-BE49-F238E27FC236}">
                <a16:creationId xmlns="" xmlns:a16="http://schemas.microsoft.com/office/drawing/2014/main" id="{E5109277-8A3D-6648-31C5-B8D478801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2032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639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4" descr="mlnew.png"/>
          <p:cNvPicPr preferRelativeResize="0"/>
          <p:nvPr/>
        </p:nvPicPr>
        <p:blipFill rotWithShape="1">
          <a:blip r:embed="rId3">
            <a:alphaModFix/>
          </a:blip>
          <a:srcRect/>
          <a:stretch/>
        </p:blipFill>
        <p:spPr>
          <a:xfrm>
            <a:off x="457200" y="1"/>
            <a:ext cx="10833652" cy="6858000"/>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96090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5" descr="https://scontent.fvca1-1.fna.fbcdn.net/v/t1.18169-0/p526x395/11836750_1688027258095006_2568820152487868774_n.jpg?_nc_cat=109&amp;ccb=1-3&amp;_nc_sid=730e14&amp;_nc_ohc=Nbj2g4UpYJgAX9vKtaO&amp;_nc_ht=scontent.fvca1-1.fna&amp;tp=6&amp;oh=8ba40d4adc6a9f720fe5577b24d2437f&amp;oe=60E4599B"/>
          <p:cNvPicPr preferRelativeResize="0"/>
          <p:nvPr/>
        </p:nvPicPr>
        <p:blipFill rotWithShape="1">
          <a:blip r:embed="rId3">
            <a:alphaModFix/>
          </a:blip>
          <a:srcRect/>
          <a:stretch/>
        </p:blipFill>
        <p:spPr>
          <a:xfrm>
            <a:off x="990600" y="675620"/>
            <a:ext cx="10058400" cy="6182380"/>
          </a:xfrm>
          <a:prstGeom prst="rect">
            <a:avLst/>
          </a:prstGeom>
          <a:noFill/>
          <a:ln>
            <a:noFill/>
          </a:ln>
        </p:spPr>
      </p:pic>
      <p:sp>
        <p:nvSpPr>
          <p:cNvPr id="196" name="Google Shape;196;p25"/>
          <p:cNvSpPr/>
          <p:nvPr/>
        </p:nvSpPr>
        <p:spPr>
          <a:xfrm>
            <a:off x="1637126" y="152400"/>
            <a:ext cx="876534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rgbClr val="050505"/>
                </a:solidFill>
                <a:latin typeface="Times New Roman"/>
                <a:ea typeface="Times New Roman"/>
                <a:cs typeface="Times New Roman"/>
                <a:sym typeface="Times New Roman"/>
              </a:rPr>
              <a:t>MẠNG ĐƯỜNG THỦY NỘI ĐỊA KHU VỰC PHÍA NAM</a:t>
            </a:r>
            <a:endParaRPr sz="2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59378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26" descr="Quy hoạch tổng thể cấp nước thành phố Hà Nội giai đoạn đến 2030 và tầm nhìn  đến 2050"/>
          <p:cNvPicPr preferRelativeResize="0"/>
          <p:nvPr/>
        </p:nvPicPr>
        <p:blipFill rotWithShape="1">
          <a:blip r:embed="rId3">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557672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13" y="463638"/>
            <a:ext cx="11475076" cy="6207617"/>
          </a:xfrm>
          <a:prstGeom prst="rect">
            <a:avLst/>
          </a:prstGeom>
        </p:spPr>
      </p:pic>
      <p:sp>
        <p:nvSpPr>
          <p:cNvPr id="4" name="Google Shape;196;p25"/>
          <p:cNvSpPr/>
          <p:nvPr/>
        </p:nvSpPr>
        <p:spPr>
          <a:xfrm>
            <a:off x="1662884" y="0"/>
            <a:ext cx="876534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rgbClr val="050505"/>
                </a:solidFill>
                <a:latin typeface="Times New Roman"/>
                <a:ea typeface="Times New Roman"/>
                <a:cs typeface="Times New Roman"/>
                <a:sym typeface="Times New Roman"/>
              </a:rPr>
              <a:t>MẠNG </a:t>
            </a:r>
            <a:r>
              <a:rPr lang="en-US" sz="2800" smtClean="0">
                <a:solidFill>
                  <a:srgbClr val="050505"/>
                </a:solidFill>
                <a:latin typeface="Times New Roman"/>
                <a:ea typeface="Times New Roman"/>
                <a:cs typeface="Times New Roman"/>
                <a:sym typeface="Times New Roman"/>
              </a:rPr>
              <a:t>ĐIỆN</a:t>
            </a:r>
            <a:endParaRPr sz="28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68302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28" descr="mlnew.png"/>
          <p:cNvPicPr preferRelativeResize="0"/>
          <p:nvPr/>
        </p:nvPicPr>
        <p:blipFill rotWithShape="1">
          <a:blip r:embed="rId3">
            <a:alphaModFix/>
          </a:blip>
          <a:srcRect/>
          <a:stretch/>
        </p:blipFill>
        <p:spPr>
          <a:xfrm>
            <a:off x="399245" y="0"/>
            <a:ext cx="3715555" cy="3276600"/>
          </a:xfrm>
          <a:prstGeom prst="rect">
            <a:avLst/>
          </a:prstGeom>
          <a:noFill/>
          <a:ln>
            <a:noFill/>
          </a:ln>
          <a:effectLst>
            <a:outerShdw blurRad="292100" dist="139700" dir="2700000" algn="tl" rotWithShape="0">
              <a:srgbClr val="333333">
                <a:alpha val="64705"/>
              </a:srgbClr>
            </a:outerShdw>
          </a:effectLst>
        </p:spPr>
      </p:pic>
      <p:pic>
        <p:nvPicPr>
          <p:cNvPr id="216" name="Google Shape;216;p28" descr="Quy hoạch tổng thể cấp nước thành phố Hà Nội giai đoạn đến 2030 và tầm nhìn  đến 2050"/>
          <p:cNvPicPr preferRelativeResize="0"/>
          <p:nvPr/>
        </p:nvPicPr>
        <p:blipFill rotWithShape="1">
          <a:blip r:embed="rId4">
            <a:alphaModFix/>
          </a:blip>
          <a:srcRect/>
          <a:stretch/>
        </p:blipFill>
        <p:spPr>
          <a:xfrm>
            <a:off x="7034205" y="0"/>
            <a:ext cx="4618358" cy="3032837"/>
          </a:xfrm>
          <a:prstGeom prst="rect">
            <a:avLst/>
          </a:prstGeom>
          <a:noFill/>
          <a:ln>
            <a:noFill/>
          </a:ln>
          <a:effectLst>
            <a:outerShdw blurRad="292100" dist="139700" dir="2700000" algn="tl" rotWithShape="0">
              <a:srgbClr val="333333">
                <a:alpha val="64705"/>
              </a:srgbClr>
            </a:outerShdw>
          </a:effectLst>
        </p:spPr>
      </p:pic>
      <p:sp>
        <p:nvSpPr>
          <p:cNvPr id="218" name="Google Shape;218;p28"/>
          <p:cNvSpPr/>
          <p:nvPr/>
        </p:nvSpPr>
        <p:spPr>
          <a:xfrm>
            <a:off x="3962400" y="1981200"/>
            <a:ext cx="2971800" cy="2971800"/>
          </a:xfrm>
          <a:prstGeom prst="ellipse">
            <a:avLst/>
          </a:prstGeom>
          <a:gradFill>
            <a:gsLst>
              <a:gs pos="0">
                <a:srgbClr val="EABBB9"/>
              </a:gs>
              <a:gs pos="100000">
                <a:srgbClr val="DD7F79"/>
              </a:gs>
            </a:gsLst>
            <a:lin ang="5400000" scaled="0"/>
          </a:gradFill>
          <a:ln w="9525" cap="rnd" cmpd="sng">
            <a:solidFill>
              <a:srgbClr val="E7AFA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err="1">
                <a:solidFill>
                  <a:schemeClr val="dk1"/>
                </a:solidFill>
                <a:latin typeface="Times New Roman"/>
                <a:ea typeface="Times New Roman"/>
                <a:cs typeface="Times New Roman"/>
                <a:sym typeface="Times New Roman"/>
              </a:rPr>
              <a:t>Các</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mạng</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lưới</a:t>
            </a:r>
            <a:endParaRPr sz="2800" dirty="0">
              <a:solidFill>
                <a:schemeClr val="dk1"/>
              </a:solidFill>
              <a:latin typeface="Times New Roman"/>
              <a:ea typeface="Times New Roman"/>
              <a:cs typeface="Times New Roman"/>
              <a:sym typeface="Times New Roman"/>
            </a:endParaRPr>
          </a:p>
        </p:txBody>
      </p:sp>
      <p:pic>
        <p:nvPicPr>
          <p:cNvPr id="7" name="Google Shape;195;p25" descr="https://scontent.fvca1-1.fna.fbcdn.net/v/t1.18169-0/p526x395/11836750_1688027258095006_2568820152487868774_n.jpg?_nc_cat=109&amp;ccb=1-3&amp;_nc_sid=730e14&amp;_nc_ohc=Nbj2g4UpYJgAX9vKtaO&amp;_nc_ht=scontent.fvca1-1.fna&amp;tp=6&amp;oh=8ba40d4adc6a9f720fe5577b24d2437f&amp;oe=60E4599B"/>
          <p:cNvPicPr preferRelativeResize="0"/>
          <p:nvPr/>
        </p:nvPicPr>
        <p:blipFill rotWithShape="1">
          <a:blip r:embed="rId5">
            <a:alphaModFix/>
          </a:blip>
          <a:srcRect/>
          <a:stretch/>
        </p:blipFill>
        <p:spPr>
          <a:xfrm>
            <a:off x="399245" y="3657600"/>
            <a:ext cx="3563155" cy="3200400"/>
          </a:xfrm>
          <a:prstGeom prst="rect">
            <a:avLst/>
          </a:prstGeom>
          <a:noFill/>
          <a:ln>
            <a:noFill/>
          </a:ln>
        </p:spPr>
      </p:pic>
      <p:pic>
        <p:nvPicPr>
          <p:cNvPr id="8" name="Google Shape;195;p25" descr="https://scontent.fvca1-1.fna.fbcdn.net/v/t1.18169-0/p526x395/11836750_1688027258095006_2568820152487868774_n.jpg?_nc_cat=109&amp;ccb=1-3&amp;_nc_sid=730e14&amp;_nc_ohc=Nbj2g4UpYJgAX9vKtaO&amp;_nc_ht=scontent.fvca1-1.fna&amp;tp=6&amp;oh=8ba40d4adc6a9f720fe5577b24d2437f&amp;oe=60E4599B"/>
          <p:cNvPicPr preferRelativeResize="0"/>
          <p:nvPr/>
        </p:nvPicPr>
        <p:blipFill rotWithShape="1">
          <a:blip r:embed="rId5">
            <a:alphaModFix/>
          </a:blip>
          <a:srcRect/>
          <a:stretch/>
        </p:blipFill>
        <p:spPr>
          <a:xfrm>
            <a:off x="7034205" y="3400023"/>
            <a:ext cx="4711327" cy="3457977"/>
          </a:xfrm>
          <a:prstGeom prst="rect">
            <a:avLst/>
          </a:prstGeom>
          <a:noFill/>
          <a:ln>
            <a:noFill/>
          </a:ln>
        </p:spPr>
      </p:pic>
    </p:spTree>
    <p:extLst>
      <p:ext uri="{BB962C8B-B14F-4D97-AF65-F5344CB8AC3E}">
        <p14:creationId xmlns:p14="http://schemas.microsoft.com/office/powerpoint/2010/main" val="2817513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88+ Background Đẹp, Đơn Giản, Ấn Tượng [TẢI NGAY] - THPT Kỳ Anh">
            <a:extLst>
              <a:ext uri="{FF2B5EF4-FFF2-40B4-BE49-F238E27FC236}">
                <a16:creationId xmlns="" xmlns:a16="http://schemas.microsoft.com/office/drawing/2014/main" id="{0DF58ED2-4ADF-93A6-FCB1-36254BA99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899"/>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23429" y="1035959"/>
            <a:ext cx="3823914" cy="826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Kết nối (liên kết)</a:t>
            </a:r>
            <a:endPar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Rectangle 6"/>
          <p:cNvSpPr/>
          <p:nvPr/>
        </p:nvSpPr>
        <p:spPr>
          <a:xfrm>
            <a:off x="5923429" y="3362956"/>
            <a:ext cx="3823914" cy="826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Chia sẻ (dùng chung)</a:t>
            </a:r>
            <a:endPar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376402" y="2292626"/>
            <a:ext cx="4738937" cy="78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8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Điểm </a:t>
            </a:r>
            <a:r>
              <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chung của các mạng lưới</a:t>
            </a:r>
          </a:p>
          <a:p>
            <a:pPr algn="ctr"/>
            <a:endParaRPr lang="en-US" sz="280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flipH="1">
            <a:off x="5115339" y="1590900"/>
            <a:ext cx="801095" cy="10411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15339" y="2901553"/>
            <a:ext cx="801095" cy="8746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3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1211</Words>
  <Application>Microsoft Office PowerPoint</Application>
  <PresentationFormat>Widescreen</PresentationFormat>
  <Paragraphs>136</Paragraphs>
  <Slides>31</Slides>
  <Notes>6</Notes>
  <HiddenSlides>0</HiddenSlides>
  <MMClips>5</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Corbel</vt:lpstr>
      <vt:lpstr>Open Sans</vt:lpstr>
      <vt:lpstr>Segoe Print</vt:lpstr>
      <vt:lpstr>Tahoma</vt:lpstr>
      <vt:lpstr>Times New Roman</vt:lpstr>
      <vt:lpstr>UTM Avo</vt:lpstr>
      <vt:lpstr>VNI-Briquet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Bui ANh Trang</cp:lastModifiedBy>
  <cp:revision>148</cp:revision>
  <dcterms:created xsi:type="dcterms:W3CDTF">2023-09-25T02:10:46Z</dcterms:created>
  <dcterms:modified xsi:type="dcterms:W3CDTF">2023-10-19T02:41:36Z</dcterms:modified>
</cp:coreProperties>
</file>