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29"/>
  </p:notesMasterIdLst>
  <p:sldIdLst>
    <p:sldId id="7681" r:id="rId4"/>
    <p:sldId id="257" r:id="rId5"/>
    <p:sldId id="352" r:id="rId6"/>
    <p:sldId id="7702" r:id="rId7"/>
    <p:sldId id="7703" r:id="rId8"/>
    <p:sldId id="7704" r:id="rId9"/>
    <p:sldId id="7706" r:id="rId10"/>
    <p:sldId id="7705" r:id="rId11"/>
    <p:sldId id="282" r:id="rId12"/>
    <p:sldId id="315" r:id="rId13"/>
    <p:sldId id="314" r:id="rId14"/>
    <p:sldId id="313" r:id="rId15"/>
    <p:sldId id="316" r:id="rId16"/>
    <p:sldId id="317" r:id="rId17"/>
    <p:sldId id="318" r:id="rId18"/>
    <p:sldId id="319" r:id="rId19"/>
    <p:sldId id="321" r:id="rId20"/>
    <p:sldId id="2674" r:id="rId21"/>
    <p:sldId id="7609" r:id="rId22"/>
    <p:sldId id="284" r:id="rId23"/>
    <p:sldId id="7607" r:id="rId24"/>
    <p:sldId id="285" r:id="rId25"/>
    <p:sldId id="7610" r:id="rId26"/>
    <p:sldId id="287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B91F1-58EE-47F9-B531-20CC776D26C5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DCEF-EF30-4888-9379-B816A94E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3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A1181-CE47-49F1-9D24-6A98AAFAE6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36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3BC8F-CE58-AF53-1162-C079F859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6437C-51B6-116B-CCFE-C4F31840B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495B9-16C0-2B77-1491-37A588885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ACBDA-DF44-B5CA-CFDE-40046FBD07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1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Thầy giáo xin chúc mừng cả lớp, đã xuất sắc tìm </a:t>
            </a:r>
            <a:r>
              <a:rPr lang="vi-VN" dirty="0" err="1"/>
              <a:t>đc</a:t>
            </a:r>
            <a:r>
              <a:rPr lang="vi-VN" dirty="0"/>
              <a:t> kho báu ngày hôm nay. Và kho báu này thầy giáo sẽ giao cho bạn lớp trưởng của lớp mình nhé.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71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Như vậy, tiết học của chúng ta hôm nay đến đây là kết thúc, thầy giáo dặn các bạn về nhà học bài, và làm các bài tập trong </a:t>
            </a:r>
            <a:r>
              <a:rPr lang="vi-VN" dirty="0" err="1"/>
              <a:t>SBT</a:t>
            </a:r>
            <a:r>
              <a:rPr lang="vi-VN" dirty="0"/>
              <a:t>, và chuẩn bị bài mới nhé.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Ở tiết học trước, chúng mình đã học bài Hai đường…. Tiết học ngày hôm nay sẽ củng cố về hai đường thẳng vuông góc,  cách sử dụng ê ke để kiểm tra hai đường thẳng vuông góc. Bây giờ thầy giáo mời các bạn mở </a:t>
            </a:r>
            <a:r>
              <a:rPr lang="vi-VN" dirty="0" err="1"/>
              <a:t>SGK</a:t>
            </a:r>
            <a:r>
              <a:rPr lang="vi-VN" dirty="0"/>
              <a:t> </a:t>
            </a:r>
            <a:r>
              <a:rPr lang="vi-VN" dirty="0" err="1"/>
              <a:t>trang92</a:t>
            </a:r>
            <a:r>
              <a:rPr lang="vi-VN" dirty="0"/>
              <a:t>, 93 ra, và ghi đầu bài vào vở.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48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Còn rất nhiều các ví dụ khác nữa, chúng mình về nhà sẽ tìm thêm và ghi vào vở các em nhé.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12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ử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dụng</a:t>
            </a:r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 ê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ke</a:t>
            </a:r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để</a:t>
            </a:r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kiểm</a:t>
            </a:r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tra</a:t>
            </a:r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góc</a:t>
            </a:r>
            <a:r>
              <a:rPr lang="en-US" b="0" i="0" dirty="0">
                <a:solidFill>
                  <a:srgbClr val="000000"/>
                </a:solidFill>
                <a:effectLst/>
                <a:latin typeface="__Inter_b19ac3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__Inter_b19ac3"/>
              </a:rPr>
              <a:t>vuông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__Inter_b19ac3"/>
              </a:rPr>
              <a:t>Có ba ống nước M, N, P. Việt cần kết nối chúng sao cho ống M vuông góc với ống N và ống N vuông góc với ống P. Trong các phương án A, B, C, hãy giúp Việt chọn các cách nối phù hợp.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37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Qua bài tập 4, chúng ta thấy trong thực tế có rất nhiều trường hợp ta không có sẵn ê ke để tìm được đường thẳng vuông góc. Giống như </a:t>
            </a:r>
            <a:r>
              <a:rPr lang="vi-VN" dirty="0" err="1"/>
              <a:t>BT</a:t>
            </a:r>
            <a:r>
              <a:rPr lang="vi-VN" dirty="0"/>
              <a:t> 4 ngày nhay, chúng mình đã rất giỏi khi đã tìm ra đường thẳng vuông góc với đường thẳng </a:t>
            </a:r>
            <a:r>
              <a:rPr lang="vi-VN" dirty="0" err="1"/>
              <a:t>AB</a:t>
            </a:r>
            <a:r>
              <a:rPr lang="vi-VN" dirty="0"/>
              <a:t> cho trước đúng k nào. Thầy giáo khen cả lớp = 1 tràng pháo tay nào.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53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Để củng cố thêm kiến thức, thì chúng mình sẽ đi vào phần vận dụng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23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Ở phần vận dụng, chúng mình sẽ chơi trò chơi…… với mỗi 1 câu hỏi thì chúng ta sẽ tiến sát đến kho báu mà thầy giáo chuẩn bị trước ở đây. Chúng mình đã </a:t>
            </a:r>
            <a:r>
              <a:rPr lang="vi-VN" dirty="0" err="1"/>
              <a:t>sãn</a:t>
            </a:r>
            <a:r>
              <a:rPr lang="vi-VN" dirty="0"/>
              <a:t> sàng chưa nào?....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9DCEF-EF30-4888-9379-B816A94EA5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26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28ACD-FB05-438D-8361-E37E8E395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B0A2F-05E4-4106-A879-621700059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227CB-186D-4951-937D-FB8FAE53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EB76-B45E-4794-BED4-6EA7DD23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D297A-C9DC-4F19-B0F5-179B4FF4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7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4294-95DC-467A-85C6-30377593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07232-5E69-45F0-B85F-712FB95E5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2D43D-17B4-4790-812C-C664D5EF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ACC0E-43D0-446F-B0FB-E131ADC5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C2536-2990-43D1-AAC3-C6723533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6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83CC3-D8C9-4D71-9864-5F4F48DF4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EE564-71CD-4E94-9AC6-25EEF19C4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5B50-80C1-4982-8892-6F408683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D08F9-4D1E-4529-9A6E-037BFDD6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DA198-B1EA-41EB-9430-B909FAE7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0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78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67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957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793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406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612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2CDB26-EB25-4232-A590-E22581D8A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134B56-85D4-480B-A4AA-3A6DE5E82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36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020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A0E9-8740-4E12-BDE5-A36B46A3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86125-31DD-4D29-9560-4717FBF6B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5291C-47FA-4F5E-8BB4-882A0F8C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36A72-5CFA-4433-B0B4-9FDBCDAD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8D00D-D744-47CE-AB8C-39268C84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22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947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2BD296-78F3-4F63-85A4-A951BA136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496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B8AFB10-1090-401B-8483-DC89894C01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89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9488146F-FA44-4C83-92C1-EC7176FF8A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103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68A935-EB19-4AAC-AB37-AB6FBF732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7583EB-138D-4D21-B4BE-65E74436E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1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7">
            <a:extLst>
              <a:ext uri="{FF2B5EF4-FFF2-40B4-BE49-F238E27FC236}">
                <a16:creationId xmlns:a16="http://schemas.microsoft.com/office/drawing/2014/main" id="{D0ABD3FB-F2C7-4C13-A836-417362077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936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7">
            <a:extLst>
              <a:ext uri="{FF2B5EF4-FFF2-40B4-BE49-F238E27FC236}">
                <a16:creationId xmlns:a16="http://schemas.microsoft.com/office/drawing/2014/main" id="{BDF5C411-F25E-4CCC-B6CA-76B8372D6A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12793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ED96FAE-8BF7-47AC-B709-C6E6756C5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AD2DF5-C850-4C4D-842B-861D4770C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17">
            <a:extLst>
              <a:ext uri="{FF2B5EF4-FFF2-40B4-BE49-F238E27FC236}">
                <a16:creationId xmlns:a16="http://schemas.microsoft.com/office/drawing/2014/main" id="{FC24E0E7-5ABB-4022-AB49-63A1CDB0D4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7946" y="773513"/>
            <a:ext cx="10291554" cy="2480688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7FB4A0E-323B-41FC-9F7C-75520B10E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F95FE8D-D841-4B77-84BA-0D3C7126E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E0B10CFE-2CF3-494D-8DA7-66756CE23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97CC89-3304-4B06-A7E1-79B2BC530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0523"/>
            <a:ext cx="3424098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D0619D-9104-4FF4-BA40-2EA1882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9" y="3880523"/>
            <a:ext cx="30654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27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62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98FCF67-E8D2-44DB-9E0F-C313E152E8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7D5D369-0DB9-4969-814F-F7D7499A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3" y="3880523"/>
            <a:ext cx="3286117" cy="297747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9F15C34-F009-4AD7-982D-42FC3E6EE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523"/>
            <a:ext cx="39621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75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50862-118D-4E39-A706-24EC5469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8708E3-6B66-4FBC-8A08-AFCC740B4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03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CF945B3-7817-4C65-A027-E82D7CC15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4CDFF4E-E07C-4EC7-94E6-96ED3F8B6E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5FA78-1C4C-4E17-AB8E-68CA2EEA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3F7B4-D153-437E-ADB8-A67FE6D1E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50BDC-A9BC-451F-9F41-7F0DBBD2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8432D-97E0-4256-9869-BBD8027E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F61D-826B-484B-B42D-D2757315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4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7EA8B0F6-F128-4539-9546-542C5D38A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19"/>
            <a:ext cx="2705457" cy="203308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C9FBF11-E4FD-4894-A764-6C324BD38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0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21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D69BD88-A539-47B4-864A-974C9FF9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169315-715A-4246-B8B3-87002A5D0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8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2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11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717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889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1685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64AD4-5880-4D6B-9867-96F6AC11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2ABBF-BBDA-40FE-B97B-A5E989AD1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169F0-C4C0-4F25-90FE-88B1CDC44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EAE4F-028F-478C-9D67-45A21F3AB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48785-EF08-42DD-918E-8058AF4C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B6ED4-1B3A-4106-8AE9-AB2CE2B9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68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879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158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8125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4181-E645-4560-A1CE-1557709A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71347-5BD4-4FA6-A809-C8DCB5DCD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C16F1-BEE6-4B0B-8BCB-66570B01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753A12-C094-4DAD-A94C-2A02A3DF19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4FF0F-8BD1-4528-A3D0-2860208D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9D506-BFA3-4429-8AAF-D1292B43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9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9959-A7DE-4324-8786-4D3809A1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A9B2-2986-4436-A879-7D1E03C5B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831FF-DF84-461D-8D50-3ACDF72F0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CB92D-2139-4630-8346-26AB6AD38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E2AB9-7231-4470-B7B8-9BE2704AC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6A326-0894-4530-8D13-9176D14E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D25CE8-32C8-485C-8B17-2FA455216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BB17B-BAE4-4CA3-9EE8-637904A8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1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8F79-1D58-4F32-B920-26C91E998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76D9B-C975-459E-B9BF-0FAFAEE2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6E10E-EABB-4D10-BB2C-63BC3299D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B2CA7-1C14-4E5F-B4FF-EF7D613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8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096BF-6B40-430F-B9EC-BD5F2DFF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CBF5A-38A3-42E9-B3CB-CCBD8AC8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8823A-3728-4D24-8FED-A9E1EB7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791B-B43A-47DC-AE2D-556DCD5E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2A83A-42AA-4B73-B163-E58E1AC73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60230-4D53-4710-9784-3730A06D7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C3F8-179D-4566-AC9C-9DB3C8DE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14DE-1A17-4680-83B3-94BB30A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BC1F5-6E38-4AA6-B48E-F5DABDF4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15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7A86-CD2B-4E48-8260-265A0DE0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FDE15-D93A-49AE-AD7C-1F0464271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F075F-296E-400A-A28A-D752B82DE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BACB7-0F18-4459-B57F-4D62B48A0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123A0-87E8-4E80-8F31-306EFDFE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EBFE5-3DDA-4171-BFFC-E7B7D5D0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9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63D82-B891-42AD-9F04-47F73647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4752C-1664-4F37-8FB6-012B40742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6756E-319B-40D5-871F-613838623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0294C-EEDD-472D-B81A-CBC63882C551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4DC5E-1DBA-4816-81F9-BD2317DB3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03F5E-D23C-4BEE-98A3-CC04F82EB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D2652-709F-4E25-8910-52A9186CD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0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3404FF7-B75E-B742-31F7-DAE91F70ECD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211" y="314325"/>
            <a:ext cx="1323975" cy="132397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3FBED7A-D385-3847-E3DB-41A1FFA2CAE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69" y="8255167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3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706" r:id="rId2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341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3" r:id="rId5"/>
    <p:sldLayoutId id="2147483704" r:id="rId6"/>
    <p:sldLayoutId id="2147483705" r:id="rId7"/>
    <p:sldLayoutId id="214748370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8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jpe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2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audio" Target="NUL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Relationship Id="rId6" Type="http://schemas.openxmlformats.org/officeDocument/2006/relationships/slide" Target="slide3.x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15C1099E-8E90-4506-BAFC-F71DE37A3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1472342F-DB0C-407A-8821-35FA61F509B4}"/>
              </a:ext>
            </a:extLst>
          </p:cNvPr>
          <p:cNvGrpSpPr>
            <a:grpSpLocks/>
          </p:cNvGrpSpPr>
          <p:nvPr/>
        </p:nvGrpSpPr>
        <p:grpSpPr bwMode="auto">
          <a:xfrm>
            <a:off x="3380303" y="1121838"/>
            <a:ext cx="8534399" cy="3581401"/>
            <a:chOff x="-366682" y="503709"/>
            <a:chExt cx="6986523" cy="4729018"/>
          </a:xfrm>
        </p:grpSpPr>
        <p:sp>
          <p:nvSpPr>
            <p:cNvPr id="7" name="椭圆 14">
              <a:extLst>
                <a:ext uri="{FF2B5EF4-FFF2-40B4-BE49-F238E27FC236}">
                  <a16:creationId xmlns:a16="http://schemas.microsoft.com/office/drawing/2014/main" id="{7151C843-44E6-4524-B2CC-A0CCD6EC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8" name="等腰三角形 15">
              <a:extLst>
                <a:ext uri="{FF2B5EF4-FFF2-40B4-BE49-F238E27FC236}">
                  <a16:creationId xmlns:a16="http://schemas.microsoft.com/office/drawing/2014/main" id="{5A43FC5A-D141-485F-B872-74D000428C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62880">
              <a:off x="-247967" y="2511906"/>
              <a:ext cx="803563" cy="1040993"/>
            </a:xfrm>
            <a:prstGeom prst="triangle">
              <a:avLst>
                <a:gd name="adj" fmla="val 68591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等线" panose="02010600030101010101" pitchFamily="2" charset="-122"/>
                <a:cs typeface="+mn-cs"/>
                <a:sym typeface="SimSun" panose="02010600030101010101" pitchFamily="2" charset="-122"/>
              </a:endParaRPr>
            </a:p>
          </p:txBody>
        </p:sp>
      </p:grpSp>
      <p:sp>
        <p:nvSpPr>
          <p:cNvPr id="11" name="文本框 19">
            <a:extLst>
              <a:ext uri="{FF2B5EF4-FFF2-40B4-BE49-F238E27FC236}">
                <a16:creationId xmlns:a16="http://schemas.microsoft.com/office/drawing/2014/main" id="{BB2AA445-807E-4166-9A7A-39489E59C257}"/>
              </a:ext>
            </a:extLst>
          </p:cNvPr>
          <p:cNvSpPr txBox="1"/>
          <p:nvPr/>
        </p:nvSpPr>
        <p:spPr>
          <a:xfrm>
            <a:off x="3133830" y="2085279"/>
            <a:ext cx="974283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0700" b="0" i="0" u="none" strike="noStrike" kern="1200" cap="none" spc="60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17号-萌趣果冻体" panose="02000000000000000000" pitchFamily="2" charset="-122"/>
                <a:cs typeface="Calibri" panose="020F0502020204030204" pitchFamily="34" charset="0"/>
                <a:sym typeface="字魂17号-萌趣果冻体" panose="02000000000000000000" pitchFamily="2" charset="-122"/>
              </a:rPr>
              <a:t>KHỞI ĐỘNG</a:t>
            </a:r>
            <a:endParaRPr kumimoji="0" lang="zh-CN" altLang="en-US" sz="10700" b="0" i="0" u="none" strike="noStrike" kern="1200" cap="none" spc="60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字魂17号-萌趣果冻体" panose="02000000000000000000" pitchFamily="2" charset="-122"/>
              <a:cs typeface="Calibri" panose="020F0502020204030204" pitchFamily="34" charset="0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D46B15C9-0F7D-BE6D-0DEB-B43F60DF2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68" y="2301000"/>
            <a:ext cx="3540470" cy="458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60" y="295362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F0A67-5416-1410-44A8-C686EFACE153}"/>
              </a:ext>
            </a:extLst>
          </p:cNvPr>
          <p:cNvSpPr/>
          <p:nvPr/>
        </p:nvSpPr>
        <p:spPr>
          <a:xfrm>
            <a:off x="758688" y="571085"/>
            <a:ext cx="11095952" cy="9429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một số hình ảnh về hai đường thẳng vuông góc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xung quanh em.</a:t>
            </a:r>
          </a:p>
        </p:txBody>
      </p:sp>
      <p:pic>
        <p:nvPicPr>
          <p:cNvPr id="7" name="Picture 2" descr="Đường thẳng vuông góc với mặt phẳng - Toán học 8 - Trương Hoàng Anh -  Website của Nguyễn Anh Tuấn">
            <a:extLst>
              <a:ext uri="{FF2B5EF4-FFF2-40B4-BE49-F238E27FC236}">
                <a16:creationId xmlns:a16="http://schemas.microsoft.com/office/drawing/2014/main" id="{A7A99C0B-F3FF-F64D-4654-30E6A630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9" y="2236304"/>
            <a:ext cx="5028578" cy="39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gã Tư Trống Rỗng Và Đường Vuông Góc Với Máy Bay Không Người Lái Từ Trên  Không Hình ảnh Sẵn có - Tải xuống Hình ảnh Ngay bây giờ - iStock">
            <a:extLst>
              <a:ext uri="{FF2B5EF4-FFF2-40B4-BE49-F238E27FC236}">
                <a16:creationId xmlns:a16="http://schemas.microsoft.com/office/drawing/2014/main" id="{1E015322-66DA-C570-9AFC-46218563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193" y="2256183"/>
            <a:ext cx="5829300" cy="38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60" y="338915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E0896A-CB0B-2976-C443-236C38D96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5" y="2428875"/>
            <a:ext cx="3486150" cy="270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94CDA-9F2F-407B-6971-3285654C1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700" y="2187081"/>
            <a:ext cx="6005512" cy="31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970" y="324437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F0A67-5416-1410-44A8-C686EFACE153}"/>
              </a:ext>
            </a:extLst>
          </p:cNvPr>
          <p:cNvSpPr/>
          <p:nvPr/>
        </p:nvSpPr>
        <p:spPr>
          <a:xfrm>
            <a:off x="400050" y="130271"/>
            <a:ext cx="11391900" cy="39824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181F05-53C6-7A33-FAF2-3F402C3CC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90" y="3225815"/>
            <a:ext cx="4028162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E7D00-7CAD-119B-3B36-EEB2ED1D1B0E}"/>
              </a:ext>
            </a:extLst>
          </p:cNvPr>
          <p:cNvSpPr txBox="1"/>
          <p:nvPr/>
        </p:nvSpPr>
        <p:spPr>
          <a:xfrm>
            <a:off x="4858819" y="2565467"/>
            <a:ext cx="704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6BFF814-2BC8-8E9B-51A4-642138372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35" y="3668871"/>
            <a:ext cx="1725304" cy="17261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186EBF-0807-079F-1DF7-6D6E84D07EE2}"/>
              </a:ext>
            </a:extLst>
          </p:cNvPr>
          <p:cNvSpPr/>
          <p:nvPr/>
        </p:nvSpPr>
        <p:spPr>
          <a:xfrm>
            <a:off x="5524804" y="4140527"/>
            <a:ext cx="6051478" cy="90883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2B8E787E-D993-1129-94DC-A788CAC98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3530" y="3277718"/>
            <a:ext cx="1725304" cy="172611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ED0EC5-277A-EC32-806B-FAD0917772B6}"/>
              </a:ext>
            </a:extLst>
          </p:cNvPr>
          <p:cNvSpPr/>
          <p:nvPr/>
        </p:nvSpPr>
        <p:spPr>
          <a:xfrm>
            <a:off x="5561697" y="5321642"/>
            <a:ext cx="6051478" cy="90883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DC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3397D285-A91D-876E-0BA1-5E30119DBE41}"/>
              </a:ext>
            </a:extLst>
          </p:cNvPr>
          <p:cNvCxnSpPr>
            <a:cxnSpLocks/>
          </p:cNvCxnSpPr>
          <p:nvPr/>
        </p:nvCxnSpPr>
        <p:spPr>
          <a:xfrm>
            <a:off x="3034704" y="970470"/>
            <a:ext cx="30612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49AE37-5896-3EE6-F1C3-B80DC67F1FF1}"/>
              </a:ext>
            </a:extLst>
          </p:cNvPr>
          <p:cNvCxnSpPr>
            <a:cxnSpLocks/>
          </p:cNvCxnSpPr>
          <p:nvPr/>
        </p:nvCxnSpPr>
        <p:spPr>
          <a:xfrm flipV="1">
            <a:off x="6927006" y="972741"/>
            <a:ext cx="4230852" cy="30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6543A477-B8AE-1A7F-41B7-6F8B76C76AC9}"/>
              </a:ext>
            </a:extLst>
          </p:cNvPr>
          <p:cNvCxnSpPr>
            <a:cxnSpLocks/>
          </p:cNvCxnSpPr>
          <p:nvPr/>
        </p:nvCxnSpPr>
        <p:spPr>
          <a:xfrm>
            <a:off x="705161" y="1482099"/>
            <a:ext cx="2329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83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60" y="305522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F0A67-5416-1410-44A8-C686EFACE153}"/>
              </a:ext>
            </a:extLst>
          </p:cNvPr>
          <p:cNvSpPr/>
          <p:nvPr/>
        </p:nvSpPr>
        <p:spPr>
          <a:xfrm>
            <a:off x="0" y="266286"/>
            <a:ext cx="12192000" cy="8195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181F05-53C6-7A33-FAF2-3F402C3C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1819274"/>
            <a:ext cx="4028162" cy="216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E7D00-7CAD-119B-3B36-EEB2ED1D1B0E}"/>
              </a:ext>
            </a:extLst>
          </p:cNvPr>
          <p:cNvSpPr txBox="1"/>
          <p:nvPr/>
        </p:nvSpPr>
        <p:spPr>
          <a:xfrm>
            <a:off x="4505325" y="1752600"/>
            <a:ext cx="728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3A26E3-E0D5-92F8-40B7-6492DE402BDC}"/>
              </a:ext>
            </a:extLst>
          </p:cNvPr>
          <p:cNvSpPr/>
          <p:nvPr/>
        </p:nvSpPr>
        <p:spPr>
          <a:xfrm>
            <a:off x="4582886" y="3641332"/>
            <a:ext cx="7209064" cy="90883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85630C-AC6D-6969-1E42-9B9176B128F4}"/>
              </a:ext>
            </a:extLst>
          </p:cNvPr>
          <p:cNvSpPr/>
          <p:nvPr/>
        </p:nvSpPr>
        <p:spPr>
          <a:xfrm>
            <a:off x="4582885" y="4874776"/>
            <a:ext cx="7209063" cy="90883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60" y="295362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F0A67-5416-1410-44A8-C686EFACE153}"/>
              </a:ext>
            </a:extLst>
          </p:cNvPr>
          <p:cNvSpPr/>
          <p:nvPr/>
        </p:nvSpPr>
        <p:spPr>
          <a:xfrm>
            <a:off x="0" y="266285"/>
            <a:ext cx="12192000" cy="15244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ba ống nước M, N, P. Việt cần nối ba ống nước này với nhau: ống M vuông góc với ống N, ống N vuông góc với ống P. Trong những phương án A, B, C, em hãy giúp Việt chọn những phương án nối phù hợp.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5BAFA-C0BC-4326-91D5-220388527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637" y="2476499"/>
            <a:ext cx="9797230" cy="236220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D836D75-7C42-807E-48F7-C9E395FC3B0D}"/>
              </a:ext>
            </a:extLst>
          </p:cNvPr>
          <p:cNvSpPr/>
          <p:nvPr/>
        </p:nvSpPr>
        <p:spPr>
          <a:xfrm>
            <a:off x="2752725" y="2171701"/>
            <a:ext cx="3041788" cy="2667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111F3C-DFD3-A6D8-6C0A-CF5374AE2891}"/>
              </a:ext>
            </a:extLst>
          </p:cNvPr>
          <p:cNvSpPr/>
          <p:nvPr/>
        </p:nvSpPr>
        <p:spPr>
          <a:xfrm>
            <a:off x="5923308" y="2191579"/>
            <a:ext cx="2049117" cy="2667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7619EF-EBD4-0CF0-7941-03BE7F174F78}"/>
              </a:ext>
            </a:extLst>
          </p:cNvPr>
          <p:cNvCxnSpPr>
            <a:cxnSpLocks/>
          </p:cNvCxnSpPr>
          <p:nvPr/>
        </p:nvCxnSpPr>
        <p:spPr>
          <a:xfrm>
            <a:off x="11087867" y="775253"/>
            <a:ext cx="9881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4BBA2-11E1-20A2-D94E-E5A5988ED3B5}"/>
              </a:ext>
            </a:extLst>
          </p:cNvPr>
          <p:cNvCxnSpPr>
            <a:cxnSpLocks/>
          </p:cNvCxnSpPr>
          <p:nvPr/>
        </p:nvCxnSpPr>
        <p:spPr>
          <a:xfrm>
            <a:off x="218660" y="1182758"/>
            <a:ext cx="7391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2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60" y="295362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F0A67-5416-1410-44A8-C686EFACE153}"/>
              </a:ext>
            </a:extLst>
          </p:cNvPr>
          <p:cNvSpPr/>
          <p:nvPr/>
        </p:nvSpPr>
        <p:spPr>
          <a:xfrm>
            <a:off x="0" y="266285"/>
            <a:ext cx="12192000" cy="1191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dùng ê ke, ta làm như thế nào để tìm được đường thẳng vuông góc với đường thẳng AB trên một tờ giấy?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31A00-944C-C861-766B-A284B0CBE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812" y="1752599"/>
            <a:ext cx="2900363" cy="2611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041A5B-8EF0-D3F8-027F-A673E2D6E953}"/>
              </a:ext>
            </a:extLst>
          </p:cNvPr>
          <p:cNvSpPr txBox="1"/>
          <p:nvPr/>
        </p:nvSpPr>
        <p:spPr>
          <a:xfrm>
            <a:off x="619125" y="1914525"/>
            <a:ext cx="6943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 đôi tờ giấy sao cho hai mép giấy trùng nhau, kẻ một đường thẳng theo nếp gấp đó ta được đường thẳng vuông góc với đường thẳng AB.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C085DC-7CD1-E4D1-54C1-4D7D26EDE50F}"/>
              </a:ext>
            </a:extLst>
          </p:cNvPr>
          <p:cNvCxnSpPr/>
          <p:nvPr/>
        </p:nvCxnSpPr>
        <p:spPr>
          <a:xfrm>
            <a:off x="8391525" y="3086100"/>
            <a:ext cx="2952750" cy="0"/>
          </a:xfrm>
          <a:prstGeom prst="line">
            <a:avLst/>
          </a:prstGeom>
          <a:ln w="571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2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60" y="295362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F0A67-5416-1410-44A8-C686EFACE153}"/>
              </a:ext>
            </a:extLst>
          </p:cNvPr>
          <p:cNvSpPr/>
          <p:nvPr/>
        </p:nvSpPr>
        <p:spPr>
          <a:xfrm>
            <a:off x="0" y="266286"/>
            <a:ext cx="12192000" cy="1953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ca-bin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ca-bin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ca-bin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ca-bin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FF433D-DEEC-2A19-228F-E132CF010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11" y="2495549"/>
            <a:ext cx="5594526" cy="31718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C2A4971-C66F-FC06-26BF-F41DB15EB14D}"/>
              </a:ext>
            </a:extLst>
          </p:cNvPr>
          <p:cNvCxnSpPr/>
          <p:nvPr/>
        </p:nvCxnSpPr>
        <p:spPr>
          <a:xfrm>
            <a:off x="8010525" y="3648075"/>
            <a:ext cx="847725" cy="342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FAC363-8977-84D1-3FEA-C35A3C9453AB}"/>
              </a:ext>
            </a:extLst>
          </p:cNvPr>
          <p:cNvCxnSpPr>
            <a:cxnSpLocks/>
          </p:cNvCxnSpPr>
          <p:nvPr/>
        </p:nvCxnSpPr>
        <p:spPr>
          <a:xfrm flipV="1">
            <a:off x="8858250" y="3048000"/>
            <a:ext cx="409575" cy="9239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439D87-47C5-51E7-59DC-6158576D0AB7}"/>
              </a:ext>
            </a:extLst>
          </p:cNvPr>
          <p:cNvCxnSpPr/>
          <p:nvPr/>
        </p:nvCxnSpPr>
        <p:spPr>
          <a:xfrm>
            <a:off x="8020050" y="3657600"/>
            <a:ext cx="8477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3230FF-DAA6-0594-4B42-739D9D475D7B}"/>
              </a:ext>
            </a:extLst>
          </p:cNvPr>
          <p:cNvCxnSpPr>
            <a:cxnSpLocks/>
          </p:cNvCxnSpPr>
          <p:nvPr/>
        </p:nvCxnSpPr>
        <p:spPr>
          <a:xfrm flipV="1">
            <a:off x="8448675" y="3981450"/>
            <a:ext cx="409575" cy="923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7A722D8-9A2E-F62B-90A8-94AC72B4381C}"/>
              </a:ext>
            </a:extLst>
          </p:cNvPr>
          <p:cNvSpPr txBox="1"/>
          <p:nvPr/>
        </p:nvSpPr>
        <p:spPr>
          <a:xfrm>
            <a:off x="342900" y="2924175"/>
            <a:ext cx="578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Thanh nan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ca-bin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ca-bin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</a:t>
            </a:r>
            <a:endParaRPr lang="vi-VN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vi-VN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ca-bin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11439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457" y="-622988"/>
            <a:ext cx="13481045" cy="8103975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9296400" y="3000403"/>
            <a:ext cx="3587321" cy="379610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-1908459" y="353321"/>
            <a:ext cx="8435525" cy="106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9"/>
              </a:lnSpc>
            </a:pPr>
            <a:r>
              <a:rPr lang="en-US" sz="6321" dirty="0">
                <a:solidFill>
                  <a:srgbClr val="FDF9EF"/>
                </a:solidFill>
                <a:latin typeface="Bubblebody Neue Ultra-Bold"/>
              </a:rPr>
              <a:t>KHỞI ĐỘNG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4DACF19-BE4B-BEC4-71C2-D0CD0ED30719}"/>
              </a:ext>
            </a:extLst>
          </p:cNvPr>
          <p:cNvSpPr/>
          <p:nvPr/>
        </p:nvSpPr>
        <p:spPr>
          <a:xfrm>
            <a:off x="3613434" y="1637582"/>
            <a:ext cx="56829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1B6F-C29E-EC4C-5ADC-91FB67FF0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09262A4-D7D9-5117-B55E-8B6CC01A77F2}"/>
              </a:ext>
            </a:extLst>
          </p:cNvPr>
          <p:cNvGrpSpPr/>
          <p:nvPr/>
        </p:nvGrpSpPr>
        <p:grpSpPr>
          <a:xfrm>
            <a:off x="-203200" y="-533400"/>
            <a:ext cx="13481045" cy="8103975"/>
            <a:chOff x="0" y="0"/>
            <a:chExt cx="28384489" cy="162079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2D3B022-B978-0E4F-6D19-163CBCC7489B}"/>
                </a:ext>
              </a:extLst>
            </p:cNvPr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48685" r="-14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5CF98D7-ABD3-D09E-5920-73503B1521D4}"/>
                </a:ext>
              </a:extLst>
            </p:cNvPr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0307" b="-2155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7D855A5-A6CB-4AD2-5399-404B572C0E42}"/>
              </a:ext>
            </a:extLst>
          </p:cNvPr>
          <p:cNvSpPr/>
          <p:nvPr/>
        </p:nvSpPr>
        <p:spPr>
          <a:xfrm>
            <a:off x="9806284" y="2011323"/>
            <a:ext cx="3587321" cy="379610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5FA7BDD-8175-D6FC-4A4A-02A7F96921A1}"/>
              </a:ext>
            </a:extLst>
          </p:cNvPr>
          <p:cNvSpPr/>
          <p:nvPr/>
        </p:nvSpPr>
        <p:spPr>
          <a:xfrm>
            <a:off x="0" y="926294"/>
            <a:ext cx="3449146" cy="4034089"/>
          </a:xfrm>
          <a:custGeom>
            <a:avLst/>
            <a:gdLst/>
            <a:ahLst/>
            <a:cxnLst/>
            <a:rect l="l" t="t" r="r" b="b"/>
            <a:pathLst>
              <a:path w="5173719" h="6051133">
                <a:moveTo>
                  <a:pt x="0" y="0"/>
                </a:moveTo>
                <a:lnTo>
                  <a:pt x="5173719" y="0"/>
                </a:lnTo>
                <a:lnTo>
                  <a:pt x="5173719" y="6051133"/>
                </a:lnTo>
                <a:lnTo>
                  <a:pt x="0" y="60511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E664F-8519-46B3-10EC-06990C58F4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058" y="1140523"/>
            <a:ext cx="8502625" cy="39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7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61683" y="1782313"/>
            <a:ext cx="3209903" cy="12846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98265" y="3290652"/>
            <a:ext cx="3335171" cy="12846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62559" y="337849"/>
            <a:ext cx="3335171" cy="12846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67" y="558498"/>
            <a:ext cx="3838146" cy="830997"/>
            <a:chOff x="8422160" y="1488397"/>
            <a:chExt cx="4665996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7" y="1488397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BC</a:t>
              </a:r>
              <a:endParaRPr lang="vi-VN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03404"/>
            <a:ext cx="3675386" cy="882614"/>
            <a:chOff x="8422168" y="2803869"/>
            <a:chExt cx="4468130" cy="10729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49850" y="2803869"/>
              <a:ext cx="3040448" cy="1072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197"/>
                </a:lnSpc>
              </a:pP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 BC </a:t>
              </a:r>
              <a:endPara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ts val="3197"/>
                </a:lnSpc>
              </a:pP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góc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ED</a:t>
              </a:r>
              <a:endPara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6" y="3478974"/>
            <a:ext cx="3816171" cy="830998"/>
            <a:chOff x="8422168" y="3837465"/>
            <a:chExt cx="4639285" cy="10102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83400" y="3837465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CB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CD</a:t>
              </a:r>
              <a:endParaRPr lang="vi-VN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7" y="4794773"/>
            <a:ext cx="3617044" cy="830997"/>
            <a:chOff x="8469285" y="4614716"/>
            <a:chExt cx="4397209" cy="10102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26043" y="4614716"/>
              <a:ext cx="3040451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Đoạn thẳng </a:t>
              </a:r>
              <a:r>
                <a:rPr lang="vi-VN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ED</a:t>
              </a:r>
              <a:r>
                <a:rPr lang="vi-VN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vi-VN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vuông góc với </a:t>
              </a:r>
              <a:r>
                <a:rPr lang="vi-VN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EA</a:t>
              </a:r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30" y="5817245"/>
            <a:ext cx="2326412" cy="838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1589315" y="137372"/>
            <a:ext cx="6490786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0575" y="2042397"/>
              <a:ext cx="48865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Arial" charset="0"/>
                </a:rPr>
                <a:t>2 </a:t>
              </a:r>
              <a:r>
                <a:rPr lang="en-US" sz="4000" b="1" dirty="0" err="1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4000" b="1" dirty="0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4000" b="1" dirty="0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4000" b="1" dirty="0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4000" b="1" dirty="0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000" b="1" dirty="0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Arial" charset="0"/>
                </a:rPr>
                <a:t>nhau</a:t>
              </a:r>
              <a:r>
                <a:rPr lang="vi-VN" sz="4000" b="1" dirty="0">
                  <a:solidFill>
                    <a:srgbClr val="00B050"/>
                  </a:solidFill>
                  <a:highlight>
                    <a:srgbClr val="FFFFFF"/>
                  </a:highlight>
                  <a:latin typeface="Times New Roman" pitchFamily="18" charset="0"/>
                  <a:cs typeface="Arial" charset="0"/>
                </a:rPr>
                <a:t> là: </a:t>
              </a:r>
              <a:endParaRPr lang="en-US" sz="4000" b="1" dirty="0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3170F753-B22C-E3DD-3548-C88C8DE8C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6" t="32762" r="52252" b="6394"/>
          <a:stretch/>
        </p:blipFill>
        <p:spPr bwMode="auto">
          <a:xfrm>
            <a:off x="3588313" y="3546138"/>
            <a:ext cx="3324115" cy="18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F03B7F6A-D59F-34A1-E9E3-56FD36F2AA7B}"/>
              </a:ext>
            </a:extLst>
          </p:cNvPr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6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D92E7649-2712-BE05-B643-910218A49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9" y="1264520"/>
            <a:ext cx="702445" cy="8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4435 1.85185E-6 C 0.06415 1.85185E-6 0.08871 0.05139 0.08871 0.09305 L 0.08871 0.1862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70998" y="378195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713878" y="1922105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73606" y="2081139"/>
            <a:ext cx="3337507" cy="830997"/>
            <a:chOff x="8475204" y="3461609"/>
            <a:chExt cx="4057376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75204" y="3580718"/>
              <a:ext cx="854281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39840" y="3461609"/>
              <a:ext cx="2192740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Không</a:t>
              </a:r>
              <a:endParaRPr lang="en-US" sz="48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955336" y="4136748"/>
            <a:ext cx="2597409" cy="769441"/>
            <a:chOff x="8574477" y="4252536"/>
            <a:chExt cx="3157645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574477" y="4252536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76841" y="4252536"/>
              <a:ext cx="955281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endParaRPr lang="en-US" sz="4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02" y="5700815"/>
            <a:ext cx="2326412" cy="838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1103586" y="7326"/>
            <a:ext cx="670879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30502" y="2179827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alt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F1CAB041-7B8F-E180-6EA6-2762CD294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7" t="32292" r="3765"/>
          <a:stretch/>
        </p:blipFill>
        <p:spPr bwMode="auto">
          <a:xfrm>
            <a:off x="3022515" y="3417976"/>
            <a:ext cx="3591898" cy="183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Freeform 41"/>
          <p:cNvSpPr/>
          <p:nvPr/>
        </p:nvSpPr>
        <p:spPr>
          <a:xfrm>
            <a:off x="73814" y="4168431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A65D14EC-9CD7-5CE2-49CB-9EA737E7C5C6}"/>
              </a:ext>
            </a:extLst>
          </p:cNvPr>
          <p:cNvSpPr/>
          <p:nvPr/>
        </p:nvSpPr>
        <p:spPr>
          <a:xfrm>
            <a:off x="9255511" y="5114844"/>
            <a:ext cx="3121717" cy="1772545"/>
          </a:xfrm>
          <a:custGeom>
            <a:avLst/>
            <a:gdLst/>
            <a:ahLst/>
            <a:cxnLst/>
            <a:rect l="l" t="t" r="r" b="b"/>
            <a:pathLst>
              <a:path w="8463344" h="4813527">
                <a:moveTo>
                  <a:pt x="0" y="0"/>
                </a:moveTo>
                <a:lnTo>
                  <a:pt x="8463344" y="0"/>
                </a:lnTo>
                <a:lnTo>
                  <a:pt x="8463344" y="4813527"/>
                </a:lnTo>
                <a:lnTo>
                  <a:pt x="0" y="4813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32" y="2720825"/>
            <a:ext cx="1014960" cy="703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61" y="2602573"/>
            <a:ext cx="702445" cy="8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0.000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83951E-6 L 0.13611 0.187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93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90DDF-79FF-D2E5-3F0F-E6A4A4E95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58361B6-C559-BC2C-9949-E5C9EDEA5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00BC19D-7E70-B4CC-0817-614E09015623}"/>
              </a:ext>
            </a:extLst>
          </p:cNvPr>
          <p:cNvSpPr/>
          <p:nvPr/>
        </p:nvSpPr>
        <p:spPr>
          <a:xfrm>
            <a:off x="8518078" y="1710498"/>
            <a:ext cx="3209903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BE82D5E-8CE4-533F-6755-5027FAB3E8CC}"/>
              </a:ext>
            </a:extLst>
          </p:cNvPr>
          <p:cNvSpPr/>
          <p:nvPr/>
        </p:nvSpPr>
        <p:spPr>
          <a:xfrm>
            <a:off x="8581128" y="3166175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B023944-3A2B-A6D2-FC5B-29729E7B6D30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D34060C-1531-79E8-1778-032432F60207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>
            <a:extLst>
              <a:ext uri="{FF2B5EF4-FFF2-40B4-BE49-F238E27FC236}">
                <a16:creationId xmlns:a16="http://schemas.microsoft.com/office/drawing/2014/main" id="{3A645517-3EE0-BDE2-E55E-6687BB85F6C8}"/>
              </a:ext>
            </a:extLst>
          </p:cNvPr>
          <p:cNvGrpSpPr/>
          <p:nvPr/>
        </p:nvGrpSpPr>
        <p:grpSpPr>
          <a:xfrm>
            <a:off x="7829977" y="568268"/>
            <a:ext cx="3694376" cy="708353"/>
            <a:chOff x="8422160" y="1622430"/>
            <a:chExt cx="4491216" cy="8611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6733F2-5960-EBF0-9F4E-DE9EB3E87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00349-5C18-B7D7-42E2-54D330FE3EBA}"/>
                </a:ext>
              </a:extLst>
            </p:cNvPr>
            <p:cNvSpPr txBox="1"/>
            <p:nvPr/>
          </p:nvSpPr>
          <p:spPr>
            <a:xfrm>
              <a:off x="9335328" y="1722137"/>
              <a:ext cx="3578048" cy="561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Hình A</a:t>
              </a:r>
              <a:endParaRPr lang="vi-VN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19201BB4-1C28-BD2C-8DB8-D20C419768E5}"/>
              </a:ext>
            </a:extLst>
          </p:cNvPr>
          <p:cNvGrpSpPr/>
          <p:nvPr/>
        </p:nvGrpSpPr>
        <p:grpSpPr>
          <a:xfrm>
            <a:off x="7829982" y="1977956"/>
            <a:ext cx="2859870" cy="681964"/>
            <a:chOff x="8422168" y="2894499"/>
            <a:chExt cx="3476716" cy="8290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477528-A478-D3D9-EE92-1EC0F136D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34FBD9-776B-1317-9D1F-B63424125866}"/>
                </a:ext>
              </a:extLst>
            </p:cNvPr>
            <p:cNvSpPr txBox="1"/>
            <p:nvPr/>
          </p:nvSpPr>
          <p:spPr>
            <a:xfrm>
              <a:off x="10520723" y="3017850"/>
              <a:ext cx="1378161" cy="574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197"/>
                </a:lnSpc>
              </a:pPr>
              <a:r>
                <a:rPr lang="vi-VN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Hình B</a:t>
              </a:r>
              <a:endPara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id="{17896BD7-5157-070E-46A2-83AEB9656D29}"/>
              </a:ext>
            </a:extLst>
          </p:cNvPr>
          <p:cNvGrpSpPr/>
          <p:nvPr/>
        </p:nvGrpSpPr>
        <p:grpSpPr>
          <a:xfrm>
            <a:off x="7829975" y="3485335"/>
            <a:ext cx="3730835" cy="681966"/>
            <a:chOff x="8422168" y="3845196"/>
            <a:chExt cx="4535543" cy="8290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796F85-5106-8C29-2B0F-B28F76DF0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22DC6C-1FD2-8F9B-80B2-76D78EE12E45}"/>
                </a:ext>
              </a:extLst>
            </p:cNvPr>
            <p:cNvSpPr txBox="1"/>
            <p:nvPr/>
          </p:nvSpPr>
          <p:spPr>
            <a:xfrm>
              <a:off x="9379658" y="3902339"/>
              <a:ext cx="3578053" cy="561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Hình C</a:t>
              </a:r>
              <a:endParaRPr lang="vi-VN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>
            <a:extLst>
              <a:ext uri="{FF2B5EF4-FFF2-40B4-BE49-F238E27FC236}">
                <a16:creationId xmlns:a16="http://schemas.microsoft.com/office/drawing/2014/main" id="{EDB66C53-2E72-F9DF-455A-0E7BE9FEC9E4}"/>
              </a:ext>
            </a:extLst>
          </p:cNvPr>
          <p:cNvGrpSpPr/>
          <p:nvPr/>
        </p:nvGrpSpPr>
        <p:grpSpPr>
          <a:xfrm>
            <a:off x="7829965" y="4943806"/>
            <a:ext cx="2910692" cy="681965"/>
            <a:chOff x="8469285" y="4795893"/>
            <a:chExt cx="3538504" cy="8290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8B4DC4-F250-BD3B-D839-137187F5E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1DB005-667B-35EC-9034-FE4222DC21C8}"/>
                </a:ext>
              </a:extLst>
            </p:cNvPr>
            <p:cNvSpPr txBox="1"/>
            <p:nvPr/>
          </p:nvSpPr>
          <p:spPr>
            <a:xfrm>
              <a:off x="10608191" y="4903207"/>
              <a:ext cx="1399598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Open Sans ExtraBold" panose="020B0906030804020204" pitchFamily="34" charset="0"/>
                  <a:cs typeface="Times New Roman" panose="02020603050405020304" pitchFamily="18" charset="0"/>
                </a:rPr>
                <a:t>Hình D</a:t>
              </a:r>
              <a:endParaRPr lang="en-US" sz="2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>
            <a:extLst>
              <a:ext uri="{FF2B5EF4-FFF2-40B4-BE49-F238E27FC236}">
                <a16:creationId xmlns:a16="http://schemas.microsoft.com/office/drawing/2014/main" id="{4CCDC7E1-AF88-FE41-13A6-F68DE6871B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30" y="5817245"/>
            <a:ext cx="2326412" cy="8382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19E4EB-CB66-CA73-1361-C6E432D80193}"/>
              </a:ext>
            </a:extLst>
          </p:cNvPr>
          <p:cNvGrpSpPr/>
          <p:nvPr/>
        </p:nvGrpSpPr>
        <p:grpSpPr>
          <a:xfrm>
            <a:off x="460721" y="-95561"/>
            <a:ext cx="7659686" cy="6000787"/>
            <a:chOff x="2192132" y="145863"/>
            <a:chExt cx="5894349" cy="5532547"/>
          </a:xfrm>
        </p:grpSpPr>
        <p:pic>
          <p:nvPicPr>
            <p:cNvPr id="4" name="BANG CAU HOI">
              <a:extLst>
                <a:ext uri="{FF2B5EF4-FFF2-40B4-BE49-F238E27FC236}">
                  <a16:creationId xmlns:a16="http://schemas.microsoft.com/office/drawing/2014/main" id="{1A224940-42D1-A470-F6DE-0F294CF34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6E6BF0-A394-9430-1FCC-E67553A5EC2E}"/>
                </a:ext>
              </a:extLst>
            </p:cNvPr>
            <p:cNvSpPr txBox="1"/>
            <p:nvPr/>
          </p:nvSpPr>
          <p:spPr>
            <a:xfrm>
              <a:off x="2550575" y="2042397"/>
              <a:ext cx="488651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Hình nào dưới đây có hai đường thẳng vuông góc với nhau?</a:t>
              </a:r>
              <a:endParaRPr lang="en-US" sz="4000" b="1" dirty="0">
                <a:solidFill>
                  <a:srgbClr val="00B050"/>
                </a:solidFill>
                <a:highlight>
                  <a:srgbClr val="FFFFFF"/>
                </a:highligh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167654D-57F6-34E4-EAA7-FBC60BB67667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EBB5D15-B5A6-E94D-9A2B-102AD3869F55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3C9AE64-31E9-399F-9CBE-3B3399603B89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5C283A-467B-F9A7-56DF-7648BE2B94CE}"/>
                </a:ext>
              </a:extLst>
            </p:cNvPr>
            <p:cNvSpPr/>
            <p:nvPr/>
          </p:nvSpPr>
          <p:spPr>
            <a:xfrm>
              <a:off x="6167592" y="1064074"/>
              <a:ext cx="497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15" name="Freeform 41">
            <a:extLst>
              <a:ext uri="{FF2B5EF4-FFF2-40B4-BE49-F238E27FC236}">
                <a16:creationId xmlns:a16="http://schemas.microsoft.com/office/drawing/2014/main" id="{E387A938-B3DA-8FB8-1C7C-3ABA42FF8A47}"/>
              </a:ext>
            </a:extLst>
          </p:cNvPr>
          <p:cNvSpPr/>
          <p:nvPr/>
        </p:nvSpPr>
        <p:spPr>
          <a:xfrm>
            <a:off x="-201300" y="4757410"/>
            <a:ext cx="2255632" cy="2641324"/>
          </a:xfrm>
          <a:custGeom>
            <a:avLst/>
            <a:gdLst/>
            <a:ahLst/>
            <a:cxnLst/>
            <a:rect l="l" t="t" r="r" b="b"/>
            <a:pathLst>
              <a:path w="3383448" h="3961986">
                <a:moveTo>
                  <a:pt x="0" y="0"/>
                </a:moveTo>
                <a:lnTo>
                  <a:pt x="3383448" y="0"/>
                </a:lnTo>
                <a:lnTo>
                  <a:pt x="3383448" y="3961986"/>
                </a:lnTo>
                <a:lnTo>
                  <a:pt x="0" y="396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AEE8CDD-2CFA-CA86-7F30-9CA7313F79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01" y="3807049"/>
            <a:ext cx="6047161" cy="20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6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5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6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344353"/>
            <a:ext cx="834572" cy="7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4" y="4077072"/>
            <a:ext cx="720080" cy="720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Freeform 6"/>
          <p:cNvSpPr/>
          <p:nvPr/>
        </p:nvSpPr>
        <p:spPr>
          <a:xfrm>
            <a:off x="8705878" y="4978351"/>
            <a:ext cx="1611121" cy="1365647"/>
          </a:xfrm>
          <a:custGeom>
            <a:avLst/>
            <a:gdLst/>
            <a:ahLst/>
            <a:cxnLst/>
            <a:rect l="l" t="t" r="r" b="b"/>
            <a:pathLst>
              <a:path w="5380982" h="5694161">
                <a:moveTo>
                  <a:pt x="0" y="0"/>
                </a:moveTo>
                <a:lnTo>
                  <a:pt x="5380982" y="0"/>
                </a:lnTo>
                <a:lnTo>
                  <a:pt x="5380982" y="5694161"/>
                </a:lnTo>
                <a:lnTo>
                  <a:pt x="0" y="569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0" y="3975424"/>
            <a:ext cx="702445" cy="82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29" y="2676680"/>
            <a:ext cx="918029" cy="788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80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82716E-6 L 0.1118 3.82716E-6 C 0.16189 3.82716E-6 0.22369 0.0554 0.22369 0.10061 L 0.22369 0.201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1" y="100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8E182086-F9D0-4560-91E7-D311394A9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19" y="925287"/>
            <a:ext cx="9649852" cy="401473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75D1AB31-18FF-45ED-9317-98F4C0868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DE49BCCF-5ECD-4D06-9C05-EBAFCDD96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17" y="2488692"/>
            <a:ext cx="2232236" cy="39207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858526-B0AC-4F9A-8077-C40BB698A842}"/>
              </a:ext>
            </a:extLst>
          </p:cNvPr>
          <p:cNvSpPr/>
          <p:nvPr/>
        </p:nvSpPr>
        <p:spPr>
          <a:xfrm>
            <a:off x="1741714" y="925287"/>
            <a:ext cx="1030877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Chúc các em luôn chăm ngoan, học tốt!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075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oraemon: Những lần Nobita thông minh đột xuất trong manga">
            <a:extLst>
              <a:ext uri="{FF2B5EF4-FFF2-40B4-BE49-F238E27FC236}">
                <a16:creationId xmlns:a16="http://schemas.microsoft.com/office/drawing/2014/main" id="{383D9022-AA18-4748-B009-3ACA7644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3C10ED4E-2F14-4CFD-BFF5-5882B99E9E03}"/>
              </a:ext>
            </a:extLst>
          </p:cNvPr>
          <p:cNvSpPr/>
          <p:nvPr/>
        </p:nvSpPr>
        <p:spPr>
          <a:xfrm>
            <a:off x="6302829" y="3429000"/>
            <a:ext cx="5800271" cy="304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E4560-8BFB-405E-98D9-E467F9DD3389}"/>
              </a:ext>
            </a:extLst>
          </p:cNvPr>
          <p:cNvSpPr txBox="1"/>
          <p:nvPr/>
        </p:nvSpPr>
        <p:spPr>
          <a:xfrm>
            <a:off x="6612163" y="3385457"/>
            <a:ext cx="53196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Nobita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của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chúng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cs typeface="Times New Roman" pitchFamily="18" charset="0"/>
              </a:rPr>
              <a:t>làm bài tập ở nhà và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gặp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phải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cs typeface="Times New Roman" pitchFamily="18" charset="0"/>
              </a:rPr>
              <a:t> bài tập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kho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́,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các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em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hãy cùng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mèo máy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  <a:cs typeface="Times New Roman" pitchFamily="18" charset="0"/>
              </a:rPr>
              <a:t>D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oreamon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giúp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đơ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anh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chàng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hậu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đậu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làm các bài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tập đó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8CFAAE-F7CD-E509-FD21-F3049F941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41652" y="215321"/>
            <a:ext cx="9248434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lide moi.wav"/>
          </p:stSnd>
        </p:sndAc>
      </p:transition>
    </mc:Choice>
    <mc:Fallback xmlns="">
      <p:transition spd="slow">
        <p:random/>
        <p:sndAc>
          <p:stSnd>
            <p:snd r:embed="rId6" name="Slide mo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A14F92C-6339-41D4-BA1A-B7C6A8087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41C34BA1-5449-4506-9F54-C4A1A6DEA9A7}"/>
              </a:ext>
            </a:extLst>
          </p:cNvPr>
          <p:cNvSpPr/>
          <p:nvPr/>
        </p:nvSpPr>
        <p:spPr>
          <a:xfrm>
            <a:off x="718457" y="371475"/>
            <a:ext cx="10853057" cy="648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文本框 13"/>
          <p:cNvSpPr txBox="1"/>
          <p:nvPr/>
        </p:nvSpPr>
        <p:spPr>
          <a:xfrm>
            <a:off x="1326478" y="580696"/>
            <a:ext cx="9105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kiểm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góc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vuông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dùng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cụ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38327" y="2398720"/>
            <a:ext cx="7081392" cy="646331"/>
            <a:chOff x="1408024" y="811981"/>
            <a:chExt cx="7081392" cy="646331"/>
          </a:xfrm>
        </p:grpSpPr>
        <p:sp>
          <p:nvSpPr>
            <p:cNvPr id="20" name="Rounded Rectangle 19"/>
            <p:cNvSpPr/>
            <p:nvPr/>
          </p:nvSpPr>
          <p:spPr>
            <a:xfrm>
              <a:off x="1408024" y="837748"/>
              <a:ext cx="7081392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13"/>
            <p:cNvSpPr txBox="1"/>
            <p:nvPr/>
          </p:nvSpPr>
          <p:spPr>
            <a:xfrm>
              <a:off x="1408024" y="811981"/>
              <a:ext cx="5691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A.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Ê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ke</a:t>
              </a:r>
              <a:endParaRPr lang="zh-CN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38327" y="3483310"/>
            <a:ext cx="7081392" cy="1200329"/>
            <a:chOff x="2108579" y="2700412"/>
            <a:chExt cx="7081392" cy="1200329"/>
          </a:xfrm>
        </p:grpSpPr>
        <p:sp>
          <p:nvSpPr>
            <p:cNvPr id="23" name="Rounded Rectangle 22"/>
            <p:cNvSpPr/>
            <p:nvPr/>
          </p:nvSpPr>
          <p:spPr>
            <a:xfrm>
              <a:off x="2108579" y="2705816"/>
              <a:ext cx="7081392" cy="58688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13"/>
            <p:cNvSpPr txBox="1"/>
            <p:nvPr/>
          </p:nvSpPr>
          <p:spPr>
            <a:xfrm>
              <a:off x="2108579" y="2700412"/>
              <a:ext cx="63065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B.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Thước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kẻ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  <a:p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38327" y="4501115"/>
            <a:ext cx="7290488" cy="659279"/>
            <a:chOff x="3774983" y="2917111"/>
            <a:chExt cx="7010505" cy="635447"/>
          </a:xfrm>
        </p:grpSpPr>
        <p:sp>
          <p:nvSpPr>
            <p:cNvPr id="26" name="Rounded Rectangle 25"/>
            <p:cNvSpPr/>
            <p:nvPr/>
          </p:nvSpPr>
          <p:spPr>
            <a:xfrm>
              <a:off x="3774983" y="2965670"/>
              <a:ext cx="6813848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13"/>
            <p:cNvSpPr txBox="1"/>
            <p:nvPr/>
          </p:nvSpPr>
          <p:spPr>
            <a:xfrm>
              <a:off x="3774983" y="2917111"/>
              <a:ext cx="7010505" cy="62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Compa</a:t>
              </a:r>
              <a:endParaRPr lang="zh-CN" altLang="en-US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9">
            <a:extLst>
              <a:ext uri="{FF2B5EF4-FFF2-40B4-BE49-F238E27FC236}">
                <a16:creationId xmlns:a16="http://schemas.microsoft.com/office/drawing/2014/main" id="{5EBB5F3F-F690-9D74-5AE2-43B1E9781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554" y="4075602"/>
            <a:ext cx="4076064" cy="3364753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4A7BC6A-7EFF-E9F7-78B6-D779EC7CE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317" y="4344447"/>
            <a:ext cx="2156859" cy="25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EA14F92C-6339-41D4-BA1A-B7C6A8087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41C34BA1-5449-4506-9F54-C4A1A6DEA9A7}"/>
              </a:ext>
            </a:extLst>
          </p:cNvPr>
          <p:cNvSpPr/>
          <p:nvPr/>
        </p:nvSpPr>
        <p:spPr>
          <a:xfrm>
            <a:off x="433387" y="185737"/>
            <a:ext cx="11325225" cy="648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文本框 13"/>
          <p:cNvSpPr txBox="1"/>
          <p:nvPr/>
        </p:nvSpPr>
        <p:spPr>
          <a:xfrm>
            <a:off x="1326478" y="580696"/>
            <a:ext cx="9105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vi-VN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 đường thẳng vuông góc với nhau tạo thành mấy góc vuông?</a:t>
            </a:r>
            <a:endParaRPr lang="en-US" altLang="en-US" sz="4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38327" y="2195136"/>
            <a:ext cx="7081392" cy="646331"/>
            <a:chOff x="1408024" y="811981"/>
            <a:chExt cx="7081392" cy="646331"/>
          </a:xfrm>
        </p:grpSpPr>
        <p:sp>
          <p:nvSpPr>
            <p:cNvPr id="6" name="Rounded Rectangle 5"/>
            <p:cNvSpPr/>
            <p:nvPr/>
          </p:nvSpPr>
          <p:spPr>
            <a:xfrm>
              <a:off x="1408024" y="837748"/>
              <a:ext cx="7081392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13"/>
            <p:cNvSpPr txBox="1"/>
            <p:nvPr/>
          </p:nvSpPr>
          <p:spPr>
            <a:xfrm>
              <a:off x="1408024" y="811981"/>
              <a:ext cx="5691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A.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38327" y="3198770"/>
            <a:ext cx="7081392" cy="1200329"/>
            <a:chOff x="2108579" y="2700412"/>
            <a:chExt cx="7081392" cy="1200329"/>
          </a:xfrm>
        </p:grpSpPr>
        <p:sp>
          <p:nvSpPr>
            <p:cNvPr id="9" name="Rounded Rectangle 8"/>
            <p:cNvSpPr/>
            <p:nvPr/>
          </p:nvSpPr>
          <p:spPr>
            <a:xfrm>
              <a:off x="2108579" y="2705816"/>
              <a:ext cx="7081392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13"/>
            <p:cNvSpPr txBox="1"/>
            <p:nvPr/>
          </p:nvSpPr>
          <p:spPr>
            <a:xfrm>
              <a:off x="2108580" y="2700412"/>
              <a:ext cx="63065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B.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  <a:p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38327" y="4096948"/>
            <a:ext cx="7290488" cy="659279"/>
            <a:chOff x="3774983" y="2917111"/>
            <a:chExt cx="7010505" cy="635447"/>
          </a:xfrm>
        </p:grpSpPr>
        <p:sp>
          <p:nvSpPr>
            <p:cNvPr id="12" name="Rounded Rectangle 11"/>
            <p:cNvSpPr/>
            <p:nvPr/>
          </p:nvSpPr>
          <p:spPr>
            <a:xfrm>
              <a:off x="3774983" y="2965670"/>
              <a:ext cx="6813848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3774983" y="2917111"/>
              <a:ext cx="7010505" cy="62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4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38327" y="5159163"/>
            <a:ext cx="7415337" cy="646331"/>
            <a:chOff x="5147750" y="4762959"/>
            <a:chExt cx="6014056" cy="646331"/>
          </a:xfrm>
        </p:grpSpPr>
        <p:sp>
          <p:nvSpPr>
            <p:cNvPr id="15" name="Rounded Rectangle 14"/>
            <p:cNvSpPr/>
            <p:nvPr/>
          </p:nvSpPr>
          <p:spPr>
            <a:xfrm>
              <a:off x="5147750" y="4762959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3"/>
            <p:cNvSpPr txBox="1"/>
            <p:nvPr/>
          </p:nvSpPr>
          <p:spPr>
            <a:xfrm>
              <a:off x="5147750" y="4762959"/>
              <a:ext cx="601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D.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D198976F-72A1-E7B2-20F9-65A654B4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65" y="3984171"/>
            <a:ext cx="2303950" cy="2626331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7DC37A4F-8D3A-54A3-63B1-6968F3DF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5868" y="3661138"/>
            <a:ext cx="3274739" cy="33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FD091-3912-8E96-A249-33B25B33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01E16386-A9A8-7BFA-6C4E-B39438CEF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AD8AE2B-F899-8EF2-5D42-9F1CCDE8FD5E}"/>
              </a:ext>
            </a:extLst>
          </p:cNvPr>
          <p:cNvSpPr/>
          <p:nvPr/>
        </p:nvSpPr>
        <p:spPr>
          <a:xfrm>
            <a:off x="452205" y="135646"/>
            <a:ext cx="11325225" cy="648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3E0E3E96-E117-4FA6-75A7-B79BFCB7EEA7}"/>
              </a:ext>
            </a:extLst>
          </p:cNvPr>
          <p:cNvSpPr txBox="1"/>
          <p:nvPr/>
        </p:nvSpPr>
        <p:spPr>
          <a:xfrm>
            <a:off x="772917" y="502625"/>
            <a:ext cx="7871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3.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mấy</a:t>
            </a:r>
            <a:r>
              <a:rPr lang="vi-VN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ặp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đường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thẳng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vuông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góc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nhau</a:t>
            </a:r>
            <a:endParaRPr lang="en-US" altLang="en-US" sz="4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E89012-1D12-39C6-BFFF-213BB89F2303}"/>
              </a:ext>
            </a:extLst>
          </p:cNvPr>
          <p:cNvGrpSpPr/>
          <p:nvPr/>
        </p:nvGrpSpPr>
        <p:grpSpPr>
          <a:xfrm>
            <a:off x="2338327" y="2195136"/>
            <a:ext cx="6466637" cy="646331"/>
            <a:chOff x="1408024" y="811981"/>
            <a:chExt cx="7081392" cy="6463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453BC9D-AD7E-195D-3C74-FFDAA8BCED64}"/>
                </a:ext>
              </a:extLst>
            </p:cNvPr>
            <p:cNvSpPr/>
            <p:nvPr/>
          </p:nvSpPr>
          <p:spPr>
            <a:xfrm>
              <a:off x="1408024" y="837748"/>
              <a:ext cx="7081392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23348A4-36A5-39A8-E6A5-DBB7D094FD4C}"/>
                </a:ext>
              </a:extLst>
            </p:cNvPr>
            <p:cNvSpPr txBox="1"/>
            <p:nvPr/>
          </p:nvSpPr>
          <p:spPr>
            <a:xfrm>
              <a:off x="1408024" y="811981"/>
              <a:ext cx="5691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A.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DB33CE-DC5B-7158-16C4-A2C5753EC9A9}"/>
              </a:ext>
            </a:extLst>
          </p:cNvPr>
          <p:cNvGrpSpPr/>
          <p:nvPr/>
        </p:nvGrpSpPr>
        <p:grpSpPr>
          <a:xfrm>
            <a:off x="2338327" y="3198770"/>
            <a:ext cx="6511759" cy="1200329"/>
            <a:chOff x="2108579" y="2700412"/>
            <a:chExt cx="7081392" cy="120032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564BF90-DF54-AF4A-BE8E-58937F936B59}"/>
                </a:ext>
              </a:extLst>
            </p:cNvPr>
            <p:cNvSpPr/>
            <p:nvPr/>
          </p:nvSpPr>
          <p:spPr>
            <a:xfrm>
              <a:off x="2108579" y="2705816"/>
              <a:ext cx="7081392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F87484A2-26BE-F240-BD65-65AAB22B8673}"/>
                </a:ext>
              </a:extLst>
            </p:cNvPr>
            <p:cNvSpPr txBox="1"/>
            <p:nvPr/>
          </p:nvSpPr>
          <p:spPr>
            <a:xfrm>
              <a:off x="2108580" y="2700412"/>
              <a:ext cx="63065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B.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  <a:p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96652B-50E0-74EB-7CA8-F0EEA3F963E4}"/>
              </a:ext>
            </a:extLst>
          </p:cNvPr>
          <p:cNvGrpSpPr/>
          <p:nvPr/>
        </p:nvGrpSpPr>
        <p:grpSpPr>
          <a:xfrm>
            <a:off x="2338327" y="4096948"/>
            <a:ext cx="6751244" cy="659279"/>
            <a:chOff x="3774983" y="2917111"/>
            <a:chExt cx="7010505" cy="63544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7937146-8E2F-3B48-CAC5-1926593BA43F}"/>
                </a:ext>
              </a:extLst>
            </p:cNvPr>
            <p:cNvSpPr/>
            <p:nvPr/>
          </p:nvSpPr>
          <p:spPr>
            <a:xfrm>
              <a:off x="3774983" y="2965670"/>
              <a:ext cx="6813848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3">
              <a:extLst>
                <a:ext uri="{FF2B5EF4-FFF2-40B4-BE49-F238E27FC236}">
                  <a16:creationId xmlns:a16="http://schemas.microsoft.com/office/drawing/2014/main" id="{4BCEF2DD-4169-8796-2E70-A306E0F5F47F}"/>
                </a:ext>
              </a:extLst>
            </p:cNvPr>
            <p:cNvSpPr txBox="1"/>
            <p:nvPr/>
          </p:nvSpPr>
          <p:spPr>
            <a:xfrm>
              <a:off x="3774983" y="2917111"/>
              <a:ext cx="7010505" cy="62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716231-7ED6-89AE-865F-AA87B92F5E87}"/>
              </a:ext>
            </a:extLst>
          </p:cNvPr>
          <p:cNvGrpSpPr/>
          <p:nvPr/>
        </p:nvGrpSpPr>
        <p:grpSpPr>
          <a:xfrm>
            <a:off x="2338328" y="5159163"/>
            <a:ext cx="6892758" cy="646331"/>
            <a:chOff x="5147750" y="4762959"/>
            <a:chExt cx="6014056" cy="64633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40E6EF9-22E4-677B-61D9-FBDC7BF497CF}"/>
                </a:ext>
              </a:extLst>
            </p:cNvPr>
            <p:cNvSpPr/>
            <p:nvPr/>
          </p:nvSpPr>
          <p:spPr>
            <a:xfrm>
              <a:off x="5147750" y="4762959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A5D1BB07-B76D-B58D-D5C3-2987E3A33041}"/>
                </a:ext>
              </a:extLst>
            </p:cNvPr>
            <p:cNvSpPr txBox="1"/>
            <p:nvPr/>
          </p:nvSpPr>
          <p:spPr>
            <a:xfrm>
              <a:off x="5147750" y="4762959"/>
              <a:ext cx="601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D. </a:t>
              </a:r>
              <a:r>
                <a:rPr lang="vi-VN" altLang="zh-CN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4</a:t>
              </a:r>
              <a:endPara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FA2EC73D-9F2E-F646-0884-2F10E420A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74" y="3820040"/>
            <a:ext cx="2156859" cy="2513554"/>
          </a:xfrm>
          <a:prstGeom prst="rect">
            <a:avLst/>
          </a:prstGeom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1171A80-8A22-E715-6E46-74D14228066F}"/>
              </a:ext>
            </a:extLst>
          </p:cNvPr>
          <p:cNvSpPr/>
          <p:nvPr/>
        </p:nvSpPr>
        <p:spPr>
          <a:xfrm>
            <a:off x="8867805" y="675755"/>
            <a:ext cx="2905932" cy="218050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D1B0511-C82A-7DE3-7583-DF6AFF267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339" y="536662"/>
            <a:ext cx="2905931" cy="2333708"/>
          </a:xfrm>
          <a:prstGeom prst="rect">
            <a:avLst/>
          </a:prstGeom>
        </p:spPr>
      </p:pic>
      <p:pic>
        <p:nvPicPr>
          <p:cNvPr id="1026" name="Picture 2" descr="Tổng hợp hình ảnh Nobita đẹp nhất - Ảnh hoạt hình">
            <a:extLst>
              <a:ext uri="{FF2B5EF4-FFF2-40B4-BE49-F238E27FC236}">
                <a16:creationId xmlns:a16="http://schemas.microsoft.com/office/drawing/2014/main" id="{EE9AAB3A-6329-A01D-E5C9-A1D80A2DE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9" y="4651945"/>
            <a:ext cx="1414230" cy="19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Notched Right 26">
            <a:hlinkClick r:id="rId6" action="ppaction://hlinksldjump"/>
            <a:extLst>
              <a:ext uri="{FF2B5EF4-FFF2-40B4-BE49-F238E27FC236}">
                <a16:creationId xmlns:a16="http://schemas.microsoft.com/office/drawing/2014/main" id="{2BB56065-F4AB-9916-A3A2-F3CEF761B43F}"/>
              </a:ext>
            </a:extLst>
          </p:cNvPr>
          <p:cNvSpPr/>
          <p:nvPr/>
        </p:nvSpPr>
        <p:spPr>
          <a:xfrm>
            <a:off x="9060714" y="5815373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93C65F81-FE4A-6BFF-EC2E-9D942144B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440" y="3393063"/>
            <a:ext cx="3540470" cy="336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7561D-F8E2-2F23-F60D-8F91B18D6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raemon&amp;quot; Nobita&amp;#39;s room is your background!: Hello Japanese anime news">
            <a:extLst>
              <a:ext uri="{FF2B5EF4-FFF2-40B4-BE49-F238E27FC236}">
                <a16:creationId xmlns:a16="http://schemas.microsoft.com/office/drawing/2014/main" id="{29A9E809-3493-B74E-6B51-A15D8669B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4" b="331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7C9504C5-7B39-406E-1294-BD3AB850781A}"/>
              </a:ext>
            </a:extLst>
          </p:cNvPr>
          <p:cNvSpPr/>
          <p:nvPr/>
        </p:nvSpPr>
        <p:spPr>
          <a:xfrm>
            <a:off x="493085" y="0"/>
            <a:ext cx="11325225" cy="648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147415AA-3E2F-F162-A8C7-C6A91D4A7943}"/>
              </a:ext>
            </a:extLst>
          </p:cNvPr>
          <p:cNvSpPr txBox="1"/>
          <p:nvPr/>
        </p:nvSpPr>
        <p:spPr>
          <a:xfrm>
            <a:off x="609601" y="267758"/>
            <a:ext cx="11149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spcBef>
                <a:spcPct val="0"/>
              </a:spcBef>
              <a:buClr>
                <a:srgbClr val="000000"/>
              </a:buClr>
              <a:defRPr/>
            </a:pPr>
            <a:r>
              <a:rPr lang="vi-VN" altLang="en-US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Chúc mừng các em đã giúp đỡ </a:t>
            </a:r>
            <a:r>
              <a:rPr lang="vi-VN" altLang="en-US" sz="4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Nôbita</a:t>
            </a:r>
            <a:r>
              <a:rPr lang="vi-VN" altLang="en-US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làm bài tập và đạt điểm cao nhất lớp lần đầu tiên nhé</a:t>
            </a:r>
            <a:endParaRPr lang="en-US" altLang="en-US" sz="4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6975FB1-00C7-8764-9C41-5FAD650A7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153" y="2206819"/>
            <a:ext cx="2779643" cy="3280077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49835CB9-37E2-4135-AFD7-4AE88D2D2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85" y="2206819"/>
            <a:ext cx="3781835" cy="3904755"/>
          </a:xfrm>
          <a:prstGeom prst="rect">
            <a:avLst/>
          </a:prstGeom>
        </p:spPr>
      </p:pic>
      <p:pic>
        <p:nvPicPr>
          <p:cNvPr id="4098" name="Picture 2" descr="Bài Học Về Tình Bạn Và Sự Cố Gắng">
            <a:extLst>
              <a:ext uri="{FF2B5EF4-FFF2-40B4-BE49-F238E27FC236}">
                <a16:creationId xmlns:a16="http://schemas.microsoft.com/office/drawing/2014/main" id="{4365564C-5FBC-1B04-D108-16D805540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19" y="2084820"/>
            <a:ext cx="3973582" cy="427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49B2E-15E5-412E-F1A5-58ADAD74F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65F5A9-3AE9-9111-D0AF-633FB9B3B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16E5291-5A1D-F64C-C61C-11D744BFFB4E}"/>
              </a:ext>
            </a:extLst>
          </p:cNvPr>
          <p:cNvGrpSpPr/>
          <p:nvPr/>
        </p:nvGrpSpPr>
        <p:grpSpPr>
          <a:xfrm>
            <a:off x="237346" y="262703"/>
            <a:ext cx="11517281" cy="6267277"/>
            <a:chOff x="0" y="0"/>
            <a:chExt cx="5843954" cy="318006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37B1879-C360-52B1-7BE8-FF6705CA821A}"/>
                </a:ext>
              </a:extLst>
            </p:cNvPr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0389345-1C81-8BEB-949C-2E9872FCF67D}"/>
              </a:ext>
            </a:extLst>
          </p:cNvPr>
          <p:cNvSpPr txBox="1"/>
          <p:nvPr/>
        </p:nvSpPr>
        <p:spPr>
          <a:xfrm>
            <a:off x="476150" y="750581"/>
            <a:ext cx="11321569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 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 12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lang="vi-VN" sz="3200" dirty="0">
                <a:solidFill>
                  <a:srgbClr val="000000"/>
                </a:solidFill>
                <a:latin typeface="Calibri" panose="020F0502020204030204"/>
              </a:rPr>
              <a:t> 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B0726191-D93F-0C8C-3AAB-2A96A6B95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2457" y="3310672"/>
            <a:ext cx="3114675" cy="4089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1041A-3BE5-EC79-95B7-919E11B80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52" y="1406677"/>
            <a:ext cx="4523624" cy="1457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DA2A0B-F8E6-00E3-92A3-5B259464B71B}"/>
              </a:ext>
            </a:extLst>
          </p:cNvPr>
          <p:cNvSpPr txBox="1"/>
          <p:nvPr/>
        </p:nvSpPr>
        <p:spPr>
          <a:xfrm>
            <a:off x="4968868" y="335197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01E1EB67-6ABE-7894-0220-29AF42F2B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98" y="533571"/>
            <a:ext cx="1170434" cy="1170434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A81FC348-2571-9332-5BCA-D54D4298FB61}"/>
              </a:ext>
            </a:extLst>
          </p:cNvPr>
          <p:cNvSpPr txBox="1"/>
          <p:nvPr/>
        </p:nvSpPr>
        <p:spPr>
          <a:xfrm>
            <a:off x="476150" y="2541231"/>
            <a:ext cx="11204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spcBef>
                <a:spcPct val="0"/>
              </a:spcBef>
              <a:buClr>
                <a:srgbClr val="000000"/>
              </a:buClr>
              <a:defRPr/>
            </a:pPr>
            <a:r>
              <a:rPr lang="vi-VN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27: HAI ĐƯỜNG THẲNG VUÔNG GÓC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ADA61896-DD7B-7A44-5B8F-5A17D8235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" y="478609"/>
            <a:ext cx="1170434" cy="1170434"/>
          </a:xfrm>
          <a:prstGeom prst="rect">
            <a:avLst/>
          </a:prstGeom>
        </p:spPr>
      </p:pic>
      <p:pic>
        <p:nvPicPr>
          <p:cNvPr id="11" name="Picture 2" descr="A calculator ruler and books&#10;&#10;Description automatically generated">
            <a:extLst>
              <a:ext uri="{FF2B5EF4-FFF2-40B4-BE49-F238E27FC236}">
                <a16:creationId xmlns:a16="http://schemas.microsoft.com/office/drawing/2014/main" id="{4DFE19C8-50B8-1B81-7D11-456980005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5" y="4202861"/>
            <a:ext cx="3469682" cy="2543024"/>
          </a:xfrm>
          <a:prstGeom prst="rect">
            <a:avLst/>
          </a:prstGeom>
        </p:spPr>
      </p:pic>
      <p:pic>
        <p:nvPicPr>
          <p:cNvPr id="13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5DECAF0F-FB30-2E32-43C2-1E1C647B3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792">
            <a:off x="3650695" y="4593929"/>
            <a:ext cx="1696216" cy="172611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16BDE736-9C18-9AB8-A2F8-1B96D07436D9}"/>
              </a:ext>
            </a:extLst>
          </p:cNvPr>
          <p:cNvSpPr txBox="1"/>
          <p:nvPr/>
        </p:nvSpPr>
        <p:spPr>
          <a:xfrm>
            <a:off x="3173185" y="4202860"/>
            <a:ext cx="584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Hữu Tiệp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0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9374" y="-1464725"/>
            <a:ext cx="12575469" cy="125754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37360" y="295362"/>
            <a:ext cx="11517281" cy="6267277"/>
            <a:chOff x="0" y="0"/>
            <a:chExt cx="5843954" cy="3180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43953" cy="3180062"/>
            </a:xfrm>
            <a:custGeom>
              <a:avLst/>
              <a:gdLst/>
              <a:ahLst/>
              <a:cxnLst/>
              <a:rect l="l" t="t" r="r" b="b"/>
              <a:pathLst>
                <a:path w="5843953" h="3180062">
                  <a:moveTo>
                    <a:pt x="0" y="0"/>
                  </a:moveTo>
                  <a:lnTo>
                    <a:pt x="5843953" y="0"/>
                  </a:lnTo>
                  <a:lnTo>
                    <a:pt x="5843953" y="3180062"/>
                  </a:lnTo>
                  <a:lnTo>
                    <a:pt x="0" y="3180062"/>
                  </a:lnTo>
                  <a:close/>
                </a:path>
              </a:pathLst>
            </a:custGeom>
            <a:solidFill>
              <a:srgbClr val="FFF4C7"/>
            </a:solidFill>
          </p:spPr>
        </p:sp>
      </p:grp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231D5323-055D-1DB2-7E5F-51EC43350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16" y="1627434"/>
            <a:ext cx="1042506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2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077A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1041</Words>
  <Application>Microsoft Office PowerPoint</Application>
  <PresentationFormat>Màn hình rộng</PresentationFormat>
  <Paragraphs>84</Paragraphs>
  <Slides>25</Slides>
  <Notes>13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44" baseType="lpstr">
      <vt:lpstr>SimSun</vt:lpstr>
      <vt:lpstr>#9Slide07 HoneyCream</vt:lpstr>
      <vt:lpstr>__Inter_b19ac3</vt:lpstr>
      <vt:lpstr>Arial</vt:lpstr>
      <vt:lpstr>Bubblebody Neue Ultra-Bold</vt:lpstr>
      <vt:lpstr>Calibri</vt:lpstr>
      <vt:lpstr>Calibri Light</vt:lpstr>
      <vt:lpstr>Cambria</vt:lpstr>
      <vt:lpstr>Comfortaa</vt:lpstr>
      <vt:lpstr>Nunito Black</vt:lpstr>
      <vt:lpstr>Open Sans</vt:lpstr>
      <vt:lpstr>SVN-Newton</vt:lpstr>
      <vt:lpstr>Times New Roman</vt:lpstr>
      <vt:lpstr>UTM Aquarelle</vt:lpstr>
      <vt:lpstr>UTM Avo</vt:lpstr>
      <vt:lpstr>UTM Showcard</vt:lpstr>
      <vt:lpstr>1_Office Theme</vt:lpstr>
      <vt:lpstr>PPTMON theme</vt:lpstr>
      <vt:lpstr>Math Lesson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Tiệp Bùi</cp:lastModifiedBy>
  <cp:revision>58</cp:revision>
  <cp:lastPrinted>2024-12-02T22:38:14Z</cp:lastPrinted>
  <dcterms:created xsi:type="dcterms:W3CDTF">2023-10-04T13:03:35Z</dcterms:created>
  <dcterms:modified xsi:type="dcterms:W3CDTF">2024-12-16T14:07:39Z</dcterms:modified>
</cp:coreProperties>
</file>