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61" r:id="rId2"/>
    <p:sldId id="328" r:id="rId3"/>
    <p:sldId id="334" r:id="rId4"/>
    <p:sldId id="335" r:id="rId5"/>
    <p:sldId id="336" r:id="rId6"/>
    <p:sldId id="337" r:id="rId7"/>
    <p:sldId id="338" r:id="rId8"/>
    <p:sldId id="256" r:id="rId9"/>
    <p:sldId id="259" r:id="rId10"/>
    <p:sldId id="315" r:id="rId11"/>
    <p:sldId id="276" r:id="rId12"/>
    <p:sldId id="317" r:id="rId13"/>
    <p:sldId id="318" r:id="rId14"/>
    <p:sldId id="278" r:id="rId15"/>
    <p:sldId id="279" r:id="rId16"/>
    <p:sldId id="280" r:id="rId17"/>
    <p:sldId id="281" r:id="rId18"/>
    <p:sldId id="320" r:id="rId19"/>
    <p:sldId id="322" r:id="rId20"/>
    <p:sldId id="321" r:id="rId21"/>
    <p:sldId id="323" r:id="rId22"/>
    <p:sldId id="324" r:id="rId23"/>
    <p:sldId id="325" r:id="rId24"/>
    <p:sldId id="326" r:id="rId25"/>
  </p:sldIdLst>
  <p:sldSz cx="18288000" cy="10287000"/>
  <p:notesSz cx="6858000" cy="9144000"/>
  <p:embeddedFontLst>
    <p:embeddedFont>
      <p:font typeface="#9Slide04 Podkova Medium" panose="020B0604020202020204" charset="0"/>
      <p:regular r:id="rId27"/>
    </p:embeddedFont>
    <p:embeddedFont>
      <p:font typeface="#9Slide05 SVNAslang Barry" panose="020B0604020202020204" charset="0"/>
      <p:regular r:id="rId28"/>
    </p:embeddedFont>
    <p:embeddedFont>
      <p:font typeface="#9Slide05 SVNCookie" panose="020B0606040200020203" charset="0"/>
      <p:regular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B3D"/>
    <a:srgbClr val="EF3220"/>
    <a:srgbClr val="F8E505"/>
    <a:srgbClr val="51B59F"/>
    <a:srgbClr val="397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724" autoAdjust="0"/>
  </p:normalViewPr>
  <p:slideViewPr>
    <p:cSldViewPr>
      <p:cViewPr varScale="1">
        <p:scale>
          <a:sx n="39" d="100"/>
          <a:sy n="39" d="100"/>
        </p:scale>
        <p:origin x="940" y="1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dirty="0">
                <a:solidFill>
                  <a:srgbClr val="0D0D0D"/>
                </a:solidFill>
                <a:effectLst/>
                <a:latin typeface="ui-sans-serif"/>
              </a:rPr>
              <a:t>H</a:t>
            </a:r>
            <a:r>
              <a:rPr lang="vi-VN" b="0" i="0" dirty="0">
                <a:solidFill>
                  <a:srgbClr val="0D0D0D"/>
                </a:solidFill>
                <a:effectLst/>
                <a:latin typeface="ui-sans-serif"/>
              </a:rPr>
              <a:t>ọc sinh</a:t>
            </a:r>
            <a:r>
              <a:rPr lang="en-US" b="0" i="0" dirty="0">
                <a:solidFill>
                  <a:srgbClr val="0D0D0D"/>
                </a:solidFill>
                <a:effectLst/>
                <a:latin typeface="ui-sans-serif"/>
              </a:rPr>
              <a:t> </a:t>
            </a:r>
            <a:r>
              <a:rPr lang="vi-VN" b="0" i="0" dirty="0">
                <a:solidFill>
                  <a:srgbClr val="0D0D0D"/>
                </a:solidFill>
                <a:effectLst/>
                <a:latin typeface="ui-sans-serif"/>
              </a:rPr>
              <a:t>sẽ phải giải mã các câu đố để tìm ra từ hoặc cụm từ hoàn chỉnh chứa yếu tố Hán Việt.</a:t>
            </a:r>
            <a:endParaRPr lang="en-US" b="0" i="0" dirty="0">
              <a:solidFill>
                <a:srgbClr val="0D0D0D"/>
              </a:solidFill>
              <a:effectLst/>
              <a:latin typeface="ui-sans-serif"/>
            </a:endParaRPr>
          </a:p>
          <a:p>
            <a:pPr algn="l">
              <a:buFont typeface="+mj-lt"/>
              <a:buNone/>
            </a:pPr>
            <a:r>
              <a:rPr lang="vi-VN" b="0" i="0" dirty="0">
                <a:solidFill>
                  <a:srgbClr val="0D0D0D"/>
                </a:solidFill>
                <a:effectLst/>
                <a:latin typeface="ui-sans-serif"/>
              </a:rPr>
              <a:t>Chia lớp thành các nhóm nhỏ (3-5 học sinh mỗi nhóm).</a:t>
            </a:r>
          </a:p>
          <a:p>
            <a:pPr algn="l">
              <a:buFont typeface="+mj-lt"/>
              <a:buNone/>
            </a:pPr>
            <a:r>
              <a:rPr lang="vi-VN" b="0" i="0" dirty="0">
                <a:solidFill>
                  <a:srgbClr val="0D0D0D"/>
                </a:solidFill>
                <a:effectLst/>
                <a:latin typeface="ui-sans-serif"/>
              </a:rPr>
              <a:t>Cung cấp cho mỗi nhóm một số câu đố. </a:t>
            </a:r>
            <a:r>
              <a:rPr lang="en-US" b="0" i="0" dirty="0" err="1">
                <a:solidFill>
                  <a:srgbClr val="0D0D0D"/>
                </a:solidFill>
                <a:effectLst/>
                <a:latin typeface="ui-sans-serif"/>
              </a:rPr>
              <a:t>Nhóm</a:t>
            </a:r>
            <a:r>
              <a:rPr lang="en-US" b="0" i="0" dirty="0">
                <a:solidFill>
                  <a:srgbClr val="0D0D0D"/>
                </a:solidFill>
                <a:effectLst/>
                <a:latin typeface="ui-sans-serif"/>
              </a:rPr>
              <a:t> </a:t>
            </a:r>
            <a:r>
              <a:rPr lang="en-US" b="0" i="0" dirty="0" err="1">
                <a:solidFill>
                  <a:srgbClr val="0D0D0D"/>
                </a:solidFill>
                <a:effectLst/>
                <a:latin typeface="ui-sans-serif"/>
              </a:rPr>
              <a:t>nào</a:t>
            </a:r>
            <a:r>
              <a:rPr lang="en-US" b="0" i="0" dirty="0">
                <a:solidFill>
                  <a:srgbClr val="0D0D0D"/>
                </a:solidFill>
                <a:effectLst/>
                <a:latin typeface="ui-sans-serif"/>
              </a:rPr>
              <a:t> </a:t>
            </a:r>
            <a:r>
              <a:rPr lang="en-US" b="0" i="0" dirty="0" err="1">
                <a:solidFill>
                  <a:srgbClr val="0D0D0D"/>
                </a:solidFill>
                <a:effectLst/>
                <a:latin typeface="ui-sans-serif"/>
              </a:rPr>
              <a:t>trả</a:t>
            </a:r>
            <a:r>
              <a:rPr lang="en-US" b="0" i="0" dirty="0">
                <a:solidFill>
                  <a:srgbClr val="0D0D0D"/>
                </a:solidFill>
                <a:effectLst/>
                <a:latin typeface="ui-sans-serif"/>
              </a:rPr>
              <a:t> </a:t>
            </a:r>
            <a:r>
              <a:rPr lang="en-US" b="0" i="0" dirty="0" err="1">
                <a:solidFill>
                  <a:srgbClr val="0D0D0D"/>
                </a:solidFill>
                <a:effectLst/>
                <a:latin typeface="ui-sans-serif"/>
              </a:rPr>
              <a:t>lời</a:t>
            </a:r>
            <a:r>
              <a:rPr lang="en-US" b="0" i="0" dirty="0">
                <a:solidFill>
                  <a:srgbClr val="0D0D0D"/>
                </a:solidFill>
                <a:effectLst/>
                <a:latin typeface="ui-sans-serif"/>
              </a:rPr>
              <a:t> </a:t>
            </a:r>
            <a:r>
              <a:rPr lang="en-US" b="0" i="0" dirty="0" err="1">
                <a:solidFill>
                  <a:srgbClr val="0D0D0D"/>
                </a:solidFill>
                <a:effectLst/>
                <a:latin typeface="ui-sans-serif"/>
              </a:rPr>
              <a:t>được</a:t>
            </a:r>
            <a:r>
              <a:rPr lang="en-US" b="0" i="0" dirty="0">
                <a:solidFill>
                  <a:srgbClr val="0D0D0D"/>
                </a:solidFill>
                <a:effectLst/>
                <a:latin typeface="ui-sans-serif"/>
              </a:rPr>
              <a:t> </a:t>
            </a:r>
            <a:r>
              <a:rPr lang="en-US" b="0" i="0" dirty="0" err="1">
                <a:solidFill>
                  <a:srgbClr val="0D0D0D"/>
                </a:solidFill>
                <a:effectLst/>
                <a:latin typeface="ui-sans-serif"/>
              </a:rPr>
              <a:t>nhiều</a:t>
            </a:r>
            <a:r>
              <a:rPr lang="en-US" b="0" i="0" dirty="0">
                <a:solidFill>
                  <a:srgbClr val="0D0D0D"/>
                </a:solidFill>
                <a:effectLst/>
                <a:latin typeface="ui-sans-serif"/>
              </a:rPr>
              <a:t>, </a:t>
            </a:r>
            <a:r>
              <a:rPr lang="en-US" b="0" i="0" dirty="0" err="1">
                <a:solidFill>
                  <a:srgbClr val="0D0D0D"/>
                </a:solidFill>
                <a:effectLst/>
                <a:latin typeface="ui-sans-serif"/>
              </a:rPr>
              <a:t>nhanh</a:t>
            </a:r>
            <a:r>
              <a:rPr lang="en-US" b="0" i="0" dirty="0">
                <a:solidFill>
                  <a:srgbClr val="0D0D0D"/>
                </a:solidFill>
                <a:effectLst/>
                <a:latin typeface="ui-sans-serif"/>
              </a:rPr>
              <a:t> </a:t>
            </a:r>
            <a:r>
              <a:rPr lang="en-US" b="0" i="0" dirty="0" err="1">
                <a:solidFill>
                  <a:srgbClr val="0D0D0D"/>
                </a:solidFill>
                <a:effectLst/>
                <a:latin typeface="ui-sans-serif"/>
              </a:rPr>
              <a:t>nhất</a:t>
            </a:r>
            <a:r>
              <a:rPr lang="en-US" b="0" i="0" dirty="0">
                <a:solidFill>
                  <a:srgbClr val="0D0D0D"/>
                </a:solidFill>
                <a:effectLst/>
                <a:latin typeface="ui-sans-serif"/>
              </a:rPr>
              <a:t> </a:t>
            </a:r>
            <a:r>
              <a:rPr lang="en-US" b="0" i="0" dirty="0" err="1">
                <a:solidFill>
                  <a:srgbClr val="0D0D0D"/>
                </a:solidFill>
                <a:effectLst/>
                <a:latin typeface="ui-sans-serif"/>
              </a:rPr>
              <a:t>sẽ</a:t>
            </a:r>
            <a:r>
              <a:rPr lang="en-US" b="0" i="0" dirty="0">
                <a:solidFill>
                  <a:srgbClr val="0D0D0D"/>
                </a:solidFill>
                <a:effectLst/>
                <a:latin typeface="ui-sans-serif"/>
              </a:rPr>
              <a:t> </a:t>
            </a:r>
            <a:r>
              <a:rPr lang="en-US" b="0" i="0" dirty="0" err="1">
                <a:solidFill>
                  <a:srgbClr val="0D0D0D"/>
                </a:solidFill>
                <a:effectLst/>
                <a:latin typeface="ui-sans-serif"/>
              </a:rPr>
              <a:t>chiến</a:t>
            </a:r>
            <a:r>
              <a:rPr lang="en-US" b="0" i="0" dirty="0">
                <a:solidFill>
                  <a:srgbClr val="0D0D0D"/>
                </a:solidFill>
                <a:effectLst/>
                <a:latin typeface="ui-sans-serif"/>
              </a:rPr>
              <a:t> </a:t>
            </a:r>
            <a:r>
              <a:rPr lang="en-US" b="0" i="0" dirty="0" err="1">
                <a:solidFill>
                  <a:srgbClr val="0D0D0D"/>
                </a:solidFill>
                <a:effectLst/>
                <a:latin typeface="ui-sans-serif"/>
              </a:rPr>
              <a:t>thắng</a:t>
            </a:r>
            <a:endParaRPr lang="vi-VN" b="0" i="0" dirty="0">
              <a:solidFill>
                <a:srgbClr val="0D0D0D"/>
              </a:solidFill>
              <a:effectLst/>
              <a:latin typeface="ui-sans-serif"/>
            </a:endParaRPr>
          </a:p>
        </p:txBody>
      </p:sp>
      <p:sp>
        <p:nvSpPr>
          <p:cNvPr id="4" name="Slide Number Placeholder 3"/>
          <p:cNvSpPr>
            <a:spLocks noGrp="1"/>
          </p:cNvSpPr>
          <p:nvPr>
            <p:ph type="sldNum" sz="quarter" idx="10"/>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138416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10</a:t>
            </a:fld>
            <a:endParaRPr lang="en-US"/>
          </a:p>
        </p:txBody>
      </p:sp>
    </p:spTree>
    <p:extLst>
      <p:ext uri="{BB962C8B-B14F-4D97-AF65-F5344CB8AC3E}">
        <p14:creationId xmlns:p14="http://schemas.microsoft.com/office/powerpoint/2010/main" val="20579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158958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54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4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14</a:t>
            </a:fld>
            <a:endParaRPr lang="en-US"/>
          </a:p>
        </p:txBody>
      </p:sp>
    </p:spTree>
    <p:extLst>
      <p:ext uri="{BB962C8B-B14F-4D97-AF65-F5344CB8AC3E}">
        <p14:creationId xmlns:p14="http://schemas.microsoft.com/office/powerpoint/2010/main" val="380639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DÃY</a:t>
            </a:r>
            <a:r>
              <a:rPr lang="en-US" baseline="0" dirty="0"/>
              <a:t> 1</a:t>
            </a: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15</a:t>
            </a:fld>
            <a:endParaRPr lang="en-US"/>
          </a:p>
        </p:txBody>
      </p:sp>
    </p:spTree>
    <p:extLst>
      <p:ext uri="{BB962C8B-B14F-4D97-AF65-F5344CB8AC3E}">
        <p14:creationId xmlns:p14="http://schemas.microsoft.com/office/powerpoint/2010/main" val="249442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16</a:t>
            </a:fld>
            <a:endParaRPr lang="en-US"/>
          </a:p>
        </p:txBody>
      </p:sp>
    </p:spTree>
    <p:extLst>
      <p:ext uri="{BB962C8B-B14F-4D97-AF65-F5344CB8AC3E}">
        <p14:creationId xmlns:p14="http://schemas.microsoft.com/office/powerpoint/2010/main" val="3744417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DÃY</a:t>
            </a:r>
            <a:r>
              <a:rPr lang="en-US" baseline="0" dirty="0"/>
              <a:t> 2</a:t>
            </a: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17</a:t>
            </a:fld>
            <a:endParaRPr lang="en-US"/>
          </a:p>
        </p:txBody>
      </p:sp>
    </p:spTree>
    <p:extLst>
      <p:ext uri="{BB962C8B-B14F-4D97-AF65-F5344CB8AC3E}">
        <p14:creationId xmlns:p14="http://schemas.microsoft.com/office/powerpoint/2010/main" val="33286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18</a:t>
            </a:fld>
            <a:endParaRPr lang="en-US"/>
          </a:p>
        </p:txBody>
      </p:sp>
    </p:spTree>
    <p:extLst>
      <p:ext uri="{BB962C8B-B14F-4D97-AF65-F5344CB8AC3E}">
        <p14:creationId xmlns:p14="http://schemas.microsoft.com/office/powerpoint/2010/main" val="160303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19</a:t>
            </a:fld>
            <a:endParaRPr lang="en-US"/>
          </a:p>
        </p:txBody>
      </p:sp>
    </p:spTree>
    <p:extLst>
      <p:ext uri="{BB962C8B-B14F-4D97-AF65-F5344CB8AC3E}">
        <p14:creationId xmlns:p14="http://schemas.microsoft.com/office/powerpoint/2010/main" val="349164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2</a:t>
            </a:fld>
            <a:endParaRPr lang="en-US"/>
          </a:p>
        </p:txBody>
      </p:sp>
    </p:spTree>
    <p:extLst>
      <p:ext uri="{BB962C8B-B14F-4D97-AF65-F5344CB8AC3E}">
        <p14:creationId xmlns:p14="http://schemas.microsoft.com/office/powerpoint/2010/main" val="2581481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20</a:t>
            </a:fld>
            <a:endParaRPr lang="en-US"/>
          </a:p>
        </p:txBody>
      </p:sp>
    </p:spTree>
    <p:extLst>
      <p:ext uri="{BB962C8B-B14F-4D97-AF65-F5344CB8AC3E}">
        <p14:creationId xmlns:p14="http://schemas.microsoft.com/office/powerpoint/2010/main" val="33327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21</a:t>
            </a:fld>
            <a:endParaRPr lang="en-US"/>
          </a:p>
        </p:txBody>
      </p:sp>
    </p:spTree>
    <p:extLst>
      <p:ext uri="{BB962C8B-B14F-4D97-AF65-F5344CB8AC3E}">
        <p14:creationId xmlns:p14="http://schemas.microsoft.com/office/powerpoint/2010/main" val="170484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22</a:t>
            </a:fld>
            <a:endParaRPr lang="en-US"/>
          </a:p>
        </p:txBody>
      </p:sp>
    </p:spTree>
    <p:extLst>
      <p:ext uri="{BB962C8B-B14F-4D97-AF65-F5344CB8AC3E}">
        <p14:creationId xmlns:p14="http://schemas.microsoft.com/office/powerpoint/2010/main" val="419146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23</a:t>
            </a:fld>
            <a:endParaRPr lang="en-US"/>
          </a:p>
        </p:txBody>
      </p:sp>
    </p:spTree>
    <p:extLst>
      <p:ext uri="{BB962C8B-B14F-4D97-AF65-F5344CB8AC3E}">
        <p14:creationId xmlns:p14="http://schemas.microsoft.com/office/powerpoint/2010/main" val="795429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24</a:t>
            </a:fld>
            <a:endParaRPr lang="en-US"/>
          </a:p>
        </p:txBody>
      </p:sp>
    </p:spTree>
    <p:extLst>
      <p:ext uri="{BB962C8B-B14F-4D97-AF65-F5344CB8AC3E}">
        <p14:creationId xmlns:p14="http://schemas.microsoft.com/office/powerpoint/2010/main" val="117106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solidFill>
                  <a:srgbClr val="000000"/>
                </a:solidFill>
                <a:effectLst/>
                <a:latin typeface="Open Sans" panose="020B0606030504020204" pitchFamily="34" charset="0"/>
              </a:rPr>
              <a:t>- Trung thần: bề tôi trung thành với vua.</a:t>
            </a:r>
          </a:p>
          <a:p>
            <a:pPr algn="just"/>
            <a:r>
              <a:rPr lang="vi-VN" b="0" i="0" dirty="0">
                <a:solidFill>
                  <a:srgbClr val="000000"/>
                </a:solidFill>
                <a:effectLst/>
                <a:latin typeface="Open Sans" panose="020B0606030504020204" pitchFamily="34" charset="0"/>
              </a:rPr>
              <a:t>+ Trung: trung thành.</a:t>
            </a:r>
          </a:p>
          <a:p>
            <a:pPr algn="just"/>
            <a:r>
              <a:rPr lang="vi-VN" b="0" i="0" dirty="0">
                <a:solidFill>
                  <a:srgbClr val="000000"/>
                </a:solidFill>
                <a:effectLst/>
                <a:latin typeface="Open Sans" panose="020B0606030504020204" pitchFamily="34" charset="0"/>
              </a:rPr>
              <a:t>+ Thần: người làm việc dưới quyền của vua.</a:t>
            </a:r>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249157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333499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solidFill>
                  <a:srgbClr val="000000"/>
                </a:solidFill>
                <a:effectLst/>
                <a:latin typeface="Open Sans" panose="020B0606030504020204" pitchFamily="34" charset="0"/>
              </a:rPr>
              <a:t>- Binh thư: sách viết về quân sự thời cổ</a:t>
            </a:r>
          </a:p>
          <a:p>
            <a:pPr algn="just"/>
            <a:r>
              <a:rPr lang="vi-VN" b="0" i="0" dirty="0">
                <a:solidFill>
                  <a:srgbClr val="000000"/>
                </a:solidFill>
                <a:effectLst/>
                <a:latin typeface="Open Sans" panose="020B0606030504020204" pitchFamily="34" charset="0"/>
              </a:rPr>
              <a:t>+ Binh: binh pháp.</a:t>
            </a:r>
          </a:p>
          <a:p>
            <a:pPr algn="just"/>
            <a:r>
              <a:rPr lang="vi-VN" b="0" i="0" dirty="0">
                <a:solidFill>
                  <a:srgbClr val="000000"/>
                </a:solidFill>
                <a:effectLst/>
                <a:latin typeface="Open Sans" panose="020B0606030504020204" pitchFamily="34" charset="0"/>
              </a:rPr>
              <a:t>+ Thư: công cụ để ghi chép.</a:t>
            </a:r>
          </a:p>
        </p:txBody>
      </p:sp>
      <p:sp>
        <p:nvSpPr>
          <p:cNvPr id="4" name="Slide Number Placeholder 3"/>
          <p:cNvSpPr>
            <a:spLocks noGrp="1"/>
          </p:cNvSpPr>
          <p:nvPr>
            <p:ph type="sldNum" sz="quarter" idx="5"/>
          </p:nvPr>
        </p:nvSpPr>
        <p:spPr/>
        <p:txBody>
          <a:bodyPr/>
          <a:lstStyle/>
          <a:p>
            <a:fld id="{6F6DB898-5747-4776-B813-931C786069D0}" type="slidenum">
              <a:rPr lang="en-US" smtClean="0"/>
              <a:t>5</a:t>
            </a:fld>
            <a:endParaRPr lang="en-US"/>
          </a:p>
        </p:txBody>
      </p:sp>
    </p:spTree>
    <p:extLst>
      <p:ext uri="{BB962C8B-B14F-4D97-AF65-F5344CB8AC3E}">
        <p14:creationId xmlns:p14="http://schemas.microsoft.com/office/powerpoint/2010/main" val="184240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6F6DB898-5747-4776-B813-931C786069D0}" type="slidenum">
              <a:rPr lang="en-US" smtClean="0"/>
              <a:t>6</a:t>
            </a:fld>
            <a:endParaRPr lang="en-US"/>
          </a:p>
        </p:txBody>
      </p:sp>
    </p:spTree>
    <p:extLst>
      <p:ext uri="{BB962C8B-B14F-4D97-AF65-F5344CB8AC3E}">
        <p14:creationId xmlns:p14="http://schemas.microsoft.com/office/powerpoint/2010/main" val="135356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6F6DB898-5747-4776-B813-931C786069D0}" type="slidenum">
              <a:rPr lang="en-US" smtClean="0"/>
              <a:t>7</a:t>
            </a:fld>
            <a:endParaRPr lang="en-US"/>
          </a:p>
        </p:txBody>
      </p:sp>
    </p:spTree>
    <p:extLst>
      <p:ext uri="{BB962C8B-B14F-4D97-AF65-F5344CB8AC3E}">
        <p14:creationId xmlns:p14="http://schemas.microsoft.com/office/powerpoint/2010/main" val="176181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8</a:t>
            </a:fld>
            <a:endParaRPr lang="en-US"/>
          </a:p>
        </p:txBody>
      </p:sp>
    </p:spTree>
    <p:extLst>
      <p:ext uri="{BB962C8B-B14F-4D97-AF65-F5344CB8AC3E}">
        <p14:creationId xmlns:p14="http://schemas.microsoft.com/office/powerpoint/2010/main" val="243887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9</a:t>
            </a:fld>
            <a:endParaRPr lang="en-US"/>
          </a:p>
        </p:txBody>
      </p:sp>
    </p:spTree>
    <p:extLst>
      <p:ext uri="{BB962C8B-B14F-4D97-AF65-F5344CB8AC3E}">
        <p14:creationId xmlns:p14="http://schemas.microsoft.com/office/powerpoint/2010/main" val="304335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alpha val="4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30.svg"/><Relationship Id="rId5" Type="http://schemas.openxmlformats.org/officeDocument/2006/relationships/image" Target="../media/image17.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31107EA9-B445-2CFD-2837-E8B383C8DC2F}"/>
              </a:ext>
            </a:extLst>
          </p:cNvPr>
          <p:cNvSpPr/>
          <p:nvPr/>
        </p:nvSpPr>
        <p:spPr>
          <a:xfrm>
            <a:off x="0" y="-4457700"/>
            <a:ext cx="18821400" cy="16611600"/>
          </a:xfrm>
          <a:custGeom>
            <a:avLst/>
            <a:gdLst/>
            <a:ahLst/>
            <a:cxnLst/>
            <a:rect l="l" t="t" r="r" b="b"/>
            <a:pathLst>
              <a:path w="13620284" h="13620284">
                <a:moveTo>
                  <a:pt x="0" y="0"/>
                </a:moveTo>
                <a:lnTo>
                  <a:pt x="13620284" y="0"/>
                </a:lnTo>
                <a:lnTo>
                  <a:pt x="13620284" y="13620284"/>
                </a:lnTo>
                <a:lnTo>
                  <a:pt x="0" y="13620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TextBox 20"/>
          <p:cNvSpPr txBox="1"/>
          <p:nvPr/>
        </p:nvSpPr>
        <p:spPr>
          <a:xfrm>
            <a:off x="3187879" y="2078385"/>
            <a:ext cx="11912233" cy="1769715"/>
          </a:xfrm>
          <a:prstGeom prst="rect">
            <a:avLst/>
          </a:prstGeom>
        </p:spPr>
        <p:txBody>
          <a:bodyPr wrap="square" lIns="0" tIns="0" rIns="0" bIns="0" rtlCol="0" anchor="t">
            <a:spAutoFit/>
          </a:bodyPr>
          <a:lstStyle/>
          <a:p>
            <a:pPr algn="ctr"/>
            <a:r>
              <a:rPr lang="en-US" sz="11500" dirty="0" err="1">
                <a:solidFill>
                  <a:srgbClr val="C00000"/>
                </a:solidFill>
                <a:latin typeface="#9Slide05 SVNCookie" panose="020B0606040200020203" pitchFamily="34" charset="0"/>
              </a:rPr>
              <a:t>Giải</a:t>
            </a:r>
            <a:r>
              <a:rPr lang="en-US" sz="11500" dirty="0">
                <a:solidFill>
                  <a:srgbClr val="C00000"/>
                </a:solidFill>
                <a:latin typeface="#9Slide05 SVNCookie" panose="020B0606040200020203" pitchFamily="34" charset="0"/>
              </a:rPr>
              <a:t> </a:t>
            </a:r>
            <a:r>
              <a:rPr lang="en-US" sz="11500" dirty="0" err="1">
                <a:solidFill>
                  <a:srgbClr val="C00000"/>
                </a:solidFill>
                <a:latin typeface="#9Slide05 SVNCookie" panose="020B0606040200020203" pitchFamily="34" charset="0"/>
              </a:rPr>
              <a:t>mã</a:t>
            </a:r>
            <a:r>
              <a:rPr lang="en-US" sz="11500" dirty="0">
                <a:solidFill>
                  <a:srgbClr val="C00000"/>
                </a:solidFill>
                <a:latin typeface="#9Slide05 SVNCookie" panose="020B0606040200020203" pitchFamily="34" charset="0"/>
              </a:rPr>
              <a:t> </a:t>
            </a:r>
            <a:r>
              <a:rPr lang="en-US" sz="11500" dirty="0" err="1">
                <a:solidFill>
                  <a:srgbClr val="C00000"/>
                </a:solidFill>
                <a:latin typeface="#9Slide05 SVNCookie" panose="020B0606040200020203" pitchFamily="34" charset="0"/>
              </a:rPr>
              <a:t>từ</a:t>
            </a:r>
            <a:r>
              <a:rPr lang="en-US" sz="11500" dirty="0">
                <a:solidFill>
                  <a:srgbClr val="C00000"/>
                </a:solidFill>
                <a:latin typeface="#9Slide05 SVNCookie" panose="020B0606040200020203" pitchFamily="34" charset="0"/>
              </a:rPr>
              <a:t> </a:t>
            </a:r>
            <a:r>
              <a:rPr lang="en-US" sz="11500" dirty="0" err="1">
                <a:solidFill>
                  <a:srgbClr val="C00000"/>
                </a:solidFill>
                <a:latin typeface="#9Slide05 SVNCookie" panose="020B0606040200020203" pitchFamily="34" charset="0"/>
              </a:rPr>
              <a:t>Hán</a:t>
            </a:r>
            <a:r>
              <a:rPr lang="en-US" sz="11500" dirty="0">
                <a:solidFill>
                  <a:srgbClr val="C00000"/>
                </a:solidFill>
                <a:latin typeface="#9Slide05 SVNCookie" panose="020B0606040200020203" pitchFamily="34" charset="0"/>
              </a:rPr>
              <a:t> </a:t>
            </a:r>
            <a:r>
              <a:rPr lang="en-US" sz="11500" dirty="0" err="1">
                <a:solidFill>
                  <a:srgbClr val="C00000"/>
                </a:solidFill>
                <a:latin typeface="#9Slide05 SVNCookie" panose="020B0606040200020203" pitchFamily="34" charset="0"/>
              </a:rPr>
              <a:t>Việt</a:t>
            </a:r>
            <a:endParaRPr lang="en-US" sz="11500" dirty="0">
              <a:solidFill>
                <a:srgbClr val="C00000"/>
              </a:solidFill>
              <a:latin typeface="#9Slide05 SVNCookie" panose="020B0606040200020203" pitchFamily="34" charset="0"/>
            </a:endParaRPr>
          </a:p>
        </p:txBody>
      </p:sp>
      <p:sp>
        <p:nvSpPr>
          <p:cNvPr id="3" name="Freeform 2">
            <a:extLst>
              <a:ext uri="{FF2B5EF4-FFF2-40B4-BE49-F238E27FC236}">
                <a16:creationId xmlns:a16="http://schemas.microsoft.com/office/drawing/2014/main" id="{550A4FEC-5DF7-6324-A267-AE0F47C78446}"/>
              </a:ext>
            </a:extLst>
          </p:cNvPr>
          <p:cNvSpPr/>
          <p:nvPr/>
        </p:nvSpPr>
        <p:spPr>
          <a:xfrm>
            <a:off x="6298348" y="4561614"/>
            <a:ext cx="5691297" cy="569129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13">
            <a:extLst>
              <a:ext uri="{FF2B5EF4-FFF2-40B4-BE49-F238E27FC236}">
                <a16:creationId xmlns:a16="http://schemas.microsoft.com/office/drawing/2014/main" id="{936D2DEF-C89A-760F-3039-3D1623AA8F71}"/>
              </a:ext>
            </a:extLst>
          </p:cNvPr>
          <p:cNvSpPr/>
          <p:nvPr/>
        </p:nvSpPr>
        <p:spPr>
          <a:xfrm rot="-5273877">
            <a:off x="16646609" y="8779827"/>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693056" y="474304"/>
            <a:ext cx="140135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1219200" y="2740741"/>
            <a:ext cx="75438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bặm</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442555C-6341-815B-59A4-85DFCF46A502}"/>
              </a:ext>
            </a:extLst>
          </p:cNvPr>
          <p:cNvSpPr/>
          <p:nvPr/>
        </p:nvSpPr>
        <p:spPr>
          <a:xfrm>
            <a:off x="1219200" y="3843182"/>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điếu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buồn</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9534525" y="2437947"/>
            <a:ext cx="0" cy="3282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42555C-6341-815B-59A4-85DFCF46A502}"/>
              </a:ext>
            </a:extLst>
          </p:cNvPr>
          <p:cNvSpPr/>
          <p:nvPr/>
        </p:nvSpPr>
        <p:spPr>
          <a:xfrm>
            <a:off x="10058400" y="2743443"/>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vệ</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dưỡng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0058400" y="4435614"/>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quý</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ight Brace 16"/>
          <p:cNvSpPr/>
          <p:nvPr/>
        </p:nvSpPr>
        <p:spPr>
          <a:xfrm rot="5400000">
            <a:off x="8867775" y="3200405"/>
            <a:ext cx="552450" cy="63817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8" name="Rectangle 17">
            <a:extLst>
              <a:ext uri="{FF2B5EF4-FFF2-40B4-BE49-F238E27FC236}">
                <a16:creationId xmlns:a16="http://schemas.microsoft.com/office/drawing/2014/main" id="{C442555C-6341-815B-59A4-85DFCF46A502}"/>
              </a:ext>
            </a:extLst>
          </p:cNvPr>
          <p:cNvSpPr/>
          <p:nvPr/>
        </p:nvSpPr>
        <p:spPr>
          <a:xfrm>
            <a:off x="1219200" y="7100613"/>
            <a:ext cx="163830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Tuy</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cách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viết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ghi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giống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nhưng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khác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dễ</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nhầm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lẫn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về</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Hán</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Việt</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604E1524-D31D-FA71-D637-54FD71FA8571}"/>
              </a:ext>
            </a:extLst>
          </p:cNvPr>
          <p:cNvSpPr/>
          <p:nvPr/>
        </p:nvSpPr>
        <p:spPr>
          <a:xfrm>
            <a:off x="-4038600" y="776373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Tree>
    <p:extLst>
      <p:ext uri="{BB962C8B-B14F-4D97-AF65-F5344CB8AC3E}">
        <p14:creationId xmlns:p14="http://schemas.microsoft.com/office/powerpoint/2010/main" val="28017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4" grpId="0"/>
      <p:bldP spid="15"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693056" y="474304"/>
            <a:ext cx="140135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1219200" y="2740741"/>
            <a:ext cx="75438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442555C-6341-815B-59A4-85DFCF46A502}"/>
              </a:ext>
            </a:extLst>
          </p:cNvPr>
          <p:cNvSpPr/>
          <p:nvPr/>
        </p:nvSpPr>
        <p:spPr>
          <a:xfrm>
            <a:off x="1219200" y="3843182"/>
            <a:ext cx="76962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42555C-6341-815B-59A4-85DFCF46A502}"/>
              </a:ext>
            </a:extLst>
          </p:cNvPr>
          <p:cNvSpPr/>
          <p:nvPr/>
        </p:nvSpPr>
        <p:spPr>
          <a:xfrm>
            <a:off x="10434320" y="2873686"/>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ý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gần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tương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với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ight Brace 2"/>
          <p:cNvSpPr/>
          <p:nvPr/>
        </p:nvSpPr>
        <p:spPr>
          <a:xfrm>
            <a:off x="9331960" y="2691566"/>
            <a:ext cx="533400" cy="16039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8" name="Rectangle 17">
            <a:extLst>
              <a:ext uri="{FF2B5EF4-FFF2-40B4-BE49-F238E27FC236}">
                <a16:creationId xmlns:a16="http://schemas.microsoft.com/office/drawing/2014/main" id="{C442555C-6341-815B-59A4-85DFCF46A502}"/>
              </a:ext>
            </a:extLst>
          </p:cNvPr>
          <p:cNvSpPr/>
          <p:nvPr/>
        </p:nvSpPr>
        <p:spPr>
          <a:xfrm>
            <a:off x="1214120" y="5276706"/>
            <a:ext cx="157022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ngũ</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Oval 18"/>
          <p:cNvSpPr/>
          <p:nvPr/>
        </p:nvSpPr>
        <p:spPr>
          <a:xfrm>
            <a:off x="3835808" y="5239503"/>
            <a:ext cx="1676400" cy="902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a:ea typeface="+mn-ea"/>
              <a:cs typeface="+mn-cs"/>
            </a:endParaRPr>
          </a:p>
        </p:txBody>
      </p:sp>
      <p:sp>
        <p:nvSpPr>
          <p:cNvPr id="4" name="Right Arrow 3"/>
          <p:cNvSpPr/>
          <p:nvPr/>
        </p:nvSpPr>
        <p:spPr>
          <a:xfrm rot="3162791">
            <a:off x="5086181" y="6323990"/>
            <a:ext cx="838200" cy="46275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0" name="Rectangle 19">
            <a:extLst>
              <a:ext uri="{FF2B5EF4-FFF2-40B4-BE49-F238E27FC236}">
                <a16:creationId xmlns:a16="http://schemas.microsoft.com/office/drawing/2014/main" id="{C442555C-6341-815B-59A4-85DFCF46A502}"/>
              </a:ext>
            </a:extLst>
          </p:cNvPr>
          <p:cNvSpPr/>
          <p:nvPr/>
        </p:nvSpPr>
        <p:spPr>
          <a:xfrm>
            <a:off x="5293360" y="6929171"/>
            <a:ext cx="8575040" cy="3082895"/>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sai</a:t>
            </a:r>
            <a:endPar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Trong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thức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p>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D8B08C0D-3D1A-3864-4F5F-F6A672FCAAC0}"/>
              </a:ext>
            </a:extLst>
          </p:cNvPr>
          <p:cNvSpPr/>
          <p:nvPr/>
        </p:nvSpPr>
        <p:spPr>
          <a:xfrm>
            <a:off x="14094461" y="6939197"/>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Tree>
    <p:extLst>
      <p:ext uri="{BB962C8B-B14F-4D97-AF65-F5344CB8AC3E}">
        <p14:creationId xmlns:p14="http://schemas.microsoft.com/office/powerpoint/2010/main" val="10245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80">
                                          <p:stCondLst>
                                            <p:cond delay="0"/>
                                          </p:stCondLst>
                                        </p:cTn>
                                        <p:tgtEl>
                                          <p:spTgt spid="19"/>
                                        </p:tgtEl>
                                      </p:cBhvr>
                                    </p:animEffect>
                                    <p:anim calcmode="lin" valueType="num">
                                      <p:cBhvr>
                                        <p:cTn id="3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1" dur="26">
                                          <p:stCondLst>
                                            <p:cond delay="650"/>
                                          </p:stCondLst>
                                        </p:cTn>
                                        <p:tgtEl>
                                          <p:spTgt spid="19"/>
                                        </p:tgtEl>
                                      </p:cBhvr>
                                      <p:to x="100000" y="60000"/>
                                    </p:animScale>
                                    <p:animScale>
                                      <p:cBhvr>
                                        <p:cTn id="42" dur="166" decel="50000">
                                          <p:stCondLst>
                                            <p:cond delay="676"/>
                                          </p:stCondLst>
                                        </p:cTn>
                                        <p:tgtEl>
                                          <p:spTgt spid="19"/>
                                        </p:tgtEl>
                                      </p:cBhvr>
                                      <p:to x="100000" y="100000"/>
                                    </p:animScale>
                                    <p:animScale>
                                      <p:cBhvr>
                                        <p:cTn id="43" dur="26">
                                          <p:stCondLst>
                                            <p:cond delay="1312"/>
                                          </p:stCondLst>
                                        </p:cTn>
                                        <p:tgtEl>
                                          <p:spTgt spid="19"/>
                                        </p:tgtEl>
                                      </p:cBhvr>
                                      <p:to x="100000" y="80000"/>
                                    </p:animScale>
                                    <p:animScale>
                                      <p:cBhvr>
                                        <p:cTn id="44" dur="166" decel="50000">
                                          <p:stCondLst>
                                            <p:cond delay="1338"/>
                                          </p:stCondLst>
                                        </p:cTn>
                                        <p:tgtEl>
                                          <p:spTgt spid="19"/>
                                        </p:tgtEl>
                                      </p:cBhvr>
                                      <p:to x="100000" y="100000"/>
                                    </p:animScale>
                                    <p:animScale>
                                      <p:cBhvr>
                                        <p:cTn id="45" dur="26">
                                          <p:stCondLst>
                                            <p:cond delay="1642"/>
                                          </p:stCondLst>
                                        </p:cTn>
                                        <p:tgtEl>
                                          <p:spTgt spid="19"/>
                                        </p:tgtEl>
                                      </p:cBhvr>
                                      <p:to x="100000" y="90000"/>
                                    </p:animScale>
                                    <p:animScale>
                                      <p:cBhvr>
                                        <p:cTn id="46" dur="166" decel="50000">
                                          <p:stCondLst>
                                            <p:cond delay="1668"/>
                                          </p:stCondLst>
                                        </p:cTn>
                                        <p:tgtEl>
                                          <p:spTgt spid="19"/>
                                        </p:tgtEl>
                                      </p:cBhvr>
                                      <p:to x="100000" y="100000"/>
                                    </p:animScale>
                                    <p:animScale>
                                      <p:cBhvr>
                                        <p:cTn id="47" dur="26">
                                          <p:stCondLst>
                                            <p:cond delay="1808"/>
                                          </p:stCondLst>
                                        </p:cTn>
                                        <p:tgtEl>
                                          <p:spTgt spid="19"/>
                                        </p:tgtEl>
                                      </p:cBhvr>
                                      <p:to x="100000" y="95000"/>
                                    </p:animScale>
                                    <p:animScale>
                                      <p:cBhvr>
                                        <p:cTn id="48" dur="166" decel="50000">
                                          <p:stCondLst>
                                            <p:cond delay="1834"/>
                                          </p:stCondLst>
                                        </p:cTn>
                                        <p:tgtEl>
                                          <p:spTgt spid="19"/>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80">
                                          <p:stCondLst>
                                            <p:cond delay="0"/>
                                          </p:stCondLst>
                                        </p:cTn>
                                        <p:tgtEl>
                                          <p:spTgt spid="4"/>
                                        </p:tgtEl>
                                      </p:cBhvr>
                                    </p:animEffect>
                                    <p:anim calcmode="lin" valueType="num">
                                      <p:cBhvr>
                                        <p:cTn id="5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tgtEl>
                                      </p:cBhvr>
                                      <p:to x="100000" y="60000"/>
                                    </p:animScale>
                                    <p:animScale>
                                      <p:cBhvr>
                                        <p:cTn id="58" dur="166" decel="50000">
                                          <p:stCondLst>
                                            <p:cond delay="676"/>
                                          </p:stCondLst>
                                        </p:cTn>
                                        <p:tgtEl>
                                          <p:spTgt spid="4"/>
                                        </p:tgtEl>
                                      </p:cBhvr>
                                      <p:to x="100000" y="100000"/>
                                    </p:animScale>
                                    <p:animScale>
                                      <p:cBhvr>
                                        <p:cTn id="59" dur="26">
                                          <p:stCondLst>
                                            <p:cond delay="1312"/>
                                          </p:stCondLst>
                                        </p:cTn>
                                        <p:tgtEl>
                                          <p:spTgt spid="4"/>
                                        </p:tgtEl>
                                      </p:cBhvr>
                                      <p:to x="100000" y="80000"/>
                                    </p:animScale>
                                    <p:animScale>
                                      <p:cBhvr>
                                        <p:cTn id="60" dur="166" decel="50000">
                                          <p:stCondLst>
                                            <p:cond delay="1338"/>
                                          </p:stCondLst>
                                        </p:cTn>
                                        <p:tgtEl>
                                          <p:spTgt spid="4"/>
                                        </p:tgtEl>
                                      </p:cBhvr>
                                      <p:to x="100000" y="100000"/>
                                    </p:animScale>
                                    <p:animScale>
                                      <p:cBhvr>
                                        <p:cTn id="61" dur="26">
                                          <p:stCondLst>
                                            <p:cond delay="1642"/>
                                          </p:stCondLst>
                                        </p:cTn>
                                        <p:tgtEl>
                                          <p:spTgt spid="4"/>
                                        </p:tgtEl>
                                      </p:cBhvr>
                                      <p:to x="100000" y="90000"/>
                                    </p:animScale>
                                    <p:animScale>
                                      <p:cBhvr>
                                        <p:cTn id="62" dur="166" decel="50000">
                                          <p:stCondLst>
                                            <p:cond delay="1668"/>
                                          </p:stCondLst>
                                        </p:cTn>
                                        <p:tgtEl>
                                          <p:spTgt spid="4"/>
                                        </p:tgtEl>
                                      </p:cBhvr>
                                      <p:to x="100000" y="100000"/>
                                    </p:animScale>
                                    <p:animScale>
                                      <p:cBhvr>
                                        <p:cTn id="63" dur="26">
                                          <p:stCondLst>
                                            <p:cond delay="1808"/>
                                          </p:stCondLst>
                                        </p:cTn>
                                        <p:tgtEl>
                                          <p:spTgt spid="4"/>
                                        </p:tgtEl>
                                      </p:cBhvr>
                                      <p:to x="100000" y="95000"/>
                                    </p:animScale>
                                    <p:animScale>
                                      <p:cBhvr>
                                        <p:cTn id="64" dur="166" decel="50000">
                                          <p:stCondLst>
                                            <p:cond delay="1834"/>
                                          </p:stCondLst>
                                        </p:cTn>
                                        <p:tgtEl>
                                          <p:spTgt spid="4"/>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80">
                                          <p:stCondLst>
                                            <p:cond delay="0"/>
                                          </p:stCondLst>
                                        </p:cTn>
                                        <p:tgtEl>
                                          <p:spTgt spid="20"/>
                                        </p:tgtEl>
                                      </p:cBhvr>
                                    </p:animEffect>
                                    <p:anim calcmode="lin" valueType="num">
                                      <p:cBhvr>
                                        <p:cTn id="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3" dur="26">
                                          <p:stCondLst>
                                            <p:cond delay="650"/>
                                          </p:stCondLst>
                                        </p:cTn>
                                        <p:tgtEl>
                                          <p:spTgt spid="20"/>
                                        </p:tgtEl>
                                      </p:cBhvr>
                                      <p:to x="100000" y="60000"/>
                                    </p:animScale>
                                    <p:animScale>
                                      <p:cBhvr>
                                        <p:cTn id="74" dur="166" decel="50000">
                                          <p:stCondLst>
                                            <p:cond delay="676"/>
                                          </p:stCondLst>
                                        </p:cTn>
                                        <p:tgtEl>
                                          <p:spTgt spid="20"/>
                                        </p:tgtEl>
                                      </p:cBhvr>
                                      <p:to x="100000" y="100000"/>
                                    </p:animScale>
                                    <p:animScale>
                                      <p:cBhvr>
                                        <p:cTn id="75" dur="26">
                                          <p:stCondLst>
                                            <p:cond delay="1312"/>
                                          </p:stCondLst>
                                        </p:cTn>
                                        <p:tgtEl>
                                          <p:spTgt spid="20"/>
                                        </p:tgtEl>
                                      </p:cBhvr>
                                      <p:to x="100000" y="80000"/>
                                    </p:animScale>
                                    <p:animScale>
                                      <p:cBhvr>
                                        <p:cTn id="76" dur="166" decel="50000">
                                          <p:stCondLst>
                                            <p:cond delay="1338"/>
                                          </p:stCondLst>
                                        </p:cTn>
                                        <p:tgtEl>
                                          <p:spTgt spid="20"/>
                                        </p:tgtEl>
                                      </p:cBhvr>
                                      <p:to x="100000" y="100000"/>
                                    </p:animScale>
                                    <p:animScale>
                                      <p:cBhvr>
                                        <p:cTn id="77" dur="26">
                                          <p:stCondLst>
                                            <p:cond delay="1642"/>
                                          </p:stCondLst>
                                        </p:cTn>
                                        <p:tgtEl>
                                          <p:spTgt spid="20"/>
                                        </p:tgtEl>
                                      </p:cBhvr>
                                      <p:to x="100000" y="90000"/>
                                    </p:animScale>
                                    <p:animScale>
                                      <p:cBhvr>
                                        <p:cTn id="78" dur="166" decel="50000">
                                          <p:stCondLst>
                                            <p:cond delay="1668"/>
                                          </p:stCondLst>
                                        </p:cTn>
                                        <p:tgtEl>
                                          <p:spTgt spid="20"/>
                                        </p:tgtEl>
                                      </p:cBhvr>
                                      <p:to x="100000" y="100000"/>
                                    </p:animScale>
                                    <p:animScale>
                                      <p:cBhvr>
                                        <p:cTn id="79" dur="26">
                                          <p:stCondLst>
                                            <p:cond delay="1808"/>
                                          </p:stCondLst>
                                        </p:cTn>
                                        <p:tgtEl>
                                          <p:spTgt spid="20"/>
                                        </p:tgtEl>
                                      </p:cBhvr>
                                      <p:to x="100000" y="95000"/>
                                    </p:animScale>
                                    <p:animScale>
                                      <p:cBhvr>
                                        <p:cTn id="8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3" grpId="0" animBg="1"/>
      <p:bldP spid="18" grpId="0"/>
      <p:bldP spid="19" grpId="0" animBg="1"/>
      <p:bldP spid="4"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219200" y="3321332"/>
            <a:ext cx="7543800" cy="2123658"/>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42555C-6341-815B-59A4-85DFCF46A502}"/>
              </a:ext>
            </a:extLst>
          </p:cNvPr>
          <p:cNvSpPr/>
          <p:nvPr/>
        </p:nvSpPr>
        <p:spPr>
          <a:xfrm>
            <a:off x="1219200" y="5525750"/>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10058400" y="4022542"/>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“di”,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nhưng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không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cùng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ight Brace 17"/>
          <p:cNvSpPr/>
          <p:nvPr/>
        </p:nvSpPr>
        <p:spPr>
          <a:xfrm>
            <a:off x="9338128" y="3648789"/>
            <a:ext cx="533400" cy="30064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9" name="Rectangle 18">
            <a:extLst>
              <a:ext uri="{FF2B5EF4-FFF2-40B4-BE49-F238E27FC236}">
                <a16:creationId xmlns:a16="http://schemas.microsoft.com/office/drawing/2014/main" id="{C442555C-6341-815B-59A4-85DFCF46A502}"/>
              </a:ext>
            </a:extLst>
          </p:cNvPr>
          <p:cNvSpPr/>
          <p:nvPr/>
        </p:nvSpPr>
        <p:spPr>
          <a:xfrm>
            <a:off x="10058400" y="5525750"/>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suy</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luận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để</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giải</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5971812E-BC4D-7959-2B96-6EB782CE8082}"/>
              </a:ext>
            </a:extLst>
          </p:cNvPr>
          <p:cNvSpPr/>
          <p:nvPr/>
        </p:nvSpPr>
        <p:spPr>
          <a:xfrm>
            <a:off x="12496800" y="742950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Tree>
    <p:extLst>
      <p:ext uri="{BB962C8B-B14F-4D97-AF65-F5344CB8AC3E}">
        <p14:creationId xmlns:p14="http://schemas.microsoft.com/office/powerpoint/2010/main" val="153317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điển</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661161" y="4498321"/>
            <a:ext cx="1904999"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Oval 15"/>
          <p:cNvSpPr/>
          <p:nvPr/>
        </p:nvSpPr>
        <p:spPr>
          <a:xfrm>
            <a:off x="1508760" y="4401155"/>
            <a:ext cx="1676400" cy="902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4800600" y="2786927"/>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đèn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hải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minh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hoa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4800600" y="3743723"/>
            <a:ext cx="118872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bước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cao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442555C-6341-815B-59A4-85DFCF46A502}"/>
              </a:ext>
            </a:extLst>
          </p:cNvPr>
          <p:cNvSpPr/>
          <p:nvPr/>
        </p:nvSpPr>
        <p:spPr>
          <a:xfrm>
            <a:off x="4810760" y="5316072"/>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ghi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vào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bạ</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442555C-6341-815B-59A4-85DFCF46A502}"/>
              </a:ext>
            </a:extLst>
          </p:cNvPr>
          <p:cNvSpPr/>
          <p:nvPr/>
        </p:nvSpPr>
        <p:spPr>
          <a:xfrm>
            <a:off x="4800600" y="6272868"/>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“in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báo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tải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Straight Arrow Connector 2"/>
          <p:cNvCxnSpPr>
            <a:stCxn id="16" idx="6"/>
            <a:endCxn id="17" idx="1"/>
          </p:cNvCxnSpPr>
          <p:nvPr/>
        </p:nvCxnSpPr>
        <p:spPr>
          <a:xfrm flipV="1">
            <a:off x="3185160" y="3171648"/>
            <a:ext cx="1615440" cy="1680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6" idx="6"/>
            <a:endCxn id="18" idx="1"/>
          </p:cNvCxnSpPr>
          <p:nvPr/>
        </p:nvCxnSpPr>
        <p:spPr>
          <a:xfrm flipV="1">
            <a:off x="3185160" y="4466998"/>
            <a:ext cx="1615440" cy="385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6"/>
            <a:endCxn id="19" idx="1"/>
          </p:cNvCxnSpPr>
          <p:nvPr/>
        </p:nvCxnSpPr>
        <p:spPr>
          <a:xfrm>
            <a:off x="3185160" y="4852264"/>
            <a:ext cx="1625600" cy="84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6"/>
            <a:endCxn id="20" idx="1"/>
          </p:cNvCxnSpPr>
          <p:nvPr/>
        </p:nvCxnSpPr>
        <p:spPr>
          <a:xfrm>
            <a:off x="3185160" y="4852264"/>
            <a:ext cx="1615440" cy="1805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2">
            <a:extLst>
              <a:ext uri="{FF2B5EF4-FFF2-40B4-BE49-F238E27FC236}">
                <a16:creationId xmlns:a16="http://schemas.microsoft.com/office/drawing/2014/main" id="{6A855256-271E-B459-110C-1C673612CF11}"/>
              </a:ext>
            </a:extLst>
          </p:cNvPr>
          <p:cNvSpPr/>
          <p:nvPr/>
        </p:nvSpPr>
        <p:spPr>
          <a:xfrm>
            <a:off x="15316200" y="7505700"/>
            <a:ext cx="2667000" cy="2580323"/>
          </a:xfrm>
          <a:custGeom>
            <a:avLst/>
            <a:gdLst/>
            <a:ahLst/>
            <a:cxnLst/>
            <a:rect l="l" t="t" r="r" b="b"/>
            <a:pathLst>
              <a:path w="4253023" h="4114800">
                <a:moveTo>
                  <a:pt x="0" y="0"/>
                </a:moveTo>
                <a:lnTo>
                  <a:pt x="4253023" y="0"/>
                </a:lnTo>
                <a:lnTo>
                  <a:pt x="425302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4731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 calcmode="lin" valueType="num">
                                      <p:cBhvr>
                                        <p:cTn id="56" dur="1000" fill="hold"/>
                                        <p:tgtEl>
                                          <p:spTgt spid="21"/>
                                        </p:tgtEl>
                                        <p:attrNameLst>
                                          <p:attrName>style.rotation</p:attrName>
                                        </p:attrNameLst>
                                      </p:cBhvr>
                                      <p:tavLst>
                                        <p:tav tm="0">
                                          <p:val>
                                            <p:fltVal val="90"/>
                                          </p:val>
                                        </p:tav>
                                        <p:tav tm="100000">
                                          <p:val>
                                            <p:fltVal val="0"/>
                                          </p:val>
                                        </p:tav>
                                      </p:tavLst>
                                    </p:anim>
                                    <p:animEffect transition="in" filter="fade">
                                      <p:cBhvr>
                                        <p:cTn id="57" dur="1000"/>
                                        <p:tgtEl>
                                          <p:spTgt spid="21"/>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 calcmode="lin" valueType="num">
                                      <p:cBhvr>
                                        <p:cTn id="62" dur="1000" fill="hold"/>
                                        <p:tgtEl>
                                          <p:spTgt spid="19"/>
                                        </p:tgtEl>
                                        <p:attrNameLst>
                                          <p:attrName>style.rotation</p:attrName>
                                        </p:attrNameLst>
                                      </p:cBhvr>
                                      <p:tavLst>
                                        <p:tav tm="0">
                                          <p:val>
                                            <p:fltVal val="90"/>
                                          </p:val>
                                        </p:tav>
                                        <p:tav tm="100000">
                                          <p:val>
                                            <p:fltVal val="0"/>
                                          </p:val>
                                        </p:tav>
                                      </p:tavLst>
                                    </p:anim>
                                    <p:animEffect transition="in" filter="fade">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1000" fill="hold"/>
                                        <p:tgtEl>
                                          <p:spTgt spid="23"/>
                                        </p:tgtEl>
                                        <p:attrNameLst>
                                          <p:attrName>ppt_w</p:attrName>
                                        </p:attrNameLst>
                                      </p:cBhvr>
                                      <p:tavLst>
                                        <p:tav tm="0">
                                          <p:val>
                                            <p:fltVal val="0"/>
                                          </p:val>
                                        </p:tav>
                                        <p:tav tm="100000">
                                          <p:val>
                                            <p:strVal val="#ppt_w"/>
                                          </p:val>
                                        </p:tav>
                                      </p:tavLst>
                                    </p:anim>
                                    <p:anim calcmode="lin" valueType="num">
                                      <p:cBhvr>
                                        <p:cTn id="69" dur="1000" fill="hold"/>
                                        <p:tgtEl>
                                          <p:spTgt spid="23"/>
                                        </p:tgtEl>
                                        <p:attrNameLst>
                                          <p:attrName>ppt_h</p:attrName>
                                        </p:attrNameLst>
                                      </p:cBhvr>
                                      <p:tavLst>
                                        <p:tav tm="0">
                                          <p:val>
                                            <p:fltVal val="0"/>
                                          </p:val>
                                        </p:tav>
                                        <p:tav tm="100000">
                                          <p:val>
                                            <p:strVal val="#ppt_h"/>
                                          </p:val>
                                        </p:tav>
                                      </p:tavLst>
                                    </p:anim>
                                    <p:anim calcmode="lin" valueType="num">
                                      <p:cBhvr>
                                        <p:cTn id="70" dur="1000" fill="hold"/>
                                        <p:tgtEl>
                                          <p:spTgt spid="23"/>
                                        </p:tgtEl>
                                        <p:attrNameLst>
                                          <p:attrName>style.rotation</p:attrName>
                                        </p:attrNameLst>
                                      </p:cBhvr>
                                      <p:tavLst>
                                        <p:tav tm="0">
                                          <p:val>
                                            <p:fltVal val="90"/>
                                          </p:val>
                                        </p:tav>
                                        <p:tav tm="100000">
                                          <p:val>
                                            <p:fltVal val="0"/>
                                          </p:val>
                                        </p:tav>
                                      </p:tavLst>
                                    </p:anim>
                                    <p:animEffect transition="in" filter="fade">
                                      <p:cBhvr>
                                        <p:cTn id="71" dur="1000"/>
                                        <p:tgtEl>
                                          <p:spTgt spid="23"/>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1000" fill="hold"/>
                                        <p:tgtEl>
                                          <p:spTgt spid="20"/>
                                        </p:tgtEl>
                                        <p:attrNameLst>
                                          <p:attrName>ppt_w</p:attrName>
                                        </p:attrNameLst>
                                      </p:cBhvr>
                                      <p:tavLst>
                                        <p:tav tm="0">
                                          <p:val>
                                            <p:fltVal val="0"/>
                                          </p:val>
                                        </p:tav>
                                        <p:tav tm="100000">
                                          <p:val>
                                            <p:strVal val="#ppt_w"/>
                                          </p:val>
                                        </p:tav>
                                      </p:tavLst>
                                    </p:anim>
                                    <p:anim calcmode="lin" valueType="num">
                                      <p:cBhvr>
                                        <p:cTn id="75" dur="1000" fill="hold"/>
                                        <p:tgtEl>
                                          <p:spTgt spid="20"/>
                                        </p:tgtEl>
                                        <p:attrNameLst>
                                          <p:attrName>ppt_h</p:attrName>
                                        </p:attrNameLst>
                                      </p:cBhvr>
                                      <p:tavLst>
                                        <p:tav tm="0">
                                          <p:val>
                                            <p:fltVal val="0"/>
                                          </p:val>
                                        </p:tav>
                                        <p:tav tm="100000">
                                          <p:val>
                                            <p:strVal val="#ppt_h"/>
                                          </p:val>
                                        </p:tav>
                                      </p:tavLst>
                                    </p:anim>
                                    <p:anim calcmode="lin" valueType="num">
                                      <p:cBhvr>
                                        <p:cTn id="76" dur="1000" fill="hold"/>
                                        <p:tgtEl>
                                          <p:spTgt spid="20"/>
                                        </p:tgtEl>
                                        <p:attrNameLst>
                                          <p:attrName>style.rotation</p:attrName>
                                        </p:attrNameLst>
                                      </p:cBhvr>
                                      <p:tavLst>
                                        <p:tav tm="0">
                                          <p:val>
                                            <p:fltVal val="90"/>
                                          </p:val>
                                        </p:tav>
                                        <p:tav tm="100000">
                                          <p:val>
                                            <p:fltVal val="0"/>
                                          </p:val>
                                        </p:tav>
                                      </p:tavLst>
                                    </p:anim>
                                    <p:animEffect transition="in" filter="fade">
                                      <p:cBhvr>
                                        <p:cTn id="7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2">
            <a:extLst>
              <a:ext uri="{FF2B5EF4-FFF2-40B4-BE49-F238E27FC236}">
                <a16:creationId xmlns:a16="http://schemas.microsoft.com/office/drawing/2014/main" id="{7E16FC89-D7F9-77DB-55A8-6F3286E805C8}"/>
              </a:ext>
            </a:extLst>
          </p:cNvPr>
          <p:cNvGrpSpPr/>
          <p:nvPr/>
        </p:nvGrpSpPr>
        <p:grpSpPr>
          <a:xfrm>
            <a:off x="727003" y="626519"/>
            <a:ext cx="16833994" cy="8867707"/>
            <a:chOff x="0" y="0"/>
            <a:chExt cx="4433644" cy="2335528"/>
          </a:xfrm>
        </p:grpSpPr>
        <p:sp>
          <p:nvSpPr>
            <p:cNvPr id="36" name="Freeform 3">
              <a:extLst>
                <a:ext uri="{FF2B5EF4-FFF2-40B4-BE49-F238E27FC236}">
                  <a16:creationId xmlns:a16="http://schemas.microsoft.com/office/drawing/2014/main" id="{2EE83E05-1718-0096-1DB3-77EF93678FD9}"/>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37" name="TextBox 4">
              <a:extLst>
                <a:ext uri="{FF2B5EF4-FFF2-40B4-BE49-F238E27FC236}">
                  <a16:creationId xmlns:a16="http://schemas.microsoft.com/office/drawing/2014/main" id="{CECA509F-4C90-55C6-95F2-FEC6CC646CBD}"/>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8605205" y="3758732"/>
            <a:ext cx="9133257" cy="1063881"/>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Podkova Medium" panose="00000600000000000000" pitchFamily="2" charset="0"/>
              </a:rPr>
              <a:t>LUYỆN TẬP</a:t>
            </a:r>
          </a:p>
        </p:txBody>
      </p:sp>
      <p:grpSp>
        <p:nvGrpSpPr>
          <p:cNvPr id="40" name="Group 40"/>
          <p:cNvGrpSpPr/>
          <p:nvPr/>
        </p:nvGrpSpPr>
        <p:grpSpPr>
          <a:xfrm>
            <a:off x="7783751" y="348542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II.</a:t>
              </a:r>
            </a:p>
          </p:txBody>
        </p:sp>
      </p:grpSp>
      <p:sp>
        <p:nvSpPr>
          <p:cNvPr id="24" name="Freeform 7">
            <a:extLst>
              <a:ext uri="{FF2B5EF4-FFF2-40B4-BE49-F238E27FC236}">
                <a16:creationId xmlns:a16="http://schemas.microsoft.com/office/drawing/2014/main" id="{4560366C-F270-A7B7-CDB1-1BC325BAF17F}"/>
              </a:ext>
            </a:extLst>
          </p:cNvPr>
          <p:cNvSpPr/>
          <p:nvPr/>
        </p:nvSpPr>
        <p:spPr>
          <a:xfrm rot="88715">
            <a:off x="1734333" y="1656030"/>
            <a:ext cx="5736888" cy="6974940"/>
          </a:xfrm>
          <a:custGeom>
            <a:avLst/>
            <a:gdLst/>
            <a:ahLst/>
            <a:cxnLst/>
            <a:rect l="l" t="t" r="r" b="b"/>
            <a:pathLst>
              <a:path w="5736888" h="6974940">
                <a:moveTo>
                  <a:pt x="0" y="0"/>
                </a:moveTo>
                <a:lnTo>
                  <a:pt x="5736888" y="0"/>
                </a:lnTo>
                <a:lnTo>
                  <a:pt x="5736888" y="6974940"/>
                </a:lnTo>
                <a:lnTo>
                  <a:pt x="0" y="6974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5" name="Group 8">
            <a:extLst>
              <a:ext uri="{FF2B5EF4-FFF2-40B4-BE49-F238E27FC236}">
                <a16:creationId xmlns:a16="http://schemas.microsoft.com/office/drawing/2014/main" id="{CB4E6F1C-F8F7-738B-F261-D4EAC8D38EB2}"/>
              </a:ext>
            </a:extLst>
          </p:cNvPr>
          <p:cNvGrpSpPr/>
          <p:nvPr/>
        </p:nvGrpSpPr>
        <p:grpSpPr>
          <a:xfrm>
            <a:off x="2663199" y="3024641"/>
            <a:ext cx="4286283" cy="4414261"/>
            <a:chOff x="0" y="0"/>
            <a:chExt cx="5715044" cy="5885681"/>
          </a:xfrm>
        </p:grpSpPr>
        <p:sp>
          <p:nvSpPr>
            <p:cNvPr id="26" name="Freeform 9">
              <a:extLst>
                <a:ext uri="{FF2B5EF4-FFF2-40B4-BE49-F238E27FC236}">
                  <a16:creationId xmlns:a16="http://schemas.microsoft.com/office/drawing/2014/main" id="{85568C24-0313-ACC9-177A-E3DAC94365A3}"/>
                </a:ext>
              </a:extLst>
            </p:cNvPr>
            <p:cNvSpPr/>
            <p:nvPr/>
          </p:nvSpPr>
          <p:spPr>
            <a:xfrm rot="-1144040">
              <a:off x="-61983" y="685714"/>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7" name="Freeform 10">
              <a:extLst>
                <a:ext uri="{FF2B5EF4-FFF2-40B4-BE49-F238E27FC236}">
                  <a16:creationId xmlns:a16="http://schemas.microsoft.com/office/drawing/2014/main" id="{1F38FC8F-8527-AD5F-1488-9DCE972EA74A}"/>
                </a:ext>
              </a:extLst>
            </p:cNvPr>
            <p:cNvSpPr/>
            <p:nvPr/>
          </p:nvSpPr>
          <p:spPr>
            <a:xfrm rot="9616296">
              <a:off x="229684" y="1262027"/>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28" name="Freeform 11">
              <a:extLst>
                <a:ext uri="{FF2B5EF4-FFF2-40B4-BE49-F238E27FC236}">
                  <a16:creationId xmlns:a16="http://schemas.microsoft.com/office/drawing/2014/main" id="{41485E71-0EA3-06E4-83AD-9C5E129CEC9B}"/>
                </a:ext>
              </a:extLst>
            </p:cNvPr>
            <p:cNvSpPr/>
            <p:nvPr/>
          </p:nvSpPr>
          <p:spPr>
            <a:xfrm rot="-1144040">
              <a:off x="394601" y="1850559"/>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29" name="Freeform 12">
              <a:extLst>
                <a:ext uri="{FF2B5EF4-FFF2-40B4-BE49-F238E27FC236}">
                  <a16:creationId xmlns:a16="http://schemas.microsoft.com/office/drawing/2014/main" id="{521D5111-34CB-9351-147B-F0647078F037}"/>
                </a:ext>
              </a:extLst>
            </p:cNvPr>
            <p:cNvSpPr/>
            <p:nvPr/>
          </p:nvSpPr>
          <p:spPr>
            <a:xfrm rot="9616296">
              <a:off x="686268" y="2426872"/>
              <a:ext cx="4254353" cy="335030"/>
            </a:xfrm>
            <a:custGeom>
              <a:avLst/>
              <a:gdLst/>
              <a:ahLst/>
              <a:cxnLst/>
              <a:rect l="l" t="t" r="r" b="b"/>
              <a:pathLst>
                <a:path w="4254353" h="335030">
                  <a:moveTo>
                    <a:pt x="0" y="0"/>
                  </a:moveTo>
                  <a:lnTo>
                    <a:pt x="4254353" y="0"/>
                  </a:lnTo>
                  <a:lnTo>
                    <a:pt x="4254353" y="335031"/>
                  </a:lnTo>
                  <a:lnTo>
                    <a:pt x="0" y="335031"/>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0" name="Freeform 13">
              <a:extLst>
                <a:ext uri="{FF2B5EF4-FFF2-40B4-BE49-F238E27FC236}">
                  <a16:creationId xmlns:a16="http://schemas.microsoft.com/office/drawing/2014/main" id="{022A9FAB-BAF6-7C66-2E87-45709DDB2A2A}"/>
                </a:ext>
              </a:extLst>
            </p:cNvPr>
            <p:cNvSpPr/>
            <p:nvPr/>
          </p:nvSpPr>
          <p:spPr>
            <a:xfrm rot="-1144040">
              <a:off x="886146" y="301203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1" name="Freeform 14">
              <a:extLst>
                <a:ext uri="{FF2B5EF4-FFF2-40B4-BE49-F238E27FC236}">
                  <a16:creationId xmlns:a16="http://schemas.microsoft.com/office/drawing/2014/main" id="{1B8CBE27-87BB-60BF-1EAA-C2F900A8A8CC}"/>
                </a:ext>
              </a:extLst>
            </p:cNvPr>
            <p:cNvSpPr/>
            <p:nvPr/>
          </p:nvSpPr>
          <p:spPr>
            <a:xfrm rot="9616296">
              <a:off x="1067324" y="357952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2" name="Freeform 15">
              <a:extLst>
                <a:ext uri="{FF2B5EF4-FFF2-40B4-BE49-F238E27FC236}">
                  <a16:creationId xmlns:a16="http://schemas.microsoft.com/office/drawing/2014/main" id="{742097A4-1C5B-48A5-CC9D-6AA44ACA0BE9}"/>
                </a:ext>
              </a:extLst>
            </p:cNvPr>
            <p:cNvSpPr/>
            <p:nvPr/>
          </p:nvSpPr>
          <p:spPr>
            <a:xfrm rot="-1144040">
              <a:off x="1316257" y="4253902"/>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3" name="Freeform 16">
              <a:extLst>
                <a:ext uri="{FF2B5EF4-FFF2-40B4-BE49-F238E27FC236}">
                  <a16:creationId xmlns:a16="http://schemas.microsoft.com/office/drawing/2014/main" id="{F101030D-774A-17D9-E05A-3D8845FB82A9}"/>
                </a:ext>
              </a:extLst>
            </p:cNvPr>
            <p:cNvSpPr/>
            <p:nvPr/>
          </p:nvSpPr>
          <p:spPr>
            <a:xfrm rot="9616296">
              <a:off x="1529003" y="4842430"/>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grpSp>
      <p:sp>
        <p:nvSpPr>
          <p:cNvPr id="34" name="Freeform 17">
            <a:extLst>
              <a:ext uri="{FF2B5EF4-FFF2-40B4-BE49-F238E27FC236}">
                <a16:creationId xmlns:a16="http://schemas.microsoft.com/office/drawing/2014/main" id="{9A5BA171-A40B-89D2-E37F-53AEA1BA91CF}"/>
              </a:ext>
            </a:extLst>
          </p:cNvPr>
          <p:cNvSpPr/>
          <p:nvPr/>
        </p:nvSpPr>
        <p:spPr>
          <a:xfrm rot="-8772649">
            <a:off x="5638443" y="1870539"/>
            <a:ext cx="766794" cy="4381678"/>
          </a:xfrm>
          <a:custGeom>
            <a:avLst/>
            <a:gdLst/>
            <a:ahLst/>
            <a:cxnLst/>
            <a:rect l="l" t="t" r="r" b="b"/>
            <a:pathLst>
              <a:path w="766794" h="4381678">
                <a:moveTo>
                  <a:pt x="0" y="0"/>
                </a:moveTo>
                <a:lnTo>
                  <a:pt x="766793" y="0"/>
                </a:lnTo>
                <a:lnTo>
                  <a:pt x="766793" y="4381678"/>
                </a:lnTo>
                <a:lnTo>
                  <a:pt x="0" y="43816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338588064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9257BC6-735C-198A-69CA-AE8EB93687A5}"/>
              </a:ext>
            </a:extLst>
          </p:cNvPr>
          <p:cNvSpPr/>
          <p:nvPr/>
        </p:nvSpPr>
        <p:spPr>
          <a:xfrm>
            <a:off x="8991600" y="6328611"/>
            <a:ext cx="9515359" cy="3958389"/>
          </a:xfrm>
          <a:custGeom>
            <a:avLst/>
            <a:gdLst/>
            <a:ahLst/>
            <a:cxnLst/>
            <a:rect l="l" t="t" r="r" b="b"/>
            <a:pathLst>
              <a:path w="7315200" h="3043123">
                <a:moveTo>
                  <a:pt x="0" y="0"/>
                </a:moveTo>
                <a:lnTo>
                  <a:pt x="7315200" y="0"/>
                </a:lnTo>
                <a:lnTo>
                  <a:pt x="7315200" y="3043123"/>
                </a:lnTo>
                <a:lnTo>
                  <a:pt x="0" y="3043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DB121CEF-AC2C-BF9B-610C-64E39CF0E084}"/>
              </a:ext>
            </a:extLst>
          </p:cNvPr>
          <p:cNvPicPr>
            <a:picLocks noChangeAspect="1"/>
          </p:cNvPicPr>
          <p:nvPr/>
        </p:nvPicPr>
        <p:blipFill>
          <a:blip r:embed="rId5"/>
          <a:stretch>
            <a:fillRect/>
          </a:stretch>
        </p:blipFill>
        <p:spPr>
          <a:xfrm>
            <a:off x="2514600" y="2005"/>
            <a:ext cx="7219176" cy="10287000"/>
          </a:xfrm>
          <a:prstGeom prst="rect">
            <a:avLst/>
          </a:prstGeom>
        </p:spPr>
      </p:pic>
    </p:spTree>
    <p:extLst>
      <p:ext uri="{BB962C8B-B14F-4D97-AF65-F5344CB8AC3E}">
        <p14:creationId xmlns:p14="http://schemas.microsoft.com/office/powerpoint/2010/main" val="16437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7954685"/>
              </p:ext>
            </p:extLst>
          </p:nvPr>
        </p:nvGraphicFramePr>
        <p:xfrm>
          <a:off x="228600" y="114300"/>
          <a:ext cx="17830800" cy="10015696"/>
        </p:xfrm>
        <a:graphic>
          <a:graphicData uri="http://schemas.openxmlformats.org/drawingml/2006/table">
            <a:tbl>
              <a:tblPr firstRow="1" bandRow="1">
                <a:tableStyleId>{5940675A-B579-460E-94D1-54222C63F5DA}</a:tableStyleId>
              </a:tblPr>
              <a:tblGrid>
                <a:gridCol w="2199394">
                  <a:extLst>
                    <a:ext uri="{9D8B030D-6E8A-4147-A177-3AD203B41FA5}">
                      <a16:colId xmlns:a16="http://schemas.microsoft.com/office/drawing/2014/main" val="3379877384"/>
                    </a:ext>
                  </a:extLst>
                </a:gridCol>
                <a:gridCol w="3110222">
                  <a:extLst>
                    <a:ext uri="{9D8B030D-6E8A-4147-A177-3AD203B41FA5}">
                      <a16:colId xmlns:a16="http://schemas.microsoft.com/office/drawing/2014/main" val="3714140712"/>
                    </a:ext>
                  </a:extLst>
                </a:gridCol>
                <a:gridCol w="12521184">
                  <a:extLst>
                    <a:ext uri="{9D8B030D-6E8A-4147-A177-3AD203B41FA5}">
                      <a16:colId xmlns:a16="http://schemas.microsoft.com/office/drawing/2014/main" val="2244379985"/>
                    </a:ext>
                  </a:extLst>
                </a:gridCol>
              </a:tblGrid>
              <a:tr h="108051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4200" kern="1200" dirty="0">
                          <a:solidFill>
                            <a:schemeClr val="tx1"/>
                          </a:solidFill>
                          <a:latin typeface="+mj-lt"/>
                        </a:rPr>
                        <a:t>Phân biệt nghĩa của các yếu tố Hán Việt trong mỗi trường hợp sau</a:t>
                      </a:r>
                      <a:endParaRPr lang="vi-VN" sz="4200" b="1" kern="1200" dirty="0">
                        <a:solidFill>
                          <a:schemeClr val="tx1"/>
                        </a:solidFill>
                        <a:latin typeface="+mj-lt"/>
                        <a:ea typeface="+mn-ea"/>
                        <a:cs typeface="+mn-cs"/>
                      </a:endParaRPr>
                    </a:p>
                  </a:txBody>
                  <a:tcPr>
                    <a:solidFill>
                      <a:schemeClr val="bg2">
                        <a:lumMod val="9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9816024"/>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sinh</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Sinh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thành</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sinh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sinh thành </a:t>
                      </a:r>
                      <a:r>
                        <a:rPr lang="vi-VN" sz="4200" b="0" i="0" kern="1200" dirty="0">
                          <a:solidFill>
                            <a:schemeClr val="tx1"/>
                          </a:solidFill>
                          <a:effectLst/>
                          <a:latin typeface="+mj-lt"/>
                          <a:ea typeface="+mn-ea"/>
                          <a:cs typeface="+mn-cs"/>
                        </a:rPr>
                        <a:t>có nghĩa là “</a:t>
                      </a:r>
                      <a:r>
                        <a:rPr lang="vi-VN" sz="4200" b="0" i="1" kern="1200" dirty="0">
                          <a:solidFill>
                            <a:schemeClr val="tx1"/>
                          </a:solidFill>
                          <a:effectLst/>
                          <a:latin typeface="+mj-lt"/>
                          <a:ea typeface="+mn-ea"/>
                          <a:cs typeface="+mn-cs"/>
                        </a:rPr>
                        <a:t>đẻ</a:t>
                      </a:r>
                      <a:r>
                        <a:rPr lang="vi-VN" sz="4200" b="0" i="0" kern="1200" dirty="0">
                          <a:solidFill>
                            <a:schemeClr val="tx1"/>
                          </a:solidFill>
                          <a:effectLst/>
                          <a:latin typeface="+mj-lt"/>
                          <a:ea typeface="+mn-ea"/>
                          <a:cs typeface="+mn-cs"/>
                        </a:rPr>
                        <a:t>”</a:t>
                      </a:r>
                      <a:r>
                        <a:rPr lang="vi-VN" sz="4200" b="0" i="1" kern="1200" dirty="0">
                          <a:solidFill>
                            <a:schemeClr val="tx1"/>
                          </a:solidFill>
                          <a:effectLst/>
                          <a:latin typeface="+mj-lt"/>
                          <a:ea typeface="+mn-ea"/>
                          <a:cs typeface="+mn-cs"/>
                        </a:rPr>
                        <a:t> </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1570983241"/>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Sinh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viên</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sinh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sinh viên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học trò</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439208162"/>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bá</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Bá</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chủ</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bá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bá chủ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thủ lĩnh liên minh các chư hầu</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803257739"/>
                  </a:ext>
                </a:extLst>
              </a:tr>
              <a:tr h="1338106">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Nhất</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hô</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bá</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ứng</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bá </a:t>
                      </a:r>
                      <a:r>
                        <a:rPr lang="vi-VN" sz="4200" b="0" i="0" kern="1200" dirty="0">
                          <a:solidFill>
                            <a:schemeClr val="tx1"/>
                          </a:solidFill>
                          <a:effectLst/>
                          <a:latin typeface="+mj-lt"/>
                          <a:ea typeface="+mn-ea"/>
                          <a:cs typeface="+mn-cs"/>
                        </a:rPr>
                        <a:t>trong cụm từ </a:t>
                      </a:r>
                      <a:r>
                        <a:rPr lang="vi-VN" sz="4200" b="0" i="1" kern="1200" dirty="0">
                          <a:solidFill>
                            <a:schemeClr val="tx1"/>
                          </a:solidFill>
                          <a:effectLst/>
                          <a:latin typeface="+mj-lt"/>
                          <a:ea typeface="+mn-ea"/>
                          <a:cs typeface="+mn-cs"/>
                        </a:rPr>
                        <a:t>nhất hô bá</a:t>
                      </a:r>
                      <a:r>
                        <a:rPr lang="en-US" sz="4200" b="0" i="1" kern="1200" baseline="0" dirty="0">
                          <a:solidFill>
                            <a:schemeClr val="tx1"/>
                          </a:solidFill>
                          <a:effectLst/>
                          <a:latin typeface="+mj-lt"/>
                          <a:ea typeface="+mn-ea"/>
                          <a:cs typeface="+mn-cs"/>
                        </a:rPr>
                        <a:t> </a:t>
                      </a:r>
                      <a:r>
                        <a:rPr lang="vi-VN" sz="4200" b="0" i="1" kern="1200" dirty="0">
                          <a:solidFill>
                            <a:schemeClr val="tx1"/>
                          </a:solidFill>
                          <a:effectLst/>
                          <a:latin typeface="+mj-lt"/>
                          <a:ea typeface="+mn-ea"/>
                          <a:cs typeface="+mn-cs"/>
                        </a:rPr>
                        <a:t>ứng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trăm</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527446526"/>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bào</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Đồng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bào</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bào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đồng bào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thuộc cùng huyết thống</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530734933"/>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Chiến</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bào</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bào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chiến bào </a:t>
                      </a:r>
                      <a:r>
                        <a:rPr lang="vi-VN" sz="4200" b="0" i="0" kern="1200" dirty="0">
                          <a:solidFill>
                            <a:schemeClr val="tx1"/>
                          </a:solidFill>
                          <a:effectLst/>
                          <a:latin typeface="+mj-lt"/>
                          <a:ea typeface="+mn-ea"/>
                          <a:cs typeface="+mn-cs"/>
                        </a:rPr>
                        <a:t>nghĩa là</a:t>
                      </a:r>
                      <a:r>
                        <a:rPr lang="en-US" sz="4200" b="0" i="0" kern="1200" baseline="0" dirty="0">
                          <a:solidFill>
                            <a:schemeClr val="tx1"/>
                          </a:solidFill>
                          <a:effectLst/>
                          <a:latin typeface="+mj-lt"/>
                          <a:ea typeface="+mn-ea"/>
                          <a:cs typeface="+mn-cs"/>
                        </a:rPr>
                        <a:t> </a:t>
                      </a:r>
                      <a:r>
                        <a:rPr lang="vi-VN" sz="4200" b="0" i="0" kern="1200" dirty="0">
                          <a:solidFill>
                            <a:schemeClr val="tx1"/>
                          </a:solidFill>
                          <a:effectLst/>
                          <a:latin typeface="+mj-lt"/>
                          <a:ea typeface="+mn-ea"/>
                          <a:cs typeface="+mn-cs"/>
                        </a:rPr>
                        <a:t>“</a:t>
                      </a:r>
                      <a:r>
                        <a:rPr lang="vi-VN" sz="4200" b="0" i="1" kern="1200" dirty="0">
                          <a:solidFill>
                            <a:schemeClr val="tx1"/>
                          </a:solidFill>
                          <a:effectLst/>
                          <a:latin typeface="+mj-lt"/>
                          <a:ea typeface="+mn-ea"/>
                          <a:cs typeface="+mn-cs"/>
                        </a:rPr>
                        <a:t>áo dài ống tay rộng</a:t>
                      </a:r>
                      <a:r>
                        <a:rPr lang="vi-VN" sz="4200" b="0" i="0" kern="1200" dirty="0">
                          <a:solidFill>
                            <a:schemeClr val="tx1"/>
                          </a:solidFill>
                          <a:effectLst/>
                          <a:latin typeface="+mj-lt"/>
                          <a:ea typeface="+mn-ea"/>
                          <a:cs typeface="+mn-cs"/>
                        </a:rPr>
                        <a:t>”</a:t>
                      </a:r>
                      <a:r>
                        <a:rPr lang="vi-VN" sz="4200" b="0" i="1"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344522081"/>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bằng</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Công</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bằng</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bằng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công bằng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ngang</a:t>
                      </a:r>
                      <a:r>
                        <a:rPr lang="vi-VN" sz="4200" b="0" i="0" kern="1200" dirty="0">
                          <a:solidFill>
                            <a:schemeClr val="tx1"/>
                          </a:solidFill>
                          <a:effectLst/>
                          <a:latin typeface="+mj-lt"/>
                          <a:ea typeface="+mn-ea"/>
                          <a:cs typeface="+mn-cs"/>
                        </a:rPr>
                        <a:t>, </a:t>
                      </a:r>
                      <a:r>
                        <a:rPr lang="vi-VN" sz="4200" b="0" i="1" kern="1200" dirty="0">
                          <a:solidFill>
                            <a:schemeClr val="tx1"/>
                          </a:solidFill>
                          <a:effectLst/>
                          <a:latin typeface="+mj-lt"/>
                          <a:ea typeface="+mn-ea"/>
                          <a:cs typeface="+mn-cs"/>
                        </a:rPr>
                        <a:t>đều</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3882073591"/>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Bằng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hữu</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bằng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bằng hữu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bạn</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477100729"/>
                  </a:ext>
                </a:extLst>
              </a:tr>
            </a:tbl>
          </a:graphicData>
        </a:graphic>
      </p:graphicFrame>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3088B7-5C12-2B9D-AA25-57AE0E86E921}"/>
              </a:ext>
            </a:extLst>
          </p:cNvPr>
          <p:cNvPicPr>
            <a:picLocks noChangeAspect="1"/>
          </p:cNvPicPr>
          <p:nvPr/>
        </p:nvPicPr>
        <p:blipFill>
          <a:blip r:embed="rId3"/>
          <a:stretch>
            <a:fillRect/>
          </a:stretch>
        </p:blipFill>
        <p:spPr>
          <a:xfrm>
            <a:off x="8229600" y="-38100"/>
            <a:ext cx="7191796" cy="10287000"/>
          </a:xfrm>
          <a:prstGeom prst="rect">
            <a:avLst/>
          </a:prstGeom>
        </p:spPr>
      </p:pic>
      <p:sp>
        <p:nvSpPr>
          <p:cNvPr id="5" name="Freeform 4">
            <a:extLst>
              <a:ext uri="{FF2B5EF4-FFF2-40B4-BE49-F238E27FC236}">
                <a16:creationId xmlns:a16="http://schemas.microsoft.com/office/drawing/2014/main" id="{4C3FF7E6-E0F1-C57B-57C9-CFD13CE7F113}"/>
              </a:ext>
            </a:extLst>
          </p:cNvPr>
          <p:cNvSpPr/>
          <p:nvPr/>
        </p:nvSpPr>
        <p:spPr>
          <a:xfrm>
            <a:off x="838200" y="4914900"/>
            <a:ext cx="6839514" cy="5608402"/>
          </a:xfrm>
          <a:custGeom>
            <a:avLst/>
            <a:gdLst/>
            <a:ahLst/>
            <a:cxnLst/>
            <a:rect l="l" t="t" r="r" b="b"/>
            <a:pathLst>
              <a:path w="4520568" h="3706866">
                <a:moveTo>
                  <a:pt x="0" y="0"/>
                </a:moveTo>
                <a:lnTo>
                  <a:pt x="4520568" y="0"/>
                </a:lnTo>
                <a:lnTo>
                  <a:pt x="4520568" y="3706866"/>
                </a:lnTo>
                <a:lnTo>
                  <a:pt x="0" y="3706866"/>
                </a:lnTo>
                <a:lnTo>
                  <a:pt x="0" y="0"/>
                </a:lnTo>
                <a:close/>
              </a:path>
            </a:pathLst>
          </a:custGeom>
          <a:blipFill>
            <a:blip r:embed="rId4"/>
            <a:stretch>
              <a:fillRect/>
            </a:stretch>
          </a:blipFill>
        </p:spPr>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245529"/>
              </p:ext>
            </p:extLst>
          </p:nvPr>
        </p:nvGraphicFramePr>
        <p:xfrm>
          <a:off x="381000" y="266700"/>
          <a:ext cx="17602200" cy="9894327"/>
        </p:xfrm>
        <a:graphic>
          <a:graphicData uri="http://schemas.openxmlformats.org/drawingml/2006/table">
            <a:tbl>
              <a:tblPr firstRow="1" bandRow="1">
                <a:tableStyleId>{5940675A-B579-460E-94D1-54222C63F5DA}</a:tableStyleId>
              </a:tblPr>
              <a:tblGrid>
                <a:gridCol w="5997210">
                  <a:extLst>
                    <a:ext uri="{9D8B030D-6E8A-4147-A177-3AD203B41FA5}">
                      <a16:colId xmlns:a16="http://schemas.microsoft.com/office/drawing/2014/main" val="1201058309"/>
                    </a:ext>
                  </a:extLst>
                </a:gridCol>
                <a:gridCol w="5374123">
                  <a:extLst>
                    <a:ext uri="{9D8B030D-6E8A-4147-A177-3AD203B41FA5}">
                      <a16:colId xmlns:a16="http://schemas.microsoft.com/office/drawing/2014/main" val="3050771579"/>
                    </a:ext>
                  </a:extLst>
                </a:gridCol>
                <a:gridCol w="6230867">
                  <a:extLst>
                    <a:ext uri="{9D8B030D-6E8A-4147-A177-3AD203B41FA5}">
                      <a16:colId xmlns:a16="http://schemas.microsoft.com/office/drawing/2014/main" val="2458371754"/>
                    </a:ext>
                  </a:extLst>
                </a:gridCol>
              </a:tblGrid>
              <a:tr h="1254868">
                <a:tc>
                  <a:txBody>
                    <a:bodyPr/>
                    <a:lstStyle/>
                    <a:p>
                      <a:pPr algn="ctr"/>
                      <a:r>
                        <a:rPr lang="en-US" sz="4000" b="1"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dụ</a:t>
                      </a:r>
                      <a:endParaRPr lang="en-US" sz="4000" b="1"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000" b="1" dirty="0">
                          <a:latin typeface="Times New Roman" panose="02020603050405020304" pitchFamily="18" charset="0"/>
                          <a:cs typeface="Times New Roman" panose="02020603050405020304" pitchFamily="18" charset="0"/>
                        </a:rPr>
                        <a:t>T</a:t>
                      </a:r>
                      <a:r>
                        <a:rPr lang="vi-VN" sz="4000" b="1" dirty="0">
                          <a:latin typeface="Times New Roman" panose="02020603050405020304" pitchFamily="18" charset="0"/>
                          <a:cs typeface="Times New Roman" panose="02020603050405020304" pitchFamily="18" charset="0"/>
                        </a:rPr>
                        <a:t>ừ Hán Việt có yếu tố đồng âm khác nghĩa </a:t>
                      </a:r>
                      <a:endParaRPr lang="en-US" sz="4000" b="1"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000" b="1" dirty="0" err="1">
                          <a:latin typeface="Times New Roman" panose="02020603050405020304" pitchFamily="18" charset="0"/>
                          <a:cs typeface="Times New Roman" panose="02020603050405020304" pitchFamily="18" charset="0"/>
                        </a:rPr>
                        <a:t>Đặt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với</a:t>
                      </a:r>
                      <a:r>
                        <a:rPr lang="en-US" sz="4000" b="1" baseline="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từ Hán Việt có yếu tố đồng âm khác nghĩa </a:t>
                      </a:r>
                      <a:endParaRPr lang="en-US" sz="4000" b="1"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81828084"/>
                  </a:ext>
                </a:extLst>
              </a:tr>
              <a:tr h="300584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dirty="0">
                          <a:latin typeface="Times New Roman" panose="02020603050405020304" pitchFamily="18" charset="0"/>
                          <a:cs typeface="Times New Roman" panose="02020603050405020304" pitchFamily="18" charset="0"/>
                        </a:rPr>
                        <a:t>a. Thành càng kinh ngạc mừng rỡ, vội bắt dế bỏ vào lồng. (Bồ Tùng Linh, Dế chọi)</a:t>
                      </a:r>
                    </a:p>
                  </a:txBody>
                  <a:tcPr>
                    <a:solidFill>
                      <a:schemeClr val="bg1"/>
                    </a:solidFill>
                  </a:tcPr>
                </a:tc>
                <a:tc>
                  <a:txBody>
                    <a:bodyPr/>
                    <a:lstStyle/>
                    <a:p>
                      <a:pPr algn="just"/>
                      <a:r>
                        <a:rPr lang="en-US" sz="4000" b="1" dirty="0" err="1">
                          <a:latin typeface="Times New Roman" panose="02020603050405020304" pitchFamily="18" charset="0"/>
                          <a:cs typeface="Times New Roman" panose="02020603050405020304" pitchFamily="18" charset="0"/>
                        </a:rPr>
                        <a:t>Kinh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nghiệm</a:t>
                      </a:r>
                      <a:endParaRPr lang="en-US" sz="4000" b="1" dirty="0">
                        <a:latin typeface="Times New Roman" panose="02020603050405020304" pitchFamily="18" charset="0"/>
                        <a:cs typeface="Times New Roman" panose="02020603050405020304" pitchFamily="18" charset="0"/>
                      </a:endParaRPr>
                    </a:p>
                    <a:p>
                      <a:pPr algn="just"/>
                      <a:r>
                        <a:rPr lang="en-US" sz="4000" baseline="0" dirty="0" err="1">
                          <a:latin typeface="Times New Roman" panose="02020603050405020304" pitchFamily="18" charset="0"/>
                          <a:cs typeface="Times New Roman" panose="02020603050405020304" pitchFamily="18" charset="0"/>
                        </a:rPr>
                        <a:t>Kinh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trải</a:t>
                      </a:r>
                      <a:r>
                        <a:rPr lang="en-US" sz="4000" baseline="0" dirty="0">
                          <a:latin typeface="Times New Roman" panose="02020603050405020304" pitchFamily="18" charset="0"/>
                          <a:cs typeface="Times New Roman" panose="02020603050405020304" pitchFamily="18" charset="0"/>
                        </a:rPr>
                        <a:t> qua, </a:t>
                      </a:r>
                      <a:r>
                        <a:rPr lang="en-US" sz="4000" baseline="0" dirty="0" err="1">
                          <a:latin typeface="Times New Roman" panose="02020603050405020304" pitchFamily="18" charset="0"/>
                          <a:cs typeface="Times New Roman" panose="02020603050405020304" pitchFamily="18" charset="0"/>
                        </a:rPr>
                        <a:t>đồng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âm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kinh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gây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từ</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kinh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ngạc</a:t>
                      </a:r>
                      <a:endParaRPr lang="en-US" sz="4000" baseline="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000" i="1" dirty="0">
                          <a:solidFill>
                            <a:srgbClr val="242021"/>
                          </a:solidFill>
                          <a:latin typeface="Times New Roman" panose="02020603050405020304" pitchFamily="18" charset="0"/>
                          <a:cs typeface="Times New Roman" panose="02020603050405020304" pitchFamily="18" charset="0"/>
                        </a:rPr>
                        <a:t>Trong cuộc sống, qua những lần vấp ngã, mỗi người cần rút ra </a:t>
                      </a:r>
                      <a:r>
                        <a:rPr lang="vi-VN" sz="4000" b="1" i="1" dirty="0">
                          <a:solidFill>
                            <a:srgbClr val="242021"/>
                          </a:solidFill>
                          <a:latin typeface="Times New Roman" panose="02020603050405020304" pitchFamily="18" charset="0"/>
                          <a:cs typeface="Times New Roman" panose="02020603050405020304" pitchFamily="18" charset="0"/>
                        </a:rPr>
                        <a:t>kinh nghiệm </a:t>
                      </a:r>
                      <a:r>
                        <a:rPr lang="vi-VN" sz="4000" i="1" dirty="0">
                          <a:solidFill>
                            <a:srgbClr val="242021"/>
                          </a:solidFill>
                          <a:latin typeface="Times New Roman" panose="02020603050405020304" pitchFamily="18" charset="0"/>
                          <a:cs typeface="Times New Roman" panose="02020603050405020304" pitchFamily="18" charset="0"/>
                        </a:rPr>
                        <a:t>cho</a:t>
                      </a:r>
                      <a:r>
                        <a:rPr lang="en-US" sz="4000" i="1" baseline="0" dirty="0">
                          <a:solidFill>
                            <a:srgbClr val="242021"/>
                          </a:solidFill>
                          <a:latin typeface="Times New Roman" panose="02020603050405020304" pitchFamily="18" charset="0"/>
                          <a:cs typeface="Times New Roman" panose="02020603050405020304" pitchFamily="18" charset="0"/>
                        </a:rPr>
                        <a:t> </a:t>
                      </a:r>
                      <a:r>
                        <a:rPr lang="vi-VN" sz="4000" i="1" dirty="0">
                          <a:solidFill>
                            <a:srgbClr val="242021"/>
                          </a:solidFill>
                          <a:latin typeface="Times New Roman" panose="02020603050405020304" pitchFamily="18" charset="0"/>
                          <a:cs typeface="Times New Roman" panose="02020603050405020304" pitchFamily="18" charset="0"/>
                        </a:rPr>
                        <a:t>bản thân</a:t>
                      </a:r>
                      <a:r>
                        <a:rPr lang="vi-VN" sz="4000" dirty="0">
                          <a:solidFill>
                            <a:srgbClr val="242021"/>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922385065"/>
                  </a:ext>
                </a:extLst>
              </a:tr>
              <a:tr h="534048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dirty="0">
                          <a:latin typeface="Times New Roman" panose="02020603050405020304" pitchFamily="18" charset="0"/>
                          <a:cs typeface="Times New Roman" panose="02020603050405020304" pitchFamily="18" charset="0"/>
                        </a:rPr>
                        <a:t>b. Vào tới cung cho chọi thử với đủ thứ dế kì lạ của các nơi dâng lên như hồ điệp (dế bướm), đường lang (dế bọ ngựa), du lợi đạt (dế đánh dầu), thanh ti đầu (dế trán tơ xanh) thì con nào cũng thua. (Bồ Tùng Linh, Dế chọi)</a:t>
                      </a:r>
                    </a:p>
                  </a:txBody>
                  <a:tcPr>
                    <a:solidFill>
                      <a:schemeClr val="bg1"/>
                    </a:solidFill>
                  </a:tcPr>
                </a:tc>
                <a:tc>
                  <a:txBody>
                    <a:bodyPr/>
                    <a:lstStyle/>
                    <a:p>
                      <a:pPr algn="just"/>
                      <a:r>
                        <a:rPr lang="en-US" sz="4000" b="1" dirty="0" err="1">
                          <a:latin typeface="Times New Roman" panose="02020603050405020304" pitchFamily="18" charset="0"/>
                          <a:cs typeface="Times New Roman" panose="02020603050405020304" pitchFamily="18" charset="0"/>
                        </a:rPr>
                        <a:t>Kì</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vọng</a:t>
                      </a:r>
                      <a:endParaRPr lang="en-US" sz="4000" b="1" baseline="0" dirty="0">
                        <a:latin typeface="Times New Roman" panose="02020603050405020304" pitchFamily="18" charset="0"/>
                        <a:cs typeface="Times New Roman" panose="02020603050405020304" pitchFamily="18" charset="0"/>
                      </a:endParaRPr>
                    </a:p>
                    <a:p>
                      <a:pPr algn="just"/>
                      <a:r>
                        <a:rPr lang="en-US" sz="4000" baseline="0" dirty="0" err="1">
                          <a:latin typeface="Times New Roman" panose="02020603050405020304" pitchFamily="18" charset="0"/>
                          <a:cs typeface="Times New Roman" panose="02020603050405020304" pitchFamily="18" charset="0"/>
                        </a:rPr>
                        <a:t>Kì</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đồng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âm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kì</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lạ</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bình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thường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từ</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kì</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lạ</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000" i="1" dirty="0">
                          <a:solidFill>
                            <a:srgbClr val="242021"/>
                          </a:solidFill>
                          <a:latin typeface="Times New Roman" panose="02020603050405020304" pitchFamily="18" charset="0"/>
                          <a:cs typeface="Times New Roman" panose="02020603050405020304" pitchFamily="18" charset="0"/>
                        </a:rPr>
                        <a:t>Tháng này, kết quả kinh doanh của công ty không được như </a:t>
                      </a:r>
                      <a:r>
                        <a:rPr lang="vi-VN" sz="4000" b="1" i="1" dirty="0">
                          <a:solidFill>
                            <a:srgbClr val="242021"/>
                          </a:solidFill>
                          <a:latin typeface="Times New Roman" panose="02020603050405020304" pitchFamily="18" charset="0"/>
                          <a:cs typeface="Times New Roman" panose="02020603050405020304" pitchFamily="18" charset="0"/>
                        </a:rPr>
                        <a:t>kì vọng </a:t>
                      </a:r>
                      <a:r>
                        <a:rPr lang="vi-VN" sz="4000" i="1" dirty="0">
                          <a:solidFill>
                            <a:srgbClr val="242021"/>
                          </a:solidFill>
                          <a:latin typeface="Times New Roman" panose="02020603050405020304" pitchFamily="18" charset="0"/>
                          <a:cs typeface="Times New Roman" panose="02020603050405020304" pitchFamily="18" charset="0"/>
                        </a:rPr>
                        <a:t>của mọi người</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903676693"/>
                  </a:ext>
                </a:extLst>
              </a:tr>
            </a:tbl>
          </a:graphicData>
        </a:graphic>
      </p:graphicFrame>
    </p:spTree>
    <p:extLst>
      <p:ext uri="{BB962C8B-B14F-4D97-AF65-F5344CB8AC3E}">
        <p14:creationId xmlns:p14="http://schemas.microsoft.com/office/powerpoint/2010/main" val="40111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219503"/>
              </p:ext>
            </p:extLst>
          </p:nvPr>
        </p:nvGraphicFramePr>
        <p:xfrm>
          <a:off x="381000" y="266701"/>
          <a:ext cx="17602200" cy="9763015"/>
        </p:xfrm>
        <a:graphic>
          <a:graphicData uri="http://schemas.openxmlformats.org/drawingml/2006/table">
            <a:tbl>
              <a:tblPr firstRow="1" bandRow="1">
                <a:tableStyleId>{5940675A-B579-460E-94D1-54222C63F5DA}</a:tableStyleId>
              </a:tblPr>
              <a:tblGrid>
                <a:gridCol w="5997210">
                  <a:extLst>
                    <a:ext uri="{9D8B030D-6E8A-4147-A177-3AD203B41FA5}">
                      <a16:colId xmlns:a16="http://schemas.microsoft.com/office/drawing/2014/main" val="1201058309"/>
                    </a:ext>
                  </a:extLst>
                </a:gridCol>
                <a:gridCol w="5374123">
                  <a:extLst>
                    <a:ext uri="{9D8B030D-6E8A-4147-A177-3AD203B41FA5}">
                      <a16:colId xmlns:a16="http://schemas.microsoft.com/office/drawing/2014/main" val="3050771579"/>
                    </a:ext>
                  </a:extLst>
                </a:gridCol>
                <a:gridCol w="6230867">
                  <a:extLst>
                    <a:ext uri="{9D8B030D-6E8A-4147-A177-3AD203B41FA5}">
                      <a16:colId xmlns:a16="http://schemas.microsoft.com/office/drawing/2014/main" val="2458371754"/>
                    </a:ext>
                  </a:extLst>
                </a:gridCol>
              </a:tblGrid>
              <a:tr h="1919521">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endParaRPr lang="en-US" sz="4400" b="1"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400" b="1" dirty="0">
                          <a:latin typeface="Times New Roman" panose="02020603050405020304" pitchFamily="18" charset="0"/>
                          <a:cs typeface="Times New Roman" panose="02020603050405020304" pitchFamily="18" charset="0"/>
                        </a:rPr>
                        <a:t>T</a:t>
                      </a:r>
                      <a:r>
                        <a:rPr lang="vi-VN" sz="4400" b="1" dirty="0">
                          <a:latin typeface="Times New Roman" panose="02020603050405020304" pitchFamily="18" charset="0"/>
                          <a:cs typeface="Times New Roman" panose="02020603050405020304" pitchFamily="18" charset="0"/>
                        </a:rPr>
                        <a:t>ừ Hán Việt có yếu tố đồng âm khác nghĩa </a:t>
                      </a:r>
                      <a:endParaRPr lang="en-US" sz="4400" b="1"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với</a:t>
                      </a:r>
                      <a:r>
                        <a:rPr lang="en-US" sz="4400" b="1" baseline="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từ Hán Việt có yếu tố đồng âm khác nghĩa </a:t>
                      </a:r>
                      <a:endParaRPr lang="en-US" sz="4400" b="1"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81828084"/>
                  </a:ext>
                </a:extLst>
              </a:tr>
              <a:tr h="35450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latin typeface="Times New Roman" panose="02020603050405020304" pitchFamily="18" charset="0"/>
                          <a:cs typeface="Times New Roman" panose="02020603050405020304" pitchFamily="18" charset="0"/>
                        </a:rPr>
                        <a:t>c. Song Trương có tính đa nghi, đối với vợ phòng ngừa quá sức. (Nguyễn Dữ - Chuyện người con gái Nam Xương)</a:t>
                      </a:r>
                    </a:p>
                  </a:txBody>
                  <a:tcPr>
                    <a:solidFill>
                      <a:schemeClr val="bg1"/>
                    </a:solidFill>
                  </a:tcPr>
                </a:tc>
                <a:tc>
                  <a:txBody>
                    <a:bodyPr/>
                    <a:lstStyle/>
                    <a:p>
                      <a:pPr algn="just"/>
                      <a:r>
                        <a:rPr lang="en-US" sz="4400" b="1" dirty="0" err="1">
                          <a:latin typeface="Times New Roman" panose="02020603050405020304" pitchFamily="18" charset="0"/>
                          <a:cs typeface="Times New Roman" panose="02020603050405020304" pitchFamily="18" charset="0"/>
                        </a:rPr>
                        <a:t>Thích</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nghi</a:t>
                      </a:r>
                      <a:endParaRPr lang="en-US" sz="4400" b="1" baseline="0" dirty="0">
                        <a:latin typeface="Times New Roman" panose="02020603050405020304" pitchFamily="18" charset="0"/>
                        <a:cs typeface="Times New Roman" panose="02020603050405020304" pitchFamily="18" charset="0"/>
                      </a:endParaRPr>
                    </a:p>
                    <a:p>
                      <a:pPr algn="just"/>
                      <a:r>
                        <a:rPr lang="en-US" sz="4400" b="0" i="0" dirty="0">
                          <a:solidFill>
                            <a:srgbClr val="242021"/>
                          </a:solidFill>
                          <a:latin typeface="Times New Roman" panose="02020603050405020304" pitchFamily="18" charset="0"/>
                          <a:cs typeface="Times New Roman" panose="02020603050405020304" pitchFamily="18" charset="0"/>
                        </a:rPr>
                        <a:t>N</a:t>
                      </a:r>
                      <a:r>
                        <a:rPr lang="vi-VN" sz="4400" b="0" i="0" dirty="0">
                          <a:solidFill>
                            <a:srgbClr val="242021"/>
                          </a:solidFill>
                          <a:latin typeface="Times New Roman" panose="02020603050405020304" pitchFamily="18" charset="0"/>
                          <a:cs typeface="Times New Roman" panose="02020603050405020304" pitchFamily="18" charset="0"/>
                        </a:rPr>
                        <a:t>ghi</a:t>
                      </a:r>
                      <a:r>
                        <a:rPr lang="en-US" sz="4400" b="0" i="0" dirty="0">
                          <a:solidFill>
                            <a:srgbClr val="242021"/>
                          </a:solidFill>
                          <a:latin typeface="Times New Roman" panose="02020603050405020304" pitchFamily="18" charset="0"/>
                          <a:cs typeface="Times New Roman" panose="02020603050405020304" pitchFamily="18" charset="0"/>
                        </a:rPr>
                        <a:t>:</a:t>
                      </a:r>
                      <a:r>
                        <a:rPr lang="en-US" sz="4400" b="0" i="0" baseline="0" dirty="0">
                          <a:solidFill>
                            <a:srgbClr val="242021"/>
                          </a:solidFill>
                          <a:latin typeface="Times New Roman" panose="02020603050405020304" pitchFamily="18" charset="0"/>
                          <a:cs typeface="Times New Roman" panose="02020603050405020304" pitchFamily="18" charset="0"/>
                        </a:rPr>
                        <a:t> </a:t>
                      </a:r>
                      <a:r>
                        <a:rPr lang="vi-VN" sz="4400" b="0" i="0" dirty="0">
                          <a:solidFill>
                            <a:srgbClr val="242021"/>
                          </a:solidFill>
                          <a:latin typeface="Times New Roman" panose="02020603050405020304" pitchFamily="18" charset="0"/>
                          <a:cs typeface="Times New Roman" panose="02020603050405020304" pitchFamily="18" charset="0"/>
                        </a:rPr>
                        <a:t>thích hợp</a:t>
                      </a:r>
                      <a:r>
                        <a:rPr lang="en-US" sz="4400" b="0" i="0" dirty="0">
                          <a:solidFill>
                            <a:srgbClr val="242021"/>
                          </a:solidFill>
                          <a:latin typeface="Times New Roman" panose="02020603050405020304" pitchFamily="18" charset="0"/>
                          <a:cs typeface="Times New Roman" panose="02020603050405020304" pitchFamily="18" charset="0"/>
                        </a:rPr>
                        <a:t>,</a:t>
                      </a:r>
                      <a:r>
                        <a:rPr lang="vi-VN" sz="4400" b="0" i="0" dirty="0">
                          <a:solidFill>
                            <a:srgbClr val="242021"/>
                          </a:solidFill>
                          <a:latin typeface="Times New Roman" panose="02020603050405020304" pitchFamily="18" charset="0"/>
                          <a:cs typeface="Times New Roman" panose="02020603050405020304" pitchFamily="18" charset="0"/>
                        </a:rPr>
                        <a:t> đồng âm với nghi (ngờ) trong từ đa nghi.</a:t>
                      </a:r>
                      <a:endParaRPr lang="en-US" sz="4400" b="0" i="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400" i="1" dirty="0">
                          <a:solidFill>
                            <a:srgbClr val="242021"/>
                          </a:solidFill>
                          <a:latin typeface="Times New Roman" panose="02020603050405020304" pitchFamily="18" charset="0"/>
                          <a:cs typeface="Times New Roman" panose="02020603050405020304" pitchFamily="18" charset="0"/>
                        </a:rPr>
                        <a:t>Dần dần, anh ấy đã </a:t>
                      </a:r>
                      <a:r>
                        <a:rPr lang="vi-VN" sz="4400" b="1" i="1" dirty="0">
                          <a:solidFill>
                            <a:srgbClr val="242021"/>
                          </a:solidFill>
                          <a:latin typeface="Times New Roman" panose="02020603050405020304" pitchFamily="18" charset="0"/>
                          <a:cs typeface="Times New Roman" panose="02020603050405020304" pitchFamily="18" charset="0"/>
                        </a:rPr>
                        <a:t>thích nghi </a:t>
                      </a:r>
                      <a:r>
                        <a:rPr lang="vi-VN" sz="4400" i="1" dirty="0">
                          <a:solidFill>
                            <a:srgbClr val="242021"/>
                          </a:solidFill>
                          <a:latin typeface="Times New Roman" panose="02020603050405020304" pitchFamily="18" charset="0"/>
                          <a:cs typeface="Times New Roman" panose="02020603050405020304" pitchFamily="18" charset="0"/>
                        </a:rPr>
                        <a:t>với điều kiện làm việc mới</a:t>
                      </a:r>
                      <a:r>
                        <a:rPr lang="vi-VN" sz="4400" dirty="0">
                          <a:solidFill>
                            <a:srgbClr val="242021"/>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5516234"/>
                  </a:ext>
                </a:extLst>
              </a:tr>
              <a:tr h="375558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latin typeface="Times New Roman" panose="02020603050405020304" pitchFamily="18" charset="0"/>
                          <a:cs typeface="Times New Roman" panose="02020603050405020304" pitchFamily="18" charset="0"/>
                        </a:rPr>
                        <a:t>d. Bấy giờ chàng mới tỉnh ngộ, thấu nỗi oan của vợ, nhưng việc trót đã qua rồi! (Nguyễn Dữ - Chuyện người con gái Nam Xương)</a:t>
                      </a:r>
                    </a:p>
                  </a:txBody>
                  <a:tcPr>
                    <a:solidFill>
                      <a:schemeClr val="bg1"/>
                    </a:solidFill>
                  </a:tcPr>
                </a:tc>
                <a:tc>
                  <a:txBody>
                    <a:bodyPr/>
                    <a:lstStyle/>
                    <a:p>
                      <a:pPr algn="just"/>
                      <a:r>
                        <a:rPr lang="en-US" sz="4400" b="1" dirty="0" err="1">
                          <a:latin typeface="Times New Roman" panose="02020603050405020304" pitchFamily="18" charset="0"/>
                          <a:cs typeface="Times New Roman" panose="02020603050405020304" pitchFamily="18" charset="0"/>
                        </a:rPr>
                        <a:t>Hội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ngộ</a:t>
                      </a:r>
                      <a:endParaRPr lang="en-US" sz="4400" b="1" baseline="0" dirty="0">
                        <a:latin typeface="Times New Roman" panose="02020603050405020304" pitchFamily="18" charset="0"/>
                        <a:cs typeface="Times New Roman" panose="02020603050405020304" pitchFamily="18" charset="0"/>
                      </a:endParaRPr>
                    </a:p>
                    <a:p>
                      <a:pPr algn="just"/>
                      <a:r>
                        <a:rPr lang="en-US" sz="4400" b="0" i="0" dirty="0">
                          <a:solidFill>
                            <a:srgbClr val="242021"/>
                          </a:solidFill>
                          <a:latin typeface="Times New Roman" panose="02020603050405020304" pitchFamily="18" charset="0"/>
                          <a:cs typeface="Times New Roman" panose="02020603050405020304" pitchFamily="18" charset="0"/>
                        </a:rPr>
                        <a:t>N</a:t>
                      </a:r>
                      <a:r>
                        <a:rPr lang="vi-VN" sz="4400" b="0" i="0" dirty="0">
                          <a:solidFill>
                            <a:srgbClr val="242021"/>
                          </a:solidFill>
                          <a:latin typeface="Times New Roman" panose="02020603050405020304" pitchFamily="18" charset="0"/>
                          <a:cs typeface="Times New Roman" panose="02020603050405020304" pitchFamily="18" charset="0"/>
                        </a:rPr>
                        <a:t>gộ</a:t>
                      </a:r>
                      <a:r>
                        <a:rPr lang="en-US" sz="4400" b="0" i="0" dirty="0">
                          <a:solidFill>
                            <a:srgbClr val="242021"/>
                          </a:solidFill>
                          <a:latin typeface="Times New Roman" panose="02020603050405020304" pitchFamily="18" charset="0"/>
                          <a:cs typeface="Times New Roman" panose="02020603050405020304" pitchFamily="18" charset="0"/>
                        </a:rPr>
                        <a:t>:</a:t>
                      </a:r>
                      <a:r>
                        <a:rPr lang="en-US" sz="4400" b="0" i="0" baseline="0" dirty="0">
                          <a:solidFill>
                            <a:srgbClr val="242021"/>
                          </a:solidFill>
                          <a:latin typeface="Times New Roman" panose="02020603050405020304" pitchFamily="18" charset="0"/>
                          <a:cs typeface="Times New Roman" panose="02020603050405020304" pitchFamily="18" charset="0"/>
                        </a:rPr>
                        <a:t> </a:t>
                      </a:r>
                      <a:r>
                        <a:rPr lang="vi-VN" sz="4400" b="0" i="0" dirty="0">
                          <a:solidFill>
                            <a:srgbClr val="242021"/>
                          </a:solidFill>
                          <a:latin typeface="Times New Roman" panose="02020603050405020304" pitchFamily="18" charset="0"/>
                          <a:cs typeface="Times New Roman" panose="02020603050405020304" pitchFamily="18" charset="0"/>
                        </a:rPr>
                        <a:t>gặp</a:t>
                      </a:r>
                      <a:r>
                        <a:rPr lang="en-US" sz="4400" b="0" i="0" dirty="0">
                          <a:solidFill>
                            <a:srgbClr val="242021"/>
                          </a:solidFill>
                          <a:latin typeface="Times New Roman" panose="02020603050405020304" pitchFamily="18" charset="0"/>
                          <a:cs typeface="Times New Roman" panose="02020603050405020304" pitchFamily="18" charset="0"/>
                        </a:rPr>
                        <a:t>,</a:t>
                      </a:r>
                      <a:r>
                        <a:rPr lang="vi-VN" sz="4400" b="0" i="0" dirty="0">
                          <a:solidFill>
                            <a:srgbClr val="242021"/>
                          </a:solidFill>
                          <a:latin typeface="Times New Roman" panose="02020603050405020304" pitchFamily="18" charset="0"/>
                          <a:cs typeface="Times New Roman" panose="02020603050405020304" pitchFamily="18" charset="0"/>
                        </a:rPr>
                        <a:t> đồng âm với ngộ (tỉnh, hiểu ra) trong từ tỉnh ngộ.</a:t>
                      </a:r>
                      <a:r>
                        <a:rPr lang="vi-VN" sz="4400" b="0" i="0" dirty="0">
                          <a:latin typeface="Times New Roman" panose="02020603050405020304" pitchFamily="18" charset="0"/>
                          <a:cs typeface="Times New Roman" panose="02020603050405020304" pitchFamily="18" charset="0"/>
                        </a:rPr>
                        <a:t> </a:t>
                      </a:r>
                      <a:endParaRPr lang="en-US" sz="4400" b="0" i="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400" i="1" dirty="0">
                          <a:solidFill>
                            <a:srgbClr val="242021"/>
                          </a:solidFill>
                          <a:latin typeface="Times New Roman" panose="02020603050405020304" pitchFamily="18" charset="0"/>
                          <a:cs typeface="Times New Roman" panose="02020603050405020304" pitchFamily="18" charset="0"/>
                        </a:rPr>
                        <a:t>Hai mươi năm sau khi ra trường, hôm nay bạn bè trong lớp mới có dịp </a:t>
                      </a:r>
                      <a:r>
                        <a:rPr lang="vi-VN" sz="4400" b="1" i="1" dirty="0">
                          <a:solidFill>
                            <a:srgbClr val="242021"/>
                          </a:solidFill>
                          <a:latin typeface="Times New Roman" panose="02020603050405020304" pitchFamily="18" charset="0"/>
                          <a:cs typeface="Times New Roman" panose="02020603050405020304" pitchFamily="18" charset="0"/>
                        </a:rPr>
                        <a:t>hội ngộ </a:t>
                      </a:r>
                      <a:r>
                        <a:rPr lang="vi-VN" sz="4400" i="1" dirty="0">
                          <a:solidFill>
                            <a:srgbClr val="242021"/>
                          </a:solidFill>
                          <a:latin typeface="Times New Roman" panose="02020603050405020304" pitchFamily="18" charset="0"/>
                          <a:cs typeface="Times New Roman" panose="02020603050405020304" pitchFamily="18" charset="0"/>
                        </a:rPr>
                        <a:t>đông đủ</a:t>
                      </a:r>
                      <a:r>
                        <a:rPr lang="en-US" sz="4400" i="1"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thế này</a:t>
                      </a:r>
                      <a:r>
                        <a:rPr lang="vi-VN"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693624613"/>
                  </a:ext>
                </a:extLst>
              </a:tr>
            </a:tbl>
          </a:graphicData>
        </a:graphic>
      </p:graphicFrame>
    </p:spTree>
    <p:extLst>
      <p:ext uri="{BB962C8B-B14F-4D97-AF65-F5344CB8AC3E}">
        <p14:creationId xmlns:p14="http://schemas.microsoft.com/office/powerpoint/2010/main" val="33396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1"/>
            <a:ext cx="16078200" cy="45987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70"/>
            <a:ext cx="14013544" cy="2800767"/>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người có tài năng và đạo đức; có một sở trường nào đó, những người có tài năng, năng lực vượt trội ở lĩnh vực nào đó như kinh tế, chính trị, xã hội, khoa học... và có đóng góp cho xã hội</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C3F5C653-5D9E-FC1C-BF02-A26BEDC9DC8E}"/>
              </a:ext>
            </a:extLst>
          </p:cNvPr>
          <p:cNvSpPr/>
          <p:nvPr/>
        </p:nvSpPr>
        <p:spPr>
          <a:xfrm>
            <a:off x="838200" y="5905500"/>
            <a:ext cx="6074768" cy="3606893"/>
          </a:xfrm>
          <a:custGeom>
            <a:avLst/>
            <a:gdLst/>
            <a:ahLst/>
            <a:cxnLst/>
            <a:rect l="l" t="t" r="r" b="b"/>
            <a:pathLst>
              <a:path w="6074768" h="3606893">
                <a:moveTo>
                  <a:pt x="0" y="0"/>
                </a:moveTo>
                <a:lnTo>
                  <a:pt x="6074767" y="0"/>
                </a:lnTo>
                <a:lnTo>
                  <a:pt x="6074767" y="3606893"/>
                </a:lnTo>
                <a:lnTo>
                  <a:pt x="0" y="3606893"/>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2819400"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cs typeface="Times New Roman" panose="02020603050405020304" pitchFamily="18" charset="0"/>
              </a:rPr>
              <a:t>Nhân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tài</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7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6851968-46DA-CF0D-46A5-7228C7573274}"/>
              </a:ext>
            </a:extLst>
          </p:cNvPr>
          <p:cNvGrpSpPr/>
          <p:nvPr/>
        </p:nvGrpSpPr>
        <p:grpSpPr>
          <a:xfrm>
            <a:off x="304800" y="2476500"/>
            <a:ext cx="17515256" cy="7059290"/>
            <a:chOff x="0" y="0"/>
            <a:chExt cx="4433644" cy="2335528"/>
          </a:xfrm>
        </p:grpSpPr>
        <p:sp>
          <p:nvSpPr>
            <p:cNvPr id="9" name="Freeform 3">
              <a:extLst>
                <a:ext uri="{FF2B5EF4-FFF2-40B4-BE49-F238E27FC236}">
                  <a16:creationId xmlns:a16="http://schemas.microsoft.com/office/drawing/2014/main" id="{0A415848-63BB-A412-CA75-9F0941F198C7}"/>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10" name="TextBox 4">
              <a:extLst>
                <a:ext uri="{FF2B5EF4-FFF2-40B4-BE49-F238E27FC236}">
                  <a16:creationId xmlns:a16="http://schemas.microsoft.com/office/drawing/2014/main" id="{6FA735F2-EEE4-671D-44C2-00B54AD6095B}"/>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2" name="Rectangle 1"/>
          <p:cNvSpPr/>
          <p:nvPr/>
        </p:nvSpPr>
        <p:spPr>
          <a:xfrm>
            <a:off x="640323" y="2744972"/>
            <a:ext cx="16885677" cy="1446550"/>
          </a:xfrm>
          <a:prstGeom prst="rect">
            <a:avLst/>
          </a:prstGeom>
        </p:spPr>
        <p:txBody>
          <a:bodyPr wrap="square">
            <a:spAutoFit/>
          </a:bodyPr>
          <a:lstStyle/>
          <a:p>
            <a:pPr algn="just" fontAlgn="base"/>
            <a:r>
              <a:rPr lang="vi-VN" sz="4400" b="1" dirty="0">
                <a:solidFill>
                  <a:srgbClr val="000000"/>
                </a:solidFill>
                <a:latin typeface="+mj-lt"/>
              </a:rPr>
              <a:t>Những từ in đậm trong các câu sau có yếu tố Hán Việt bị dùng sai. Hãy tìm hiểu nghĩa của các yếu tố đó để chỉnh sửa.</a:t>
            </a:r>
            <a:endParaRPr lang="vi-VN" sz="4400" b="0" i="0" dirty="0">
              <a:solidFill>
                <a:srgbClr val="000000"/>
              </a:solidFill>
              <a:effectLst/>
              <a:latin typeface="+mj-lt"/>
            </a:endParaRPr>
          </a:p>
        </p:txBody>
      </p:sp>
      <p:sp>
        <p:nvSpPr>
          <p:cNvPr id="3" name="TextBox 15"/>
          <p:cNvSpPr txBox="1"/>
          <p:nvPr/>
        </p:nvSpPr>
        <p:spPr>
          <a:xfrm>
            <a:off x="4678997" y="1002063"/>
            <a:ext cx="9133257" cy="1034450"/>
          </a:xfrm>
          <a:prstGeom prst="rect">
            <a:avLst/>
          </a:prstGeom>
        </p:spPr>
        <p:txBody>
          <a:bodyPr lIns="0" tIns="0" rIns="0" bIns="0" rtlCol="0" anchor="t">
            <a:spAutoFit/>
          </a:bodyPr>
          <a:lstStyle/>
          <a:p>
            <a:pPr algn="ctr">
              <a:lnSpc>
                <a:spcPts val="8000"/>
              </a:lnSpc>
            </a:pPr>
            <a:r>
              <a:rPr lang="en-US" sz="7200" dirty="0" err="1">
                <a:solidFill>
                  <a:srgbClr val="231F20"/>
                </a:solidFill>
                <a:latin typeface="#9Slide04 Podkova Medium" panose="00000600000000000000" pitchFamily="2" charset="0"/>
              </a:rPr>
              <a:t>Bài</a:t>
            </a:r>
            <a:r>
              <a:rPr lang="en-US" sz="7200" dirty="0">
                <a:solidFill>
                  <a:srgbClr val="231F20"/>
                </a:solidFill>
                <a:latin typeface="#9Slide04 Podkova Medium" panose="00000600000000000000" pitchFamily="2" charset="0"/>
              </a:rPr>
              <a:t> 4</a:t>
            </a:r>
          </a:p>
        </p:txBody>
      </p:sp>
      <p:sp>
        <p:nvSpPr>
          <p:cNvPr id="4" name="Freeform 3">
            <a:extLst>
              <a:ext uri="{FF2B5EF4-FFF2-40B4-BE49-F238E27FC236}">
                <a16:creationId xmlns:a16="http://schemas.microsoft.com/office/drawing/2014/main" id="{573FD79D-FEA8-D496-8D2E-B98F9F208746}"/>
              </a:ext>
            </a:extLst>
          </p:cNvPr>
          <p:cNvSpPr/>
          <p:nvPr/>
        </p:nvSpPr>
        <p:spPr>
          <a:xfrm rot="7136214">
            <a:off x="15816942" y="7614926"/>
            <a:ext cx="6311745" cy="5554335"/>
          </a:xfrm>
          <a:custGeom>
            <a:avLst/>
            <a:gdLst/>
            <a:ahLst/>
            <a:cxnLst/>
            <a:rect l="l" t="t" r="r" b="b"/>
            <a:pathLst>
              <a:path w="6311745" h="5554335">
                <a:moveTo>
                  <a:pt x="0" y="0"/>
                </a:moveTo>
                <a:lnTo>
                  <a:pt x="6311745" y="0"/>
                </a:lnTo>
                <a:lnTo>
                  <a:pt x="6311745" y="5554335"/>
                </a:lnTo>
                <a:lnTo>
                  <a:pt x="0" y="555433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7" name="Rectangle 6">
            <a:extLst>
              <a:ext uri="{FF2B5EF4-FFF2-40B4-BE49-F238E27FC236}">
                <a16:creationId xmlns:a16="http://schemas.microsoft.com/office/drawing/2014/main" id="{56ACA3CF-9EC7-240B-0EAC-62FD4407CFA1}"/>
              </a:ext>
            </a:extLst>
          </p:cNvPr>
          <p:cNvSpPr/>
          <p:nvPr/>
        </p:nvSpPr>
        <p:spPr>
          <a:xfrm>
            <a:off x="2895600" y="5057338"/>
            <a:ext cx="14630400" cy="2829362"/>
          </a:xfrm>
          <a:prstGeom prst="rect">
            <a:avLst/>
          </a:prstGeom>
        </p:spPr>
        <p:txBody>
          <a:bodyPr wrap="square">
            <a:spAutoFit/>
          </a:bodyPr>
          <a:lstStyle/>
          <a:p>
            <a:pPr algn="just" fontAlgn="base"/>
            <a:r>
              <a:rPr lang="vi-VN" sz="4400" dirty="0">
                <a:solidFill>
                  <a:srgbClr val="000000"/>
                </a:solidFill>
                <a:latin typeface="+mj-lt"/>
              </a:rPr>
              <a:t>a. Mỗi tác phẩm văn học là một </a:t>
            </a:r>
            <a:r>
              <a:rPr lang="vi-VN" sz="4400" b="1" dirty="0">
                <a:solidFill>
                  <a:srgbClr val="000000"/>
                </a:solidFill>
                <a:latin typeface="+mj-lt"/>
              </a:rPr>
              <a:t>chính thể</a:t>
            </a:r>
            <a:r>
              <a:rPr lang="vi-VN" sz="4400" dirty="0">
                <a:solidFill>
                  <a:srgbClr val="000000"/>
                </a:solidFill>
                <a:latin typeface="+mj-lt"/>
              </a:rPr>
              <a:t>, trong đó, các bộ phận có quan hệ với nhau rất chặt chẽ.</a:t>
            </a:r>
          </a:p>
          <a:p>
            <a:pPr algn="just" fontAlgn="base"/>
            <a:r>
              <a:rPr lang="vi-VN" sz="4400" dirty="0">
                <a:solidFill>
                  <a:srgbClr val="000000"/>
                </a:solidFill>
                <a:latin typeface="+mj-lt"/>
              </a:rPr>
              <a:t>b. Trên thế giới có nhiều hình thức tổ chức nhà nước, thể hiện sự đa dạng về </a:t>
            </a:r>
            <a:r>
              <a:rPr lang="vi-VN" sz="4400" b="1" dirty="0">
                <a:solidFill>
                  <a:srgbClr val="000000"/>
                </a:solidFill>
                <a:latin typeface="+mj-lt"/>
              </a:rPr>
              <a:t>chỉnh thể</a:t>
            </a:r>
            <a:r>
              <a:rPr lang="vi-VN" sz="4400" dirty="0">
                <a:solidFill>
                  <a:srgbClr val="000000"/>
                </a:solidFill>
                <a:latin typeface="+mj-lt"/>
              </a:rPr>
              <a:t>.</a:t>
            </a:r>
            <a:endParaRPr lang="vi-VN" sz="4400" b="0" i="0" dirty="0">
              <a:solidFill>
                <a:srgbClr val="000000"/>
              </a:solidFill>
              <a:effectLst/>
              <a:latin typeface="+mj-lt"/>
            </a:endParaRPr>
          </a:p>
        </p:txBody>
      </p:sp>
      <p:sp>
        <p:nvSpPr>
          <p:cNvPr id="11" name="Freeform 10">
            <a:extLst>
              <a:ext uri="{FF2B5EF4-FFF2-40B4-BE49-F238E27FC236}">
                <a16:creationId xmlns:a16="http://schemas.microsoft.com/office/drawing/2014/main" id="{969451D1-5C70-FBA4-3F95-EA6336564127}"/>
              </a:ext>
            </a:extLst>
          </p:cNvPr>
          <p:cNvSpPr/>
          <p:nvPr/>
        </p:nvSpPr>
        <p:spPr>
          <a:xfrm rot="-1230242">
            <a:off x="206319" y="4753704"/>
            <a:ext cx="2865291" cy="3436630"/>
          </a:xfrm>
          <a:custGeom>
            <a:avLst/>
            <a:gdLst/>
            <a:ahLst/>
            <a:cxnLst/>
            <a:rect l="l" t="t" r="r" b="b"/>
            <a:pathLst>
              <a:path w="3910589" h="4690361">
                <a:moveTo>
                  <a:pt x="0" y="0"/>
                </a:moveTo>
                <a:lnTo>
                  <a:pt x="3910588" y="0"/>
                </a:lnTo>
                <a:lnTo>
                  <a:pt x="3910588" y="4690362"/>
                </a:lnTo>
                <a:lnTo>
                  <a:pt x="0" y="4690362"/>
                </a:lnTo>
                <a:lnTo>
                  <a:pt x="0" y="0"/>
                </a:lnTo>
                <a:close/>
              </a:path>
            </a:pathLst>
          </a:custGeom>
          <a:blipFill>
            <a:blip r:embed="rId5"/>
            <a:stretch>
              <a:fillRect/>
            </a:stretch>
          </a:blipFill>
        </p:spPr>
      </p:sp>
    </p:spTree>
    <p:extLst>
      <p:ext uri="{BB962C8B-B14F-4D97-AF65-F5344CB8AC3E}">
        <p14:creationId xmlns:p14="http://schemas.microsoft.com/office/powerpoint/2010/main" val="2891197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74DA58-A2CC-91DB-40CF-994DDE0CD689}"/>
              </a:ext>
            </a:extLst>
          </p:cNvPr>
          <p:cNvGrpSpPr/>
          <p:nvPr/>
        </p:nvGrpSpPr>
        <p:grpSpPr>
          <a:xfrm>
            <a:off x="1295400" y="1181100"/>
            <a:ext cx="5638800" cy="3050359"/>
            <a:chOff x="1905000" y="1667435"/>
            <a:chExt cx="5638800" cy="3352800"/>
          </a:xfrm>
        </p:grpSpPr>
        <p:sp>
          <p:nvSpPr>
            <p:cNvPr id="3" name="Rounded Rectangle 2"/>
            <p:cNvSpPr/>
            <p:nvPr/>
          </p:nvSpPr>
          <p:spPr>
            <a:xfrm>
              <a:off x="1905000" y="1667435"/>
              <a:ext cx="5638800" cy="3352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 name="Rectangle 4"/>
            <p:cNvSpPr/>
            <p:nvPr/>
          </p:nvSpPr>
          <p:spPr>
            <a:xfrm>
              <a:off x="2247900" y="2095500"/>
              <a:ext cx="4953000" cy="2123658"/>
            </a:xfrm>
            <a:prstGeom prst="rect">
              <a:avLst/>
            </a:prstGeom>
          </p:spPr>
          <p:txBody>
            <a:bodyPr wrap="square">
              <a:spAutoFit/>
            </a:bodyPr>
            <a:lstStyle/>
            <a:p>
              <a:pPr algn="just"/>
              <a:r>
                <a:rPr lang="vi-VN" sz="4400" b="1" i="1" dirty="0">
                  <a:solidFill>
                    <a:srgbClr val="242021"/>
                  </a:solidFill>
                  <a:latin typeface="Times New Roman" panose="02020603050405020304" pitchFamily="18" charset="0"/>
                  <a:cs typeface="Times New Roman" panose="02020603050405020304" pitchFamily="18" charset="0"/>
                </a:rPr>
                <a:t>Chính thể</a:t>
              </a:r>
              <a:r>
                <a:rPr lang="en-US" sz="4400" b="1"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hình thức tổ chức của một nhà nước. </a:t>
              </a:r>
              <a:endParaRPr lang="en-US" sz="4400" dirty="0">
                <a:solidFill>
                  <a:srgbClr val="242021"/>
                </a:solidFill>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580DABA7-AB41-9DD1-261A-1FEE08A64B3F}"/>
              </a:ext>
            </a:extLst>
          </p:cNvPr>
          <p:cNvGrpSpPr/>
          <p:nvPr/>
        </p:nvGrpSpPr>
        <p:grpSpPr>
          <a:xfrm>
            <a:off x="9401735" y="1181101"/>
            <a:ext cx="7247965" cy="3050358"/>
            <a:chOff x="9897035" y="1667435"/>
            <a:chExt cx="6104965" cy="3352800"/>
          </a:xfrm>
        </p:grpSpPr>
        <p:sp>
          <p:nvSpPr>
            <p:cNvPr id="4" name="Rounded Rectangle 3"/>
            <p:cNvSpPr/>
            <p:nvPr/>
          </p:nvSpPr>
          <p:spPr>
            <a:xfrm>
              <a:off x="9897035" y="1667435"/>
              <a:ext cx="6104965" cy="3352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10187267" y="1874788"/>
              <a:ext cx="5524500" cy="3078462"/>
            </a:xfrm>
            <a:prstGeom prst="rect">
              <a:avLst/>
            </a:prstGeom>
          </p:spPr>
          <p:txBody>
            <a:bodyPr wrap="square">
              <a:spAutoFit/>
            </a:bodyPr>
            <a:lstStyle/>
            <a:p>
              <a:pPr algn="just"/>
              <a:r>
                <a:rPr lang="vi-VN" sz="4400" b="1" i="1" dirty="0">
                  <a:solidFill>
                    <a:srgbClr val="242021"/>
                  </a:solidFill>
                  <a:latin typeface="Times New Roman" panose="02020603050405020304" pitchFamily="18" charset="0"/>
                  <a:cs typeface="Times New Roman" panose="02020603050405020304" pitchFamily="18" charset="0"/>
                </a:rPr>
                <a:t>Chỉnh thể</a:t>
              </a:r>
              <a:r>
                <a:rPr lang="en-US" sz="4400" b="1"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khối</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thống nhất gồm</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các bộ phận có quan hệ chặt chẽ không thể tách rời của một đối tượng.</a:t>
              </a:r>
              <a:endParaRPr lang="en-US" sz="4400" dirty="0">
                <a:latin typeface="Times New Roman" panose="02020603050405020304" pitchFamily="18" charset="0"/>
                <a:cs typeface="Times New Roman" panose="02020603050405020304" pitchFamily="18" charset="0"/>
              </a:endParaRPr>
            </a:p>
          </p:txBody>
        </p:sp>
      </p:grpSp>
      <p:sp>
        <p:nvSpPr>
          <p:cNvPr id="7" name="Rectangle 6"/>
          <p:cNvSpPr/>
          <p:nvPr/>
        </p:nvSpPr>
        <p:spPr>
          <a:xfrm>
            <a:off x="1295400" y="4961965"/>
            <a:ext cx="15354300" cy="3477875"/>
          </a:xfrm>
          <a:prstGeom prst="rect">
            <a:avLst/>
          </a:prstGeom>
        </p:spPr>
        <p:txBody>
          <a:bodyPr wrap="square">
            <a:spAutoFit/>
          </a:bodyPr>
          <a:lstStyle/>
          <a:p>
            <a:pPr algn="just" fontAlgn="base"/>
            <a:endParaRPr lang="en-US" sz="4400" dirty="0">
              <a:solidFill>
                <a:srgbClr val="000000"/>
              </a:solidFill>
              <a:latin typeface="Times New Roman" panose="02020603050405020304" pitchFamily="18" charset="0"/>
              <a:cs typeface="Times New Roman" panose="02020603050405020304" pitchFamily="18" charset="0"/>
            </a:endParaRPr>
          </a:p>
          <a:p>
            <a:pPr algn="just" fontAlgn="base"/>
            <a:r>
              <a:rPr lang="vi-VN" sz="4400" dirty="0">
                <a:solidFill>
                  <a:srgbClr val="000000"/>
                </a:solidFill>
                <a:latin typeface="Times New Roman" panose="02020603050405020304" pitchFamily="18" charset="0"/>
                <a:cs typeface="Times New Roman" panose="02020603050405020304" pitchFamily="18" charset="0"/>
              </a:rPr>
              <a:t>a. Mỗi tác phẩm văn học là một </a:t>
            </a:r>
            <a:r>
              <a:rPr lang="vi-VN" sz="4400" b="1" dirty="0">
                <a:solidFill>
                  <a:srgbClr val="000000"/>
                </a:solidFill>
                <a:latin typeface="Times New Roman" panose="02020603050405020304" pitchFamily="18" charset="0"/>
                <a:cs typeface="Times New Roman" panose="02020603050405020304" pitchFamily="18" charset="0"/>
              </a:rPr>
              <a:t>chính thể</a:t>
            </a:r>
            <a:r>
              <a:rPr lang="vi-VN" sz="4400" dirty="0">
                <a:solidFill>
                  <a:srgbClr val="000000"/>
                </a:solidFill>
                <a:latin typeface="Times New Roman" panose="02020603050405020304" pitchFamily="18" charset="0"/>
                <a:cs typeface="Times New Roman" panose="02020603050405020304" pitchFamily="18" charset="0"/>
              </a:rPr>
              <a:t>, trong đó, các bộ phận có quan hệ với nhau rất chặt chẽ.</a:t>
            </a:r>
          </a:p>
          <a:p>
            <a:pPr algn="just" fontAlgn="base"/>
            <a:r>
              <a:rPr lang="vi-VN" sz="4400" dirty="0">
                <a:solidFill>
                  <a:srgbClr val="000000"/>
                </a:solidFill>
                <a:latin typeface="Times New Roman" panose="02020603050405020304" pitchFamily="18" charset="0"/>
                <a:cs typeface="Times New Roman" panose="02020603050405020304" pitchFamily="18" charset="0"/>
              </a:rPr>
              <a:t>b. Trên thế giới có nhiều hình thức tổ chức nhà nước, thể hiện sự đa dạng về </a:t>
            </a:r>
            <a:r>
              <a:rPr lang="vi-VN" sz="4400" b="1" dirty="0">
                <a:solidFill>
                  <a:srgbClr val="000000"/>
                </a:solidFill>
                <a:latin typeface="Times New Roman" panose="02020603050405020304" pitchFamily="18" charset="0"/>
                <a:cs typeface="Times New Roman" panose="02020603050405020304" pitchFamily="18" charset="0"/>
              </a:rPr>
              <a:t>chỉnh thể</a:t>
            </a:r>
            <a:r>
              <a:rPr lang="vi-VN" sz="4400" dirty="0">
                <a:solidFill>
                  <a:srgbClr val="000000"/>
                </a:solidFill>
                <a:latin typeface="Times New Roman" panose="02020603050405020304" pitchFamily="18" charset="0"/>
                <a:cs typeface="Times New Roman" panose="02020603050405020304" pitchFamily="18" charset="0"/>
              </a:rPr>
              <a:t>.</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Multiply 10"/>
          <p:cNvSpPr/>
          <p:nvPr/>
        </p:nvSpPr>
        <p:spPr>
          <a:xfrm>
            <a:off x="9596643" y="5567855"/>
            <a:ext cx="914400" cy="914400"/>
          </a:xfrm>
          <a:prstGeom prst="mathMultiply">
            <a:avLst/>
          </a:prstGeom>
          <a:solidFill>
            <a:srgbClr val="EF3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2" name="Multiply 11"/>
          <p:cNvSpPr/>
          <p:nvPr/>
        </p:nvSpPr>
        <p:spPr>
          <a:xfrm>
            <a:off x="4267200" y="7429500"/>
            <a:ext cx="914400" cy="914400"/>
          </a:xfrm>
          <a:prstGeom prst="mathMultiply">
            <a:avLst/>
          </a:prstGeom>
          <a:solidFill>
            <a:srgbClr val="EF3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3" name="Rectangle 12"/>
          <p:cNvSpPr/>
          <p:nvPr/>
        </p:nvSpPr>
        <p:spPr>
          <a:xfrm>
            <a:off x="3276600" y="7652039"/>
            <a:ext cx="2427268" cy="769441"/>
          </a:xfrm>
          <a:prstGeom prst="rect">
            <a:avLst/>
          </a:prstGeom>
          <a:solidFill>
            <a:schemeClr val="accent2">
              <a:lumMod val="60000"/>
              <a:lumOff val="40000"/>
            </a:schemeClr>
          </a:solidFill>
        </p:spPr>
        <p:txBody>
          <a:bodyPr wrap="none">
            <a:spAutoFit/>
          </a:bodyPr>
          <a:lstStyle/>
          <a:p>
            <a:pPr algn="ctr"/>
            <a:r>
              <a:rPr lang="vi-VN" sz="4400" b="1" dirty="0">
                <a:solidFill>
                  <a:schemeClr val="bg1"/>
                </a:solidFill>
                <a:latin typeface="Times New Roman" panose="02020603050405020304" pitchFamily="18" charset="0"/>
                <a:cs typeface="Times New Roman" panose="02020603050405020304" pitchFamily="18" charset="0"/>
              </a:rPr>
              <a:t>chính thể</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840209" y="5567855"/>
            <a:ext cx="2427268" cy="769441"/>
          </a:xfrm>
          <a:prstGeom prst="rect">
            <a:avLst/>
          </a:prstGeom>
          <a:solidFill>
            <a:schemeClr val="accent2">
              <a:lumMod val="60000"/>
              <a:lumOff val="40000"/>
            </a:schemeClr>
          </a:solidFill>
        </p:spPr>
        <p:txBody>
          <a:bodyPr wrap="non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c</a:t>
            </a:r>
            <a:r>
              <a:rPr lang="vi-VN" sz="4400" b="1" dirty="0">
                <a:solidFill>
                  <a:schemeClr val="bg1"/>
                </a:solidFill>
                <a:latin typeface="Times New Roman" panose="02020603050405020304" pitchFamily="18" charset="0"/>
                <a:cs typeface="Times New Roman" panose="02020603050405020304" pitchFamily="18" charset="0"/>
              </a:rPr>
              <a:t>h</a:t>
            </a:r>
            <a:r>
              <a:rPr lang="en-US" sz="4400" b="1" dirty="0">
                <a:solidFill>
                  <a:schemeClr val="bg1"/>
                </a:solidFill>
                <a:latin typeface="Times New Roman" panose="02020603050405020304" pitchFamily="18" charset="0"/>
                <a:cs typeface="Times New Roman" panose="02020603050405020304" pitchFamily="18" charset="0"/>
              </a:rPr>
              <a:t>ỉ</a:t>
            </a:r>
            <a:r>
              <a:rPr lang="vi-VN" sz="4400" b="1" dirty="0">
                <a:solidFill>
                  <a:schemeClr val="bg1"/>
                </a:solidFill>
                <a:latin typeface="Times New Roman" panose="02020603050405020304" pitchFamily="18" charset="0"/>
                <a:cs typeface="Times New Roman" panose="02020603050405020304" pitchFamily="18" charset="0"/>
              </a:rPr>
              <a:t>nh thể</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9" name="Freeform 9">
            <a:extLst>
              <a:ext uri="{FF2B5EF4-FFF2-40B4-BE49-F238E27FC236}">
                <a16:creationId xmlns:a16="http://schemas.microsoft.com/office/drawing/2014/main" id="{77F08B2D-2266-E288-06D6-6540A460CDED}"/>
              </a:ext>
            </a:extLst>
          </p:cNvPr>
          <p:cNvSpPr/>
          <p:nvPr/>
        </p:nvSpPr>
        <p:spPr>
          <a:xfrm rot="4161658">
            <a:off x="12990597" y="9424024"/>
            <a:ext cx="8497953" cy="6121045"/>
          </a:xfrm>
          <a:custGeom>
            <a:avLst/>
            <a:gdLst/>
            <a:ahLst/>
            <a:cxnLst/>
            <a:rect l="l" t="t" r="r" b="b"/>
            <a:pathLst>
              <a:path w="8497953" h="6121045">
                <a:moveTo>
                  <a:pt x="0" y="0"/>
                </a:moveTo>
                <a:lnTo>
                  <a:pt x="8497953" y="0"/>
                </a:lnTo>
                <a:lnTo>
                  <a:pt x="8497953" y="6121045"/>
                </a:lnTo>
                <a:lnTo>
                  <a:pt x="0" y="6121045"/>
                </a:lnTo>
                <a:lnTo>
                  <a:pt x="0" y="0"/>
                </a:lnTo>
                <a:close/>
              </a:path>
            </a:pathLst>
          </a:custGeom>
          <a:blipFill>
            <a:blip r:embed="rId3"/>
            <a:stretch>
              <a:fillRect t="-5030" r="-160533" b="-5030"/>
            </a:stretch>
          </a:blipFill>
        </p:spPr>
      </p:sp>
      <p:sp>
        <p:nvSpPr>
          <p:cNvPr id="10" name="Freeform 13">
            <a:extLst>
              <a:ext uri="{FF2B5EF4-FFF2-40B4-BE49-F238E27FC236}">
                <a16:creationId xmlns:a16="http://schemas.microsoft.com/office/drawing/2014/main" id="{B2D92F70-5646-5CCB-54E9-0CB80790AD80}"/>
              </a:ext>
            </a:extLst>
          </p:cNvPr>
          <p:cNvSpPr/>
          <p:nvPr/>
        </p:nvSpPr>
        <p:spPr>
          <a:xfrm rot="-5273877">
            <a:off x="-750295" y="-792251"/>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49223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ppt_w</p:attrName>
                                        </p:attrNameLst>
                                      </p:cBhvr>
                                      <p:tavLst>
                                        <p:tav tm="0" fmla="#ppt_w*sin(2.5*pi*$)">
                                          <p:val>
                                            <p:fltVal val="0"/>
                                          </p:val>
                                        </p:tav>
                                        <p:tav tm="100000">
                                          <p:val>
                                            <p:fltVal val="1"/>
                                          </p:val>
                                        </p:tav>
                                      </p:tavLst>
                                    </p:anim>
                                    <p:anim calcmode="lin" valueType="num">
                                      <p:cBhvr>
                                        <p:cTn id="25" dur="2000" fill="hold"/>
                                        <p:tgtEl>
                                          <p:spTgt spid="11"/>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ppt_w</p:attrName>
                                        </p:attrNameLst>
                                      </p:cBhvr>
                                      <p:tavLst>
                                        <p:tav tm="0" fmla="#ppt_w*sin(2.5*pi*$)">
                                          <p:val>
                                            <p:fltVal val="0"/>
                                          </p:val>
                                        </p:tav>
                                        <p:tav tm="100000">
                                          <p:val>
                                            <p:fltVal val="1"/>
                                          </p:val>
                                        </p:tav>
                                      </p:tavLst>
                                    </p:anim>
                                    <p:anim calcmode="lin" valueType="num">
                                      <p:cBhvr>
                                        <p:cTn id="3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DA7315E1-4275-4392-2522-B36276E170E9}"/>
              </a:ext>
            </a:extLst>
          </p:cNvPr>
          <p:cNvSpPr/>
          <p:nvPr/>
        </p:nvSpPr>
        <p:spPr>
          <a:xfrm>
            <a:off x="6781800" y="-1562100"/>
            <a:ext cx="13620284" cy="13620284"/>
          </a:xfrm>
          <a:custGeom>
            <a:avLst/>
            <a:gdLst/>
            <a:ahLst/>
            <a:cxnLst/>
            <a:rect l="l" t="t" r="r" b="b"/>
            <a:pathLst>
              <a:path w="13620284" h="13620284">
                <a:moveTo>
                  <a:pt x="0" y="0"/>
                </a:moveTo>
                <a:lnTo>
                  <a:pt x="13620284" y="0"/>
                </a:lnTo>
                <a:lnTo>
                  <a:pt x="13620284" y="13620284"/>
                </a:lnTo>
                <a:lnTo>
                  <a:pt x="0" y="13620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p:cNvSpPr/>
          <p:nvPr/>
        </p:nvSpPr>
        <p:spPr>
          <a:xfrm>
            <a:off x="9372600" y="4076700"/>
            <a:ext cx="7772400" cy="2800767"/>
          </a:xfrm>
          <a:prstGeom prst="rect">
            <a:avLst/>
          </a:prstGeom>
        </p:spPr>
        <p:txBody>
          <a:bodyPr wrap="square">
            <a:spAutoFit/>
          </a:bodyPr>
          <a:lstStyle/>
          <a:p>
            <a:pPr algn="just"/>
            <a:r>
              <a:rPr lang="vi-VN" sz="4400" dirty="0">
                <a:solidFill>
                  <a:srgbClr val="000000"/>
                </a:solidFill>
                <a:latin typeface="+mj-lt"/>
              </a:rPr>
              <a:t>Nghĩa của từ </a:t>
            </a:r>
            <a:r>
              <a:rPr lang="vi-VN" sz="4400" b="1" dirty="0">
                <a:solidFill>
                  <a:srgbClr val="000000"/>
                </a:solidFill>
                <a:latin typeface="+mj-lt"/>
              </a:rPr>
              <a:t>cải biên</a:t>
            </a:r>
            <a:r>
              <a:rPr lang="vi-VN" sz="4400" dirty="0">
                <a:solidFill>
                  <a:srgbClr val="000000"/>
                </a:solidFill>
                <a:latin typeface="+mj-lt"/>
              </a:rPr>
              <a:t> khác với nghĩa của từ </a:t>
            </a:r>
            <a:r>
              <a:rPr lang="vi-VN" sz="4400" b="1" dirty="0">
                <a:solidFill>
                  <a:srgbClr val="000000"/>
                </a:solidFill>
                <a:latin typeface="+mj-lt"/>
              </a:rPr>
              <a:t>cải biến</a:t>
            </a:r>
            <a:r>
              <a:rPr lang="vi-VN" sz="4400" dirty="0">
                <a:solidFill>
                  <a:srgbClr val="000000"/>
                </a:solidFill>
                <a:latin typeface="+mj-lt"/>
              </a:rPr>
              <a:t> như thế nào? Điều gì tạo nên sự khác nhau về nghĩa giữa hai từ đó?</a:t>
            </a:r>
            <a:endParaRPr lang="en-US" sz="4400" dirty="0">
              <a:latin typeface="+mj-lt"/>
            </a:endParaRPr>
          </a:p>
        </p:txBody>
      </p:sp>
      <p:sp>
        <p:nvSpPr>
          <p:cNvPr id="3" name="TextBox 15"/>
          <p:cNvSpPr txBox="1"/>
          <p:nvPr/>
        </p:nvSpPr>
        <p:spPr>
          <a:xfrm>
            <a:off x="4149571" y="2628900"/>
            <a:ext cx="3962400" cy="5416868"/>
          </a:xfrm>
          <a:prstGeom prst="rect">
            <a:avLst/>
          </a:prstGeom>
        </p:spPr>
        <p:txBody>
          <a:bodyPr wrap="square" lIns="0" tIns="0" rIns="0" bIns="0" rtlCol="0" anchor="t">
            <a:spAutoFit/>
          </a:bodyPr>
          <a:lstStyle/>
          <a:p>
            <a:pPr algn="ctr"/>
            <a:r>
              <a:rPr lang="en-US" sz="8800" dirty="0">
                <a:solidFill>
                  <a:srgbClr val="C00000"/>
                </a:solidFill>
                <a:latin typeface="#9Slide04 Podkova Medium" panose="00000600000000000000" pitchFamily="2" charset="0"/>
              </a:rPr>
              <a:t>TRÌNH BÀY MỘT PHÚT</a:t>
            </a:r>
          </a:p>
        </p:txBody>
      </p:sp>
      <p:sp>
        <p:nvSpPr>
          <p:cNvPr id="4" name="Freeform 7">
            <a:extLst>
              <a:ext uri="{FF2B5EF4-FFF2-40B4-BE49-F238E27FC236}">
                <a16:creationId xmlns:a16="http://schemas.microsoft.com/office/drawing/2014/main" id="{BE075409-4739-1553-B2B8-CD312F7616EB}"/>
              </a:ext>
            </a:extLst>
          </p:cNvPr>
          <p:cNvSpPr/>
          <p:nvPr/>
        </p:nvSpPr>
        <p:spPr>
          <a:xfrm>
            <a:off x="457200" y="3528876"/>
            <a:ext cx="3693033" cy="4114800"/>
          </a:xfrm>
          <a:custGeom>
            <a:avLst/>
            <a:gdLst/>
            <a:ahLst/>
            <a:cxnLst/>
            <a:rect l="l" t="t" r="r" b="b"/>
            <a:pathLst>
              <a:path w="3693033" h="4114800">
                <a:moveTo>
                  <a:pt x="0" y="0"/>
                </a:moveTo>
                <a:lnTo>
                  <a:pt x="3693033" y="0"/>
                </a:lnTo>
                <a:lnTo>
                  <a:pt x="369303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9">
            <a:extLst>
              <a:ext uri="{FF2B5EF4-FFF2-40B4-BE49-F238E27FC236}">
                <a16:creationId xmlns:a16="http://schemas.microsoft.com/office/drawing/2014/main" id="{32FA19C4-1C04-FD82-9A20-0021BE26FA52}"/>
              </a:ext>
            </a:extLst>
          </p:cNvPr>
          <p:cNvSpPr/>
          <p:nvPr/>
        </p:nvSpPr>
        <p:spPr>
          <a:xfrm rot="4161658">
            <a:off x="12990597" y="9424024"/>
            <a:ext cx="8497953" cy="6121045"/>
          </a:xfrm>
          <a:custGeom>
            <a:avLst/>
            <a:gdLst/>
            <a:ahLst/>
            <a:cxnLst/>
            <a:rect l="l" t="t" r="r" b="b"/>
            <a:pathLst>
              <a:path w="8497953" h="6121045">
                <a:moveTo>
                  <a:pt x="0" y="0"/>
                </a:moveTo>
                <a:lnTo>
                  <a:pt x="8497953" y="0"/>
                </a:lnTo>
                <a:lnTo>
                  <a:pt x="8497953" y="6121045"/>
                </a:lnTo>
                <a:lnTo>
                  <a:pt x="0" y="6121045"/>
                </a:lnTo>
                <a:lnTo>
                  <a:pt x="0" y="0"/>
                </a:lnTo>
                <a:close/>
              </a:path>
            </a:pathLst>
          </a:custGeom>
          <a:blipFill>
            <a:blip r:embed="rId7"/>
            <a:stretch>
              <a:fillRect t="-5030" r="-160533" b="-5030"/>
            </a:stretch>
          </a:blipFill>
        </p:spPr>
      </p:sp>
      <p:sp>
        <p:nvSpPr>
          <p:cNvPr id="7" name="Freeform 13">
            <a:extLst>
              <a:ext uri="{FF2B5EF4-FFF2-40B4-BE49-F238E27FC236}">
                <a16:creationId xmlns:a16="http://schemas.microsoft.com/office/drawing/2014/main" id="{99D4E506-822C-E70E-F4B9-70637EA9CDEE}"/>
              </a:ext>
            </a:extLst>
          </p:cNvPr>
          <p:cNvSpPr/>
          <p:nvPr/>
        </p:nvSpPr>
        <p:spPr>
          <a:xfrm rot="-5273877">
            <a:off x="-750295" y="-792251"/>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111148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82FC7C12-B943-42D7-7D0C-2750D58EBF6F}"/>
              </a:ext>
            </a:extLst>
          </p:cNvPr>
          <p:cNvGrpSpPr/>
          <p:nvPr/>
        </p:nvGrpSpPr>
        <p:grpSpPr>
          <a:xfrm>
            <a:off x="381000" y="4338726"/>
            <a:ext cx="10820400" cy="5509200"/>
            <a:chOff x="0" y="0"/>
            <a:chExt cx="4319721" cy="4454857"/>
          </a:xfrm>
        </p:grpSpPr>
        <p:sp>
          <p:nvSpPr>
            <p:cNvPr id="9" name="Freeform 3">
              <a:extLst>
                <a:ext uri="{FF2B5EF4-FFF2-40B4-BE49-F238E27FC236}">
                  <a16:creationId xmlns:a16="http://schemas.microsoft.com/office/drawing/2014/main" id="{39B14F51-4EA7-10DB-1CCD-FBE6809F9247}"/>
                </a:ext>
              </a:extLst>
            </p:cNvPr>
            <p:cNvSpPr/>
            <p:nvPr/>
          </p:nvSpPr>
          <p:spPr>
            <a:xfrm>
              <a:off x="0" y="0"/>
              <a:ext cx="4319721" cy="4454857"/>
            </a:xfrm>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olidFill>
              <a:srgbClr val="FFFFFF"/>
            </a:solidFill>
          </p:spPr>
        </p:sp>
      </p:grpSp>
      <p:grpSp>
        <p:nvGrpSpPr>
          <p:cNvPr id="6" name="Group 2">
            <a:extLst>
              <a:ext uri="{FF2B5EF4-FFF2-40B4-BE49-F238E27FC236}">
                <a16:creationId xmlns:a16="http://schemas.microsoft.com/office/drawing/2014/main" id="{FBDE1275-3077-B0D4-BA50-9B529A141518}"/>
              </a:ext>
            </a:extLst>
          </p:cNvPr>
          <p:cNvGrpSpPr/>
          <p:nvPr/>
        </p:nvGrpSpPr>
        <p:grpSpPr>
          <a:xfrm>
            <a:off x="381000" y="160905"/>
            <a:ext cx="10820400" cy="3991995"/>
            <a:chOff x="0" y="0"/>
            <a:chExt cx="4319721" cy="4454857"/>
          </a:xfrm>
        </p:grpSpPr>
        <p:sp>
          <p:nvSpPr>
            <p:cNvPr id="7" name="Freeform 3">
              <a:extLst>
                <a:ext uri="{FF2B5EF4-FFF2-40B4-BE49-F238E27FC236}">
                  <a16:creationId xmlns:a16="http://schemas.microsoft.com/office/drawing/2014/main" id="{22527525-D557-03CF-A023-FCF8F5E07B16}"/>
                </a:ext>
              </a:extLst>
            </p:cNvPr>
            <p:cNvSpPr/>
            <p:nvPr/>
          </p:nvSpPr>
          <p:spPr>
            <a:xfrm>
              <a:off x="0" y="0"/>
              <a:ext cx="4319721" cy="4454857"/>
            </a:xfrm>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olidFill>
              <a:srgbClr val="FFFFFF"/>
            </a:solidFill>
          </p:spPr>
        </p:sp>
      </p:grpSp>
      <p:sp>
        <p:nvSpPr>
          <p:cNvPr id="2" name="Rectangle 1"/>
          <p:cNvSpPr/>
          <p:nvPr/>
        </p:nvSpPr>
        <p:spPr>
          <a:xfrm>
            <a:off x="685800" y="655051"/>
            <a:ext cx="10058400" cy="3477875"/>
          </a:xfrm>
          <a:prstGeom prst="rect">
            <a:avLst/>
          </a:prstGeom>
        </p:spPr>
        <p:txBody>
          <a:bodyPr wrap="square">
            <a:spAutoFit/>
          </a:bodyPr>
          <a:lstStyle/>
          <a:p>
            <a:pPr algn="just"/>
            <a:r>
              <a:rPr lang="vi-VN" sz="4400" b="1" i="1" dirty="0">
                <a:solidFill>
                  <a:srgbClr val="242021"/>
                </a:solidFill>
                <a:latin typeface="+mj-lt"/>
                <a:cs typeface="Times New Roman" panose="02020603050405020304" pitchFamily="18" charset="0"/>
              </a:rPr>
              <a:t>Cải biên</a:t>
            </a:r>
            <a:r>
              <a:rPr lang="vi-VN" sz="4400" b="1" dirty="0">
                <a:solidFill>
                  <a:srgbClr val="242021"/>
                </a:solidFill>
                <a:latin typeface="+mj-lt"/>
                <a:cs typeface="Times New Roman" panose="02020603050405020304" pitchFamily="18" charset="0"/>
              </a:rPr>
              <a:t>: </a:t>
            </a:r>
            <a:r>
              <a:rPr lang="vi-VN" sz="4400" dirty="0">
                <a:solidFill>
                  <a:srgbClr val="242021"/>
                </a:solidFill>
                <a:latin typeface="+mj-lt"/>
                <a:cs typeface="Times New Roman" panose="02020603050405020304" pitchFamily="18" charset="0"/>
              </a:rPr>
              <a:t>sửa đổi hoặc biên soạn lại cho phù hợp với yêu cầu mới, thường dùng để nói</a:t>
            </a:r>
            <a:r>
              <a:rPr lang="en-US" sz="4400" dirty="0">
                <a:solidFill>
                  <a:srgbClr val="242021"/>
                </a:solidFill>
                <a:latin typeface="+mj-lt"/>
                <a:cs typeface="Times New Roman" panose="02020603050405020304" pitchFamily="18" charset="0"/>
              </a:rPr>
              <a:t> </a:t>
            </a:r>
            <a:r>
              <a:rPr lang="vi-VN" sz="4400" dirty="0">
                <a:solidFill>
                  <a:srgbClr val="242021"/>
                </a:solidFill>
                <a:latin typeface="+mj-lt"/>
                <a:cs typeface="Times New Roman" panose="02020603050405020304" pitchFamily="18" charset="0"/>
              </a:rPr>
              <a:t>về việc xử lí tác phẩm nghệ thuật cũ</a:t>
            </a:r>
            <a:r>
              <a:rPr lang="en-US" sz="4400" dirty="0">
                <a:solidFill>
                  <a:srgbClr val="242021"/>
                </a:solidFill>
                <a:latin typeface="+mj-lt"/>
                <a:cs typeface="Times New Roman" panose="02020603050405020304" pitchFamily="18" charset="0"/>
              </a:rPr>
              <a:t>.</a:t>
            </a:r>
          </a:p>
          <a:p>
            <a:pPr algn="just"/>
            <a:r>
              <a:rPr lang="en-US" sz="4400" b="1" dirty="0">
                <a:solidFill>
                  <a:srgbClr val="242021"/>
                </a:solidFill>
                <a:latin typeface="+mj-lt"/>
                <a:cs typeface="Times New Roman" panose="02020603050405020304" pitchFamily="18" charset="0"/>
              </a:rPr>
              <a:t>V</a:t>
            </a:r>
            <a:r>
              <a:rPr lang="vi-VN" sz="4400" b="1" dirty="0">
                <a:solidFill>
                  <a:srgbClr val="242021"/>
                </a:solidFill>
                <a:latin typeface="+mj-lt"/>
                <a:cs typeface="Times New Roman" panose="02020603050405020304" pitchFamily="18" charset="0"/>
              </a:rPr>
              <a:t>í dụ</a:t>
            </a:r>
            <a:r>
              <a:rPr lang="vi-VN" sz="4400" dirty="0">
                <a:solidFill>
                  <a:srgbClr val="242021"/>
                </a:solidFill>
                <a:latin typeface="+mj-lt"/>
                <a:cs typeface="Times New Roman" panose="02020603050405020304" pitchFamily="18" charset="0"/>
              </a:rPr>
              <a:t>: </a:t>
            </a:r>
            <a:r>
              <a:rPr lang="vi-VN" sz="4400" i="1" dirty="0">
                <a:solidFill>
                  <a:srgbClr val="242021"/>
                </a:solidFill>
                <a:latin typeface="+mj-lt"/>
                <a:cs typeface="Times New Roman" panose="02020603050405020304" pitchFamily="18" charset="0"/>
              </a:rPr>
              <a:t>Những vở chèo này đã được cải biên trên cơ sở tích cũ</a:t>
            </a:r>
            <a:r>
              <a:rPr lang="vi-VN" sz="4400" dirty="0">
                <a:solidFill>
                  <a:srgbClr val="242021"/>
                </a:solidFill>
                <a:latin typeface="+mj-lt"/>
                <a:cs typeface="Times New Roman" panose="02020603050405020304" pitchFamily="18" charset="0"/>
              </a:rPr>
              <a:t>.</a:t>
            </a:r>
            <a:endParaRPr lang="en-US" sz="4400" dirty="0">
              <a:solidFill>
                <a:srgbClr val="242021"/>
              </a:solidFill>
              <a:latin typeface="+mj-lt"/>
              <a:cs typeface="Times New Roman" panose="02020603050405020304" pitchFamily="18" charset="0"/>
            </a:endParaRPr>
          </a:p>
        </p:txBody>
      </p:sp>
      <p:sp>
        <p:nvSpPr>
          <p:cNvPr id="3" name="Rectangle 2"/>
          <p:cNvSpPr/>
          <p:nvPr/>
        </p:nvSpPr>
        <p:spPr>
          <a:xfrm>
            <a:off x="685800" y="4358700"/>
            <a:ext cx="10058400" cy="5509200"/>
          </a:xfrm>
          <a:prstGeom prst="rect">
            <a:avLst/>
          </a:prstGeom>
        </p:spPr>
        <p:txBody>
          <a:bodyPr wrap="square">
            <a:spAutoFit/>
          </a:bodyPr>
          <a:lstStyle/>
          <a:p>
            <a:pPr algn="just"/>
            <a:r>
              <a:rPr lang="vi-VN" sz="4400" b="1" i="1" dirty="0">
                <a:solidFill>
                  <a:srgbClr val="242021"/>
                </a:solidFill>
                <a:latin typeface="+mj-lt"/>
                <a:cs typeface="Times New Roman" panose="02020603050405020304" pitchFamily="18" charset="0"/>
              </a:rPr>
              <a:t>Cải biến</a:t>
            </a:r>
            <a:r>
              <a:rPr lang="vi-VN" sz="4400" dirty="0">
                <a:solidFill>
                  <a:srgbClr val="242021"/>
                </a:solidFill>
                <a:latin typeface="+mj-lt"/>
                <a:cs typeface="Times New Roman" panose="02020603050405020304" pitchFamily="18" charset="0"/>
              </a:rPr>
              <a:t>: làm cho biến đổi thành khác trước một cách rõ rệt; có thể dùng để nói về nhiều loại</a:t>
            </a:r>
            <a:r>
              <a:rPr lang="en-US" sz="4400" dirty="0">
                <a:solidFill>
                  <a:srgbClr val="242021"/>
                </a:solidFill>
                <a:latin typeface="+mj-lt"/>
                <a:cs typeface="Times New Roman" panose="02020603050405020304" pitchFamily="18" charset="0"/>
              </a:rPr>
              <a:t> </a:t>
            </a:r>
            <a:r>
              <a:rPr lang="vi-VN" sz="4400" dirty="0">
                <a:solidFill>
                  <a:srgbClr val="242021"/>
                </a:solidFill>
                <a:latin typeface="+mj-lt"/>
                <a:cs typeface="Times New Roman" panose="02020603050405020304" pitchFamily="18" charset="0"/>
              </a:rPr>
              <a:t>đối tượng. </a:t>
            </a:r>
            <a:endParaRPr lang="en-US" sz="4400" dirty="0">
              <a:solidFill>
                <a:srgbClr val="242021"/>
              </a:solidFill>
              <a:latin typeface="+mj-lt"/>
              <a:cs typeface="Times New Roman" panose="02020603050405020304" pitchFamily="18" charset="0"/>
            </a:endParaRPr>
          </a:p>
          <a:p>
            <a:pPr algn="just"/>
            <a:r>
              <a:rPr lang="vi-VN" sz="4400" b="1" dirty="0">
                <a:solidFill>
                  <a:srgbClr val="242021"/>
                </a:solidFill>
                <a:latin typeface="+mj-lt"/>
                <a:cs typeface="Times New Roman" panose="02020603050405020304" pitchFamily="18" charset="0"/>
              </a:rPr>
              <a:t>Ví dụ</a:t>
            </a:r>
            <a:r>
              <a:rPr lang="vi-VN" sz="4400" dirty="0">
                <a:solidFill>
                  <a:srgbClr val="242021"/>
                </a:solidFill>
                <a:latin typeface="+mj-lt"/>
                <a:cs typeface="Times New Roman" panose="02020603050405020304" pitchFamily="18" charset="0"/>
              </a:rPr>
              <a:t>: </a:t>
            </a:r>
            <a:r>
              <a:rPr lang="vi-VN" sz="4400" i="1" dirty="0">
                <a:solidFill>
                  <a:srgbClr val="242021"/>
                </a:solidFill>
                <a:latin typeface="+mj-lt"/>
                <a:cs typeface="Times New Roman" panose="02020603050405020304" pitchFamily="18" charset="0"/>
              </a:rPr>
              <a:t>Nhờ </a:t>
            </a:r>
            <a:r>
              <a:rPr lang="vi-VN" sz="4400" b="1" i="1" dirty="0">
                <a:solidFill>
                  <a:srgbClr val="242021"/>
                </a:solidFill>
                <a:latin typeface="+mj-lt"/>
                <a:cs typeface="Times New Roman" panose="02020603050405020304" pitchFamily="18" charset="0"/>
              </a:rPr>
              <a:t>cải biến </a:t>
            </a:r>
            <a:r>
              <a:rPr lang="vi-VN" sz="4400" i="1" dirty="0">
                <a:solidFill>
                  <a:srgbClr val="242021"/>
                </a:solidFill>
                <a:latin typeface="+mj-lt"/>
                <a:cs typeface="Times New Roman" panose="02020603050405020304" pitchFamily="18" charset="0"/>
              </a:rPr>
              <a:t>công thức, các món ăn này hợp khẩu vị người Việt Nam hơn.</a:t>
            </a:r>
            <a:r>
              <a:rPr lang="en-US" sz="4400" i="1" dirty="0">
                <a:solidFill>
                  <a:srgbClr val="242021"/>
                </a:solidFill>
                <a:latin typeface="+mj-lt"/>
                <a:cs typeface="Times New Roman" panose="02020603050405020304" pitchFamily="18" charset="0"/>
              </a:rPr>
              <a:t> </a:t>
            </a:r>
          </a:p>
          <a:p>
            <a:pPr algn="just"/>
            <a:r>
              <a:rPr lang="vi-VN" sz="4400" b="1" dirty="0">
                <a:solidFill>
                  <a:srgbClr val="242021"/>
                </a:solidFill>
                <a:latin typeface="+mj-lt"/>
                <a:cs typeface="Times New Roman" panose="02020603050405020304" pitchFamily="18" charset="0"/>
              </a:rPr>
              <a:t>Hoặc</a:t>
            </a:r>
            <a:r>
              <a:rPr lang="vi-VN" sz="4400" dirty="0">
                <a:solidFill>
                  <a:srgbClr val="242021"/>
                </a:solidFill>
                <a:latin typeface="+mj-lt"/>
                <a:cs typeface="Times New Roman" panose="02020603050405020304" pitchFamily="18" charset="0"/>
              </a:rPr>
              <a:t>: </a:t>
            </a:r>
            <a:r>
              <a:rPr lang="vi-VN" sz="4400" i="1" dirty="0">
                <a:solidFill>
                  <a:srgbClr val="242021"/>
                </a:solidFill>
                <a:latin typeface="+mj-lt"/>
                <a:cs typeface="Times New Roman" panose="02020603050405020304" pitchFamily="18" charset="0"/>
              </a:rPr>
              <a:t>Chủ trương </a:t>
            </a:r>
            <a:r>
              <a:rPr lang="vi-VN" sz="4400" b="1" i="1" dirty="0">
                <a:solidFill>
                  <a:srgbClr val="242021"/>
                </a:solidFill>
                <a:latin typeface="+mj-lt"/>
                <a:cs typeface="Times New Roman" panose="02020603050405020304" pitchFamily="18" charset="0"/>
              </a:rPr>
              <a:t>cải biến </a:t>
            </a:r>
            <a:r>
              <a:rPr lang="vi-VN" sz="4400" i="1" dirty="0">
                <a:solidFill>
                  <a:srgbClr val="242021"/>
                </a:solidFill>
                <a:latin typeface="+mj-lt"/>
                <a:cs typeface="Times New Roman" panose="02020603050405020304" pitchFamily="18" charset="0"/>
              </a:rPr>
              <a:t>nền nông nghiệp lạc hậu theo hướng hiện đại là rất đúng đắn</a:t>
            </a:r>
            <a:r>
              <a:rPr lang="vi-VN" sz="4400" dirty="0">
                <a:solidFill>
                  <a:srgbClr val="242021"/>
                </a:solidFill>
                <a:latin typeface="+mj-lt"/>
                <a:cs typeface="Times New Roman" panose="02020603050405020304" pitchFamily="18" charset="0"/>
              </a:rPr>
              <a:t>.</a:t>
            </a:r>
            <a:r>
              <a:rPr lang="en-US" sz="4400" dirty="0">
                <a:solidFill>
                  <a:srgbClr val="242021"/>
                </a:solidFill>
                <a:latin typeface="+mj-lt"/>
                <a:cs typeface="Times New Roman" panose="02020603050405020304" pitchFamily="18" charset="0"/>
              </a:rPr>
              <a:t> </a:t>
            </a:r>
          </a:p>
        </p:txBody>
      </p:sp>
      <p:sp>
        <p:nvSpPr>
          <p:cNvPr id="4" name="Right Brace 3"/>
          <p:cNvSpPr/>
          <p:nvPr/>
        </p:nvSpPr>
        <p:spPr>
          <a:xfrm>
            <a:off x="11430000" y="3062405"/>
            <a:ext cx="533400" cy="441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sz="4400">
              <a:latin typeface="+mj-lt"/>
            </a:endParaRPr>
          </a:p>
        </p:txBody>
      </p:sp>
      <p:sp>
        <p:nvSpPr>
          <p:cNvPr id="5" name="Rectangle 4"/>
          <p:cNvSpPr/>
          <p:nvPr/>
        </p:nvSpPr>
        <p:spPr>
          <a:xfrm>
            <a:off x="12192000" y="2179051"/>
            <a:ext cx="5486400" cy="6186309"/>
          </a:xfrm>
          <a:prstGeom prst="rect">
            <a:avLst/>
          </a:prstGeom>
        </p:spPr>
        <p:txBody>
          <a:bodyPr wrap="square">
            <a:spAutoFit/>
          </a:bodyPr>
          <a:lstStyle/>
          <a:p>
            <a:pPr algn="just"/>
            <a:r>
              <a:rPr lang="vi-VN" sz="4400" b="1" dirty="0">
                <a:solidFill>
                  <a:srgbClr val="242021"/>
                </a:solidFill>
                <a:latin typeface="+mj-lt"/>
                <a:cs typeface="Times New Roman" panose="02020603050405020304" pitchFamily="18" charset="0"/>
              </a:rPr>
              <a:t>Hai từ trên có yếu tố chung </a:t>
            </a:r>
            <a:r>
              <a:rPr lang="vi-VN" sz="4400" dirty="0">
                <a:solidFill>
                  <a:srgbClr val="242021"/>
                </a:solidFill>
                <a:latin typeface="+mj-lt"/>
                <a:cs typeface="Times New Roman" panose="02020603050405020304" pitchFamily="18" charset="0"/>
              </a:rPr>
              <a:t>là </a:t>
            </a:r>
            <a:r>
              <a:rPr lang="vi-VN" sz="4400" i="1" dirty="0">
                <a:solidFill>
                  <a:srgbClr val="242021"/>
                </a:solidFill>
                <a:latin typeface="+mj-lt"/>
                <a:cs typeface="Times New Roman" panose="02020603050405020304" pitchFamily="18" charset="0"/>
              </a:rPr>
              <a:t>cải </a:t>
            </a:r>
            <a:r>
              <a:rPr lang="vi-VN" sz="4400" dirty="0">
                <a:solidFill>
                  <a:srgbClr val="242021"/>
                </a:solidFill>
                <a:latin typeface="+mj-lt"/>
                <a:cs typeface="Times New Roman" panose="02020603050405020304" pitchFamily="18" charset="0"/>
              </a:rPr>
              <a:t>(đổi khác đi). </a:t>
            </a:r>
            <a:endParaRPr lang="en-US" sz="4400" dirty="0">
              <a:solidFill>
                <a:srgbClr val="242021"/>
              </a:solidFill>
              <a:latin typeface="+mj-lt"/>
              <a:cs typeface="Times New Roman" panose="02020603050405020304" pitchFamily="18" charset="0"/>
            </a:endParaRPr>
          </a:p>
          <a:p>
            <a:pPr algn="just"/>
            <a:r>
              <a:rPr lang="vi-VN" sz="4400" b="1" dirty="0">
                <a:solidFill>
                  <a:srgbClr val="242021"/>
                </a:solidFill>
                <a:latin typeface="+mj-lt"/>
                <a:cs typeface="Times New Roman" panose="02020603050405020304" pitchFamily="18" charset="0"/>
              </a:rPr>
              <a:t>Hai yếu tố riêng</a:t>
            </a:r>
            <a:r>
              <a:rPr lang="vi-VN" sz="4400" dirty="0">
                <a:solidFill>
                  <a:srgbClr val="242021"/>
                </a:solidFill>
                <a:latin typeface="+mj-lt"/>
                <a:cs typeface="Times New Roman" panose="02020603050405020304" pitchFamily="18" charset="0"/>
              </a:rPr>
              <a:t>: </a:t>
            </a:r>
            <a:r>
              <a:rPr lang="vi-VN" sz="4400" i="1" dirty="0">
                <a:solidFill>
                  <a:srgbClr val="242021"/>
                </a:solidFill>
                <a:latin typeface="+mj-lt"/>
                <a:cs typeface="Times New Roman" panose="02020603050405020304" pitchFamily="18" charset="0"/>
              </a:rPr>
              <a:t>biên </a:t>
            </a:r>
            <a:r>
              <a:rPr lang="vi-VN" sz="4400" dirty="0">
                <a:solidFill>
                  <a:srgbClr val="242021"/>
                </a:solidFill>
                <a:latin typeface="+mj-lt"/>
                <a:cs typeface="Times New Roman" panose="02020603050405020304" pitchFamily="18" charset="0"/>
              </a:rPr>
              <a:t>(viết, soạn); </a:t>
            </a:r>
            <a:r>
              <a:rPr lang="vi-VN" sz="4400" i="1" dirty="0">
                <a:solidFill>
                  <a:srgbClr val="242021"/>
                </a:solidFill>
                <a:latin typeface="+mj-lt"/>
                <a:cs typeface="Times New Roman" panose="02020603050405020304" pitchFamily="18" charset="0"/>
              </a:rPr>
              <a:t>biến</a:t>
            </a:r>
            <a:r>
              <a:rPr lang="en-US" sz="4400" i="1" dirty="0">
                <a:solidFill>
                  <a:srgbClr val="242021"/>
                </a:solidFill>
                <a:latin typeface="+mj-lt"/>
                <a:cs typeface="Times New Roman" panose="02020603050405020304" pitchFamily="18" charset="0"/>
              </a:rPr>
              <a:t> </a:t>
            </a:r>
            <a:r>
              <a:rPr lang="vi-VN" sz="4400" dirty="0">
                <a:solidFill>
                  <a:srgbClr val="242021"/>
                </a:solidFill>
                <a:latin typeface="+mj-lt"/>
                <a:cs typeface="Times New Roman" panose="02020603050405020304" pitchFamily="18" charset="0"/>
              </a:rPr>
              <a:t>(thay đổi khác) quyết định sự khác nhau về nghĩa giữa hai từ </a:t>
            </a:r>
            <a:r>
              <a:rPr lang="vi-VN" sz="4400" i="1" dirty="0">
                <a:solidFill>
                  <a:srgbClr val="242021"/>
                </a:solidFill>
                <a:latin typeface="+mj-lt"/>
                <a:cs typeface="Times New Roman" panose="02020603050405020304" pitchFamily="18" charset="0"/>
              </a:rPr>
              <a:t>cải biên </a:t>
            </a:r>
            <a:r>
              <a:rPr lang="vi-VN" sz="4400" dirty="0">
                <a:solidFill>
                  <a:srgbClr val="242021"/>
                </a:solidFill>
                <a:latin typeface="+mj-lt"/>
                <a:cs typeface="Times New Roman" panose="02020603050405020304" pitchFamily="18" charset="0"/>
              </a:rPr>
              <a:t>và </a:t>
            </a:r>
            <a:r>
              <a:rPr lang="vi-VN" sz="4400" i="1" dirty="0">
                <a:solidFill>
                  <a:srgbClr val="242021"/>
                </a:solidFill>
                <a:latin typeface="+mj-lt"/>
                <a:cs typeface="Times New Roman" panose="02020603050405020304" pitchFamily="18" charset="0"/>
              </a:rPr>
              <a:t>cải biến</a:t>
            </a:r>
            <a:r>
              <a:rPr lang="vi-VN" sz="4400" dirty="0">
                <a:solidFill>
                  <a:srgbClr val="242021"/>
                </a:solidFill>
                <a:latin typeface="+mj-lt"/>
                <a:cs typeface="Times New Roman" panose="02020603050405020304" pitchFamily="18" charset="0"/>
              </a:rPr>
              <a:t>.</a:t>
            </a:r>
            <a:r>
              <a:rPr lang="vi-VN" sz="4400" dirty="0">
                <a:latin typeface="+mj-lt"/>
                <a:cs typeface="Times New Roman" panose="02020603050405020304" pitchFamily="18" charset="0"/>
              </a:rPr>
              <a:t> </a:t>
            </a:r>
            <a:endParaRPr lang="en-US" sz="4400" dirty="0">
              <a:latin typeface="+mj-lt"/>
              <a:cs typeface="Times New Roman" panose="02020603050405020304" pitchFamily="18" charset="0"/>
            </a:endParaRPr>
          </a:p>
        </p:txBody>
      </p:sp>
      <p:sp>
        <p:nvSpPr>
          <p:cNvPr id="10" name="Freeform 9">
            <a:extLst>
              <a:ext uri="{FF2B5EF4-FFF2-40B4-BE49-F238E27FC236}">
                <a16:creationId xmlns:a16="http://schemas.microsoft.com/office/drawing/2014/main" id="{61B60DC7-3E00-6E86-9ED5-FE1A3FAE4533}"/>
              </a:ext>
            </a:extLst>
          </p:cNvPr>
          <p:cNvSpPr/>
          <p:nvPr/>
        </p:nvSpPr>
        <p:spPr>
          <a:xfrm rot="4161658">
            <a:off x="12990597" y="9424024"/>
            <a:ext cx="8497953" cy="6121045"/>
          </a:xfrm>
          <a:custGeom>
            <a:avLst/>
            <a:gdLst/>
            <a:ahLst/>
            <a:cxnLst/>
            <a:rect l="l" t="t" r="r" b="b"/>
            <a:pathLst>
              <a:path w="8497953" h="6121045">
                <a:moveTo>
                  <a:pt x="0" y="0"/>
                </a:moveTo>
                <a:lnTo>
                  <a:pt x="8497953" y="0"/>
                </a:lnTo>
                <a:lnTo>
                  <a:pt x="8497953" y="6121045"/>
                </a:lnTo>
                <a:lnTo>
                  <a:pt x="0" y="6121045"/>
                </a:lnTo>
                <a:lnTo>
                  <a:pt x="0" y="0"/>
                </a:lnTo>
                <a:close/>
              </a:path>
            </a:pathLst>
          </a:custGeom>
          <a:blipFill>
            <a:blip r:embed="rId3"/>
            <a:stretch>
              <a:fillRect t="-5030" r="-160533" b="-5030"/>
            </a:stretch>
          </a:blipFill>
        </p:spPr>
      </p:sp>
    </p:spTree>
    <p:extLst>
      <p:ext uri="{BB962C8B-B14F-4D97-AF65-F5344CB8AC3E}">
        <p14:creationId xmlns:p14="http://schemas.microsoft.com/office/powerpoint/2010/main" val="40245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80">
                                          <p:stCondLst>
                                            <p:cond delay="0"/>
                                          </p:stCondLst>
                                        </p:cTn>
                                        <p:tgtEl>
                                          <p:spTgt spid="5"/>
                                        </p:tgtEl>
                                      </p:cBhvr>
                                    </p:animEffect>
                                    <p:anim calcmode="lin" valueType="num">
                                      <p:cBhvr>
                                        <p:cTn id="5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gtEl>
                                      </p:cBhvr>
                                      <p:to x="100000" y="60000"/>
                                    </p:animScale>
                                    <p:animScale>
                                      <p:cBhvr>
                                        <p:cTn id="56" dur="166" decel="50000">
                                          <p:stCondLst>
                                            <p:cond delay="676"/>
                                          </p:stCondLst>
                                        </p:cTn>
                                        <p:tgtEl>
                                          <p:spTgt spid="5"/>
                                        </p:tgtEl>
                                      </p:cBhvr>
                                      <p:to x="100000" y="100000"/>
                                    </p:animScale>
                                    <p:animScale>
                                      <p:cBhvr>
                                        <p:cTn id="57" dur="26">
                                          <p:stCondLst>
                                            <p:cond delay="1312"/>
                                          </p:stCondLst>
                                        </p:cTn>
                                        <p:tgtEl>
                                          <p:spTgt spid="5"/>
                                        </p:tgtEl>
                                      </p:cBhvr>
                                      <p:to x="100000" y="80000"/>
                                    </p:animScale>
                                    <p:animScale>
                                      <p:cBhvr>
                                        <p:cTn id="58" dur="166" decel="50000">
                                          <p:stCondLst>
                                            <p:cond delay="1338"/>
                                          </p:stCondLst>
                                        </p:cTn>
                                        <p:tgtEl>
                                          <p:spTgt spid="5"/>
                                        </p:tgtEl>
                                      </p:cBhvr>
                                      <p:to x="100000" y="100000"/>
                                    </p:animScale>
                                    <p:animScale>
                                      <p:cBhvr>
                                        <p:cTn id="59" dur="26">
                                          <p:stCondLst>
                                            <p:cond delay="1642"/>
                                          </p:stCondLst>
                                        </p:cTn>
                                        <p:tgtEl>
                                          <p:spTgt spid="5"/>
                                        </p:tgtEl>
                                      </p:cBhvr>
                                      <p:to x="100000" y="90000"/>
                                    </p:animScale>
                                    <p:animScale>
                                      <p:cBhvr>
                                        <p:cTn id="60" dur="166" decel="50000">
                                          <p:stCondLst>
                                            <p:cond delay="1668"/>
                                          </p:stCondLst>
                                        </p:cTn>
                                        <p:tgtEl>
                                          <p:spTgt spid="5"/>
                                        </p:tgtEl>
                                      </p:cBhvr>
                                      <p:to x="100000" y="100000"/>
                                    </p:animScale>
                                    <p:animScale>
                                      <p:cBhvr>
                                        <p:cTn id="61" dur="26">
                                          <p:stCondLst>
                                            <p:cond delay="1808"/>
                                          </p:stCondLst>
                                        </p:cTn>
                                        <p:tgtEl>
                                          <p:spTgt spid="5"/>
                                        </p:tgtEl>
                                      </p:cBhvr>
                                      <p:to x="100000" y="95000"/>
                                    </p:animScale>
                                    <p:animScale>
                                      <p:cBhvr>
                                        <p:cTn id="6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803356"/>
            <a:ext cx="10668000" cy="2123658"/>
          </a:xfrm>
          <a:prstGeom prst="rect">
            <a:avLst/>
          </a:prstGeom>
        </p:spPr>
        <p:txBody>
          <a:bodyPr wrap="square">
            <a:spAutoFit/>
          </a:bodyPr>
          <a:lstStyle/>
          <a:p>
            <a:pPr algn="just"/>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Lập</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từ</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điển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phân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biệt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một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số</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yếu</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tố</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Hán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Việt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đồng</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âm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và</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gần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âm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dễ</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nhầm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lẫn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ít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nhất</a:t>
            </a:r>
            <a:r>
              <a:rPr lang="en-US" sz="4400" dirty="0">
                <a:solidFill>
                  <a:srgbClr val="242021"/>
                </a:solidFill>
                <a:latin typeface="Times New Roman" panose="02020603050405020304" pitchFamily="18" charset="0"/>
                <a:cs typeface="Times New Roman" panose="02020603050405020304" pitchFamily="18" charset="0"/>
              </a:rPr>
              <a:t> 20 </a:t>
            </a:r>
            <a:r>
              <a:rPr lang="en-US" sz="4400" dirty="0" err="1">
                <a:solidFill>
                  <a:srgbClr val="242021"/>
                </a:solidFill>
                <a:latin typeface="Times New Roman" panose="02020603050405020304" pitchFamily="18" charset="0"/>
                <a:cs typeface="Times New Roman" panose="02020603050405020304" pitchFamily="18" charset="0"/>
              </a:rPr>
              <a:t>từ</a:t>
            </a:r>
            <a:r>
              <a:rPr lang="en-US" sz="4400">
                <a:solidFill>
                  <a:srgbClr val="242021"/>
                </a:solidFill>
                <a:latin typeface="Times New Roman" panose="02020603050405020304" pitchFamily="18" charset="0"/>
                <a:cs typeface="Times New Roman" panose="02020603050405020304" pitchFamily="18" charset="0"/>
              </a:rPr>
              <a:t>)</a:t>
            </a:r>
            <a:r>
              <a:rPr lang="en-US" sz="440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TextBox 15"/>
          <p:cNvSpPr txBox="1"/>
          <p:nvPr/>
        </p:nvSpPr>
        <p:spPr>
          <a:xfrm>
            <a:off x="1371600" y="2400300"/>
            <a:ext cx="10363200" cy="1093376"/>
          </a:xfrm>
          <a:prstGeom prst="rect">
            <a:avLst/>
          </a:prstGeom>
        </p:spPr>
        <p:txBody>
          <a:bodyPr wrap="square" lIns="0" tIns="0" rIns="0" bIns="0" rtlCol="0" anchor="t">
            <a:spAutoFit/>
          </a:bodyPr>
          <a:lstStyle/>
          <a:p>
            <a:pPr algn="ctr">
              <a:lnSpc>
                <a:spcPts val="8000"/>
              </a:lnSpc>
            </a:pPr>
            <a:r>
              <a:rPr lang="en-US" sz="8800" dirty="0">
                <a:solidFill>
                  <a:srgbClr val="C00000"/>
                </a:solidFill>
                <a:latin typeface="#9Slide04 Podkova Medium" panose="00000600000000000000" pitchFamily="2" charset="0"/>
              </a:rPr>
              <a:t>BIÊN SOẠN TỪ ĐIỂN</a:t>
            </a:r>
          </a:p>
        </p:txBody>
      </p:sp>
      <p:grpSp>
        <p:nvGrpSpPr>
          <p:cNvPr id="6" name="Group 5">
            <a:extLst>
              <a:ext uri="{FF2B5EF4-FFF2-40B4-BE49-F238E27FC236}">
                <a16:creationId xmlns:a16="http://schemas.microsoft.com/office/drawing/2014/main" id="{BD53F69B-2139-F435-DB9B-50457519CFB5}"/>
              </a:ext>
            </a:extLst>
          </p:cNvPr>
          <p:cNvGrpSpPr/>
          <p:nvPr/>
        </p:nvGrpSpPr>
        <p:grpSpPr>
          <a:xfrm>
            <a:off x="12725400" y="1833996"/>
            <a:ext cx="5843286" cy="7015096"/>
            <a:chOff x="12725400" y="1345882"/>
            <a:chExt cx="5843286" cy="7015096"/>
          </a:xfrm>
        </p:grpSpPr>
        <p:sp>
          <p:nvSpPr>
            <p:cNvPr id="4" name="Freeform 2">
              <a:extLst>
                <a:ext uri="{FF2B5EF4-FFF2-40B4-BE49-F238E27FC236}">
                  <a16:creationId xmlns:a16="http://schemas.microsoft.com/office/drawing/2014/main" id="{F0BEE731-8108-B981-6663-159988B15D76}"/>
                </a:ext>
              </a:extLst>
            </p:cNvPr>
            <p:cNvSpPr/>
            <p:nvPr/>
          </p:nvSpPr>
          <p:spPr>
            <a:xfrm>
              <a:off x="13411200" y="1345882"/>
              <a:ext cx="5157486" cy="5093018"/>
            </a:xfrm>
            <a:custGeom>
              <a:avLst/>
              <a:gdLst/>
              <a:ahLst/>
              <a:cxnLst/>
              <a:rect l="l" t="t" r="r" b="b"/>
              <a:pathLst>
                <a:path w="4166886" h="4114800">
                  <a:moveTo>
                    <a:pt x="0" y="0"/>
                  </a:moveTo>
                  <a:lnTo>
                    <a:pt x="4166886" y="0"/>
                  </a:lnTo>
                  <a:lnTo>
                    <a:pt x="4166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3">
              <a:extLst>
                <a:ext uri="{FF2B5EF4-FFF2-40B4-BE49-F238E27FC236}">
                  <a16:creationId xmlns:a16="http://schemas.microsoft.com/office/drawing/2014/main" id="{DDC59418-9C50-3968-51A7-3908F85D482F}"/>
                </a:ext>
              </a:extLst>
            </p:cNvPr>
            <p:cNvSpPr/>
            <p:nvPr/>
          </p:nvSpPr>
          <p:spPr>
            <a:xfrm>
              <a:off x="12725400" y="3771900"/>
              <a:ext cx="4856167" cy="4589078"/>
            </a:xfrm>
            <a:custGeom>
              <a:avLst/>
              <a:gdLst/>
              <a:ahLst/>
              <a:cxnLst/>
              <a:rect l="l" t="t" r="r" b="b"/>
              <a:pathLst>
                <a:path w="4856167" h="4589078">
                  <a:moveTo>
                    <a:pt x="0" y="0"/>
                  </a:moveTo>
                  <a:lnTo>
                    <a:pt x="4856167" y="0"/>
                  </a:lnTo>
                  <a:lnTo>
                    <a:pt x="4856167" y="4589078"/>
                  </a:lnTo>
                  <a:lnTo>
                    <a:pt x="0" y="4589078"/>
                  </a:lnTo>
                  <a:lnTo>
                    <a:pt x="0" y="0"/>
                  </a:lnTo>
                  <a:close/>
                </a:path>
              </a:pathLst>
            </a:custGeom>
            <a:blipFill>
              <a:blip r:embed="rId5"/>
              <a:stretch>
                <a:fillRect/>
              </a:stretch>
            </a:blipFill>
          </p:spPr>
        </p:sp>
      </p:grpSp>
      <p:sp>
        <p:nvSpPr>
          <p:cNvPr id="7" name="Freeform 13">
            <a:extLst>
              <a:ext uri="{FF2B5EF4-FFF2-40B4-BE49-F238E27FC236}">
                <a16:creationId xmlns:a16="http://schemas.microsoft.com/office/drawing/2014/main" id="{0735591F-F3E9-FD60-6D0D-C00DC397F298}"/>
              </a:ext>
            </a:extLst>
          </p:cNvPr>
          <p:cNvSpPr/>
          <p:nvPr/>
        </p:nvSpPr>
        <p:spPr>
          <a:xfrm rot="-5273877">
            <a:off x="-750295" y="-792251"/>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2344490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0"/>
            <a:ext cx="16078200" cy="36843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69"/>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vua</a:t>
            </a:r>
            <a:r>
              <a:rPr lang="en-US" sz="440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4876800" cy="830997"/>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Trung </a:t>
            </a:r>
            <a:r>
              <a:rPr lang="en-US" sz="4800" b="1" dirty="0" err="1">
                <a:solidFill>
                  <a:srgbClr val="FF0000"/>
                </a:solidFill>
                <a:latin typeface="Times New Roman" panose="02020603050405020304" pitchFamily="18" charset="0"/>
                <a:cs typeface="Times New Roman" panose="02020603050405020304" pitchFamily="18" charset="0"/>
              </a:rPr>
              <a:t>thần</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9D719E04-E7E0-B3EB-BF2A-F2A4F6F2B69A}"/>
              </a:ext>
            </a:extLst>
          </p:cNvPr>
          <p:cNvSpPr/>
          <p:nvPr/>
        </p:nvSpPr>
        <p:spPr>
          <a:xfrm>
            <a:off x="2438400" y="4914900"/>
            <a:ext cx="4038600" cy="5161150"/>
          </a:xfrm>
          <a:custGeom>
            <a:avLst/>
            <a:gdLst/>
            <a:ahLst/>
            <a:cxnLst/>
            <a:rect l="l" t="t" r="r" b="b"/>
            <a:pathLst>
              <a:path w="3219831" h="4114800">
                <a:moveTo>
                  <a:pt x="0" y="0"/>
                </a:moveTo>
                <a:lnTo>
                  <a:pt x="3219831" y="0"/>
                </a:lnTo>
                <a:lnTo>
                  <a:pt x="321983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6016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1"/>
            <a:ext cx="16078200" cy="36843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70"/>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mất</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4876800"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cs typeface="Times New Roman" panose="02020603050405020304" pitchFamily="18" charset="0"/>
              </a:rPr>
              <a:t>Tuyệt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chủng</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41AFCF01-FFB9-2932-26EE-C2C3C9B09FD4}"/>
              </a:ext>
            </a:extLst>
          </p:cNvPr>
          <p:cNvSpPr/>
          <p:nvPr/>
        </p:nvSpPr>
        <p:spPr>
          <a:xfrm>
            <a:off x="2590800" y="4838700"/>
            <a:ext cx="5257800" cy="5257800"/>
          </a:xfrm>
          <a:custGeom>
            <a:avLst/>
            <a:gdLst/>
            <a:ahLst/>
            <a:cxnLst/>
            <a:rect l="l" t="t" r="r" b="b"/>
            <a:pathLst>
              <a:path w="4220308" h="4114800">
                <a:moveTo>
                  <a:pt x="0" y="0"/>
                </a:moveTo>
                <a:lnTo>
                  <a:pt x="4220308" y="0"/>
                </a:lnTo>
                <a:lnTo>
                  <a:pt x="42203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16249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1"/>
            <a:ext cx="16078200" cy="31509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70"/>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cổ</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4876800" cy="830997"/>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Binh </a:t>
            </a:r>
            <a:r>
              <a:rPr lang="en-US" sz="4800" b="1" dirty="0" err="1">
                <a:solidFill>
                  <a:srgbClr val="FF0000"/>
                </a:solidFill>
                <a:latin typeface="Times New Roman" panose="02020603050405020304" pitchFamily="18" charset="0"/>
                <a:cs typeface="Times New Roman" panose="02020603050405020304" pitchFamily="18" charset="0"/>
              </a:rPr>
              <a:t>thư</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 name="Freeform 2">
            <a:extLst>
              <a:ext uri="{FF2B5EF4-FFF2-40B4-BE49-F238E27FC236}">
                <a16:creationId xmlns:a16="http://schemas.microsoft.com/office/drawing/2014/main" id="{018422CC-B16B-D2D9-6D6F-11DC416021C0}"/>
              </a:ext>
            </a:extLst>
          </p:cNvPr>
          <p:cNvSpPr/>
          <p:nvPr/>
        </p:nvSpPr>
        <p:spPr>
          <a:xfrm>
            <a:off x="2895600" y="4328027"/>
            <a:ext cx="3941060" cy="5748248"/>
          </a:xfrm>
          <a:custGeom>
            <a:avLst/>
            <a:gdLst/>
            <a:ahLst/>
            <a:cxnLst/>
            <a:rect l="l" t="t" r="r" b="b"/>
            <a:pathLst>
              <a:path w="3941060" h="5748248">
                <a:moveTo>
                  <a:pt x="0" y="0"/>
                </a:moveTo>
                <a:lnTo>
                  <a:pt x="3941061" y="0"/>
                </a:lnTo>
                <a:lnTo>
                  <a:pt x="3941061" y="5748248"/>
                </a:lnTo>
                <a:lnTo>
                  <a:pt x="0" y="5748248"/>
                </a:lnTo>
                <a:lnTo>
                  <a:pt x="0" y="0"/>
                </a:lnTo>
                <a:close/>
              </a:path>
            </a:pathLst>
          </a:custGeom>
          <a:blipFill>
            <a:blip r:embed="rId3"/>
            <a:stretch>
              <a:fillRect l="-25396" t="-967" r="-26102" b="-2902"/>
            </a:stretch>
          </a:blipFill>
        </p:spPr>
      </p:sp>
    </p:spTree>
    <p:extLst>
      <p:ext uri="{BB962C8B-B14F-4D97-AF65-F5344CB8AC3E}">
        <p14:creationId xmlns:p14="http://schemas.microsoft.com/office/powerpoint/2010/main" val="7923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1"/>
            <a:ext cx="16078200" cy="31509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70"/>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giống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nòi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72031"/>
            <a:ext cx="4876800"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cs typeface="Times New Roman" panose="02020603050405020304" pitchFamily="18" charset="0"/>
              </a:rPr>
              <a:t>Đồng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bào</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59A1E88E-61BF-2876-9D42-AA8D39FA9374}"/>
              </a:ext>
            </a:extLst>
          </p:cNvPr>
          <p:cNvSpPr/>
          <p:nvPr/>
        </p:nvSpPr>
        <p:spPr>
          <a:xfrm>
            <a:off x="1075038" y="4860745"/>
            <a:ext cx="8147167" cy="5468786"/>
          </a:xfrm>
          <a:custGeom>
            <a:avLst/>
            <a:gdLst/>
            <a:ahLst/>
            <a:cxnLst/>
            <a:rect l="l" t="t" r="r" b="b"/>
            <a:pathLst>
              <a:path w="6130056" h="4114800">
                <a:moveTo>
                  <a:pt x="0" y="0"/>
                </a:moveTo>
                <a:lnTo>
                  <a:pt x="6130056" y="0"/>
                </a:lnTo>
                <a:lnTo>
                  <a:pt x="613005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830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925731"/>
            <a:ext cx="16078200" cy="31509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638300"/>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ít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sống hồn nhiên và không nghĩ đến lợi ích riêng tư</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4876800"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cs typeface="Times New Roman" panose="02020603050405020304" pitchFamily="18" charset="0"/>
              </a:rPr>
              <a:t>Vô</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tư</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7E72F102-F26B-7F42-BB22-A12C1B7B6EE1}"/>
              </a:ext>
            </a:extLst>
          </p:cNvPr>
          <p:cNvSpPr/>
          <p:nvPr/>
        </p:nvSpPr>
        <p:spPr>
          <a:xfrm>
            <a:off x="914400" y="4610100"/>
            <a:ext cx="6861429" cy="8229600"/>
          </a:xfrm>
          <a:custGeom>
            <a:avLst/>
            <a:gdLst/>
            <a:ahLst/>
            <a:cxnLst/>
            <a:rect l="l" t="t" r="r" b="b"/>
            <a:pathLst>
              <a:path w="6861429" h="8229600">
                <a:moveTo>
                  <a:pt x="0" y="0"/>
                </a:moveTo>
                <a:lnTo>
                  <a:pt x="6861429" y="0"/>
                </a:lnTo>
                <a:lnTo>
                  <a:pt x="6861429"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370740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210B6B5-4153-6647-433B-C3284B2958A4}"/>
              </a:ext>
            </a:extLst>
          </p:cNvPr>
          <p:cNvGrpSpPr/>
          <p:nvPr/>
        </p:nvGrpSpPr>
        <p:grpSpPr>
          <a:xfrm>
            <a:off x="727003" y="584955"/>
            <a:ext cx="16833994" cy="8867707"/>
            <a:chOff x="0" y="0"/>
            <a:chExt cx="4433644" cy="2335528"/>
          </a:xfrm>
        </p:grpSpPr>
        <p:sp>
          <p:nvSpPr>
            <p:cNvPr id="3" name="Freeform 3">
              <a:extLst>
                <a:ext uri="{FF2B5EF4-FFF2-40B4-BE49-F238E27FC236}">
                  <a16:creationId xmlns:a16="http://schemas.microsoft.com/office/drawing/2014/main" id="{313EEFCD-9027-EF95-8899-F0AAD3CBFEC1}"/>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a:extLst>
                <a:ext uri="{FF2B5EF4-FFF2-40B4-BE49-F238E27FC236}">
                  <a16:creationId xmlns:a16="http://schemas.microsoft.com/office/drawing/2014/main" id="{D25587B9-16B2-5401-FE4D-8ED967532311}"/>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676399" y="4533900"/>
            <a:ext cx="14935200" cy="1819729"/>
          </a:xfrm>
          <a:prstGeom prst="rect">
            <a:avLst/>
          </a:prstGeom>
        </p:spPr>
        <p:txBody>
          <a:bodyPr wrap="square" lIns="0" tIns="0" rIns="0" bIns="0" rtlCol="0" anchor="t">
            <a:spAutoFit/>
          </a:bodyPr>
          <a:lstStyle/>
          <a:p>
            <a:pPr algn="ctr">
              <a:lnSpc>
                <a:spcPts val="11961"/>
              </a:lnSpc>
            </a:pPr>
            <a:r>
              <a:rPr lang="en-US" sz="17300" dirty="0" err="1">
                <a:solidFill>
                  <a:srgbClr val="C00000"/>
                </a:solidFill>
                <a:latin typeface="#9Slide05 SVNAslang Barry" panose="02000506020000020004" pitchFamily="2" charset="0"/>
              </a:rPr>
              <a:t>Thực</a:t>
            </a:r>
            <a:r>
              <a:rPr lang="en-US" sz="17300" dirty="0">
                <a:solidFill>
                  <a:srgbClr val="C00000"/>
                </a:solidFill>
                <a:latin typeface="#9Slide05 SVNAslang Barry" panose="02000506020000020004" pitchFamily="2" charset="0"/>
              </a:rPr>
              <a:t> </a:t>
            </a:r>
            <a:r>
              <a:rPr lang="en-US" sz="17300" dirty="0" err="1">
                <a:solidFill>
                  <a:srgbClr val="C00000"/>
                </a:solidFill>
                <a:latin typeface="#9Slide05 SVNAslang Barry" panose="02000506020000020004" pitchFamily="2" charset="0"/>
              </a:rPr>
              <a:t>hành</a:t>
            </a:r>
            <a:r>
              <a:rPr lang="en-US" sz="17300" dirty="0">
                <a:solidFill>
                  <a:srgbClr val="C00000"/>
                </a:solidFill>
                <a:latin typeface="#9Slide05 SVNAslang Barry" panose="02000506020000020004" pitchFamily="2" charset="0"/>
              </a:rPr>
              <a:t> </a:t>
            </a:r>
            <a:r>
              <a:rPr lang="en-US" sz="17300" dirty="0" err="1">
                <a:solidFill>
                  <a:srgbClr val="C00000"/>
                </a:solidFill>
                <a:latin typeface="#9Slide05 SVNAslang Barry" panose="02000506020000020004" pitchFamily="2" charset="0"/>
              </a:rPr>
              <a:t>tiếng</a:t>
            </a:r>
            <a:r>
              <a:rPr lang="en-US" sz="17300" dirty="0">
                <a:solidFill>
                  <a:srgbClr val="C00000"/>
                </a:solidFill>
                <a:latin typeface="#9Slide05 SVNAslang Barry" panose="02000506020000020004" pitchFamily="2" charset="0"/>
              </a:rPr>
              <a:t> </a:t>
            </a:r>
            <a:r>
              <a:rPr lang="en-US" sz="17300" dirty="0" err="1">
                <a:solidFill>
                  <a:srgbClr val="C00000"/>
                </a:solidFill>
                <a:latin typeface="#9Slide05 SVNAslang Barry" panose="02000506020000020004" pitchFamily="2" charset="0"/>
              </a:rPr>
              <a:t>Việt</a:t>
            </a:r>
            <a:endParaRPr lang="en-US" sz="17300" dirty="0">
              <a:solidFill>
                <a:srgbClr val="C00000"/>
              </a:solidFill>
              <a:latin typeface="#9Slide05 SVNAslang Barry" panose="02000506020000020004" pitchFamily="2" charset="0"/>
            </a:endParaRPr>
          </a:p>
        </p:txBody>
      </p:sp>
      <p:sp>
        <p:nvSpPr>
          <p:cNvPr id="20" name="TextBox 20"/>
          <p:cNvSpPr txBox="1"/>
          <p:nvPr/>
        </p:nvSpPr>
        <p:spPr>
          <a:xfrm>
            <a:off x="5901767" y="1104900"/>
            <a:ext cx="6484465" cy="2462213"/>
          </a:xfrm>
          <a:prstGeom prst="rect">
            <a:avLst/>
          </a:prstGeom>
        </p:spPr>
        <p:txBody>
          <a:bodyPr wrap="square" lIns="0" tIns="0" rIns="0" bIns="0" rtlCol="0" anchor="t">
            <a:spAutoFit/>
          </a:bodyPr>
          <a:lstStyle/>
          <a:p>
            <a:pPr algn="ctr"/>
            <a:r>
              <a:rPr lang="en-US" sz="8000" dirty="0" err="1">
                <a:solidFill>
                  <a:srgbClr val="231F20"/>
                </a:solidFill>
                <a:latin typeface="#9Slide04 Podkova Medium" panose="00000600000000000000" pitchFamily="2" charset="0"/>
              </a:rPr>
              <a:t>Bài</a:t>
            </a:r>
            <a:r>
              <a:rPr lang="en-US" sz="8000" dirty="0">
                <a:solidFill>
                  <a:srgbClr val="231F20"/>
                </a:solidFill>
                <a:latin typeface="#9Slide04 Podkova Medium" panose="00000600000000000000" pitchFamily="2" charset="0"/>
              </a:rPr>
              <a:t> 1:</a:t>
            </a:r>
          </a:p>
          <a:p>
            <a:pPr algn="ctr"/>
            <a:r>
              <a:rPr lang="en-US" sz="8000" dirty="0" err="1">
                <a:latin typeface="#9Slide04 Podkova Medium" panose="00000600000000000000" pitchFamily="2" charset="0"/>
              </a:rPr>
              <a:t>Thế</a:t>
            </a:r>
            <a:r>
              <a:rPr lang="en-US" sz="8000" dirty="0">
                <a:latin typeface="#9Slide04 Podkova Medium" panose="00000600000000000000" pitchFamily="2" charset="0"/>
              </a:rPr>
              <a:t> </a:t>
            </a:r>
            <a:r>
              <a:rPr lang="en-US" sz="8000" dirty="0" err="1">
                <a:latin typeface="#9Slide04 Podkova Medium" panose="00000600000000000000" pitchFamily="2" charset="0"/>
              </a:rPr>
              <a:t>giới</a:t>
            </a:r>
            <a:r>
              <a:rPr lang="en-US" sz="8000" dirty="0">
                <a:latin typeface="#9Slide04 Podkova Medium" panose="00000600000000000000" pitchFamily="2" charset="0"/>
              </a:rPr>
              <a:t> </a:t>
            </a:r>
            <a:r>
              <a:rPr lang="en-US" sz="8000" dirty="0" err="1">
                <a:latin typeface="#9Slide04 Podkova Medium" panose="00000600000000000000" pitchFamily="2" charset="0"/>
              </a:rPr>
              <a:t>kì</a:t>
            </a:r>
            <a:r>
              <a:rPr lang="en-US" sz="8000" dirty="0">
                <a:latin typeface="#9Slide04 Podkova Medium" panose="00000600000000000000" pitchFamily="2" charset="0"/>
              </a:rPr>
              <a:t> </a:t>
            </a:r>
            <a:r>
              <a:rPr lang="en-US" sz="8000" dirty="0" err="1">
                <a:latin typeface="#9Slide04 Podkova Medium" panose="00000600000000000000" pitchFamily="2" charset="0"/>
              </a:rPr>
              <a:t>ảo</a:t>
            </a:r>
            <a:endParaRPr lang="en-US" sz="8000" dirty="0">
              <a:solidFill>
                <a:srgbClr val="231F20"/>
              </a:solidFill>
              <a:latin typeface="#9Slide04 Podkova Medium" panose="00000600000000000000" pitchFamily="2" charset="0"/>
            </a:endParaRPr>
          </a:p>
        </p:txBody>
      </p:sp>
      <p:sp>
        <p:nvSpPr>
          <p:cNvPr id="5" name="Freeform 6">
            <a:extLst>
              <a:ext uri="{FF2B5EF4-FFF2-40B4-BE49-F238E27FC236}">
                <a16:creationId xmlns:a16="http://schemas.microsoft.com/office/drawing/2014/main" id="{6EAC8EF3-8D13-7A73-0421-D2487F14E042}"/>
              </a:ext>
            </a:extLst>
          </p:cNvPr>
          <p:cNvSpPr/>
          <p:nvPr/>
        </p:nvSpPr>
        <p:spPr>
          <a:xfrm>
            <a:off x="533400" y="5981700"/>
            <a:ext cx="7915999" cy="4423064"/>
          </a:xfrm>
          <a:custGeom>
            <a:avLst/>
            <a:gdLst/>
            <a:ahLst/>
            <a:cxnLst/>
            <a:rect l="l" t="t" r="r" b="b"/>
            <a:pathLst>
              <a:path w="5213704" h="2913157">
                <a:moveTo>
                  <a:pt x="0" y="0"/>
                </a:moveTo>
                <a:lnTo>
                  <a:pt x="5213704" y="0"/>
                </a:lnTo>
                <a:lnTo>
                  <a:pt x="5213704" y="2913157"/>
                </a:lnTo>
                <a:lnTo>
                  <a:pt x="0" y="2913157"/>
                </a:lnTo>
                <a:lnTo>
                  <a:pt x="0" y="0"/>
                </a:lnTo>
                <a:close/>
              </a:path>
            </a:pathLst>
          </a:custGeom>
          <a:blipFill>
            <a:blip r:embed="rId3"/>
            <a:stretch>
              <a:fillRect/>
            </a:stretch>
          </a:blipFill>
        </p:spPr>
      </p:sp>
      <p:sp>
        <p:nvSpPr>
          <p:cNvPr id="6" name="Freeform 13">
            <a:extLst>
              <a:ext uri="{FF2B5EF4-FFF2-40B4-BE49-F238E27FC236}">
                <a16:creationId xmlns:a16="http://schemas.microsoft.com/office/drawing/2014/main" id="{52600F79-18F5-216B-9EE0-FFA0DE25EB3F}"/>
              </a:ext>
            </a:extLst>
          </p:cNvPr>
          <p:cNvSpPr/>
          <p:nvPr/>
        </p:nvSpPr>
        <p:spPr>
          <a:xfrm rot="-5273877">
            <a:off x="16037009" y="8027157"/>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A428D45-1965-D1E1-1535-0B93699C2A65}"/>
              </a:ext>
            </a:extLst>
          </p:cNvPr>
          <p:cNvGrpSpPr/>
          <p:nvPr/>
        </p:nvGrpSpPr>
        <p:grpSpPr>
          <a:xfrm>
            <a:off x="727003" y="626519"/>
            <a:ext cx="16833994" cy="8867707"/>
            <a:chOff x="0" y="0"/>
            <a:chExt cx="4433644" cy="2335528"/>
          </a:xfrm>
        </p:grpSpPr>
        <p:sp>
          <p:nvSpPr>
            <p:cNvPr id="3" name="Freeform 3">
              <a:extLst>
                <a:ext uri="{FF2B5EF4-FFF2-40B4-BE49-F238E27FC236}">
                  <a16:creationId xmlns:a16="http://schemas.microsoft.com/office/drawing/2014/main" id="{A1B01F28-4648-ADB3-211B-2C229239D8BC}"/>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a:extLst>
                <a:ext uri="{FF2B5EF4-FFF2-40B4-BE49-F238E27FC236}">
                  <a16:creationId xmlns:a16="http://schemas.microsoft.com/office/drawing/2014/main" id="{677F91F6-4508-4060-B306-FC976BEE43BE}"/>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14">
            <a:extLst>
              <a:ext uri="{FF2B5EF4-FFF2-40B4-BE49-F238E27FC236}">
                <a16:creationId xmlns:a16="http://schemas.microsoft.com/office/drawing/2014/main" id="{19AE2B99-C808-7A5A-7214-FA48B4077421}"/>
              </a:ext>
            </a:extLst>
          </p:cNvPr>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15">
            <a:extLst>
              <a:ext uri="{FF2B5EF4-FFF2-40B4-BE49-F238E27FC236}">
                <a16:creationId xmlns:a16="http://schemas.microsoft.com/office/drawing/2014/main" id="{B649260A-954A-1F81-2961-1BF3DF907B4E}"/>
              </a:ext>
            </a:extLst>
          </p:cNvPr>
          <p:cNvSpPr txBox="1"/>
          <p:nvPr/>
        </p:nvSpPr>
        <p:spPr>
          <a:xfrm>
            <a:off x="8605205" y="3758732"/>
            <a:ext cx="9133257" cy="2089803"/>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Podkova Medium" panose="00000600000000000000" pitchFamily="2" charset="0"/>
              </a:rPr>
              <a:t>HÌNH THÀNH </a:t>
            </a:r>
          </a:p>
          <a:p>
            <a:pPr algn="ctr">
              <a:lnSpc>
                <a:spcPts val="8000"/>
              </a:lnSpc>
            </a:pPr>
            <a:r>
              <a:rPr lang="en-US" sz="8000" dirty="0">
                <a:solidFill>
                  <a:srgbClr val="231F20"/>
                </a:solidFill>
                <a:latin typeface="#9Slide04 Podkova Medium" panose="00000600000000000000" pitchFamily="2" charset="0"/>
              </a:rPr>
              <a:t>KIẾN THỨC</a:t>
            </a:r>
          </a:p>
        </p:txBody>
      </p:sp>
      <p:grpSp>
        <p:nvGrpSpPr>
          <p:cNvPr id="8" name="Group 40">
            <a:extLst>
              <a:ext uri="{FF2B5EF4-FFF2-40B4-BE49-F238E27FC236}">
                <a16:creationId xmlns:a16="http://schemas.microsoft.com/office/drawing/2014/main" id="{B0754597-5FA0-024A-9E5F-EF0AAB530DB2}"/>
              </a:ext>
            </a:extLst>
          </p:cNvPr>
          <p:cNvGrpSpPr/>
          <p:nvPr/>
        </p:nvGrpSpPr>
        <p:grpSpPr>
          <a:xfrm>
            <a:off x="8011941" y="3447022"/>
            <a:ext cx="1186527" cy="1541020"/>
            <a:chOff x="-17861" y="-114300"/>
            <a:chExt cx="312501" cy="405865"/>
          </a:xfrm>
        </p:grpSpPr>
        <p:sp>
          <p:nvSpPr>
            <p:cNvPr id="9" name="Freeform 41">
              <a:extLst>
                <a:ext uri="{FF2B5EF4-FFF2-40B4-BE49-F238E27FC236}">
                  <a16:creationId xmlns:a16="http://schemas.microsoft.com/office/drawing/2014/main" id="{53C345BC-1053-E7A9-765F-4D1466EAEE6A}"/>
                </a:ext>
              </a:extLst>
            </p:cNvPr>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10" name="TextBox 42">
              <a:extLst>
                <a:ext uri="{FF2B5EF4-FFF2-40B4-BE49-F238E27FC236}">
                  <a16:creationId xmlns:a16="http://schemas.microsoft.com/office/drawing/2014/main" id="{01B78B89-1E0C-53BB-7E78-BEA239626A2D}"/>
                </a:ext>
              </a:extLst>
            </p:cNvPr>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a:t>
              </a:r>
            </a:p>
          </p:txBody>
        </p:sp>
      </p:grpSp>
      <p:sp>
        <p:nvSpPr>
          <p:cNvPr id="23" name="Freeform 4">
            <a:extLst>
              <a:ext uri="{FF2B5EF4-FFF2-40B4-BE49-F238E27FC236}">
                <a16:creationId xmlns:a16="http://schemas.microsoft.com/office/drawing/2014/main" id="{AA2277F1-E1DF-66CF-C4FA-92D584761C26}"/>
              </a:ext>
            </a:extLst>
          </p:cNvPr>
          <p:cNvSpPr/>
          <p:nvPr/>
        </p:nvSpPr>
        <p:spPr>
          <a:xfrm>
            <a:off x="920473" y="2648257"/>
            <a:ext cx="7004327" cy="4824229"/>
          </a:xfrm>
          <a:custGeom>
            <a:avLst/>
            <a:gdLst/>
            <a:ahLst/>
            <a:cxnLst/>
            <a:rect l="l" t="t" r="r" b="b"/>
            <a:pathLst>
              <a:path w="5409074" h="3725499">
                <a:moveTo>
                  <a:pt x="0" y="0"/>
                </a:moveTo>
                <a:lnTo>
                  <a:pt x="5409074" y="0"/>
                </a:lnTo>
                <a:lnTo>
                  <a:pt x="5409074" y="3725499"/>
                </a:lnTo>
                <a:lnTo>
                  <a:pt x="0" y="3725499"/>
                </a:lnTo>
                <a:lnTo>
                  <a:pt x="0" y="0"/>
                </a:lnTo>
                <a:close/>
              </a:path>
            </a:pathLst>
          </a:custGeom>
          <a:blipFill>
            <a:blip r:embed="rId5"/>
            <a:stretch>
              <a:fillRect/>
            </a:stretch>
          </a:blipFill>
        </p:spPr>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TotalTime>
  <Words>1627</Words>
  <Application>Microsoft Office PowerPoint</Application>
  <PresentationFormat>Custom</PresentationFormat>
  <Paragraphs>151</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Times New Roman</vt:lpstr>
      <vt:lpstr>Calibri</vt:lpstr>
      <vt:lpstr>#9Slide05 SVNAslang Barry</vt:lpstr>
      <vt:lpstr>Arial</vt:lpstr>
      <vt:lpstr>Open Sans</vt:lpstr>
      <vt:lpstr>ui-sans-serif</vt:lpstr>
      <vt:lpstr>#9Slide05 SVNCookie</vt:lpstr>
      <vt:lpstr>#9Slide04 Podkova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cp:lastModifiedBy>Phát Minh</cp:lastModifiedBy>
  <cp:revision>61</cp:revision>
  <dcterms:created xsi:type="dcterms:W3CDTF">2006-08-16T00:00:00Z</dcterms:created>
  <dcterms:modified xsi:type="dcterms:W3CDTF">2025-09-19T01:06:05Z</dcterms:modified>
  <dc:identifier>DAF7pnTM6sk</dc:identifier>
</cp:coreProperties>
</file>