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vml" ContentType="application/vnd.openxmlformats-officedocument.vmlDrawing"/>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 id="2147483696" r:id="rId5"/>
  </p:sldMasterIdLst>
  <p:notesMasterIdLst>
    <p:notesMasterId r:id="rId24"/>
  </p:notesMasterIdLst>
  <p:sldIdLst>
    <p:sldId id="256" r:id="rId6"/>
    <p:sldId id="257" r:id="rId7"/>
    <p:sldId id="261" r:id="rId8"/>
    <p:sldId id="267" r:id="rId9"/>
    <p:sldId id="258" r:id="rId10"/>
    <p:sldId id="270" r:id="rId11"/>
    <p:sldId id="269" r:id="rId12"/>
    <p:sldId id="271" r:id="rId13"/>
    <p:sldId id="272" r:id="rId14"/>
    <p:sldId id="268" r:id="rId15"/>
    <p:sldId id="259" r:id="rId16"/>
    <p:sldId id="260" r:id="rId17"/>
    <p:sldId id="262" r:id="rId18"/>
    <p:sldId id="263" r:id="rId19"/>
    <p:sldId id="264" r:id="rId20"/>
    <p:sldId id="265" r:id="rId21"/>
    <p:sldId id="273" r:id="rId22"/>
    <p:sldId id="275" r:id="rId23"/>
  </p:sldIdLst>
  <p:sldSz cx="18288000" cy="10287000"/>
  <p:notesSz cx="6858000" cy="9144000"/>
  <p:embeddedFontLst>
    <p:embeddedFont>
      <p:font typeface=".VnMysticalH" panose="020B7200000000000000"/>
      <p:regular r:id="rId25"/>
    </p:embeddedFont>
    <p:embeddedFont>
      <p:font typeface="Nunito Bold" panose="020B0604020202020204" charset="0"/>
      <p:bold r:id="rId26"/>
    </p:embeddedFont>
    <p:embeddedFont>
      <p:font typeface="Public Sans" panose="020B0604020202020204" charset="0"/>
      <p:regular r:id="rId27"/>
    </p:embeddedFont>
    <p:embeddedFont>
      <p:font typeface="Nunito Bold Bold" panose="020B0604020202020204" charset="0"/>
      <p:regular r:id="rId28"/>
    </p:embeddedFont>
    <p:embeddedFont>
      <p:font typeface="Calibri" panose="020F0502020204030204" pitchFamily="34" charset="0"/>
      <p:regular r:id="rId29"/>
      <p:bold r:id="rId30"/>
      <p:italic r:id="rId31"/>
      <p:boldItalic r:id="rId32"/>
    </p:embeddedFont>
    <p:embeddedFont>
      <p:font typeface="SimSun" panose="02010600030101010101" pitchFamily="2" charset="-122"/>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1" d="100"/>
          <a:sy n="51" d="100"/>
        </p:scale>
        <p:origin x="260" y="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2.fntdata"/><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1.fntdata"/><Relationship Id="rId33"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7.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 Id="rId4" Type="http://schemas.openxmlformats.org/officeDocument/2006/relationships/image" Target="../media/image14.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image" Target="../media/image11.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11.wmf"/><Relationship Id="rId1" Type="http://schemas.openxmlformats.org/officeDocument/2006/relationships/image" Target="../media/image60.wmf"/><Relationship Id="rId4" Type="http://schemas.openxmlformats.org/officeDocument/2006/relationships/image" Target="../media/image6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 Id="rId6" Type="http://schemas.openxmlformats.org/officeDocument/2006/relationships/image" Target="../media/image21.wmf"/><Relationship Id="rId5" Type="http://schemas.openxmlformats.org/officeDocument/2006/relationships/image" Target="../media/image20.wmf"/><Relationship Id="rId4" Type="http://schemas.openxmlformats.org/officeDocument/2006/relationships/image" Target="../media/image19.w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image" Target="../media/image23.wmf"/><Relationship Id="rId7" Type="http://schemas.openxmlformats.org/officeDocument/2006/relationships/image" Target="../media/image27.wmf"/><Relationship Id="rId2" Type="http://schemas.openxmlformats.org/officeDocument/2006/relationships/image" Target="../media/image22.wmf"/><Relationship Id="rId1" Type="http://schemas.openxmlformats.org/officeDocument/2006/relationships/image" Target="../media/image11.wmf"/><Relationship Id="rId6" Type="http://schemas.openxmlformats.org/officeDocument/2006/relationships/image" Target="../media/image26.wmf"/><Relationship Id="rId5" Type="http://schemas.openxmlformats.org/officeDocument/2006/relationships/image" Target="../media/image25.wmf"/><Relationship Id="rId4" Type="http://schemas.openxmlformats.org/officeDocument/2006/relationships/image" Target="../media/image2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11.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11.wmf"/><Relationship Id="rId1" Type="http://schemas.openxmlformats.org/officeDocument/2006/relationships/image" Target="../media/image32.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11.wmf"/><Relationship Id="rId4" Type="http://schemas.openxmlformats.org/officeDocument/2006/relationships/image" Target="../media/image38.w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image" Target="../media/image41.wmf"/><Relationship Id="rId7" Type="http://schemas.openxmlformats.org/officeDocument/2006/relationships/image" Target="../media/image45.wmf"/><Relationship Id="rId2" Type="http://schemas.openxmlformats.org/officeDocument/2006/relationships/image" Target="../media/image40.wmf"/><Relationship Id="rId1" Type="http://schemas.openxmlformats.org/officeDocument/2006/relationships/image" Target="../media/image39.wmf"/><Relationship Id="rId6" Type="http://schemas.openxmlformats.org/officeDocument/2006/relationships/image" Target="../media/image44.wmf"/><Relationship Id="rId5" Type="http://schemas.openxmlformats.org/officeDocument/2006/relationships/image" Target="../media/image43.wmf"/><Relationship Id="rId10" Type="http://schemas.openxmlformats.org/officeDocument/2006/relationships/image" Target="../media/image48.wmf"/><Relationship Id="rId4" Type="http://schemas.openxmlformats.org/officeDocument/2006/relationships/image" Target="../media/image42.wmf"/><Relationship Id="rId9" Type="http://schemas.openxmlformats.org/officeDocument/2006/relationships/image" Target="../media/image47.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image" Target="../media/image49.wmf"/><Relationship Id="rId6" Type="http://schemas.openxmlformats.org/officeDocument/2006/relationships/image" Target="../media/image54.wmf"/><Relationship Id="rId5" Type="http://schemas.openxmlformats.org/officeDocument/2006/relationships/image" Target="../media/image53.wmf"/><Relationship Id="rId4" Type="http://schemas.openxmlformats.org/officeDocument/2006/relationships/image" Target="../media/image52.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94F32D-E381-4911-B4D1-DB0FE7914C98}" type="datetimeFigureOut">
              <a:rPr lang="en-US" smtClean="0"/>
              <a:t>12/2/2025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F73FCA-3A50-47C9-9A9B-318CCC410AF6}" type="slidenum">
              <a:rPr lang="en-US" smtClean="0"/>
              <a:t>‹#›</a:t>
            </a:fld>
            <a:endParaRPr lang="en-US"/>
          </a:p>
        </p:txBody>
      </p:sp>
    </p:spTree>
    <p:extLst>
      <p:ext uri="{BB962C8B-B14F-4D97-AF65-F5344CB8AC3E}">
        <p14:creationId xmlns:p14="http://schemas.microsoft.com/office/powerpoint/2010/main" val="2897731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4756" name="Slide Number Placeholder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hangingPunct="1"/>
            <a:fld id="{353B5211-AE27-4439-AF8E-4D1E939E7A00}" type="slidenum">
              <a:rPr lang="en-US" smtClean="0">
                <a:solidFill>
                  <a:srgbClr val="000000"/>
                </a:solidFill>
              </a:rPr>
              <a:pPr eaLnBrk="1" hangingPunct="1"/>
              <a:t>18</a:t>
            </a:fld>
            <a:endParaRPr lang="en-US">
              <a:solidFill>
                <a:srgbClr val="000000"/>
              </a:solidFill>
            </a:endParaRPr>
          </a:p>
        </p:txBody>
      </p:sp>
    </p:spTree>
    <p:extLst>
      <p:ext uri="{BB962C8B-B14F-4D97-AF65-F5344CB8AC3E}">
        <p14:creationId xmlns:p14="http://schemas.microsoft.com/office/powerpoint/2010/main" val="789970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792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202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0"/>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906714"/>
            <a:ext cx="7772400" cy="15001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36465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8002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6"/>
            <a:ext cx="404177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04170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97072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76710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5"/>
            <a:ext cx="300831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7" y="273055"/>
            <a:ext cx="5111750" cy="585311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0"/>
            <a:ext cx="3008314" cy="4691064"/>
          </a:xfrm>
        </p:spPr>
        <p:txBody>
          <a:bodyPr/>
          <a:lstStyle>
            <a:lvl1pPr marL="0" indent="0">
              <a:buNone/>
              <a:defRPr sz="1400"/>
            </a:lvl1pPr>
            <a:lvl2pPr marL="457200" indent="0">
              <a:buNone/>
              <a:defRPr sz="1200"/>
            </a:lvl2pPr>
            <a:lvl3pPr marL="914400" indent="0">
              <a:buNone/>
              <a:defRPr sz="10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0316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7"/>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5"/>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18771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47059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63646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47721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13268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0"/>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906714"/>
            <a:ext cx="7772400" cy="15001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59196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9157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6"/>
            <a:ext cx="404177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60090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22540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0235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0"/>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906714"/>
            <a:ext cx="7772400" cy="15001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5"/>
            <a:ext cx="300831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7" y="273055"/>
            <a:ext cx="5111750" cy="585311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0"/>
            <a:ext cx="3008314" cy="4691064"/>
          </a:xfrm>
        </p:spPr>
        <p:txBody>
          <a:bodyPr/>
          <a:lstStyle>
            <a:lvl1pPr marL="0" indent="0">
              <a:buNone/>
              <a:defRPr sz="1400"/>
            </a:lvl1pPr>
            <a:lvl2pPr marL="457200" indent="0">
              <a:buNone/>
              <a:defRPr sz="1200"/>
            </a:lvl2pPr>
            <a:lvl3pPr marL="914400" indent="0">
              <a:buNone/>
              <a:defRPr sz="10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81008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7"/>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5"/>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7457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83135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4292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57504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26520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0"/>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906714"/>
            <a:ext cx="7772400" cy="15001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6978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81982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6"/>
            <a:ext cx="404177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51527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987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78285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5"/>
            <a:ext cx="300831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7" y="273055"/>
            <a:ext cx="5111750" cy="585311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0"/>
            <a:ext cx="3008314" cy="4691064"/>
          </a:xfrm>
        </p:spPr>
        <p:txBody>
          <a:bodyPr/>
          <a:lstStyle>
            <a:lvl1pPr marL="0" indent="0">
              <a:buNone/>
              <a:defRPr sz="1400"/>
            </a:lvl1pPr>
            <a:lvl2pPr marL="457200" indent="0">
              <a:buNone/>
              <a:defRPr sz="1200"/>
            </a:lvl2pPr>
            <a:lvl3pPr marL="914400" indent="0">
              <a:buNone/>
              <a:defRPr sz="10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76052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7"/>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5"/>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34950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38110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0732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32536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2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32886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2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43811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2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88996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1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6924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6"/>
            <a:ext cx="404177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1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1216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44425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33019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44004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01327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88490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96479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3146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21272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7071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96678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31354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26196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95558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00457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28926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66808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83760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84592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2"/>
          </a:xfrm>
        </p:spPr>
        <p:txBody>
          <a:bodyPr anchor="t"/>
          <a:lstStyle>
            <a:lvl1pPr algn="l">
              <a:defRPr sz="8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0"/>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2011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800226"/>
            <a:ext cx="8077200" cy="5091112"/>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1800226"/>
            <a:ext cx="8077200" cy="5091112"/>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D78A31-B58C-4F22-8C52-A961D950D026}" type="datetimeFigureOut">
              <a:rPr lang="en-US" smtClean="0">
                <a:solidFill>
                  <a:prstClr val="black">
                    <a:tint val="75000"/>
                  </a:prstClr>
                </a:solidFill>
              </a:rPr>
              <a:pPr/>
              <a:t>12/2/2025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02398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8"/>
            <a:ext cx="16459200" cy="1714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914400" y="3262312"/>
            <a:ext cx="8080376"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3" y="2302670"/>
            <a:ext cx="8083550"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9290053" y="3262312"/>
            <a:ext cx="8083550"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D78A31-B58C-4F22-8C52-A961D950D026}" type="datetimeFigureOut">
              <a:rPr lang="en-US" smtClean="0">
                <a:solidFill>
                  <a:prstClr val="black">
                    <a:tint val="75000"/>
                  </a:prstClr>
                </a:solidFill>
              </a:rPr>
              <a:pPr/>
              <a:t>12/2/2025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92578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D78A31-B58C-4F22-8C52-A961D950D026}" type="datetimeFigureOut">
              <a:rPr lang="en-US" smtClean="0">
                <a:solidFill>
                  <a:prstClr val="black">
                    <a:tint val="75000"/>
                  </a:prstClr>
                </a:solidFill>
              </a:rPr>
              <a:pPr/>
              <a:t>12/2/2025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48299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12/2/2025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73717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12/2/2025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30234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12/2/2025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20409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12/2/2025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45492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12/2/2025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55255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12/2/2025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21745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12/2/2025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3731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5"/>
            <a:ext cx="300831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7" y="273055"/>
            <a:ext cx="5111750" cy="585311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0"/>
            <a:ext cx="3008314" cy="4691064"/>
          </a:xfrm>
        </p:spPr>
        <p:txBody>
          <a:bodyPr/>
          <a:lstStyle>
            <a:lvl1pPr marL="0" indent="0">
              <a:buNone/>
              <a:defRPr sz="1400"/>
            </a:lvl1pPr>
            <a:lvl2pPr marL="457200" indent="0">
              <a:buNone/>
              <a:defRPr sz="1200"/>
            </a:lvl2pPr>
            <a:lvl3pPr marL="914400" indent="0">
              <a:buNone/>
              <a:defRPr sz="10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12/2/2025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89776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12/2/2025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21758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12/2/2025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49874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12/2/2025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46801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12/2/2025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55888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3" y="409574"/>
            <a:ext cx="6016626" cy="1743076"/>
          </a:xfrm>
        </p:spPr>
        <p:txBody>
          <a:bodyPr anchor="b"/>
          <a:lstStyle>
            <a:lvl1pPr algn="l">
              <a:defRPr sz="4000" b="1"/>
            </a:lvl1pPr>
          </a:lstStyle>
          <a:p>
            <a:r>
              <a:rPr lang="en-US"/>
              <a:t>Click to edit Master title style</a:t>
            </a:r>
          </a:p>
        </p:txBody>
      </p:sp>
      <p:sp>
        <p:nvSpPr>
          <p:cNvPr id="3" name="Content Placeholder 2"/>
          <p:cNvSpPr>
            <a:spLocks noGrp="1"/>
          </p:cNvSpPr>
          <p:nvPr>
            <p:ph idx="1"/>
          </p:nvPr>
        </p:nvSpPr>
        <p:spPr>
          <a:xfrm>
            <a:off x="7150100" y="409577"/>
            <a:ext cx="10223500" cy="877967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3" y="2152653"/>
            <a:ext cx="6016626" cy="70365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78D78A31-B58C-4F22-8C52-A961D950D026}" type="datetimeFigureOut">
              <a:rPr lang="en-US" smtClean="0">
                <a:solidFill>
                  <a:prstClr val="black">
                    <a:tint val="75000"/>
                  </a:prstClr>
                </a:solidFill>
              </a:rPr>
              <a:pPr/>
              <a:t>12/2/2025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90209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8"/>
          </a:xfrm>
        </p:spPr>
        <p:txBody>
          <a:bodyPr anchor="b"/>
          <a:lstStyle>
            <a:lvl1pPr algn="l">
              <a:defRPr sz="4000" b="1"/>
            </a:lvl1pPr>
          </a:lstStyle>
          <a:p>
            <a:r>
              <a:rPr lang="en-US"/>
              <a:t>Click to edit Master title style</a:t>
            </a:r>
          </a:p>
        </p:txBody>
      </p:sp>
      <p:sp>
        <p:nvSpPr>
          <p:cNvPr id="3" name="Picture Placeholder 2"/>
          <p:cNvSpPr>
            <a:spLocks noGrp="1"/>
          </p:cNvSpPr>
          <p:nvPr>
            <p:ph type="pic" idx="1"/>
          </p:nvPr>
        </p:nvSpPr>
        <p:spPr>
          <a:xfrm>
            <a:off x="3584576" y="919162"/>
            <a:ext cx="10972800" cy="61722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3584576" y="8051007"/>
            <a:ext cx="10972800" cy="12072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78D78A31-B58C-4F22-8C52-A961D950D026}" type="datetimeFigureOut">
              <a:rPr lang="en-US" smtClean="0">
                <a:solidFill>
                  <a:prstClr val="black">
                    <a:tint val="75000"/>
                  </a:prstClr>
                </a:solidFill>
              </a:rPr>
              <a:pPr/>
              <a:t>12/2/2025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44891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72485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309562"/>
            <a:ext cx="4114800" cy="65817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309562"/>
            <a:ext cx="12039600" cy="65817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4658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7"/>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5"/>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9" Type="http://schemas.openxmlformats.org/officeDocument/2006/relationships/slideLayout" Target="../slideLayouts/slideLayout83.xml"/><Relationship Id="rId21" Type="http://schemas.openxmlformats.org/officeDocument/2006/relationships/slideLayout" Target="../slideLayouts/slideLayout65.xml"/><Relationship Id="rId34" Type="http://schemas.openxmlformats.org/officeDocument/2006/relationships/slideLayout" Target="../slideLayouts/slideLayout78.xml"/><Relationship Id="rId42" Type="http://schemas.openxmlformats.org/officeDocument/2006/relationships/slideLayout" Target="../slideLayouts/slideLayout86.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9" Type="http://schemas.openxmlformats.org/officeDocument/2006/relationships/slideLayout" Target="../slideLayouts/slideLayout73.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37" Type="http://schemas.openxmlformats.org/officeDocument/2006/relationships/slideLayout" Target="../slideLayouts/slideLayout81.xml"/><Relationship Id="rId40" Type="http://schemas.openxmlformats.org/officeDocument/2006/relationships/slideLayout" Target="../slideLayouts/slideLayout84.xml"/><Relationship Id="rId45" Type="http://schemas.openxmlformats.org/officeDocument/2006/relationships/theme" Target="../theme/theme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36" Type="http://schemas.openxmlformats.org/officeDocument/2006/relationships/slideLayout" Target="../slideLayouts/slideLayout80.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4" Type="http://schemas.openxmlformats.org/officeDocument/2006/relationships/slideLayout" Target="../slideLayouts/slideLayout88.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35" Type="http://schemas.openxmlformats.org/officeDocument/2006/relationships/slideLayout" Target="../slideLayouts/slideLayout79.xml"/><Relationship Id="rId43" Type="http://schemas.openxmlformats.org/officeDocument/2006/relationships/slideLayout" Target="../slideLayouts/slideLayout87.xml"/><Relationship Id="rId8" Type="http://schemas.openxmlformats.org/officeDocument/2006/relationships/slideLayout" Target="../slideLayouts/slideLayout52.xml"/><Relationship Id="rId3" Type="http://schemas.openxmlformats.org/officeDocument/2006/relationships/slideLayout" Target="../slideLayouts/slideLayout47.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38" Type="http://schemas.openxmlformats.org/officeDocument/2006/relationships/slideLayout" Target="../slideLayouts/slideLayout82.xml"/><Relationship Id="rId20" Type="http://schemas.openxmlformats.org/officeDocument/2006/relationships/slideLayout" Target="../slideLayouts/slideLayout64.xml"/><Relationship Id="rId41"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7"/>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12/2/2025</a:t>
            </a:fld>
            <a:endParaRPr lang="en-US"/>
          </a:p>
        </p:txBody>
      </p:sp>
      <p:sp>
        <p:nvSpPr>
          <p:cNvPr id="5" name="Footer Placeholder 4"/>
          <p:cNvSpPr>
            <a:spLocks noGrp="1"/>
          </p:cNvSpPr>
          <p:nvPr>
            <p:ph type="ftr" sz="quarter" idx="3"/>
          </p:nvPr>
        </p:nvSpPr>
        <p:spPr>
          <a:xfrm>
            <a:off x="3124200" y="6356357"/>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7"/>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7"/>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7"/>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7"/>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81690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7"/>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7"/>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7"/>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12387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7"/>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7"/>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7"/>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89734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8"/>
            <a:ext cx="16459200" cy="1714500"/>
          </a:xfrm>
          <a:prstGeom prst="rect">
            <a:avLst/>
          </a:prstGeom>
        </p:spPr>
        <p:txBody>
          <a:bodyPr vert="horz" lIns="182880" tIns="91440" rIns="182880" bIns="9144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4"/>
          </a:xfrm>
          <a:prstGeom prst="rect">
            <a:avLst/>
          </a:prstGeom>
        </p:spPr>
        <p:txBody>
          <a:bodyPr vert="horz" lIns="182880" tIns="91440" rIns="182880"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182880" tIns="91440" rIns="182880" bIns="91440" rtlCol="0" anchor="ctr"/>
          <a:lstStyle>
            <a:lvl1pPr algn="l">
              <a:defRPr sz="2400">
                <a:solidFill>
                  <a:schemeClr val="tx1">
                    <a:tint val="75000"/>
                  </a:schemeClr>
                </a:solidFill>
              </a:defRPr>
            </a:lvl1pPr>
          </a:lstStyle>
          <a:p>
            <a:pPr defTabSz="1828800"/>
            <a:fld id="{78D78A31-B58C-4F22-8C52-A961D950D026}" type="datetimeFigureOut">
              <a:rPr lang="en-US" smtClean="0">
                <a:solidFill>
                  <a:prstClr val="black">
                    <a:tint val="75000"/>
                  </a:prstClr>
                </a:solidFill>
              </a:rPr>
              <a:pPr defTabSz="1828800"/>
              <a:t>12/2/2025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182880" tIns="91440" rIns="182880" bIns="91440" rtlCol="0" anchor="ctr"/>
          <a:lstStyle>
            <a:lvl1pPr algn="ctr">
              <a:defRPr sz="2400">
                <a:solidFill>
                  <a:schemeClr val="tx1">
                    <a:tint val="75000"/>
                  </a:schemeClr>
                </a:solidFill>
              </a:defRPr>
            </a:lvl1pPr>
          </a:lstStyle>
          <a:p>
            <a:pPr defTabSz="182880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182880" tIns="91440" rIns="182880" bIns="91440" rtlCol="0" anchor="ctr"/>
          <a:lstStyle>
            <a:lvl1pPr algn="r">
              <a:defRPr sz="2400">
                <a:solidFill>
                  <a:schemeClr val="tx1">
                    <a:tint val="75000"/>
                  </a:schemeClr>
                </a:solidFill>
              </a:defRPr>
            </a:lvl1pPr>
          </a:lstStyle>
          <a:p>
            <a:pPr defTabSz="1828800"/>
            <a:fld id="{470D3A97-CF50-4079-9344-E4CA4E728CCC}"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427030770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8" r:id="rId32"/>
    <p:sldLayoutId id="2147483729" r:id="rId33"/>
    <p:sldLayoutId id="2147483730" r:id="rId34"/>
    <p:sldLayoutId id="2147483731" r:id="rId35"/>
    <p:sldLayoutId id="2147483732" r:id="rId36"/>
    <p:sldLayoutId id="2147483733" r:id="rId37"/>
    <p:sldLayoutId id="2147483734" r:id="rId38"/>
    <p:sldLayoutId id="2147483735" r:id="rId39"/>
    <p:sldLayoutId id="2147483736" r:id="rId40"/>
    <p:sldLayoutId id="2147483737" r:id="rId41"/>
    <p:sldLayoutId id="2147483738" r:id="rId42"/>
    <p:sldLayoutId id="2147483739" r:id="rId43"/>
    <p:sldLayoutId id="2147483740" r:id="rId44"/>
  </p:sldLayoutIdLst>
  <p:txStyles>
    <p:titleStyle>
      <a:lvl1pPr algn="ctr" defTabSz="18288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1828800" rtl="0" eaLnBrk="1" latinLnBrk="0" hangingPunct="1">
        <a:spcBef>
          <a:spcPct val="20000"/>
        </a:spcBef>
        <a:buFont typeface="Arial" panose="020B0604020202020204" pitchFamily="34" charset="0"/>
        <a:buChar char="•"/>
        <a:defRPr sz="6400" kern="1200">
          <a:solidFill>
            <a:schemeClr val="tx1"/>
          </a:solidFill>
          <a:latin typeface="+mn-lt"/>
          <a:ea typeface="+mn-ea"/>
          <a:cs typeface="+mn-cs"/>
        </a:defRPr>
      </a:lvl1pPr>
      <a:lvl2pPr marL="1485900" indent="-571500" algn="l" defTabSz="1828800"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2pPr>
      <a:lvl3pPr marL="2286000" indent="-457200" algn="l" defTabSz="18288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3pPr>
      <a:lvl4pPr marL="3200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4pPr>
      <a:lvl5pPr marL="41148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35.JPG"/></Relationships>
</file>

<file path=ppt/slides/_rels/slide11.xml.rels><?xml version="1.0" encoding="UTF-8" standalone="yes"?>
<Relationships xmlns="http://schemas.openxmlformats.org/package/2006/relationships"><Relationship Id="rId8" Type="http://schemas.openxmlformats.org/officeDocument/2006/relationships/image" Target="../media/image11.wmf"/><Relationship Id="rId13" Type="http://schemas.openxmlformats.org/officeDocument/2006/relationships/oleObject" Target="../embeddings/oleObject28.bin"/><Relationship Id="rId3" Type="http://schemas.openxmlformats.org/officeDocument/2006/relationships/image" Target="../media/image8.png"/><Relationship Id="rId7" Type="http://schemas.openxmlformats.org/officeDocument/2006/relationships/oleObject" Target="../embeddings/oleObject25.bin"/><Relationship Id="rId12" Type="http://schemas.openxmlformats.org/officeDocument/2006/relationships/image" Target="../media/image37.wmf"/><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6.svg"/><Relationship Id="rId11" Type="http://schemas.openxmlformats.org/officeDocument/2006/relationships/oleObject" Target="../embeddings/oleObject27.bin"/><Relationship Id="rId5" Type="http://schemas.openxmlformats.org/officeDocument/2006/relationships/image" Target="../media/image3.png"/><Relationship Id="rId10" Type="http://schemas.openxmlformats.org/officeDocument/2006/relationships/image" Target="../media/image36.wmf"/><Relationship Id="rId4" Type="http://schemas.openxmlformats.org/officeDocument/2006/relationships/image" Target="../media/image16.svg"/><Relationship Id="rId9" Type="http://schemas.openxmlformats.org/officeDocument/2006/relationships/oleObject" Target="../embeddings/oleObject26.bin"/><Relationship Id="rId14" Type="http://schemas.openxmlformats.org/officeDocument/2006/relationships/image" Target="../media/image38.wmf"/></Relationships>
</file>

<file path=ppt/slides/_rels/slide12.xml.rels><?xml version="1.0" encoding="UTF-8" standalone="yes"?>
<Relationships xmlns="http://schemas.openxmlformats.org/package/2006/relationships"><Relationship Id="rId8" Type="http://schemas.openxmlformats.org/officeDocument/2006/relationships/image" Target="../media/image40.wmf"/><Relationship Id="rId13" Type="http://schemas.openxmlformats.org/officeDocument/2006/relationships/oleObject" Target="../embeddings/oleObject33.bin"/><Relationship Id="rId18" Type="http://schemas.openxmlformats.org/officeDocument/2006/relationships/image" Target="../media/image45.wmf"/><Relationship Id="rId3" Type="http://schemas.openxmlformats.org/officeDocument/2006/relationships/image" Target="../media/image3.png"/><Relationship Id="rId21" Type="http://schemas.openxmlformats.org/officeDocument/2006/relationships/oleObject" Target="../embeddings/oleObject37.bin"/><Relationship Id="rId7" Type="http://schemas.openxmlformats.org/officeDocument/2006/relationships/oleObject" Target="../embeddings/oleObject30.bin"/><Relationship Id="rId12" Type="http://schemas.openxmlformats.org/officeDocument/2006/relationships/image" Target="../media/image42.wmf"/><Relationship Id="rId17" Type="http://schemas.openxmlformats.org/officeDocument/2006/relationships/oleObject" Target="../embeddings/oleObject35.bin"/><Relationship Id="rId2" Type="http://schemas.openxmlformats.org/officeDocument/2006/relationships/slideLayout" Target="../slideLayouts/slideLayout7.xml"/><Relationship Id="rId16" Type="http://schemas.openxmlformats.org/officeDocument/2006/relationships/image" Target="../media/image44.wmf"/><Relationship Id="rId20" Type="http://schemas.openxmlformats.org/officeDocument/2006/relationships/image" Target="../media/image46.wmf"/><Relationship Id="rId1" Type="http://schemas.openxmlformats.org/officeDocument/2006/relationships/vmlDrawing" Target="../drawings/vmlDrawing7.vml"/><Relationship Id="rId6" Type="http://schemas.openxmlformats.org/officeDocument/2006/relationships/image" Target="../media/image39.wmf"/><Relationship Id="rId11" Type="http://schemas.openxmlformats.org/officeDocument/2006/relationships/oleObject" Target="../embeddings/oleObject32.bin"/><Relationship Id="rId24" Type="http://schemas.openxmlformats.org/officeDocument/2006/relationships/image" Target="../media/image48.wmf"/><Relationship Id="rId5" Type="http://schemas.openxmlformats.org/officeDocument/2006/relationships/oleObject" Target="../embeddings/oleObject29.bin"/><Relationship Id="rId15" Type="http://schemas.openxmlformats.org/officeDocument/2006/relationships/oleObject" Target="../embeddings/oleObject34.bin"/><Relationship Id="rId23" Type="http://schemas.openxmlformats.org/officeDocument/2006/relationships/oleObject" Target="../embeddings/oleObject38.bin"/><Relationship Id="rId10" Type="http://schemas.openxmlformats.org/officeDocument/2006/relationships/image" Target="../media/image41.wmf"/><Relationship Id="rId19" Type="http://schemas.openxmlformats.org/officeDocument/2006/relationships/oleObject" Target="../embeddings/oleObject36.bin"/><Relationship Id="rId4" Type="http://schemas.openxmlformats.org/officeDocument/2006/relationships/image" Target="../media/image6.svg"/><Relationship Id="rId9" Type="http://schemas.openxmlformats.org/officeDocument/2006/relationships/oleObject" Target="../embeddings/oleObject31.bin"/><Relationship Id="rId14" Type="http://schemas.openxmlformats.org/officeDocument/2006/relationships/image" Target="../media/image43.wmf"/><Relationship Id="rId22" Type="http://schemas.openxmlformats.org/officeDocument/2006/relationships/image" Target="../media/image47.wmf"/></Relationships>
</file>

<file path=ppt/slides/_rels/slide13.xml.rels><?xml version="1.0" encoding="UTF-8" standalone="yes"?>
<Relationships xmlns="http://schemas.openxmlformats.org/package/2006/relationships"><Relationship Id="rId8" Type="http://schemas.openxmlformats.org/officeDocument/2006/relationships/image" Target="../media/image51.wmf"/><Relationship Id="rId13" Type="http://schemas.openxmlformats.org/officeDocument/2006/relationships/oleObject" Target="../embeddings/oleObject44.bin"/><Relationship Id="rId3" Type="http://schemas.openxmlformats.org/officeDocument/2006/relationships/oleObject" Target="../embeddings/oleObject39.bin"/><Relationship Id="rId7" Type="http://schemas.openxmlformats.org/officeDocument/2006/relationships/oleObject" Target="../embeddings/oleObject41.bin"/><Relationship Id="rId12" Type="http://schemas.openxmlformats.org/officeDocument/2006/relationships/image" Target="../media/image53.w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50.wmf"/><Relationship Id="rId11" Type="http://schemas.openxmlformats.org/officeDocument/2006/relationships/oleObject" Target="../embeddings/oleObject43.bin"/><Relationship Id="rId5" Type="http://schemas.openxmlformats.org/officeDocument/2006/relationships/oleObject" Target="../embeddings/oleObject40.bin"/><Relationship Id="rId10" Type="http://schemas.openxmlformats.org/officeDocument/2006/relationships/image" Target="../media/image52.wmf"/><Relationship Id="rId4" Type="http://schemas.openxmlformats.org/officeDocument/2006/relationships/image" Target="../media/image49.wmf"/><Relationship Id="rId9" Type="http://schemas.openxmlformats.org/officeDocument/2006/relationships/oleObject" Target="../embeddings/oleObject42.bin"/><Relationship Id="rId14" Type="http://schemas.openxmlformats.org/officeDocument/2006/relationships/image" Target="../media/image54.wmf"/></Relationships>
</file>

<file path=ppt/slides/_rels/slide14.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oleObject" Target="../embeddings/oleObject45.bin"/><Relationship Id="rId7" Type="http://schemas.openxmlformats.org/officeDocument/2006/relationships/oleObject" Target="../embeddings/oleObject47.bin"/><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56.wmf"/><Relationship Id="rId5" Type="http://schemas.openxmlformats.org/officeDocument/2006/relationships/oleObject" Target="../embeddings/oleObject46.bin"/><Relationship Id="rId4" Type="http://schemas.openxmlformats.org/officeDocument/2006/relationships/image" Target="../media/image55.wmf"/></Relationships>
</file>

<file path=ppt/slides/_rels/slide1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oleObject" Target="../embeddings/oleObject48.bin"/><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14.svg"/><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8.sv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6.png"/><Relationship Id="rId14" Type="http://schemas.openxmlformats.org/officeDocument/2006/relationships/image" Target="../media/image58.wmf"/></Relationships>
</file>

<file path=ppt/slides/_rels/slide16.xml.rels><?xml version="1.0" encoding="UTF-8" standalone="yes"?>
<Relationships xmlns="http://schemas.openxmlformats.org/package/2006/relationships"><Relationship Id="rId8" Type="http://schemas.openxmlformats.org/officeDocument/2006/relationships/image" Target="../media/image59.wmf"/><Relationship Id="rId3" Type="http://schemas.openxmlformats.org/officeDocument/2006/relationships/image" Target="../media/image3.png"/><Relationship Id="rId7" Type="http://schemas.openxmlformats.org/officeDocument/2006/relationships/oleObject" Target="../embeddings/oleObject50.bin"/><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11.wmf"/><Relationship Id="rId5" Type="http://schemas.openxmlformats.org/officeDocument/2006/relationships/oleObject" Target="../embeddings/oleObject49.bin"/><Relationship Id="rId4" Type="http://schemas.openxmlformats.org/officeDocument/2006/relationships/image" Target="../media/image6.svg"/></Relationships>
</file>

<file path=ppt/slides/_rels/slide17.xml.rels><?xml version="1.0" encoding="UTF-8" standalone="yes"?>
<Relationships xmlns="http://schemas.openxmlformats.org/package/2006/relationships"><Relationship Id="rId8" Type="http://schemas.openxmlformats.org/officeDocument/2006/relationships/image" Target="../media/image11.wmf"/><Relationship Id="rId13" Type="http://schemas.openxmlformats.org/officeDocument/2006/relationships/image" Target="../media/image62.wmf"/><Relationship Id="rId3" Type="http://schemas.openxmlformats.org/officeDocument/2006/relationships/image" Target="../media/image3.png"/><Relationship Id="rId7" Type="http://schemas.openxmlformats.org/officeDocument/2006/relationships/oleObject" Target="../embeddings/oleObject52.bin"/><Relationship Id="rId12" Type="http://schemas.openxmlformats.org/officeDocument/2006/relationships/oleObject" Target="../embeddings/oleObject54.bin"/><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60.wmf"/><Relationship Id="rId11" Type="http://schemas.openxmlformats.org/officeDocument/2006/relationships/image" Target="../media/image61.wmf"/><Relationship Id="rId5" Type="http://schemas.openxmlformats.org/officeDocument/2006/relationships/oleObject" Target="../embeddings/oleObject51.bin"/><Relationship Id="rId10" Type="http://schemas.openxmlformats.org/officeDocument/2006/relationships/oleObject" Target="../embeddings/oleObject53.bin"/><Relationship Id="rId4" Type="http://schemas.openxmlformats.org/officeDocument/2006/relationships/image" Target="../media/image6.svg"/><Relationship Id="rId9" Type="http://schemas.openxmlformats.org/officeDocument/2006/relationships/image" Target="../media/image63.JPG"/></Relationships>
</file>

<file path=ppt/slides/_rels/slide18.xml.rels><?xml version="1.0" encoding="UTF-8" standalone="yes"?>
<Relationships xmlns="http://schemas.openxmlformats.org/package/2006/relationships"><Relationship Id="rId8" Type="http://schemas.openxmlformats.org/officeDocument/2006/relationships/image" Target="../media/image65.gif"/><Relationship Id="rId3" Type="http://schemas.openxmlformats.org/officeDocument/2006/relationships/audio" Target="../media/media2.mp3"/><Relationship Id="rId7" Type="http://schemas.openxmlformats.org/officeDocument/2006/relationships/image" Target="../media/image64.png"/><Relationship Id="rId2" Type="http://schemas.microsoft.com/office/2007/relationships/media" Target="../media/media2.mp3"/><Relationship Id="rId1" Type="http://schemas.openxmlformats.org/officeDocument/2006/relationships/tags" Target="../tags/tag1.xml"/><Relationship Id="rId6" Type="http://schemas.openxmlformats.org/officeDocument/2006/relationships/audio" Target="../media/audio1.wav"/><Relationship Id="rId11" Type="http://schemas.openxmlformats.org/officeDocument/2006/relationships/image" Target="../media/image68.png"/><Relationship Id="rId5" Type="http://schemas.openxmlformats.org/officeDocument/2006/relationships/notesSlide" Target="../notesSlides/notesSlide1.xml"/><Relationship Id="rId10" Type="http://schemas.openxmlformats.org/officeDocument/2006/relationships/image" Target="../media/image67.jpeg"/><Relationship Id="rId4" Type="http://schemas.openxmlformats.org/officeDocument/2006/relationships/slideLayout" Target="../slideLayouts/slideLayout68.xml"/><Relationship Id="rId9" Type="http://schemas.openxmlformats.org/officeDocument/2006/relationships/image" Target="../media/image66.jpeg"/></Relationships>
</file>

<file path=ppt/slides/_rels/slide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1.wmf"/><Relationship Id="rId13" Type="http://schemas.openxmlformats.org/officeDocument/2006/relationships/oleObject" Target="../embeddings/oleObject4.bin"/><Relationship Id="rId3" Type="http://schemas.openxmlformats.org/officeDocument/2006/relationships/image" Target="../media/image3.png"/><Relationship Id="rId7" Type="http://schemas.openxmlformats.org/officeDocument/2006/relationships/oleObject" Target="../embeddings/oleObject1.bin"/><Relationship Id="rId12" Type="http://schemas.openxmlformats.org/officeDocument/2006/relationships/image" Target="../media/image13.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1.svg"/><Relationship Id="rId11" Type="http://schemas.openxmlformats.org/officeDocument/2006/relationships/oleObject" Target="../embeddings/oleObject3.bin"/><Relationship Id="rId5" Type="http://schemas.openxmlformats.org/officeDocument/2006/relationships/image" Target="../media/image15.png"/><Relationship Id="rId10" Type="http://schemas.openxmlformats.org/officeDocument/2006/relationships/image" Target="../media/image12.wmf"/><Relationship Id="rId4" Type="http://schemas.openxmlformats.org/officeDocument/2006/relationships/image" Target="../media/image6.svg"/><Relationship Id="rId9" Type="http://schemas.openxmlformats.org/officeDocument/2006/relationships/oleObject" Target="../embeddings/oleObject2.bin"/><Relationship Id="rId14" Type="http://schemas.openxmlformats.org/officeDocument/2006/relationships/image" Target="../media/image14.wmf"/></Relationships>
</file>

<file path=ppt/slides/_rels/slide6.xml.rels><?xml version="1.0" encoding="UTF-8" standalone="yes"?>
<Relationships xmlns="http://schemas.openxmlformats.org/package/2006/relationships"><Relationship Id="rId8" Type="http://schemas.openxmlformats.org/officeDocument/2006/relationships/image" Target="../media/image17.wmf"/><Relationship Id="rId13" Type="http://schemas.openxmlformats.org/officeDocument/2006/relationships/oleObject" Target="../embeddings/oleObject9.bin"/><Relationship Id="rId3" Type="http://schemas.openxmlformats.org/officeDocument/2006/relationships/image" Target="../media/image3.png"/><Relationship Id="rId7" Type="http://schemas.openxmlformats.org/officeDocument/2006/relationships/oleObject" Target="../embeddings/oleObject6.bin"/><Relationship Id="rId12" Type="http://schemas.openxmlformats.org/officeDocument/2006/relationships/image" Target="../media/image19.wmf"/><Relationship Id="rId2" Type="http://schemas.openxmlformats.org/officeDocument/2006/relationships/slideLayout" Target="../slideLayouts/slideLayout7.xml"/><Relationship Id="rId16" Type="http://schemas.openxmlformats.org/officeDocument/2006/relationships/image" Target="../media/image21.wmf"/><Relationship Id="rId1" Type="http://schemas.openxmlformats.org/officeDocument/2006/relationships/vmlDrawing" Target="../drawings/vmlDrawing2.vml"/><Relationship Id="rId6" Type="http://schemas.openxmlformats.org/officeDocument/2006/relationships/image" Target="../media/image16.wmf"/><Relationship Id="rId11" Type="http://schemas.openxmlformats.org/officeDocument/2006/relationships/oleObject" Target="../embeddings/oleObject8.bin"/><Relationship Id="rId5" Type="http://schemas.openxmlformats.org/officeDocument/2006/relationships/oleObject" Target="../embeddings/oleObject5.bin"/><Relationship Id="rId15" Type="http://schemas.openxmlformats.org/officeDocument/2006/relationships/oleObject" Target="../embeddings/oleObject10.bin"/><Relationship Id="rId10" Type="http://schemas.openxmlformats.org/officeDocument/2006/relationships/image" Target="../media/image18.wmf"/><Relationship Id="rId4" Type="http://schemas.openxmlformats.org/officeDocument/2006/relationships/image" Target="../media/image6.svg"/><Relationship Id="rId9" Type="http://schemas.openxmlformats.org/officeDocument/2006/relationships/oleObject" Target="../embeddings/oleObject7.bin"/><Relationship Id="rId14" Type="http://schemas.openxmlformats.org/officeDocument/2006/relationships/image" Target="../media/image20.wmf"/></Relationships>
</file>

<file path=ppt/slides/_rels/slide7.xml.rels><?xml version="1.0" encoding="UTF-8" standalone="yes"?>
<Relationships xmlns="http://schemas.openxmlformats.org/package/2006/relationships"><Relationship Id="rId8" Type="http://schemas.openxmlformats.org/officeDocument/2006/relationships/image" Target="../media/image22.wmf"/><Relationship Id="rId13" Type="http://schemas.openxmlformats.org/officeDocument/2006/relationships/image" Target="../media/image24.wmf"/><Relationship Id="rId18" Type="http://schemas.openxmlformats.org/officeDocument/2006/relationships/oleObject" Target="../embeddings/oleObject17.bin"/><Relationship Id="rId3" Type="http://schemas.openxmlformats.org/officeDocument/2006/relationships/image" Target="../media/image15.png"/><Relationship Id="rId21" Type="http://schemas.openxmlformats.org/officeDocument/2006/relationships/image" Target="../media/image28.wmf"/><Relationship Id="rId7" Type="http://schemas.openxmlformats.org/officeDocument/2006/relationships/oleObject" Target="../embeddings/oleObject12.bin"/><Relationship Id="rId12" Type="http://schemas.openxmlformats.org/officeDocument/2006/relationships/oleObject" Target="../embeddings/oleObject14.bin"/><Relationship Id="rId17" Type="http://schemas.openxmlformats.org/officeDocument/2006/relationships/image" Target="../media/image26.wmf"/><Relationship Id="rId2" Type="http://schemas.openxmlformats.org/officeDocument/2006/relationships/slideLayout" Target="../slideLayouts/slideLayout29.xml"/><Relationship Id="rId16" Type="http://schemas.openxmlformats.org/officeDocument/2006/relationships/oleObject" Target="../embeddings/oleObject16.bin"/><Relationship Id="rId20" Type="http://schemas.openxmlformats.org/officeDocument/2006/relationships/oleObject" Target="../embeddings/oleObject18.bin"/><Relationship Id="rId1" Type="http://schemas.openxmlformats.org/officeDocument/2006/relationships/vmlDrawing" Target="../drawings/vmlDrawing3.vml"/><Relationship Id="rId6" Type="http://schemas.openxmlformats.org/officeDocument/2006/relationships/image" Target="../media/image11.wmf"/><Relationship Id="rId11" Type="http://schemas.openxmlformats.org/officeDocument/2006/relationships/image" Target="../media/image23.wmf"/><Relationship Id="rId5" Type="http://schemas.openxmlformats.org/officeDocument/2006/relationships/oleObject" Target="../embeddings/oleObject11.bin"/><Relationship Id="rId15" Type="http://schemas.openxmlformats.org/officeDocument/2006/relationships/image" Target="../media/image25.wmf"/><Relationship Id="rId10" Type="http://schemas.openxmlformats.org/officeDocument/2006/relationships/oleObject" Target="../embeddings/oleObject13.bin"/><Relationship Id="rId19" Type="http://schemas.openxmlformats.org/officeDocument/2006/relationships/image" Target="../media/image27.wmf"/><Relationship Id="rId4" Type="http://schemas.openxmlformats.org/officeDocument/2006/relationships/image" Target="../media/image21.svg"/><Relationship Id="rId9" Type="http://schemas.openxmlformats.org/officeDocument/2006/relationships/image" Target="../media/image29.JPG"/><Relationship Id="rId14" Type="http://schemas.openxmlformats.org/officeDocument/2006/relationships/oleObject" Target="../embeddings/oleObject15.bin"/></Relationships>
</file>

<file path=ppt/slides/_rels/slide8.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image" Target="../media/image3.png"/><Relationship Id="rId7" Type="http://schemas.openxmlformats.org/officeDocument/2006/relationships/oleObject" Target="../embeddings/oleObject19.bin"/><Relationship Id="rId12" Type="http://schemas.openxmlformats.org/officeDocument/2006/relationships/image" Target="../media/image31.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1.svg"/><Relationship Id="rId11" Type="http://schemas.openxmlformats.org/officeDocument/2006/relationships/oleObject" Target="../embeddings/oleObject21.bin"/><Relationship Id="rId5" Type="http://schemas.openxmlformats.org/officeDocument/2006/relationships/image" Target="../media/image15.png"/><Relationship Id="rId10" Type="http://schemas.openxmlformats.org/officeDocument/2006/relationships/image" Target="../media/image30.wmf"/><Relationship Id="rId4" Type="http://schemas.openxmlformats.org/officeDocument/2006/relationships/image" Target="../media/image6.svg"/><Relationship Id="rId9" Type="http://schemas.openxmlformats.org/officeDocument/2006/relationships/oleObject" Target="../embeddings/oleObject20.bin"/></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3.bin"/><Relationship Id="rId3" Type="http://schemas.openxmlformats.org/officeDocument/2006/relationships/image" Target="../media/image3.png"/><Relationship Id="rId7" Type="http://schemas.openxmlformats.org/officeDocument/2006/relationships/image" Target="../media/image32.wmf"/><Relationship Id="rId2" Type="http://schemas.openxmlformats.org/officeDocument/2006/relationships/slideLayout" Target="../slideLayouts/slideLayout40.xml"/><Relationship Id="rId1" Type="http://schemas.openxmlformats.org/officeDocument/2006/relationships/vmlDrawing" Target="../drawings/vmlDrawing5.vml"/><Relationship Id="rId6" Type="http://schemas.openxmlformats.org/officeDocument/2006/relationships/oleObject" Target="../embeddings/oleObject22.bin"/><Relationship Id="rId11" Type="http://schemas.openxmlformats.org/officeDocument/2006/relationships/image" Target="../media/image33.wmf"/><Relationship Id="rId5" Type="http://schemas.openxmlformats.org/officeDocument/2006/relationships/image" Target="../media/image34.JPG"/><Relationship Id="rId10" Type="http://schemas.openxmlformats.org/officeDocument/2006/relationships/oleObject" Target="../embeddings/oleObject24.bin"/><Relationship Id="rId4" Type="http://schemas.openxmlformats.org/officeDocument/2006/relationships/image" Target="../media/image6.svg"/><Relationship Id="rId9" Type="http://schemas.openxmlformats.org/officeDocument/2006/relationships/image" Target="../media/image11.w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3FAFF"/>
        </a:solidFill>
        <a:effectLst/>
      </p:bgPr>
    </p:bg>
    <p:spTree>
      <p:nvGrpSpPr>
        <p:cNvPr id="1" name=""/>
        <p:cNvGrpSpPr/>
        <p:nvPr/>
      </p:nvGrpSpPr>
      <p:grpSpPr>
        <a:xfrm>
          <a:off x="0" y="0"/>
          <a:ext cx="0" cy="0"/>
          <a:chOff x="0" y="0"/>
          <a:chExt cx="0" cy="0"/>
        </a:xfrm>
      </p:grpSpPr>
      <p:sp>
        <p:nvSpPr>
          <p:cNvPr id="2" name="Freeform 2"/>
          <p:cNvSpPr/>
          <p:nvPr/>
        </p:nvSpPr>
        <p:spPr>
          <a:xfrm>
            <a:off x="291972" y="4220031"/>
            <a:ext cx="8256872" cy="5738526"/>
          </a:xfrm>
          <a:custGeom>
            <a:avLst/>
            <a:gdLst/>
            <a:ahLst/>
            <a:cxnLst/>
            <a:rect l="l" t="t" r="r" b="b"/>
            <a:pathLst>
              <a:path w="8256872" h="5738526">
                <a:moveTo>
                  <a:pt x="0" y="0"/>
                </a:moveTo>
                <a:lnTo>
                  <a:pt x="8256873" y="0"/>
                </a:lnTo>
                <a:lnTo>
                  <a:pt x="8256873" y="5738526"/>
                </a:lnTo>
                <a:lnTo>
                  <a:pt x="0" y="573852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81685">
            <a:off x="6162944" y="780305"/>
            <a:ext cx="11259580" cy="3910146"/>
          </a:xfrm>
          <a:custGeom>
            <a:avLst/>
            <a:gdLst/>
            <a:ahLst/>
            <a:cxnLst/>
            <a:rect l="l" t="t" r="r" b="b"/>
            <a:pathLst>
              <a:path w="11259580" h="3910145">
                <a:moveTo>
                  <a:pt x="0" y="0"/>
                </a:moveTo>
                <a:lnTo>
                  <a:pt x="11259580" y="0"/>
                </a:lnTo>
                <a:lnTo>
                  <a:pt x="11259580" y="3910145"/>
                </a:lnTo>
                <a:lnTo>
                  <a:pt x="0" y="391014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81685">
            <a:off x="5746882" y="1354153"/>
            <a:ext cx="11259580" cy="3910146"/>
          </a:xfrm>
          <a:custGeom>
            <a:avLst/>
            <a:gdLst/>
            <a:ahLst/>
            <a:cxnLst/>
            <a:rect l="l" t="t" r="r" b="b"/>
            <a:pathLst>
              <a:path w="11259580" h="3910145">
                <a:moveTo>
                  <a:pt x="0" y="0"/>
                </a:moveTo>
                <a:lnTo>
                  <a:pt x="11259580" y="0"/>
                </a:lnTo>
                <a:lnTo>
                  <a:pt x="11259580" y="3910145"/>
                </a:lnTo>
                <a:lnTo>
                  <a:pt x="0" y="391014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TextBox 5"/>
          <p:cNvSpPr txBox="1"/>
          <p:nvPr/>
        </p:nvSpPr>
        <p:spPr>
          <a:xfrm>
            <a:off x="6322607" y="2467489"/>
            <a:ext cx="10322914" cy="1906774"/>
          </a:xfrm>
          <a:prstGeom prst="rect">
            <a:avLst/>
          </a:prstGeom>
        </p:spPr>
        <p:txBody>
          <a:bodyPr lIns="0" tIns="0" rIns="0" bIns="0" rtlCol="0" anchor="t">
            <a:spAutoFit/>
          </a:bodyPr>
          <a:lstStyle/>
          <a:p>
            <a:pPr algn="ctr">
              <a:lnSpc>
                <a:spcPts val="5022"/>
              </a:lnSpc>
            </a:pPr>
            <a:r>
              <a:rPr lang="en-US" sz="4800">
                <a:solidFill>
                  <a:srgbClr val="F8F5EA"/>
                </a:solidFill>
                <a:latin typeface="Nunito Bold Bold"/>
              </a:rPr>
              <a:t>Bài 15. ĐỘ DÀI CỦA CUNG TRÒN. DIỆN TÍCH CỦA HÌNH QUẠT TRÒN VÀ HÌNH VÀNH KHUYÊN</a:t>
            </a:r>
          </a:p>
        </p:txBody>
      </p:sp>
      <p:sp>
        <p:nvSpPr>
          <p:cNvPr id="6" name="Freeform 6"/>
          <p:cNvSpPr/>
          <p:nvPr/>
        </p:nvSpPr>
        <p:spPr>
          <a:xfrm rot="-215935">
            <a:off x="10844534" y="-504260"/>
            <a:ext cx="2887512" cy="1443756"/>
          </a:xfrm>
          <a:custGeom>
            <a:avLst/>
            <a:gdLst/>
            <a:ahLst/>
            <a:cxnLst/>
            <a:rect l="l" t="t" r="r" b="b"/>
            <a:pathLst>
              <a:path w="2887511" h="1443755">
                <a:moveTo>
                  <a:pt x="0" y="0"/>
                </a:moveTo>
                <a:lnTo>
                  <a:pt x="2887510" y="0"/>
                </a:lnTo>
                <a:lnTo>
                  <a:pt x="2887510" y="1443755"/>
                </a:lnTo>
                <a:lnTo>
                  <a:pt x="0" y="144375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rot="-3616304">
            <a:off x="-999351" y="5773590"/>
            <a:ext cx="2979578" cy="2004444"/>
          </a:xfrm>
          <a:custGeom>
            <a:avLst/>
            <a:gdLst/>
            <a:ahLst/>
            <a:cxnLst/>
            <a:rect l="l" t="t" r="r" b="b"/>
            <a:pathLst>
              <a:path w="2979577" h="2004443">
                <a:moveTo>
                  <a:pt x="0" y="0"/>
                </a:moveTo>
                <a:lnTo>
                  <a:pt x="2979577" y="0"/>
                </a:lnTo>
                <a:lnTo>
                  <a:pt x="2979577" y="2004443"/>
                </a:lnTo>
                <a:lnTo>
                  <a:pt x="0" y="200444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rot="-2202255">
            <a:off x="16488540" y="6025077"/>
            <a:ext cx="3260564" cy="2827798"/>
          </a:xfrm>
          <a:custGeom>
            <a:avLst/>
            <a:gdLst/>
            <a:ahLst/>
            <a:cxnLst/>
            <a:rect l="l" t="t" r="r" b="b"/>
            <a:pathLst>
              <a:path w="3260564" h="2827798">
                <a:moveTo>
                  <a:pt x="0" y="0"/>
                </a:moveTo>
                <a:lnTo>
                  <a:pt x="3260564" y="0"/>
                </a:lnTo>
                <a:lnTo>
                  <a:pt x="3260564" y="2827799"/>
                </a:lnTo>
                <a:lnTo>
                  <a:pt x="0" y="282779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Freeform 9"/>
          <p:cNvSpPr/>
          <p:nvPr/>
        </p:nvSpPr>
        <p:spPr>
          <a:xfrm rot="8896365">
            <a:off x="517517" y="688748"/>
            <a:ext cx="2763638" cy="1643108"/>
          </a:xfrm>
          <a:custGeom>
            <a:avLst/>
            <a:gdLst/>
            <a:ahLst/>
            <a:cxnLst/>
            <a:rect l="l" t="t" r="r" b="b"/>
            <a:pathLst>
              <a:path w="2763638" h="1643108">
                <a:moveTo>
                  <a:pt x="0" y="0"/>
                </a:moveTo>
                <a:lnTo>
                  <a:pt x="2763638" y="0"/>
                </a:lnTo>
                <a:lnTo>
                  <a:pt x="2763638" y="1643109"/>
                </a:lnTo>
                <a:lnTo>
                  <a:pt x="0" y="164310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0" name="Freeform 10"/>
          <p:cNvSpPr/>
          <p:nvPr/>
        </p:nvSpPr>
        <p:spPr>
          <a:xfrm rot="-10799999">
            <a:off x="11792734" y="9002934"/>
            <a:ext cx="2887512" cy="1443756"/>
          </a:xfrm>
          <a:custGeom>
            <a:avLst/>
            <a:gdLst/>
            <a:ahLst/>
            <a:cxnLst/>
            <a:rect l="l" t="t" r="r" b="b"/>
            <a:pathLst>
              <a:path w="2887511" h="1443755">
                <a:moveTo>
                  <a:pt x="0" y="0"/>
                </a:moveTo>
                <a:lnTo>
                  <a:pt x="2887510" y="0"/>
                </a:lnTo>
                <a:lnTo>
                  <a:pt x="2887510" y="1443755"/>
                </a:lnTo>
                <a:lnTo>
                  <a:pt x="0" y="144375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3FAFF"/>
        </a:solidFill>
        <a:effectLst/>
      </p:bgPr>
    </p:bg>
    <p:spTree>
      <p:nvGrpSpPr>
        <p:cNvPr id="1" name=""/>
        <p:cNvGrpSpPr/>
        <p:nvPr/>
      </p:nvGrpSpPr>
      <p:grpSpPr>
        <a:xfrm>
          <a:off x="0" y="0"/>
          <a:ext cx="0" cy="0"/>
          <a:chOff x="0" y="0"/>
          <a:chExt cx="0" cy="0"/>
        </a:xfrm>
      </p:grpSpPr>
      <p:sp>
        <p:nvSpPr>
          <p:cNvPr id="32" name="AutoShape 32"/>
          <p:cNvSpPr/>
          <p:nvPr/>
        </p:nvSpPr>
        <p:spPr>
          <a:xfrm>
            <a:off x="1162048" y="3383976"/>
            <a:ext cx="9277352" cy="1495928"/>
          </a:xfrm>
          <a:prstGeom prst="rect">
            <a:avLst/>
          </a:prstGeom>
          <a:solidFill>
            <a:srgbClr val="FFFFFF"/>
          </a:solidFill>
        </p:spPr>
        <p:txBody>
          <a:bodyPr lIns="91440" tIns="45720" rIns="91440" bIns="45720"/>
          <a:lstStyle/>
          <a:p>
            <a:r>
              <a:rPr lang="en-US" sz="3200" dirty="0">
                <a:latin typeface="Times New Roman" panose="02020603050405020304" pitchFamily="18" charset="0"/>
                <a:cs typeface="Times New Roman" panose="02020603050405020304" pitchFamily="18" charset="0"/>
              </a:rPr>
              <a:t>1. </a:t>
            </a:r>
            <a:r>
              <a:rPr lang="vi-VN" sz="3200" dirty="0">
                <a:solidFill>
                  <a:srgbClr val="FF0000"/>
                </a:solidFill>
                <a:latin typeface="Times New Roman" panose="02020603050405020304" pitchFamily="18" charset="0"/>
                <a:cs typeface="Times New Roman" panose="02020603050405020304" pitchFamily="18" charset="0"/>
              </a:rPr>
              <a:t>Hình quạt tròn </a:t>
            </a:r>
            <a:r>
              <a:rPr lang="vi-VN" sz="3200" dirty="0">
                <a:latin typeface="Times New Roman" panose="02020603050405020304" pitchFamily="18" charset="0"/>
                <a:cs typeface="Times New Roman" panose="02020603050405020304" pitchFamily="18" charset="0"/>
              </a:rPr>
              <a:t>là phần hình tròn giới hạn bởi một cung tròn và hai bán kính đi qua hai đầu mút của cung đó (H.5.15).</a:t>
            </a:r>
            <a:endParaRPr lang="en-US" sz="3200" dirty="0">
              <a:latin typeface="Times New Roman" panose="02020603050405020304" pitchFamily="18" charset="0"/>
              <a:cs typeface="Times New Roman" panose="02020603050405020304" pitchFamily="18" charset="0"/>
            </a:endParaRPr>
          </a:p>
        </p:txBody>
      </p:sp>
      <p:grpSp>
        <p:nvGrpSpPr>
          <p:cNvPr id="34" name="Group 34"/>
          <p:cNvGrpSpPr/>
          <p:nvPr/>
        </p:nvGrpSpPr>
        <p:grpSpPr>
          <a:xfrm>
            <a:off x="1009253" y="647700"/>
            <a:ext cx="7679702" cy="1447800"/>
            <a:chOff x="0" y="145523"/>
            <a:chExt cx="9570086" cy="1930399"/>
          </a:xfrm>
        </p:grpSpPr>
        <p:sp>
          <p:nvSpPr>
            <p:cNvPr id="35" name="Freeform 35"/>
            <p:cNvSpPr/>
            <p:nvPr/>
          </p:nvSpPr>
          <p:spPr>
            <a:xfrm>
              <a:off x="0" y="145523"/>
              <a:ext cx="9570086" cy="1930399"/>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2">
                <a:extLst>
                  <a:ext uri="{96DAC541-7B7A-43D3-8B79-37D633B846F1}">
                    <asvg:svgBlip xmlns:asvg="http://schemas.microsoft.com/office/drawing/2016/SVG/main" xmlns="" r:embed="rId3"/>
                  </a:ext>
                </a:extLst>
              </a:blip>
              <a:stretch>
                <a:fillRect b="-28742"/>
              </a:stretch>
            </a:blipFill>
          </p:spPr>
        </p:sp>
        <p:sp>
          <p:nvSpPr>
            <p:cNvPr id="36" name="TextBox 36"/>
            <p:cNvSpPr txBox="1"/>
            <p:nvPr/>
          </p:nvSpPr>
          <p:spPr>
            <a:xfrm>
              <a:off x="279938" y="653523"/>
              <a:ext cx="8940801" cy="1162711"/>
            </a:xfrm>
            <a:prstGeom prst="rect">
              <a:avLst/>
            </a:prstGeom>
          </p:spPr>
          <p:txBody>
            <a:bodyPr wrap="square" lIns="0" tIns="0" rIns="0" bIns="0" rtlCol="0" anchor="t">
              <a:spAutoFit/>
            </a:bodyPr>
            <a:lstStyle/>
            <a:p>
              <a:pPr algn="ctr">
                <a:lnSpc>
                  <a:spcPts val="6720"/>
                </a:lnSpc>
              </a:pPr>
              <a:r>
                <a:rPr lang="en-US" sz="3200" dirty="0">
                  <a:solidFill>
                    <a:srgbClr val="000000"/>
                  </a:solidFill>
                  <a:latin typeface="Nunito Bold"/>
                </a:rPr>
                <a:t>2. Hình quạt tròn và hình vành khuyên</a:t>
              </a:r>
            </a:p>
          </p:txBody>
        </p:sp>
      </p:grpSp>
      <p:sp>
        <p:nvSpPr>
          <p:cNvPr id="37" name="Rounded Rectangle 36"/>
          <p:cNvSpPr/>
          <p:nvPr/>
        </p:nvSpPr>
        <p:spPr>
          <a:xfrm>
            <a:off x="1143007" y="2247900"/>
            <a:ext cx="7848602" cy="99060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dirty="0">
                <a:solidFill>
                  <a:srgbClr val="FF0000"/>
                </a:solidFill>
                <a:latin typeface="Times New Roman" panose="02020603050405020304" pitchFamily="18" charset="0"/>
                <a:cs typeface="Times New Roman" panose="02020603050405020304" pitchFamily="18" charset="0"/>
              </a:rPr>
              <a:t>Hình tròn, hình quạt tròn và hình vành khuyên</a:t>
            </a:r>
            <a:endParaRPr lang="en-US" dirty="0">
              <a:solidFill>
                <a:srgbClr val="FF0000"/>
              </a:solidFill>
            </a:endParaRPr>
          </a:p>
        </p:txBody>
      </p:sp>
      <p:sp>
        <p:nvSpPr>
          <p:cNvPr id="38" name="AutoShape 32"/>
          <p:cNvSpPr/>
          <p:nvPr/>
        </p:nvSpPr>
        <p:spPr>
          <a:xfrm>
            <a:off x="1143000" y="5143500"/>
            <a:ext cx="9296400" cy="2057400"/>
          </a:xfrm>
          <a:prstGeom prst="rect">
            <a:avLst/>
          </a:prstGeom>
          <a:solidFill>
            <a:srgbClr val="FFFFFF"/>
          </a:solidFill>
        </p:spPr>
        <p:txBody>
          <a:bodyPr lIns="91440" tIns="45720" rIns="91440" bIns="45720"/>
          <a:lstStyle/>
          <a:p>
            <a:r>
              <a:rPr lang="en-US" sz="3200" dirty="0">
                <a:latin typeface="Times New Roman" panose="02020603050405020304" pitchFamily="18" charset="0"/>
                <a:cs typeface="Times New Roman" panose="02020603050405020304" pitchFamily="18" charset="0"/>
              </a:rPr>
              <a:t>2. </a:t>
            </a:r>
            <a:r>
              <a:rPr lang="vi-VN" sz="3200" dirty="0">
                <a:solidFill>
                  <a:srgbClr val="FF0000"/>
                </a:solidFill>
                <a:latin typeface="Times New Roman" panose="02020603050405020304" pitchFamily="18" charset="0"/>
                <a:cs typeface="Times New Roman" panose="02020603050405020304" pitchFamily="18" charset="0"/>
              </a:rPr>
              <a:t>Hình vành khuyên </a:t>
            </a:r>
            <a:r>
              <a:rPr lang="vi-VN" sz="3200" dirty="0">
                <a:latin typeface="Times New Roman" panose="02020603050405020304" pitchFamily="18" charset="0"/>
                <a:cs typeface="Times New Roman" panose="02020603050405020304" pitchFamily="18" charset="0"/>
              </a:rPr>
              <a:t>(còn gọi là hình vành khăn) (H.5.16) là phần nằm giữa hai đường tròn có cùng tâm và bán kính khác nhau (còn gọi là hai đường tròn đồng tâm).</a:t>
            </a:r>
            <a:endParaRPr lang="en-US" sz="3200" dirty="0">
              <a:latin typeface="Times New Roman" panose="02020603050405020304" pitchFamily="18" charset="0"/>
              <a:cs typeface="Times New Roman" panose="02020603050405020304" pitchFamily="18" charset="0"/>
            </a:endParaRPr>
          </a:p>
        </p:txBody>
      </p:sp>
      <p:pic>
        <p:nvPicPr>
          <p:cNvPr id="39" name="Picture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1119" y="3383983"/>
            <a:ext cx="5389090" cy="3359726"/>
          </a:xfrm>
          <a:prstGeom prst="rect">
            <a:avLst/>
          </a:prstGeom>
        </p:spPr>
      </p:pic>
    </p:spTree>
    <p:extLst>
      <p:ext uri="{BB962C8B-B14F-4D97-AF65-F5344CB8AC3E}">
        <p14:creationId xmlns:p14="http://schemas.microsoft.com/office/powerpoint/2010/main" val="283529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1000"/>
                                        <p:tgtEl>
                                          <p:spTgt spid="38"/>
                                        </p:tgtEl>
                                      </p:cBhvr>
                                    </p:animEffect>
                                    <p:anim calcmode="lin" valueType="num">
                                      <p:cBhvr>
                                        <p:cTn id="29" dur="1000" fill="hold"/>
                                        <p:tgtEl>
                                          <p:spTgt spid="38"/>
                                        </p:tgtEl>
                                        <p:attrNameLst>
                                          <p:attrName>ppt_x</p:attrName>
                                        </p:attrNameLst>
                                      </p:cBhvr>
                                      <p:tavLst>
                                        <p:tav tm="0">
                                          <p:val>
                                            <p:strVal val="#ppt_x"/>
                                          </p:val>
                                        </p:tav>
                                        <p:tav tm="100000">
                                          <p:val>
                                            <p:strVal val="#ppt_x"/>
                                          </p:val>
                                        </p:tav>
                                      </p:tavLst>
                                    </p:anim>
                                    <p:anim calcmode="lin" valueType="num">
                                      <p:cBhvr>
                                        <p:cTn id="3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7" grpId="0" animBg="1"/>
      <p:bldP spid="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5EA"/>
        </a:solidFill>
        <a:effectLst/>
      </p:bgPr>
    </p:bg>
    <p:spTree>
      <p:nvGrpSpPr>
        <p:cNvPr id="1" name=""/>
        <p:cNvGrpSpPr/>
        <p:nvPr/>
      </p:nvGrpSpPr>
      <p:grpSpPr>
        <a:xfrm>
          <a:off x="0" y="0"/>
          <a:ext cx="0" cy="0"/>
          <a:chOff x="0" y="0"/>
          <a:chExt cx="0" cy="0"/>
        </a:xfrm>
      </p:grpSpPr>
      <p:grpSp>
        <p:nvGrpSpPr>
          <p:cNvPr id="5" name="Group 5"/>
          <p:cNvGrpSpPr/>
          <p:nvPr/>
        </p:nvGrpSpPr>
        <p:grpSpPr>
          <a:xfrm>
            <a:off x="1066800" y="764226"/>
            <a:ext cx="16154400" cy="1255076"/>
            <a:chOff x="1862388" y="-181453"/>
            <a:chExt cx="12937665" cy="2031998"/>
          </a:xfrm>
        </p:grpSpPr>
        <p:sp>
          <p:nvSpPr>
            <p:cNvPr id="6" name="AutoShape 6"/>
            <p:cNvSpPr/>
            <p:nvPr/>
          </p:nvSpPr>
          <p:spPr>
            <a:xfrm>
              <a:off x="1862388" y="-181453"/>
              <a:ext cx="12937665" cy="2031998"/>
            </a:xfrm>
            <a:prstGeom prst="rect">
              <a:avLst/>
            </a:prstGeom>
            <a:solidFill>
              <a:srgbClr val="FFE36D"/>
            </a:solidFill>
          </p:spPr>
        </p:sp>
        <p:sp>
          <p:nvSpPr>
            <p:cNvPr id="7" name="TextBox 7"/>
            <p:cNvSpPr txBox="1"/>
            <p:nvPr/>
          </p:nvSpPr>
          <p:spPr>
            <a:xfrm>
              <a:off x="2857836" y="442325"/>
              <a:ext cx="11942217" cy="747445"/>
            </a:xfrm>
            <a:prstGeom prst="rect">
              <a:avLst/>
            </a:prstGeom>
          </p:spPr>
          <p:txBody>
            <a:bodyPr wrap="square" lIns="0" tIns="0" rIns="0" bIns="0" rtlCol="0" anchor="t">
              <a:spAutoFit/>
            </a:bodyPr>
            <a:lstStyle/>
            <a:p>
              <a:pPr>
                <a:lnSpc>
                  <a:spcPts val="3640"/>
                </a:lnSpc>
              </a:pPr>
              <a:r>
                <a:rPr lang="en-US" sz="3200" dirty="0">
                  <a:solidFill>
                    <a:srgbClr val="000000"/>
                  </a:solidFill>
                  <a:latin typeface="Times New Roman" panose="02020603050405020304" pitchFamily="18" charset="0"/>
                  <a:cs typeface="Times New Roman" panose="02020603050405020304" pitchFamily="18" charset="0"/>
                </a:rPr>
                <a:t> Em hãy tìm một số hình ảnh của hình quạt tròn và hình vành khuyên trong thực tế?</a:t>
              </a:r>
            </a:p>
          </p:txBody>
        </p:sp>
      </p:grpSp>
      <p:sp>
        <p:nvSpPr>
          <p:cNvPr id="28" name="Freeform 10"/>
          <p:cNvSpPr/>
          <p:nvPr/>
        </p:nvSpPr>
        <p:spPr>
          <a:xfrm>
            <a:off x="1478286" y="1158998"/>
            <a:ext cx="731516" cy="555504"/>
          </a:xfrm>
          <a:custGeom>
            <a:avLst/>
            <a:gdLst/>
            <a:ahLst/>
            <a:cxnLst/>
            <a:rect l="l" t="t" r="r" b="b"/>
            <a:pathLst>
              <a:path w="3050095" h="4114800">
                <a:moveTo>
                  <a:pt x="0" y="0"/>
                </a:moveTo>
                <a:lnTo>
                  <a:pt x="3050096" y="0"/>
                </a:lnTo>
                <a:lnTo>
                  <a:pt x="3050096"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1" name="Rounded Rectangle 30"/>
          <p:cNvSpPr/>
          <p:nvPr/>
        </p:nvSpPr>
        <p:spPr>
          <a:xfrm>
            <a:off x="1066800" y="2171700"/>
            <a:ext cx="800100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r>
              <a:rPr lang="en-US" sz="3200" b="1" dirty="0">
                <a:solidFill>
                  <a:prstClr val="black"/>
                </a:solidFill>
              </a:rPr>
              <a:t>Diện tích hình quạt tròn và hình vành khuyên</a:t>
            </a:r>
          </a:p>
        </p:txBody>
      </p:sp>
      <p:sp>
        <p:nvSpPr>
          <p:cNvPr id="32" name="Freeform 6"/>
          <p:cNvSpPr/>
          <p:nvPr/>
        </p:nvSpPr>
        <p:spPr>
          <a:xfrm>
            <a:off x="1066800" y="3164155"/>
            <a:ext cx="1676400" cy="1060958"/>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5">
              <a:extLst>
                <a:ext uri="{96DAC541-7B7A-43D3-8B79-37D633B846F1}">
                  <asvg:svgBlip xmlns:asvg="http://schemas.microsoft.com/office/drawing/2016/SVG/main" xmlns="" r:embed="rId6"/>
                </a:ext>
              </a:extLst>
            </a:blip>
            <a:stretch>
              <a:fillRect b="-28742"/>
            </a:stretch>
          </a:blipFill>
        </p:spPr>
      </p:sp>
      <p:sp>
        <p:nvSpPr>
          <p:cNvPr id="33" name="TextBox 32"/>
          <p:cNvSpPr txBox="1"/>
          <p:nvPr/>
        </p:nvSpPr>
        <p:spPr>
          <a:xfrm>
            <a:off x="1524007" y="3491926"/>
            <a:ext cx="1154682" cy="584776"/>
          </a:xfrm>
          <a:prstGeom prst="rect">
            <a:avLst/>
          </a:prstGeom>
          <a:noFill/>
        </p:spPr>
        <p:txBody>
          <a:bodyPr wrap="square" lIns="91440" tIns="45720" rIns="91440" bIns="45720" rtlCol="0">
            <a:spAutoFit/>
          </a:bodyPr>
          <a:lstStyle/>
          <a:p>
            <a:r>
              <a:rPr lang="en-US" sz="3200" b="1" dirty="0"/>
              <a:t>HĐ2</a:t>
            </a:r>
          </a:p>
        </p:txBody>
      </p:sp>
      <p:sp>
        <p:nvSpPr>
          <p:cNvPr id="34" name="AutoShape 32"/>
          <p:cNvSpPr/>
          <p:nvPr/>
        </p:nvSpPr>
        <p:spPr>
          <a:xfrm>
            <a:off x="1066800" y="4225106"/>
            <a:ext cx="16154400" cy="3280596"/>
          </a:xfrm>
          <a:prstGeom prst="rect">
            <a:avLst/>
          </a:prstGeom>
          <a:solidFill>
            <a:srgbClr val="FFFFFF"/>
          </a:solidFill>
        </p:spPr>
        <p:txBody>
          <a:bodyPr lIns="91440" tIns="45720" rIns="91440" bIns="45720"/>
          <a:lstStyle/>
          <a:p>
            <a:r>
              <a:rPr lang="en-US" sz="3200" dirty="0">
                <a:latin typeface="+mj-lt"/>
              </a:rPr>
              <a:t>    </a:t>
            </a:r>
            <a:r>
              <a:rPr lang="vi-VN" sz="3200" dirty="0">
                <a:latin typeface="+mj-lt"/>
              </a:rPr>
              <a:t>Biết rằng hai hình quạt tròn ứng với hai cung bằng nhau trên một đường tròn thì có diện tích bằng nhau và diện tích hình quạt tròn tỷ lệ với số đo của cung tương ứng với nó. Hãy thiết lập công thức tính diện tích hình quạt tròn bán kính R ứng với cung</a:t>
            </a:r>
            <a:r>
              <a:rPr lang="en-US" sz="3200" dirty="0">
                <a:latin typeface="+mj-lt"/>
              </a:rPr>
              <a:t> </a:t>
            </a:r>
            <a:r>
              <a:rPr lang="vi-VN" sz="3200" dirty="0">
                <a:latin typeface="+mj-lt"/>
              </a:rPr>
              <a:t> </a:t>
            </a:r>
            <a:r>
              <a:rPr lang="en-US" sz="3200" dirty="0">
                <a:latin typeface="+mj-lt"/>
              </a:rPr>
              <a:t>     </a:t>
            </a:r>
            <a:r>
              <a:rPr lang="vi-VN" sz="3200" dirty="0">
                <a:latin typeface="+mj-lt"/>
              </a:rPr>
              <a:t>bằng cách thực hiện từng bước sau:</a:t>
            </a:r>
          </a:p>
          <a:p>
            <a:r>
              <a:rPr lang="en-US" sz="3200" dirty="0">
                <a:latin typeface="+mj-lt"/>
              </a:rPr>
              <a:t>  </a:t>
            </a:r>
            <a:r>
              <a:rPr lang="vi-VN" sz="3200" dirty="0">
                <a:latin typeface="+mj-lt"/>
              </a:rPr>
              <a:t>a) Tính diện tích hình quạt tròn ứng với cung </a:t>
            </a:r>
          </a:p>
          <a:p>
            <a:r>
              <a:rPr lang="en-US" sz="3200" dirty="0">
                <a:latin typeface="+mj-lt"/>
              </a:rPr>
              <a:t>  </a:t>
            </a:r>
            <a:r>
              <a:rPr lang="vi-VN" sz="3200" dirty="0">
                <a:latin typeface="+mj-lt"/>
              </a:rPr>
              <a:t>b) Tính diện tích hình quạt tròn ứng với cung </a:t>
            </a:r>
          </a:p>
        </p:txBody>
      </p:sp>
      <p:graphicFrame>
        <p:nvGraphicFramePr>
          <p:cNvPr id="35" name="Object 34"/>
          <p:cNvGraphicFramePr>
            <a:graphicFrameLocks noChangeAspect="1"/>
          </p:cNvGraphicFramePr>
          <p:nvPr>
            <p:extLst>
              <p:ext uri="{D42A27DB-BD31-4B8C-83A1-F6EECF244321}">
                <p14:modId xmlns:p14="http://schemas.microsoft.com/office/powerpoint/2010/main" val="1141253939"/>
              </p:ext>
            </p:extLst>
          </p:nvPr>
        </p:nvGraphicFramePr>
        <p:xfrm>
          <a:off x="4394200" y="2362207"/>
          <a:ext cx="914400" cy="198438"/>
        </p:xfrm>
        <a:graphic>
          <a:graphicData uri="http://schemas.openxmlformats.org/presentationml/2006/ole">
            <mc:AlternateContent xmlns:mc="http://schemas.openxmlformats.org/markup-compatibility/2006">
              <mc:Choice xmlns:v="urn:schemas-microsoft-com:vml" Requires="v">
                <p:oleObj spid="_x0000_s6146" name="Equation" r:id="rId7" imgW="914400" imgH="198720" progId="Equation.DSMT4">
                  <p:embed/>
                </p:oleObj>
              </mc:Choice>
              <mc:Fallback>
                <p:oleObj name="Equation" r:id="rId7" imgW="914400" imgH="198720" progId="Equation.DSMT4">
                  <p:embed/>
                  <p:pic>
                    <p:nvPicPr>
                      <p:cNvPr id="0" name=""/>
                      <p:cNvPicPr/>
                      <p:nvPr/>
                    </p:nvPicPr>
                    <p:blipFill>
                      <a:blip r:embed="rId8"/>
                      <a:stretch>
                        <a:fillRect/>
                      </a:stretch>
                    </p:blipFill>
                    <p:spPr>
                      <a:xfrm>
                        <a:off x="4394200" y="2362207"/>
                        <a:ext cx="914400" cy="198438"/>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533638317"/>
              </p:ext>
            </p:extLst>
          </p:nvPr>
        </p:nvGraphicFramePr>
        <p:xfrm>
          <a:off x="11582400" y="5143500"/>
          <a:ext cx="717236" cy="609190"/>
        </p:xfrm>
        <a:graphic>
          <a:graphicData uri="http://schemas.openxmlformats.org/presentationml/2006/ole">
            <mc:AlternateContent xmlns:mc="http://schemas.openxmlformats.org/markup-compatibility/2006">
              <mc:Choice xmlns:v="urn:schemas-microsoft-com:vml" Requires="v">
                <p:oleObj spid="_x0000_s6147" name="Equation" r:id="rId9" imgW="177480" imgH="203040" progId="Equation.DSMT4">
                  <p:embed/>
                </p:oleObj>
              </mc:Choice>
              <mc:Fallback>
                <p:oleObj name="Equation" r:id="rId9" imgW="177480" imgH="203040" progId="Equation.DSMT4">
                  <p:embed/>
                  <p:pic>
                    <p:nvPicPr>
                      <p:cNvPr id="0" name=""/>
                      <p:cNvPicPr/>
                      <p:nvPr/>
                    </p:nvPicPr>
                    <p:blipFill>
                      <a:blip r:embed="rId10"/>
                      <a:stretch>
                        <a:fillRect/>
                      </a:stretch>
                    </p:blipFill>
                    <p:spPr>
                      <a:xfrm>
                        <a:off x="11582400" y="5143500"/>
                        <a:ext cx="717236" cy="609190"/>
                      </a:xfrm>
                      <a:prstGeom prst="rect">
                        <a:avLst/>
                      </a:prstGeom>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1733627230"/>
              </p:ext>
            </p:extLst>
          </p:nvPr>
        </p:nvGraphicFramePr>
        <p:xfrm>
          <a:off x="8786018" y="6081245"/>
          <a:ext cx="563564" cy="571500"/>
        </p:xfrm>
        <a:graphic>
          <a:graphicData uri="http://schemas.openxmlformats.org/presentationml/2006/ole">
            <mc:AlternateContent xmlns:mc="http://schemas.openxmlformats.org/markup-compatibility/2006">
              <mc:Choice xmlns:v="urn:schemas-microsoft-com:vml" Requires="v">
                <p:oleObj spid="_x0000_s6148" name="Equation" r:id="rId11" imgW="139680" imgH="190440" progId="Equation.DSMT4">
                  <p:embed/>
                </p:oleObj>
              </mc:Choice>
              <mc:Fallback>
                <p:oleObj name="Equation" r:id="rId11" imgW="139680" imgH="190440" progId="Equation.DSMT4">
                  <p:embed/>
                  <p:pic>
                    <p:nvPicPr>
                      <p:cNvPr id="0" name="Object 35"/>
                      <p:cNvPicPr>
                        <a:picLocks noChangeAspect="1" noChangeArrowheads="1"/>
                      </p:cNvPicPr>
                      <p:nvPr/>
                    </p:nvPicPr>
                    <p:blipFill>
                      <a:blip r:embed="rId12"/>
                      <a:srcRect/>
                      <a:stretch>
                        <a:fillRect/>
                      </a:stretch>
                    </p:blipFill>
                    <p:spPr bwMode="auto">
                      <a:xfrm>
                        <a:off x="8786018" y="6081245"/>
                        <a:ext cx="563564"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3941035641"/>
              </p:ext>
            </p:extLst>
          </p:nvPr>
        </p:nvGraphicFramePr>
        <p:xfrm>
          <a:off x="8709025" y="6652745"/>
          <a:ext cx="717550" cy="609600"/>
        </p:xfrm>
        <a:graphic>
          <a:graphicData uri="http://schemas.openxmlformats.org/presentationml/2006/ole">
            <mc:AlternateContent xmlns:mc="http://schemas.openxmlformats.org/markup-compatibility/2006">
              <mc:Choice xmlns:v="urn:schemas-microsoft-com:vml" Requires="v">
                <p:oleObj spid="_x0000_s6149" name="Equation" r:id="rId13" imgW="177480" imgH="203040" progId="Equation.DSMT4">
                  <p:embed/>
                </p:oleObj>
              </mc:Choice>
              <mc:Fallback>
                <p:oleObj name="Equation" r:id="rId13" imgW="177480" imgH="203040" progId="Equation.DSMT4">
                  <p:embed/>
                  <p:pic>
                    <p:nvPicPr>
                      <p:cNvPr id="0" name="Object 3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709025" y="6652745"/>
                        <a:ext cx="7175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9" name="Explosion 1 38"/>
          <p:cNvSpPr/>
          <p:nvPr/>
        </p:nvSpPr>
        <p:spPr>
          <a:xfrm>
            <a:off x="10668000" y="5600700"/>
            <a:ext cx="3962400" cy="29718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a:p>
            <a:pPr algn="ctr"/>
            <a:r>
              <a:rPr lang="en-US" sz="2800" dirty="0">
                <a:solidFill>
                  <a:schemeClr val="bg1"/>
                </a:solidFill>
                <a:latin typeface="Times New Roman" panose="02020603050405020304" pitchFamily="18" charset="0"/>
                <a:cs typeface="Times New Roman" panose="02020603050405020304" pitchFamily="18" charset="0"/>
              </a:rPr>
              <a:t>Hoạt động nhóm đôi (5 phút)</a:t>
            </a:r>
          </a:p>
        </p:txBody>
      </p:sp>
      <p:sp>
        <p:nvSpPr>
          <p:cNvPr id="40" name="Freeform 6"/>
          <p:cNvSpPr/>
          <p:nvPr/>
        </p:nvSpPr>
        <p:spPr>
          <a:xfrm>
            <a:off x="1066800" y="7200907"/>
            <a:ext cx="1676400" cy="1060958"/>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5">
              <a:extLst>
                <a:ext uri="{96DAC541-7B7A-43D3-8B79-37D633B846F1}">
                  <asvg:svgBlip xmlns:asvg="http://schemas.microsoft.com/office/drawing/2016/SVG/main" xmlns="" r:embed="rId6"/>
                </a:ext>
              </a:extLst>
            </a:blip>
            <a:stretch>
              <a:fillRect b="-28742"/>
            </a:stretch>
          </a:blipFill>
        </p:spPr>
      </p:sp>
      <p:sp>
        <p:nvSpPr>
          <p:cNvPr id="41" name="TextBox 40"/>
          <p:cNvSpPr txBox="1"/>
          <p:nvPr/>
        </p:nvSpPr>
        <p:spPr>
          <a:xfrm>
            <a:off x="1447801" y="7528678"/>
            <a:ext cx="1154682" cy="584776"/>
          </a:xfrm>
          <a:prstGeom prst="rect">
            <a:avLst/>
          </a:prstGeom>
          <a:noFill/>
        </p:spPr>
        <p:txBody>
          <a:bodyPr wrap="square" lIns="91440" tIns="45720" rIns="91440" bIns="45720" rtlCol="0">
            <a:spAutoFit/>
          </a:bodyPr>
          <a:lstStyle/>
          <a:p>
            <a:r>
              <a:rPr lang="en-US" sz="3200" b="1" dirty="0"/>
              <a:t>HĐ3</a:t>
            </a:r>
          </a:p>
        </p:txBody>
      </p:sp>
      <p:sp>
        <p:nvSpPr>
          <p:cNvPr id="42" name="AutoShape 32"/>
          <p:cNvSpPr/>
          <p:nvPr/>
        </p:nvSpPr>
        <p:spPr>
          <a:xfrm>
            <a:off x="990600" y="8420102"/>
            <a:ext cx="16230600" cy="1143000"/>
          </a:xfrm>
          <a:prstGeom prst="rect">
            <a:avLst/>
          </a:prstGeom>
          <a:solidFill>
            <a:srgbClr val="FFFFFF"/>
          </a:solidFill>
        </p:spPr>
        <p:txBody>
          <a:bodyPr lIns="91440" tIns="45720" rIns="91440" bIns="45720"/>
          <a:lstStyle/>
          <a:p>
            <a:r>
              <a:rPr lang="en-US" sz="3200" dirty="0">
                <a:latin typeface="+mj-lt"/>
              </a:rPr>
              <a:t>   </a:t>
            </a:r>
            <a:r>
              <a:rPr lang="vi-VN" sz="3200" dirty="0">
                <a:latin typeface="+mj-lt"/>
              </a:rPr>
              <a:t>Thiết lập công thức tính diện tích hình vành khuyên giữa hai đường tròn đồng tâm có bán kính là R và r (R&gt;r).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strVal val="#ppt_x"/>
                                          </p:val>
                                        </p:tav>
                                        <p:tav tm="100000">
                                          <p:val>
                                            <p:strVal val="#ppt_x"/>
                                          </p:val>
                                        </p:tav>
                                      </p:tavLst>
                                    </p:anim>
                                    <p:anim calcmode="lin" valueType="num">
                                      <p:cBhvr>
                                        <p:cTn id="23" dur="1000" fill="hold"/>
                                        <p:tgtEl>
                                          <p:spTgt spid="3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anim calcmode="lin" valueType="num">
                                      <p:cBhvr>
                                        <p:cTn id="27" dur="1000" fill="hold"/>
                                        <p:tgtEl>
                                          <p:spTgt spid="32"/>
                                        </p:tgtEl>
                                        <p:attrNameLst>
                                          <p:attrName>ppt_x</p:attrName>
                                        </p:attrNameLst>
                                      </p:cBhvr>
                                      <p:tavLst>
                                        <p:tav tm="0">
                                          <p:val>
                                            <p:strVal val="#ppt_x"/>
                                          </p:val>
                                        </p:tav>
                                        <p:tav tm="100000">
                                          <p:val>
                                            <p:strVal val="#ppt_x"/>
                                          </p:val>
                                        </p:tav>
                                      </p:tavLst>
                                    </p:anim>
                                    <p:anim calcmode="lin" valueType="num">
                                      <p:cBhvr>
                                        <p:cTn id="2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1000"/>
                                        <p:tgtEl>
                                          <p:spTgt spid="34"/>
                                        </p:tgtEl>
                                      </p:cBhvr>
                                    </p:animEffect>
                                    <p:anim calcmode="lin" valueType="num">
                                      <p:cBhvr>
                                        <p:cTn id="34" dur="1000" fill="hold"/>
                                        <p:tgtEl>
                                          <p:spTgt spid="34"/>
                                        </p:tgtEl>
                                        <p:attrNameLst>
                                          <p:attrName>ppt_x</p:attrName>
                                        </p:attrNameLst>
                                      </p:cBhvr>
                                      <p:tavLst>
                                        <p:tav tm="0">
                                          <p:val>
                                            <p:strVal val="#ppt_x"/>
                                          </p:val>
                                        </p:tav>
                                        <p:tav tm="100000">
                                          <p:val>
                                            <p:strVal val="#ppt_x"/>
                                          </p:val>
                                        </p:tav>
                                      </p:tavLst>
                                    </p:anim>
                                    <p:anim calcmode="lin" valueType="num">
                                      <p:cBhvr>
                                        <p:cTn id="35" dur="1000" fill="hold"/>
                                        <p:tgtEl>
                                          <p:spTgt spid="3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1000"/>
                                        <p:tgtEl>
                                          <p:spTgt spid="36"/>
                                        </p:tgtEl>
                                      </p:cBhvr>
                                    </p:animEffect>
                                    <p:anim calcmode="lin" valueType="num">
                                      <p:cBhvr>
                                        <p:cTn id="39" dur="1000" fill="hold"/>
                                        <p:tgtEl>
                                          <p:spTgt spid="36"/>
                                        </p:tgtEl>
                                        <p:attrNameLst>
                                          <p:attrName>ppt_x</p:attrName>
                                        </p:attrNameLst>
                                      </p:cBhvr>
                                      <p:tavLst>
                                        <p:tav tm="0">
                                          <p:val>
                                            <p:strVal val="#ppt_x"/>
                                          </p:val>
                                        </p:tav>
                                        <p:tav tm="100000">
                                          <p:val>
                                            <p:strVal val="#ppt_x"/>
                                          </p:val>
                                        </p:tav>
                                      </p:tavLst>
                                    </p:anim>
                                    <p:anim calcmode="lin" valueType="num">
                                      <p:cBhvr>
                                        <p:cTn id="40" dur="1000" fill="hold"/>
                                        <p:tgtEl>
                                          <p:spTgt spid="3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1000"/>
                                        <p:tgtEl>
                                          <p:spTgt spid="37"/>
                                        </p:tgtEl>
                                      </p:cBhvr>
                                    </p:animEffect>
                                    <p:anim calcmode="lin" valueType="num">
                                      <p:cBhvr>
                                        <p:cTn id="44" dur="1000" fill="hold"/>
                                        <p:tgtEl>
                                          <p:spTgt spid="37"/>
                                        </p:tgtEl>
                                        <p:attrNameLst>
                                          <p:attrName>ppt_x</p:attrName>
                                        </p:attrNameLst>
                                      </p:cBhvr>
                                      <p:tavLst>
                                        <p:tav tm="0">
                                          <p:val>
                                            <p:strVal val="#ppt_x"/>
                                          </p:val>
                                        </p:tav>
                                        <p:tav tm="100000">
                                          <p:val>
                                            <p:strVal val="#ppt_x"/>
                                          </p:val>
                                        </p:tav>
                                      </p:tavLst>
                                    </p:anim>
                                    <p:anim calcmode="lin" valueType="num">
                                      <p:cBhvr>
                                        <p:cTn id="45" dur="1000" fill="hold"/>
                                        <p:tgtEl>
                                          <p:spTgt spid="37"/>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1000"/>
                                        <p:tgtEl>
                                          <p:spTgt spid="38"/>
                                        </p:tgtEl>
                                      </p:cBhvr>
                                    </p:animEffect>
                                    <p:anim calcmode="lin" valueType="num">
                                      <p:cBhvr>
                                        <p:cTn id="49" dur="1000" fill="hold"/>
                                        <p:tgtEl>
                                          <p:spTgt spid="38"/>
                                        </p:tgtEl>
                                        <p:attrNameLst>
                                          <p:attrName>ppt_x</p:attrName>
                                        </p:attrNameLst>
                                      </p:cBhvr>
                                      <p:tavLst>
                                        <p:tav tm="0">
                                          <p:val>
                                            <p:strVal val="#ppt_x"/>
                                          </p:val>
                                        </p:tav>
                                        <p:tav tm="100000">
                                          <p:val>
                                            <p:strVal val="#ppt_x"/>
                                          </p:val>
                                        </p:tav>
                                      </p:tavLst>
                                    </p:anim>
                                    <p:anim calcmode="lin" valueType="num">
                                      <p:cBhvr>
                                        <p:cTn id="5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1000"/>
                                        <p:tgtEl>
                                          <p:spTgt spid="41"/>
                                        </p:tgtEl>
                                      </p:cBhvr>
                                    </p:animEffect>
                                    <p:anim calcmode="lin" valueType="num">
                                      <p:cBhvr>
                                        <p:cTn id="56" dur="1000" fill="hold"/>
                                        <p:tgtEl>
                                          <p:spTgt spid="41"/>
                                        </p:tgtEl>
                                        <p:attrNameLst>
                                          <p:attrName>ppt_x</p:attrName>
                                        </p:attrNameLst>
                                      </p:cBhvr>
                                      <p:tavLst>
                                        <p:tav tm="0">
                                          <p:val>
                                            <p:strVal val="#ppt_x"/>
                                          </p:val>
                                        </p:tav>
                                        <p:tav tm="100000">
                                          <p:val>
                                            <p:strVal val="#ppt_x"/>
                                          </p:val>
                                        </p:tav>
                                      </p:tavLst>
                                    </p:anim>
                                    <p:anim calcmode="lin" valueType="num">
                                      <p:cBhvr>
                                        <p:cTn id="57" dur="1000" fill="hold"/>
                                        <p:tgtEl>
                                          <p:spTgt spid="41"/>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1000"/>
                                        <p:tgtEl>
                                          <p:spTgt spid="40"/>
                                        </p:tgtEl>
                                      </p:cBhvr>
                                    </p:animEffect>
                                    <p:anim calcmode="lin" valueType="num">
                                      <p:cBhvr>
                                        <p:cTn id="61" dur="1000" fill="hold"/>
                                        <p:tgtEl>
                                          <p:spTgt spid="40"/>
                                        </p:tgtEl>
                                        <p:attrNameLst>
                                          <p:attrName>ppt_x</p:attrName>
                                        </p:attrNameLst>
                                      </p:cBhvr>
                                      <p:tavLst>
                                        <p:tav tm="0">
                                          <p:val>
                                            <p:strVal val="#ppt_x"/>
                                          </p:val>
                                        </p:tav>
                                        <p:tav tm="100000">
                                          <p:val>
                                            <p:strVal val="#ppt_x"/>
                                          </p:val>
                                        </p:tav>
                                      </p:tavLst>
                                    </p:anim>
                                    <p:anim calcmode="lin" valueType="num">
                                      <p:cBhvr>
                                        <p:cTn id="62" dur="1000" fill="hold"/>
                                        <p:tgtEl>
                                          <p:spTgt spid="40"/>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1000"/>
                                        <p:tgtEl>
                                          <p:spTgt spid="42"/>
                                        </p:tgtEl>
                                      </p:cBhvr>
                                    </p:animEffect>
                                    <p:anim calcmode="lin" valueType="num">
                                      <p:cBhvr>
                                        <p:cTn id="66" dur="1000" fill="hold"/>
                                        <p:tgtEl>
                                          <p:spTgt spid="42"/>
                                        </p:tgtEl>
                                        <p:attrNameLst>
                                          <p:attrName>ppt_x</p:attrName>
                                        </p:attrNameLst>
                                      </p:cBhvr>
                                      <p:tavLst>
                                        <p:tav tm="0">
                                          <p:val>
                                            <p:strVal val="#ppt_x"/>
                                          </p:val>
                                        </p:tav>
                                        <p:tav tm="100000">
                                          <p:val>
                                            <p:strVal val="#ppt_x"/>
                                          </p:val>
                                        </p:tav>
                                      </p:tavLst>
                                    </p:anim>
                                    <p:anim calcmode="lin" valueType="num">
                                      <p:cBhvr>
                                        <p:cTn id="6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fade">
                                      <p:cBhvr>
                                        <p:cTn id="72" dur="1000"/>
                                        <p:tgtEl>
                                          <p:spTgt spid="39"/>
                                        </p:tgtEl>
                                      </p:cBhvr>
                                    </p:animEffect>
                                    <p:anim calcmode="lin" valueType="num">
                                      <p:cBhvr>
                                        <p:cTn id="73" dur="1000" fill="hold"/>
                                        <p:tgtEl>
                                          <p:spTgt spid="39"/>
                                        </p:tgtEl>
                                        <p:attrNameLst>
                                          <p:attrName>ppt_x</p:attrName>
                                        </p:attrNameLst>
                                      </p:cBhvr>
                                      <p:tavLst>
                                        <p:tav tm="0">
                                          <p:val>
                                            <p:strVal val="#ppt_x"/>
                                          </p:val>
                                        </p:tav>
                                        <p:tav tm="100000">
                                          <p:val>
                                            <p:strVal val="#ppt_x"/>
                                          </p:val>
                                        </p:tav>
                                      </p:tavLst>
                                    </p:anim>
                                    <p:anim calcmode="lin" valueType="num">
                                      <p:cBhvr>
                                        <p:cTn id="7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p:bldP spid="34" grpId="0" animBg="1"/>
      <p:bldP spid="39" grpId="0" animBg="1"/>
      <p:bldP spid="41" grpId="0"/>
      <p:bldP spid="4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5EA"/>
        </a:solidFill>
        <a:effectLst/>
      </p:bgPr>
    </p:bg>
    <p:spTree>
      <p:nvGrpSpPr>
        <p:cNvPr id="1" name=""/>
        <p:cNvGrpSpPr/>
        <p:nvPr/>
      </p:nvGrpSpPr>
      <p:grpSpPr>
        <a:xfrm>
          <a:off x="0" y="0"/>
          <a:ext cx="0" cy="0"/>
          <a:chOff x="0" y="0"/>
          <a:chExt cx="0" cy="0"/>
        </a:xfrm>
      </p:grpSpPr>
      <p:sp>
        <p:nvSpPr>
          <p:cNvPr id="33" name="Rounded Rectangle 32"/>
          <p:cNvSpPr/>
          <p:nvPr/>
        </p:nvSpPr>
        <p:spPr>
          <a:xfrm>
            <a:off x="7905757" y="876300"/>
            <a:ext cx="108585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r>
              <a:rPr lang="en-US" sz="3200" b="1" dirty="0">
                <a:solidFill>
                  <a:prstClr val="black"/>
                </a:solidFill>
              </a:rPr>
              <a:t> Giải</a:t>
            </a:r>
          </a:p>
        </p:txBody>
      </p:sp>
      <p:sp>
        <p:nvSpPr>
          <p:cNvPr id="34" name="Freeform 6"/>
          <p:cNvSpPr/>
          <p:nvPr/>
        </p:nvSpPr>
        <p:spPr>
          <a:xfrm>
            <a:off x="1066800" y="1257307"/>
            <a:ext cx="1676400" cy="1060958"/>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3">
              <a:extLst>
                <a:ext uri="{96DAC541-7B7A-43D3-8B79-37D633B846F1}">
                  <asvg:svgBlip xmlns:asvg="http://schemas.microsoft.com/office/drawing/2016/SVG/main" xmlns="" r:embed="rId4"/>
                </a:ext>
              </a:extLst>
            </a:blip>
            <a:stretch>
              <a:fillRect b="-28742"/>
            </a:stretch>
          </a:blipFill>
        </p:spPr>
      </p:sp>
      <p:sp>
        <p:nvSpPr>
          <p:cNvPr id="35" name="TextBox 34"/>
          <p:cNvSpPr txBox="1"/>
          <p:nvPr/>
        </p:nvSpPr>
        <p:spPr>
          <a:xfrm>
            <a:off x="1524007" y="1585078"/>
            <a:ext cx="1154682" cy="584776"/>
          </a:xfrm>
          <a:prstGeom prst="rect">
            <a:avLst/>
          </a:prstGeom>
          <a:noFill/>
        </p:spPr>
        <p:txBody>
          <a:bodyPr wrap="square" lIns="91440" tIns="45720" rIns="91440" bIns="45720" rtlCol="0">
            <a:spAutoFit/>
          </a:bodyPr>
          <a:lstStyle/>
          <a:p>
            <a:r>
              <a:rPr lang="en-US" sz="3200" b="1" dirty="0"/>
              <a:t>HĐ2</a:t>
            </a:r>
          </a:p>
        </p:txBody>
      </p:sp>
      <p:sp>
        <p:nvSpPr>
          <p:cNvPr id="36" name="AutoShape 32"/>
          <p:cNvSpPr/>
          <p:nvPr/>
        </p:nvSpPr>
        <p:spPr>
          <a:xfrm>
            <a:off x="1066800" y="2169854"/>
            <a:ext cx="16154400" cy="1525848"/>
          </a:xfrm>
          <a:prstGeom prst="rect">
            <a:avLst/>
          </a:prstGeom>
          <a:solidFill>
            <a:srgbClr val="FFFFFF"/>
          </a:solidFill>
        </p:spPr>
        <p:txBody>
          <a:bodyPr lIns="91440" tIns="45720" rIns="91440" bIns="45720"/>
          <a:lstStyle/>
          <a:p>
            <a:pPr marL="694690" indent="-514350" algn="just">
              <a:lnSpc>
                <a:spcPct val="110000"/>
              </a:lnSpc>
              <a:spcBef>
                <a:spcPts val="300"/>
              </a:spcBef>
              <a:spcAft>
                <a:spcPts val="300"/>
              </a:spcAft>
              <a:buAutoNum type="alphaLcParenR"/>
            </a:pPr>
            <a:r>
              <a:rPr lang="vi-VN" sz="3200" dirty="0">
                <a:latin typeface="Times New Roman"/>
                <a:ea typeface="SimSun"/>
                <a:cs typeface="Times New Roman"/>
              </a:rPr>
              <a:t>Diện tích hình quạt tròn ứng với cung </a:t>
            </a:r>
            <a:r>
              <a:rPr lang="en-US" sz="3200" dirty="0">
                <a:latin typeface="Times New Roman"/>
                <a:ea typeface="SimSun"/>
                <a:cs typeface="Times New Roman"/>
              </a:rPr>
              <a:t>    là:</a:t>
            </a:r>
          </a:p>
          <a:p>
            <a:pPr marL="180340" algn="just">
              <a:lnSpc>
                <a:spcPct val="110000"/>
              </a:lnSpc>
              <a:spcBef>
                <a:spcPts val="300"/>
              </a:spcBef>
              <a:spcAft>
                <a:spcPts val="300"/>
              </a:spcAft>
            </a:pPr>
            <a:r>
              <a:rPr lang="vi-VN" sz="3200" dirty="0">
                <a:latin typeface="Times New Roman"/>
                <a:ea typeface="SimSun"/>
                <a:cs typeface="Times New Roman"/>
              </a:rPr>
              <a:t>b) Diện tích hình quạt tròn ứng với cung</a:t>
            </a:r>
            <a:r>
              <a:rPr lang="en-US" sz="3200" dirty="0">
                <a:latin typeface="Times New Roman"/>
                <a:ea typeface="SimSun"/>
                <a:cs typeface="Times New Roman"/>
              </a:rPr>
              <a:t>      là: </a:t>
            </a:r>
          </a:p>
        </p:txBody>
      </p:sp>
      <p:sp>
        <p:nvSpPr>
          <p:cNvPr id="37" name="Rectangle 2"/>
          <p:cNvSpPr>
            <a:spLocks noChangeArrowheads="1"/>
          </p:cNvSpPr>
          <p:nvPr/>
        </p:nvSpPr>
        <p:spPr bwMode="auto">
          <a:xfrm>
            <a:off x="0" y="-184666"/>
            <a:ext cx="1847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8" name="Object 37"/>
          <p:cNvGraphicFramePr>
            <a:graphicFrameLocks noChangeAspect="1"/>
          </p:cNvGraphicFramePr>
          <p:nvPr>
            <p:extLst>
              <p:ext uri="{D42A27DB-BD31-4B8C-83A1-F6EECF244321}">
                <p14:modId xmlns:p14="http://schemas.microsoft.com/office/powerpoint/2010/main" val="1927671363"/>
              </p:ext>
            </p:extLst>
          </p:nvPr>
        </p:nvGraphicFramePr>
        <p:xfrm>
          <a:off x="8077200" y="2171700"/>
          <a:ext cx="457200" cy="501144"/>
        </p:xfrm>
        <a:graphic>
          <a:graphicData uri="http://schemas.openxmlformats.org/presentationml/2006/ole">
            <mc:AlternateContent xmlns:mc="http://schemas.openxmlformats.org/markup-compatibility/2006">
              <mc:Choice xmlns:v="urn:schemas-microsoft-com:vml" Requires="v">
                <p:oleObj spid="_x0000_s7170" name="Equation" r:id="rId5" imgW="152268" imgH="215713" progId="Equation.DSMT4">
                  <p:embed/>
                </p:oleObj>
              </mc:Choice>
              <mc:Fallback>
                <p:oleObj name="Equation" r:id="rId5" imgW="152268" imgH="215713"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7200" y="2171700"/>
                        <a:ext cx="457200" cy="501144"/>
                      </a:xfrm>
                      <a:prstGeom prst="rect">
                        <a:avLst/>
                      </a:prstGeom>
                      <a:noFill/>
                    </p:spPr>
                  </p:pic>
                </p:oleObj>
              </mc:Fallback>
            </mc:AlternateContent>
          </a:graphicData>
        </a:graphic>
      </p:graphicFrame>
      <p:sp>
        <p:nvSpPr>
          <p:cNvPr id="39" name="Rectangle 4"/>
          <p:cNvSpPr>
            <a:spLocks noChangeArrowheads="1"/>
          </p:cNvSpPr>
          <p:nvPr/>
        </p:nvSpPr>
        <p:spPr bwMode="auto">
          <a:xfrm>
            <a:off x="0" y="-184666"/>
            <a:ext cx="1847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0" name="Object 39"/>
          <p:cNvGraphicFramePr>
            <a:graphicFrameLocks noChangeAspect="1"/>
          </p:cNvGraphicFramePr>
          <p:nvPr>
            <p:extLst>
              <p:ext uri="{D42A27DB-BD31-4B8C-83A1-F6EECF244321}">
                <p14:modId xmlns:p14="http://schemas.microsoft.com/office/powerpoint/2010/main" val="2801753429"/>
              </p:ext>
            </p:extLst>
          </p:nvPr>
        </p:nvGraphicFramePr>
        <p:xfrm>
          <a:off x="8915400" y="2171700"/>
          <a:ext cx="1163052" cy="762000"/>
        </p:xfrm>
        <a:graphic>
          <a:graphicData uri="http://schemas.openxmlformats.org/presentationml/2006/ole">
            <mc:AlternateContent xmlns:mc="http://schemas.openxmlformats.org/markup-compatibility/2006">
              <mc:Choice xmlns:v="urn:schemas-microsoft-com:vml" Requires="v">
                <p:oleObj spid="_x0000_s7171" name="Equation" r:id="rId7" imgW="558800" imgH="368300" progId="Equation.DSMT4">
                  <p:embed/>
                </p:oleObj>
              </mc:Choice>
              <mc:Fallback>
                <p:oleObj name="Equation" r:id="rId7" imgW="558800" imgH="368300" progId="Equation.DSMT4">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15400" y="2171700"/>
                        <a:ext cx="1163052" cy="762000"/>
                      </a:xfrm>
                      <a:prstGeom prst="rect">
                        <a:avLst/>
                      </a:prstGeom>
                      <a:noFill/>
                    </p:spPr>
                  </p:pic>
                </p:oleObj>
              </mc:Fallback>
            </mc:AlternateContent>
          </a:graphicData>
        </a:graphic>
      </p:graphicFrame>
      <p:graphicFrame>
        <p:nvGraphicFramePr>
          <p:cNvPr id="41" name="Object 40"/>
          <p:cNvGraphicFramePr>
            <a:graphicFrameLocks noChangeAspect="1"/>
          </p:cNvGraphicFramePr>
          <p:nvPr>
            <p:extLst>
              <p:ext uri="{D42A27DB-BD31-4B8C-83A1-F6EECF244321}">
                <p14:modId xmlns:p14="http://schemas.microsoft.com/office/powerpoint/2010/main" val="1471539670"/>
              </p:ext>
            </p:extLst>
          </p:nvPr>
        </p:nvGraphicFramePr>
        <p:xfrm>
          <a:off x="7952297" y="2660657"/>
          <a:ext cx="658310" cy="577850"/>
        </p:xfrm>
        <a:graphic>
          <a:graphicData uri="http://schemas.openxmlformats.org/presentationml/2006/ole">
            <mc:AlternateContent xmlns:mc="http://schemas.openxmlformats.org/markup-compatibility/2006">
              <mc:Choice xmlns:v="urn:schemas-microsoft-com:vml" Requires="v">
                <p:oleObj spid="_x0000_s7172" name="Equation" r:id="rId9" imgW="190440" imgH="215640" progId="Equation.DSMT4">
                  <p:embed/>
                </p:oleObj>
              </mc:Choice>
              <mc:Fallback>
                <p:oleObj name="Equation" r:id="rId9" imgW="190440" imgH="215640" progId="Equation.DSMT4">
                  <p:embed/>
                  <p:pic>
                    <p:nvPicPr>
                      <p:cNvPr id="0" name="Object 37"/>
                      <p:cNvPicPr>
                        <a:picLocks noChangeAspect="1" noChangeArrowheads="1"/>
                      </p:cNvPicPr>
                      <p:nvPr/>
                    </p:nvPicPr>
                    <p:blipFill>
                      <a:blip r:embed="rId10"/>
                      <a:srcRect/>
                      <a:stretch>
                        <a:fillRect/>
                      </a:stretch>
                    </p:blipFill>
                    <p:spPr bwMode="auto">
                      <a:xfrm>
                        <a:off x="7952297" y="2660657"/>
                        <a:ext cx="658310" cy="577850"/>
                      </a:xfrm>
                      <a:prstGeom prst="rect">
                        <a:avLst/>
                      </a:prstGeom>
                      <a:noFill/>
                      <a:ln>
                        <a:noFill/>
                      </a:ln>
                    </p:spPr>
                  </p:pic>
                </p:oleObj>
              </mc:Fallback>
            </mc:AlternateContent>
          </a:graphicData>
        </a:graphic>
      </p:graphicFrame>
      <p:sp>
        <p:nvSpPr>
          <p:cNvPr id="42" name="Rectangle 8"/>
          <p:cNvSpPr>
            <a:spLocks noChangeArrowheads="1"/>
          </p:cNvSpPr>
          <p:nvPr/>
        </p:nvSpPr>
        <p:spPr bwMode="auto">
          <a:xfrm>
            <a:off x="0" y="-184666"/>
            <a:ext cx="1847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3" name="Object 42"/>
          <p:cNvGraphicFramePr>
            <a:graphicFrameLocks noChangeAspect="1"/>
          </p:cNvGraphicFramePr>
          <p:nvPr>
            <p:extLst>
              <p:ext uri="{D42A27DB-BD31-4B8C-83A1-F6EECF244321}">
                <p14:modId xmlns:p14="http://schemas.microsoft.com/office/powerpoint/2010/main" val="3438147686"/>
              </p:ext>
            </p:extLst>
          </p:nvPr>
        </p:nvGraphicFramePr>
        <p:xfrm>
          <a:off x="9392654" y="2705100"/>
          <a:ext cx="1199148" cy="785648"/>
        </p:xfrm>
        <a:graphic>
          <a:graphicData uri="http://schemas.openxmlformats.org/presentationml/2006/ole">
            <mc:AlternateContent xmlns:mc="http://schemas.openxmlformats.org/markup-compatibility/2006">
              <mc:Choice xmlns:v="urn:schemas-microsoft-com:vml" Requires="v">
                <p:oleObj spid="_x0000_s7173" name="Equation" r:id="rId11" imgW="558800" imgH="368300" progId="Equation.DSMT4">
                  <p:embed/>
                </p:oleObj>
              </mc:Choice>
              <mc:Fallback>
                <p:oleObj name="Equation" r:id="rId11" imgW="558800" imgH="368300" progId="Equation.DSMT4">
                  <p:embed/>
                  <p:pic>
                    <p:nvPicPr>
                      <p:cNvPr id="0"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92654" y="2705100"/>
                        <a:ext cx="1199148" cy="785648"/>
                      </a:xfrm>
                      <a:prstGeom prst="rect">
                        <a:avLst/>
                      </a:prstGeom>
                      <a:noFill/>
                    </p:spPr>
                  </p:pic>
                </p:oleObj>
              </mc:Fallback>
            </mc:AlternateContent>
          </a:graphicData>
        </a:graphic>
      </p:graphicFrame>
      <p:sp>
        <p:nvSpPr>
          <p:cNvPr id="44" name="Freeform 6"/>
          <p:cNvSpPr/>
          <p:nvPr/>
        </p:nvSpPr>
        <p:spPr>
          <a:xfrm>
            <a:off x="1066800" y="3543307"/>
            <a:ext cx="1676400" cy="1060958"/>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3">
              <a:extLst>
                <a:ext uri="{96DAC541-7B7A-43D3-8B79-37D633B846F1}">
                  <asvg:svgBlip xmlns:asvg="http://schemas.microsoft.com/office/drawing/2016/SVG/main" xmlns="" r:embed="rId4"/>
                </a:ext>
              </a:extLst>
            </a:blip>
            <a:stretch>
              <a:fillRect b="-28742"/>
            </a:stretch>
          </a:blipFill>
        </p:spPr>
      </p:sp>
      <p:sp>
        <p:nvSpPr>
          <p:cNvPr id="45" name="TextBox 44"/>
          <p:cNvSpPr txBox="1"/>
          <p:nvPr/>
        </p:nvSpPr>
        <p:spPr>
          <a:xfrm>
            <a:off x="1524007" y="3871078"/>
            <a:ext cx="1154682" cy="584776"/>
          </a:xfrm>
          <a:prstGeom prst="rect">
            <a:avLst/>
          </a:prstGeom>
          <a:noFill/>
        </p:spPr>
        <p:txBody>
          <a:bodyPr wrap="square" lIns="91440" tIns="45720" rIns="91440" bIns="45720" rtlCol="0">
            <a:spAutoFit/>
          </a:bodyPr>
          <a:lstStyle/>
          <a:p>
            <a:r>
              <a:rPr lang="en-US" sz="3200" b="1" dirty="0"/>
              <a:t>HĐ3</a:t>
            </a:r>
          </a:p>
        </p:txBody>
      </p:sp>
      <p:sp>
        <p:nvSpPr>
          <p:cNvPr id="46" name="AutoShape 32"/>
          <p:cNvSpPr/>
          <p:nvPr/>
        </p:nvSpPr>
        <p:spPr>
          <a:xfrm>
            <a:off x="1066800" y="4455854"/>
            <a:ext cx="16154400" cy="762924"/>
          </a:xfrm>
          <a:prstGeom prst="rect">
            <a:avLst/>
          </a:prstGeom>
          <a:solidFill>
            <a:srgbClr val="FFFFFF"/>
          </a:solidFill>
        </p:spPr>
        <p:txBody>
          <a:bodyPr lIns="91440" tIns="45720" rIns="91440" bIns="45720"/>
          <a:lstStyle/>
          <a:p>
            <a:pPr marL="180340" algn="just">
              <a:lnSpc>
                <a:spcPct val="110000"/>
              </a:lnSpc>
              <a:spcBef>
                <a:spcPts val="300"/>
              </a:spcBef>
              <a:spcAft>
                <a:spcPts val="300"/>
              </a:spcAft>
            </a:pPr>
            <a:r>
              <a:rPr lang="vi-VN" sz="3200" dirty="0">
                <a:latin typeface="Times New Roman"/>
                <a:ea typeface="SimSun"/>
                <a:cs typeface="Times New Roman"/>
              </a:rPr>
              <a:t>Công thức tính diện tích hình vành khuyên nằm giữa hai đường tròn đồng tâm là </a:t>
            </a:r>
            <a:endParaRPr lang="en-US" sz="3200" dirty="0">
              <a:latin typeface="Times New Roman"/>
              <a:ea typeface="SimSun"/>
              <a:cs typeface="Times New Roman"/>
            </a:endParaRPr>
          </a:p>
          <a:p>
            <a:pPr marL="180340" algn="just">
              <a:lnSpc>
                <a:spcPct val="110000"/>
              </a:lnSpc>
              <a:spcBef>
                <a:spcPts val="300"/>
              </a:spcBef>
              <a:spcAft>
                <a:spcPts val="300"/>
              </a:spcAft>
            </a:pPr>
            <a:r>
              <a:rPr lang="en-US" sz="3200" dirty="0">
                <a:latin typeface="Times New Roman"/>
                <a:ea typeface="SimSun"/>
                <a:cs typeface="Times New Roman"/>
              </a:rPr>
              <a:t> </a:t>
            </a:r>
          </a:p>
        </p:txBody>
      </p:sp>
      <p:sp>
        <p:nvSpPr>
          <p:cNvPr id="47" name="Rectangle 14"/>
          <p:cNvSpPr>
            <a:spLocks noChangeArrowheads="1"/>
          </p:cNvSpPr>
          <p:nvPr/>
        </p:nvSpPr>
        <p:spPr bwMode="auto">
          <a:xfrm>
            <a:off x="0" y="-184666"/>
            <a:ext cx="1847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8" name="Object 47"/>
          <p:cNvGraphicFramePr>
            <a:graphicFrameLocks noChangeAspect="1"/>
          </p:cNvGraphicFramePr>
          <p:nvPr>
            <p:extLst>
              <p:ext uri="{D42A27DB-BD31-4B8C-83A1-F6EECF244321}">
                <p14:modId xmlns:p14="http://schemas.microsoft.com/office/powerpoint/2010/main" val="2111928027"/>
              </p:ext>
            </p:extLst>
          </p:nvPr>
        </p:nvGraphicFramePr>
        <p:xfrm>
          <a:off x="14554207" y="4381507"/>
          <a:ext cx="1629726" cy="748794"/>
        </p:xfrm>
        <a:graphic>
          <a:graphicData uri="http://schemas.openxmlformats.org/presentationml/2006/ole">
            <mc:AlternateContent xmlns:mc="http://schemas.openxmlformats.org/markup-compatibility/2006">
              <mc:Choice xmlns:v="urn:schemas-microsoft-com:vml" Requires="v">
                <p:oleObj spid="_x0000_s7174" name="Equation" r:id="rId13" imgW="710891" imgH="330057" progId="Equation.DSMT4">
                  <p:embed/>
                </p:oleObj>
              </mc:Choice>
              <mc:Fallback>
                <p:oleObj name="Equation" r:id="rId13" imgW="710891" imgH="330057" progId="Equation.DSMT4">
                  <p:embed/>
                  <p:pic>
                    <p:nvPicPr>
                      <p:cNvPr id="0" name="Object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554207" y="4381507"/>
                        <a:ext cx="1629726" cy="748794"/>
                      </a:xfrm>
                      <a:prstGeom prst="rect">
                        <a:avLst/>
                      </a:prstGeom>
                      <a:noFill/>
                    </p:spPr>
                  </p:pic>
                </p:oleObj>
              </mc:Fallback>
            </mc:AlternateContent>
          </a:graphicData>
        </a:graphic>
      </p:graphicFrame>
      <p:sp>
        <p:nvSpPr>
          <p:cNvPr id="49" name="AutoShape 3"/>
          <p:cNvSpPr/>
          <p:nvPr/>
        </p:nvSpPr>
        <p:spPr>
          <a:xfrm>
            <a:off x="1066800" y="5524500"/>
            <a:ext cx="16123652" cy="2514600"/>
          </a:xfrm>
          <a:prstGeom prst="rect">
            <a:avLst/>
          </a:prstGeom>
          <a:solidFill>
            <a:srgbClr val="FFFFFF"/>
          </a:solidFill>
          <a:ln>
            <a:solidFill>
              <a:srgbClr val="FF0000"/>
            </a:solidFill>
          </a:ln>
        </p:spPr>
        <p:txBody>
          <a:bodyPr lIns="91440" tIns="45720" rIns="91440" bIns="45720"/>
          <a:lstStyle/>
          <a:p>
            <a:pPr>
              <a:buFont typeface="+mj-lt"/>
              <a:buAutoNum type="arabicPeriod"/>
            </a:pP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Diện tích</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 ​của hình</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quạt tròn bán kính R ứng với cung </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a:t>
            </a:r>
          </a:p>
          <a:p>
            <a:endParaRPr lang="vi-VN" sz="3200" dirty="0">
              <a:latin typeface="Times New Roman" panose="02020603050405020304" pitchFamily="18" charset="0"/>
              <a:cs typeface="Times New Roman" panose="02020603050405020304" pitchFamily="18" charset="0"/>
            </a:endParaRPr>
          </a:p>
          <a:p>
            <a:pPr>
              <a:buFont typeface="+mj-lt"/>
              <a:buAutoNum type="arabicPeriod" startAt="2"/>
            </a:pP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Diện tích ​ </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của hình vành khuyên giới hạn bởi hai đường tròn đồng tâm bán kính R và r:</a:t>
            </a:r>
          </a:p>
        </p:txBody>
      </p:sp>
      <p:graphicFrame>
        <p:nvGraphicFramePr>
          <p:cNvPr id="50" name="Object 49"/>
          <p:cNvGraphicFramePr>
            <a:graphicFrameLocks noChangeAspect="1"/>
          </p:cNvGraphicFramePr>
          <p:nvPr>
            <p:extLst>
              <p:ext uri="{D42A27DB-BD31-4B8C-83A1-F6EECF244321}">
                <p14:modId xmlns:p14="http://schemas.microsoft.com/office/powerpoint/2010/main" val="1561378878"/>
              </p:ext>
            </p:extLst>
          </p:nvPr>
        </p:nvGraphicFramePr>
        <p:xfrm>
          <a:off x="3124200" y="5600700"/>
          <a:ext cx="457200" cy="533400"/>
        </p:xfrm>
        <a:graphic>
          <a:graphicData uri="http://schemas.openxmlformats.org/presentationml/2006/ole">
            <mc:AlternateContent xmlns:mc="http://schemas.openxmlformats.org/markup-compatibility/2006">
              <mc:Choice xmlns:v="urn:schemas-microsoft-com:vml" Requires="v">
                <p:oleObj spid="_x0000_s7175" name="Equation" r:id="rId15" imgW="177480" imgH="241200" progId="Equation.DSMT4">
                  <p:embed/>
                </p:oleObj>
              </mc:Choice>
              <mc:Fallback>
                <p:oleObj name="Equation" r:id="rId15" imgW="177480" imgH="241200" progId="Equation.DSMT4">
                  <p:embed/>
                  <p:pic>
                    <p:nvPicPr>
                      <p:cNvPr id="0" name=""/>
                      <p:cNvPicPr/>
                      <p:nvPr/>
                    </p:nvPicPr>
                    <p:blipFill>
                      <a:blip r:embed="rId16"/>
                      <a:stretch>
                        <a:fillRect/>
                      </a:stretch>
                    </p:blipFill>
                    <p:spPr>
                      <a:xfrm>
                        <a:off x="3124200" y="5600700"/>
                        <a:ext cx="457200" cy="533400"/>
                      </a:xfrm>
                      <a:prstGeom prst="rect">
                        <a:avLst/>
                      </a:prstGeom>
                    </p:spPr>
                  </p:pic>
                </p:oleObj>
              </mc:Fallback>
            </mc:AlternateContent>
          </a:graphicData>
        </a:graphic>
      </p:graphicFrame>
      <p:graphicFrame>
        <p:nvGraphicFramePr>
          <p:cNvPr id="51" name="Object 50"/>
          <p:cNvGraphicFramePr>
            <a:graphicFrameLocks noChangeAspect="1"/>
          </p:cNvGraphicFramePr>
          <p:nvPr>
            <p:extLst>
              <p:ext uri="{D42A27DB-BD31-4B8C-83A1-F6EECF244321}">
                <p14:modId xmlns:p14="http://schemas.microsoft.com/office/powerpoint/2010/main" val="3245447477"/>
              </p:ext>
            </p:extLst>
          </p:nvPr>
        </p:nvGraphicFramePr>
        <p:xfrm>
          <a:off x="10694988" y="5448303"/>
          <a:ext cx="658812" cy="577850"/>
        </p:xfrm>
        <a:graphic>
          <a:graphicData uri="http://schemas.openxmlformats.org/presentationml/2006/ole">
            <mc:AlternateContent xmlns:mc="http://schemas.openxmlformats.org/markup-compatibility/2006">
              <mc:Choice xmlns:v="urn:schemas-microsoft-com:vml" Requires="v">
                <p:oleObj spid="_x0000_s7176" name="Equation" r:id="rId17" imgW="190440" imgH="215640" progId="Equation.DSMT4">
                  <p:embed/>
                </p:oleObj>
              </mc:Choice>
              <mc:Fallback>
                <p:oleObj name="Equation" r:id="rId17" imgW="190440" imgH="215640" progId="Equation.DSMT4">
                  <p:embed/>
                  <p:pic>
                    <p:nvPicPr>
                      <p:cNvPr id="0" name="Object 4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694988" y="5448303"/>
                        <a:ext cx="658812"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2" name="Object 51"/>
          <p:cNvGraphicFramePr>
            <a:graphicFrameLocks noChangeAspect="1"/>
          </p:cNvGraphicFramePr>
          <p:nvPr>
            <p:extLst>
              <p:ext uri="{D42A27DB-BD31-4B8C-83A1-F6EECF244321}">
                <p14:modId xmlns:p14="http://schemas.microsoft.com/office/powerpoint/2010/main" val="2108325004"/>
              </p:ext>
            </p:extLst>
          </p:nvPr>
        </p:nvGraphicFramePr>
        <p:xfrm>
          <a:off x="11582407" y="5524500"/>
          <a:ext cx="2178050" cy="682016"/>
        </p:xfrm>
        <a:graphic>
          <a:graphicData uri="http://schemas.openxmlformats.org/presentationml/2006/ole">
            <mc:AlternateContent xmlns:mc="http://schemas.openxmlformats.org/markup-compatibility/2006">
              <mc:Choice xmlns:v="urn:schemas-microsoft-com:vml" Requires="v">
                <p:oleObj spid="_x0000_s7177" name="Equation" r:id="rId19" imgW="1257120" imgH="393480" progId="Equation.DSMT4">
                  <p:embed/>
                </p:oleObj>
              </mc:Choice>
              <mc:Fallback>
                <p:oleObj name="Equation" r:id="rId19" imgW="1257120" imgH="393480" progId="Equation.DSMT4">
                  <p:embed/>
                  <p:pic>
                    <p:nvPicPr>
                      <p:cNvPr id="0" name=""/>
                      <p:cNvPicPr/>
                      <p:nvPr/>
                    </p:nvPicPr>
                    <p:blipFill>
                      <a:blip r:embed="rId20"/>
                      <a:stretch>
                        <a:fillRect/>
                      </a:stretch>
                    </p:blipFill>
                    <p:spPr>
                      <a:xfrm>
                        <a:off x="11582407" y="5524500"/>
                        <a:ext cx="2178050" cy="682016"/>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2915359429"/>
              </p:ext>
            </p:extLst>
          </p:nvPr>
        </p:nvGraphicFramePr>
        <p:xfrm>
          <a:off x="3124200" y="6602186"/>
          <a:ext cx="609600" cy="522516"/>
        </p:xfrm>
        <a:graphic>
          <a:graphicData uri="http://schemas.openxmlformats.org/presentationml/2006/ole">
            <mc:AlternateContent xmlns:mc="http://schemas.openxmlformats.org/markup-compatibility/2006">
              <mc:Choice xmlns:v="urn:schemas-microsoft-com:vml" Requires="v">
                <p:oleObj spid="_x0000_s7178" name="Equation" r:id="rId21" imgW="177480" imgH="228600" progId="Equation.DSMT4">
                  <p:embed/>
                </p:oleObj>
              </mc:Choice>
              <mc:Fallback>
                <p:oleObj name="Equation" r:id="rId21" imgW="177480" imgH="228600" progId="Equation.DSMT4">
                  <p:embed/>
                  <p:pic>
                    <p:nvPicPr>
                      <p:cNvPr id="0" name=""/>
                      <p:cNvPicPr/>
                      <p:nvPr/>
                    </p:nvPicPr>
                    <p:blipFill>
                      <a:blip r:embed="rId22"/>
                      <a:stretch>
                        <a:fillRect/>
                      </a:stretch>
                    </p:blipFill>
                    <p:spPr>
                      <a:xfrm>
                        <a:off x="3124200" y="6602186"/>
                        <a:ext cx="609600" cy="522516"/>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77586219"/>
              </p:ext>
            </p:extLst>
          </p:nvPr>
        </p:nvGraphicFramePr>
        <p:xfrm>
          <a:off x="7207250" y="7200900"/>
          <a:ext cx="3048000" cy="609600"/>
        </p:xfrm>
        <a:graphic>
          <a:graphicData uri="http://schemas.openxmlformats.org/presentationml/2006/ole">
            <mc:AlternateContent xmlns:mc="http://schemas.openxmlformats.org/markup-compatibility/2006">
              <mc:Choice xmlns:v="urn:schemas-microsoft-com:vml" Requires="v">
                <p:oleObj spid="_x0000_s7179" name="Equation" r:id="rId23" imgW="1396800" imgH="279360" progId="Equation.DSMT4">
                  <p:embed/>
                </p:oleObj>
              </mc:Choice>
              <mc:Fallback>
                <p:oleObj name="Equation" r:id="rId23" imgW="1396800" imgH="279360" progId="Equation.DSMT4">
                  <p:embed/>
                  <p:pic>
                    <p:nvPicPr>
                      <p:cNvPr id="0" name=""/>
                      <p:cNvPicPr/>
                      <p:nvPr/>
                    </p:nvPicPr>
                    <p:blipFill>
                      <a:blip r:embed="rId24"/>
                      <a:stretch>
                        <a:fillRect/>
                      </a:stretch>
                    </p:blipFill>
                    <p:spPr>
                      <a:xfrm>
                        <a:off x="7207250" y="7200900"/>
                        <a:ext cx="3048000" cy="609600"/>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ppt_x</p:attrName>
                                        </p:attrNameLst>
                                      </p:cBhvr>
                                      <p:tavLst>
                                        <p:tav tm="0">
                                          <p:val>
                                            <p:strVal val="#ppt_x"/>
                                          </p:val>
                                        </p:tav>
                                        <p:tav tm="100000">
                                          <p:val>
                                            <p:strVal val="#ppt_x"/>
                                          </p:val>
                                        </p:tav>
                                      </p:tavLst>
                                    </p:anim>
                                    <p:anim calcmode="lin" valueType="num">
                                      <p:cBhvr>
                                        <p:cTn id="2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anim calcmode="lin" valueType="num">
                                      <p:cBhvr>
                                        <p:cTn id="27" dur="1000" fill="hold"/>
                                        <p:tgtEl>
                                          <p:spTgt spid="36"/>
                                        </p:tgtEl>
                                        <p:attrNameLst>
                                          <p:attrName>ppt_x</p:attrName>
                                        </p:attrNameLst>
                                      </p:cBhvr>
                                      <p:tavLst>
                                        <p:tav tm="0">
                                          <p:val>
                                            <p:strVal val="#ppt_x"/>
                                          </p:val>
                                        </p:tav>
                                        <p:tav tm="100000">
                                          <p:val>
                                            <p:strVal val="#ppt_x"/>
                                          </p:val>
                                        </p:tav>
                                      </p:tavLst>
                                    </p:anim>
                                    <p:anim calcmode="lin" valueType="num">
                                      <p:cBhvr>
                                        <p:cTn id="28" dur="1000" fill="hold"/>
                                        <p:tgtEl>
                                          <p:spTgt spid="3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1000"/>
                                        <p:tgtEl>
                                          <p:spTgt spid="40"/>
                                        </p:tgtEl>
                                      </p:cBhvr>
                                    </p:animEffect>
                                    <p:anim calcmode="lin" valueType="num">
                                      <p:cBhvr>
                                        <p:cTn id="32" dur="1000" fill="hold"/>
                                        <p:tgtEl>
                                          <p:spTgt spid="40"/>
                                        </p:tgtEl>
                                        <p:attrNameLst>
                                          <p:attrName>ppt_x</p:attrName>
                                        </p:attrNameLst>
                                      </p:cBhvr>
                                      <p:tavLst>
                                        <p:tav tm="0">
                                          <p:val>
                                            <p:strVal val="#ppt_x"/>
                                          </p:val>
                                        </p:tav>
                                        <p:tav tm="100000">
                                          <p:val>
                                            <p:strVal val="#ppt_x"/>
                                          </p:val>
                                        </p:tav>
                                      </p:tavLst>
                                    </p:anim>
                                    <p:anim calcmode="lin" valueType="num">
                                      <p:cBhvr>
                                        <p:cTn id="33" dur="1000" fill="hold"/>
                                        <p:tgtEl>
                                          <p:spTgt spid="4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1000"/>
                                        <p:tgtEl>
                                          <p:spTgt spid="38"/>
                                        </p:tgtEl>
                                      </p:cBhvr>
                                    </p:animEffect>
                                    <p:anim calcmode="lin" valueType="num">
                                      <p:cBhvr>
                                        <p:cTn id="37" dur="1000" fill="hold"/>
                                        <p:tgtEl>
                                          <p:spTgt spid="38"/>
                                        </p:tgtEl>
                                        <p:attrNameLst>
                                          <p:attrName>ppt_x</p:attrName>
                                        </p:attrNameLst>
                                      </p:cBhvr>
                                      <p:tavLst>
                                        <p:tav tm="0">
                                          <p:val>
                                            <p:strVal val="#ppt_x"/>
                                          </p:val>
                                        </p:tav>
                                        <p:tav tm="100000">
                                          <p:val>
                                            <p:strVal val="#ppt_x"/>
                                          </p:val>
                                        </p:tav>
                                      </p:tavLst>
                                    </p:anim>
                                    <p:anim calcmode="lin" valueType="num">
                                      <p:cBhvr>
                                        <p:cTn id="38" dur="1000" fill="hold"/>
                                        <p:tgtEl>
                                          <p:spTgt spid="38"/>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1000"/>
                                        <p:tgtEl>
                                          <p:spTgt spid="41"/>
                                        </p:tgtEl>
                                      </p:cBhvr>
                                    </p:animEffect>
                                    <p:anim calcmode="lin" valueType="num">
                                      <p:cBhvr>
                                        <p:cTn id="42" dur="1000" fill="hold"/>
                                        <p:tgtEl>
                                          <p:spTgt spid="41"/>
                                        </p:tgtEl>
                                        <p:attrNameLst>
                                          <p:attrName>ppt_x</p:attrName>
                                        </p:attrNameLst>
                                      </p:cBhvr>
                                      <p:tavLst>
                                        <p:tav tm="0">
                                          <p:val>
                                            <p:strVal val="#ppt_x"/>
                                          </p:val>
                                        </p:tav>
                                        <p:tav tm="100000">
                                          <p:val>
                                            <p:strVal val="#ppt_x"/>
                                          </p:val>
                                        </p:tav>
                                      </p:tavLst>
                                    </p:anim>
                                    <p:anim calcmode="lin" valueType="num">
                                      <p:cBhvr>
                                        <p:cTn id="43" dur="1000" fill="hold"/>
                                        <p:tgtEl>
                                          <p:spTgt spid="4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1000"/>
                                        <p:tgtEl>
                                          <p:spTgt spid="43"/>
                                        </p:tgtEl>
                                      </p:cBhvr>
                                    </p:animEffect>
                                    <p:anim calcmode="lin" valueType="num">
                                      <p:cBhvr>
                                        <p:cTn id="47" dur="1000" fill="hold"/>
                                        <p:tgtEl>
                                          <p:spTgt spid="43"/>
                                        </p:tgtEl>
                                        <p:attrNameLst>
                                          <p:attrName>ppt_x</p:attrName>
                                        </p:attrNameLst>
                                      </p:cBhvr>
                                      <p:tavLst>
                                        <p:tav tm="0">
                                          <p:val>
                                            <p:strVal val="#ppt_x"/>
                                          </p:val>
                                        </p:tav>
                                        <p:tav tm="100000">
                                          <p:val>
                                            <p:strVal val="#ppt_x"/>
                                          </p:val>
                                        </p:tav>
                                      </p:tavLst>
                                    </p:anim>
                                    <p:anim calcmode="lin" valueType="num">
                                      <p:cBhvr>
                                        <p:cTn id="48"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1000"/>
                                        <p:tgtEl>
                                          <p:spTgt spid="45"/>
                                        </p:tgtEl>
                                      </p:cBhvr>
                                    </p:animEffect>
                                    <p:anim calcmode="lin" valueType="num">
                                      <p:cBhvr>
                                        <p:cTn id="54" dur="1000" fill="hold"/>
                                        <p:tgtEl>
                                          <p:spTgt spid="45"/>
                                        </p:tgtEl>
                                        <p:attrNameLst>
                                          <p:attrName>ppt_x</p:attrName>
                                        </p:attrNameLst>
                                      </p:cBhvr>
                                      <p:tavLst>
                                        <p:tav tm="0">
                                          <p:val>
                                            <p:strVal val="#ppt_x"/>
                                          </p:val>
                                        </p:tav>
                                        <p:tav tm="100000">
                                          <p:val>
                                            <p:strVal val="#ppt_x"/>
                                          </p:val>
                                        </p:tav>
                                      </p:tavLst>
                                    </p:anim>
                                    <p:anim calcmode="lin" valueType="num">
                                      <p:cBhvr>
                                        <p:cTn id="55" dur="1000" fill="hold"/>
                                        <p:tgtEl>
                                          <p:spTgt spid="45"/>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fade">
                                      <p:cBhvr>
                                        <p:cTn id="58" dur="1000"/>
                                        <p:tgtEl>
                                          <p:spTgt spid="44"/>
                                        </p:tgtEl>
                                      </p:cBhvr>
                                    </p:animEffect>
                                    <p:anim calcmode="lin" valueType="num">
                                      <p:cBhvr>
                                        <p:cTn id="59" dur="1000" fill="hold"/>
                                        <p:tgtEl>
                                          <p:spTgt spid="44"/>
                                        </p:tgtEl>
                                        <p:attrNameLst>
                                          <p:attrName>ppt_x</p:attrName>
                                        </p:attrNameLst>
                                      </p:cBhvr>
                                      <p:tavLst>
                                        <p:tav tm="0">
                                          <p:val>
                                            <p:strVal val="#ppt_x"/>
                                          </p:val>
                                        </p:tav>
                                        <p:tav tm="100000">
                                          <p:val>
                                            <p:strVal val="#ppt_x"/>
                                          </p:val>
                                        </p:tav>
                                      </p:tavLst>
                                    </p:anim>
                                    <p:anim calcmode="lin" valueType="num">
                                      <p:cBhvr>
                                        <p:cTn id="6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46"/>
                                        </p:tgtEl>
                                        <p:attrNameLst>
                                          <p:attrName>style.visibility</p:attrName>
                                        </p:attrNameLst>
                                      </p:cBhvr>
                                      <p:to>
                                        <p:strVal val="visible"/>
                                      </p:to>
                                    </p:set>
                                    <p:animEffect transition="in" filter="fade">
                                      <p:cBhvr>
                                        <p:cTn id="65" dur="1000"/>
                                        <p:tgtEl>
                                          <p:spTgt spid="46"/>
                                        </p:tgtEl>
                                      </p:cBhvr>
                                    </p:animEffect>
                                    <p:anim calcmode="lin" valueType="num">
                                      <p:cBhvr>
                                        <p:cTn id="66" dur="1000" fill="hold"/>
                                        <p:tgtEl>
                                          <p:spTgt spid="46"/>
                                        </p:tgtEl>
                                        <p:attrNameLst>
                                          <p:attrName>ppt_x</p:attrName>
                                        </p:attrNameLst>
                                      </p:cBhvr>
                                      <p:tavLst>
                                        <p:tav tm="0">
                                          <p:val>
                                            <p:strVal val="#ppt_x"/>
                                          </p:val>
                                        </p:tav>
                                        <p:tav tm="100000">
                                          <p:val>
                                            <p:strVal val="#ppt_x"/>
                                          </p:val>
                                        </p:tav>
                                      </p:tavLst>
                                    </p:anim>
                                    <p:anim calcmode="lin" valueType="num">
                                      <p:cBhvr>
                                        <p:cTn id="67" dur="1000" fill="hold"/>
                                        <p:tgtEl>
                                          <p:spTgt spid="46"/>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48"/>
                                        </p:tgtEl>
                                        <p:attrNameLst>
                                          <p:attrName>style.visibility</p:attrName>
                                        </p:attrNameLst>
                                      </p:cBhvr>
                                      <p:to>
                                        <p:strVal val="visible"/>
                                      </p:to>
                                    </p:set>
                                    <p:animEffect transition="in" filter="fade">
                                      <p:cBhvr>
                                        <p:cTn id="70" dur="1000"/>
                                        <p:tgtEl>
                                          <p:spTgt spid="48"/>
                                        </p:tgtEl>
                                      </p:cBhvr>
                                    </p:animEffect>
                                    <p:anim calcmode="lin" valueType="num">
                                      <p:cBhvr>
                                        <p:cTn id="71" dur="1000" fill="hold"/>
                                        <p:tgtEl>
                                          <p:spTgt spid="48"/>
                                        </p:tgtEl>
                                        <p:attrNameLst>
                                          <p:attrName>ppt_x</p:attrName>
                                        </p:attrNameLst>
                                      </p:cBhvr>
                                      <p:tavLst>
                                        <p:tav tm="0">
                                          <p:val>
                                            <p:strVal val="#ppt_x"/>
                                          </p:val>
                                        </p:tav>
                                        <p:tav tm="100000">
                                          <p:val>
                                            <p:strVal val="#ppt_x"/>
                                          </p:val>
                                        </p:tav>
                                      </p:tavLst>
                                    </p:anim>
                                    <p:anim calcmode="lin" valueType="num">
                                      <p:cBhvr>
                                        <p:cTn id="72"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49"/>
                                        </p:tgtEl>
                                        <p:attrNameLst>
                                          <p:attrName>style.visibility</p:attrName>
                                        </p:attrNameLst>
                                      </p:cBhvr>
                                      <p:to>
                                        <p:strVal val="visible"/>
                                      </p:to>
                                    </p:set>
                                    <p:animEffect transition="in" filter="fade">
                                      <p:cBhvr>
                                        <p:cTn id="77" dur="1000"/>
                                        <p:tgtEl>
                                          <p:spTgt spid="49"/>
                                        </p:tgtEl>
                                      </p:cBhvr>
                                    </p:animEffect>
                                    <p:anim calcmode="lin" valueType="num">
                                      <p:cBhvr>
                                        <p:cTn id="78" dur="1000" fill="hold"/>
                                        <p:tgtEl>
                                          <p:spTgt spid="49"/>
                                        </p:tgtEl>
                                        <p:attrNameLst>
                                          <p:attrName>ppt_x</p:attrName>
                                        </p:attrNameLst>
                                      </p:cBhvr>
                                      <p:tavLst>
                                        <p:tav tm="0">
                                          <p:val>
                                            <p:strVal val="#ppt_x"/>
                                          </p:val>
                                        </p:tav>
                                        <p:tav tm="100000">
                                          <p:val>
                                            <p:strVal val="#ppt_x"/>
                                          </p:val>
                                        </p:tav>
                                      </p:tavLst>
                                    </p:anim>
                                    <p:anim calcmode="lin" valueType="num">
                                      <p:cBhvr>
                                        <p:cTn id="79" dur="1000" fill="hold"/>
                                        <p:tgtEl>
                                          <p:spTgt spid="49"/>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50"/>
                                        </p:tgtEl>
                                        <p:attrNameLst>
                                          <p:attrName>style.visibility</p:attrName>
                                        </p:attrNameLst>
                                      </p:cBhvr>
                                      <p:to>
                                        <p:strVal val="visible"/>
                                      </p:to>
                                    </p:set>
                                    <p:animEffect transition="in" filter="fade">
                                      <p:cBhvr>
                                        <p:cTn id="82" dur="1000"/>
                                        <p:tgtEl>
                                          <p:spTgt spid="50"/>
                                        </p:tgtEl>
                                      </p:cBhvr>
                                    </p:animEffect>
                                    <p:anim calcmode="lin" valueType="num">
                                      <p:cBhvr>
                                        <p:cTn id="83" dur="1000" fill="hold"/>
                                        <p:tgtEl>
                                          <p:spTgt spid="50"/>
                                        </p:tgtEl>
                                        <p:attrNameLst>
                                          <p:attrName>ppt_x</p:attrName>
                                        </p:attrNameLst>
                                      </p:cBhvr>
                                      <p:tavLst>
                                        <p:tav tm="0">
                                          <p:val>
                                            <p:strVal val="#ppt_x"/>
                                          </p:val>
                                        </p:tav>
                                        <p:tav tm="100000">
                                          <p:val>
                                            <p:strVal val="#ppt_x"/>
                                          </p:val>
                                        </p:tav>
                                      </p:tavLst>
                                    </p:anim>
                                    <p:anim calcmode="lin" valueType="num">
                                      <p:cBhvr>
                                        <p:cTn id="84" dur="1000" fill="hold"/>
                                        <p:tgtEl>
                                          <p:spTgt spid="50"/>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51"/>
                                        </p:tgtEl>
                                        <p:attrNameLst>
                                          <p:attrName>style.visibility</p:attrName>
                                        </p:attrNameLst>
                                      </p:cBhvr>
                                      <p:to>
                                        <p:strVal val="visible"/>
                                      </p:to>
                                    </p:set>
                                    <p:animEffect transition="in" filter="fade">
                                      <p:cBhvr>
                                        <p:cTn id="87" dur="1000"/>
                                        <p:tgtEl>
                                          <p:spTgt spid="51"/>
                                        </p:tgtEl>
                                      </p:cBhvr>
                                    </p:animEffect>
                                    <p:anim calcmode="lin" valueType="num">
                                      <p:cBhvr>
                                        <p:cTn id="88" dur="1000" fill="hold"/>
                                        <p:tgtEl>
                                          <p:spTgt spid="51"/>
                                        </p:tgtEl>
                                        <p:attrNameLst>
                                          <p:attrName>ppt_x</p:attrName>
                                        </p:attrNameLst>
                                      </p:cBhvr>
                                      <p:tavLst>
                                        <p:tav tm="0">
                                          <p:val>
                                            <p:strVal val="#ppt_x"/>
                                          </p:val>
                                        </p:tav>
                                        <p:tav tm="100000">
                                          <p:val>
                                            <p:strVal val="#ppt_x"/>
                                          </p:val>
                                        </p:tav>
                                      </p:tavLst>
                                    </p:anim>
                                    <p:anim calcmode="lin" valueType="num">
                                      <p:cBhvr>
                                        <p:cTn id="89" dur="1000" fill="hold"/>
                                        <p:tgtEl>
                                          <p:spTgt spid="51"/>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2"/>
                                        </p:tgtEl>
                                        <p:attrNameLst>
                                          <p:attrName>style.visibility</p:attrName>
                                        </p:attrNameLst>
                                      </p:cBhvr>
                                      <p:to>
                                        <p:strVal val="visible"/>
                                      </p:to>
                                    </p:set>
                                    <p:animEffect transition="in" filter="fade">
                                      <p:cBhvr>
                                        <p:cTn id="92" dur="1000"/>
                                        <p:tgtEl>
                                          <p:spTgt spid="52"/>
                                        </p:tgtEl>
                                      </p:cBhvr>
                                    </p:animEffect>
                                    <p:anim calcmode="lin" valueType="num">
                                      <p:cBhvr>
                                        <p:cTn id="93" dur="1000" fill="hold"/>
                                        <p:tgtEl>
                                          <p:spTgt spid="52"/>
                                        </p:tgtEl>
                                        <p:attrNameLst>
                                          <p:attrName>ppt_x</p:attrName>
                                        </p:attrNameLst>
                                      </p:cBhvr>
                                      <p:tavLst>
                                        <p:tav tm="0">
                                          <p:val>
                                            <p:strVal val="#ppt_x"/>
                                          </p:val>
                                        </p:tav>
                                        <p:tav tm="100000">
                                          <p:val>
                                            <p:strVal val="#ppt_x"/>
                                          </p:val>
                                        </p:tav>
                                      </p:tavLst>
                                    </p:anim>
                                    <p:anim calcmode="lin" valueType="num">
                                      <p:cBhvr>
                                        <p:cTn id="94" dur="1000" fill="hold"/>
                                        <p:tgtEl>
                                          <p:spTgt spid="52"/>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2"/>
                                        </p:tgtEl>
                                        <p:attrNameLst>
                                          <p:attrName>style.visibility</p:attrName>
                                        </p:attrNameLst>
                                      </p:cBhvr>
                                      <p:to>
                                        <p:strVal val="visible"/>
                                      </p:to>
                                    </p:set>
                                    <p:animEffect transition="in" filter="fade">
                                      <p:cBhvr>
                                        <p:cTn id="97" dur="1000"/>
                                        <p:tgtEl>
                                          <p:spTgt spid="2"/>
                                        </p:tgtEl>
                                      </p:cBhvr>
                                    </p:animEffect>
                                    <p:anim calcmode="lin" valueType="num">
                                      <p:cBhvr>
                                        <p:cTn id="98" dur="1000" fill="hold"/>
                                        <p:tgtEl>
                                          <p:spTgt spid="2"/>
                                        </p:tgtEl>
                                        <p:attrNameLst>
                                          <p:attrName>ppt_x</p:attrName>
                                        </p:attrNameLst>
                                      </p:cBhvr>
                                      <p:tavLst>
                                        <p:tav tm="0">
                                          <p:val>
                                            <p:strVal val="#ppt_x"/>
                                          </p:val>
                                        </p:tav>
                                        <p:tav tm="100000">
                                          <p:val>
                                            <p:strVal val="#ppt_x"/>
                                          </p:val>
                                        </p:tav>
                                      </p:tavLst>
                                    </p:anim>
                                    <p:anim calcmode="lin" valueType="num">
                                      <p:cBhvr>
                                        <p:cTn id="99" dur="1000" fill="hold"/>
                                        <p:tgtEl>
                                          <p:spTgt spid="2"/>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3"/>
                                        </p:tgtEl>
                                        <p:attrNameLst>
                                          <p:attrName>style.visibility</p:attrName>
                                        </p:attrNameLst>
                                      </p:cBhvr>
                                      <p:to>
                                        <p:strVal val="visible"/>
                                      </p:to>
                                    </p:set>
                                    <p:animEffect transition="in" filter="fade">
                                      <p:cBhvr>
                                        <p:cTn id="102" dur="1000"/>
                                        <p:tgtEl>
                                          <p:spTgt spid="3"/>
                                        </p:tgtEl>
                                      </p:cBhvr>
                                    </p:animEffect>
                                    <p:anim calcmode="lin" valueType="num">
                                      <p:cBhvr>
                                        <p:cTn id="103" dur="1000" fill="hold"/>
                                        <p:tgtEl>
                                          <p:spTgt spid="3"/>
                                        </p:tgtEl>
                                        <p:attrNameLst>
                                          <p:attrName>ppt_x</p:attrName>
                                        </p:attrNameLst>
                                      </p:cBhvr>
                                      <p:tavLst>
                                        <p:tav tm="0">
                                          <p:val>
                                            <p:strVal val="#ppt_x"/>
                                          </p:val>
                                        </p:tav>
                                        <p:tav tm="100000">
                                          <p:val>
                                            <p:strVal val="#ppt_x"/>
                                          </p:val>
                                        </p:tav>
                                      </p:tavLst>
                                    </p:anim>
                                    <p:anim calcmode="lin" valueType="num">
                                      <p:cBhvr>
                                        <p:cTn id="10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p:bldP spid="36" grpId="0" animBg="1"/>
      <p:bldP spid="45" grpId="0"/>
      <p:bldP spid="46" grpId="0" animBg="1"/>
      <p:bldP spid="4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5EA"/>
        </a:solidFill>
        <a:effectLst/>
      </p:bgPr>
    </p:bg>
    <p:spTree>
      <p:nvGrpSpPr>
        <p:cNvPr id="1" name=""/>
        <p:cNvGrpSpPr/>
        <p:nvPr/>
      </p:nvGrpSpPr>
      <p:grpSpPr>
        <a:xfrm>
          <a:off x="0" y="0"/>
          <a:ext cx="0" cy="0"/>
          <a:chOff x="0" y="0"/>
          <a:chExt cx="0" cy="0"/>
        </a:xfrm>
      </p:grpSpPr>
      <p:grpSp>
        <p:nvGrpSpPr>
          <p:cNvPr id="5" name="Group 5"/>
          <p:cNvGrpSpPr/>
          <p:nvPr/>
        </p:nvGrpSpPr>
        <p:grpSpPr>
          <a:xfrm>
            <a:off x="1046301" y="1638300"/>
            <a:ext cx="15946306" cy="2438400"/>
            <a:chOff x="360219" y="190791"/>
            <a:chExt cx="11095182" cy="2922558"/>
          </a:xfrm>
        </p:grpSpPr>
        <p:sp>
          <p:nvSpPr>
            <p:cNvPr id="6" name="AutoShape 6"/>
            <p:cNvSpPr/>
            <p:nvPr/>
          </p:nvSpPr>
          <p:spPr>
            <a:xfrm>
              <a:off x="360219" y="190791"/>
              <a:ext cx="11095182" cy="2922558"/>
            </a:xfrm>
            <a:prstGeom prst="rect">
              <a:avLst/>
            </a:prstGeom>
            <a:solidFill>
              <a:srgbClr val="FFE36D"/>
            </a:solidFill>
          </p:spPr>
        </p:sp>
        <p:sp>
          <p:nvSpPr>
            <p:cNvPr id="7" name="TextBox 7"/>
            <p:cNvSpPr txBox="1"/>
            <p:nvPr/>
          </p:nvSpPr>
          <p:spPr>
            <a:xfrm>
              <a:off x="565020" y="719534"/>
              <a:ext cx="10179181" cy="1106662"/>
            </a:xfrm>
            <a:prstGeom prst="rect">
              <a:avLst/>
            </a:prstGeom>
          </p:spPr>
          <p:txBody>
            <a:bodyPr lIns="0" tIns="0" rIns="0" bIns="0" rtlCol="0" anchor="t">
              <a:spAutoFit/>
            </a:bodyPr>
            <a:lstStyle/>
            <a:p>
              <a:pPr>
                <a:lnSpc>
                  <a:spcPts val="3542"/>
                </a:lnSpc>
              </a:pPr>
              <a:r>
                <a:rPr lang="en-US" sz="3200" dirty="0">
                  <a:solidFill>
                    <a:srgbClr val="000000"/>
                  </a:solidFill>
                  <a:latin typeface="Times New Roman" panose="02020603050405020304" pitchFamily="18" charset="0"/>
                  <a:cs typeface="Times New Roman" panose="02020603050405020304" pitchFamily="18" charset="0"/>
                </a:rPr>
                <a:t>Tỉ số giữa diện tích hình quạt tròn ứng với cung    và diện tích hình tròn (cùng bán kính) đúng bằng       và bằng tỉ số giữa độ dài cung      và độ dài đường tròn.</a:t>
              </a:r>
            </a:p>
          </p:txBody>
        </p:sp>
      </p:grpSp>
      <p:sp>
        <p:nvSpPr>
          <p:cNvPr id="18" name="Rounded Rectangle 17"/>
          <p:cNvSpPr/>
          <p:nvPr/>
        </p:nvSpPr>
        <p:spPr>
          <a:xfrm>
            <a:off x="1046301" y="580808"/>
            <a:ext cx="1849306"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r>
              <a:rPr lang="en-US" sz="3200" b="1" dirty="0">
                <a:solidFill>
                  <a:prstClr val="black"/>
                </a:solidFill>
              </a:rPr>
              <a:t>Nhận xét</a:t>
            </a:r>
          </a:p>
        </p:txBody>
      </p:sp>
      <p:graphicFrame>
        <p:nvGraphicFramePr>
          <p:cNvPr id="19" name="Object 18"/>
          <p:cNvGraphicFramePr>
            <a:graphicFrameLocks noChangeAspect="1"/>
          </p:cNvGraphicFramePr>
          <p:nvPr>
            <p:extLst>
              <p:ext uri="{D42A27DB-BD31-4B8C-83A1-F6EECF244321}">
                <p14:modId xmlns:p14="http://schemas.microsoft.com/office/powerpoint/2010/main" val="2144417513"/>
              </p:ext>
            </p:extLst>
          </p:nvPr>
        </p:nvGraphicFramePr>
        <p:xfrm>
          <a:off x="3067057" y="2324107"/>
          <a:ext cx="590550" cy="795958"/>
        </p:xfrm>
        <a:graphic>
          <a:graphicData uri="http://schemas.openxmlformats.org/presentationml/2006/ole">
            <mc:AlternateContent xmlns:mc="http://schemas.openxmlformats.org/markup-compatibility/2006">
              <mc:Choice xmlns:v="urn:schemas-microsoft-com:vml" Requires="v">
                <p:oleObj spid="_x0000_s8194" name="Equation" r:id="rId3" imgW="291960" imgH="393480" progId="Equation.DSMT4">
                  <p:embed/>
                </p:oleObj>
              </mc:Choice>
              <mc:Fallback>
                <p:oleObj name="Equation" r:id="rId3" imgW="291960" imgH="393480" progId="Equation.DSMT4">
                  <p:embed/>
                  <p:pic>
                    <p:nvPicPr>
                      <p:cNvPr id="0" name=""/>
                      <p:cNvPicPr/>
                      <p:nvPr/>
                    </p:nvPicPr>
                    <p:blipFill>
                      <a:blip r:embed="rId4"/>
                      <a:stretch>
                        <a:fillRect/>
                      </a:stretch>
                    </p:blipFill>
                    <p:spPr>
                      <a:xfrm>
                        <a:off x="3067057" y="2324107"/>
                        <a:ext cx="590550" cy="795958"/>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077244634"/>
              </p:ext>
            </p:extLst>
          </p:nvPr>
        </p:nvGraphicFramePr>
        <p:xfrm>
          <a:off x="9093200" y="1983021"/>
          <a:ext cx="431800" cy="493486"/>
        </p:xfrm>
        <a:graphic>
          <a:graphicData uri="http://schemas.openxmlformats.org/presentationml/2006/ole">
            <mc:AlternateContent xmlns:mc="http://schemas.openxmlformats.org/markup-compatibility/2006">
              <mc:Choice xmlns:v="urn:schemas-microsoft-com:vml" Requires="v">
                <p:oleObj spid="_x0000_s8195" name="Equation" r:id="rId5" imgW="177480" imgH="203040" progId="Equation.DSMT4">
                  <p:embed/>
                </p:oleObj>
              </mc:Choice>
              <mc:Fallback>
                <p:oleObj name="Equation" r:id="rId5" imgW="177480" imgH="203040" progId="Equation.DSMT4">
                  <p:embed/>
                  <p:pic>
                    <p:nvPicPr>
                      <p:cNvPr id="0" name=""/>
                      <p:cNvPicPr/>
                      <p:nvPr/>
                    </p:nvPicPr>
                    <p:blipFill>
                      <a:blip r:embed="rId6"/>
                      <a:stretch>
                        <a:fillRect/>
                      </a:stretch>
                    </p:blipFill>
                    <p:spPr>
                      <a:xfrm>
                        <a:off x="9093200" y="1983021"/>
                        <a:ext cx="431800" cy="493486"/>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516321416"/>
              </p:ext>
            </p:extLst>
          </p:nvPr>
        </p:nvGraphicFramePr>
        <p:xfrm>
          <a:off x="8712200" y="2439995"/>
          <a:ext cx="431800" cy="493714"/>
        </p:xfrm>
        <a:graphic>
          <a:graphicData uri="http://schemas.openxmlformats.org/presentationml/2006/ole">
            <mc:AlternateContent xmlns:mc="http://schemas.openxmlformats.org/markup-compatibility/2006">
              <mc:Choice xmlns:v="urn:schemas-microsoft-com:vml" Requires="v">
                <p:oleObj spid="_x0000_s8196" name="Equation" r:id="rId7" imgW="177480" imgH="203040" progId="Equation.DSMT4">
                  <p:embed/>
                </p:oleObj>
              </mc:Choice>
              <mc:Fallback>
                <p:oleObj name="Equation" r:id="rId7" imgW="177480" imgH="203040" progId="Equation.DSMT4">
                  <p:embed/>
                  <p:pic>
                    <p:nvPicPr>
                      <p:cNvPr id="0" name="Object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2200" y="2439995"/>
                        <a:ext cx="431800" cy="493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 name="Rounded Rectangle 21"/>
          <p:cNvSpPr/>
          <p:nvPr/>
        </p:nvSpPr>
        <p:spPr>
          <a:xfrm>
            <a:off x="1047757" y="4076700"/>
            <a:ext cx="161925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r>
              <a:rPr lang="en-US" sz="3200" b="1" dirty="0">
                <a:solidFill>
                  <a:prstClr val="black"/>
                </a:solidFill>
              </a:rPr>
              <a:t>Ví dụ 2</a:t>
            </a:r>
          </a:p>
        </p:txBody>
      </p:sp>
      <p:sp>
        <p:nvSpPr>
          <p:cNvPr id="23" name="AutoShape 32"/>
          <p:cNvSpPr/>
          <p:nvPr/>
        </p:nvSpPr>
        <p:spPr>
          <a:xfrm>
            <a:off x="1066800" y="5143500"/>
            <a:ext cx="15925800" cy="1143000"/>
          </a:xfrm>
          <a:prstGeom prst="rect">
            <a:avLst/>
          </a:prstGeom>
          <a:solidFill>
            <a:srgbClr val="FFFFFF"/>
          </a:solidFill>
        </p:spPr>
        <p:txBody>
          <a:bodyPr lIns="91440" tIns="45720" rIns="91440" bIns="45720"/>
          <a:lstStyle/>
          <a:p>
            <a:r>
              <a:rPr lang="en-US" sz="3200" dirty="0">
                <a:solidFill>
                  <a:prstClr val="black"/>
                </a:solidFill>
                <a:latin typeface="Times New Roman" panose="02020603050405020304" pitchFamily="18" charset="0"/>
                <a:cs typeface="Times New Roman" panose="02020603050405020304" pitchFamily="18" charset="0"/>
              </a:rPr>
              <a:t> Tính diện tích của hình vành khuyên nằm giữa hai đường tròn đồng tâm có bán kính là 3m và 5m.</a:t>
            </a:r>
          </a:p>
        </p:txBody>
      </p:sp>
      <p:sp>
        <p:nvSpPr>
          <p:cNvPr id="24" name="Rounded Rectangle 23"/>
          <p:cNvSpPr/>
          <p:nvPr/>
        </p:nvSpPr>
        <p:spPr>
          <a:xfrm>
            <a:off x="7753357" y="6362700"/>
            <a:ext cx="108585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r>
              <a:rPr lang="en-US" sz="3200" b="1" dirty="0">
                <a:solidFill>
                  <a:prstClr val="black"/>
                </a:solidFill>
              </a:rPr>
              <a:t> Giải</a:t>
            </a:r>
          </a:p>
        </p:txBody>
      </p:sp>
      <p:sp>
        <p:nvSpPr>
          <p:cNvPr id="25" name="AutoShape 32"/>
          <p:cNvSpPr/>
          <p:nvPr/>
        </p:nvSpPr>
        <p:spPr>
          <a:xfrm>
            <a:off x="1085850" y="7429500"/>
            <a:ext cx="15925800" cy="1143000"/>
          </a:xfrm>
          <a:prstGeom prst="rect">
            <a:avLst/>
          </a:prstGeom>
          <a:solidFill>
            <a:srgbClr val="FFFFFF"/>
          </a:solidFill>
        </p:spPr>
        <p:txBody>
          <a:bodyPr lIns="91440" tIns="45720" rIns="91440" bIns="45720"/>
          <a:lstStyle/>
          <a:p>
            <a:r>
              <a:rPr lang="en-US" sz="3200" dirty="0">
                <a:solidFill>
                  <a:prstClr val="black"/>
                </a:solidFill>
                <a:latin typeface="Times New Roman" panose="02020603050405020304" pitchFamily="18" charset="0"/>
                <a:cs typeface="Times New Roman" panose="02020603050405020304" pitchFamily="18" charset="0"/>
              </a:rPr>
              <a:t> Gọi      là diện tích cần tính.</a:t>
            </a:r>
          </a:p>
          <a:p>
            <a:r>
              <a:rPr lang="en-US" sz="3200" dirty="0">
                <a:solidFill>
                  <a:prstClr val="black"/>
                </a:solidFill>
                <a:latin typeface="Times New Roman" panose="02020603050405020304" pitchFamily="18" charset="0"/>
                <a:cs typeface="Times New Roman" panose="02020603050405020304" pitchFamily="18" charset="0"/>
              </a:rPr>
              <a:t> Ta có  </a:t>
            </a:r>
          </a:p>
        </p:txBody>
      </p:sp>
      <p:graphicFrame>
        <p:nvGraphicFramePr>
          <p:cNvPr id="26" name="Object 25"/>
          <p:cNvGraphicFramePr>
            <a:graphicFrameLocks noChangeAspect="1"/>
          </p:cNvGraphicFramePr>
          <p:nvPr>
            <p:extLst>
              <p:ext uri="{D42A27DB-BD31-4B8C-83A1-F6EECF244321}">
                <p14:modId xmlns:p14="http://schemas.microsoft.com/office/powerpoint/2010/main" val="340198717"/>
              </p:ext>
            </p:extLst>
          </p:nvPr>
        </p:nvGraphicFramePr>
        <p:xfrm>
          <a:off x="1981200" y="7467600"/>
          <a:ext cx="457200" cy="571500"/>
        </p:xfrm>
        <a:graphic>
          <a:graphicData uri="http://schemas.openxmlformats.org/presentationml/2006/ole">
            <mc:AlternateContent xmlns:mc="http://schemas.openxmlformats.org/markup-compatibility/2006">
              <mc:Choice xmlns:v="urn:schemas-microsoft-com:vml" Requires="v">
                <p:oleObj spid="_x0000_s8197" name="Equation" r:id="rId9" imgW="177480" imgH="228600" progId="Equation.DSMT4">
                  <p:embed/>
                </p:oleObj>
              </mc:Choice>
              <mc:Fallback>
                <p:oleObj name="Equation" r:id="rId9" imgW="177480" imgH="228600" progId="Equation.DSMT4">
                  <p:embed/>
                  <p:pic>
                    <p:nvPicPr>
                      <p:cNvPr id="0" name=""/>
                      <p:cNvPicPr/>
                      <p:nvPr/>
                    </p:nvPicPr>
                    <p:blipFill>
                      <a:blip r:embed="rId10"/>
                      <a:stretch>
                        <a:fillRect/>
                      </a:stretch>
                    </p:blipFill>
                    <p:spPr>
                      <a:xfrm>
                        <a:off x="1981200" y="7467600"/>
                        <a:ext cx="457200" cy="571500"/>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528677474"/>
              </p:ext>
            </p:extLst>
          </p:nvPr>
        </p:nvGraphicFramePr>
        <p:xfrm>
          <a:off x="2265369" y="7937500"/>
          <a:ext cx="4211638" cy="698500"/>
        </p:xfrm>
        <a:graphic>
          <a:graphicData uri="http://schemas.openxmlformats.org/presentationml/2006/ole">
            <mc:AlternateContent xmlns:mc="http://schemas.openxmlformats.org/markup-compatibility/2006">
              <mc:Choice xmlns:v="urn:schemas-microsoft-com:vml" Requires="v">
                <p:oleObj spid="_x0000_s8198" name="Equation" r:id="rId11" imgW="1638000" imgH="279360" progId="Equation.DSMT4">
                  <p:embed/>
                </p:oleObj>
              </mc:Choice>
              <mc:Fallback>
                <p:oleObj name="Equation" r:id="rId11" imgW="1638000" imgH="279360" progId="Equation.DSMT4">
                  <p:embed/>
                  <p:pic>
                    <p:nvPicPr>
                      <p:cNvPr id="0" name="Object 25"/>
                      <p:cNvPicPr>
                        <a:picLocks noChangeAspect="1" noChangeArrowheads="1"/>
                      </p:cNvPicPr>
                      <p:nvPr/>
                    </p:nvPicPr>
                    <p:blipFill>
                      <a:blip r:embed="rId12"/>
                      <a:srcRect/>
                      <a:stretch>
                        <a:fillRect/>
                      </a:stretch>
                    </p:blipFill>
                    <p:spPr bwMode="auto">
                      <a:xfrm>
                        <a:off x="2265369" y="7937500"/>
                        <a:ext cx="4211638" cy="698500"/>
                      </a:xfrm>
                      <a:prstGeom prst="rect">
                        <a:avLst/>
                      </a:prstGeom>
                      <a:noFill/>
                      <a:ln>
                        <a:noFill/>
                      </a:ln>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521711037"/>
              </p:ext>
            </p:extLst>
          </p:nvPr>
        </p:nvGraphicFramePr>
        <p:xfrm>
          <a:off x="7079791" y="3009907"/>
          <a:ext cx="2140418" cy="995362"/>
        </p:xfrm>
        <a:graphic>
          <a:graphicData uri="http://schemas.openxmlformats.org/presentationml/2006/ole">
            <mc:AlternateContent xmlns:mc="http://schemas.openxmlformats.org/markup-compatibility/2006">
              <mc:Choice xmlns:v="urn:schemas-microsoft-com:vml" Requires="v">
                <p:oleObj spid="_x0000_s8199" name="Equation" r:id="rId13" imgW="901440" imgH="419040" progId="Equation.DSMT4">
                  <p:embed/>
                </p:oleObj>
              </mc:Choice>
              <mc:Fallback>
                <p:oleObj name="Equation" r:id="rId13" imgW="901440" imgH="419040" progId="Equation.DSMT4">
                  <p:embed/>
                  <p:pic>
                    <p:nvPicPr>
                      <p:cNvPr id="0" name="Object 26"/>
                      <p:cNvPicPr>
                        <a:picLocks noChangeAspect="1" noChangeArrowheads="1"/>
                      </p:cNvPicPr>
                      <p:nvPr/>
                    </p:nvPicPr>
                    <p:blipFill>
                      <a:blip r:embed="rId14"/>
                      <a:srcRect/>
                      <a:stretch>
                        <a:fillRect/>
                      </a:stretch>
                    </p:blipFill>
                    <p:spPr bwMode="auto">
                      <a:xfrm>
                        <a:off x="7079791" y="3009907"/>
                        <a:ext cx="2140418" cy="995362"/>
                      </a:xfrm>
                      <a:prstGeom prst="rect">
                        <a:avLst/>
                      </a:prstGeom>
                      <a:noFill/>
                      <a:ln>
                        <a:noFill/>
                      </a:ln>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1000"/>
                                        <p:tgtEl>
                                          <p:spTgt spid="24"/>
                                        </p:tgtEl>
                                      </p:cBhvr>
                                    </p:animEffect>
                                    <p:anim calcmode="lin" valueType="num">
                                      <p:cBhvr>
                                        <p:cTn id="56" dur="1000" fill="hold"/>
                                        <p:tgtEl>
                                          <p:spTgt spid="24"/>
                                        </p:tgtEl>
                                        <p:attrNameLst>
                                          <p:attrName>ppt_x</p:attrName>
                                        </p:attrNameLst>
                                      </p:cBhvr>
                                      <p:tavLst>
                                        <p:tav tm="0">
                                          <p:val>
                                            <p:strVal val="#ppt_x"/>
                                          </p:val>
                                        </p:tav>
                                        <p:tav tm="100000">
                                          <p:val>
                                            <p:strVal val="#ppt_x"/>
                                          </p:val>
                                        </p:tav>
                                      </p:tavLst>
                                    </p:anim>
                                    <p:anim calcmode="lin" valueType="num">
                                      <p:cBhvr>
                                        <p:cTn id="5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1000"/>
                                        <p:tgtEl>
                                          <p:spTgt spid="25"/>
                                        </p:tgtEl>
                                      </p:cBhvr>
                                    </p:animEffect>
                                    <p:anim calcmode="lin" valueType="num">
                                      <p:cBhvr>
                                        <p:cTn id="63" dur="1000" fill="hold"/>
                                        <p:tgtEl>
                                          <p:spTgt spid="25"/>
                                        </p:tgtEl>
                                        <p:attrNameLst>
                                          <p:attrName>ppt_x</p:attrName>
                                        </p:attrNameLst>
                                      </p:cBhvr>
                                      <p:tavLst>
                                        <p:tav tm="0">
                                          <p:val>
                                            <p:strVal val="#ppt_x"/>
                                          </p:val>
                                        </p:tav>
                                        <p:tav tm="100000">
                                          <p:val>
                                            <p:strVal val="#ppt_x"/>
                                          </p:val>
                                        </p:tav>
                                      </p:tavLst>
                                    </p:anim>
                                    <p:anim calcmode="lin" valueType="num">
                                      <p:cBhvr>
                                        <p:cTn id="64" dur="1000" fill="hold"/>
                                        <p:tgtEl>
                                          <p:spTgt spid="25"/>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1000"/>
                                        <p:tgtEl>
                                          <p:spTgt spid="26"/>
                                        </p:tgtEl>
                                      </p:cBhvr>
                                    </p:animEffect>
                                    <p:anim calcmode="lin" valueType="num">
                                      <p:cBhvr>
                                        <p:cTn id="68" dur="1000" fill="hold"/>
                                        <p:tgtEl>
                                          <p:spTgt spid="26"/>
                                        </p:tgtEl>
                                        <p:attrNameLst>
                                          <p:attrName>ppt_x</p:attrName>
                                        </p:attrNameLst>
                                      </p:cBhvr>
                                      <p:tavLst>
                                        <p:tav tm="0">
                                          <p:val>
                                            <p:strVal val="#ppt_x"/>
                                          </p:val>
                                        </p:tav>
                                        <p:tav tm="100000">
                                          <p:val>
                                            <p:strVal val="#ppt_x"/>
                                          </p:val>
                                        </p:tav>
                                      </p:tavLst>
                                    </p:anim>
                                    <p:anim calcmode="lin" valueType="num">
                                      <p:cBhvr>
                                        <p:cTn id="69" dur="1000" fill="hold"/>
                                        <p:tgtEl>
                                          <p:spTgt spid="26"/>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1000"/>
                                        <p:tgtEl>
                                          <p:spTgt spid="27"/>
                                        </p:tgtEl>
                                      </p:cBhvr>
                                    </p:animEffect>
                                    <p:anim calcmode="lin" valueType="num">
                                      <p:cBhvr>
                                        <p:cTn id="73" dur="1000" fill="hold"/>
                                        <p:tgtEl>
                                          <p:spTgt spid="27"/>
                                        </p:tgtEl>
                                        <p:attrNameLst>
                                          <p:attrName>ppt_x</p:attrName>
                                        </p:attrNameLst>
                                      </p:cBhvr>
                                      <p:tavLst>
                                        <p:tav tm="0">
                                          <p:val>
                                            <p:strVal val="#ppt_x"/>
                                          </p:val>
                                        </p:tav>
                                        <p:tav tm="100000">
                                          <p:val>
                                            <p:strVal val="#ppt_x"/>
                                          </p:val>
                                        </p:tav>
                                      </p:tavLst>
                                    </p:anim>
                                    <p:anim calcmode="lin" valueType="num">
                                      <p:cBhvr>
                                        <p:cTn id="7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P spid="23" grpId="0" animBg="1"/>
      <p:bldP spid="24"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5EA"/>
        </a:solidFill>
        <a:effectLst/>
      </p:bgPr>
    </p:bg>
    <p:spTree>
      <p:nvGrpSpPr>
        <p:cNvPr id="1" name=""/>
        <p:cNvGrpSpPr/>
        <p:nvPr/>
      </p:nvGrpSpPr>
      <p:grpSpPr>
        <a:xfrm>
          <a:off x="0" y="0"/>
          <a:ext cx="0" cy="0"/>
          <a:chOff x="0" y="0"/>
          <a:chExt cx="0" cy="0"/>
        </a:xfrm>
      </p:grpSpPr>
      <p:grpSp>
        <p:nvGrpSpPr>
          <p:cNvPr id="17" name="Group 17"/>
          <p:cNvGrpSpPr/>
          <p:nvPr/>
        </p:nvGrpSpPr>
        <p:grpSpPr>
          <a:xfrm>
            <a:off x="990600" y="1942304"/>
            <a:ext cx="16459200" cy="1416712"/>
            <a:chOff x="0" y="0"/>
            <a:chExt cx="11077447" cy="1523038"/>
          </a:xfrm>
        </p:grpSpPr>
        <p:sp>
          <p:nvSpPr>
            <p:cNvPr id="18" name="AutoShape 18"/>
            <p:cNvSpPr/>
            <p:nvPr/>
          </p:nvSpPr>
          <p:spPr>
            <a:xfrm>
              <a:off x="0" y="0"/>
              <a:ext cx="11077447" cy="1523038"/>
            </a:xfrm>
            <a:prstGeom prst="rect">
              <a:avLst/>
            </a:prstGeom>
            <a:solidFill>
              <a:schemeClr val="accent1">
                <a:lumMod val="20000"/>
                <a:lumOff val="80000"/>
              </a:schemeClr>
            </a:solidFill>
          </p:spPr>
        </p:sp>
        <p:sp>
          <p:nvSpPr>
            <p:cNvPr id="19" name="TextBox 19"/>
            <p:cNvSpPr txBox="1"/>
            <p:nvPr/>
          </p:nvSpPr>
          <p:spPr>
            <a:xfrm>
              <a:off x="307707" y="442326"/>
              <a:ext cx="10259894" cy="496312"/>
            </a:xfrm>
            <a:prstGeom prst="rect">
              <a:avLst/>
            </a:prstGeom>
          </p:spPr>
          <p:txBody>
            <a:bodyPr lIns="0" tIns="0" rIns="0" bIns="0" rtlCol="0" anchor="t">
              <a:spAutoFit/>
            </a:bodyPr>
            <a:lstStyle/>
            <a:p>
              <a:pPr>
                <a:lnSpc>
                  <a:spcPts val="3542"/>
                </a:lnSpc>
              </a:pPr>
              <a:r>
                <a:rPr lang="en-US" sz="3200" dirty="0">
                  <a:solidFill>
                    <a:srgbClr val="000000"/>
                  </a:solidFill>
                  <a:latin typeface="Times New Roman" panose="02020603050405020304" pitchFamily="18" charset="0"/>
                  <a:cs typeface="Times New Roman" panose="02020603050405020304" pitchFamily="18" charset="0"/>
                </a:rPr>
                <a:t>Tính diện tích của hình quạt tròn bán kính 5cm và có độ dài cung tương ứng với nó bằng </a:t>
              </a:r>
            </a:p>
          </p:txBody>
        </p:sp>
      </p:grpSp>
      <p:sp>
        <p:nvSpPr>
          <p:cNvPr id="20" name="Rounded Rectangle 19"/>
          <p:cNvSpPr/>
          <p:nvPr/>
        </p:nvSpPr>
        <p:spPr>
          <a:xfrm>
            <a:off x="973593" y="800100"/>
            <a:ext cx="161925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r>
              <a:rPr lang="en-US" sz="3200" b="1" dirty="0">
                <a:solidFill>
                  <a:prstClr val="black"/>
                </a:solidFill>
              </a:rPr>
              <a:t>Ví dụ 3</a:t>
            </a:r>
          </a:p>
        </p:txBody>
      </p:sp>
      <p:graphicFrame>
        <p:nvGraphicFramePr>
          <p:cNvPr id="21" name="Object 20"/>
          <p:cNvGraphicFramePr>
            <a:graphicFrameLocks noChangeAspect="1"/>
          </p:cNvGraphicFramePr>
          <p:nvPr>
            <p:extLst>
              <p:ext uri="{D42A27DB-BD31-4B8C-83A1-F6EECF244321}">
                <p14:modId xmlns:p14="http://schemas.microsoft.com/office/powerpoint/2010/main" val="1633890593"/>
              </p:ext>
            </p:extLst>
          </p:nvPr>
        </p:nvGraphicFramePr>
        <p:xfrm>
          <a:off x="16002000" y="2324107"/>
          <a:ext cx="1406104" cy="562442"/>
        </p:xfrm>
        <a:graphic>
          <a:graphicData uri="http://schemas.openxmlformats.org/presentationml/2006/ole">
            <mc:AlternateContent xmlns:mc="http://schemas.openxmlformats.org/markup-compatibility/2006">
              <mc:Choice xmlns:v="urn:schemas-microsoft-com:vml" Requires="v">
                <p:oleObj spid="_x0000_s9218" name="Equation" r:id="rId3" imgW="507960" imgH="203040" progId="Equation.DSMT4">
                  <p:embed/>
                </p:oleObj>
              </mc:Choice>
              <mc:Fallback>
                <p:oleObj name="Equation" r:id="rId3" imgW="507960" imgH="203040" progId="Equation.DSMT4">
                  <p:embed/>
                  <p:pic>
                    <p:nvPicPr>
                      <p:cNvPr id="0" name=""/>
                      <p:cNvPicPr/>
                      <p:nvPr/>
                    </p:nvPicPr>
                    <p:blipFill>
                      <a:blip r:embed="rId4"/>
                      <a:stretch>
                        <a:fillRect/>
                      </a:stretch>
                    </p:blipFill>
                    <p:spPr>
                      <a:xfrm>
                        <a:off x="16002000" y="2324107"/>
                        <a:ext cx="1406104" cy="562442"/>
                      </a:xfrm>
                      <a:prstGeom prst="rect">
                        <a:avLst/>
                      </a:prstGeom>
                    </p:spPr>
                  </p:pic>
                </p:oleObj>
              </mc:Fallback>
            </mc:AlternateContent>
          </a:graphicData>
        </a:graphic>
      </p:graphicFrame>
      <p:sp>
        <p:nvSpPr>
          <p:cNvPr id="22" name="Rounded Rectangle 21"/>
          <p:cNvSpPr/>
          <p:nvPr/>
        </p:nvSpPr>
        <p:spPr>
          <a:xfrm>
            <a:off x="8077200" y="3359016"/>
            <a:ext cx="992828"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r>
              <a:rPr lang="en-US" sz="3200" b="1" dirty="0">
                <a:solidFill>
                  <a:prstClr val="black"/>
                </a:solidFill>
              </a:rPr>
              <a:t>Giải</a:t>
            </a:r>
          </a:p>
        </p:txBody>
      </p:sp>
      <p:grpSp>
        <p:nvGrpSpPr>
          <p:cNvPr id="23" name="Group 17"/>
          <p:cNvGrpSpPr/>
          <p:nvPr/>
        </p:nvGrpSpPr>
        <p:grpSpPr>
          <a:xfrm>
            <a:off x="954536" y="4311516"/>
            <a:ext cx="16459200" cy="1416712"/>
            <a:chOff x="0" y="0"/>
            <a:chExt cx="11077447" cy="1523038"/>
          </a:xfrm>
        </p:grpSpPr>
        <p:sp>
          <p:nvSpPr>
            <p:cNvPr id="24" name="AutoShape 18"/>
            <p:cNvSpPr/>
            <p:nvPr/>
          </p:nvSpPr>
          <p:spPr>
            <a:xfrm>
              <a:off x="0" y="0"/>
              <a:ext cx="11077447" cy="1523038"/>
            </a:xfrm>
            <a:prstGeom prst="rect">
              <a:avLst/>
            </a:prstGeom>
            <a:solidFill>
              <a:schemeClr val="accent1">
                <a:lumMod val="20000"/>
                <a:lumOff val="80000"/>
              </a:schemeClr>
            </a:solidFill>
          </p:spPr>
        </p:sp>
        <p:sp>
          <p:nvSpPr>
            <p:cNvPr id="25" name="TextBox 19"/>
            <p:cNvSpPr txBox="1"/>
            <p:nvPr/>
          </p:nvSpPr>
          <p:spPr>
            <a:xfrm>
              <a:off x="307707" y="320993"/>
              <a:ext cx="10259894" cy="992627"/>
            </a:xfrm>
            <a:prstGeom prst="rect">
              <a:avLst/>
            </a:prstGeom>
          </p:spPr>
          <p:txBody>
            <a:bodyPr lIns="0" tIns="0" rIns="0" bIns="0" rtlCol="0" anchor="t">
              <a:spAutoFit/>
            </a:bodyPr>
            <a:lstStyle/>
            <a:p>
              <a:pPr>
                <a:lnSpc>
                  <a:spcPts val="3542"/>
                </a:lnSpc>
              </a:pPr>
              <a:r>
                <a:rPr lang="en-US" sz="3200" dirty="0">
                  <a:solidFill>
                    <a:srgbClr val="000000"/>
                  </a:solidFill>
                  <a:latin typeface="Times New Roman" panose="02020603050405020304" pitchFamily="18" charset="0"/>
                  <a:cs typeface="Times New Roman" panose="02020603050405020304" pitchFamily="18" charset="0"/>
                </a:rPr>
                <a:t>Hình quạt tròn có độ dài cung tương ứng là                ; bán kính R=5(cm). Do đó</a:t>
              </a:r>
            </a:p>
            <a:p>
              <a:pPr>
                <a:lnSpc>
                  <a:spcPts val="3542"/>
                </a:lnSpc>
              </a:pPr>
              <a:r>
                <a:rPr lang="en-US" sz="3200" dirty="0">
                  <a:solidFill>
                    <a:srgbClr val="000000"/>
                  </a:solidFill>
                  <a:latin typeface="Times New Roman" panose="02020603050405020304" pitchFamily="18" charset="0"/>
                  <a:cs typeface="Times New Roman" panose="02020603050405020304" pitchFamily="18" charset="0"/>
                </a:rPr>
                <a:t>Diện tích  </a:t>
              </a:r>
            </a:p>
          </p:txBody>
        </p:sp>
      </p:grpSp>
      <p:graphicFrame>
        <p:nvGraphicFramePr>
          <p:cNvPr id="26" name="Object 25"/>
          <p:cNvGraphicFramePr>
            <a:graphicFrameLocks noChangeAspect="1"/>
          </p:cNvGraphicFramePr>
          <p:nvPr>
            <p:extLst>
              <p:ext uri="{D42A27DB-BD31-4B8C-83A1-F6EECF244321}">
                <p14:modId xmlns:p14="http://schemas.microsoft.com/office/powerpoint/2010/main" val="425448162"/>
              </p:ext>
            </p:extLst>
          </p:nvPr>
        </p:nvGraphicFramePr>
        <p:xfrm>
          <a:off x="8573614" y="4610107"/>
          <a:ext cx="1546920" cy="441978"/>
        </p:xfrm>
        <a:graphic>
          <a:graphicData uri="http://schemas.openxmlformats.org/presentationml/2006/ole">
            <mc:AlternateContent xmlns:mc="http://schemas.openxmlformats.org/markup-compatibility/2006">
              <mc:Choice xmlns:v="urn:schemas-microsoft-com:vml" Requires="v">
                <p:oleObj spid="_x0000_s9219" name="Equation" r:id="rId5" imgW="711000" imgH="203040" progId="Equation.DSMT4">
                  <p:embed/>
                </p:oleObj>
              </mc:Choice>
              <mc:Fallback>
                <p:oleObj name="Equation" r:id="rId5" imgW="711000" imgH="203040" progId="Equation.DSMT4">
                  <p:embed/>
                  <p:pic>
                    <p:nvPicPr>
                      <p:cNvPr id="0" name=""/>
                      <p:cNvPicPr/>
                      <p:nvPr/>
                    </p:nvPicPr>
                    <p:blipFill>
                      <a:blip r:embed="rId6"/>
                      <a:stretch>
                        <a:fillRect/>
                      </a:stretch>
                    </p:blipFill>
                    <p:spPr>
                      <a:xfrm>
                        <a:off x="8573614" y="4610107"/>
                        <a:ext cx="1546920" cy="441978"/>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770262585"/>
              </p:ext>
            </p:extLst>
          </p:nvPr>
        </p:nvGraphicFramePr>
        <p:xfrm>
          <a:off x="3810000" y="4991100"/>
          <a:ext cx="3200400" cy="763172"/>
        </p:xfrm>
        <a:graphic>
          <a:graphicData uri="http://schemas.openxmlformats.org/presentationml/2006/ole">
            <mc:AlternateContent xmlns:mc="http://schemas.openxmlformats.org/markup-compatibility/2006">
              <mc:Choice xmlns:v="urn:schemas-microsoft-com:vml" Requires="v">
                <p:oleObj spid="_x0000_s9220" name="Equation" r:id="rId7" imgW="1650960" imgH="393480" progId="Equation.DSMT4">
                  <p:embed/>
                </p:oleObj>
              </mc:Choice>
              <mc:Fallback>
                <p:oleObj name="Equation" r:id="rId7" imgW="1650960" imgH="393480" progId="Equation.DSMT4">
                  <p:embed/>
                  <p:pic>
                    <p:nvPicPr>
                      <p:cNvPr id="0" name=""/>
                      <p:cNvPicPr/>
                      <p:nvPr/>
                    </p:nvPicPr>
                    <p:blipFill>
                      <a:blip r:embed="rId8"/>
                      <a:stretch>
                        <a:fillRect/>
                      </a:stretch>
                    </p:blipFill>
                    <p:spPr>
                      <a:xfrm>
                        <a:off x="3810000" y="4991100"/>
                        <a:ext cx="3200400" cy="763172"/>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1000"/>
                                        <p:tgtEl>
                                          <p:spTgt spid="26"/>
                                        </p:tgtEl>
                                      </p:cBhvr>
                                    </p:animEffect>
                                    <p:anim calcmode="lin" valueType="num">
                                      <p:cBhvr>
                                        <p:cTn id="39" dur="1000" fill="hold"/>
                                        <p:tgtEl>
                                          <p:spTgt spid="26"/>
                                        </p:tgtEl>
                                        <p:attrNameLst>
                                          <p:attrName>ppt_x</p:attrName>
                                        </p:attrNameLst>
                                      </p:cBhvr>
                                      <p:tavLst>
                                        <p:tav tm="0">
                                          <p:val>
                                            <p:strVal val="#ppt_x"/>
                                          </p:val>
                                        </p:tav>
                                        <p:tav tm="100000">
                                          <p:val>
                                            <p:strVal val="#ppt_x"/>
                                          </p:val>
                                        </p:tav>
                                      </p:tavLst>
                                    </p:anim>
                                    <p:anim calcmode="lin" valueType="num">
                                      <p:cBhvr>
                                        <p:cTn id="40" dur="1000" fill="hold"/>
                                        <p:tgtEl>
                                          <p:spTgt spid="2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1000"/>
                                        <p:tgtEl>
                                          <p:spTgt spid="27"/>
                                        </p:tgtEl>
                                      </p:cBhvr>
                                    </p:animEffect>
                                    <p:anim calcmode="lin" valueType="num">
                                      <p:cBhvr>
                                        <p:cTn id="44" dur="1000" fill="hold"/>
                                        <p:tgtEl>
                                          <p:spTgt spid="27"/>
                                        </p:tgtEl>
                                        <p:attrNameLst>
                                          <p:attrName>ppt_x</p:attrName>
                                        </p:attrNameLst>
                                      </p:cBhvr>
                                      <p:tavLst>
                                        <p:tav tm="0">
                                          <p:val>
                                            <p:strVal val="#ppt_x"/>
                                          </p:val>
                                        </p:tav>
                                        <p:tav tm="100000">
                                          <p:val>
                                            <p:strVal val="#ppt_x"/>
                                          </p:val>
                                        </p:tav>
                                      </p:tavLst>
                                    </p:anim>
                                    <p:anim calcmode="lin" valueType="num">
                                      <p:cBhvr>
                                        <p:cTn id="4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36D"/>
        </a:solidFill>
        <a:effectLst/>
      </p:bgPr>
    </p:bg>
    <p:spTree>
      <p:nvGrpSpPr>
        <p:cNvPr id="1" name=""/>
        <p:cNvGrpSpPr/>
        <p:nvPr/>
      </p:nvGrpSpPr>
      <p:grpSpPr>
        <a:xfrm>
          <a:off x="0" y="0"/>
          <a:ext cx="0" cy="0"/>
          <a:chOff x="0" y="0"/>
          <a:chExt cx="0" cy="0"/>
        </a:xfrm>
      </p:grpSpPr>
      <p:sp>
        <p:nvSpPr>
          <p:cNvPr id="3" name="AutoShape 3"/>
          <p:cNvSpPr/>
          <p:nvPr/>
        </p:nvSpPr>
        <p:spPr>
          <a:xfrm>
            <a:off x="1162050" y="1962155"/>
            <a:ext cx="16344900" cy="3714750"/>
          </a:xfrm>
          <a:prstGeom prst="rect">
            <a:avLst/>
          </a:prstGeom>
          <a:solidFill>
            <a:srgbClr val="FFFFFF"/>
          </a:solidFill>
        </p:spPr>
        <p:txBody>
          <a:bodyPr lIns="91440" tIns="45720" rIns="91440" bIns="45720"/>
          <a:lstStyle/>
          <a:p>
            <a:endParaRPr lang="en-US" dirty="0"/>
          </a:p>
        </p:txBody>
      </p:sp>
      <p:sp>
        <p:nvSpPr>
          <p:cNvPr id="4" name="TextBox 4"/>
          <p:cNvSpPr txBox="1"/>
          <p:nvPr/>
        </p:nvSpPr>
        <p:spPr>
          <a:xfrm>
            <a:off x="1442301" y="2400303"/>
            <a:ext cx="11664106" cy="564258"/>
          </a:xfrm>
          <a:prstGeom prst="rect">
            <a:avLst/>
          </a:prstGeom>
        </p:spPr>
        <p:txBody>
          <a:bodyPr wrap="square" lIns="0" tIns="0" rIns="0" bIns="0" rtlCol="0" anchor="t">
            <a:spAutoFit/>
          </a:bodyPr>
          <a:lstStyle/>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Hãy vẽ (tô màu) hình quạt tròn theo hướng dẫn sau:</a:t>
            </a:r>
          </a:p>
        </p:txBody>
      </p:sp>
      <p:sp>
        <p:nvSpPr>
          <p:cNvPr id="5" name="Freeform 5"/>
          <p:cNvSpPr/>
          <p:nvPr/>
        </p:nvSpPr>
        <p:spPr>
          <a:xfrm>
            <a:off x="914400" y="695255"/>
            <a:ext cx="2819400" cy="1095454"/>
          </a:xfrm>
          <a:custGeom>
            <a:avLst/>
            <a:gdLst/>
            <a:ahLst/>
            <a:cxnLst/>
            <a:rect l="l" t="t" r="r" b="b"/>
            <a:pathLst>
              <a:path w="7177564" h="1936094">
                <a:moveTo>
                  <a:pt x="0" y="0"/>
                </a:moveTo>
                <a:lnTo>
                  <a:pt x="7177565" y="0"/>
                </a:lnTo>
                <a:lnTo>
                  <a:pt x="7177565" y="1936094"/>
                </a:lnTo>
                <a:lnTo>
                  <a:pt x="0" y="1936094"/>
                </a:lnTo>
                <a:lnTo>
                  <a:pt x="0" y="0"/>
                </a:lnTo>
                <a:close/>
              </a:path>
            </a:pathLst>
          </a:custGeom>
          <a:blipFill>
            <a:blip r:embed="rId3">
              <a:extLst>
                <a:ext uri="{96DAC541-7B7A-43D3-8B79-37D633B846F1}">
                  <asvg:svgBlip xmlns:asvg="http://schemas.microsoft.com/office/drawing/2016/SVG/main" xmlns="" r:embed="rId4"/>
                </a:ext>
              </a:extLst>
            </a:blip>
            <a:stretch>
              <a:fillRect b="-28742"/>
            </a:stretch>
          </a:blipFill>
        </p:spPr>
      </p:sp>
      <p:sp>
        <p:nvSpPr>
          <p:cNvPr id="6" name="TextBox 6"/>
          <p:cNvSpPr txBox="1"/>
          <p:nvPr/>
        </p:nvSpPr>
        <p:spPr>
          <a:xfrm>
            <a:off x="609602" y="898193"/>
            <a:ext cx="3352800" cy="872034"/>
          </a:xfrm>
          <a:prstGeom prst="rect">
            <a:avLst/>
          </a:prstGeom>
        </p:spPr>
        <p:txBody>
          <a:bodyPr wrap="square" lIns="0" tIns="0" rIns="0" bIns="0" rtlCol="0" anchor="t">
            <a:spAutoFit/>
          </a:bodyPr>
          <a:lstStyle/>
          <a:p>
            <a:pPr algn="ctr">
              <a:lnSpc>
                <a:spcPts val="6720"/>
              </a:lnSpc>
            </a:pPr>
            <a:r>
              <a:rPr lang="en-US" sz="3200" b="1" dirty="0">
                <a:solidFill>
                  <a:srgbClr val="000000"/>
                </a:solidFill>
                <a:latin typeface="Times New Roman" panose="02020603050405020304" pitchFamily="18" charset="0"/>
                <a:cs typeface="Times New Roman" panose="02020603050405020304" pitchFamily="18" charset="0"/>
              </a:rPr>
              <a:t>THỰC HÀNH</a:t>
            </a:r>
          </a:p>
        </p:txBody>
      </p:sp>
      <p:sp>
        <p:nvSpPr>
          <p:cNvPr id="7" name="TextBox 7"/>
          <p:cNvSpPr txBox="1"/>
          <p:nvPr/>
        </p:nvSpPr>
        <p:spPr>
          <a:xfrm>
            <a:off x="1442301" y="3009907"/>
            <a:ext cx="8997106" cy="564258"/>
          </a:xfrm>
          <a:prstGeom prst="rect">
            <a:avLst/>
          </a:prstGeom>
        </p:spPr>
        <p:txBody>
          <a:bodyPr wrap="square" lIns="0" tIns="0" rIns="0" bIns="0" rtlCol="0" anchor="t">
            <a:spAutoFit/>
          </a:bodyPr>
          <a:lstStyle/>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   Vẽ đường tròn tâm O (bán kính tuỳ chọn).</a:t>
            </a:r>
          </a:p>
        </p:txBody>
      </p:sp>
      <p:sp>
        <p:nvSpPr>
          <p:cNvPr id="8" name="Freeform 8"/>
          <p:cNvSpPr/>
          <p:nvPr/>
        </p:nvSpPr>
        <p:spPr>
          <a:xfrm rot="21384065">
            <a:off x="10844534" y="-450380"/>
            <a:ext cx="2887512" cy="1443756"/>
          </a:xfrm>
          <a:custGeom>
            <a:avLst/>
            <a:gdLst/>
            <a:ahLst/>
            <a:cxnLst/>
            <a:rect l="l" t="t" r="r" b="b"/>
            <a:pathLst>
              <a:path w="2887511" h="1443755">
                <a:moveTo>
                  <a:pt x="0" y="0"/>
                </a:moveTo>
                <a:lnTo>
                  <a:pt x="2887510" y="0"/>
                </a:lnTo>
                <a:lnTo>
                  <a:pt x="2887510" y="1443755"/>
                </a:lnTo>
                <a:lnTo>
                  <a:pt x="0" y="144375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rot="17983696">
            <a:off x="-1199543" y="8256080"/>
            <a:ext cx="2979578" cy="2004444"/>
          </a:xfrm>
          <a:custGeom>
            <a:avLst/>
            <a:gdLst/>
            <a:ahLst/>
            <a:cxnLst/>
            <a:rect l="l" t="t" r="r" b="b"/>
            <a:pathLst>
              <a:path w="2979577" h="2004443">
                <a:moveTo>
                  <a:pt x="0" y="0"/>
                </a:moveTo>
                <a:lnTo>
                  <a:pt x="2979577" y="0"/>
                </a:lnTo>
                <a:lnTo>
                  <a:pt x="2979577" y="2004442"/>
                </a:lnTo>
                <a:lnTo>
                  <a:pt x="0" y="200444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rot="19397745">
            <a:off x="5860178" y="8161669"/>
            <a:ext cx="3260564" cy="2827798"/>
          </a:xfrm>
          <a:custGeom>
            <a:avLst/>
            <a:gdLst/>
            <a:ahLst/>
            <a:cxnLst/>
            <a:rect l="l" t="t" r="r" b="b"/>
            <a:pathLst>
              <a:path w="3260564" h="2827798">
                <a:moveTo>
                  <a:pt x="0" y="0"/>
                </a:moveTo>
                <a:lnTo>
                  <a:pt x="3260564" y="0"/>
                </a:lnTo>
                <a:lnTo>
                  <a:pt x="3260564" y="2827798"/>
                </a:lnTo>
                <a:lnTo>
                  <a:pt x="0" y="282779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lIns="91440" tIns="45720" rIns="91440" bIns="45720"/>
          <a:lstStyle/>
          <a:p>
            <a:r>
              <a:rPr lang="en-US" dirty="0"/>
              <a:t>.</a:t>
            </a:r>
          </a:p>
        </p:txBody>
      </p:sp>
      <p:sp>
        <p:nvSpPr>
          <p:cNvPr id="11" name="Freeform 11"/>
          <p:cNvSpPr/>
          <p:nvPr/>
        </p:nvSpPr>
        <p:spPr>
          <a:xfrm rot="14138070">
            <a:off x="15877489" y="446926"/>
            <a:ext cx="2763638" cy="1643108"/>
          </a:xfrm>
          <a:custGeom>
            <a:avLst/>
            <a:gdLst/>
            <a:ahLst/>
            <a:cxnLst/>
            <a:rect l="l" t="t" r="r" b="b"/>
            <a:pathLst>
              <a:path w="2763638" h="1643108">
                <a:moveTo>
                  <a:pt x="0" y="0"/>
                </a:moveTo>
                <a:lnTo>
                  <a:pt x="2763638" y="0"/>
                </a:lnTo>
                <a:lnTo>
                  <a:pt x="2763638" y="1643108"/>
                </a:lnTo>
                <a:lnTo>
                  <a:pt x="0" y="164310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Freeform 12"/>
          <p:cNvSpPr/>
          <p:nvPr/>
        </p:nvSpPr>
        <p:spPr>
          <a:xfrm rot="5264314">
            <a:off x="16495410" y="8094008"/>
            <a:ext cx="2887512" cy="1443756"/>
          </a:xfrm>
          <a:custGeom>
            <a:avLst/>
            <a:gdLst/>
            <a:ahLst/>
            <a:cxnLst/>
            <a:rect l="l" t="t" r="r" b="b"/>
            <a:pathLst>
              <a:path w="2887511" h="1443755">
                <a:moveTo>
                  <a:pt x="0" y="0"/>
                </a:moveTo>
                <a:lnTo>
                  <a:pt x="2887511" y="0"/>
                </a:lnTo>
                <a:lnTo>
                  <a:pt x="2887511" y="1443755"/>
                </a:lnTo>
                <a:lnTo>
                  <a:pt x="0" y="144375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TextBox 7"/>
          <p:cNvSpPr txBox="1"/>
          <p:nvPr/>
        </p:nvSpPr>
        <p:spPr>
          <a:xfrm>
            <a:off x="1442301" y="3619507"/>
            <a:ext cx="15093106" cy="1128514"/>
          </a:xfrm>
          <a:prstGeom prst="rect">
            <a:avLst/>
          </a:prstGeom>
        </p:spPr>
        <p:txBody>
          <a:bodyPr wrap="square" lIns="0" tIns="0" rIns="0" bIns="0" rtlCol="0" anchor="t">
            <a:spAutoFit/>
          </a:bodyPr>
          <a:lstStyle/>
          <a:p>
            <a:pPr marL="457200" indent="-457200">
              <a:lnSpc>
                <a:spcPts val="4420"/>
              </a:lnSpc>
              <a:buFontTx/>
              <a:buChar char="-"/>
            </a:pPr>
            <a:r>
              <a:rPr lang="en-US" sz="3400" dirty="0">
                <a:solidFill>
                  <a:srgbClr val="000000"/>
                </a:solidFill>
                <a:latin typeface="Times New Roman" panose="02020603050405020304" pitchFamily="18" charset="0"/>
                <a:cs typeface="Times New Roman" panose="02020603050405020304" pitchFamily="18" charset="0"/>
              </a:rPr>
              <a:t>Hình quạt tròn cần vẽ ứng với cung có số đo bằng 40% của       . Tính số đo của cung cần vẽ.  </a:t>
            </a:r>
          </a:p>
        </p:txBody>
      </p:sp>
      <p:graphicFrame>
        <p:nvGraphicFramePr>
          <p:cNvPr id="14" name="Object 13"/>
          <p:cNvGraphicFramePr>
            <a:graphicFrameLocks noChangeAspect="1"/>
          </p:cNvGraphicFramePr>
          <p:nvPr>
            <p:extLst>
              <p:ext uri="{D42A27DB-BD31-4B8C-83A1-F6EECF244321}">
                <p14:modId xmlns:p14="http://schemas.microsoft.com/office/powerpoint/2010/main" val="3745504796"/>
              </p:ext>
            </p:extLst>
          </p:nvPr>
        </p:nvGraphicFramePr>
        <p:xfrm>
          <a:off x="12204280" y="3611502"/>
          <a:ext cx="749720" cy="541400"/>
        </p:xfrm>
        <a:graphic>
          <a:graphicData uri="http://schemas.openxmlformats.org/presentationml/2006/ole">
            <mc:AlternateContent xmlns:mc="http://schemas.openxmlformats.org/markup-compatibility/2006">
              <mc:Choice xmlns:v="urn:schemas-microsoft-com:vml" Requires="v">
                <p:oleObj spid="_x0000_s10242" name="Equation" r:id="rId13" imgW="317160" imgH="203040" progId="Equation.DSMT4">
                  <p:embed/>
                </p:oleObj>
              </mc:Choice>
              <mc:Fallback>
                <p:oleObj name="Equation" r:id="rId13" imgW="317160" imgH="203040" progId="Equation.DSMT4">
                  <p:embed/>
                  <p:pic>
                    <p:nvPicPr>
                      <p:cNvPr id="0" name=""/>
                      <p:cNvPicPr/>
                      <p:nvPr/>
                    </p:nvPicPr>
                    <p:blipFill>
                      <a:blip r:embed="rId14"/>
                      <a:stretch>
                        <a:fillRect/>
                      </a:stretch>
                    </p:blipFill>
                    <p:spPr>
                      <a:xfrm>
                        <a:off x="12204280" y="3611502"/>
                        <a:ext cx="749720" cy="541400"/>
                      </a:xfrm>
                      <a:prstGeom prst="rect">
                        <a:avLst/>
                      </a:prstGeom>
                    </p:spPr>
                  </p:pic>
                </p:oleObj>
              </mc:Fallback>
            </mc:AlternateContent>
          </a:graphicData>
        </a:graphic>
      </p:graphicFrame>
      <p:sp>
        <p:nvSpPr>
          <p:cNvPr id="15" name="TextBox 7"/>
          <p:cNvSpPr txBox="1"/>
          <p:nvPr/>
        </p:nvSpPr>
        <p:spPr>
          <a:xfrm>
            <a:off x="1442301" y="4712971"/>
            <a:ext cx="15093106" cy="564258"/>
          </a:xfrm>
          <a:prstGeom prst="rect">
            <a:avLst/>
          </a:prstGeom>
        </p:spPr>
        <p:txBody>
          <a:bodyPr wrap="square" lIns="0" tIns="0" rIns="0" bIns="0" rtlCol="0" anchor="t">
            <a:spAutoFit/>
          </a:bodyPr>
          <a:lstStyle/>
          <a:p>
            <a:pPr marL="457200" indent="-457200">
              <a:lnSpc>
                <a:spcPts val="4420"/>
              </a:lnSpc>
              <a:buFontTx/>
              <a:buChar char="-"/>
            </a:pPr>
            <a:r>
              <a:rPr lang="en-US" sz="3400" dirty="0">
                <a:solidFill>
                  <a:srgbClr val="000000"/>
                </a:solidFill>
                <a:latin typeface="Times New Roman" panose="02020603050405020304" pitchFamily="18" charset="0"/>
                <a:cs typeface="Times New Roman" panose="02020603050405020304" pitchFamily="18" charset="0"/>
              </a:rPr>
              <a:t>Vẽ góc ở tâm có số đo tìm được và tô màu hình quạt tròn tương ứng.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anim calcmode="lin" valueType="num">
                                      <p:cBhvr>
                                        <p:cTn id="45" dur="1000" fill="hold"/>
                                        <p:tgtEl>
                                          <p:spTgt spid="3"/>
                                        </p:tgtEl>
                                        <p:attrNameLst>
                                          <p:attrName>ppt_x</p:attrName>
                                        </p:attrNameLst>
                                      </p:cBhvr>
                                      <p:tavLst>
                                        <p:tav tm="0">
                                          <p:val>
                                            <p:strVal val="#ppt_x"/>
                                          </p:val>
                                        </p:tav>
                                        <p:tav tm="100000">
                                          <p:val>
                                            <p:strVal val="#ppt_x"/>
                                          </p:val>
                                        </p:tav>
                                      </p:tavLst>
                                    </p:anim>
                                    <p:anim calcmode="lin" valueType="num">
                                      <p:cBhvr>
                                        <p:cTn id="4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P spid="7" grpId="0"/>
      <p:bldP spid="13"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5EA"/>
        </a:solidFill>
        <a:effectLst/>
      </p:bgPr>
    </p:bg>
    <p:spTree>
      <p:nvGrpSpPr>
        <p:cNvPr id="1" name=""/>
        <p:cNvGrpSpPr/>
        <p:nvPr/>
      </p:nvGrpSpPr>
      <p:grpSpPr>
        <a:xfrm>
          <a:off x="0" y="0"/>
          <a:ext cx="0" cy="0"/>
          <a:chOff x="0" y="0"/>
          <a:chExt cx="0" cy="0"/>
        </a:xfrm>
      </p:grpSpPr>
      <p:sp>
        <p:nvSpPr>
          <p:cNvPr id="23" name="Freeform 6"/>
          <p:cNvSpPr/>
          <p:nvPr/>
        </p:nvSpPr>
        <p:spPr>
          <a:xfrm>
            <a:off x="773691" y="922095"/>
            <a:ext cx="2693418" cy="1076382"/>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3">
              <a:extLst>
                <a:ext uri="{96DAC541-7B7A-43D3-8B79-37D633B846F1}">
                  <asvg:svgBlip xmlns:asvg="http://schemas.microsoft.com/office/drawing/2016/SVG/main" xmlns="" r:embed="rId4"/>
                </a:ext>
              </a:extLst>
            </a:blip>
            <a:stretch>
              <a:fillRect b="-28742"/>
            </a:stretch>
          </a:blipFill>
        </p:spPr>
      </p:sp>
      <p:sp>
        <p:nvSpPr>
          <p:cNvPr id="24" name="TextBox 7"/>
          <p:cNvSpPr txBox="1"/>
          <p:nvPr/>
        </p:nvSpPr>
        <p:spPr>
          <a:xfrm>
            <a:off x="994239" y="1050121"/>
            <a:ext cx="2303918" cy="872034"/>
          </a:xfrm>
          <a:prstGeom prst="rect">
            <a:avLst/>
          </a:prstGeom>
        </p:spPr>
        <p:txBody>
          <a:bodyPr wrap="square" lIns="0" tIns="0" rIns="0" bIns="0" rtlCol="0" anchor="t">
            <a:spAutoFit/>
          </a:bodyPr>
          <a:lstStyle/>
          <a:p>
            <a:pPr algn="ctr">
              <a:lnSpc>
                <a:spcPts val="6720"/>
              </a:lnSpc>
            </a:pPr>
            <a:r>
              <a:rPr lang="en-US" sz="3200" b="1" dirty="0">
                <a:solidFill>
                  <a:srgbClr val="000000"/>
                </a:solidFill>
                <a:latin typeface="Times New Roman" panose="02020603050405020304" pitchFamily="18" charset="0"/>
                <a:cs typeface="Times New Roman" panose="02020603050405020304" pitchFamily="18" charset="0"/>
              </a:rPr>
              <a:t>Luyện tập 2</a:t>
            </a:r>
          </a:p>
        </p:txBody>
      </p:sp>
      <p:grpSp>
        <p:nvGrpSpPr>
          <p:cNvPr id="25" name="Group 2"/>
          <p:cNvGrpSpPr/>
          <p:nvPr/>
        </p:nvGrpSpPr>
        <p:grpSpPr>
          <a:xfrm>
            <a:off x="849891" y="2171702"/>
            <a:ext cx="16447518" cy="1447800"/>
            <a:chOff x="73340" y="477857"/>
            <a:chExt cx="12131495" cy="9079332"/>
          </a:xfrm>
        </p:grpSpPr>
        <p:sp>
          <p:nvSpPr>
            <p:cNvPr id="26" name="AutoShape 3"/>
            <p:cNvSpPr/>
            <p:nvPr/>
          </p:nvSpPr>
          <p:spPr>
            <a:xfrm>
              <a:off x="73340" y="477857"/>
              <a:ext cx="12016421" cy="9079332"/>
            </a:xfrm>
            <a:prstGeom prst="rect">
              <a:avLst/>
            </a:prstGeom>
            <a:solidFill>
              <a:srgbClr val="FFFFFF"/>
            </a:solidFill>
          </p:spPr>
          <p:txBody>
            <a:bodyPr/>
            <a:lstStyle/>
            <a:p>
              <a:endParaRPr lang="en-US" dirty="0">
                <a:solidFill>
                  <a:prstClr val="black"/>
                </a:solidFill>
              </a:endParaRPr>
            </a:p>
          </p:txBody>
        </p:sp>
        <p:sp>
          <p:nvSpPr>
            <p:cNvPr id="27" name="TextBox 4"/>
            <p:cNvSpPr txBox="1"/>
            <p:nvPr/>
          </p:nvSpPr>
          <p:spPr>
            <a:xfrm>
              <a:off x="130877" y="3151502"/>
              <a:ext cx="12073958" cy="3538528"/>
            </a:xfrm>
            <a:prstGeom prst="rect">
              <a:avLst/>
            </a:prstGeom>
          </p:spPr>
          <p:txBody>
            <a:bodyPr wrap="square" lIns="0" tIns="0" rIns="0" bIns="0" rtlCol="0" anchor="t">
              <a:spAutoFit/>
            </a:bodyPr>
            <a:lstStyle/>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Tính diện tích của hình quạt tròn đã vẽ trong Thực hành trên nếu bán kính của nó bằng 4cm.  </a:t>
              </a:r>
            </a:p>
          </p:txBody>
        </p:sp>
      </p:grpSp>
      <p:graphicFrame>
        <p:nvGraphicFramePr>
          <p:cNvPr id="28" name="Object 27"/>
          <p:cNvGraphicFramePr>
            <a:graphicFrameLocks noChangeAspect="1"/>
          </p:cNvGraphicFramePr>
          <p:nvPr>
            <p:extLst>
              <p:ext uri="{D42A27DB-BD31-4B8C-83A1-F6EECF244321}">
                <p14:modId xmlns:p14="http://schemas.microsoft.com/office/powerpoint/2010/main" val="3848711418"/>
              </p:ext>
            </p:extLst>
          </p:nvPr>
        </p:nvGraphicFramePr>
        <p:xfrm>
          <a:off x="2590720" y="5734395"/>
          <a:ext cx="914400" cy="198438"/>
        </p:xfrm>
        <a:graphic>
          <a:graphicData uri="http://schemas.openxmlformats.org/presentationml/2006/ole">
            <mc:AlternateContent xmlns:mc="http://schemas.openxmlformats.org/markup-compatibility/2006">
              <mc:Choice xmlns:v="urn:schemas-microsoft-com:vml" Requires="v">
                <p:oleObj spid="_x0000_s11266" name="Equation" r:id="rId5" imgW="914400" imgH="198720" progId="Equation.DSMT4">
                  <p:embed/>
                </p:oleObj>
              </mc:Choice>
              <mc:Fallback>
                <p:oleObj name="Equation" r:id="rId5" imgW="914400" imgH="198720" progId="Equation.DSMT4">
                  <p:embed/>
                  <p:pic>
                    <p:nvPicPr>
                      <p:cNvPr id="0" name=""/>
                      <p:cNvPicPr/>
                      <p:nvPr/>
                    </p:nvPicPr>
                    <p:blipFill>
                      <a:blip r:embed="rId6"/>
                      <a:stretch>
                        <a:fillRect/>
                      </a:stretch>
                    </p:blipFill>
                    <p:spPr>
                      <a:xfrm>
                        <a:off x="2590720" y="5734395"/>
                        <a:ext cx="914400" cy="198438"/>
                      </a:xfrm>
                      <a:prstGeom prst="rect">
                        <a:avLst/>
                      </a:prstGeom>
                    </p:spPr>
                  </p:pic>
                </p:oleObj>
              </mc:Fallback>
            </mc:AlternateContent>
          </a:graphicData>
        </a:graphic>
      </p:graphicFrame>
      <p:sp>
        <p:nvSpPr>
          <p:cNvPr id="30" name="Rounded Rectangle 29"/>
          <p:cNvSpPr/>
          <p:nvPr/>
        </p:nvSpPr>
        <p:spPr>
          <a:xfrm>
            <a:off x="8121142" y="3638550"/>
            <a:ext cx="1295400" cy="7620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lgn="ctr"/>
            <a:r>
              <a:rPr lang="en-US" sz="3200" b="1" dirty="0">
                <a:solidFill>
                  <a:prstClr val="black"/>
                </a:solidFill>
              </a:rPr>
              <a:t>Giải</a:t>
            </a:r>
          </a:p>
        </p:txBody>
      </p:sp>
      <p:grpSp>
        <p:nvGrpSpPr>
          <p:cNvPr id="31" name="Group 2"/>
          <p:cNvGrpSpPr/>
          <p:nvPr/>
        </p:nvGrpSpPr>
        <p:grpSpPr>
          <a:xfrm>
            <a:off x="849884" y="4457702"/>
            <a:ext cx="16291504" cy="1600200"/>
            <a:chOff x="-113182" y="-7167903"/>
            <a:chExt cx="17798627" cy="23415134"/>
          </a:xfrm>
        </p:grpSpPr>
        <p:sp>
          <p:nvSpPr>
            <p:cNvPr id="32" name="AutoShape 3"/>
            <p:cNvSpPr/>
            <p:nvPr/>
          </p:nvSpPr>
          <p:spPr>
            <a:xfrm>
              <a:off x="-113182" y="-7167903"/>
              <a:ext cx="17798627" cy="23415134"/>
            </a:xfrm>
            <a:prstGeom prst="rect">
              <a:avLst/>
            </a:prstGeom>
            <a:solidFill>
              <a:srgbClr val="FFFFFF"/>
            </a:solidFill>
          </p:spPr>
          <p:txBody>
            <a:bodyPr/>
            <a:lstStyle/>
            <a:p>
              <a:endParaRPr lang="en-US" dirty="0">
                <a:solidFill>
                  <a:prstClr val="black"/>
                </a:solidFill>
              </a:endParaRPr>
            </a:p>
          </p:txBody>
        </p:sp>
        <p:sp>
          <p:nvSpPr>
            <p:cNvPr id="33" name="TextBox 4"/>
            <p:cNvSpPr txBox="1"/>
            <p:nvPr/>
          </p:nvSpPr>
          <p:spPr>
            <a:xfrm>
              <a:off x="-34219" y="-4778613"/>
              <a:ext cx="11750935" cy="8256569"/>
            </a:xfrm>
            <a:prstGeom prst="rect">
              <a:avLst/>
            </a:prstGeom>
          </p:spPr>
          <p:txBody>
            <a:bodyPr wrap="square" lIns="0" tIns="0" rIns="0" bIns="0" rtlCol="0" anchor="t">
              <a:spAutoFit/>
            </a:bodyPr>
            <a:lstStyle/>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Ta có: Diện tích hình quạt:   </a:t>
              </a:r>
            </a:p>
          </p:txBody>
        </p:sp>
      </p:grpSp>
      <p:graphicFrame>
        <p:nvGraphicFramePr>
          <p:cNvPr id="34" name="Object 33"/>
          <p:cNvGraphicFramePr>
            <a:graphicFrameLocks noChangeAspect="1"/>
          </p:cNvGraphicFramePr>
          <p:nvPr>
            <p:extLst>
              <p:ext uri="{D42A27DB-BD31-4B8C-83A1-F6EECF244321}">
                <p14:modId xmlns:p14="http://schemas.microsoft.com/office/powerpoint/2010/main" val="3074329803"/>
              </p:ext>
            </p:extLst>
          </p:nvPr>
        </p:nvGraphicFramePr>
        <p:xfrm>
          <a:off x="5715007" y="4735512"/>
          <a:ext cx="5634038" cy="941388"/>
        </p:xfrm>
        <a:graphic>
          <a:graphicData uri="http://schemas.openxmlformats.org/presentationml/2006/ole">
            <mc:AlternateContent xmlns:mc="http://schemas.openxmlformats.org/markup-compatibility/2006">
              <mc:Choice xmlns:v="urn:schemas-microsoft-com:vml" Requires="v">
                <p:oleObj spid="_x0000_s11267" name="Equation" r:id="rId7" imgW="2349360" imgH="393480" progId="Equation.DSMT4">
                  <p:embed/>
                </p:oleObj>
              </mc:Choice>
              <mc:Fallback>
                <p:oleObj name="Equation" r:id="rId7" imgW="2349360" imgH="393480" progId="Equation.DSMT4">
                  <p:embed/>
                  <p:pic>
                    <p:nvPicPr>
                      <p:cNvPr id="0" name=""/>
                      <p:cNvPicPr>
                        <a:picLocks noChangeAspect="1" noChangeArrowheads="1"/>
                      </p:cNvPicPr>
                      <p:nvPr/>
                    </p:nvPicPr>
                    <p:blipFill>
                      <a:blip r:embed="rId8"/>
                      <a:srcRect/>
                      <a:stretch>
                        <a:fillRect/>
                      </a:stretch>
                    </p:blipFill>
                    <p:spPr bwMode="auto">
                      <a:xfrm>
                        <a:off x="5715007" y="4735512"/>
                        <a:ext cx="5634038" cy="941388"/>
                      </a:xfrm>
                      <a:prstGeom prst="rect">
                        <a:avLst/>
                      </a:prstGeom>
                      <a:noFill/>
                      <a:ln w="9525">
                        <a:noFill/>
                        <a:miter lim="800000"/>
                        <a:headEnd/>
                        <a:tailEnd/>
                      </a:ln>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1000"/>
                                        <p:tgtEl>
                                          <p:spTgt spid="30"/>
                                        </p:tgtEl>
                                      </p:cBhvr>
                                    </p:animEffect>
                                    <p:anim calcmode="lin" valueType="num">
                                      <p:cBhvr>
                                        <p:cTn id="27" dur="1000" fill="hold"/>
                                        <p:tgtEl>
                                          <p:spTgt spid="30"/>
                                        </p:tgtEl>
                                        <p:attrNameLst>
                                          <p:attrName>ppt_x</p:attrName>
                                        </p:attrNameLst>
                                      </p:cBhvr>
                                      <p:tavLst>
                                        <p:tav tm="0">
                                          <p:val>
                                            <p:strVal val="#ppt_x"/>
                                          </p:val>
                                        </p:tav>
                                        <p:tav tm="100000">
                                          <p:val>
                                            <p:strVal val="#ppt_x"/>
                                          </p:val>
                                        </p:tav>
                                      </p:tavLst>
                                    </p:anim>
                                    <p:anim calcmode="lin" valueType="num">
                                      <p:cBhvr>
                                        <p:cTn id="2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1000"/>
                                        <p:tgtEl>
                                          <p:spTgt spid="34"/>
                                        </p:tgtEl>
                                      </p:cBhvr>
                                    </p:animEffect>
                                    <p:anim calcmode="lin" valueType="num">
                                      <p:cBhvr>
                                        <p:cTn id="34" dur="1000" fill="hold"/>
                                        <p:tgtEl>
                                          <p:spTgt spid="34"/>
                                        </p:tgtEl>
                                        <p:attrNameLst>
                                          <p:attrName>ppt_x</p:attrName>
                                        </p:attrNameLst>
                                      </p:cBhvr>
                                      <p:tavLst>
                                        <p:tav tm="0">
                                          <p:val>
                                            <p:strVal val="#ppt_x"/>
                                          </p:val>
                                        </p:tav>
                                        <p:tav tm="100000">
                                          <p:val>
                                            <p:strVal val="#ppt_x"/>
                                          </p:val>
                                        </p:tav>
                                      </p:tavLst>
                                    </p:anim>
                                    <p:anim calcmode="lin" valueType="num">
                                      <p:cBhvr>
                                        <p:cTn id="35" dur="1000" fill="hold"/>
                                        <p:tgtEl>
                                          <p:spTgt spid="3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1000"/>
                                        <p:tgtEl>
                                          <p:spTgt spid="31"/>
                                        </p:tgtEl>
                                      </p:cBhvr>
                                    </p:animEffect>
                                    <p:anim calcmode="lin" valueType="num">
                                      <p:cBhvr>
                                        <p:cTn id="39" dur="1000" fill="hold"/>
                                        <p:tgtEl>
                                          <p:spTgt spid="31"/>
                                        </p:tgtEl>
                                        <p:attrNameLst>
                                          <p:attrName>ppt_x</p:attrName>
                                        </p:attrNameLst>
                                      </p:cBhvr>
                                      <p:tavLst>
                                        <p:tav tm="0">
                                          <p:val>
                                            <p:strVal val="#ppt_x"/>
                                          </p:val>
                                        </p:tav>
                                        <p:tav tm="100000">
                                          <p:val>
                                            <p:strVal val="#ppt_x"/>
                                          </p:val>
                                        </p:tav>
                                      </p:tavLst>
                                    </p:anim>
                                    <p:anim calcmode="lin" valueType="num">
                                      <p:cBhvr>
                                        <p:cTn id="4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3FAFF"/>
        </a:solidFill>
        <a:effectLst/>
      </p:bgPr>
    </p:bg>
    <p:spTree>
      <p:nvGrpSpPr>
        <p:cNvPr id="1" name=""/>
        <p:cNvGrpSpPr/>
        <p:nvPr/>
      </p:nvGrpSpPr>
      <p:grpSpPr>
        <a:xfrm>
          <a:off x="0" y="0"/>
          <a:ext cx="0" cy="0"/>
          <a:chOff x="0" y="0"/>
          <a:chExt cx="0" cy="0"/>
        </a:xfrm>
      </p:grpSpPr>
      <p:sp>
        <p:nvSpPr>
          <p:cNvPr id="32" name="AutoShape 32"/>
          <p:cNvSpPr/>
          <p:nvPr/>
        </p:nvSpPr>
        <p:spPr>
          <a:xfrm>
            <a:off x="1524000" y="1866903"/>
            <a:ext cx="12954000" cy="3142930"/>
          </a:xfrm>
          <a:prstGeom prst="rect">
            <a:avLst/>
          </a:prstGeom>
          <a:solidFill>
            <a:srgbClr val="FFFFFF"/>
          </a:solidFill>
        </p:spPr>
      </p:sp>
      <p:sp>
        <p:nvSpPr>
          <p:cNvPr id="37" name="Text Box 8"/>
          <p:cNvSpPr txBox="1">
            <a:spLocks noChangeArrowheads="1"/>
          </p:cNvSpPr>
          <p:nvPr/>
        </p:nvSpPr>
        <p:spPr bwMode="auto">
          <a:xfrm>
            <a:off x="1524000" y="1866900"/>
            <a:ext cx="12954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vi-VN" dirty="0">
                <a:latin typeface="+mj-lt"/>
              </a:rPr>
              <a:t>Một tấm bia tạo bởi năm đường tròn đồng tâm lần lượt có bán kính là 5 cm, 10 cm, 15 cm, 20 cm và 30 cm (H.5.17). Giả thiết rằng người chơi ném phi tiêu một cách ngẫu nhiên và luôn trúng bia. Tính xác suất ném trúng vòng 8 (hình vành khuyên nằm giữa đường tròn thứ hai và thứ ba), biết rằng xác suất cần tìm bằng tỉ số giữa diện tích của hình vành khuyên tương ứng với diện tích của hình tròn lớn nhất.</a:t>
            </a:r>
            <a:endParaRPr lang="vi-VN" altLang="en-US" dirty="0">
              <a:solidFill>
                <a:srgbClr val="FFFFFF"/>
              </a:solidFill>
              <a:latin typeface="+mj-lt"/>
              <a:cs typeface="Times New Roman" pitchFamily="18" charset="0"/>
            </a:endParaRPr>
          </a:p>
        </p:txBody>
      </p:sp>
      <p:sp>
        <p:nvSpPr>
          <p:cNvPr id="39" name="Freeform 6"/>
          <p:cNvSpPr/>
          <p:nvPr/>
        </p:nvSpPr>
        <p:spPr>
          <a:xfrm>
            <a:off x="1524007" y="571500"/>
            <a:ext cx="2388618" cy="1293552"/>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3">
              <a:extLst>
                <a:ext uri="{96DAC541-7B7A-43D3-8B79-37D633B846F1}">
                  <asvg:svgBlip xmlns:asvg="http://schemas.microsoft.com/office/drawing/2016/SVG/main" xmlns="" r:embed="rId4"/>
                </a:ext>
              </a:extLst>
            </a:blip>
            <a:stretch>
              <a:fillRect b="-28742"/>
            </a:stretch>
          </a:blipFill>
        </p:spPr>
      </p:sp>
      <p:sp>
        <p:nvSpPr>
          <p:cNvPr id="40" name="TextBox 39"/>
          <p:cNvSpPr txBox="1"/>
          <p:nvPr/>
        </p:nvSpPr>
        <p:spPr>
          <a:xfrm>
            <a:off x="1664718" y="1047682"/>
            <a:ext cx="3276600" cy="584776"/>
          </a:xfrm>
          <a:prstGeom prst="rect">
            <a:avLst/>
          </a:prstGeom>
          <a:noFill/>
        </p:spPr>
        <p:txBody>
          <a:bodyPr wrap="square" lIns="91440" tIns="45720" rIns="91440" bIns="45720" rtlCol="0">
            <a:spAutoFit/>
          </a:bodyPr>
          <a:lstStyle/>
          <a:p>
            <a:r>
              <a:rPr lang="en-US" sz="3200" b="1" dirty="0">
                <a:solidFill>
                  <a:prstClr val="black"/>
                </a:solidFill>
              </a:rPr>
              <a:t>Vận dụng 2</a:t>
            </a:r>
          </a:p>
        </p:txBody>
      </p:sp>
      <p:sp>
        <p:nvSpPr>
          <p:cNvPr id="47" name="Rounded Rectangle 46"/>
          <p:cNvSpPr/>
          <p:nvPr/>
        </p:nvSpPr>
        <p:spPr>
          <a:xfrm>
            <a:off x="8058157" y="5067300"/>
            <a:ext cx="116205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dirty="0">
                <a:solidFill>
                  <a:prstClr val="black"/>
                </a:solidFill>
              </a:rPr>
              <a:t>Giải</a:t>
            </a:r>
          </a:p>
        </p:txBody>
      </p:sp>
      <p:sp>
        <p:nvSpPr>
          <p:cNvPr id="49" name="AutoShape 32"/>
          <p:cNvSpPr/>
          <p:nvPr/>
        </p:nvSpPr>
        <p:spPr>
          <a:xfrm>
            <a:off x="1524000" y="6057900"/>
            <a:ext cx="16002000" cy="2895600"/>
          </a:xfrm>
          <a:prstGeom prst="rect">
            <a:avLst/>
          </a:prstGeom>
          <a:solidFill>
            <a:srgbClr val="FFFFFF"/>
          </a:solidFill>
        </p:spPr>
        <p:txBody>
          <a:bodyPr lIns="91440" tIns="45720" rIns="91440" bIns="45720"/>
          <a:lstStyle/>
          <a:p>
            <a:r>
              <a:rPr lang="en-US" sz="3200" dirty="0">
                <a:solidFill>
                  <a:prstClr val="black"/>
                </a:solidFill>
                <a:latin typeface="Times New Roman" panose="02020603050405020304" pitchFamily="18" charset="0"/>
                <a:cs typeface="Times New Roman" panose="02020603050405020304" pitchFamily="18" charset="0"/>
              </a:rPr>
              <a:t>Diện tích hình tròn lớn nhất là: </a:t>
            </a:r>
          </a:p>
          <a:p>
            <a:r>
              <a:rPr lang="en-US" sz="3200" dirty="0">
                <a:solidFill>
                  <a:prstClr val="black"/>
                </a:solidFill>
                <a:latin typeface="Times New Roman" panose="02020603050405020304" pitchFamily="18" charset="0"/>
                <a:cs typeface="Times New Roman" panose="02020603050405020304" pitchFamily="18" charset="0"/>
              </a:rPr>
              <a:t>Diện tích hình vành khuyên là: </a:t>
            </a:r>
          </a:p>
          <a:p>
            <a:r>
              <a:rPr lang="en-US" sz="3200" dirty="0">
                <a:solidFill>
                  <a:prstClr val="black"/>
                </a:solidFill>
                <a:latin typeface="Times New Roman" panose="02020603050405020304" pitchFamily="18" charset="0"/>
                <a:cs typeface="Times New Roman" panose="02020603050405020304" pitchFamily="18" charset="0"/>
              </a:rPr>
              <a:t>                                          3,3x10=33(vòng)</a:t>
            </a:r>
          </a:p>
          <a:p>
            <a:r>
              <a:rPr lang="en-US" sz="3200" dirty="0">
                <a:solidFill>
                  <a:prstClr val="black"/>
                </a:solidFill>
                <a:latin typeface="Times New Roman" panose="02020603050405020304" pitchFamily="18" charset="0"/>
                <a:cs typeface="Times New Roman" panose="02020603050405020304" pitchFamily="18" charset="0"/>
              </a:rPr>
              <a:t>Xác suất ném trúng vòng 8 là: </a:t>
            </a:r>
          </a:p>
          <a:p>
            <a:endParaRPr lang="en-US" sz="3200" dirty="0">
              <a:solidFill>
                <a:prstClr val="black"/>
              </a:solidFill>
              <a:latin typeface="Times New Roman" panose="02020603050405020304" pitchFamily="18" charset="0"/>
              <a:cs typeface="Times New Roman" panose="02020603050405020304" pitchFamily="18"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587269450"/>
              </p:ext>
            </p:extLst>
          </p:nvPr>
        </p:nvGraphicFramePr>
        <p:xfrm>
          <a:off x="6705600" y="7715250"/>
          <a:ext cx="3390900" cy="1181100"/>
        </p:xfrm>
        <a:graphic>
          <a:graphicData uri="http://schemas.openxmlformats.org/presentationml/2006/ole">
            <mc:AlternateContent xmlns:mc="http://schemas.openxmlformats.org/markup-compatibility/2006">
              <mc:Choice xmlns:v="urn:schemas-microsoft-com:vml" Requires="v">
                <p:oleObj spid="_x0000_s12290" name="Equation" r:id="rId5" imgW="1130040" imgH="393480" progId="Equation.DSMT4">
                  <p:embed/>
                </p:oleObj>
              </mc:Choice>
              <mc:Fallback>
                <p:oleObj name="Equation" r:id="rId5" imgW="1130040" imgH="393480" progId="Equation.DSMT4">
                  <p:embed/>
                  <p:pic>
                    <p:nvPicPr>
                      <p:cNvPr id="0" name=""/>
                      <p:cNvPicPr/>
                      <p:nvPr/>
                    </p:nvPicPr>
                    <p:blipFill>
                      <a:blip r:embed="rId6"/>
                      <a:stretch>
                        <a:fillRect/>
                      </a:stretch>
                    </p:blipFill>
                    <p:spPr>
                      <a:xfrm>
                        <a:off x="6705600" y="7715250"/>
                        <a:ext cx="3390900" cy="11811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370793726"/>
              </p:ext>
            </p:extLst>
          </p:nvPr>
        </p:nvGraphicFramePr>
        <p:xfrm>
          <a:off x="4394200" y="2362207"/>
          <a:ext cx="914400" cy="198438"/>
        </p:xfrm>
        <a:graphic>
          <a:graphicData uri="http://schemas.openxmlformats.org/presentationml/2006/ole">
            <mc:AlternateContent xmlns:mc="http://schemas.openxmlformats.org/markup-compatibility/2006">
              <mc:Choice xmlns:v="urn:schemas-microsoft-com:vml" Requires="v">
                <p:oleObj spid="_x0000_s12291" name="Equation" r:id="rId7" imgW="914400" imgH="198720" progId="Equation.DSMT4">
                  <p:embed/>
                </p:oleObj>
              </mc:Choice>
              <mc:Fallback>
                <p:oleObj name="Equation" r:id="rId7" imgW="914400" imgH="198720" progId="Equation.DSMT4">
                  <p:embed/>
                  <p:pic>
                    <p:nvPicPr>
                      <p:cNvPr id="0" name=""/>
                      <p:cNvPicPr/>
                      <p:nvPr/>
                    </p:nvPicPr>
                    <p:blipFill>
                      <a:blip r:embed="rId8"/>
                      <a:stretch>
                        <a:fillRect/>
                      </a:stretch>
                    </p:blipFill>
                    <p:spPr>
                      <a:xfrm>
                        <a:off x="4394200" y="2362207"/>
                        <a:ext cx="914400" cy="198438"/>
                      </a:xfrm>
                      <a:prstGeom prst="rect">
                        <a:avLst/>
                      </a:prstGeom>
                    </p:spPr>
                  </p:pic>
                </p:oleObj>
              </mc:Fallback>
            </mc:AlternateContent>
          </a:graphicData>
        </a:graphic>
      </p:graphicFrame>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592413" y="1866907"/>
            <a:ext cx="2933594" cy="3088902"/>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3585811953"/>
              </p:ext>
            </p:extLst>
          </p:nvPr>
        </p:nvGraphicFramePr>
        <p:xfrm>
          <a:off x="6819900" y="6019800"/>
          <a:ext cx="4914900" cy="685800"/>
        </p:xfrm>
        <a:graphic>
          <a:graphicData uri="http://schemas.openxmlformats.org/presentationml/2006/ole">
            <mc:AlternateContent xmlns:mc="http://schemas.openxmlformats.org/markup-compatibility/2006">
              <mc:Choice xmlns:v="urn:schemas-microsoft-com:vml" Requires="v">
                <p:oleObj spid="_x0000_s12292" name="Equation" r:id="rId10" imgW="1638000" imgH="228600" progId="Equation.DSMT4">
                  <p:embed/>
                </p:oleObj>
              </mc:Choice>
              <mc:Fallback>
                <p:oleObj name="Equation" r:id="rId10" imgW="1638000" imgH="228600" progId="Equation.DSMT4">
                  <p:embed/>
                  <p:pic>
                    <p:nvPicPr>
                      <p:cNvPr id="0" name="Object 4"/>
                      <p:cNvPicPr>
                        <a:picLocks noChangeAspect="1" noChangeArrowheads="1"/>
                      </p:cNvPicPr>
                      <p:nvPr/>
                    </p:nvPicPr>
                    <p:blipFill>
                      <a:blip r:embed="rId11"/>
                      <a:srcRect/>
                      <a:stretch>
                        <a:fillRect/>
                      </a:stretch>
                    </p:blipFill>
                    <p:spPr bwMode="auto">
                      <a:xfrm>
                        <a:off x="6819900" y="6019800"/>
                        <a:ext cx="49149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399650937"/>
              </p:ext>
            </p:extLst>
          </p:nvPr>
        </p:nvGraphicFramePr>
        <p:xfrm>
          <a:off x="6781800" y="6515100"/>
          <a:ext cx="4800600" cy="685800"/>
        </p:xfrm>
        <a:graphic>
          <a:graphicData uri="http://schemas.openxmlformats.org/presentationml/2006/ole">
            <mc:AlternateContent xmlns:mc="http://schemas.openxmlformats.org/markup-compatibility/2006">
              <mc:Choice xmlns:v="urn:schemas-microsoft-com:vml" Requires="v">
                <p:oleObj spid="_x0000_s12293" name="Equation" r:id="rId12" imgW="1600200" imgH="228600" progId="Equation.DSMT4">
                  <p:embed/>
                </p:oleObj>
              </mc:Choice>
              <mc:Fallback>
                <p:oleObj name="Equation" r:id="rId12" imgW="1600200" imgH="228600" progId="Equation.DSMT4">
                  <p:embed/>
                  <p:pic>
                    <p:nvPicPr>
                      <p:cNvPr id="0" name="Object 4"/>
                      <p:cNvPicPr>
                        <a:picLocks noChangeAspect="1" noChangeArrowheads="1"/>
                      </p:cNvPicPr>
                      <p:nvPr/>
                    </p:nvPicPr>
                    <p:blipFill>
                      <a:blip r:embed="rId13"/>
                      <a:srcRect/>
                      <a:stretch>
                        <a:fillRect/>
                      </a:stretch>
                    </p:blipFill>
                    <p:spPr bwMode="auto">
                      <a:xfrm>
                        <a:off x="6781800" y="6515100"/>
                        <a:ext cx="4800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14159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1000"/>
                                        <p:tgtEl>
                                          <p:spTgt spid="32"/>
                                        </p:tgtEl>
                                      </p:cBhvr>
                                    </p:animEffect>
                                    <p:anim calcmode="lin" valueType="num">
                                      <p:cBhvr>
                                        <p:cTn id="25" dur="1000" fill="hold"/>
                                        <p:tgtEl>
                                          <p:spTgt spid="32"/>
                                        </p:tgtEl>
                                        <p:attrNameLst>
                                          <p:attrName>ppt_x</p:attrName>
                                        </p:attrNameLst>
                                      </p:cBhvr>
                                      <p:tavLst>
                                        <p:tav tm="0">
                                          <p:val>
                                            <p:strVal val="#ppt_x"/>
                                          </p:val>
                                        </p:tav>
                                        <p:tav tm="100000">
                                          <p:val>
                                            <p:strVal val="#ppt_x"/>
                                          </p:val>
                                        </p:tav>
                                      </p:tavLst>
                                    </p:anim>
                                    <p:anim calcmode="lin" valueType="num">
                                      <p:cBhvr>
                                        <p:cTn id="26" dur="1000" fill="hold"/>
                                        <p:tgtEl>
                                          <p:spTgt spid="3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1000"/>
                                        <p:tgtEl>
                                          <p:spTgt spid="47"/>
                                        </p:tgtEl>
                                      </p:cBhvr>
                                    </p:animEffect>
                                    <p:anim calcmode="lin" valueType="num">
                                      <p:cBhvr>
                                        <p:cTn id="37" dur="1000" fill="hold"/>
                                        <p:tgtEl>
                                          <p:spTgt spid="47"/>
                                        </p:tgtEl>
                                        <p:attrNameLst>
                                          <p:attrName>ppt_x</p:attrName>
                                        </p:attrNameLst>
                                      </p:cBhvr>
                                      <p:tavLst>
                                        <p:tav tm="0">
                                          <p:val>
                                            <p:strVal val="#ppt_x"/>
                                          </p:val>
                                        </p:tav>
                                        <p:tav tm="100000">
                                          <p:val>
                                            <p:strVal val="#ppt_x"/>
                                          </p:val>
                                        </p:tav>
                                      </p:tavLst>
                                    </p:anim>
                                    <p:anim calcmode="lin" valueType="num">
                                      <p:cBhvr>
                                        <p:cTn id="38"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1000"/>
                                        <p:tgtEl>
                                          <p:spTgt spid="49"/>
                                        </p:tgtEl>
                                      </p:cBhvr>
                                    </p:animEffect>
                                    <p:anim calcmode="lin" valueType="num">
                                      <p:cBhvr>
                                        <p:cTn id="44" dur="1000" fill="hold"/>
                                        <p:tgtEl>
                                          <p:spTgt spid="49"/>
                                        </p:tgtEl>
                                        <p:attrNameLst>
                                          <p:attrName>ppt_x</p:attrName>
                                        </p:attrNameLst>
                                      </p:cBhvr>
                                      <p:tavLst>
                                        <p:tav tm="0">
                                          <p:val>
                                            <p:strVal val="#ppt_x"/>
                                          </p:val>
                                        </p:tav>
                                        <p:tav tm="100000">
                                          <p:val>
                                            <p:strVal val="#ppt_x"/>
                                          </p:val>
                                        </p:tav>
                                      </p:tavLst>
                                    </p:anim>
                                    <p:anim calcmode="lin" valueType="num">
                                      <p:cBhvr>
                                        <p:cTn id="45" dur="1000" fill="hold"/>
                                        <p:tgtEl>
                                          <p:spTgt spid="49"/>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1000"/>
                                        <p:tgtEl>
                                          <p:spTgt spid="3"/>
                                        </p:tgtEl>
                                      </p:cBhvr>
                                    </p:animEffect>
                                    <p:anim calcmode="lin" valueType="num">
                                      <p:cBhvr>
                                        <p:cTn id="49" dur="1000" fill="hold"/>
                                        <p:tgtEl>
                                          <p:spTgt spid="3"/>
                                        </p:tgtEl>
                                        <p:attrNameLst>
                                          <p:attrName>ppt_x</p:attrName>
                                        </p:attrNameLst>
                                      </p:cBhvr>
                                      <p:tavLst>
                                        <p:tav tm="0">
                                          <p:val>
                                            <p:strVal val="#ppt_x"/>
                                          </p:val>
                                        </p:tav>
                                        <p:tav tm="100000">
                                          <p:val>
                                            <p:strVal val="#ppt_x"/>
                                          </p:val>
                                        </p:tav>
                                      </p:tavLst>
                                    </p:anim>
                                    <p:anim calcmode="lin" valueType="num">
                                      <p:cBhvr>
                                        <p:cTn id="50" dur="1000" fill="hold"/>
                                        <p:tgtEl>
                                          <p:spTgt spid="3"/>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1000"/>
                                        <p:tgtEl>
                                          <p:spTgt spid="5"/>
                                        </p:tgtEl>
                                      </p:cBhvr>
                                    </p:animEffect>
                                    <p:anim calcmode="lin" valueType="num">
                                      <p:cBhvr>
                                        <p:cTn id="59" dur="1000" fill="hold"/>
                                        <p:tgtEl>
                                          <p:spTgt spid="5"/>
                                        </p:tgtEl>
                                        <p:attrNameLst>
                                          <p:attrName>ppt_x</p:attrName>
                                        </p:attrNameLst>
                                      </p:cBhvr>
                                      <p:tavLst>
                                        <p:tav tm="0">
                                          <p:val>
                                            <p:strVal val="#ppt_x"/>
                                          </p:val>
                                        </p:tav>
                                        <p:tav tm="100000">
                                          <p:val>
                                            <p:strVal val="#ppt_x"/>
                                          </p:val>
                                        </p:tav>
                                      </p:tavLst>
                                    </p:anim>
                                    <p:anim calcmode="lin" valueType="num">
                                      <p:cBhvr>
                                        <p:cTn id="6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0" grpId="0"/>
      <p:bldP spid="47" grpId="0" animBg="1"/>
      <p:bldP spid="4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h"/>
          <p:cNvPicPr>
            <a:picLocks noChangeAspect="1" noChangeArrowheads="1"/>
          </p:cNvPicPr>
          <p:nvPr/>
        </p:nvPicPr>
        <p:blipFill>
          <a:blip r:embed="rId7">
            <a:extLst>
              <a:ext uri="{28A0092B-C50C-407E-A947-70E740481C1C}">
                <a14:useLocalDpi xmlns:a14="http://schemas.microsoft.com/office/drawing/2010/main" val="0"/>
              </a:ext>
            </a:extLst>
          </a:blip>
          <a:srcRect l="25453" t="6137" r="26724" b="2260"/>
          <a:stretch>
            <a:fillRect/>
          </a:stretch>
        </p:blipFill>
        <p:spPr bwMode="auto">
          <a:xfrm>
            <a:off x="-30480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5" descr="Picture1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4627226" y="1714500"/>
            <a:ext cx="762000" cy="49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6" descr="PlantMix_04"/>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rot="-446916">
            <a:off x="12039600" y="-228600"/>
            <a:ext cx="7483476" cy="159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9" descr="PlantMix_04"/>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9159">
            <a:off x="-254000" y="240509"/>
            <a:ext cx="12700000" cy="3417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Oval 10"/>
          <p:cNvSpPr>
            <a:spLocks noChangeArrowheads="1"/>
          </p:cNvSpPr>
          <p:nvPr/>
        </p:nvSpPr>
        <p:spPr bwMode="auto">
          <a:xfrm>
            <a:off x="15544800" y="1714503"/>
            <a:ext cx="1447800" cy="1364458"/>
          </a:xfrm>
          <a:prstGeom prst="ellipse">
            <a:avLst/>
          </a:prstGeom>
          <a:gradFill rotWithShape="1">
            <a:gsLst>
              <a:gs pos="0">
                <a:srgbClr val="3333CC"/>
              </a:gs>
              <a:gs pos="100000">
                <a:srgbClr val="18185E"/>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182880" tIns="91440" rIns="182880" bIns="91440" anchor="ctr"/>
          <a:lstStyle/>
          <a:p>
            <a:endParaRPr lang="en-US">
              <a:solidFill>
                <a:prstClr val="black"/>
              </a:solidFill>
            </a:endParaRPr>
          </a:p>
        </p:txBody>
      </p:sp>
      <p:sp>
        <p:nvSpPr>
          <p:cNvPr id="37895" name="Oval 11"/>
          <p:cNvSpPr>
            <a:spLocks noChangeArrowheads="1"/>
          </p:cNvSpPr>
          <p:nvPr/>
        </p:nvSpPr>
        <p:spPr bwMode="auto">
          <a:xfrm rot="-950695">
            <a:off x="13258800" y="1257303"/>
            <a:ext cx="1574800" cy="1364458"/>
          </a:xfrm>
          <a:prstGeom prst="ellipse">
            <a:avLst/>
          </a:prstGeom>
          <a:gradFill rotWithShape="1">
            <a:gsLst>
              <a:gs pos="0">
                <a:srgbClr val="FF3300"/>
              </a:gs>
              <a:gs pos="100000">
                <a:srgbClr val="761800"/>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182880" tIns="91440" rIns="182880" bIns="91440" anchor="ctr"/>
          <a:lstStyle/>
          <a:p>
            <a:endParaRPr lang="en-US">
              <a:solidFill>
                <a:prstClr val="black"/>
              </a:solidFill>
            </a:endParaRPr>
          </a:p>
        </p:txBody>
      </p:sp>
      <p:sp>
        <p:nvSpPr>
          <p:cNvPr id="37896" name="Oval 12"/>
          <p:cNvSpPr>
            <a:spLocks noChangeArrowheads="1"/>
          </p:cNvSpPr>
          <p:nvPr/>
        </p:nvSpPr>
        <p:spPr bwMode="auto">
          <a:xfrm>
            <a:off x="14478000" y="1028703"/>
            <a:ext cx="1447800" cy="1364458"/>
          </a:xfrm>
          <a:prstGeom prst="ellipse">
            <a:avLst/>
          </a:prstGeom>
          <a:gradFill rotWithShape="1">
            <a:gsLst>
              <a:gs pos="0">
                <a:srgbClr val="FFFF00"/>
              </a:gs>
              <a:gs pos="100000">
                <a:srgbClr val="767600"/>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182880" tIns="91440" rIns="182880" bIns="91440" anchor="ctr"/>
          <a:lstStyle/>
          <a:p>
            <a:endParaRPr lang="en-US">
              <a:solidFill>
                <a:prstClr val="black"/>
              </a:solidFill>
            </a:endParaRPr>
          </a:p>
        </p:txBody>
      </p:sp>
      <p:sp>
        <p:nvSpPr>
          <p:cNvPr id="37897" name="Freeform 20"/>
          <p:cNvSpPr>
            <a:spLocks/>
          </p:cNvSpPr>
          <p:nvPr/>
        </p:nvSpPr>
        <p:spPr bwMode="auto">
          <a:xfrm>
            <a:off x="6248400" y="3086100"/>
            <a:ext cx="127000" cy="461665"/>
          </a:xfrm>
          <a:custGeom>
            <a:avLst/>
            <a:gdLst>
              <a:gd name="T0" fmla="*/ 2147483647 w 40"/>
              <a:gd name="T1" fmla="*/ 0 h 480"/>
              <a:gd name="T2" fmla="*/ 0 w 40"/>
              <a:gd name="T3" fmla="*/ 2147483647 h 480"/>
              <a:gd name="T4" fmla="*/ 2147483647 w 40"/>
              <a:gd name="T5" fmla="*/ 2147483647 h 480"/>
              <a:gd name="T6" fmla="*/ 0 60000 65536"/>
              <a:gd name="T7" fmla="*/ 0 60000 65536"/>
              <a:gd name="T8" fmla="*/ 0 60000 65536"/>
              <a:gd name="T9" fmla="*/ 0 w 40"/>
              <a:gd name="T10" fmla="*/ 0 h 480"/>
              <a:gd name="T11" fmla="*/ 40 w 40"/>
              <a:gd name="T12" fmla="*/ 480 h 480"/>
            </a:gdLst>
            <a:ahLst/>
            <a:cxnLst>
              <a:cxn ang="T6">
                <a:pos x="T0" y="T1"/>
              </a:cxn>
              <a:cxn ang="T7">
                <a:pos x="T2" y="T3"/>
              </a:cxn>
              <a:cxn ang="T8">
                <a:pos x="T4" y="T5"/>
              </a:cxn>
            </a:cxnLst>
            <a:rect l="T9" t="T10" r="T11" b="T12"/>
            <a:pathLst>
              <a:path w="40" h="480">
                <a:moveTo>
                  <a:pt x="40" y="0"/>
                </a:moveTo>
                <a:cubicBezTo>
                  <a:pt x="33" y="51"/>
                  <a:pt x="0" y="224"/>
                  <a:pt x="0" y="304"/>
                </a:cubicBezTo>
                <a:cubicBezTo>
                  <a:pt x="0" y="384"/>
                  <a:pt x="32" y="443"/>
                  <a:pt x="40" y="480"/>
                </a:cubicBezTo>
              </a:path>
            </a:pathLst>
          </a:custGeom>
          <a:noFill/>
          <a:ln w="38100">
            <a:solidFill>
              <a:srgbClr val="0000CC"/>
            </a:solidFill>
            <a:round/>
            <a:headEnd/>
            <a:tailEnd/>
          </a:ln>
          <a:extLst>
            <a:ext uri="{909E8E84-426E-40DD-AFC4-6F175D3DCCD1}">
              <a14:hiddenFill xmlns:a14="http://schemas.microsoft.com/office/drawing/2010/main">
                <a:solidFill>
                  <a:srgbClr val="FFFFFF"/>
                </a:solidFill>
              </a14:hiddenFill>
            </a:ext>
          </a:extLst>
        </p:spPr>
        <p:txBody>
          <a:bodyPr lIns="182880" tIns="91440" rIns="182880" bIns="91440">
            <a:spAutoFit/>
          </a:bodyPr>
          <a:lstStyle/>
          <a:p>
            <a:endParaRPr lang="en-US">
              <a:solidFill>
                <a:prstClr val="black"/>
              </a:solidFill>
            </a:endParaRPr>
          </a:p>
        </p:txBody>
      </p:sp>
      <p:sp>
        <p:nvSpPr>
          <p:cNvPr id="37899" name="Freeform 26"/>
          <p:cNvSpPr>
            <a:spLocks/>
          </p:cNvSpPr>
          <p:nvPr/>
        </p:nvSpPr>
        <p:spPr bwMode="auto">
          <a:xfrm>
            <a:off x="3200400" y="2171700"/>
            <a:ext cx="127000" cy="461665"/>
          </a:xfrm>
          <a:custGeom>
            <a:avLst/>
            <a:gdLst>
              <a:gd name="T0" fmla="*/ 2147483647 w 40"/>
              <a:gd name="T1" fmla="*/ 0 h 480"/>
              <a:gd name="T2" fmla="*/ 0 w 40"/>
              <a:gd name="T3" fmla="*/ 2147483647 h 480"/>
              <a:gd name="T4" fmla="*/ 2147483647 w 40"/>
              <a:gd name="T5" fmla="*/ 2147483647 h 480"/>
              <a:gd name="T6" fmla="*/ 0 60000 65536"/>
              <a:gd name="T7" fmla="*/ 0 60000 65536"/>
              <a:gd name="T8" fmla="*/ 0 60000 65536"/>
              <a:gd name="T9" fmla="*/ 0 w 40"/>
              <a:gd name="T10" fmla="*/ 0 h 480"/>
              <a:gd name="T11" fmla="*/ 40 w 40"/>
              <a:gd name="T12" fmla="*/ 480 h 480"/>
            </a:gdLst>
            <a:ahLst/>
            <a:cxnLst>
              <a:cxn ang="T6">
                <a:pos x="T0" y="T1"/>
              </a:cxn>
              <a:cxn ang="T7">
                <a:pos x="T2" y="T3"/>
              </a:cxn>
              <a:cxn ang="T8">
                <a:pos x="T4" y="T5"/>
              </a:cxn>
            </a:cxnLst>
            <a:rect l="T9" t="T10" r="T11" b="T12"/>
            <a:pathLst>
              <a:path w="40" h="480">
                <a:moveTo>
                  <a:pt x="40" y="0"/>
                </a:moveTo>
                <a:cubicBezTo>
                  <a:pt x="33" y="51"/>
                  <a:pt x="0" y="224"/>
                  <a:pt x="0" y="304"/>
                </a:cubicBezTo>
                <a:cubicBezTo>
                  <a:pt x="0" y="384"/>
                  <a:pt x="32" y="443"/>
                  <a:pt x="40" y="480"/>
                </a:cubicBezTo>
              </a:path>
            </a:pathLst>
          </a:custGeom>
          <a:noFill/>
          <a:ln w="38100">
            <a:solidFill>
              <a:srgbClr val="0000CC"/>
            </a:solidFill>
            <a:round/>
            <a:headEnd/>
            <a:tailEnd/>
          </a:ln>
          <a:extLst>
            <a:ext uri="{909E8E84-426E-40DD-AFC4-6F175D3DCCD1}">
              <a14:hiddenFill xmlns:a14="http://schemas.microsoft.com/office/drawing/2010/main">
                <a:solidFill>
                  <a:srgbClr val="FFFFFF"/>
                </a:solidFill>
              </a14:hiddenFill>
            </a:ext>
          </a:extLst>
        </p:spPr>
        <p:txBody>
          <a:bodyPr lIns="182880" tIns="91440" rIns="182880" bIns="91440">
            <a:spAutoFit/>
          </a:bodyPr>
          <a:lstStyle/>
          <a:p>
            <a:endParaRPr lang="en-US">
              <a:solidFill>
                <a:prstClr val="black"/>
              </a:solidFill>
            </a:endParaRPr>
          </a:p>
        </p:txBody>
      </p:sp>
      <p:sp>
        <p:nvSpPr>
          <p:cNvPr id="37900" name="WordArt 30"/>
          <p:cNvSpPr>
            <a:spLocks noChangeArrowheads="1" noChangeShapeType="1" noTextEdit="1"/>
          </p:cNvSpPr>
          <p:nvPr/>
        </p:nvSpPr>
        <p:spPr bwMode="auto">
          <a:xfrm>
            <a:off x="8077200" y="3640932"/>
            <a:ext cx="9296400" cy="2302668"/>
          </a:xfrm>
          <a:prstGeom prst="rect">
            <a:avLst/>
          </a:prstGeom>
        </p:spPr>
        <p:txBody>
          <a:bodyPr wrap="none" lIns="182880" tIns="91440" rIns="182880" bIns="91440" fromWordArt="1">
            <a:prstTxWarp prst="textPlain">
              <a:avLst>
                <a:gd name="adj" fmla="val 50000"/>
              </a:avLst>
            </a:prstTxWarp>
          </a:bodyPr>
          <a:lstStyle/>
          <a:p>
            <a:pPr algn="ctr"/>
            <a:r>
              <a:rPr lang="en-US" sz="7200" b="1" kern="10">
                <a:ln w="28575">
                  <a:solidFill>
                    <a:srgbClr val="000000"/>
                  </a:solidFill>
                  <a:round/>
                  <a:headEnd/>
                  <a:tailEnd/>
                </a:ln>
                <a:solidFill>
                  <a:srgbClr val="FF3300"/>
                </a:solidFill>
                <a:latin typeface="Times New Roman"/>
                <a:cs typeface="Times New Roman"/>
              </a:rPr>
              <a:t>XIN CHÀO TẠM BIỆT CÁC EM</a:t>
            </a:r>
          </a:p>
        </p:txBody>
      </p:sp>
      <p:sp>
        <p:nvSpPr>
          <p:cNvPr id="37901" name="AutoShape 7"/>
          <p:cNvSpPr>
            <a:spLocks noChangeArrowheads="1"/>
          </p:cNvSpPr>
          <p:nvPr/>
        </p:nvSpPr>
        <p:spPr bwMode="auto">
          <a:xfrm>
            <a:off x="1981200" y="3314700"/>
            <a:ext cx="2565400" cy="5372100"/>
          </a:xfrm>
          <a:prstGeom prst="verticalScroll">
            <a:avLst>
              <a:gd name="adj" fmla="val 12500"/>
            </a:avLst>
          </a:prstGeom>
          <a:gradFill rotWithShape="1">
            <a:gsLst>
              <a:gs pos="0">
                <a:srgbClr val="FF6600"/>
              </a:gs>
              <a:gs pos="50000">
                <a:srgbClr val="99FF33"/>
              </a:gs>
              <a:gs pos="100000">
                <a:srgbClr val="FF6600"/>
              </a:gs>
            </a:gsLst>
            <a:lin ang="2700000" scaled="1"/>
          </a:gradFill>
          <a:ln w="12700">
            <a:solidFill>
              <a:schemeClr val="tx1"/>
            </a:solidFill>
            <a:round/>
            <a:headEnd/>
            <a:tailEnd/>
          </a:ln>
        </p:spPr>
        <p:txBody>
          <a:bodyPr wrap="none" lIns="182880" tIns="91440" rIns="182880" bIns="91440" anchor="ctr"/>
          <a:lstStyle/>
          <a:p>
            <a:endParaRPr lang="en-US">
              <a:solidFill>
                <a:prstClr val="black"/>
              </a:solidFill>
            </a:endParaRPr>
          </a:p>
        </p:txBody>
      </p:sp>
      <p:sp>
        <p:nvSpPr>
          <p:cNvPr id="37902" name="AutoShape 8"/>
          <p:cNvSpPr>
            <a:spLocks noChangeArrowheads="1"/>
          </p:cNvSpPr>
          <p:nvPr/>
        </p:nvSpPr>
        <p:spPr bwMode="auto">
          <a:xfrm>
            <a:off x="4876800" y="4229100"/>
            <a:ext cx="2565400" cy="4914900"/>
          </a:xfrm>
          <a:prstGeom prst="verticalScroll">
            <a:avLst>
              <a:gd name="adj" fmla="val 12500"/>
            </a:avLst>
          </a:prstGeom>
          <a:gradFill rotWithShape="1">
            <a:gsLst>
              <a:gs pos="0">
                <a:srgbClr val="FF6600"/>
              </a:gs>
              <a:gs pos="50000">
                <a:srgbClr val="99FF33"/>
              </a:gs>
              <a:gs pos="100000">
                <a:srgbClr val="FF6600"/>
              </a:gs>
            </a:gsLst>
            <a:lin ang="2700000" scaled="1"/>
          </a:gradFill>
          <a:ln w="12700">
            <a:solidFill>
              <a:schemeClr val="tx1"/>
            </a:solidFill>
            <a:round/>
            <a:headEnd/>
            <a:tailEnd/>
          </a:ln>
        </p:spPr>
        <p:txBody>
          <a:bodyPr wrap="none" lIns="182880" tIns="91440" rIns="182880" bIns="91440" anchor="ctr"/>
          <a:lstStyle/>
          <a:p>
            <a:endParaRPr lang="en-US">
              <a:solidFill>
                <a:prstClr val="black"/>
              </a:solidFill>
            </a:endParaRPr>
          </a:p>
        </p:txBody>
      </p:sp>
      <p:sp>
        <p:nvSpPr>
          <p:cNvPr id="37903" name="Freeform 20"/>
          <p:cNvSpPr>
            <a:spLocks/>
          </p:cNvSpPr>
          <p:nvPr/>
        </p:nvSpPr>
        <p:spPr bwMode="auto">
          <a:xfrm>
            <a:off x="6248400" y="3086100"/>
            <a:ext cx="127000" cy="461665"/>
          </a:xfrm>
          <a:custGeom>
            <a:avLst/>
            <a:gdLst>
              <a:gd name="T0" fmla="*/ 2147483647 w 40"/>
              <a:gd name="T1" fmla="*/ 0 h 480"/>
              <a:gd name="T2" fmla="*/ 0 w 40"/>
              <a:gd name="T3" fmla="*/ 2147483647 h 480"/>
              <a:gd name="T4" fmla="*/ 2147483647 w 40"/>
              <a:gd name="T5" fmla="*/ 2147483647 h 480"/>
              <a:gd name="T6" fmla="*/ 0 60000 65536"/>
              <a:gd name="T7" fmla="*/ 0 60000 65536"/>
              <a:gd name="T8" fmla="*/ 0 60000 65536"/>
              <a:gd name="T9" fmla="*/ 0 w 40"/>
              <a:gd name="T10" fmla="*/ 0 h 480"/>
              <a:gd name="T11" fmla="*/ 40 w 40"/>
              <a:gd name="T12" fmla="*/ 480 h 480"/>
            </a:gdLst>
            <a:ahLst/>
            <a:cxnLst>
              <a:cxn ang="T6">
                <a:pos x="T0" y="T1"/>
              </a:cxn>
              <a:cxn ang="T7">
                <a:pos x="T2" y="T3"/>
              </a:cxn>
              <a:cxn ang="T8">
                <a:pos x="T4" y="T5"/>
              </a:cxn>
            </a:cxnLst>
            <a:rect l="T9" t="T10" r="T11" b="T12"/>
            <a:pathLst>
              <a:path w="40" h="480">
                <a:moveTo>
                  <a:pt x="40" y="0"/>
                </a:moveTo>
                <a:cubicBezTo>
                  <a:pt x="33" y="51"/>
                  <a:pt x="0" y="224"/>
                  <a:pt x="0" y="304"/>
                </a:cubicBezTo>
                <a:cubicBezTo>
                  <a:pt x="0" y="384"/>
                  <a:pt x="32" y="443"/>
                  <a:pt x="40" y="480"/>
                </a:cubicBezTo>
              </a:path>
            </a:pathLst>
          </a:custGeom>
          <a:noFill/>
          <a:ln w="38100">
            <a:solidFill>
              <a:srgbClr val="0000CC"/>
            </a:solidFill>
            <a:round/>
            <a:headEnd/>
            <a:tailEnd/>
          </a:ln>
          <a:extLst>
            <a:ext uri="{909E8E84-426E-40DD-AFC4-6F175D3DCCD1}">
              <a14:hiddenFill xmlns:a14="http://schemas.microsoft.com/office/drawing/2010/main">
                <a:solidFill>
                  <a:srgbClr val="FFFFFF"/>
                </a:solidFill>
              </a14:hiddenFill>
            </a:ext>
          </a:extLst>
        </p:spPr>
        <p:txBody>
          <a:bodyPr lIns="182880" tIns="91440" rIns="182880" bIns="91440">
            <a:spAutoFit/>
          </a:bodyPr>
          <a:lstStyle/>
          <a:p>
            <a:endParaRPr lang="en-US">
              <a:solidFill>
                <a:prstClr val="black"/>
              </a:solidFill>
            </a:endParaRPr>
          </a:p>
        </p:txBody>
      </p:sp>
      <p:sp>
        <p:nvSpPr>
          <p:cNvPr id="37906" name="WordArt 28"/>
          <p:cNvSpPr>
            <a:spLocks noChangeArrowheads="1" noChangeShapeType="1" noTextEdit="1"/>
          </p:cNvSpPr>
          <p:nvPr/>
        </p:nvSpPr>
        <p:spPr bwMode="auto">
          <a:xfrm>
            <a:off x="2590800" y="3657600"/>
            <a:ext cx="1552576" cy="4914900"/>
          </a:xfrm>
          <a:prstGeom prst="rect">
            <a:avLst/>
          </a:prstGeom>
        </p:spPr>
        <p:txBody>
          <a:bodyPr wrap="none" lIns="182880" tIns="91440" rIns="182880" bIns="91440" fromWordArt="1">
            <a:prstTxWarp prst="textPlain">
              <a:avLst>
                <a:gd name="adj" fmla="val 50000"/>
              </a:avLst>
            </a:prstTxWarp>
          </a:bodyPr>
          <a:lstStyle/>
          <a:p>
            <a:pPr algn="ctr"/>
            <a:r>
              <a:rPr lang="en-US" sz="6400" b="1" kern="10">
                <a:ln w="9525">
                  <a:solidFill>
                    <a:srgbClr val="0000FF"/>
                  </a:solidFill>
                  <a:round/>
                  <a:headEnd/>
                  <a:tailEnd/>
                </a:ln>
                <a:solidFill>
                  <a:prstClr val="black"/>
                </a:solidFill>
                <a:latin typeface=".VnMysticalH"/>
              </a:rPr>
              <a:t>CHóC</a:t>
            </a:r>
          </a:p>
          <a:p>
            <a:pPr algn="ctr"/>
            <a:r>
              <a:rPr lang="en-US" sz="6400" b="1" kern="10">
                <a:ln w="9525">
                  <a:solidFill>
                    <a:srgbClr val="0000FF"/>
                  </a:solidFill>
                  <a:round/>
                  <a:headEnd/>
                  <a:tailEnd/>
                </a:ln>
                <a:solidFill>
                  <a:prstClr val="black"/>
                </a:solidFill>
                <a:latin typeface=".VnMysticalH"/>
              </a:rPr>
              <a:t>C¸C </a:t>
            </a:r>
          </a:p>
          <a:p>
            <a:pPr algn="ctr"/>
            <a:r>
              <a:rPr lang="en-US" sz="6400" b="1" kern="10">
                <a:ln w="9525">
                  <a:solidFill>
                    <a:srgbClr val="0000FF"/>
                  </a:solidFill>
                  <a:round/>
                  <a:headEnd/>
                  <a:tailEnd/>
                </a:ln>
                <a:solidFill>
                  <a:prstClr val="black"/>
                </a:solidFill>
                <a:latin typeface=".VnMysticalH"/>
              </a:rPr>
              <a:t>THÇY</a:t>
            </a:r>
          </a:p>
          <a:p>
            <a:pPr algn="ctr"/>
            <a:r>
              <a:rPr lang="en-US" sz="6400" b="1" kern="10">
                <a:ln w="9525">
                  <a:solidFill>
                    <a:srgbClr val="0000FF"/>
                  </a:solidFill>
                  <a:round/>
                  <a:headEnd/>
                  <a:tailEnd/>
                </a:ln>
                <a:solidFill>
                  <a:prstClr val="black"/>
                </a:solidFill>
                <a:latin typeface=".VnMysticalH"/>
              </a:rPr>
              <a:t>C¤</a:t>
            </a:r>
          </a:p>
          <a:p>
            <a:pPr algn="ctr"/>
            <a:r>
              <a:rPr lang="en-US" sz="6400" b="1" kern="10">
                <a:ln w="9525">
                  <a:solidFill>
                    <a:srgbClr val="0000FF"/>
                  </a:solidFill>
                  <a:round/>
                  <a:headEnd/>
                  <a:tailEnd/>
                </a:ln>
                <a:solidFill>
                  <a:prstClr val="black"/>
                </a:solidFill>
                <a:latin typeface=".VnMysticalH"/>
              </a:rPr>
              <a:t>M¹NH </a:t>
            </a:r>
          </a:p>
          <a:p>
            <a:pPr algn="ctr"/>
            <a:r>
              <a:rPr lang="en-US" sz="6400" b="1" kern="10">
                <a:ln w="9525">
                  <a:solidFill>
                    <a:srgbClr val="0000FF"/>
                  </a:solidFill>
                  <a:round/>
                  <a:headEnd/>
                  <a:tailEnd/>
                </a:ln>
                <a:solidFill>
                  <a:prstClr val="black"/>
                </a:solidFill>
                <a:latin typeface=".VnMysticalH"/>
              </a:rPr>
              <a:t>KHOÎ</a:t>
            </a:r>
          </a:p>
          <a:p>
            <a:pPr algn="ctr"/>
            <a:r>
              <a:rPr lang="en-US" sz="6400" b="1" kern="10">
                <a:ln w="9525">
                  <a:solidFill>
                    <a:srgbClr val="0000FF"/>
                  </a:solidFill>
                  <a:round/>
                  <a:headEnd/>
                  <a:tailEnd/>
                </a:ln>
                <a:solidFill>
                  <a:prstClr val="black"/>
                </a:solidFill>
                <a:latin typeface=".VnMysticalH"/>
              </a:rPr>
              <a:t>C¤NG </a:t>
            </a:r>
          </a:p>
          <a:p>
            <a:pPr algn="ctr"/>
            <a:r>
              <a:rPr lang="en-US" sz="6400" b="1" kern="10">
                <a:ln w="9525">
                  <a:solidFill>
                    <a:srgbClr val="0000FF"/>
                  </a:solidFill>
                  <a:round/>
                  <a:headEnd/>
                  <a:tailEnd/>
                </a:ln>
                <a:solidFill>
                  <a:prstClr val="black"/>
                </a:solidFill>
                <a:latin typeface=".VnMysticalH"/>
              </a:rPr>
              <a:t>T¸C </a:t>
            </a:r>
          </a:p>
          <a:p>
            <a:pPr algn="ctr"/>
            <a:r>
              <a:rPr lang="en-US" sz="6400" b="1" kern="10">
                <a:ln w="9525">
                  <a:solidFill>
                    <a:srgbClr val="0000FF"/>
                  </a:solidFill>
                  <a:round/>
                  <a:headEnd/>
                  <a:tailEnd/>
                </a:ln>
                <a:solidFill>
                  <a:prstClr val="black"/>
                </a:solidFill>
                <a:latin typeface=".VnMysticalH"/>
              </a:rPr>
              <a:t>TèT</a:t>
            </a:r>
          </a:p>
        </p:txBody>
      </p:sp>
      <p:sp>
        <p:nvSpPr>
          <p:cNvPr id="37907" name="WordArt 29"/>
          <p:cNvSpPr>
            <a:spLocks noChangeArrowheads="1" noChangeShapeType="1" noTextEdit="1"/>
          </p:cNvSpPr>
          <p:nvPr/>
        </p:nvSpPr>
        <p:spPr bwMode="auto">
          <a:xfrm rot="-133996">
            <a:off x="5486400" y="4630214"/>
            <a:ext cx="1498600" cy="4448176"/>
          </a:xfrm>
          <a:prstGeom prst="rect">
            <a:avLst/>
          </a:prstGeom>
        </p:spPr>
        <p:txBody>
          <a:bodyPr wrap="none" lIns="182880" tIns="91440" rIns="182880" bIns="91440" fromWordArt="1">
            <a:prstTxWarp prst="textPlain">
              <a:avLst>
                <a:gd name="adj" fmla="val 50000"/>
              </a:avLst>
            </a:prstTxWarp>
          </a:bodyPr>
          <a:lstStyle/>
          <a:p>
            <a:pPr algn="ctr"/>
            <a:r>
              <a:rPr lang="en-US" sz="6400" b="1" kern="10" dirty="0" err="1">
                <a:ln w="9525">
                  <a:solidFill>
                    <a:srgbClr val="FF0000"/>
                  </a:solidFill>
                  <a:round/>
                  <a:headEnd/>
                  <a:tailEnd/>
                </a:ln>
                <a:solidFill>
                  <a:prstClr val="black"/>
                </a:solidFill>
                <a:latin typeface=".VnMysticalH"/>
              </a:rPr>
              <a:t>CHóC</a:t>
            </a:r>
            <a:endParaRPr lang="en-US" sz="6400" b="1" kern="10" dirty="0">
              <a:ln w="9525">
                <a:solidFill>
                  <a:srgbClr val="FF0000"/>
                </a:solidFill>
                <a:round/>
                <a:headEnd/>
                <a:tailEnd/>
              </a:ln>
              <a:solidFill>
                <a:prstClr val="black"/>
              </a:solidFill>
              <a:latin typeface=".VnMysticalH"/>
            </a:endParaRPr>
          </a:p>
          <a:p>
            <a:pPr algn="ctr"/>
            <a:r>
              <a:rPr lang="en-US" sz="6400" b="1" kern="10" dirty="0">
                <a:ln w="9525">
                  <a:solidFill>
                    <a:srgbClr val="FF0000"/>
                  </a:solidFill>
                  <a:round/>
                  <a:headEnd/>
                  <a:tailEnd/>
                </a:ln>
                <a:solidFill>
                  <a:prstClr val="black"/>
                </a:solidFill>
                <a:latin typeface=".VnMysticalH"/>
              </a:rPr>
              <a:t>C¸C</a:t>
            </a:r>
          </a:p>
          <a:p>
            <a:pPr algn="ctr"/>
            <a:r>
              <a:rPr lang="en-US" sz="6400" b="1" kern="10" dirty="0">
                <a:ln w="9525">
                  <a:solidFill>
                    <a:srgbClr val="FF0000"/>
                  </a:solidFill>
                  <a:round/>
                  <a:headEnd/>
                  <a:tailEnd/>
                </a:ln>
                <a:solidFill>
                  <a:prstClr val="black"/>
                </a:solidFill>
                <a:latin typeface=".VnMysticalH"/>
              </a:rPr>
              <a:t>EM</a:t>
            </a:r>
          </a:p>
          <a:p>
            <a:pPr algn="ctr"/>
            <a:r>
              <a:rPr lang="en-US" sz="6400" b="1" kern="10" dirty="0">
                <a:ln w="9525">
                  <a:solidFill>
                    <a:srgbClr val="FF0000"/>
                  </a:solidFill>
                  <a:round/>
                  <a:headEnd/>
                  <a:tailEnd/>
                </a:ln>
                <a:solidFill>
                  <a:prstClr val="black"/>
                </a:solidFill>
                <a:latin typeface=".VnMysticalH"/>
              </a:rPr>
              <a:t>CH¡M</a:t>
            </a:r>
          </a:p>
          <a:p>
            <a:pPr algn="ctr"/>
            <a:r>
              <a:rPr lang="en-US" sz="6400" b="1" kern="10" dirty="0">
                <a:ln w="9525">
                  <a:solidFill>
                    <a:srgbClr val="FF0000"/>
                  </a:solidFill>
                  <a:round/>
                  <a:headEnd/>
                  <a:tailEnd/>
                </a:ln>
                <a:solidFill>
                  <a:prstClr val="black"/>
                </a:solidFill>
                <a:latin typeface=".VnMysticalH"/>
              </a:rPr>
              <a:t>NGOAN</a:t>
            </a:r>
          </a:p>
          <a:p>
            <a:pPr algn="ctr"/>
            <a:r>
              <a:rPr lang="en-US" sz="6400" b="1" kern="10" dirty="0" err="1">
                <a:ln w="9525">
                  <a:solidFill>
                    <a:srgbClr val="FF0000"/>
                  </a:solidFill>
                  <a:round/>
                  <a:headEnd/>
                  <a:tailEnd/>
                </a:ln>
                <a:solidFill>
                  <a:prstClr val="black"/>
                </a:solidFill>
                <a:latin typeface=".VnMysticalH"/>
              </a:rPr>
              <a:t>HäC</a:t>
            </a:r>
            <a:endParaRPr lang="en-US" sz="6400" b="1" kern="10" dirty="0">
              <a:ln w="9525">
                <a:solidFill>
                  <a:srgbClr val="FF0000"/>
                </a:solidFill>
                <a:round/>
                <a:headEnd/>
                <a:tailEnd/>
              </a:ln>
              <a:solidFill>
                <a:prstClr val="black"/>
              </a:solidFill>
              <a:latin typeface=".VnMysticalH"/>
            </a:endParaRPr>
          </a:p>
          <a:p>
            <a:pPr algn="ctr"/>
            <a:r>
              <a:rPr lang="en-US" sz="6400" b="1" kern="10" dirty="0" err="1">
                <a:ln w="9525">
                  <a:solidFill>
                    <a:srgbClr val="FF0000"/>
                  </a:solidFill>
                  <a:round/>
                  <a:headEnd/>
                  <a:tailEnd/>
                </a:ln>
                <a:solidFill>
                  <a:prstClr val="black"/>
                </a:solidFill>
                <a:latin typeface=".VnMysticalH"/>
              </a:rPr>
              <a:t>GIáI</a:t>
            </a:r>
            <a:endParaRPr lang="en-US" sz="6400" b="1" kern="10" dirty="0">
              <a:ln w="9525">
                <a:solidFill>
                  <a:srgbClr val="FF0000"/>
                </a:solidFill>
                <a:round/>
                <a:headEnd/>
                <a:tailEnd/>
              </a:ln>
              <a:solidFill>
                <a:prstClr val="black"/>
              </a:solidFill>
              <a:latin typeface=".VnMysticalH"/>
            </a:endParaRPr>
          </a:p>
        </p:txBody>
      </p:sp>
      <p:pic>
        <p:nvPicPr>
          <p:cNvPr id="2" name="Bui-Phan-Beat-Various-Artists.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6383000" y="8937552"/>
            <a:ext cx="1219200" cy="1219200"/>
          </a:xfrm>
          <a:prstGeom prst="rect">
            <a:avLst/>
          </a:prstGeom>
        </p:spPr>
      </p:pic>
      <p:sp>
        <p:nvSpPr>
          <p:cNvPr id="4" name="TextBox 3">
            <a:extLst>
              <a:ext uri="{FF2B5EF4-FFF2-40B4-BE49-F238E27FC236}">
                <a16:creationId xmlns:a16="http://schemas.microsoft.com/office/drawing/2014/main" xmlns="" id="{E7594BC2-91F1-C86F-9971-73325607672D}"/>
              </a:ext>
            </a:extLst>
          </p:cNvPr>
          <p:cNvSpPr txBox="1"/>
          <p:nvPr/>
        </p:nvSpPr>
        <p:spPr>
          <a:xfrm>
            <a:off x="8839200" y="5852910"/>
            <a:ext cx="10031894" cy="646331"/>
          </a:xfrm>
          <a:prstGeom prst="rect">
            <a:avLst/>
          </a:prstGeom>
          <a:noFill/>
        </p:spPr>
        <p:txBody>
          <a:bodyPr wrap="square">
            <a:spAutoFit/>
          </a:bodyPr>
          <a:lstStyle/>
          <a:p>
            <a:r>
              <a:rPr lang="en-US"/>
              <a:t>Tài liệu được chia sẻ bởi Website VnTeach.Com</a:t>
            </a:r>
          </a:p>
          <a:p>
            <a:r>
              <a:rPr lang="en-US"/>
              <a:t>https://www.vnteach.com</a:t>
            </a:r>
          </a:p>
        </p:txBody>
      </p:sp>
    </p:spTree>
    <p:custDataLst>
      <p:tags r:id="rId1"/>
    </p:custDataLst>
    <p:extLst>
      <p:ext uri="{BB962C8B-B14F-4D97-AF65-F5344CB8AC3E}">
        <p14:creationId xmlns:p14="http://schemas.microsoft.com/office/powerpoint/2010/main" val="3471380747"/>
      </p:ext>
    </p:extLst>
  </p:cSld>
  <p:clrMapOvr>
    <a:masterClrMapping/>
  </p:clrMapOvr>
  <p:transition>
    <p:sndAc>
      <p:stSnd>
        <p:snd r:embed="rId6" name="applause.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83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5EA"/>
        </a:solidFill>
        <a:effectLst/>
      </p:bgPr>
    </p:bg>
    <p:spTree>
      <p:nvGrpSpPr>
        <p:cNvPr id="1" name=""/>
        <p:cNvGrpSpPr/>
        <p:nvPr/>
      </p:nvGrpSpPr>
      <p:grpSpPr>
        <a:xfrm>
          <a:off x="0" y="0"/>
          <a:ext cx="0" cy="0"/>
          <a:chOff x="0" y="0"/>
          <a:chExt cx="0" cy="0"/>
        </a:xfrm>
      </p:grpSpPr>
      <p:sp>
        <p:nvSpPr>
          <p:cNvPr id="2" name="AutoShape 2"/>
          <p:cNvSpPr/>
          <p:nvPr/>
        </p:nvSpPr>
        <p:spPr>
          <a:xfrm>
            <a:off x="1028700" y="2397947"/>
            <a:ext cx="12331244" cy="5223226"/>
          </a:xfrm>
          <a:prstGeom prst="rect">
            <a:avLst/>
          </a:prstGeom>
          <a:solidFill>
            <a:srgbClr val="FFE36D"/>
          </a:solidFill>
        </p:spPr>
      </p:sp>
      <p:sp>
        <p:nvSpPr>
          <p:cNvPr id="3" name="Freeform 3"/>
          <p:cNvSpPr/>
          <p:nvPr/>
        </p:nvSpPr>
        <p:spPr>
          <a:xfrm>
            <a:off x="10595700" y="3780604"/>
            <a:ext cx="7325856" cy="6601648"/>
          </a:xfrm>
          <a:custGeom>
            <a:avLst/>
            <a:gdLst/>
            <a:ahLst/>
            <a:cxnLst/>
            <a:rect l="l" t="t" r="r" b="b"/>
            <a:pathLst>
              <a:path w="7325855" h="6601647">
                <a:moveTo>
                  <a:pt x="0" y="0"/>
                </a:moveTo>
                <a:lnTo>
                  <a:pt x="7325855" y="0"/>
                </a:lnTo>
                <a:lnTo>
                  <a:pt x="7325855" y="6601647"/>
                </a:lnTo>
                <a:lnTo>
                  <a:pt x="0" y="6601647"/>
                </a:lnTo>
                <a:lnTo>
                  <a:pt x="0" y="0"/>
                </a:lnTo>
                <a:close/>
              </a:path>
            </a:pathLst>
          </a:custGeom>
          <a:blipFill>
            <a:blip r:embed="rId2">
              <a:extLst>
                <a:ext uri="{96DAC541-7B7A-43D3-8B79-37D633B846F1}">
                  <asvg:svgBlip xmlns:asvg="http://schemas.microsoft.com/office/drawing/2016/SVG/main" xmlns="" r:embed="rId3"/>
                </a:ext>
              </a:extLst>
            </a:blip>
            <a:stretch>
              <a:fillRect b="-38496"/>
            </a:stretch>
          </a:blipFill>
        </p:spPr>
      </p:sp>
      <p:sp>
        <p:nvSpPr>
          <p:cNvPr id="4" name="Freeform 4"/>
          <p:cNvSpPr/>
          <p:nvPr/>
        </p:nvSpPr>
        <p:spPr>
          <a:xfrm rot="169074">
            <a:off x="1898506" y="713190"/>
            <a:ext cx="9697112" cy="2212432"/>
          </a:xfrm>
          <a:custGeom>
            <a:avLst/>
            <a:gdLst/>
            <a:ahLst/>
            <a:cxnLst/>
            <a:rect l="l" t="t" r="r" b="b"/>
            <a:pathLst>
              <a:path w="9697112" h="2212432">
                <a:moveTo>
                  <a:pt x="0" y="0"/>
                </a:moveTo>
                <a:lnTo>
                  <a:pt x="9697112" y="0"/>
                </a:lnTo>
                <a:lnTo>
                  <a:pt x="9697112" y="2212431"/>
                </a:lnTo>
                <a:lnTo>
                  <a:pt x="0" y="2212431"/>
                </a:lnTo>
                <a:lnTo>
                  <a:pt x="0" y="0"/>
                </a:lnTo>
                <a:close/>
              </a:path>
            </a:pathLst>
          </a:custGeom>
          <a:blipFill>
            <a:blip r:embed="rId4">
              <a:extLst>
                <a:ext uri="{96DAC541-7B7A-43D3-8B79-37D633B846F1}">
                  <asvg:svgBlip xmlns:asvg="http://schemas.microsoft.com/office/drawing/2016/SVG/main" xmlns="" r:embed="rId5"/>
                </a:ext>
              </a:extLst>
            </a:blip>
            <a:stretch>
              <a:fillRect b="-52210"/>
            </a:stretch>
          </a:blipFill>
        </p:spPr>
      </p:sp>
      <p:sp>
        <p:nvSpPr>
          <p:cNvPr id="5" name="TextBox 5"/>
          <p:cNvSpPr txBox="1"/>
          <p:nvPr/>
        </p:nvSpPr>
        <p:spPr>
          <a:xfrm>
            <a:off x="2136819" y="4838700"/>
            <a:ext cx="10115006" cy="756617"/>
          </a:xfrm>
          <a:prstGeom prst="rect">
            <a:avLst/>
          </a:prstGeom>
        </p:spPr>
        <p:txBody>
          <a:bodyPr lIns="0" tIns="0" rIns="0" bIns="0" rtlCol="0" anchor="t">
            <a:spAutoFit/>
          </a:bodyPr>
          <a:lstStyle/>
          <a:p>
            <a:pPr marL="388620" lvl="1">
              <a:lnSpc>
                <a:spcPts val="5940"/>
              </a:lnSpc>
            </a:pPr>
            <a:r>
              <a:rPr lang="en-US" sz="4000" dirty="0">
                <a:solidFill>
                  <a:srgbClr val="000000"/>
                </a:solidFill>
                <a:latin typeface="Times New Roman" panose="02020603050405020304" pitchFamily="18" charset="0"/>
                <a:cs typeface="Times New Roman" panose="02020603050405020304" pitchFamily="18" charset="0"/>
              </a:rPr>
              <a:t>2. Hình quạt tròn và hình vành khuyên</a:t>
            </a:r>
          </a:p>
        </p:txBody>
      </p:sp>
      <p:sp>
        <p:nvSpPr>
          <p:cNvPr id="6" name="TextBox 6"/>
          <p:cNvSpPr txBox="1"/>
          <p:nvPr/>
        </p:nvSpPr>
        <p:spPr>
          <a:xfrm>
            <a:off x="2310253" y="1702623"/>
            <a:ext cx="8873634" cy="718146"/>
          </a:xfrm>
          <a:prstGeom prst="rect">
            <a:avLst/>
          </a:prstGeom>
        </p:spPr>
        <p:txBody>
          <a:bodyPr lIns="0" tIns="0" rIns="0" bIns="0" rtlCol="0" anchor="t">
            <a:spAutoFit/>
          </a:bodyPr>
          <a:lstStyle/>
          <a:p>
            <a:pPr algn="ctr">
              <a:lnSpc>
                <a:spcPts val="5520"/>
              </a:lnSpc>
              <a:spcBef>
                <a:spcPct val="0"/>
              </a:spcBef>
            </a:pPr>
            <a:r>
              <a:rPr lang="en-US" sz="4600">
                <a:solidFill>
                  <a:srgbClr val="000000"/>
                </a:solidFill>
                <a:latin typeface="Nunito Bold"/>
              </a:rPr>
              <a:t>HÔM NAY SẼ HỌC VỀ:</a:t>
            </a:r>
          </a:p>
        </p:txBody>
      </p:sp>
      <p:sp>
        <p:nvSpPr>
          <p:cNvPr id="7" name="TextBox 6"/>
          <p:cNvSpPr txBox="1"/>
          <p:nvPr/>
        </p:nvSpPr>
        <p:spPr>
          <a:xfrm>
            <a:off x="2001553" y="4005049"/>
            <a:ext cx="8285447" cy="848950"/>
          </a:xfrm>
          <a:prstGeom prst="rect">
            <a:avLst/>
          </a:prstGeom>
          <a:noFill/>
        </p:spPr>
        <p:txBody>
          <a:bodyPr wrap="square" rtlCol="0">
            <a:spAutoFit/>
          </a:bodyPr>
          <a:lstStyle/>
          <a:p>
            <a:pPr marL="388620" lvl="1">
              <a:lnSpc>
                <a:spcPts val="5940"/>
              </a:lnSpc>
            </a:pPr>
            <a:r>
              <a:rPr lang="en-US" sz="4000" dirty="0">
                <a:solidFill>
                  <a:srgbClr val="000000"/>
                </a:solidFill>
                <a:latin typeface="Times New Roman" panose="02020603050405020304" pitchFamily="18" charset="0"/>
                <a:cs typeface="Times New Roman" panose="02020603050405020304" pitchFamily="18" charset="0"/>
              </a:rPr>
              <a:t>1. Độ dài của cung tròn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3FAFF"/>
        </a:solidFill>
        <a:effectLst/>
      </p:bgPr>
    </p:bg>
    <p:spTree>
      <p:nvGrpSpPr>
        <p:cNvPr id="1" name=""/>
        <p:cNvGrpSpPr/>
        <p:nvPr/>
      </p:nvGrpSpPr>
      <p:grpSpPr>
        <a:xfrm>
          <a:off x="0" y="0"/>
          <a:ext cx="0" cy="0"/>
          <a:chOff x="0" y="0"/>
          <a:chExt cx="0" cy="0"/>
        </a:xfrm>
      </p:grpSpPr>
      <p:grpSp>
        <p:nvGrpSpPr>
          <p:cNvPr id="31" name="Group 31"/>
          <p:cNvGrpSpPr/>
          <p:nvPr/>
        </p:nvGrpSpPr>
        <p:grpSpPr>
          <a:xfrm>
            <a:off x="607208" y="1899624"/>
            <a:ext cx="8081740" cy="2706008"/>
            <a:chOff x="0" y="0"/>
            <a:chExt cx="10775654" cy="3608011"/>
          </a:xfrm>
        </p:grpSpPr>
        <p:sp>
          <p:nvSpPr>
            <p:cNvPr id="32" name="AutoShape 32"/>
            <p:cNvSpPr/>
            <p:nvPr/>
          </p:nvSpPr>
          <p:spPr>
            <a:xfrm>
              <a:off x="0" y="0"/>
              <a:ext cx="10775654" cy="3608011"/>
            </a:xfrm>
            <a:prstGeom prst="rect">
              <a:avLst/>
            </a:prstGeom>
            <a:solidFill>
              <a:srgbClr val="FFFFFF"/>
            </a:solidFill>
          </p:spPr>
        </p:sp>
        <p:sp>
          <p:nvSpPr>
            <p:cNvPr id="33" name="TextBox 33"/>
            <p:cNvSpPr txBox="1"/>
            <p:nvPr/>
          </p:nvSpPr>
          <p:spPr>
            <a:xfrm>
              <a:off x="1113448" y="1305288"/>
              <a:ext cx="8992689" cy="752344"/>
            </a:xfrm>
            <a:prstGeom prst="rect">
              <a:avLst/>
            </a:prstGeom>
          </p:spPr>
          <p:txBody>
            <a:bodyPr lIns="0" tIns="0" rIns="0" bIns="0" rtlCol="0" anchor="t">
              <a:spAutoFit/>
            </a:bodyPr>
            <a:lstStyle/>
            <a:p>
              <a:pPr>
                <a:lnSpc>
                  <a:spcPts val="4420"/>
                </a:lnSpc>
              </a:pPr>
              <a:r>
                <a:rPr lang="en-US" sz="3400" dirty="0">
                  <a:solidFill>
                    <a:srgbClr val="000000"/>
                  </a:solidFill>
                  <a:latin typeface="Public Sans"/>
                </a:rPr>
                <a:t>Các em hãy xem video sau:</a:t>
              </a:r>
            </a:p>
          </p:txBody>
        </p:sp>
      </p:grpSp>
      <p:grpSp>
        <p:nvGrpSpPr>
          <p:cNvPr id="34" name="Group 34"/>
          <p:cNvGrpSpPr/>
          <p:nvPr/>
        </p:nvGrpSpPr>
        <p:grpSpPr>
          <a:xfrm>
            <a:off x="1009246" y="538565"/>
            <a:ext cx="7177564" cy="1936094"/>
            <a:chOff x="0" y="0"/>
            <a:chExt cx="9570086" cy="2581458"/>
          </a:xfrm>
        </p:grpSpPr>
        <p:sp>
          <p:nvSpPr>
            <p:cNvPr id="35" name="Freeform 35"/>
            <p:cNvSpPr/>
            <p:nvPr/>
          </p:nvSpPr>
          <p:spPr>
            <a:xfrm>
              <a:off x="0" y="0"/>
              <a:ext cx="9570086" cy="2581458"/>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2">
                <a:extLst>
                  <a:ext uri="{96DAC541-7B7A-43D3-8B79-37D633B846F1}">
                    <asvg:svgBlip xmlns:asvg="http://schemas.microsoft.com/office/drawing/2016/SVG/main" xmlns="" r:embed="rId3"/>
                  </a:ext>
                </a:extLst>
              </a:blip>
              <a:stretch>
                <a:fillRect b="-28742"/>
              </a:stretch>
            </a:blipFill>
          </p:spPr>
        </p:sp>
        <p:sp>
          <p:nvSpPr>
            <p:cNvPr id="36" name="TextBox 36"/>
            <p:cNvSpPr txBox="1"/>
            <p:nvPr/>
          </p:nvSpPr>
          <p:spPr>
            <a:xfrm>
              <a:off x="1295944" y="970053"/>
              <a:ext cx="6978195" cy="1162712"/>
            </a:xfrm>
            <a:prstGeom prst="rect">
              <a:avLst/>
            </a:prstGeom>
          </p:spPr>
          <p:txBody>
            <a:bodyPr lIns="0" tIns="0" rIns="0" bIns="0" rtlCol="0" anchor="t">
              <a:spAutoFit/>
            </a:bodyPr>
            <a:lstStyle/>
            <a:p>
              <a:pPr algn="ctr">
                <a:lnSpc>
                  <a:spcPts val="6720"/>
                </a:lnSpc>
              </a:pPr>
              <a:r>
                <a:rPr lang="en-US" sz="5600" dirty="0">
                  <a:solidFill>
                    <a:srgbClr val="000000"/>
                  </a:solidFill>
                  <a:latin typeface="Nunito Bold"/>
                </a:rPr>
                <a:t>KHỞI ĐỘNG</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ốt lấ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1"/>
          </a:xfrm>
          <a:prstGeom prst="rect">
            <a:avLst/>
          </a:prstGeom>
        </p:spPr>
      </p:pic>
    </p:spTree>
    <p:extLst>
      <p:ext uri="{BB962C8B-B14F-4D97-AF65-F5344CB8AC3E}">
        <p14:creationId xmlns:p14="http://schemas.microsoft.com/office/powerpoint/2010/main" val="21017385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36D"/>
        </a:solidFill>
        <a:effectLst/>
      </p:bgPr>
    </p:bg>
    <p:spTree>
      <p:nvGrpSpPr>
        <p:cNvPr id="1" name=""/>
        <p:cNvGrpSpPr/>
        <p:nvPr/>
      </p:nvGrpSpPr>
      <p:grpSpPr>
        <a:xfrm>
          <a:off x="0" y="0"/>
          <a:ext cx="0" cy="0"/>
          <a:chOff x="0" y="0"/>
          <a:chExt cx="0" cy="0"/>
        </a:xfrm>
      </p:grpSpPr>
      <p:grpSp>
        <p:nvGrpSpPr>
          <p:cNvPr id="2" name="Group 2"/>
          <p:cNvGrpSpPr/>
          <p:nvPr/>
        </p:nvGrpSpPr>
        <p:grpSpPr>
          <a:xfrm>
            <a:off x="1173750" y="2324100"/>
            <a:ext cx="16123652" cy="2514600"/>
            <a:chOff x="0" y="-3"/>
            <a:chExt cx="12016421" cy="9079332"/>
          </a:xfrm>
        </p:grpSpPr>
        <p:sp>
          <p:nvSpPr>
            <p:cNvPr id="3" name="AutoShape 3"/>
            <p:cNvSpPr/>
            <p:nvPr/>
          </p:nvSpPr>
          <p:spPr>
            <a:xfrm>
              <a:off x="0" y="-3"/>
              <a:ext cx="12016421" cy="9079332"/>
            </a:xfrm>
            <a:prstGeom prst="rect">
              <a:avLst/>
            </a:prstGeom>
            <a:solidFill>
              <a:srgbClr val="FFFFFF"/>
            </a:solidFill>
          </p:spPr>
          <p:txBody>
            <a:bodyPr/>
            <a:lstStyle/>
            <a:p>
              <a:endParaRPr lang="en-US" dirty="0"/>
            </a:p>
          </p:txBody>
        </p:sp>
        <p:sp>
          <p:nvSpPr>
            <p:cNvPr id="4" name="TextBox 4"/>
            <p:cNvSpPr txBox="1"/>
            <p:nvPr/>
          </p:nvSpPr>
          <p:spPr>
            <a:xfrm>
              <a:off x="159512" y="721079"/>
              <a:ext cx="10212174" cy="1897034"/>
            </a:xfrm>
            <a:prstGeom prst="rect">
              <a:avLst/>
            </a:prstGeom>
          </p:spPr>
          <p:txBody>
            <a:bodyPr wrap="square" lIns="0" tIns="0" rIns="0" bIns="0" rtlCol="0" anchor="t">
              <a:spAutoFit/>
            </a:bodyPr>
            <a:lstStyle/>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 Công thức tính độ dài C của đường tròn (O;R), đường kính d = 2R là:</a:t>
              </a:r>
            </a:p>
          </p:txBody>
        </p:sp>
      </p:grpSp>
      <p:grpSp>
        <p:nvGrpSpPr>
          <p:cNvPr id="5" name="Group 5"/>
          <p:cNvGrpSpPr/>
          <p:nvPr/>
        </p:nvGrpSpPr>
        <p:grpSpPr>
          <a:xfrm>
            <a:off x="773689" y="704918"/>
            <a:ext cx="5474718" cy="1293552"/>
            <a:chOff x="-59246" y="37163"/>
            <a:chExt cx="9570086" cy="2581458"/>
          </a:xfrm>
        </p:grpSpPr>
        <p:sp>
          <p:nvSpPr>
            <p:cNvPr id="6" name="Freeform 6"/>
            <p:cNvSpPr/>
            <p:nvPr/>
          </p:nvSpPr>
          <p:spPr>
            <a:xfrm>
              <a:off x="-59246" y="37163"/>
              <a:ext cx="9570086" cy="2581458"/>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3">
                <a:extLst>
                  <a:ext uri="{96DAC541-7B7A-43D3-8B79-37D633B846F1}">
                    <asvg:svgBlip xmlns:asvg="http://schemas.microsoft.com/office/drawing/2016/SVG/main" xmlns="" r:embed="rId4"/>
                  </a:ext>
                </a:extLst>
              </a:blip>
              <a:stretch>
                <a:fillRect b="-28742"/>
              </a:stretch>
            </a:blipFill>
          </p:spPr>
        </p:sp>
        <p:sp>
          <p:nvSpPr>
            <p:cNvPr id="7" name="TextBox 7"/>
            <p:cNvSpPr txBox="1"/>
            <p:nvPr/>
          </p:nvSpPr>
          <p:spPr>
            <a:xfrm>
              <a:off x="640090" y="470555"/>
              <a:ext cx="7305486" cy="1740262"/>
            </a:xfrm>
            <a:prstGeom prst="rect">
              <a:avLst/>
            </a:prstGeom>
          </p:spPr>
          <p:txBody>
            <a:bodyPr wrap="square" lIns="0" tIns="0" rIns="0" bIns="0" rtlCol="0" anchor="t">
              <a:spAutoFit/>
            </a:bodyPr>
            <a:lstStyle/>
            <a:p>
              <a:pPr algn="ctr">
                <a:lnSpc>
                  <a:spcPts val="6720"/>
                </a:lnSpc>
              </a:pPr>
              <a:r>
                <a:rPr lang="en-US" sz="3200" b="1" dirty="0">
                  <a:solidFill>
                    <a:srgbClr val="000000"/>
                  </a:solidFill>
                  <a:latin typeface="Times New Roman" panose="02020603050405020304" pitchFamily="18" charset="0"/>
                  <a:cs typeface="Times New Roman" panose="02020603050405020304" pitchFamily="18" charset="0"/>
                </a:rPr>
                <a:t>1. Độ dài của cung tròn</a:t>
              </a:r>
            </a:p>
          </p:txBody>
        </p:sp>
      </p:grpSp>
      <p:sp>
        <p:nvSpPr>
          <p:cNvPr id="16" name="Freeform 16"/>
          <p:cNvSpPr/>
          <p:nvPr/>
        </p:nvSpPr>
        <p:spPr>
          <a:xfrm>
            <a:off x="1981206" y="7890611"/>
            <a:ext cx="2819396" cy="2529134"/>
          </a:xfrm>
          <a:custGeom>
            <a:avLst/>
            <a:gdLst/>
            <a:ahLst/>
            <a:cxnLst/>
            <a:rect l="l" t="t" r="r" b="b"/>
            <a:pathLst>
              <a:path w="4801477" h="5071680">
                <a:moveTo>
                  <a:pt x="0" y="0"/>
                </a:moveTo>
                <a:lnTo>
                  <a:pt x="4801477" y="0"/>
                </a:lnTo>
                <a:lnTo>
                  <a:pt x="4801477" y="5071680"/>
                </a:lnTo>
                <a:lnTo>
                  <a:pt x="0" y="5071680"/>
                </a:lnTo>
                <a:lnTo>
                  <a:pt x="0" y="0"/>
                </a:lnTo>
                <a:close/>
              </a:path>
            </a:pathLst>
          </a:custGeom>
          <a:blipFill>
            <a:blip r:embed="rId5">
              <a:extLst>
                <a:ext uri="{96DAC541-7B7A-43D3-8B79-37D633B846F1}">
                  <asvg:svgBlip xmlns:asvg="http://schemas.microsoft.com/office/drawing/2016/SVG/main" xmlns="" r:embed="rId6"/>
                </a:ext>
              </a:extLst>
            </a:blip>
            <a:stretch>
              <a:fillRect b="-113948"/>
            </a:stretch>
          </a:blipFill>
        </p:spPr>
      </p:sp>
      <p:graphicFrame>
        <p:nvGraphicFramePr>
          <p:cNvPr id="35" name="Object 34"/>
          <p:cNvGraphicFramePr>
            <a:graphicFrameLocks noChangeAspect="1"/>
          </p:cNvGraphicFramePr>
          <p:nvPr>
            <p:extLst>
              <p:ext uri="{D42A27DB-BD31-4B8C-83A1-F6EECF244321}">
                <p14:modId xmlns:p14="http://schemas.microsoft.com/office/powerpoint/2010/main" val="982594400"/>
              </p:ext>
            </p:extLst>
          </p:nvPr>
        </p:nvGraphicFramePr>
        <p:xfrm>
          <a:off x="2590720" y="5734395"/>
          <a:ext cx="914400" cy="198438"/>
        </p:xfrm>
        <a:graphic>
          <a:graphicData uri="http://schemas.openxmlformats.org/presentationml/2006/ole">
            <mc:AlternateContent xmlns:mc="http://schemas.openxmlformats.org/markup-compatibility/2006">
              <mc:Choice xmlns:v="urn:schemas-microsoft-com:vml" Requires="v">
                <p:oleObj spid="_x0000_s1026" name="Equation" r:id="rId7" imgW="914400" imgH="198720" progId="Equation.DSMT4">
                  <p:embed/>
                </p:oleObj>
              </mc:Choice>
              <mc:Fallback>
                <p:oleObj name="Equation" r:id="rId7" imgW="914400" imgH="198720" progId="Equation.DSMT4">
                  <p:embed/>
                  <p:pic>
                    <p:nvPicPr>
                      <p:cNvPr id="0" name=""/>
                      <p:cNvPicPr/>
                      <p:nvPr/>
                    </p:nvPicPr>
                    <p:blipFill>
                      <a:blip r:embed="rId8"/>
                      <a:stretch>
                        <a:fillRect/>
                      </a:stretch>
                    </p:blipFill>
                    <p:spPr>
                      <a:xfrm>
                        <a:off x="2590720" y="5734395"/>
                        <a:ext cx="914400" cy="198438"/>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3472292820"/>
              </p:ext>
            </p:extLst>
          </p:nvPr>
        </p:nvGraphicFramePr>
        <p:xfrm>
          <a:off x="7105913" y="3203052"/>
          <a:ext cx="2171190" cy="606820"/>
        </p:xfrm>
        <a:graphic>
          <a:graphicData uri="http://schemas.openxmlformats.org/presentationml/2006/ole">
            <mc:AlternateContent xmlns:mc="http://schemas.openxmlformats.org/markup-compatibility/2006">
              <mc:Choice xmlns:v="urn:schemas-microsoft-com:vml" Requires="v">
                <p:oleObj spid="_x0000_s1027" name="Equation" r:id="rId9" imgW="927000" imgH="177480" progId="Equation.DSMT4">
                  <p:embed/>
                </p:oleObj>
              </mc:Choice>
              <mc:Fallback>
                <p:oleObj name="Equation" r:id="rId9" imgW="927000" imgH="177480" progId="Equation.DSMT4">
                  <p:embed/>
                  <p:pic>
                    <p:nvPicPr>
                      <p:cNvPr id="0" name=""/>
                      <p:cNvPicPr/>
                      <p:nvPr/>
                    </p:nvPicPr>
                    <p:blipFill>
                      <a:blip r:embed="rId10"/>
                      <a:stretch>
                        <a:fillRect/>
                      </a:stretch>
                    </p:blipFill>
                    <p:spPr>
                      <a:xfrm>
                        <a:off x="7105913" y="3203052"/>
                        <a:ext cx="2171190" cy="606820"/>
                      </a:xfrm>
                      <a:prstGeom prst="rect">
                        <a:avLst/>
                      </a:prstGeom>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251498075"/>
              </p:ext>
            </p:extLst>
          </p:nvPr>
        </p:nvGraphicFramePr>
        <p:xfrm>
          <a:off x="6400799" y="3894728"/>
          <a:ext cx="533406" cy="476592"/>
        </p:xfrm>
        <a:graphic>
          <a:graphicData uri="http://schemas.openxmlformats.org/presentationml/2006/ole">
            <mc:AlternateContent xmlns:mc="http://schemas.openxmlformats.org/markup-compatibility/2006">
              <mc:Choice xmlns:v="urn:schemas-microsoft-com:vml" Requires="v">
                <p:oleObj spid="_x0000_s1028" name="Equation" r:id="rId11" imgW="139680" imgH="139680" progId="Equation.DSMT4">
                  <p:embed/>
                </p:oleObj>
              </mc:Choice>
              <mc:Fallback>
                <p:oleObj name="Equation" r:id="rId11" imgW="139680" imgH="139680" progId="Equation.DSMT4">
                  <p:embed/>
                  <p:pic>
                    <p:nvPicPr>
                      <p:cNvPr id="0" name=""/>
                      <p:cNvPicPr/>
                      <p:nvPr/>
                    </p:nvPicPr>
                    <p:blipFill>
                      <a:blip r:embed="rId12"/>
                      <a:stretch>
                        <a:fillRect/>
                      </a:stretch>
                    </p:blipFill>
                    <p:spPr>
                      <a:xfrm>
                        <a:off x="6400799" y="3894728"/>
                        <a:ext cx="533406" cy="476592"/>
                      </a:xfrm>
                      <a:prstGeom prst="rect">
                        <a:avLst/>
                      </a:prstGeom>
                    </p:spPr>
                  </p:pic>
                </p:oleObj>
              </mc:Fallback>
            </mc:AlternateContent>
          </a:graphicData>
        </a:graphic>
      </p:graphicFrame>
      <p:sp>
        <p:nvSpPr>
          <p:cNvPr id="40" name="TextBox 39"/>
          <p:cNvSpPr txBox="1"/>
          <p:nvPr/>
        </p:nvSpPr>
        <p:spPr>
          <a:xfrm>
            <a:off x="6858000" y="3848100"/>
            <a:ext cx="2667000" cy="523220"/>
          </a:xfrm>
          <a:prstGeom prst="rect">
            <a:avLst/>
          </a:prstGeom>
          <a:noFill/>
        </p:spPr>
        <p:txBody>
          <a:bodyPr wrap="square" lIns="91440" tIns="45720" rIns="91440" bIns="45720" rtlCol="0">
            <a:spAutoFit/>
          </a:bodyPr>
          <a:lstStyle/>
          <a:p>
            <a:r>
              <a:rPr lang="en-US" sz="2800" dirty="0">
                <a:latin typeface="Times New Roman" panose="02020603050405020304" pitchFamily="18" charset="0"/>
                <a:cs typeface="Times New Roman" panose="02020603050405020304" pitchFamily="18" charset="0"/>
              </a:rPr>
              <a:t>đọc là Pi; </a:t>
            </a:r>
          </a:p>
        </p:txBody>
      </p:sp>
      <p:graphicFrame>
        <p:nvGraphicFramePr>
          <p:cNvPr id="41" name="Object 40"/>
          <p:cNvGraphicFramePr>
            <a:graphicFrameLocks noChangeAspect="1"/>
          </p:cNvGraphicFramePr>
          <p:nvPr>
            <p:extLst>
              <p:ext uri="{D42A27DB-BD31-4B8C-83A1-F6EECF244321}">
                <p14:modId xmlns:p14="http://schemas.microsoft.com/office/powerpoint/2010/main" val="3474790598"/>
              </p:ext>
            </p:extLst>
          </p:nvPr>
        </p:nvGraphicFramePr>
        <p:xfrm>
          <a:off x="8393289" y="3848100"/>
          <a:ext cx="1913182" cy="579932"/>
        </p:xfrm>
        <a:graphic>
          <a:graphicData uri="http://schemas.openxmlformats.org/presentationml/2006/ole">
            <mc:AlternateContent xmlns:mc="http://schemas.openxmlformats.org/markup-compatibility/2006">
              <mc:Choice xmlns:v="urn:schemas-microsoft-com:vml" Requires="v">
                <p:oleObj spid="_x0000_s1029" name="Equation" r:id="rId13" imgW="558720" imgH="203040" progId="Equation.DSMT4">
                  <p:embed/>
                </p:oleObj>
              </mc:Choice>
              <mc:Fallback>
                <p:oleObj name="Equation" r:id="rId13" imgW="558720" imgH="203040" progId="Equation.DSMT4">
                  <p:embed/>
                  <p:pic>
                    <p:nvPicPr>
                      <p:cNvPr id="0" name=""/>
                      <p:cNvPicPr/>
                      <p:nvPr/>
                    </p:nvPicPr>
                    <p:blipFill>
                      <a:blip r:embed="rId14"/>
                      <a:stretch>
                        <a:fillRect/>
                      </a:stretch>
                    </p:blipFill>
                    <p:spPr>
                      <a:xfrm>
                        <a:off x="8393289" y="3848100"/>
                        <a:ext cx="1913182" cy="579932"/>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1000"/>
                                        <p:tgtEl>
                                          <p:spTgt spid="39"/>
                                        </p:tgtEl>
                                      </p:cBhvr>
                                    </p:animEffect>
                                    <p:anim calcmode="lin" valueType="num">
                                      <p:cBhvr>
                                        <p:cTn id="25" dur="1000" fill="hold"/>
                                        <p:tgtEl>
                                          <p:spTgt spid="39"/>
                                        </p:tgtEl>
                                        <p:attrNameLst>
                                          <p:attrName>ppt_x</p:attrName>
                                        </p:attrNameLst>
                                      </p:cBhvr>
                                      <p:tavLst>
                                        <p:tav tm="0">
                                          <p:val>
                                            <p:strVal val="#ppt_x"/>
                                          </p:val>
                                        </p:tav>
                                        <p:tav tm="100000">
                                          <p:val>
                                            <p:strVal val="#ppt_x"/>
                                          </p:val>
                                        </p:tav>
                                      </p:tavLst>
                                    </p:anim>
                                    <p:anim calcmode="lin" valueType="num">
                                      <p:cBhvr>
                                        <p:cTn id="26" dur="1000" fill="hold"/>
                                        <p:tgtEl>
                                          <p:spTgt spid="3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1000"/>
                                        <p:tgtEl>
                                          <p:spTgt spid="40"/>
                                        </p:tgtEl>
                                      </p:cBhvr>
                                    </p:animEffect>
                                    <p:anim calcmode="lin" valueType="num">
                                      <p:cBhvr>
                                        <p:cTn id="30" dur="1000" fill="hold"/>
                                        <p:tgtEl>
                                          <p:spTgt spid="40"/>
                                        </p:tgtEl>
                                        <p:attrNameLst>
                                          <p:attrName>ppt_x</p:attrName>
                                        </p:attrNameLst>
                                      </p:cBhvr>
                                      <p:tavLst>
                                        <p:tav tm="0">
                                          <p:val>
                                            <p:strVal val="#ppt_x"/>
                                          </p:val>
                                        </p:tav>
                                        <p:tav tm="100000">
                                          <p:val>
                                            <p:strVal val="#ppt_x"/>
                                          </p:val>
                                        </p:tav>
                                      </p:tavLst>
                                    </p:anim>
                                    <p:anim calcmode="lin" valueType="num">
                                      <p:cBhvr>
                                        <p:cTn id="31" dur="1000" fill="hold"/>
                                        <p:tgtEl>
                                          <p:spTgt spid="40"/>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1000"/>
                                        <p:tgtEl>
                                          <p:spTgt spid="41"/>
                                        </p:tgtEl>
                                      </p:cBhvr>
                                    </p:animEffect>
                                    <p:anim calcmode="lin" valueType="num">
                                      <p:cBhvr>
                                        <p:cTn id="35" dur="1000" fill="hold"/>
                                        <p:tgtEl>
                                          <p:spTgt spid="41"/>
                                        </p:tgtEl>
                                        <p:attrNameLst>
                                          <p:attrName>ppt_x</p:attrName>
                                        </p:attrNameLst>
                                      </p:cBhvr>
                                      <p:tavLst>
                                        <p:tav tm="0">
                                          <p:val>
                                            <p:strVal val="#ppt_x"/>
                                          </p:val>
                                        </p:tav>
                                        <p:tav tm="100000">
                                          <p:val>
                                            <p:strVal val="#ppt_x"/>
                                          </p:val>
                                        </p:tav>
                                      </p:tavLst>
                                    </p:anim>
                                    <p:anim calcmode="lin" valueType="num">
                                      <p:cBhvr>
                                        <p:cTn id="3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3FAFF"/>
        </a:solidFill>
        <a:effectLst/>
      </p:bgPr>
    </p:bg>
    <p:spTree>
      <p:nvGrpSpPr>
        <p:cNvPr id="1" name=""/>
        <p:cNvGrpSpPr/>
        <p:nvPr/>
      </p:nvGrpSpPr>
      <p:grpSpPr>
        <a:xfrm>
          <a:off x="0" y="0"/>
          <a:ext cx="0" cy="0"/>
          <a:chOff x="0" y="0"/>
          <a:chExt cx="0" cy="0"/>
        </a:xfrm>
      </p:grpSpPr>
      <p:sp>
        <p:nvSpPr>
          <p:cNvPr id="32" name="AutoShape 32"/>
          <p:cNvSpPr/>
          <p:nvPr/>
        </p:nvSpPr>
        <p:spPr>
          <a:xfrm>
            <a:off x="1524000" y="1924373"/>
            <a:ext cx="9144000" cy="4209730"/>
          </a:xfrm>
          <a:prstGeom prst="rect">
            <a:avLst/>
          </a:prstGeom>
          <a:solidFill>
            <a:srgbClr val="FFFFFF"/>
          </a:solidFill>
        </p:spPr>
      </p:sp>
      <p:sp>
        <p:nvSpPr>
          <p:cNvPr id="37" name="Text Box 8"/>
          <p:cNvSpPr txBox="1">
            <a:spLocks noChangeArrowheads="1"/>
          </p:cNvSpPr>
          <p:nvPr/>
        </p:nvSpPr>
        <p:spPr bwMode="auto">
          <a:xfrm>
            <a:off x="1967992" y="1924370"/>
            <a:ext cx="70866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vi-VN" altLang="en-US" b="1" dirty="0">
                <a:latin typeface="Times New Roman" pitchFamily="18" charset="0"/>
                <a:cs typeface="Times New Roman" pitchFamily="18" charset="0"/>
              </a:rPr>
              <a:t>Hãy điền  biểu thức thích hợp vào các chỗ trống (…) trong dãy lập luận sau:</a:t>
            </a:r>
          </a:p>
          <a:p>
            <a:pPr fontAlgn="base">
              <a:spcBef>
                <a:spcPct val="0"/>
              </a:spcBef>
              <a:spcAft>
                <a:spcPct val="0"/>
              </a:spcAft>
              <a:buFontTx/>
              <a:buNone/>
            </a:pPr>
            <a:r>
              <a:rPr lang="vi-VN" altLang="en-US" dirty="0">
                <a:latin typeface="Times New Roman" pitchFamily="18" charset="0"/>
                <a:cs typeface="Times New Roman" pitchFamily="18" charset="0"/>
              </a:rPr>
              <a:t>Đường tròn bán kính R (ứng với cung 360</a:t>
            </a:r>
            <a:r>
              <a:rPr lang="vi-VN" altLang="en-US" baseline="30000" dirty="0">
                <a:latin typeface="Times New Roman" pitchFamily="18" charset="0"/>
                <a:cs typeface="Times New Roman" pitchFamily="18" charset="0"/>
              </a:rPr>
              <a:t>0</a:t>
            </a:r>
            <a:r>
              <a:rPr lang="vi-VN" altLang="en-US" dirty="0">
                <a:latin typeface="Times New Roman" pitchFamily="18" charset="0"/>
                <a:cs typeface="Times New Roman" pitchFamily="18" charset="0"/>
              </a:rPr>
              <a:t>) có độ dài là …………</a:t>
            </a:r>
          </a:p>
          <a:p>
            <a:pPr fontAlgn="base">
              <a:spcBef>
                <a:spcPct val="0"/>
              </a:spcBef>
              <a:spcAft>
                <a:spcPct val="0"/>
              </a:spcAft>
              <a:buFontTx/>
              <a:buNone/>
            </a:pPr>
            <a:r>
              <a:rPr lang="vi-VN" altLang="en-US" dirty="0">
                <a:latin typeface="Times New Roman" pitchFamily="18" charset="0"/>
                <a:cs typeface="Times New Roman" pitchFamily="18" charset="0"/>
              </a:rPr>
              <a:t>Vậy cung 1</a:t>
            </a:r>
            <a:r>
              <a:rPr lang="vi-VN" altLang="en-US" baseline="30000" dirty="0">
                <a:latin typeface="Times New Roman" pitchFamily="18" charset="0"/>
                <a:cs typeface="Times New Roman" pitchFamily="18" charset="0"/>
              </a:rPr>
              <a:t>0</a:t>
            </a:r>
            <a:r>
              <a:rPr lang="vi-VN" altLang="en-US" dirty="0">
                <a:latin typeface="Times New Roman" pitchFamily="18" charset="0"/>
                <a:cs typeface="Times New Roman" pitchFamily="18" charset="0"/>
              </a:rPr>
              <a:t>, bán kính R có độ dài là                ………… </a:t>
            </a:r>
            <a:r>
              <a:rPr lang="en-US" altLang="en-US" dirty="0">
                <a:latin typeface="Times New Roman" pitchFamily="18" charset="0"/>
                <a:cs typeface="Times New Roman" pitchFamily="18" charset="0"/>
              </a:rPr>
              <a:t/>
            </a:r>
            <a:br>
              <a:rPr lang="en-US" altLang="en-US" dirty="0">
                <a:latin typeface="Times New Roman" pitchFamily="18" charset="0"/>
                <a:cs typeface="Times New Roman" pitchFamily="18" charset="0"/>
              </a:rPr>
            </a:br>
            <a:endParaRPr lang="vi-VN" altLang="en-US" dirty="0">
              <a:latin typeface="Times New Roman" pitchFamily="18" charset="0"/>
              <a:cs typeface="Times New Roman" pitchFamily="18" charset="0"/>
            </a:endParaRPr>
          </a:p>
          <a:p>
            <a:pPr fontAlgn="base">
              <a:spcBef>
                <a:spcPct val="0"/>
              </a:spcBef>
              <a:spcAft>
                <a:spcPct val="0"/>
              </a:spcAft>
              <a:buFontTx/>
              <a:buNone/>
            </a:pPr>
            <a:r>
              <a:rPr lang="vi-VN" altLang="en-US" dirty="0">
                <a:latin typeface="Times New Roman" pitchFamily="18" charset="0"/>
                <a:cs typeface="Times New Roman" pitchFamily="18" charset="0"/>
              </a:rPr>
              <a:t>Suy ra cung n</a:t>
            </a:r>
            <a:r>
              <a:rPr lang="vi-VN" altLang="en-US" baseline="30000" dirty="0">
                <a:latin typeface="Times New Roman" pitchFamily="18" charset="0"/>
                <a:cs typeface="Times New Roman" pitchFamily="18" charset="0"/>
              </a:rPr>
              <a:t>0</a:t>
            </a:r>
            <a:r>
              <a:rPr lang="vi-VN" altLang="en-US" dirty="0">
                <a:latin typeface="Times New Roman" pitchFamily="18" charset="0"/>
                <a:cs typeface="Times New Roman" pitchFamily="18" charset="0"/>
              </a:rPr>
              <a:t>, bán kính R có độ dài là </a:t>
            </a:r>
            <a:r>
              <a:rPr lang="vi-VN" altLang="en-US" dirty="0">
                <a:solidFill>
                  <a:srgbClr val="FFFFFF"/>
                </a:solidFill>
                <a:latin typeface="Times New Roman" pitchFamily="18" charset="0"/>
                <a:cs typeface="Times New Roman" pitchFamily="18" charset="0"/>
              </a:rPr>
              <a:t>…………</a:t>
            </a:r>
          </a:p>
        </p:txBody>
      </p:sp>
      <p:sp>
        <p:nvSpPr>
          <p:cNvPr id="39" name="Freeform 6"/>
          <p:cNvSpPr/>
          <p:nvPr/>
        </p:nvSpPr>
        <p:spPr>
          <a:xfrm>
            <a:off x="1764289" y="704918"/>
            <a:ext cx="2388618" cy="1293552"/>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3">
              <a:extLst>
                <a:ext uri="{96DAC541-7B7A-43D3-8B79-37D633B846F1}">
                  <asvg:svgBlip xmlns:asvg="http://schemas.microsoft.com/office/drawing/2016/SVG/main" xmlns="" r:embed="rId4"/>
                </a:ext>
              </a:extLst>
            </a:blip>
            <a:stretch>
              <a:fillRect b="-28742"/>
            </a:stretch>
          </a:blipFill>
        </p:spPr>
      </p:sp>
      <p:sp>
        <p:nvSpPr>
          <p:cNvPr id="40" name="TextBox 39"/>
          <p:cNvSpPr txBox="1"/>
          <p:nvPr/>
        </p:nvSpPr>
        <p:spPr>
          <a:xfrm>
            <a:off x="2514600" y="1181100"/>
            <a:ext cx="3276600" cy="584776"/>
          </a:xfrm>
          <a:prstGeom prst="rect">
            <a:avLst/>
          </a:prstGeom>
          <a:noFill/>
        </p:spPr>
        <p:txBody>
          <a:bodyPr wrap="square" lIns="91440" tIns="45720" rIns="91440" bIns="45720" rtlCol="0">
            <a:spAutoFit/>
          </a:bodyPr>
          <a:lstStyle/>
          <a:p>
            <a:r>
              <a:rPr lang="en-US" sz="3200" b="1" dirty="0"/>
              <a:t>HĐ1</a:t>
            </a:r>
          </a:p>
        </p:txBody>
      </p:sp>
      <p:graphicFrame>
        <p:nvGraphicFramePr>
          <p:cNvPr id="41" name="Object 40"/>
          <p:cNvGraphicFramePr>
            <a:graphicFrameLocks noChangeAspect="1"/>
          </p:cNvGraphicFramePr>
          <p:nvPr>
            <p:extLst>
              <p:ext uri="{D42A27DB-BD31-4B8C-83A1-F6EECF244321}">
                <p14:modId xmlns:p14="http://schemas.microsoft.com/office/powerpoint/2010/main" val="1825179893"/>
              </p:ext>
            </p:extLst>
          </p:nvPr>
        </p:nvGraphicFramePr>
        <p:xfrm>
          <a:off x="5280033" y="3390907"/>
          <a:ext cx="793750" cy="430214"/>
        </p:xfrm>
        <a:graphic>
          <a:graphicData uri="http://schemas.openxmlformats.org/presentationml/2006/ole">
            <mc:AlternateContent xmlns:mc="http://schemas.openxmlformats.org/markup-compatibility/2006">
              <mc:Choice xmlns:v="urn:schemas-microsoft-com:vml" Requires="v">
                <p:oleObj spid="_x0000_s2050" name="Equation" r:id="rId5" imgW="444307" imgH="241195" progId="Equation.DSMT4">
                  <p:embed/>
                </p:oleObj>
              </mc:Choice>
              <mc:Fallback>
                <p:oleObj name="Equation" r:id="rId5" imgW="444307" imgH="241195" progId="Equation.DSMT4">
                  <p:embed/>
                  <p:pic>
                    <p:nvPicPr>
                      <p:cNvPr id="0"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0033" y="3390907"/>
                        <a:ext cx="793750" cy="430214"/>
                      </a:xfrm>
                      <a:prstGeom prst="rect">
                        <a:avLst/>
                      </a:prstGeom>
                      <a:solidFill>
                        <a:srgbClr val="FF0000"/>
                      </a:solidFill>
                      <a:ln>
                        <a:solidFill>
                          <a:srgbClr val="FF0000"/>
                        </a:solidFill>
                      </a:ln>
                      <a:effectLst/>
                    </p:spPr>
                  </p:pic>
                </p:oleObj>
              </mc:Fallback>
            </mc:AlternateContent>
          </a:graphicData>
        </a:graphic>
      </p:graphicFrame>
      <p:graphicFrame>
        <p:nvGraphicFramePr>
          <p:cNvPr id="42" name="Object 41"/>
          <p:cNvGraphicFramePr>
            <a:graphicFrameLocks noChangeAspect="1"/>
          </p:cNvGraphicFramePr>
          <p:nvPr>
            <p:extLst>
              <p:ext uri="{D42A27DB-BD31-4B8C-83A1-F6EECF244321}">
                <p14:modId xmlns:p14="http://schemas.microsoft.com/office/powerpoint/2010/main" val="1778838044"/>
              </p:ext>
            </p:extLst>
          </p:nvPr>
        </p:nvGraphicFramePr>
        <p:xfrm>
          <a:off x="1967992" y="4325036"/>
          <a:ext cx="1232408" cy="1091916"/>
        </p:xfrm>
        <a:graphic>
          <a:graphicData uri="http://schemas.openxmlformats.org/presentationml/2006/ole">
            <mc:AlternateContent xmlns:mc="http://schemas.openxmlformats.org/markup-compatibility/2006">
              <mc:Choice xmlns:v="urn:schemas-microsoft-com:vml" Requires="v">
                <p:oleObj spid="_x0000_s2051" name="Equation" r:id="rId7" imgW="444307" imgH="393529" progId="Equation.DSMT4">
                  <p:embed/>
                </p:oleObj>
              </mc:Choice>
              <mc:Fallback>
                <p:oleObj name="Equation" r:id="rId7" imgW="444307" imgH="393529" progId="Equation.DSMT4">
                  <p:embed/>
                  <p:pic>
                    <p:nvPicPr>
                      <p:cNvPr id="0" name="Object 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67992" y="4325036"/>
                        <a:ext cx="1232408" cy="1091916"/>
                      </a:xfrm>
                      <a:prstGeom prst="rect">
                        <a:avLst/>
                      </a:prstGeom>
                      <a:noFill/>
                      <a:ln>
                        <a:noFill/>
                      </a:ln>
                      <a:effectLst/>
                    </p:spPr>
                  </p:pic>
                </p:oleObj>
              </mc:Fallback>
            </mc:AlternateContent>
          </a:graphicData>
        </a:graphic>
      </p:graphicFrame>
      <p:graphicFrame>
        <p:nvGraphicFramePr>
          <p:cNvPr id="43" name="Object 42"/>
          <p:cNvGraphicFramePr>
            <a:graphicFrameLocks noChangeAspect="1"/>
          </p:cNvGraphicFramePr>
          <p:nvPr>
            <p:extLst>
              <p:ext uri="{D42A27DB-BD31-4B8C-83A1-F6EECF244321}">
                <p14:modId xmlns:p14="http://schemas.microsoft.com/office/powerpoint/2010/main" val="279073968"/>
              </p:ext>
            </p:extLst>
          </p:nvPr>
        </p:nvGraphicFramePr>
        <p:xfrm>
          <a:off x="3200400" y="4305300"/>
          <a:ext cx="762000" cy="1072612"/>
        </p:xfrm>
        <a:graphic>
          <a:graphicData uri="http://schemas.openxmlformats.org/presentationml/2006/ole">
            <mc:AlternateContent xmlns:mc="http://schemas.openxmlformats.org/markup-compatibility/2006">
              <mc:Choice xmlns:v="urn:schemas-microsoft-com:vml" Requires="v">
                <p:oleObj spid="_x0000_s2052" name="Equation" r:id="rId9" imgW="279279" imgH="393529" progId="Equation.DSMT4">
                  <p:embed/>
                </p:oleObj>
              </mc:Choice>
              <mc:Fallback>
                <p:oleObj name="Equation" r:id="rId9" imgW="279279" imgH="393529" progId="Equation.DSMT4">
                  <p:embed/>
                  <p:pic>
                    <p:nvPicPr>
                      <p:cNvPr id="0" name="Object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0400" y="4305300"/>
                        <a:ext cx="762000" cy="1072612"/>
                      </a:xfrm>
                      <a:prstGeom prst="rect">
                        <a:avLst/>
                      </a:prstGeom>
                      <a:solidFill>
                        <a:srgbClr val="FF0000"/>
                      </a:solidFill>
                      <a:ln>
                        <a:noFill/>
                      </a:ln>
                      <a:effectLst/>
                    </p:spPr>
                  </p:pic>
                </p:oleObj>
              </mc:Fallback>
            </mc:AlternateContent>
          </a:graphicData>
        </a:graphic>
      </p:graphicFrame>
      <p:graphicFrame>
        <p:nvGraphicFramePr>
          <p:cNvPr id="44" name="Object 43"/>
          <p:cNvGraphicFramePr>
            <a:graphicFrameLocks noChangeAspect="1"/>
          </p:cNvGraphicFramePr>
          <p:nvPr>
            <p:extLst>
              <p:ext uri="{D42A27DB-BD31-4B8C-83A1-F6EECF244321}">
                <p14:modId xmlns:p14="http://schemas.microsoft.com/office/powerpoint/2010/main" val="552123703"/>
              </p:ext>
            </p:extLst>
          </p:nvPr>
        </p:nvGraphicFramePr>
        <p:xfrm>
          <a:off x="8475664" y="5143500"/>
          <a:ext cx="1674812" cy="941388"/>
        </p:xfrm>
        <a:graphic>
          <a:graphicData uri="http://schemas.openxmlformats.org/presentationml/2006/ole">
            <mc:AlternateContent xmlns:mc="http://schemas.openxmlformats.org/markup-compatibility/2006">
              <mc:Choice xmlns:v="urn:schemas-microsoft-com:vml" Requires="v">
                <p:oleObj spid="_x0000_s2053" name="Equation" r:id="rId11" imgW="698400" imgH="393480" progId="Equation.DSMT4">
                  <p:embed/>
                </p:oleObj>
              </mc:Choice>
              <mc:Fallback>
                <p:oleObj name="Equation" r:id="rId11" imgW="698400" imgH="393480" progId="Equation.DSMT4">
                  <p:embed/>
                  <p:pic>
                    <p:nvPicPr>
                      <p:cNvPr id="0" name="Object 24"/>
                      <p:cNvPicPr>
                        <a:picLocks noChangeAspect="1" noChangeArrowheads="1"/>
                      </p:cNvPicPr>
                      <p:nvPr/>
                    </p:nvPicPr>
                    <p:blipFill>
                      <a:blip r:embed="rId12"/>
                      <a:srcRect/>
                      <a:stretch>
                        <a:fillRect/>
                      </a:stretch>
                    </p:blipFill>
                    <p:spPr bwMode="auto">
                      <a:xfrm>
                        <a:off x="8475664" y="5143500"/>
                        <a:ext cx="1674812" cy="941388"/>
                      </a:xfrm>
                      <a:prstGeom prst="rect">
                        <a:avLst/>
                      </a:prstGeom>
                      <a:solidFill>
                        <a:srgbClr val="FF0000"/>
                      </a:solidFill>
                      <a:ln>
                        <a:solidFill>
                          <a:srgbClr val="FF0000"/>
                        </a:solidFill>
                      </a:ln>
                      <a:effectLst/>
                    </p:spPr>
                  </p:pic>
                </p:oleObj>
              </mc:Fallback>
            </mc:AlternateContent>
          </a:graphicData>
        </a:graphic>
      </p:graphicFrame>
      <p:sp>
        <p:nvSpPr>
          <p:cNvPr id="47" name="Rounded Rectangle 46"/>
          <p:cNvSpPr/>
          <p:nvPr/>
        </p:nvSpPr>
        <p:spPr>
          <a:xfrm>
            <a:off x="1790700" y="6362700"/>
            <a:ext cx="186690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r>
              <a:rPr lang="en-US" sz="3200" b="1" dirty="0">
                <a:solidFill>
                  <a:prstClr val="black"/>
                </a:solidFill>
              </a:rPr>
              <a:t>Nhận xét</a:t>
            </a:r>
          </a:p>
        </p:txBody>
      </p:sp>
      <p:sp>
        <p:nvSpPr>
          <p:cNvPr id="49" name="AutoShape 32"/>
          <p:cNvSpPr/>
          <p:nvPr/>
        </p:nvSpPr>
        <p:spPr>
          <a:xfrm>
            <a:off x="1524000" y="7429500"/>
            <a:ext cx="7696200" cy="2286000"/>
          </a:xfrm>
          <a:prstGeom prst="rect">
            <a:avLst/>
          </a:prstGeom>
          <a:solidFill>
            <a:srgbClr val="FFFFFF"/>
          </a:solidFill>
        </p:spPr>
        <p:txBody>
          <a:bodyPr lIns="91440" tIns="45720" rIns="91440" bIns="45720"/>
          <a:lstStyle/>
          <a:p>
            <a:r>
              <a:rPr lang="en-US" sz="3200" dirty="0">
                <a:latin typeface="Times New Roman" panose="02020603050405020304" pitchFamily="18" charset="0"/>
                <a:cs typeface="Times New Roman" panose="02020603050405020304" pitchFamily="18" charset="0"/>
              </a:rPr>
              <a:t>Tỉ số giữa độ dài cung </a:t>
            </a:r>
            <a:r>
              <a:rPr lang="en-US" sz="3200" dirty="0">
                <a:solidFill>
                  <a:prstClr val="black"/>
                </a:solidFill>
                <a:latin typeface="Times New Roman" pitchFamily="18" charset="0"/>
                <a:cs typeface="Times New Roman" pitchFamily="18" charset="0"/>
              </a:rPr>
              <a:t>n</a:t>
            </a:r>
            <a:r>
              <a:rPr lang="vi-VN" altLang="en-US" sz="3200" baseline="30000" dirty="0">
                <a:solidFill>
                  <a:prstClr val="black"/>
                </a:solidFill>
                <a:latin typeface="Times New Roman" pitchFamily="18" charset="0"/>
                <a:cs typeface="Times New Roman" pitchFamily="18" charset="0"/>
              </a:rPr>
              <a:t>0</a:t>
            </a:r>
            <a:r>
              <a:rPr lang="en-US" altLang="en-US" sz="3200" baseline="30000" dirty="0">
                <a:solidFill>
                  <a:prstClr val="black"/>
                </a:solidFill>
                <a:latin typeface="Times New Roman" pitchFamily="18" charset="0"/>
                <a:cs typeface="Times New Roman" pitchFamily="18" charset="0"/>
              </a:rPr>
              <a:t> </a:t>
            </a:r>
            <a:r>
              <a:rPr lang="en-US" altLang="en-US" sz="3200" dirty="0">
                <a:solidFill>
                  <a:prstClr val="black"/>
                </a:solidFill>
                <a:latin typeface="Times New Roman" pitchFamily="18" charset="0"/>
                <a:cs typeface="Times New Roman" pitchFamily="18" charset="0"/>
              </a:rPr>
              <a:t>và độ dài đường tròn (cùng bán kính) đúng bằng </a:t>
            </a:r>
            <a:r>
              <a:rPr lang="en-US" sz="3200" dirty="0">
                <a:latin typeface="Times New Roman" panose="02020603050405020304" pitchFamily="18" charset="0"/>
                <a:cs typeface="Times New Roman" panose="02020603050405020304" pitchFamily="18" charset="0"/>
              </a:rPr>
              <a:t> </a:t>
            </a:r>
          </a:p>
        </p:txBody>
      </p:sp>
      <p:graphicFrame>
        <p:nvGraphicFramePr>
          <p:cNvPr id="50" name="Object 49"/>
          <p:cNvGraphicFramePr>
            <a:graphicFrameLocks noChangeAspect="1"/>
          </p:cNvGraphicFramePr>
          <p:nvPr>
            <p:extLst>
              <p:ext uri="{D42A27DB-BD31-4B8C-83A1-F6EECF244321}">
                <p14:modId xmlns:p14="http://schemas.microsoft.com/office/powerpoint/2010/main" val="558375434"/>
              </p:ext>
            </p:extLst>
          </p:nvPr>
        </p:nvGraphicFramePr>
        <p:xfrm>
          <a:off x="7086600" y="7886700"/>
          <a:ext cx="699010" cy="942144"/>
        </p:xfrm>
        <a:graphic>
          <a:graphicData uri="http://schemas.openxmlformats.org/presentationml/2006/ole">
            <mc:AlternateContent xmlns:mc="http://schemas.openxmlformats.org/markup-compatibility/2006">
              <mc:Choice xmlns:v="urn:schemas-microsoft-com:vml" Requires="v">
                <p:oleObj spid="_x0000_s2054" name="Equation" r:id="rId13" imgW="291960" imgH="393480" progId="Equation.DSMT4">
                  <p:embed/>
                </p:oleObj>
              </mc:Choice>
              <mc:Fallback>
                <p:oleObj name="Equation" r:id="rId13" imgW="291960" imgH="393480" progId="Equation.DSMT4">
                  <p:embed/>
                  <p:pic>
                    <p:nvPicPr>
                      <p:cNvPr id="0" name=""/>
                      <p:cNvPicPr/>
                      <p:nvPr/>
                    </p:nvPicPr>
                    <p:blipFill>
                      <a:blip r:embed="rId14"/>
                      <a:stretch>
                        <a:fillRect/>
                      </a:stretch>
                    </p:blipFill>
                    <p:spPr>
                      <a:xfrm>
                        <a:off x="7086600" y="7886700"/>
                        <a:ext cx="699010" cy="942144"/>
                      </a:xfrm>
                      <a:prstGeom prst="rect">
                        <a:avLst/>
                      </a:prstGeom>
                      <a:solidFill>
                        <a:srgbClr val="FF0000"/>
                      </a:solidFill>
                    </p:spPr>
                  </p:pic>
                </p:oleObj>
              </mc:Fallback>
            </mc:AlternateContent>
          </a:graphicData>
        </a:graphic>
      </p:graphicFrame>
      <p:sp>
        <p:nvSpPr>
          <p:cNvPr id="51" name="Explosion 1 50"/>
          <p:cNvSpPr/>
          <p:nvPr/>
        </p:nvSpPr>
        <p:spPr>
          <a:xfrm>
            <a:off x="12725400" y="2324100"/>
            <a:ext cx="3962400" cy="29718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a:p>
            <a:pPr algn="ctr"/>
            <a:r>
              <a:rPr lang="en-US" sz="2800" dirty="0">
                <a:solidFill>
                  <a:schemeClr val="bg1"/>
                </a:solidFill>
                <a:latin typeface="Times New Roman" panose="02020603050405020304" pitchFamily="18" charset="0"/>
                <a:cs typeface="Times New Roman" panose="02020603050405020304" pitchFamily="18" charset="0"/>
              </a:rPr>
              <a:t>Hoạt động nhóm đôi (5 phút)</a:t>
            </a:r>
          </a:p>
        </p:txBody>
      </p:sp>
      <p:graphicFrame>
        <p:nvGraphicFramePr>
          <p:cNvPr id="2" name="Object 1"/>
          <p:cNvGraphicFramePr>
            <a:graphicFrameLocks noChangeAspect="1"/>
          </p:cNvGraphicFramePr>
          <p:nvPr>
            <p:extLst>
              <p:ext uri="{D42A27DB-BD31-4B8C-83A1-F6EECF244321}">
                <p14:modId xmlns:p14="http://schemas.microsoft.com/office/powerpoint/2010/main" val="3657305876"/>
              </p:ext>
            </p:extLst>
          </p:nvPr>
        </p:nvGraphicFramePr>
        <p:xfrm>
          <a:off x="4464050" y="8583614"/>
          <a:ext cx="1397000" cy="941388"/>
        </p:xfrm>
        <a:graphic>
          <a:graphicData uri="http://schemas.openxmlformats.org/presentationml/2006/ole">
            <mc:AlternateContent xmlns:mc="http://schemas.openxmlformats.org/markup-compatibility/2006">
              <mc:Choice xmlns:v="urn:schemas-microsoft-com:vml" Requires="v">
                <p:oleObj spid="_x0000_s2055" name="Equation" r:id="rId15" imgW="583920" imgH="393480" progId="Equation.DSMT4">
                  <p:embed/>
                </p:oleObj>
              </mc:Choice>
              <mc:Fallback>
                <p:oleObj name="Equation" r:id="rId15" imgW="583920" imgH="393480" progId="Equation.DSMT4">
                  <p:embed/>
                  <p:pic>
                    <p:nvPicPr>
                      <p:cNvPr id="0" name="Object 49"/>
                      <p:cNvPicPr>
                        <a:picLocks noChangeAspect="1" noChangeArrowheads="1"/>
                      </p:cNvPicPr>
                      <p:nvPr/>
                    </p:nvPicPr>
                    <p:blipFill>
                      <a:blip r:embed="rId16"/>
                      <a:srcRect/>
                      <a:stretch>
                        <a:fillRect/>
                      </a:stretch>
                    </p:blipFill>
                    <p:spPr bwMode="auto">
                      <a:xfrm>
                        <a:off x="4464050" y="8583614"/>
                        <a:ext cx="1397000" cy="941388"/>
                      </a:xfrm>
                      <a:prstGeom prst="rect">
                        <a:avLst/>
                      </a:prstGeom>
                      <a:noFill/>
                      <a:ln>
                        <a:solidFill>
                          <a:srgbClr val="FF0000"/>
                        </a:solidFill>
                      </a:ln>
                    </p:spPr>
                  </p:pic>
                </p:oleObj>
              </mc:Fallback>
            </mc:AlternateContent>
          </a:graphicData>
        </a:graphic>
      </p:graphicFrame>
    </p:spTree>
    <p:extLst>
      <p:ext uri="{BB962C8B-B14F-4D97-AF65-F5344CB8AC3E}">
        <p14:creationId xmlns:p14="http://schemas.microsoft.com/office/powerpoint/2010/main" val="395454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fade">
                                      <p:cBhvr>
                                        <p:cTn id="14" dur="1000"/>
                                        <p:tgtEl>
                                          <p:spTgt spid="51"/>
                                        </p:tgtEl>
                                      </p:cBhvr>
                                    </p:animEffect>
                                    <p:anim calcmode="lin" valueType="num">
                                      <p:cBhvr>
                                        <p:cTn id="15" dur="1000" fill="hold"/>
                                        <p:tgtEl>
                                          <p:spTgt spid="51"/>
                                        </p:tgtEl>
                                        <p:attrNameLst>
                                          <p:attrName>ppt_x</p:attrName>
                                        </p:attrNameLst>
                                      </p:cBhvr>
                                      <p:tavLst>
                                        <p:tav tm="0">
                                          <p:val>
                                            <p:strVal val="#ppt_x"/>
                                          </p:val>
                                        </p:tav>
                                        <p:tav tm="100000">
                                          <p:val>
                                            <p:strVal val="#ppt_x"/>
                                          </p:val>
                                        </p:tav>
                                      </p:tavLst>
                                    </p:anim>
                                    <p:anim calcmode="lin" valueType="num">
                                      <p:cBhvr>
                                        <p:cTn id="1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1000"/>
                                        <p:tgtEl>
                                          <p:spTgt spid="41"/>
                                        </p:tgtEl>
                                      </p:cBhvr>
                                    </p:animEffect>
                                    <p:anim calcmode="lin" valueType="num">
                                      <p:cBhvr>
                                        <p:cTn id="22" dur="1000" fill="hold"/>
                                        <p:tgtEl>
                                          <p:spTgt spid="41"/>
                                        </p:tgtEl>
                                        <p:attrNameLst>
                                          <p:attrName>ppt_x</p:attrName>
                                        </p:attrNameLst>
                                      </p:cBhvr>
                                      <p:tavLst>
                                        <p:tav tm="0">
                                          <p:val>
                                            <p:strVal val="#ppt_x"/>
                                          </p:val>
                                        </p:tav>
                                        <p:tav tm="100000">
                                          <p:val>
                                            <p:strVal val="#ppt_x"/>
                                          </p:val>
                                        </p:tav>
                                      </p:tavLst>
                                    </p:anim>
                                    <p:anim calcmode="lin" valueType="num">
                                      <p:cBhvr>
                                        <p:cTn id="23"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1000"/>
                                        <p:tgtEl>
                                          <p:spTgt spid="42"/>
                                        </p:tgtEl>
                                      </p:cBhvr>
                                    </p:animEffect>
                                    <p:anim calcmode="lin" valueType="num">
                                      <p:cBhvr>
                                        <p:cTn id="29" dur="1000" fill="hold"/>
                                        <p:tgtEl>
                                          <p:spTgt spid="42"/>
                                        </p:tgtEl>
                                        <p:attrNameLst>
                                          <p:attrName>ppt_x</p:attrName>
                                        </p:attrNameLst>
                                      </p:cBhvr>
                                      <p:tavLst>
                                        <p:tav tm="0">
                                          <p:val>
                                            <p:strVal val="#ppt_x"/>
                                          </p:val>
                                        </p:tav>
                                        <p:tav tm="100000">
                                          <p:val>
                                            <p:strVal val="#ppt_x"/>
                                          </p:val>
                                        </p:tav>
                                      </p:tavLst>
                                    </p:anim>
                                    <p:anim calcmode="lin" valueType="num">
                                      <p:cBhvr>
                                        <p:cTn id="30" dur="1000" fill="hold"/>
                                        <p:tgtEl>
                                          <p:spTgt spid="42"/>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1000"/>
                                        <p:tgtEl>
                                          <p:spTgt spid="43"/>
                                        </p:tgtEl>
                                      </p:cBhvr>
                                    </p:animEffect>
                                    <p:anim calcmode="lin" valueType="num">
                                      <p:cBhvr>
                                        <p:cTn id="34" dur="1000" fill="hold"/>
                                        <p:tgtEl>
                                          <p:spTgt spid="43"/>
                                        </p:tgtEl>
                                        <p:attrNameLst>
                                          <p:attrName>ppt_x</p:attrName>
                                        </p:attrNameLst>
                                      </p:cBhvr>
                                      <p:tavLst>
                                        <p:tav tm="0">
                                          <p:val>
                                            <p:strVal val="#ppt_x"/>
                                          </p:val>
                                        </p:tav>
                                        <p:tav tm="100000">
                                          <p:val>
                                            <p:strVal val="#ppt_x"/>
                                          </p:val>
                                        </p:tav>
                                      </p:tavLst>
                                    </p:anim>
                                    <p:anim calcmode="lin" valueType="num">
                                      <p:cBhvr>
                                        <p:cTn id="3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fade">
                                      <p:cBhvr>
                                        <p:cTn id="40" dur="1000"/>
                                        <p:tgtEl>
                                          <p:spTgt spid="44"/>
                                        </p:tgtEl>
                                      </p:cBhvr>
                                    </p:animEffect>
                                    <p:anim calcmode="lin" valueType="num">
                                      <p:cBhvr>
                                        <p:cTn id="41" dur="1000" fill="hold"/>
                                        <p:tgtEl>
                                          <p:spTgt spid="44"/>
                                        </p:tgtEl>
                                        <p:attrNameLst>
                                          <p:attrName>ppt_x</p:attrName>
                                        </p:attrNameLst>
                                      </p:cBhvr>
                                      <p:tavLst>
                                        <p:tav tm="0">
                                          <p:val>
                                            <p:strVal val="#ppt_x"/>
                                          </p:val>
                                        </p:tav>
                                        <p:tav tm="100000">
                                          <p:val>
                                            <p:strVal val="#ppt_x"/>
                                          </p:val>
                                        </p:tav>
                                      </p:tavLst>
                                    </p:anim>
                                    <p:anim calcmode="lin" valueType="num">
                                      <p:cBhvr>
                                        <p:cTn id="42"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1000"/>
                                        <p:tgtEl>
                                          <p:spTgt spid="47"/>
                                        </p:tgtEl>
                                      </p:cBhvr>
                                    </p:animEffect>
                                    <p:anim calcmode="lin" valueType="num">
                                      <p:cBhvr>
                                        <p:cTn id="48" dur="1000" fill="hold"/>
                                        <p:tgtEl>
                                          <p:spTgt spid="47"/>
                                        </p:tgtEl>
                                        <p:attrNameLst>
                                          <p:attrName>ppt_x</p:attrName>
                                        </p:attrNameLst>
                                      </p:cBhvr>
                                      <p:tavLst>
                                        <p:tav tm="0">
                                          <p:val>
                                            <p:strVal val="#ppt_x"/>
                                          </p:val>
                                        </p:tav>
                                        <p:tav tm="100000">
                                          <p:val>
                                            <p:strVal val="#ppt_x"/>
                                          </p:val>
                                        </p:tav>
                                      </p:tavLst>
                                    </p:anim>
                                    <p:anim calcmode="lin" valueType="num">
                                      <p:cBhvr>
                                        <p:cTn id="4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fade">
                                      <p:cBhvr>
                                        <p:cTn id="54" dur="1000"/>
                                        <p:tgtEl>
                                          <p:spTgt spid="49"/>
                                        </p:tgtEl>
                                      </p:cBhvr>
                                    </p:animEffect>
                                    <p:anim calcmode="lin" valueType="num">
                                      <p:cBhvr>
                                        <p:cTn id="55" dur="1000" fill="hold"/>
                                        <p:tgtEl>
                                          <p:spTgt spid="49"/>
                                        </p:tgtEl>
                                        <p:attrNameLst>
                                          <p:attrName>ppt_x</p:attrName>
                                        </p:attrNameLst>
                                      </p:cBhvr>
                                      <p:tavLst>
                                        <p:tav tm="0">
                                          <p:val>
                                            <p:strVal val="#ppt_x"/>
                                          </p:val>
                                        </p:tav>
                                        <p:tav tm="100000">
                                          <p:val>
                                            <p:strVal val="#ppt_x"/>
                                          </p:val>
                                        </p:tav>
                                      </p:tavLst>
                                    </p:anim>
                                    <p:anim calcmode="lin" valueType="num">
                                      <p:cBhvr>
                                        <p:cTn id="56"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fade">
                                      <p:cBhvr>
                                        <p:cTn id="61" dur="1000"/>
                                        <p:tgtEl>
                                          <p:spTgt spid="50"/>
                                        </p:tgtEl>
                                      </p:cBhvr>
                                    </p:animEffect>
                                    <p:anim calcmode="lin" valueType="num">
                                      <p:cBhvr>
                                        <p:cTn id="62" dur="1000" fill="hold"/>
                                        <p:tgtEl>
                                          <p:spTgt spid="50"/>
                                        </p:tgtEl>
                                        <p:attrNameLst>
                                          <p:attrName>ppt_x</p:attrName>
                                        </p:attrNameLst>
                                      </p:cBhvr>
                                      <p:tavLst>
                                        <p:tav tm="0">
                                          <p:val>
                                            <p:strVal val="#ppt_x"/>
                                          </p:val>
                                        </p:tav>
                                        <p:tav tm="100000">
                                          <p:val>
                                            <p:strVal val="#ppt_x"/>
                                          </p:val>
                                        </p:tav>
                                      </p:tavLst>
                                    </p:anim>
                                    <p:anim calcmode="lin" valueType="num">
                                      <p:cBhvr>
                                        <p:cTn id="63"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fade">
                                      <p:cBhvr>
                                        <p:cTn id="68" dur="1000"/>
                                        <p:tgtEl>
                                          <p:spTgt spid="2"/>
                                        </p:tgtEl>
                                      </p:cBhvr>
                                    </p:animEffect>
                                    <p:anim calcmode="lin" valueType="num">
                                      <p:cBhvr>
                                        <p:cTn id="69" dur="1000" fill="hold"/>
                                        <p:tgtEl>
                                          <p:spTgt spid="2"/>
                                        </p:tgtEl>
                                        <p:attrNameLst>
                                          <p:attrName>ppt_x</p:attrName>
                                        </p:attrNameLst>
                                      </p:cBhvr>
                                      <p:tavLst>
                                        <p:tav tm="0">
                                          <p:val>
                                            <p:strVal val="#ppt_x"/>
                                          </p:val>
                                        </p:tav>
                                        <p:tav tm="100000">
                                          <p:val>
                                            <p:strVal val="#ppt_x"/>
                                          </p:val>
                                        </p:tav>
                                      </p:tavLst>
                                    </p:anim>
                                    <p:anim calcmode="lin" valueType="num">
                                      <p:cBhvr>
                                        <p:cTn id="7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7" grpId="0" animBg="1"/>
      <p:bldP spid="49" grpId="0" animBg="1"/>
      <p:bldP spid="5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36D"/>
        </a:solidFill>
        <a:effectLst/>
      </p:bgPr>
    </p:bg>
    <p:spTree>
      <p:nvGrpSpPr>
        <p:cNvPr id="1" name=""/>
        <p:cNvGrpSpPr/>
        <p:nvPr/>
      </p:nvGrpSpPr>
      <p:grpSpPr>
        <a:xfrm>
          <a:off x="0" y="0"/>
          <a:ext cx="0" cy="0"/>
          <a:chOff x="0" y="0"/>
          <a:chExt cx="0" cy="0"/>
        </a:xfrm>
      </p:grpSpPr>
      <p:grpSp>
        <p:nvGrpSpPr>
          <p:cNvPr id="2" name="Group 2"/>
          <p:cNvGrpSpPr/>
          <p:nvPr/>
        </p:nvGrpSpPr>
        <p:grpSpPr>
          <a:xfrm>
            <a:off x="1200157" y="1622966"/>
            <a:ext cx="15792450" cy="1767936"/>
            <a:chOff x="-496308" y="-5399863"/>
            <a:chExt cx="12016421" cy="9079331"/>
          </a:xfrm>
        </p:grpSpPr>
        <p:sp>
          <p:nvSpPr>
            <p:cNvPr id="3" name="AutoShape 3"/>
            <p:cNvSpPr/>
            <p:nvPr/>
          </p:nvSpPr>
          <p:spPr>
            <a:xfrm>
              <a:off x="-496308" y="-5399863"/>
              <a:ext cx="12016421" cy="9079331"/>
            </a:xfrm>
            <a:prstGeom prst="rect">
              <a:avLst/>
            </a:prstGeom>
            <a:solidFill>
              <a:srgbClr val="FFFFFF"/>
            </a:solidFill>
          </p:spPr>
          <p:txBody>
            <a:bodyPr/>
            <a:lstStyle/>
            <a:p>
              <a:endParaRPr lang="en-US" dirty="0">
                <a:solidFill>
                  <a:prstClr val="black"/>
                </a:solidFill>
              </a:endParaRPr>
            </a:p>
          </p:txBody>
        </p:sp>
        <p:sp>
          <p:nvSpPr>
            <p:cNvPr id="4" name="TextBox 4"/>
            <p:cNvSpPr txBox="1"/>
            <p:nvPr/>
          </p:nvSpPr>
          <p:spPr>
            <a:xfrm>
              <a:off x="-124972" y="-3755787"/>
              <a:ext cx="11407431" cy="5795545"/>
            </a:xfrm>
            <a:prstGeom prst="rect">
              <a:avLst/>
            </a:prstGeom>
          </p:spPr>
          <p:txBody>
            <a:bodyPr wrap="square" lIns="0" tIns="0" rIns="0" bIns="0" rtlCol="0" anchor="t">
              <a:spAutoFit/>
            </a:bodyPr>
            <a:lstStyle/>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Cho A và B là hai điểm trên đường tròn (O; 3cm) sao cho 		          .Tính số đo và độ dài các cung có hai nút A, B.	</a:t>
              </a:r>
            </a:p>
          </p:txBody>
        </p:sp>
      </p:grpSp>
      <p:sp>
        <p:nvSpPr>
          <p:cNvPr id="16" name="Freeform 16"/>
          <p:cNvSpPr/>
          <p:nvPr/>
        </p:nvSpPr>
        <p:spPr>
          <a:xfrm>
            <a:off x="-38102" y="8050280"/>
            <a:ext cx="2819396" cy="2529134"/>
          </a:xfrm>
          <a:custGeom>
            <a:avLst/>
            <a:gdLst/>
            <a:ahLst/>
            <a:cxnLst/>
            <a:rect l="l" t="t" r="r" b="b"/>
            <a:pathLst>
              <a:path w="4801477" h="5071680">
                <a:moveTo>
                  <a:pt x="0" y="0"/>
                </a:moveTo>
                <a:lnTo>
                  <a:pt x="4801477" y="0"/>
                </a:lnTo>
                <a:lnTo>
                  <a:pt x="4801477" y="5071680"/>
                </a:lnTo>
                <a:lnTo>
                  <a:pt x="0" y="5071680"/>
                </a:lnTo>
                <a:lnTo>
                  <a:pt x="0" y="0"/>
                </a:lnTo>
                <a:close/>
              </a:path>
            </a:pathLst>
          </a:custGeom>
          <a:blipFill>
            <a:blip r:embed="rId3">
              <a:extLst>
                <a:ext uri="{96DAC541-7B7A-43D3-8B79-37D633B846F1}">
                  <asvg:svgBlip xmlns:asvg="http://schemas.microsoft.com/office/drawing/2016/SVG/main" xmlns="" r:embed="rId4"/>
                </a:ext>
              </a:extLst>
            </a:blip>
            <a:stretch>
              <a:fillRect b="-113948"/>
            </a:stretch>
          </a:blipFill>
        </p:spPr>
      </p:sp>
      <p:graphicFrame>
        <p:nvGraphicFramePr>
          <p:cNvPr id="35" name="Object 34"/>
          <p:cNvGraphicFramePr>
            <a:graphicFrameLocks noChangeAspect="1"/>
          </p:cNvGraphicFramePr>
          <p:nvPr>
            <p:extLst>
              <p:ext uri="{D42A27DB-BD31-4B8C-83A1-F6EECF244321}">
                <p14:modId xmlns:p14="http://schemas.microsoft.com/office/powerpoint/2010/main" val="1092680979"/>
              </p:ext>
            </p:extLst>
          </p:nvPr>
        </p:nvGraphicFramePr>
        <p:xfrm>
          <a:off x="2590720" y="5734395"/>
          <a:ext cx="914400" cy="198438"/>
        </p:xfrm>
        <a:graphic>
          <a:graphicData uri="http://schemas.openxmlformats.org/presentationml/2006/ole">
            <mc:AlternateContent xmlns:mc="http://schemas.openxmlformats.org/markup-compatibility/2006">
              <mc:Choice xmlns:v="urn:schemas-microsoft-com:vml" Requires="v">
                <p:oleObj spid="_x0000_s3074" name="Equation" r:id="rId5" imgW="914400" imgH="198720" progId="Equation.DSMT4">
                  <p:embed/>
                </p:oleObj>
              </mc:Choice>
              <mc:Fallback>
                <p:oleObj name="Equation" r:id="rId5" imgW="914400" imgH="198720" progId="Equation.DSMT4">
                  <p:embed/>
                  <p:pic>
                    <p:nvPicPr>
                      <p:cNvPr id="0" name=""/>
                      <p:cNvPicPr/>
                      <p:nvPr/>
                    </p:nvPicPr>
                    <p:blipFill>
                      <a:blip r:embed="rId6"/>
                      <a:stretch>
                        <a:fillRect/>
                      </a:stretch>
                    </p:blipFill>
                    <p:spPr>
                      <a:xfrm>
                        <a:off x="2590720" y="5734395"/>
                        <a:ext cx="914400" cy="198438"/>
                      </a:xfrm>
                      <a:prstGeom prst="rect">
                        <a:avLst/>
                      </a:prstGeom>
                    </p:spPr>
                  </p:pic>
                </p:oleObj>
              </mc:Fallback>
            </mc:AlternateContent>
          </a:graphicData>
        </a:graphic>
      </p:graphicFrame>
      <p:sp>
        <p:nvSpPr>
          <p:cNvPr id="37" name="Rounded Rectangle 36"/>
          <p:cNvSpPr/>
          <p:nvPr/>
        </p:nvSpPr>
        <p:spPr>
          <a:xfrm>
            <a:off x="838207" y="571500"/>
            <a:ext cx="161925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r>
              <a:rPr lang="en-US" sz="3200" b="1" dirty="0">
                <a:solidFill>
                  <a:prstClr val="black"/>
                </a:solidFill>
              </a:rPr>
              <a:t>Ví dụ 1</a:t>
            </a:r>
          </a:p>
        </p:txBody>
      </p:sp>
      <p:graphicFrame>
        <p:nvGraphicFramePr>
          <p:cNvPr id="32" name="Object 31"/>
          <p:cNvGraphicFramePr>
            <a:graphicFrameLocks noChangeAspect="1"/>
          </p:cNvGraphicFramePr>
          <p:nvPr>
            <p:extLst>
              <p:ext uri="{D42A27DB-BD31-4B8C-83A1-F6EECF244321}">
                <p14:modId xmlns:p14="http://schemas.microsoft.com/office/powerpoint/2010/main" val="2895868443"/>
              </p:ext>
            </p:extLst>
          </p:nvPr>
        </p:nvGraphicFramePr>
        <p:xfrm>
          <a:off x="11734800" y="1943100"/>
          <a:ext cx="2065868" cy="609600"/>
        </p:xfrm>
        <a:graphic>
          <a:graphicData uri="http://schemas.openxmlformats.org/presentationml/2006/ole">
            <mc:AlternateContent xmlns:mc="http://schemas.openxmlformats.org/markup-compatibility/2006">
              <mc:Choice xmlns:v="urn:schemas-microsoft-com:vml" Requires="v">
                <p:oleObj spid="_x0000_s3075" name="Equation" r:id="rId7" imgW="774360" imgH="228600" progId="Equation.DSMT4">
                  <p:embed/>
                </p:oleObj>
              </mc:Choice>
              <mc:Fallback>
                <p:oleObj name="Equation" r:id="rId7" imgW="774360" imgH="228600" progId="Equation.DSMT4">
                  <p:embed/>
                  <p:pic>
                    <p:nvPicPr>
                      <p:cNvPr id="0" name=""/>
                      <p:cNvPicPr/>
                      <p:nvPr/>
                    </p:nvPicPr>
                    <p:blipFill>
                      <a:blip r:embed="rId8"/>
                      <a:stretch>
                        <a:fillRect/>
                      </a:stretch>
                    </p:blipFill>
                    <p:spPr>
                      <a:xfrm>
                        <a:off x="11734800" y="1943100"/>
                        <a:ext cx="2065868" cy="609600"/>
                      </a:xfrm>
                      <a:prstGeom prst="rect">
                        <a:avLst/>
                      </a:prstGeom>
                    </p:spPr>
                  </p:pic>
                </p:oleObj>
              </mc:Fallback>
            </mc:AlternateContent>
          </a:graphicData>
        </a:graphic>
      </p:graphicFrame>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252735" y="4305300"/>
            <a:ext cx="2739870" cy="2819400"/>
          </a:xfrm>
          <a:prstGeom prst="rect">
            <a:avLst/>
          </a:prstGeom>
        </p:spPr>
      </p:pic>
      <p:sp>
        <p:nvSpPr>
          <p:cNvPr id="42" name="Rounded Rectangle 41"/>
          <p:cNvSpPr/>
          <p:nvPr/>
        </p:nvSpPr>
        <p:spPr>
          <a:xfrm>
            <a:off x="6553200" y="3467100"/>
            <a:ext cx="1295400" cy="7620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lgn="ctr"/>
            <a:r>
              <a:rPr lang="en-US" sz="3200" b="1" dirty="0">
                <a:solidFill>
                  <a:prstClr val="black"/>
                </a:solidFill>
              </a:rPr>
              <a:t>Giải</a:t>
            </a:r>
          </a:p>
        </p:txBody>
      </p:sp>
      <p:grpSp>
        <p:nvGrpSpPr>
          <p:cNvPr id="43" name="Group 2"/>
          <p:cNvGrpSpPr/>
          <p:nvPr/>
        </p:nvGrpSpPr>
        <p:grpSpPr>
          <a:xfrm>
            <a:off x="1211924" y="4305300"/>
            <a:ext cx="12732676" cy="1767936"/>
            <a:chOff x="-496308" y="-3051889"/>
            <a:chExt cx="12016421" cy="9079331"/>
          </a:xfrm>
        </p:grpSpPr>
        <p:sp>
          <p:nvSpPr>
            <p:cNvPr id="44" name="AutoShape 3"/>
            <p:cNvSpPr/>
            <p:nvPr/>
          </p:nvSpPr>
          <p:spPr>
            <a:xfrm>
              <a:off x="-496308" y="-3051889"/>
              <a:ext cx="12016421" cy="9079331"/>
            </a:xfrm>
            <a:prstGeom prst="rect">
              <a:avLst/>
            </a:prstGeom>
            <a:solidFill>
              <a:srgbClr val="FFFFFF"/>
            </a:solidFill>
          </p:spPr>
          <p:txBody>
            <a:bodyPr/>
            <a:lstStyle/>
            <a:p>
              <a:endParaRPr lang="en-US" dirty="0">
                <a:solidFill>
                  <a:prstClr val="black"/>
                </a:solidFill>
              </a:endParaRPr>
            </a:p>
          </p:txBody>
        </p:sp>
        <p:sp>
          <p:nvSpPr>
            <p:cNvPr id="45" name="TextBox 4"/>
            <p:cNvSpPr txBox="1"/>
            <p:nvPr/>
          </p:nvSpPr>
          <p:spPr>
            <a:xfrm>
              <a:off x="-124972" y="-2018230"/>
              <a:ext cx="11407431" cy="5795548"/>
            </a:xfrm>
            <a:prstGeom prst="rect">
              <a:avLst/>
            </a:prstGeom>
          </p:spPr>
          <p:txBody>
            <a:bodyPr wrap="square" lIns="0" tIns="0" rIns="0" bIns="0" rtlCol="0" anchor="t">
              <a:spAutoFit/>
            </a:bodyPr>
            <a:lstStyle/>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 Ta có: </a:t>
              </a:r>
              <a:r>
                <a:rPr lang="en-US" sz="3400" dirty="0" err="1">
                  <a:solidFill>
                    <a:srgbClr val="000000"/>
                  </a:solidFill>
                  <a:latin typeface="Times New Roman" panose="02020603050405020304" pitchFamily="18" charset="0"/>
                  <a:cs typeface="Times New Roman" panose="02020603050405020304" pitchFamily="18" charset="0"/>
                </a:rPr>
                <a:t>sđ</a:t>
              </a:r>
              <a:r>
                <a:rPr lang="en-US" sz="3400" dirty="0">
                  <a:solidFill>
                    <a:srgbClr val="000000"/>
                  </a:solidFill>
                  <a:latin typeface="Times New Roman" panose="02020603050405020304" pitchFamily="18" charset="0"/>
                  <a:cs typeface="Times New Roman" panose="02020603050405020304" pitchFamily="18" charset="0"/>
                </a:rPr>
                <a:t>			      (vì cung	  chắn bởi góc ở tâm   	) </a:t>
              </a:r>
            </a:p>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nên có độ dài là  </a:t>
              </a:r>
            </a:p>
          </p:txBody>
        </p:sp>
      </p:grpSp>
      <p:graphicFrame>
        <p:nvGraphicFramePr>
          <p:cNvPr id="34" name="Object 33"/>
          <p:cNvGraphicFramePr>
            <a:graphicFrameLocks noChangeAspect="1"/>
          </p:cNvGraphicFramePr>
          <p:nvPr>
            <p:extLst>
              <p:ext uri="{D42A27DB-BD31-4B8C-83A1-F6EECF244321}">
                <p14:modId xmlns:p14="http://schemas.microsoft.com/office/powerpoint/2010/main" val="3329630114"/>
              </p:ext>
            </p:extLst>
          </p:nvPr>
        </p:nvGraphicFramePr>
        <p:xfrm>
          <a:off x="3733800" y="4449771"/>
          <a:ext cx="3052764" cy="617538"/>
        </p:xfrm>
        <a:graphic>
          <a:graphicData uri="http://schemas.openxmlformats.org/presentationml/2006/ole">
            <mc:AlternateContent xmlns:mc="http://schemas.openxmlformats.org/markup-compatibility/2006">
              <mc:Choice xmlns:v="urn:schemas-microsoft-com:vml" Requires="v">
                <p:oleObj spid="_x0000_s3076" name="Equation" r:id="rId10" imgW="1130040" imgH="228600" progId="Equation.DSMT4">
                  <p:embed/>
                </p:oleObj>
              </mc:Choice>
              <mc:Fallback>
                <p:oleObj name="Equation" r:id="rId10" imgW="1130040" imgH="228600" progId="Equation.DSMT4">
                  <p:embed/>
                  <p:pic>
                    <p:nvPicPr>
                      <p:cNvPr id="0" name=""/>
                      <p:cNvPicPr/>
                      <p:nvPr/>
                    </p:nvPicPr>
                    <p:blipFill>
                      <a:blip r:embed="rId11"/>
                      <a:stretch>
                        <a:fillRect/>
                      </a:stretch>
                    </p:blipFill>
                    <p:spPr>
                      <a:xfrm>
                        <a:off x="3733800" y="4449771"/>
                        <a:ext cx="3052764" cy="617538"/>
                      </a:xfrm>
                      <a:prstGeom prst="rect">
                        <a:avLst/>
                      </a:prstGeom>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3437343307"/>
              </p:ext>
            </p:extLst>
          </p:nvPr>
        </p:nvGraphicFramePr>
        <p:xfrm>
          <a:off x="8382007" y="4421065"/>
          <a:ext cx="718726" cy="610918"/>
        </p:xfrm>
        <a:graphic>
          <a:graphicData uri="http://schemas.openxmlformats.org/presentationml/2006/ole">
            <mc:AlternateContent xmlns:mc="http://schemas.openxmlformats.org/markup-compatibility/2006">
              <mc:Choice xmlns:v="urn:schemas-microsoft-com:vml" Requires="v">
                <p:oleObj spid="_x0000_s3077" name="Equation" r:id="rId12" imgW="253800" imgH="215640" progId="Equation.DSMT4">
                  <p:embed/>
                </p:oleObj>
              </mc:Choice>
              <mc:Fallback>
                <p:oleObj name="Equation" r:id="rId12" imgW="253800" imgH="215640" progId="Equation.DSMT4">
                  <p:embed/>
                  <p:pic>
                    <p:nvPicPr>
                      <p:cNvPr id="0" name=""/>
                      <p:cNvPicPr/>
                      <p:nvPr/>
                    </p:nvPicPr>
                    <p:blipFill>
                      <a:blip r:embed="rId13"/>
                      <a:stretch>
                        <a:fillRect/>
                      </a:stretch>
                    </p:blipFill>
                    <p:spPr>
                      <a:xfrm>
                        <a:off x="8382007" y="4421065"/>
                        <a:ext cx="718726" cy="610918"/>
                      </a:xfrm>
                      <a:prstGeom prst="rect">
                        <a:avLst/>
                      </a:prstGeom>
                    </p:spPr>
                  </p:pic>
                </p:oleObj>
              </mc:Fallback>
            </mc:AlternateContent>
          </a:graphicData>
        </a:graphic>
      </p:graphicFrame>
      <p:graphicFrame>
        <p:nvGraphicFramePr>
          <p:cNvPr id="46" name="Object 45"/>
          <p:cNvGraphicFramePr>
            <a:graphicFrameLocks noChangeAspect="1"/>
          </p:cNvGraphicFramePr>
          <p:nvPr>
            <p:extLst>
              <p:ext uri="{D42A27DB-BD31-4B8C-83A1-F6EECF244321}">
                <p14:modId xmlns:p14="http://schemas.microsoft.com/office/powerpoint/2010/main" val="1077137966"/>
              </p:ext>
            </p:extLst>
          </p:nvPr>
        </p:nvGraphicFramePr>
        <p:xfrm>
          <a:off x="12496807" y="4381500"/>
          <a:ext cx="960194" cy="617268"/>
        </p:xfrm>
        <a:graphic>
          <a:graphicData uri="http://schemas.openxmlformats.org/presentationml/2006/ole">
            <mc:AlternateContent xmlns:mc="http://schemas.openxmlformats.org/markup-compatibility/2006">
              <mc:Choice xmlns:v="urn:schemas-microsoft-com:vml" Requires="v">
                <p:oleObj spid="_x0000_s3078" name="Equation" r:id="rId14" imgW="355320" imgH="228600" progId="Equation.DSMT4">
                  <p:embed/>
                </p:oleObj>
              </mc:Choice>
              <mc:Fallback>
                <p:oleObj name="Equation" r:id="rId14" imgW="355320" imgH="228600" progId="Equation.DSMT4">
                  <p:embed/>
                  <p:pic>
                    <p:nvPicPr>
                      <p:cNvPr id="0" name=""/>
                      <p:cNvPicPr/>
                      <p:nvPr/>
                    </p:nvPicPr>
                    <p:blipFill>
                      <a:blip r:embed="rId15"/>
                      <a:stretch>
                        <a:fillRect/>
                      </a:stretch>
                    </p:blipFill>
                    <p:spPr>
                      <a:xfrm>
                        <a:off x="12496807" y="4381500"/>
                        <a:ext cx="960194" cy="617268"/>
                      </a:xfrm>
                      <a:prstGeom prst="rect">
                        <a:avLst/>
                      </a:prstGeom>
                    </p:spPr>
                  </p:pic>
                </p:oleObj>
              </mc:Fallback>
            </mc:AlternateContent>
          </a:graphicData>
        </a:graphic>
      </p:graphicFrame>
      <p:graphicFrame>
        <p:nvGraphicFramePr>
          <p:cNvPr id="47" name="Object 46"/>
          <p:cNvGraphicFramePr>
            <a:graphicFrameLocks noChangeAspect="1"/>
          </p:cNvGraphicFramePr>
          <p:nvPr>
            <p:extLst>
              <p:ext uri="{D42A27DB-BD31-4B8C-83A1-F6EECF244321}">
                <p14:modId xmlns:p14="http://schemas.microsoft.com/office/powerpoint/2010/main" val="349935010"/>
              </p:ext>
            </p:extLst>
          </p:nvPr>
        </p:nvGraphicFramePr>
        <p:xfrm>
          <a:off x="4915096" y="4991103"/>
          <a:ext cx="3466904" cy="1013906"/>
        </p:xfrm>
        <a:graphic>
          <a:graphicData uri="http://schemas.openxmlformats.org/presentationml/2006/ole">
            <mc:AlternateContent xmlns:mc="http://schemas.openxmlformats.org/markup-compatibility/2006">
              <mc:Choice xmlns:v="urn:schemas-microsoft-com:vml" Requires="v">
                <p:oleObj spid="_x0000_s3079" name="Equation" r:id="rId16" imgW="1346040" imgH="393480" progId="Equation.DSMT4">
                  <p:embed/>
                </p:oleObj>
              </mc:Choice>
              <mc:Fallback>
                <p:oleObj name="Equation" r:id="rId16" imgW="1346040" imgH="393480" progId="Equation.DSMT4">
                  <p:embed/>
                  <p:pic>
                    <p:nvPicPr>
                      <p:cNvPr id="0" name=""/>
                      <p:cNvPicPr/>
                      <p:nvPr/>
                    </p:nvPicPr>
                    <p:blipFill>
                      <a:blip r:embed="rId17"/>
                      <a:stretch>
                        <a:fillRect/>
                      </a:stretch>
                    </p:blipFill>
                    <p:spPr>
                      <a:xfrm>
                        <a:off x="4915096" y="4991103"/>
                        <a:ext cx="3466904" cy="1013906"/>
                      </a:xfrm>
                      <a:prstGeom prst="rect">
                        <a:avLst/>
                      </a:prstGeom>
                    </p:spPr>
                  </p:pic>
                </p:oleObj>
              </mc:Fallback>
            </mc:AlternateContent>
          </a:graphicData>
        </a:graphic>
      </p:graphicFrame>
      <p:sp>
        <p:nvSpPr>
          <p:cNvPr id="49" name="AutoShape 3"/>
          <p:cNvSpPr/>
          <p:nvPr/>
        </p:nvSpPr>
        <p:spPr>
          <a:xfrm>
            <a:off x="1219200" y="6347366"/>
            <a:ext cx="12732676" cy="1767936"/>
          </a:xfrm>
          <a:prstGeom prst="rect">
            <a:avLst/>
          </a:prstGeom>
          <a:solidFill>
            <a:srgbClr val="FFFFFF"/>
          </a:solidFill>
        </p:spPr>
        <p:txBody>
          <a:bodyPr lIns="91440" tIns="45720" rIns="91440" bIns="45720"/>
          <a:lstStyle/>
          <a:p>
            <a:endParaRPr lang="en-US" dirty="0">
              <a:solidFill>
                <a:prstClr val="black"/>
              </a:solidFill>
            </a:endParaRPr>
          </a:p>
        </p:txBody>
      </p:sp>
      <p:sp>
        <p:nvSpPr>
          <p:cNvPr id="50" name="TextBox 4"/>
          <p:cNvSpPr txBox="1"/>
          <p:nvPr/>
        </p:nvSpPr>
        <p:spPr>
          <a:xfrm>
            <a:off x="1612671" y="6548647"/>
            <a:ext cx="12087386" cy="564258"/>
          </a:xfrm>
          <a:prstGeom prst="rect">
            <a:avLst/>
          </a:prstGeom>
        </p:spPr>
        <p:txBody>
          <a:bodyPr wrap="square" lIns="0" tIns="0" rIns="0" bIns="0" rtlCol="0" anchor="t">
            <a:spAutoFit/>
          </a:bodyPr>
          <a:lstStyle/>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 Ta có: </a:t>
            </a:r>
            <a:r>
              <a:rPr lang="en-US" sz="3400" dirty="0" err="1">
                <a:solidFill>
                  <a:srgbClr val="000000"/>
                </a:solidFill>
                <a:latin typeface="Times New Roman" panose="02020603050405020304" pitchFamily="18" charset="0"/>
                <a:cs typeface="Times New Roman" panose="02020603050405020304" pitchFamily="18" charset="0"/>
              </a:rPr>
              <a:t>sđ</a:t>
            </a:r>
            <a:r>
              <a:rPr lang="en-US" sz="3400" dirty="0">
                <a:solidFill>
                  <a:srgbClr val="000000"/>
                </a:solidFill>
                <a:latin typeface="Times New Roman" panose="02020603050405020304" pitchFamily="18" charset="0"/>
                <a:cs typeface="Times New Roman" panose="02020603050405020304" pitchFamily="18" charset="0"/>
              </a:rPr>
              <a:t>			                     nên có độ dài là  </a:t>
            </a:r>
          </a:p>
        </p:txBody>
      </p:sp>
      <p:graphicFrame>
        <p:nvGraphicFramePr>
          <p:cNvPr id="51" name="Object 50"/>
          <p:cNvGraphicFramePr>
            <a:graphicFrameLocks noChangeAspect="1"/>
          </p:cNvGraphicFramePr>
          <p:nvPr>
            <p:extLst>
              <p:ext uri="{D42A27DB-BD31-4B8C-83A1-F6EECF244321}">
                <p14:modId xmlns:p14="http://schemas.microsoft.com/office/powerpoint/2010/main" val="3125869842"/>
              </p:ext>
            </p:extLst>
          </p:nvPr>
        </p:nvGraphicFramePr>
        <p:xfrm>
          <a:off x="3586358" y="6438907"/>
          <a:ext cx="4830312" cy="673998"/>
        </p:xfrm>
        <a:graphic>
          <a:graphicData uri="http://schemas.openxmlformats.org/presentationml/2006/ole">
            <mc:AlternateContent xmlns:mc="http://schemas.openxmlformats.org/markup-compatibility/2006">
              <mc:Choice xmlns:v="urn:schemas-microsoft-com:vml" Requires="v">
                <p:oleObj spid="_x0000_s3080" name="Equation" r:id="rId18" imgW="1638000" imgH="228600" progId="Equation.DSMT4">
                  <p:embed/>
                </p:oleObj>
              </mc:Choice>
              <mc:Fallback>
                <p:oleObj name="Equation" r:id="rId18" imgW="1638000" imgH="228600" progId="Equation.DSMT4">
                  <p:embed/>
                  <p:pic>
                    <p:nvPicPr>
                      <p:cNvPr id="0" name=""/>
                      <p:cNvPicPr/>
                      <p:nvPr/>
                    </p:nvPicPr>
                    <p:blipFill>
                      <a:blip r:embed="rId19"/>
                      <a:stretch>
                        <a:fillRect/>
                      </a:stretch>
                    </p:blipFill>
                    <p:spPr>
                      <a:xfrm>
                        <a:off x="3586358" y="6438907"/>
                        <a:ext cx="4830312" cy="673998"/>
                      </a:xfrm>
                      <a:prstGeom prst="rect">
                        <a:avLst/>
                      </a:prstGeom>
                    </p:spPr>
                  </p:pic>
                </p:oleObj>
              </mc:Fallback>
            </mc:AlternateContent>
          </a:graphicData>
        </a:graphic>
      </p:graphicFrame>
      <p:graphicFrame>
        <p:nvGraphicFramePr>
          <p:cNvPr id="52" name="Object 51"/>
          <p:cNvGraphicFramePr>
            <a:graphicFrameLocks noChangeAspect="1"/>
          </p:cNvGraphicFramePr>
          <p:nvPr>
            <p:extLst>
              <p:ext uri="{D42A27DB-BD31-4B8C-83A1-F6EECF244321}">
                <p14:modId xmlns:p14="http://schemas.microsoft.com/office/powerpoint/2010/main" val="2522336212"/>
              </p:ext>
            </p:extLst>
          </p:nvPr>
        </p:nvGraphicFramePr>
        <p:xfrm>
          <a:off x="4770445" y="7100888"/>
          <a:ext cx="3565526" cy="1014412"/>
        </p:xfrm>
        <a:graphic>
          <a:graphicData uri="http://schemas.openxmlformats.org/presentationml/2006/ole">
            <mc:AlternateContent xmlns:mc="http://schemas.openxmlformats.org/markup-compatibility/2006">
              <mc:Choice xmlns:v="urn:schemas-microsoft-com:vml" Requires="v">
                <p:oleObj spid="_x0000_s3081" name="Equation" r:id="rId20" imgW="1384200" imgH="393480" progId="Equation.DSMT4">
                  <p:embed/>
                </p:oleObj>
              </mc:Choice>
              <mc:Fallback>
                <p:oleObj name="Equation" r:id="rId20" imgW="1384200" imgH="393480" progId="Equation.DSMT4">
                  <p:embed/>
                  <p:pic>
                    <p:nvPicPr>
                      <p:cNvPr id="0" name="Object 46"/>
                      <p:cNvPicPr>
                        <a:picLocks noChangeAspect="1" noChangeArrowheads="1"/>
                      </p:cNvPicPr>
                      <p:nvPr/>
                    </p:nvPicPr>
                    <p:blipFill>
                      <a:blip r:embed="rId21"/>
                      <a:srcRect/>
                      <a:stretch>
                        <a:fillRect/>
                      </a:stretch>
                    </p:blipFill>
                    <p:spPr bwMode="auto">
                      <a:xfrm>
                        <a:off x="4770445" y="7100888"/>
                        <a:ext cx="3565526"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8718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1000"/>
                                        <p:tgtEl>
                                          <p:spTgt spid="42"/>
                                        </p:tgtEl>
                                      </p:cBhvr>
                                    </p:animEffect>
                                    <p:anim calcmode="lin" valueType="num">
                                      <p:cBhvr>
                                        <p:cTn id="20" dur="1000" fill="hold"/>
                                        <p:tgtEl>
                                          <p:spTgt spid="42"/>
                                        </p:tgtEl>
                                        <p:attrNameLst>
                                          <p:attrName>ppt_x</p:attrName>
                                        </p:attrNameLst>
                                      </p:cBhvr>
                                      <p:tavLst>
                                        <p:tav tm="0">
                                          <p:val>
                                            <p:strVal val="#ppt_x"/>
                                          </p:val>
                                        </p:tav>
                                        <p:tav tm="100000">
                                          <p:val>
                                            <p:strVal val="#ppt_x"/>
                                          </p:val>
                                        </p:tav>
                                      </p:tavLst>
                                    </p:anim>
                                    <p:anim calcmode="lin" valueType="num">
                                      <p:cBhvr>
                                        <p:cTn id="21"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1000"/>
                                        <p:tgtEl>
                                          <p:spTgt spid="34"/>
                                        </p:tgtEl>
                                      </p:cBhvr>
                                    </p:animEffect>
                                    <p:anim calcmode="lin" valueType="num">
                                      <p:cBhvr>
                                        <p:cTn id="34" dur="1000" fill="hold"/>
                                        <p:tgtEl>
                                          <p:spTgt spid="34"/>
                                        </p:tgtEl>
                                        <p:attrNameLst>
                                          <p:attrName>ppt_x</p:attrName>
                                        </p:attrNameLst>
                                      </p:cBhvr>
                                      <p:tavLst>
                                        <p:tav tm="0">
                                          <p:val>
                                            <p:strVal val="#ppt_x"/>
                                          </p:val>
                                        </p:tav>
                                        <p:tav tm="100000">
                                          <p:val>
                                            <p:strVal val="#ppt_x"/>
                                          </p:val>
                                        </p:tav>
                                      </p:tavLst>
                                    </p:anim>
                                    <p:anim calcmode="lin" valueType="num">
                                      <p:cBhvr>
                                        <p:cTn id="35" dur="1000" fill="hold"/>
                                        <p:tgtEl>
                                          <p:spTgt spid="3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1000"/>
                                        <p:tgtEl>
                                          <p:spTgt spid="38"/>
                                        </p:tgtEl>
                                      </p:cBhvr>
                                    </p:animEffect>
                                    <p:anim calcmode="lin" valueType="num">
                                      <p:cBhvr>
                                        <p:cTn id="39" dur="1000" fill="hold"/>
                                        <p:tgtEl>
                                          <p:spTgt spid="38"/>
                                        </p:tgtEl>
                                        <p:attrNameLst>
                                          <p:attrName>ppt_x</p:attrName>
                                        </p:attrNameLst>
                                      </p:cBhvr>
                                      <p:tavLst>
                                        <p:tav tm="0">
                                          <p:val>
                                            <p:strVal val="#ppt_x"/>
                                          </p:val>
                                        </p:tav>
                                        <p:tav tm="100000">
                                          <p:val>
                                            <p:strVal val="#ppt_x"/>
                                          </p:val>
                                        </p:tav>
                                      </p:tavLst>
                                    </p:anim>
                                    <p:anim calcmode="lin" valueType="num">
                                      <p:cBhvr>
                                        <p:cTn id="40" dur="1000" fill="hold"/>
                                        <p:tgtEl>
                                          <p:spTgt spid="38"/>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1000"/>
                                        <p:tgtEl>
                                          <p:spTgt spid="43"/>
                                        </p:tgtEl>
                                      </p:cBhvr>
                                    </p:animEffect>
                                    <p:anim calcmode="lin" valueType="num">
                                      <p:cBhvr>
                                        <p:cTn id="44" dur="1000" fill="hold"/>
                                        <p:tgtEl>
                                          <p:spTgt spid="43"/>
                                        </p:tgtEl>
                                        <p:attrNameLst>
                                          <p:attrName>ppt_x</p:attrName>
                                        </p:attrNameLst>
                                      </p:cBhvr>
                                      <p:tavLst>
                                        <p:tav tm="0">
                                          <p:val>
                                            <p:strVal val="#ppt_x"/>
                                          </p:val>
                                        </p:tav>
                                        <p:tav tm="100000">
                                          <p:val>
                                            <p:strVal val="#ppt_x"/>
                                          </p:val>
                                        </p:tav>
                                      </p:tavLst>
                                    </p:anim>
                                    <p:anim calcmode="lin" valueType="num">
                                      <p:cBhvr>
                                        <p:cTn id="45" dur="1000" fill="hold"/>
                                        <p:tgtEl>
                                          <p:spTgt spid="4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fade">
                                      <p:cBhvr>
                                        <p:cTn id="48" dur="1000"/>
                                        <p:tgtEl>
                                          <p:spTgt spid="46"/>
                                        </p:tgtEl>
                                      </p:cBhvr>
                                    </p:animEffect>
                                    <p:anim calcmode="lin" valueType="num">
                                      <p:cBhvr>
                                        <p:cTn id="49" dur="1000" fill="hold"/>
                                        <p:tgtEl>
                                          <p:spTgt spid="46"/>
                                        </p:tgtEl>
                                        <p:attrNameLst>
                                          <p:attrName>ppt_x</p:attrName>
                                        </p:attrNameLst>
                                      </p:cBhvr>
                                      <p:tavLst>
                                        <p:tav tm="0">
                                          <p:val>
                                            <p:strVal val="#ppt_x"/>
                                          </p:val>
                                        </p:tav>
                                        <p:tav tm="100000">
                                          <p:val>
                                            <p:strVal val="#ppt_x"/>
                                          </p:val>
                                        </p:tav>
                                      </p:tavLst>
                                    </p:anim>
                                    <p:anim calcmode="lin" valueType="num">
                                      <p:cBhvr>
                                        <p:cTn id="50" dur="1000" fill="hold"/>
                                        <p:tgtEl>
                                          <p:spTgt spid="46"/>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fade">
                                      <p:cBhvr>
                                        <p:cTn id="53" dur="1000"/>
                                        <p:tgtEl>
                                          <p:spTgt spid="47"/>
                                        </p:tgtEl>
                                      </p:cBhvr>
                                    </p:animEffect>
                                    <p:anim calcmode="lin" valueType="num">
                                      <p:cBhvr>
                                        <p:cTn id="54" dur="1000" fill="hold"/>
                                        <p:tgtEl>
                                          <p:spTgt spid="47"/>
                                        </p:tgtEl>
                                        <p:attrNameLst>
                                          <p:attrName>ppt_x</p:attrName>
                                        </p:attrNameLst>
                                      </p:cBhvr>
                                      <p:tavLst>
                                        <p:tav tm="0">
                                          <p:val>
                                            <p:strVal val="#ppt_x"/>
                                          </p:val>
                                        </p:tav>
                                        <p:tav tm="100000">
                                          <p:val>
                                            <p:strVal val="#ppt_x"/>
                                          </p:val>
                                        </p:tav>
                                      </p:tavLst>
                                    </p:anim>
                                    <p:anim calcmode="lin" valueType="num">
                                      <p:cBhvr>
                                        <p:cTn id="55"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fade">
                                      <p:cBhvr>
                                        <p:cTn id="60" dur="1000"/>
                                        <p:tgtEl>
                                          <p:spTgt spid="51"/>
                                        </p:tgtEl>
                                      </p:cBhvr>
                                    </p:animEffect>
                                    <p:anim calcmode="lin" valueType="num">
                                      <p:cBhvr>
                                        <p:cTn id="61" dur="1000" fill="hold"/>
                                        <p:tgtEl>
                                          <p:spTgt spid="51"/>
                                        </p:tgtEl>
                                        <p:attrNameLst>
                                          <p:attrName>ppt_x</p:attrName>
                                        </p:attrNameLst>
                                      </p:cBhvr>
                                      <p:tavLst>
                                        <p:tav tm="0">
                                          <p:val>
                                            <p:strVal val="#ppt_x"/>
                                          </p:val>
                                        </p:tav>
                                        <p:tav tm="100000">
                                          <p:val>
                                            <p:strVal val="#ppt_x"/>
                                          </p:val>
                                        </p:tav>
                                      </p:tavLst>
                                    </p:anim>
                                    <p:anim calcmode="lin" valueType="num">
                                      <p:cBhvr>
                                        <p:cTn id="62" dur="1000" fill="hold"/>
                                        <p:tgtEl>
                                          <p:spTgt spid="51"/>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50"/>
                                        </p:tgtEl>
                                        <p:attrNameLst>
                                          <p:attrName>style.visibility</p:attrName>
                                        </p:attrNameLst>
                                      </p:cBhvr>
                                      <p:to>
                                        <p:strVal val="visible"/>
                                      </p:to>
                                    </p:set>
                                    <p:animEffect transition="in" filter="fade">
                                      <p:cBhvr>
                                        <p:cTn id="65" dur="1000"/>
                                        <p:tgtEl>
                                          <p:spTgt spid="50"/>
                                        </p:tgtEl>
                                      </p:cBhvr>
                                    </p:animEffect>
                                    <p:anim calcmode="lin" valueType="num">
                                      <p:cBhvr>
                                        <p:cTn id="66" dur="1000" fill="hold"/>
                                        <p:tgtEl>
                                          <p:spTgt spid="50"/>
                                        </p:tgtEl>
                                        <p:attrNameLst>
                                          <p:attrName>ppt_x</p:attrName>
                                        </p:attrNameLst>
                                      </p:cBhvr>
                                      <p:tavLst>
                                        <p:tav tm="0">
                                          <p:val>
                                            <p:strVal val="#ppt_x"/>
                                          </p:val>
                                        </p:tav>
                                        <p:tav tm="100000">
                                          <p:val>
                                            <p:strVal val="#ppt_x"/>
                                          </p:val>
                                        </p:tav>
                                      </p:tavLst>
                                    </p:anim>
                                    <p:anim calcmode="lin" valueType="num">
                                      <p:cBhvr>
                                        <p:cTn id="67" dur="1000" fill="hold"/>
                                        <p:tgtEl>
                                          <p:spTgt spid="50"/>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fade">
                                      <p:cBhvr>
                                        <p:cTn id="70" dur="1000"/>
                                        <p:tgtEl>
                                          <p:spTgt spid="49"/>
                                        </p:tgtEl>
                                      </p:cBhvr>
                                    </p:animEffect>
                                    <p:anim calcmode="lin" valueType="num">
                                      <p:cBhvr>
                                        <p:cTn id="71" dur="1000" fill="hold"/>
                                        <p:tgtEl>
                                          <p:spTgt spid="49"/>
                                        </p:tgtEl>
                                        <p:attrNameLst>
                                          <p:attrName>ppt_x</p:attrName>
                                        </p:attrNameLst>
                                      </p:cBhvr>
                                      <p:tavLst>
                                        <p:tav tm="0">
                                          <p:val>
                                            <p:strVal val="#ppt_x"/>
                                          </p:val>
                                        </p:tav>
                                        <p:tav tm="100000">
                                          <p:val>
                                            <p:strVal val="#ppt_x"/>
                                          </p:val>
                                        </p:tav>
                                      </p:tavLst>
                                    </p:anim>
                                    <p:anim calcmode="lin" valueType="num">
                                      <p:cBhvr>
                                        <p:cTn id="72" dur="1000" fill="hold"/>
                                        <p:tgtEl>
                                          <p:spTgt spid="49"/>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52"/>
                                        </p:tgtEl>
                                        <p:attrNameLst>
                                          <p:attrName>style.visibility</p:attrName>
                                        </p:attrNameLst>
                                      </p:cBhvr>
                                      <p:to>
                                        <p:strVal val="visible"/>
                                      </p:to>
                                    </p:set>
                                    <p:animEffect transition="in" filter="fade">
                                      <p:cBhvr>
                                        <p:cTn id="75" dur="1000"/>
                                        <p:tgtEl>
                                          <p:spTgt spid="52"/>
                                        </p:tgtEl>
                                      </p:cBhvr>
                                    </p:animEffect>
                                    <p:anim calcmode="lin" valueType="num">
                                      <p:cBhvr>
                                        <p:cTn id="76" dur="1000" fill="hold"/>
                                        <p:tgtEl>
                                          <p:spTgt spid="52"/>
                                        </p:tgtEl>
                                        <p:attrNameLst>
                                          <p:attrName>ppt_x</p:attrName>
                                        </p:attrNameLst>
                                      </p:cBhvr>
                                      <p:tavLst>
                                        <p:tav tm="0">
                                          <p:val>
                                            <p:strVal val="#ppt_x"/>
                                          </p:val>
                                        </p:tav>
                                        <p:tav tm="100000">
                                          <p:val>
                                            <p:strVal val="#ppt_x"/>
                                          </p:val>
                                        </p:tav>
                                      </p:tavLst>
                                    </p:anim>
                                    <p:anim calcmode="lin" valueType="num">
                                      <p:cBhvr>
                                        <p:cTn id="77"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9" grpId="0" animBg="1"/>
      <p:bldP spid="5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36D"/>
        </a:solidFill>
        <a:effectLst/>
      </p:bgPr>
    </p:bg>
    <p:spTree>
      <p:nvGrpSpPr>
        <p:cNvPr id="1" name=""/>
        <p:cNvGrpSpPr/>
        <p:nvPr/>
      </p:nvGrpSpPr>
      <p:grpSpPr>
        <a:xfrm>
          <a:off x="0" y="0"/>
          <a:ext cx="0" cy="0"/>
          <a:chOff x="0" y="0"/>
          <a:chExt cx="0" cy="0"/>
        </a:xfrm>
      </p:grpSpPr>
      <p:grpSp>
        <p:nvGrpSpPr>
          <p:cNvPr id="2" name="Group 2"/>
          <p:cNvGrpSpPr/>
          <p:nvPr/>
        </p:nvGrpSpPr>
        <p:grpSpPr>
          <a:xfrm>
            <a:off x="849891" y="2171702"/>
            <a:ext cx="9818118" cy="1447800"/>
            <a:chOff x="73340" y="477857"/>
            <a:chExt cx="12016421" cy="9079332"/>
          </a:xfrm>
        </p:grpSpPr>
        <p:sp>
          <p:nvSpPr>
            <p:cNvPr id="3" name="AutoShape 3"/>
            <p:cNvSpPr/>
            <p:nvPr/>
          </p:nvSpPr>
          <p:spPr>
            <a:xfrm>
              <a:off x="73340" y="477857"/>
              <a:ext cx="12016421" cy="9079332"/>
            </a:xfrm>
            <a:prstGeom prst="rect">
              <a:avLst/>
            </a:prstGeom>
            <a:solidFill>
              <a:srgbClr val="FFFFFF"/>
            </a:solidFill>
          </p:spPr>
          <p:txBody>
            <a:bodyPr/>
            <a:lstStyle/>
            <a:p>
              <a:endParaRPr lang="en-US" dirty="0">
                <a:solidFill>
                  <a:prstClr val="black"/>
                </a:solidFill>
              </a:endParaRPr>
            </a:p>
          </p:txBody>
        </p:sp>
        <p:sp>
          <p:nvSpPr>
            <p:cNvPr id="4" name="TextBox 4"/>
            <p:cNvSpPr txBox="1"/>
            <p:nvPr/>
          </p:nvSpPr>
          <p:spPr>
            <a:xfrm>
              <a:off x="355452" y="3151502"/>
              <a:ext cx="10988218" cy="3538528"/>
            </a:xfrm>
            <a:prstGeom prst="rect">
              <a:avLst/>
            </a:prstGeom>
          </p:spPr>
          <p:txBody>
            <a:bodyPr wrap="square" lIns="0" tIns="0" rIns="0" bIns="0" rtlCol="0" anchor="t">
              <a:spAutoFit/>
            </a:bodyPr>
            <a:lstStyle/>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Tính độ dài cung	 của đường tròn bán </a:t>
              </a:r>
              <a:r>
                <a:rPr lang="en-US" sz="3400" dirty="0" err="1">
                  <a:solidFill>
                    <a:srgbClr val="000000"/>
                  </a:solidFill>
                  <a:latin typeface="Times New Roman" panose="02020603050405020304" pitchFamily="18" charset="0"/>
                  <a:cs typeface="Times New Roman" panose="02020603050405020304" pitchFamily="18" charset="0"/>
                </a:rPr>
                <a:t>kính</a:t>
              </a:r>
              <a:r>
                <a:rPr lang="en-US" sz="3400">
                  <a:solidFill>
                    <a:srgbClr val="000000"/>
                  </a:solidFill>
                  <a:latin typeface="Times New Roman" panose="02020603050405020304" pitchFamily="18" charset="0"/>
                  <a:cs typeface="Times New Roman" panose="02020603050405020304" pitchFamily="18" charset="0"/>
                </a:rPr>
                <a:t> </a:t>
              </a:r>
              <a:r>
                <a:rPr lang="en-US" sz="3400" smtClean="0">
                  <a:solidFill>
                    <a:srgbClr val="000000"/>
                  </a:solidFill>
                  <a:latin typeface="Times New Roman" panose="02020603050405020304" pitchFamily="18" charset="0"/>
                  <a:cs typeface="Times New Roman" panose="02020603050405020304" pitchFamily="18" charset="0"/>
                </a:rPr>
                <a:t>9cm</a:t>
              </a:r>
              <a:r>
                <a:rPr lang="en-US" sz="3400" dirty="0">
                  <a:solidFill>
                    <a:srgbClr val="000000"/>
                  </a:solidFill>
                  <a:latin typeface="Times New Roman" panose="02020603050405020304" pitchFamily="18" charset="0"/>
                  <a:cs typeface="Times New Roman" panose="02020603050405020304" pitchFamily="18" charset="0"/>
                </a:rPr>
                <a:t>.  </a:t>
              </a:r>
            </a:p>
          </p:txBody>
        </p:sp>
      </p:grpSp>
      <p:grpSp>
        <p:nvGrpSpPr>
          <p:cNvPr id="5" name="Group 5"/>
          <p:cNvGrpSpPr/>
          <p:nvPr/>
        </p:nvGrpSpPr>
        <p:grpSpPr>
          <a:xfrm>
            <a:off x="773691" y="922095"/>
            <a:ext cx="2693418" cy="1076382"/>
            <a:chOff x="-59243" y="470555"/>
            <a:chExt cx="8540550" cy="2148064"/>
          </a:xfrm>
        </p:grpSpPr>
        <p:sp>
          <p:nvSpPr>
            <p:cNvPr id="6" name="Freeform 6"/>
            <p:cNvSpPr/>
            <p:nvPr/>
          </p:nvSpPr>
          <p:spPr>
            <a:xfrm>
              <a:off x="-59243" y="470555"/>
              <a:ext cx="8540550" cy="2148064"/>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3">
                <a:extLst>
                  <a:ext uri="{96DAC541-7B7A-43D3-8B79-37D633B846F1}">
                    <asvg:svgBlip xmlns:asvg="http://schemas.microsoft.com/office/drawing/2016/SVG/main" xmlns="" r:embed="rId4"/>
                  </a:ext>
                </a:extLst>
              </a:blip>
              <a:stretch>
                <a:fillRect b="-28742"/>
              </a:stretch>
            </a:blipFill>
          </p:spPr>
        </p:sp>
        <p:sp>
          <p:nvSpPr>
            <p:cNvPr id="7" name="TextBox 7"/>
            <p:cNvSpPr txBox="1"/>
            <p:nvPr/>
          </p:nvSpPr>
          <p:spPr>
            <a:xfrm>
              <a:off x="640092" y="726048"/>
              <a:ext cx="7305486" cy="1740260"/>
            </a:xfrm>
            <a:prstGeom prst="rect">
              <a:avLst/>
            </a:prstGeom>
          </p:spPr>
          <p:txBody>
            <a:bodyPr wrap="square" lIns="0" tIns="0" rIns="0" bIns="0" rtlCol="0" anchor="t">
              <a:spAutoFit/>
            </a:bodyPr>
            <a:lstStyle/>
            <a:p>
              <a:pPr algn="ctr">
                <a:lnSpc>
                  <a:spcPts val="6720"/>
                </a:lnSpc>
              </a:pPr>
              <a:r>
                <a:rPr lang="en-US" sz="3200" b="1" dirty="0">
                  <a:solidFill>
                    <a:srgbClr val="000000"/>
                  </a:solidFill>
                  <a:latin typeface="Times New Roman" panose="02020603050405020304" pitchFamily="18" charset="0"/>
                  <a:cs typeface="Times New Roman" panose="02020603050405020304" pitchFamily="18" charset="0"/>
                </a:rPr>
                <a:t>Luyện tập 1</a:t>
              </a:r>
            </a:p>
          </p:txBody>
        </p:sp>
      </p:grpSp>
      <p:sp>
        <p:nvSpPr>
          <p:cNvPr id="16" name="Freeform 16"/>
          <p:cNvSpPr/>
          <p:nvPr/>
        </p:nvSpPr>
        <p:spPr>
          <a:xfrm>
            <a:off x="1981206" y="7890611"/>
            <a:ext cx="2819396" cy="2529134"/>
          </a:xfrm>
          <a:custGeom>
            <a:avLst/>
            <a:gdLst/>
            <a:ahLst/>
            <a:cxnLst/>
            <a:rect l="l" t="t" r="r" b="b"/>
            <a:pathLst>
              <a:path w="4801477" h="5071680">
                <a:moveTo>
                  <a:pt x="0" y="0"/>
                </a:moveTo>
                <a:lnTo>
                  <a:pt x="4801477" y="0"/>
                </a:lnTo>
                <a:lnTo>
                  <a:pt x="4801477" y="5071680"/>
                </a:lnTo>
                <a:lnTo>
                  <a:pt x="0" y="5071680"/>
                </a:lnTo>
                <a:lnTo>
                  <a:pt x="0" y="0"/>
                </a:lnTo>
                <a:close/>
              </a:path>
            </a:pathLst>
          </a:custGeom>
          <a:blipFill>
            <a:blip r:embed="rId5">
              <a:extLst>
                <a:ext uri="{96DAC541-7B7A-43D3-8B79-37D633B846F1}">
                  <asvg:svgBlip xmlns:asvg="http://schemas.microsoft.com/office/drawing/2016/SVG/main" xmlns="" r:embed="rId6"/>
                </a:ext>
              </a:extLst>
            </a:blip>
            <a:stretch>
              <a:fillRect b="-113948"/>
            </a:stretch>
          </a:blipFill>
        </p:spPr>
      </p:sp>
      <p:graphicFrame>
        <p:nvGraphicFramePr>
          <p:cNvPr id="35" name="Object 34"/>
          <p:cNvGraphicFramePr>
            <a:graphicFrameLocks noChangeAspect="1"/>
          </p:cNvGraphicFramePr>
          <p:nvPr>
            <p:extLst>
              <p:ext uri="{D42A27DB-BD31-4B8C-83A1-F6EECF244321}">
                <p14:modId xmlns:p14="http://schemas.microsoft.com/office/powerpoint/2010/main" val="710686791"/>
              </p:ext>
            </p:extLst>
          </p:nvPr>
        </p:nvGraphicFramePr>
        <p:xfrm>
          <a:off x="2590720" y="5734395"/>
          <a:ext cx="914400" cy="198438"/>
        </p:xfrm>
        <a:graphic>
          <a:graphicData uri="http://schemas.openxmlformats.org/presentationml/2006/ole">
            <mc:AlternateContent xmlns:mc="http://schemas.openxmlformats.org/markup-compatibility/2006">
              <mc:Choice xmlns:v="urn:schemas-microsoft-com:vml" Requires="v">
                <p:oleObj spid="_x0000_s4098" name="Equation" r:id="rId7" imgW="914400" imgH="198720" progId="Equation.DSMT4">
                  <p:embed/>
                </p:oleObj>
              </mc:Choice>
              <mc:Fallback>
                <p:oleObj name="Equation" r:id="rId7" imgW="914400" imgH="198720" progId="Equation.DSMT4">
                  <p:embed/>
                  <p:pic>
                    <p:nvPicPr>
                      <p:cNvPr id="0" name=""/>
                      <p:cNvPicPr/>
                      <p:nvPr/>
                    </p:nvPicPr>
                    <p:blipFill>
                      <a:blip r:embed="rId8"/>
                      <a:stretch>
                        <a:fillRect/>
                      </a:stretch>
                    </p:blipFill>
                    <p:spPr>
                      <a:xfrm>
                        <a:off x="2590720" y="5734395"/>
                        <a:ext cx="914400" cy="198438"/>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1985443321"/>
              </p:ext>
            </p:extLst>
          </p:nvPr>
        </p:nvGraphicFramePr>
        <p:xfrm>
          <a:off x="4133040" y="2552700"/>
          <a:ext cx="743760" cy="595008"/>
        </p:xfrm>
        <a:graphic>
          <a:graphicData uri="http://schemas.openxmlformats.org/presentationml/2006/ole">
            <mc:AlternateContent xmlns:mc="http://schemas.openxmlformats.org/markup-compatibility/2006">
              <mc:Choice xmlns:v="urn:schemas-microsoft-com:vml" Requires="v">
                <p:oleObj spid="_x0000_s4099" name="Equation" r:id="rId9" imgW="253800" imgH="203040" progId="Equation.DSMT4">
                  <p:embed/>
                </p:oleObj>
              </mc:Choice>
              <mc:Fallback>
                <p:oleObj name="Equation" r:id="rId9" imgW="253800" imgH="203040" progId="Equation.DSMT4">
                  <p:embed/>
                  <p:pic>
                    <p:nvPicPr>
                      <p:cNvPr id="0" name=""/>
                      <p:cNvPicPr/>
                      <p:nvPr/>
                    </p:nvPicPr>
                    <p:blipFill>
                      <a:blip r:embed="rId10"/>
                      <a:stretch>
                        <a:fillRect/>
                      </a:stretch>
                    </p:blipFill>
                    <p:spPr>
                      <a:xfrm>
                        <a:off x="4133040" y="2552700"/>
                        <a:ext cx="743760" cy="595008"/>
                      </a:xfrm>
                      <a:prstGeom prst="rect">
                        <a:avLst/>
                      </a:prstGeom>
                    </p:spPr>
                  </p:pic>
                </p:oleObj>
              </mc:Fallback>
            </mc:AlternateContent>
          </a:graphicData>
        </a:graphic>
      </p:graphicFrame>
      <p:sp>
        <p:nvSpPr>
          <p:cNvPr id="42" name="Rounded Rectangle 41"/>
          <p:cNvSpPr/>
          <p:nvPr/>
        </p:nvSpPr>
        <p:spPr>
          <a:xfrm>
            <a:off x="1219200" y="3848100"/>
            <a:ext cx="1295400" cy="7620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lgn="ctr"/>
            <a:r>
              <a:rPr lang="en-US" sz="3200" b="1" dirty="0">
                <a:solidFill>
                  <a:prstClr val="black"/>
                </a:solidFill>
              </a:rPr>
              <a:t>Giải</a:t>
            </a:r>
          </a:p>
        </p:txBody>
      </p:sp>
      <p:grpSp>
        <p:nvGrpSpPr>
          <p:cNvPr id="45" name="Group 2"/>
          <p:cNvGrpSpPr/>
          <p:nvPr/>
        </p:nvGrpSpPr>
        <p:grpSpPr>
          <a:xfrm>
            <a:off x="849891" y="5219700"/>
            <a:ext cx="9818118" cy="1447800"/>
            <a:chOff x="-113182" y="-2389309"/>
            <a:chExt cx="12016421" cy="9079333"/>
          </a:xfrm>
        </p:grpSpPr>
        <p:sp>
          <p:nvSpPr>
            <p:cNvPr id="46" name="AutoShape 3"/>
            <p:cNvSpPr/>
            <p:nvPr/>
          </p:nvSpPr>
          <p:spPr>
            <a:xfrm>
              <a:off x="-113182" y="-2389309"/>
              <a:ext cx="12016421" cy="9079333"/>
            </a:xfrm>
            <a:prstGeom prst="rect">
              <a:avLst/>
            </a:prstGeom>
            <a:solidFill>
              <a:srgbClr val="FFFFFF"/>
            </a:solidFill>
          </p:spPr>
          <p:txBody>
            <a:bodyPr/>
            <a:lstStyle/>
            <a:p>
              <a:endParaRPr lang="en-US" dirty="0">
                <a:solidFill>
                  <a:prstClr val="black"/>
                </a:solidFill>
              </a:endParaRPr>
            </a:p>
          </p:txBody>
        </p:sp>
        <p:sp>
          <p:nvSpPr>
            <p:cNvPr id="47" name="TextBox 4"/>
            <p:cNvSpPr txBox="1"/>
            <p:nvPr/>
          </p:nvSpPr>
          <p:spPr>
            <a:xfrm>
              <a:off x="355452" y="477851"/>
              <a:ext cx="10988218" cy="3538528"/>
            </a:xfrm>
            <a:prstGeom prst="rect">
              <a:avLst/>
            </a:prstGeom>
          </p:spPr>
          <p:txBody>
            <a:bodyPr wrap="square" lIns="0" tIns="0" rIns="0" bIns="0" rtlCol="0" anchor="t">
              <a:spAutoFit/>
            </a:bodyPr>
            <a:lstStyle/>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Ta có: Độ dài:   </a:t>
              </a:r>
            </a:p>
          </p:txBody>
        </p:sp>
      </p:grpSp>
      <p:graphicFrame>
        <p:nvGraphicFramePr>
          <p:cNvPr id="33" name="Object 32"/>
          <p:cNvGraphicFramePr>
            <a:graphicFrameLocks noChangeAspect="1"/>
          </p:cNvGraphicFramePr>
          <p:nvPr>
            <p:extLst>
              <p:ext uri="{D42A27DB-BD31-4B8C-83A1-F6EECF244321}">
                <p14:modId xmlns:p14="http://schemas.microsoft.com/office/powerpoint/2010/main" val="3461139489"/>
              </p:ext>
            </p:extLst>
          </p:nvPr>
        </p:nvGraphicFramePr>
        <p:xfrm>
          <a:off x="3932238" y="5524500"/>
          <a:ext cx="2557462" cy="941388"/>
        </p:xfrm>
        <a:graphic>
          <a:graphicData uri="http://schemas.openxmlformats.org/presentationml/2006/ole">
            <mc:AlternateContent xmlns:mc="http://schemas.openxmlformats.org/markup-compatibility/2006">
              <mc:Choice xmlns:v="urn:schemas-microsoft-com:vml" Requires="v">
                <p:oleObj spid="_x0000_s4100" name="Equation" r:id="rId11" imgW="1066680" imgH="393480" progId="Equation.DSMT4">
                  <p:embed/>
                </p:oleObj>
              </mc:Choice>
              <mc:Fallback>
                <p:oleObj name="Equation" r:id="rId11" imgW="1066680" imgH="393480" progId="Equation.DSMT4">
                  <p:embed/>
                  <p:pic>
                    <p:nvPicPr>
                      <p:cNvPr id="0" name="Object 43"/>
                      <p:cNvPicPr>
                        <a:picLocks noChangeAspect="1" noChangeArrowheads="1"/>
                      </p:cNvPicPr>
                      <p:nvPr/>
                    </p:nvPicPr>
                    <p:blipFill>
                      <a:blip r:embed="rId12"/>
                      <a:srcRect/>
                      <a:stretch>
                        <a:fillRect/>
                      </a:stretch>
                    </p:blipFill>
                    <p:spPr bwMode="auto">
                      <a:xfrm>
                        <a:off x="3932238" y="5524500"/>
                        <a:ext cx="2557462" cy="941388"/>
                      </a:xfrm>
                      <a:prstGeom prst="rect">
                        <a:avLst/>
                      </a:prstGeom>
                      <a:noFill/>
                      <a:ln w="9525">
                        <a:noFill/>
                        <a:miter lim="800000"/>
                        <a:headEnd/>
                        <a:tailEnd/>
                      </a:ln>
                    </p:spPr>
                  </p:pic>
                </p:oleObj>
              </mc:Fallback>
            </mc:AlternateContent>
          </a:graphicData>
        </a:graphic>
      </p:graphicFrame>
    </p:spTree>
    <p:extLst>
      <p:ext uri="{BB962C8B-B14F-4D97-AF65-F5344CB8AC3E}">
        <p14:creationId xmlns:p14="http://schemas.microsoft.com/office/powerpoint/2010/main" val="277029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1000"/>
                                        <p:tgtEl>
                                          <p:spTgt spid="42"/>
                                        </p:tgtEl>
                                      </p:cBhvr>
                                    </p:animEffect>
                                    <p:anim calcmode="lin" valueType="num">
                                      <p:cBhvr>
                                        <p:cTn id="20" dur="1000" fill="hold"/>
                                        <p:tgtEl>
                                          <p:spTgt spid="42"/>
                                        </p:tgtEl>
                                        <p:attrNameLst>
                                          <p:attrName>ppt_x</p:attrName>
                                        </p:attrNameLst>
                                      </p:cBhvr>
                                      <p:tavLst>
                                        <p:tav tm="0">
                                          <p:val>
                                            <p:strVal val="#ppt_x"/>
                                          </p:val>
                                        </p:tav>
                                        <p:tav tm="100000">
                                          <p:val>
                                            <p:strVal val="#ppt_x"/>
                                          </p:val>
                                        </p:tav>
                                      </p:tavLst>
                                    </p:anim>
                                    <p:anim calcmode="lin" valueType="num">
                                      <p:cBhvr>
                                        <p:cTn id="21"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1000"/>
                                        <p:tgtEl>
                                          <p:spTgt spid="45"/>
                                        </p:tgtEl>
                                      </p:cBhvr>
                                    </p:animEffect>
                                    <p:anim calcmode="lin" valueType="num">
                                      <p:cBhvr>
                                        <p:cTn id="32" dur="1000" fill="hold"/>
                                        <p:tgtEl>
                                          <p:spTgt spid="45"/>
                                        </p:tgtEl>
                                        <p:attrNameLst>
                                          <p:attrName>ppt_x</p:attrName>
                                        </p:attrNameLst>
                                      </p:cBhvr>
                                      <p:tavLst>
                                        <p:tav tm="0">
                                          <p:val>
                                            <p:strVal val="#ppt_x"/>
                                          </p:val>
                                        </p:tav>
                                        <p:tav tm="100000">
                                          <p:val>
                                            <p:strVal val="#ppt_x"/>
                                          </p:val>
                                        </p:tav>
                                      </p:tavLst>
                                    </p:anim>
                                    <p:anim calcmode="lin" valueType="num">
                                      <p:cBhvr>
                                        <p:cTn id="3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3FAFF"/>
        </a:solidFill>
        <a:effectLst/>
      </p:bgPr>
    </p:bg>
    <p:spTree>
      <p:nvGrpSpPr>
        <p:cNvPr id="1" name=""/>
        <p:cNvGrpSpPr/>
        <p:nvPr/>
      </p:nvGrpSpPr>
      <p:grpSpPr>
        <a:xfrm>
          <a:off x="0" y="0"/>
          <a:ext cx="0" cy="0"/>
          <a:chOff x="0" y="0"/>
          <a:chExt cx="0" cy="0"/>
        </a:xfrm>
      </p:grpSpPr>
      <p:sp>
        <p:nvSpPr>
          <p:cNvPr id="32" name="AutoShape 32"/>
          <p:cNvSpPr/>
          <p:nvPr/>
        </p:nvSpPr>
        <p:spPr>
          <a:xfrm>
            <a:off x="1524000" y="1924377"/>
            <a:ext cx="10744200" cy="2554546"/>
          </a:xfrm>
          <a:prstGeom prst="rect">
            <a:avLst/>
          </a:prstGeom>
          <a:solidFill>
            <a:srgbClr val="FFFFFF"/>
          </a:solidFill>
        </p:spPr>
      </p:sp>
      <p:sp>
        <p:nvSpPr>
          <p:cNvPr id="37" name="Text Box 8"/>
          <p:cNvSpPr txBox="1">
            <a:spLocks noChangeArrowheads="1"/>
          </p:cNvSpPr>
          <p:nvPr/>
        </p:nvSpPr>
        <p:spPr bwMode="auto">
          <a:xfrm>
            <a:off x="1828807" y="1924377"/>
            <a:ext cx="1030021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vi-VN" dirty="0">
                <a:latin typeface="+mj-lt"/>
              </a:rPr>
              <a:t>Bánh xe (khi bơm căng) của một chiếc xe đạp có đường kính 650 mm. Biết rằng khi giò đĩa quay một vòng thì bánh xe quay được khoảng 3,3 vòng (H.5.14). Hỏi chiếc xe đạp di chuyển được quãng đường dài bao nhiêu mét sau khi người đi xe đạp 10 vòng liên tục?"</a:t>
            </a:r>
            <a:r>
              <a:rPr lang="vi-VN" altLang="en-US" dirty="0">
                <a:solidFill>
                  <a:srgbClr val="FFFFFF"/>
                </a:solidFill>
                <a:latin typeface="+mj-lt"/>
                <a:cs typeface="Times New Roman" pitchFamily="18" charset="0"/>
              </a:rPr>
              <a:t>…………</a:t>
            </a:r>
          </a:p>
        </p:txBody>
      </p:sp>
      <p:sp>
        <p:nvSpPr>
          <p:cNvPr id="39" name="Freeform 6"/>
          <p:cNvSpPr/>
          <p:nvPr/>
        </p:nvSpPr>
        <p:spPr>
          <a:xfrm>
            <a:off x="1764289" y="704918"/>
            <a:ext cx="2388618" cy="1293552"/>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3">
              <a:extLst>
                <a:ext uri="{96DAC541-7B7A-43D3-8B79-37D633B846F1}">
                  <asvg:svgBlip xmlns:asvg="http://schemas.microsoft.com/office/drawing/2016/SVG/main" xmlns="" r:embed="rId4"/>
                </a:ext>
              </a:extLst>
            </a:blip>
            <a:stretch>
              <a:fillRect b="-28742"/>
            </a:stretch>
          </a:blipFill>
        </p:spPr>
      </p:sp>
      <p:sp>
        <p:nvSpPr>
          <p:cNvPr id="40" name="TextBox 39"/>
          <p:cNvSpPr txBox="1"/>
          <p:nvPr/>
        </p:nvSpPr>
        <p:spPr>
          <a:xfrm>
            <a:off x="1905000" y="1181100"/>
            <a:ext cx="3276600" cy="584776"/>
          </a:xfrm>
          <a:prstGeom prst="rect">
            <a:avLst/>
          </a:prstGeom>
          <a:noFill/>
        </p:spPr>
        <p:txBody>
          <a:bodyPr wrap="square" lIns="91440" tIns="45720" rIns="91440" bIns="45720" rtlCol="0">
            <a:spAutoFit/>
          </a:bodyPr>
          <a:lstStyle/>
          <a:p>
            <a:r>
              <a:rPr lang="en-US" sz="3200" b="1" dirty="0">
                <a:solidFill>
                  <a:prstClr val="black"/>
                </a:solidFill>
              </a:rPr>
              <a:t>Vận dụng 1</a:t>
            </a:r>
          </a:p>
        </p:txBody>
      </p:sp>
      <p:sp>
        <p:nvSpPr>
          <p:cNvPr id="47" name="Rounded Rectangle 46"/>
          <p:cNvSpPr/>
          <p:nvPr/>
        </p:nvSpPr>
        <p:spPr>
          <a:xfrm>
            <a:off x="1962157" y="4610100"/>
            <a:ext cx="93345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b="1" dirty="0">
                <a:solidFill>
                  <a:prstClr val="black"/>
                </a:solidFill>
              </a:rPr>
              <a:t>Giải</a:t>
            </a:r>
          </a:p>
        </p:txBody>
      </p:sp>
      <p:sp>
        <p:nvSpPr>
          <p:cNvPr id="49" name="AutoShape 32"/>
          <p:cNvSpPr/>
          <p:nvPr/>
        </p:nvSpPr>
        <p:spPr>
          <a:xfrm>
            <a:off x="1524000" y="5676900"/>
            <a:ext cx="12039600" cy="4191000"/>
          </a:xfrm>
          <a:prstGeom prst="rect">
            <a:avLst/>
          </a:prstGeom>
          <a:solidFill>
            <a:srgbClr val="FFFFFF"/>
          </a:solidFill>
        </p:spPr>
        <p:txBody>
          <a:bodyPr lIns="91440" tIns="45720" rIns="91440" bIns="45720"/>
          <a:lstStyle/>
          <a:p>
            <a:r>
              <a:rPr lang="en-US" sz="3200" dirty="0">
                <a:solidFill>
                  <a:prstClr val="black"/>
                </a:solidFill>
                <a:latin typeface="Times New Roman" panose="02020603050405020304" pitchFamily="18" charset="0"/>
                <a:cs typeface="Times New Roman" panose="02020603050405020304" pitchFamily="18" charset="0"/>
              </a:rPr>
              <a:t>                                      Đổi 650mm=0,65m</a:t>
            </a:r>
          </a:p>
          <a:p>
            <a:r>
              <a:rPr lang="en-US" sz="3200" dirty="0">
                <a:solidFill>
                  <a:prstClr val="black"/>
                </a:solidFill>
                <a:latin typeface="Times New Roman" panose="02020603050405020304" pitchFamily="18" charset="0"/>
                <a:cs typeface="Times New Roman" panose="02020603050405020304" pitchFamily="18" charset="0"/>
              </a:rPr>
              <a:t>Bánh xe đạp quay được số vòng khi người đi xe đạp 10 vòng liên tục là</a:t>
            </a:r>
          </a:p>
          <a:p>
            <a:r>
              <a:rPr lang="en-US" sz="3200" dirty="0">
                <a:solidFill>
                  <a:prstClr val="black"/>
                </a:solidFill>
                <a:latin typeface="Times New Roman" panose="02020603050405020304" pitchFamily="18" charset="0"/>
                <a:cs typeface="Times New Roman" panose="02020603050405020304" pitchFamily="18" charset="0"/>
              </a:rPr>
              <a:t>                                          3,3x10=33(vòng)</a:t>
            </a:r>
          </a:p>
          <a:p>
            <a:r>
              <a:rPr lang="en-US" sz="3200" dirty="0">
                <a:solidFill>
                  <a:prstClr val="black"/>
                </a:solidFill>
                <a:latin typeface="Times New Roman" panose="02020603050405020304" pitchFamily="18" charset="0"/>
                <a:cs typeface="Times New Roman" panose="02020603050405020304" pitchFamily="18" charset="0"/>
              </a:rPr>
              <a:t>Chu vi một vòng tròn bánh xe đạp là</a:t>
            </a:r>
          </a:p>
          <a:p>
            <a:endParaRPr lang="en-US" sz="3200" dirty="0">
              <a:solidFill>
                <a:prstClr val="black"/>
              </a:solidFill>
              <a:latin typeface="Times New Roman" panose="02020603050405020304" pitchFamily="18" charset="0"/>
              <a:cs typeface="Times New Roman" panose="02020603050405020304" pitchFamily="18" charset="0"/>
            </a:endParaRPr>
          </a:p>
          <a:p>
            <a:r>
              <a:rPr lang="en-US" sz="3200" dirty="0">
                <a:solidFill>
                  <a:prstClr val="black"/>
                </a:solidFill>
                <a:latin typeface="Times New Roman" panose="02020603050405020304" pitchFamily="18" charset="0"/>
                <a:cs typeface="Times New Roman" panose="02020603050405020304" pitchFamily="18" charset="0"/>
              </a:rPr>
              <a:t>Quãng đường di chuyển là</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96807" y="1790700"/>
            <a:ext cx="4572002" cy="2590800"/>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298323721"/>
              </p:ext>
            </p:extLst>
          </p:nvPr>
        </p:nvGraphicFramePr>
        <p:xfrm>
          <a:off x="5791200" y="7658100"/>
          <a:ext cx="3086100" cy="609600"/>
        </p:xfrm>
        <a:graphic>
          <a:graphicData uri="http://schemas.openxmlformats.org/presentationml/2006/ole">
            <mc:AlternateContent xmlns:mc="http://schemas.openxmlformats.org/markup-compatibility/2006">
              <mc:Choice xmlns:v="urn:schemas-microsoft-com:vml" Requires="v">
                <p:oleObj spid="_x0000_s5122" name="Equation" r:id="rId6" imgW="1028520" imgH="203040" progId="Equation.DSMT4">
                  <p:embed/>
                </p:oleObj>
              </mc:Choice>
              <mc:Fallback>
                <p:oleObj name="Equation" r:id="rId6" imgW="1028520" imgH="203040" progId="Equation.DSMT4">
                  <p:embed/>
                  <p:pic>
                    <p:nvPicPr>
                      <p:cNvPr id="0" name=""/>
                      <p:cNvPicPr/>
                      <p:nvPr/>
                    </p:nvPicPr>
                    <p:blipFill>
                      <a:blip r:embed="rId7"/>
                      <a:stretch>
                        <a:fillRect/>
                      </a:stretch>
                    </p:blipFill>
                    <p:spPr>
                      <a:xfrm>
                        <a:off x="5791200" y="7658100"/>
                        <a:ext cx="3086100" cy="6096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384939095"/>
              </p:ext>
            </p:extLst>
          </p:nvPr>
        </p:nvGraphicFramePr>
        <p:xfrm>
          <a:off x="4394200" y="2362207"/>
          <a:ext cx="914400" cy="198438"/>
        </p:xfrm>
        <a:graphic>
          <a:graphicData uri="http://schemas.openxmlformats.org/presentationml/2006/ole">
            <mc:AlternateContent xmlns:mc="http://schemas.openxmlformats.org/markup-compatibility/2006">
              <mc:Choice xmlns:v="urn:schemas-microsoft-com:vml" Requires="v">
                <p:oleObj spid="_x0000_s5123" name="Equation" r:id="rId8" imgW="914400" imgH="198720" progId="Equation.DSMT4">
                  <p:embed/>
                </p:oleObj>
              </mc:Choice>
              <mc:Fallback>
                <p:oleObj name="Equation" r:id="rId8" imgW="914400" imgH="198720" progId="Equation.DSMT4">
                  <p:embed/>
                  <p:pic>
                    <p:nvPicPr>
                      <p:cNvPr id="0" name=""/>
                      <p:cNvPicPr/>
                      <p:nvPr/>
                    </p:nvPicPr>
                    <p:blipFill>
                      <a:blip r:embed="rId9"/>
                      <a:stretch>
                        <a:fillRect/>
                      </a:stretch>
                    </p:blipFill>
                    <p:spPr>
                      <a:xfrm>
                        <a:off x="4394200" y="2362207"/>
                        <a:ext cx="914400" cy="198438"/>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949508288"/>
              </p:ext>
            </p:extLst>
          </p:nvPr>
        </p:nvGraphicFramePr>
        <p:xfrm>
          <a:off x="5257800" y="8953500"/>
          <a:ext cx="5105400" cy="605084"/>
        </p:xfrm>
        <a:graphic>
          <a:graphicData uri="http://schemas.openxmlformats.org/presentationml/2006/ole">
            <mc:AlternateContent xmlns:mc="http://schemas.openxmlformats.org/markup-compatibility/2006">
              <mc:Choice xmlns:v="urn:schemas-microsoft-com:vml" Requires="v">
                <p:oleObj spid="_x0000_s5124" name="Equation" r:id="rId10" imgW="1396800" imgH="203040" progId="Equation.DSMT4">
                  <p:embed/>
                </p:oleObj>
              </mc:Choice>
              <mc:Fallback>
                <p:oleObj name="Equation" r:id="rId10" imgW="1396800" imgH="203040" progId="Equation.DSMT4">
                  <p:embed/>
                  <p:pic>
                    <p:nvPicPr>
                      <p:cNvPr id="0" name=""/>
                      <p:cNvPicPr/>
                      <p:nvPr/>
                    </p:nvPicPr>
                    <p:blipFill>
                      <a:blip r:embed="rId11"/>
                      <a:stretch>
                        <a:fillRect/>
                      </a:stretch>
                    </p:blipFill>
                    <p:spPr>
                      <a:xfrm>
                        <a:off x="5257800" y="8953500"/>
                        <a:ext cx="5105400" cy="605084"/>
                      </a:xfrm>
                      <a:prstGeom prst="rect">
                        <a:avLst/>
                      </a:prstGeom>
                    </p:spPr>
                  </p:pic>
                </p:oleObj>
              </mc:Fallback>
            </mc:AlternateContent>
          </a:graphicData>
        </a:graphic>
      </p:graphicFrame>
    </p:spTree>
    <p:extLst>
      <p:ext uri="{BB962C8B-B14F-4D97-AF65-F5344CB8AC3E}">
        <p14:creationId xmlns:p14="http://schemas.microsoft.com/office/powerpoint/2010/main" val="2983530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fade">
                                      <p:cBhvr>
                                        <p:cTn id="26" dur="1000"/>
                                        <p:tgtEl>
                                          <p:spTgt spid="49"/>
                                        </p:tgtEl>
                                      </p:cBhvr>
                                    </p:animEffect>
                                    <p:anim calcmode="lin" valueType="num">
                                      <p:cBhvr>
                                        <p:cTn id="27" dur="1000" fill="hold"/>
                                        <p:tgtEl>
                                          <p:spTgt spid="49"/>
                                        </p:tgtEl>
                                        <p:attrNameLst>
                                          <p:attrName>ppt_x</p:attrName>
                                        </p:attrNameLst>
                                      </p:cBhvr>
                                      <p:tavLst>
                                        <p:tav tm="0">
                                          <p:val>
                                            <p:strVal val="#ppt_x"/>
                                          </p:val>
                                        </p:tav>
                                        <p:tav tm="100000">
                                          <p:val>
                                            <p:strVal val="#ppt_x"/>
                                          </p:val>
                                        </p:tav>
                                      </p:tavLst>
                                    </p:anim>
                                    <p:anim calcmode="lin" valueType="num">
                                      <p:cBhvr>
                                        <p:cTn id="28" dur="1000" fill="hold"/>
                                        <p:tgtEl>
                                          <p:spTgt spid="4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7" grpId="0" animBg="1"/>
      <p:bldP spid="4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RESENTER_ID" val="{B81AA71E-046D-4966-B474-A7618C048E3D}"/>
  <p:tag name="ISPRING_SLIDE_ID_2" val="{A8928FD2-1512-459F-BFB6-E772291F8C28}"/>
  <p:tag name="GENSWF_ADVANCE_TIME" val="4.669"/>
  <p:tag name="ISPRING_PLAYER_LAYOUT_TYPE" val="Ful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11881</TotalTime>
  <Words>1018</Words>
  <Application>Microsoft Office PowerPoint</Application>
  <PresentationFormat>Custom</PresentationFormat>
  <Paragraphs>110</Paragraphs>
  <Slides>18</Slides>
  <Notes>1</Notes>
  <HiddenSlides>0</HiddenSlides>
  <MMClips>2</MMClips>
  <ScaleCrop>false</ScaleCrop>
  <HeadingPairs>
    <vt:vector size="8" baseType="variant">
      <vt:variant>
        <vt:lpstr>Fonts Used</vt:lpstr>
      </vt:variant>
      <vt:variant>
        <vt:i4>8</vt:i4>
      </vt:variant>
      <vt:variant>
        <vt:lpstr>Theme</vt:lpstr>
      </vt:variant>
      <vt:variant>
        <vt:i4>5</vt:i4>
      </vt:variant>
      <vt:variant>
        <vt:lpstr>Embedded OLE Servers</vt:lpstr>
      </vt:variant>
      <vt:variant>
        <vt:i4>1</vt:i4>
      </vt:variant>
      <vt:variant>
        <vt:lpstr>Slide Titles</vt:lpstr>
      </vt:variant>
      <vt:variant>
        <vt:i4>18</vt:i4>
      </vt:variant>
    </vt:vector>
  </HeadingPairs>
  <TitlesOfParts>
    <vt:vector size="32" baseType="lpstr">
      <vt:lpstr>.VnMysticalH</vt:lpstr>
      <vt:lpstr>Arial</vt:lpstr>
      <vt:lpstr>Nunito Bold</vt:lpstr>
      <vt:lpstr>Public Sans</vt:lpstr>
      <vt:lpstr>Nunito Bold Bold</vt:lpstr>
      <vt:lpstr>Calibri</vt:lpstr>
      <vt:lpstr>Times New Roman</vt:lpstr>
      <vt:lpstr>SimSun</vt:lpstr>
      <vt:lpstr>Office Theme</vt:lpstr>
      <vt:lpstr>1_Office Theme</vt:lpstr>
      <vt:lpstr>2_Office Theme</vt:lpstr>
      <vt:lpstr>3_Office Theme</vt:lpstr>
      <vt:lpstr>4_Office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LENOVO</cp:lastModifiedBy>
  <cp:revision>2</cp:revision>
  <dcterms:created xsi:type="dcterms:W3CDTF">2006-08-16T00:00:00Z</dcterms:created>
  <dcterms:modified xsi:type="dcterms:W3CDTF">2025-12-02T02:49:03Z</dcterms:modified>
  <dc:identifier>DAGIB7sTsEE</dc:identifier>
</cp:coreProperties>
</file>