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6" r:id="rId3"/>
    <p:sldId id="258" r:id="rId4"/>
    <p:sldId id="270" r:id="rId5"/>
    <p:sldId id="259" r:id="rId6"/>
    <p:sldId id="280" r:id="rId7"/>
    <p:sldId id="264" r:id="rId8"/>
    <p:sldId id="281" r:id="rId9"/>
    <p:sldId id="282" r:id="rId10"/>
    <p:sldId id="274" r:id="rId11"/>
    <p:sldId id="273" r:id="rId12"/>
    <p:sldId id="275" r:id="rId13"/>
    <p:sldId id="262" r:id="rId14"/>
    <p:sldId id="265" r:id="rId15"/>
    <p:sldId id="286" r:id="rId16"/>
    <p:sldId id="284" r:id="rId17"/>
    <p:sldId id="285" r:id="rId18"/>
    <p:sldId id="276" r:id="rId19"/>
    <p:sldId id="277" r:id="rId20"/>
    <p:sldId id="283" r:id="rId21"/>
    <p:sldId id="266" r:id="rId22"/>
    <p:sldId id="267" r:id="rId23"/>
    <p:sldId id="268"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 initials="N" lastIdx="1" clrIdx="0">
    <p:extLst>
      <p:ext uri="{19B8F6BF-5375-455C-9EA6-DF929625EA0E}">
        <p15:presenceInfo xmlns:p15="http://schemas.microsoft.com/office/powerpoint/2012/main" userId="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6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8921-06FF-1B77-855F-63E7FCB42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7180EDC-3917-4F50-78A0-4C1BEC08E2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5E8E832-9CA8-C258-43CC-6993C4AA5AEA}"/>
              </a:ext>
            </a:extLst>
          </p:cNvPr>
          <p:cNvSpPr>
            <a:spLocks noGrp="1"/>
          </p:cNvSpPr>
          <p:nvPr>
            <p:ph type="dt" sz="half" idx="10"/>
          </p:nvPr>
        </p:nvSpPr>
        <p:spPr/>
        <p:txBody>
          <a:bodyPr/>
          <a:lstStyle/>
          <a:p>
            <a:fld id="{D9F2F939-4224-4EC7-BA92-E55322ACBD51}" type="datetimeFigureOut">
              <a:rPr lang="vi-VN" smtClean="0"/>
              <a:t>15/11/2023</a:t>
            </a:fld>
            <a:endParaRPr lang="vi-VN"/>
          </a:p>
        </p:txBody>
      </p:sp>
      <p:sp>
        <p:nvSpPr>
          <p:cNvPr id="5" name="Footer Placeholder 4">
            <a:extLst>
              <a:ext uri="{FF2B5EF4-FFF2-40B4-BE49-F238E27FC236}">
                <a16:creationId xmlns:a16="http://schemas.microsoft.com/office/drawing/2014/main" id="{BD59E43C-06ED-50ED-2C2C-0843CFC628B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4839A2C-CE5C-83DA-5215-10B456DF8359}"/>
              </a:ext>
            </a:extLst>
          </p:cNvPr>
          <p:cNvSpPr>
            <a:spLocks noGrp="1"/>
          </p:cNvSpPr>
          <p:nvPr>
            <p:ph type="sldNum" sz="quarter" idx="12"/>
          </p:nvPr>
        </p:nvSpPr>
        <p:spPr/>
        <p:txBody>
          <a:bodyPr/>
          <a:lstStyle/>
          <a:p>
            <a:fld id="{8DC7D734-6803-4CD6-ACBB-79ADAA3554B1}" type="slidenum">
              <a:rPr lang="vi-VN" smtClean="0"/>
              <a:t>‹#›</a:t>
            </a:fld>
            <a:endParaRPr lang="vi-VN"/>
          </a:p>
        </p:txBody>
      </p:sp>
    </p:spTree>
    <p:extLst>
      <p:ext uri="{BB962C8B-B14F-4D97-AF65-F5344CB8AC3E}">
        <p14:creationId xmlns:p14="http://schemas.microsoft.com/office/powerpoint/2010/main" val="295940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ED22-705C-6F66-207F-9AF1C61EA80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7032854-8E29-AB55-6D82-AE2A65AC6B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3307551-D0EF-6429-7949-5618D97584D0}"/>
              </a:ext>
            </a:extLst>
          </p:cNvPr>
          <p:cNvSpPr>
            <a:spLocks noGrp="1"/>
          </p:cNvSpPr>
          <p:nvPr>
            <p:ph type="dt" sz="half" idx="10"/>
          </p:nvPr>
        </p:nvSpPr>
        <p:spPr/>
        <p:txBody>
          <a:bodyPr/>
          <a:lstStyle/>
          <a:p>
            <a:fld id="{D9F2F939-4224-4EC7-BA92-E55322ACBD51}" type="datetimeFigureOut">
              <a:rPr lang="vi-VN" smtClean="0"/>
              <a:t>15/11/2023</a:t>
            </a:fld>
            <a:endParaRPr lang="vi-VN"/>
          </a:p>
        </p:txBody>
      </p:sp>
      <p:sp>
        <p:nvSpPr>
          <p:cNvPr id="5" name="Footer Placeholder 4">
            <a:extLst>
              <a:ext uri="{FF2B5EF4-FFF2-40B4-BE49-F238E27FC236}">
                <a16:creationId xmlns:a16="http://schemas.microsoft.com/office/drawing/2014/main" id="{82EA8402-4DE2-1E2D-719B-F3503DCFCC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C3903B7-D722-79C3-DDE6-8EB7431203D5}"/>
              </a:ext>
            </a:extLst>
          </p:cNvPr>
          <p:cNvSpPr>
            <a:spLocks noGrp="1"/>
          </p:cNvSpPr>
          <p:nvPr>
            <p:ph type="sldNum" sz="quarter" idx="12"/>
          </p:nvPr>
        </p:nvSpPr>
        <p:spPr/>
        <p:txBody>
          <a:bodyPr/>
          <a:lstStyle/>
          <a:p>
            <a:fld id="{8DC7D734-6803-4CD6-ACBB-79ADAA3554B1}" type="slidenum">
              <a:rPr lang="vi-VN" smtClean="0"/>
              <a:t>‹#›</a:t>
            </a:fld>
            <a:endParaRPr lang="vi-VN"/>
          </a:p>
        </p:txBody>
      </p:sp>
    </p:spTree>
    <p:extLst>
      <p:ext uri="{BB962C8B-B14F-4D97-AF65-F5344CB8AC3E}">
        <p14:creationId xmlns:p14="http://schemas.microsoft.com/office/powerpoint/2010/main" val="359195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9FDBF6-CF4A-4163-3B62-681B517066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846E481-6CE4-3905-62A4-A533A5C137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C2A4300-6963-A8EB-6DFF-D117AFB1D091}"/>
              </a:ext>
            </a:extLst>
          </p:cNvPr>
          <p:cNvSpPr>
            <a:spLocks noGrp="1"/>
          </p:cNvSpPr>
          <p:nvPr>
            <p:ph type="dt" sz="half" idx="10"/>
          </p:nvPr>
        </p:nvSpPr>
        <p:spPr/>
        <p:txBody>
          <a:bodyPr/>
          <a:lstStyle/>
          <a:p>
            <a:fld id="{D9F2F939-4224-4EC7-BA92-E55322ACBD51}" type="datetimeFigureOut">
              <a:rPr lang="vi-VN" smtClean="0"/>
              <a:t>15/11/2023</a:t>
            </a:fld>
            <a:endParaRPr lang="vi-VN"/>
          </a:p>
        </p:txBody>
      </p:sp>
      <p:sp>
        <p:nvSpPr>
          <p:cNvPr id="5" name="Footer Placeholder 4">
            <a:extLst>
              <a:ext uri="{FF2B5EF4-FFF2-40B4-BE49-F238E27FC236}">
                <a16:creationId xmlns:a16="http://schemas.microsoft.com/office/drawing/2014/main" id="{A97B8762-7520-149E-25E0-717A602D10D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F1C566E-E37B-625F-2B95-8EC57D1829C8}"/>
              </a:ext>
            </a:extLst>
          </p:cNvPr>
          <p:cNvSpPr>
            <a:spLocks noGrp="1"/>
          </p:cNvSpPr>
          <p:nvPr>
            <p:ph type="sldNum" sz="quarter" idx="12"/>
          </p:nvPr>
        </p:nvSpPr>
        <p:spPr/>
        <p:txBody>
          <a:bodyPr/>
          <a:lstStyle/>
          <a:p>
            <a:fld id="{8DC7D734-6803-4CD6-ACBB-79ADAA3554B1}" type="slidenum">
              <a:rPr lang="vi-VN" smtClean="0"/>
              <a:t>‹#›</a:t>
            </a:fld>
            <a:endParaRPr lang="vi-VN"/>
          </a:p>
        </p:txBody>
      </p:sp>
    </p:spTree>
    <p:extLst>
      <p:ext uri="{BB962C8B-B14F-4D97-AF65-F5344CB8AC3E}">
        <p14:creationId xmlns:p14="http://schemas.microsoft.com/office/powerpoint/2010/main" val="319292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CFFC-6F23-44BF-8570-0CAD20F509D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DE3C82A-5B8E-F454-958B-CD1D1915B3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FC15369-0F88-A2A9-B363-76823E0E45D1}"/>
              </a:ext>
            </a:extLst>
          </p:cNvPr>
          <p:cNvSpPr>
            <a:spLocks noGrp="1"/>
          </p:cNvSpPr>
          <p:nvPr>
            <p:ph type="dt" sz="half" idx="10"/>
          </p:nvPr>
        </p:nvSpPr>
        <p:spPr/>
        <p:txBody>
          <a:bodyPr/>
          <a:lstStyle/>
          <a:p>
            <a:fld id="{D9F2F939-4224-4EC7-BA92-E55322ACBD51}" type="datetimeFigureOut">
              <a:rPr lang="vi-VN" smtClean="0"/>
              <a:t>15/11/2023</a:t>
            </a:fld>
            <a:endParaRPr lang="vi-VN"/>
          </a:p>
        </p:txBody>
      </p:sp>
      <p:sp>
        <p:nvSpPr>
          <p:cNvPr id="5" name="Footer Placeholder 4">
            <a:extLst>
              <a:ext uri="{FF2B5EF4-FFF2-40B4-BE49-F238E27FC236}">
                <a16:creationId xmlns:a16="http://schemas.microsoft.com/office/drawing/2014/main" id="{AAA217AB-C033-031C-3A67-3269594A03A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E5FC168-91EF-5277-9B5B-83D821C0521B}"/>
              </a:ext>
            </a:extLst>
          </p:cNvPr>
          <p:cNvSpPr>
            <a:spLocks noGrp="1"/>
          </p:cNvSpPr>
          <p:nvPr>
            <p:ph type="sldNum" sz="quarter" idx="12"/>
          </p:nvPr>
        </p:nvSpPr>
        <p:spPr/>
        <p:txBody>
          <a:bodyPr/>
          <a:lstStyle/>
          <a:p>
            <a:fld id="{8DC7D734-6803-4CD6-ACBB-79ADAA3554B1}" type="slidenum">
              <a:rPr lang="vi-VN" smtClean="0"/>
              <a:t>‹#›</a:t>
            </a:fld>
            <a:endParaRPr lang="vi-VN"/>
          </a:p>
        </p:txBody>
      </p:sp>
    </p:spTree>
    <p:extLst>
      <p:ext uri="{BB962C8B-B14F-4D97-AF65-F5344CB8AC3E}">
        <p14:creationId xmlns:p14="http://schemas.microsoft.com/office/powerpoint/2010/main" val="410925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0AE98-0C73-2A50-C127-E6048139DB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28E5F0D-A894-1D51-2C45-2C8EE1B590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DD0ABD-1531-7CE6-2BA5-F211CB7011ED}"/>
              </a:ext>
            </a:extLst>
          </p:cNvPr>
          <p:cNvSpPr>
            <a:spLocks noGrp="1"/>
          </p:cNvSpPr>
          <p:nvPr>
            <p:ph type="dt" sz="half" idx="10"/>
          </p:nvPr>
        </p:nvSpPr>
        <p:spPr/>
        <p:txBody>
          <a:bodyPr/>
          <a:lstStyle/>
          <a:p>
            <a:fld id="{D9F2F939-4224-4EC7-BA92-E55322ACBD51}" type="datetimeFigureOut">
              <a:rPr lang="vi-VN" smtClean="0"/>
              <a:t>15/11/2023</a:t>
            </a:fld>
            <a:endParaRPr lang="vi-VN"/>
          </a:p>
        </p:txBody>
      </p:sp>
      <p:sp>
        <p:nvSpPr>
          <p:cNvPr id="5" name="Footer Placeholder 4">
            <a:extLst>
              <a:ext uri="{FF2B5EF4-FFF2-40B4-BE49-F238E27FC236}">
                <a16:creationId xmlns:a16="http://schemas.microsoft.com/office/drawing/2014/main" id="{F57D97F5-64FD-66BE-5EEF-0F12A4CE2CC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C776A78-0763-0EB8-EDA8-E34F43AC3F5D}"/>
              </a:ext>
            </a:extLst>
          </p:cNvPr>
          <p:cNvSpPr>
            <a:spLocks noGrp="1"/>
          </p:cNvSpPr>
          <p:nvPr>
            <p:ph type="sldNum" sz="quarter" idx="12"/>
          </p:nvPr>
        </p:nvSpPr>
        <p:spPr/>
        <p:txBody>
          <a:bodyPr/>
          <a:lstStyle/>
          <a:p>
            <a:fld id="{8DC7D734-6803-4CD6-ACBB-79ADAA3554B1}" type="slidenum">
              <a:rPr lang="vi-VN" smtClean="0"/>
              <a:t>‹#›</a:t>
            </a:fld>
            <a:endParaRPr lang="vi-VN"/>
          </a:p>
        </p:txBody>
      </p:sp>
    </p:spTree>
    <p:extLst>
      <p:ext uri="{BB962C8B-B14F-4D97-AF65-F5344CB8AC3E}">
        <p14:creationId xmlns:p14="http://schemas.microsoft.com/office/powerpoint/2010/main" val="292832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296E-19A4-4E26-E03B-A05A917E879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8FCBD91-CD84-7D1F-77AC-84D53274C6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7B7A3E2-78D6-EDA9-B279-9DB38DFDD9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E5A962D-7092-2EA1-01F6-FB39B9105B0A}"/>
              </a:ext>
            </a:extLst>
          </p:cNvPr>
          <p:cNvSpPr>
            <a:spLocks noGrp="1"/>
          </p:cNvSpPr>
          <p:nvPr>
            <p:ph type="dt" sz="half" idx="10"/>
          </p:nvPr>
        </p:nvSpPr>
        <p:spPr/>
        <p:txBody>
          <a:bodyPr/>
          <a:lstStyle/>
          <a:p>
            <a:fld id="{D9F2F939-4224-4EC7-BA92-E55322ACBD51}" type="datetimeFigureOut">
              <a:rPr lang="vi-VN" smtClean="0"/>
              <a:t>15/11/2023</a:t>
            </a:fld>
            <a:endParaRPr lang="vi-VN"/>
          </a:p>
        </p:txBody>
      </p:sp>
      <p:sp>
        <p:nvSpPr>
          <p:cNvPr id="6" name="Footer Placeholder 5">
            <a:extLst>
              <a:ext uri="{FF2B5EF4-FFF2-40B4-BE49-F238E27FC236}">
                <a16:creationId xmlns:a16="http://schemas.microsoft.com/office/drawing/2014/main" id="{3933D8B6-3B23-9459-40D5-089232F0863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04ABBE3-2196-F07A-7173-86C77D63CBDF}"/>
              </a:ext>
            </a:extLst>
          </p:cNvPr>
          <p:cNvSpPr>
            <a:spLocks noGrp="1"/>
          </p:cNvSpPr>
          <p:nvPr>
            <p:ph type="sldNum" sz="quarter" idx="12"/>
          </p:nvPr>
        </p:nvSpPr>
        <p:spPr/>
        <p:txBody>
          <a:bodyPr/>
          <a:lstStyle/>
          <a:p>
            <a:fld id="{8DC7D734-6803-4CD6-ACBB-79ADAA3554B1}" type="slidenum">
              <a:rPr lang="vi-VN" smtClean="0"/>
              <a:t>‹#›</a:t>
            </a:fld>
            <a:endParaRPr lang="vi-VN"/>
          </a:p>
        </p:txBody>
      </p:sp>
    </p:spTree>
    <p:extLst>
      <p:ext uri="{BB962C8B-B14F-4D97-AF65-F5344CB8AC3E}">
        <p14:creationId xmlns:p14="http://schemas.microsoft.com/office/powerpoint/2010/main" val="424377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A814-D263-2E0B-FF35-0A6091E2353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85A96ED-B1A2-B54A-F909-DE5F1543BF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B9003-8869-43A0-4A65-F0EC14C1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85AE1C0-BCF8-A0F1-E9EE-D050F22367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BC3F86-154E-B677-00FA-1CF5255DB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70495CB-101E-940E-A1F7-A8AF1B5AED47}"/>
              </a:ext>
            </a:extLst>
          </p:cNvPr>
          <p:cNvSpPr>
            <a:spLocks noGrp="1"/>
          </p:cNvSpPr>
          <p:nvPr>
            <p:ph type="dt" sz="half" idx="10"/>
          </p:nvPr>
        </p:nvSpPr>
        <p:spPr/>
        <p:txBody>
          <a:bodyPr/>
          <a:lstStyle/>
          <a:p>
            <a:fld id="{D9F2F939-4224-4EC7-BA92-E55322ACBD51}" type="datetimeFigureOut">
              <a:rPr lang="vi-VN" smtClean="0"/>
              <a:t>15/11/2023</a:t>
            </a:fld>
            <a:endParaRPr lang="vi-VN"/>
          </a:p>
        </p:txBody>
      </p:sp>
      <p:sp>
        <p:nvSpPr>
          <p:cNvPr id="8" name="Footer Placeholder 7">
            <a:extLst>
              <a:ext uri="{FF2B5EF4-FFF2-40B4-BE49-F238E27FC236}">
                <a16:creationId xmlns:a16="http://schemas.microsoft.com/office/drawing/2014/main" id="{D47B95F2-2436-0AD3-F04F-DCFCCB631EB6}"/>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9DF04D7C-3E98-5E1D-44BB-80A3FA3E90FE}"/>
              </a:ext>
            </a:extLst>
          </p:cNvPr>
          <p:cNvSpPr>
            <a:spLocks noGrp="1"/>
          </p:cNvSpPr>
          <p:nvPr>
            <p:ph type="sldNum" sz="quarter" idx="12"/>
          </p:nvPr>
        </p:nvSpPr>
        <p:spPr/>
        <p:txBody>
          <a:bodyPr/>
          <a:lstStyle/>
          <a:p>
            <a:fld id="{8DC7D734-6803-4CD6-ACBB-79ADAA3554B1}" type="slidenum">
              <a:rPr lang="vi-VN" smtClean="0"/>
              <a:t>‹#›</a:t>
            </a:fld>
            <a:endParaRPr lang="vi-VN"/>
          </a:p>
        </p:txBody>
      </p:sp>
    </p:spTree>
    <p:extLst>
      <p:ext uri="{BB962C8B-B14F-4D97-AF65-F5344CB8AC3E}">
        <p14:creationId xmlns:p14="http://schemas.microsoft.com/office/powerpoint/2010/main" val="354334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84FB-7A4A-7D91-8092-AD4FCBA4AB1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4D33305-E7A9-A338-55EC-0088132E2F6B}"/>
              </a:ext>
            </a:extLst>
          </p:cNvPr>
          <p:cNvSpPr>
            <a:spLocks noGrp="1"/>
          </p:cNvSpPr>
          <p:nvPr>
            <p:ph type="dt" sz="half" idx="10"/>
          </p:nvPr>
        </p:nvSpPr>
        <p:spPr/>
        <p:txBody>
          <a:bodyPr/>
          <a:lstStyle/>
          <a:p>
            <a:fld id="{D9F2F939-4224-4EC7-BA92-E55322ACBD51}" type="datetimeFigureOut">
              <a:rPr lang="vi-VN" smtClean="0"/>
              <a:t>15/11/2023</a:t>
            </a:fld>
            <a:endParaRPr lang="vi-VN"/>
          </a:p>
        </p:txBody>
      </p:sp>
      <p:sp>
        <p:nvSpPr>
          <p:cNvPr id="4" name="Footer Placeholder 3">
            <a:extLst>
              <a:ext uri="{FF2B5EF4-FFF2-40B4-BE49-F238E27FC236}">
                <a16:creationId xmlns:a16="http://schemas.microsoft.com/office/drawing/2014/main" id="{1854DDB9-AF10-6772-7F2F-F2F354C6021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18F48E1-A0E4-97A7-7B4C-1F1393632335}"/>
              </a:ext>
            </a:extLst>
          </p:cNvPr>
          <p:cNvSpPr>
            <a:spLocks noGrp="1"/>
          </p:cNvSpPr>
          <p:nvPr>
            <p:ph type="sldNum" sz="quarter" idx="12"/>
          </p:nvPr>
        </p:nvSpPr>
        <p:spPr/>
        <p:txBody>
          <a:bodyPr/>
          <a:lstStyle/>
          <a:p>
            <a:fld id="{8DC7D734-6803-4CD6-ACBB-79ADAA3554B1}" type="slidenum">
              <a:rPr lang="vi-VN" smtClean="0"/>
              <a:t>‹#›</a:t>
            </a:fld>
            <a:endParaRPr lang="vi-VN"/>
          </a:p>
        </p:txBody>
      </p:sp>
    </p:spTree>
    <p:extLst>
      <p:ext uri="{BB962C8B-B14F-4D97-AF65-F5344CB8AC3E}">
        <p14:creationId xmlns:p14="http://schemas.microsoft.com/office/powerpoint/2010/main" val="99658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FA499-7FC1-A967-E02A-EC684D2E30CF}"/>
              </a:ext>
            </a:extLst>
          </p:cNvPr>
          <p:cNvSpPr>
            <a:spLocks noGrp="1"/>
          </p:cNvSpPr>
          <p:nvPr>
            <p:ph type="dt" sz="half" idx="10"/>
          </p:nvPr>
        </p:nvSpPr>
        <p:spPr/>
        <p:txBody>
          <a:bodyPr/>
          <a:lstStyle/>
          <a:p>
            <a:fld id="{D9F2F939-4224-4EC7-BA92-E55322ACBD51}" type="datetimeFigureOut">
              <a:rPr lang="vi-VN" smtClean="0"/>
              <a:t>15/11/2023</a:t>
            </a:fld>
            <a:endParaRPr lang="vi-VN"/>
          </a:p>
        </p:txBody>
      </p:sp>
      <p:sp>
        <p:nvSpPr>
          <p:cNvPr id="3" name="Footer Placeholder 2">
            <a:extLst>
              <a:ext uri="{FF2B5EF4-FFF2-40B4-BE49-F238E27FC236}">
                <a16:creationId xmlns:a16="http://schemas.microsoft.com/office/drawing/2014/main" id="{794E81C9-65EB-A358-3477-56221C657EA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6BE6E13-B8BD-DD96-55DA-BB13ADF88D49}"/>
              </a:ext>
            </a:extLst>
          </p:cNvPr>
          <p:cNvSpPr>
            <a:spLocks noGrp="1"/>
          </p:cNvSpPr>
          <p:nvPr>
            <p:ph type="sldNum" sz="quarter" idx="12"/>
          </p:nvPr>
        </p:nvSpPr>
        <p:spPr/>
        <p:txBody>
          <a:bodyPr/>
          <a:lstStyle/>
          <a:p>
            <a:fld id="{8DC7D734-6803-4CD6-ACBB-79ADAA3554B1}" type="slidenum">
              <a:rPr lang="vi-VN" smtClean="0"/>
              <a:t>‹#›</a:t>
            </a:fld>
            <a:endParaRPr lang="vi-VN"/>
          </a:p>
        </p:txBody>
      </p:sp>
    </p:spTree>
    <p:extLst>
      <p:ext uri="{BB962C8B-B14F-4D97-AF65-F5344CB8AC3E}">
        <p14:creationId xmlns:p14="http://schemas.microsoft.com/office/powerpoint/2010/main" val="338016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69DE-C1F2-89B3-436D-5B1836D79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311B50C-D323-037B-7C86-4C0A93A670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F4101D9-D9AE-04A7-BDE6-06149C8C2C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7CDBB-860E-878B-FF72-009632048722}"/>
              </a:ext>
            </a:extLst>
          </p:cNvPr>
          <p:cNvSpPr>
            <a:spLocks noGrp="1"/>
          </p:cNvSpPr>
          <p:nvPr>
            <p:ph type="dt" sz="half" idx="10"/>
          </p:nvPr>
        </p:nvSpPr>
        <p:spPr/>
        <p:txBody>
          <a:bodyPr/>
          <a:lstStyle/>
          <a:p>
            <a:fld id="{D9F2F939-4224-4EC7-BA92-E55322ACBD51}" type="datetimeFigureOut">
              <a:rPr lang="vi-VN" smtClean="0"/>
              <a:t>15/11/2023</a:t>
            </a:fld>
            <a:endParaRPr lang="vi-VN"/>
          </a:p>
        </p:txBody>
      </p:sp>
      <p:sp>
        <p:nvSpPr>
          <p:cNvPr id="6" name="Footer Placeholder 5">
            <a:extLst>
              <a:ext uri="{FF2B5EF4-FFF2-40B4-BE49-F238E27FC236}">
                <a16:creationId xmlns:a16="http://schemas.microsoft.com/office/drawing/2014/main" id="{DF0516F1-9837-8C9F-D7F2-44C033DE3C6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087F24D-BC17-E2DF-50E1-95C66617BF8D}"/>
              </a:ext>
            </a:extLst>
          </p:cNvPr>
          <p:cNvSpPr>
            <a:spLocks noGrp="1"/>
          </p:cNvSpPr>
          <p:nvPr>
            <p:ph type="sldNum" sz="quarter" idx="12"/>
          </p:nvPr>
        </p:nvSpPr>
        <p:spPr/>
        <p:txBody>
          <a:bodyPr/>
          <a:lstStyle/>
          <a:p>
            <a:fld id="{8DC7D734-6803-4CD6-ACBB-79ADAA3554B1}" type="slidenum">
              <a:rPr lang="vi-VN" smtClean="0"/>
              <a:t>‹#›</a:t>
            </a:fld>
            <a:endParaRPr lang="vi-VN"/>
          </a:p>
        </p:txBody>
      </p:sp>
    </p:spTree>
    <p:extLst>
      <p:ext uri="{BB962C8B-B14F-4D97-AF65-F5344CB8AC3E}">
        <p14:creationId xmlns:p14="http://schemas.microsoft.com/office/powerpoint/2010/main" val="84584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9EE6-99CC-18F2-12DA-CFC352AEED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1DD8DEF8-A925-63D2-6620-1C6749A62B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21C882FB-BCAF-91D0-279D-524961E8C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CC8F5-3C80-9590-8EDF-E2D6D605BDE7}"/>
              </a:ext>
            </a:extLst>
          </p:cNvPr>
          <p:cNvSpPr>
            <a:spLocks noGrp="1"/>
          </p:cNvSpPr>
          <p:nvPr>
            <p:ph type="dt" sz="half" idx="10"/>
          </p:nvPr>
        </p:nvSpPr>
        <p:spPr/>
        <p:txBody>
          <a:bodyPr/>
          <a:lstStyle/>
          <a:p>
            <a:fld id="{D9F2F939-4224-4EC7-BA92-E55322ACBD51}" type="datetimeFigureOut">
              <a:rPr lang="vi-VN" smtClean="0"/>
              <a:t>15/11/2023</a:t>
            </a:fld>
            <a:endParaRPr lang="vi-VN"/>
          </a:p>
        </p:txBody>
      </p:sp>
      <p:sp>
        <p:nvSpPr>
          <p:cNvPr id="6" name="Footer Placeholder 5">
            <a:extLst>
              <a:ext uri="{FF2B5EF4-FFF2-40B4-BE49-F238E27FC236}">
                <a16:creationId xmlns:a16="http://schemas.microsoft.com/office/drawing/2014/main" id="{6705ABCA-E070-756C-6DD0-5A4BBEEE069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39E4E38-EC0E-16D1-0667-BF193E86B117}"/>
              </a:ext>
            </a:extLst>
          </p:cNvPr>
          <p:cNvSpPr>
            <a:spLocks noGrp="1"/>
          </p:cNvSpPr>
          <p:nvPr>
            <p:ph type="sldNum" sz="quarter" idx="12"/>
          </p:nvPr>
        </p:nvSpPr>
        <p:spPr/>
        <p:txBody>
          <a:bodyPr/>
          <a:lstStyle/>
          <a:p>
            <a:fld id="{8DC7D734-6803-4CD6-ACBB-79ADAA3554B1}" type="slidenum">
              <a:rPr lang="vi-VN" smtClean="0"/>
              <a:t>‹#›</a:t>
            </a:fld>
            <a:endParaRPr lang="vi-VN"/>
          </a:p>
        </p:txBody>
      </p:sp>
    </p:spTree>
    <p:extLst>
      <p:ext uri="{BB962C8B-B14F-4D97-AF65-F5344CB8AC3E}">
        <p14:creationId xmlns:p14="http://schemas.microsoft.com/office/powerpoint/2010/main" val="3236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A04A57-4057-CF45-916B-CDDBC2E19E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7B7F0F8-E728-43BB-AB5D-D0EA86F43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FBA5C9B-CCC9-1867-FA39-824F5A2B4A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2F939-4224-4EC7-BA92-E55322ACBD51}" type="datetimeFigureOut">
              <a:rPr lang="vi-VN" smtClean="0"/>
              <a:t>15/11/2023</a:t>
            </a:fld>
            <a:endParaRPr lang="vi-VN"/>
          </a:p>
        </p:txBody>
      </p:sp>
      <p:sp>
        <p:nvSpPr>
          <p:cNvPr id="5" name="Footer Placeholder 4">
            <a:extLst>
              <a:ext uri="{FF2B5EF4-FFF2-40B4-BE49-F238E27FC236}">
                <a16:creationId xmlns:a16="http://schemas.microsoft.com/office/drawing/2014/main" id="{93FB21AD-2E14-4648-2CA9-89FA94977A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E14D970-898F-065C-6063-9B981ECF6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7D734-6803-4CD6-ACBB-79ADAA3554B1}" type="slidenum">
              <a:rPr lang="vi-VN" smtClean="0"/>
              <a:t>‹#›</a:t>
            </a:fld>
            <a:endParaRPr lang="vi-VN"/>
          </a:p>
        </p:txBody>
      </p:sp>
    </p:spTree>
    <p:extLst>
      <p:ext uri="{BB962C8B-B14F-4D97-AF65-F5344CB8AC3E}">
        <p14:creationId xmlns:p14="http://schemas.microsoft.com/office/powerpoint/2010/main" val="1821419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06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2F9910-574B-39E9-9E85-9B78CF4FE505}"/>
              </a:ext>
            </a:extLst>
          </p:cNvPr>
          <p:cNvPicPr>
            <a:picLocks noChangeAspect="1"/>
          </p:cNvPicPr>
          <p:nvPr/>
        </p:nvPicPr>
        <p:blipFill>
          <a:blip r:embed="rId2"/>
          <a:stretch>
            <a:fillRect/>
          </a:stretch>
        </p:blipFill>
        <p:spPr>
          <a:xfrm>
            <a:off x="3587278" y="488911"/>
            <a:ext cx="5017443" cy="6029467"/>
          </a:xfrm>
          <a:prstGeom prst="rect">
            <a:avLst/>
          </a:prstGeom>
        </p:spPr>
      </p:pic>
      <p:sp>
        <p:nvSpPr>
          <p:cNvPr id="3" name="TextBox 2">
            <a:extLst>
              <a:ext uri="{FF2B5EF4-FFF2-40B4-BE49-F238E27FC236}">
                <a16:creationId xmlns:a16="http://schemas.microsoft.com/office/drawing/2014/main" id="{E6027C67-46E6-972B-515A-7B0135A6086A}"/>
              </a:ext>
            </a:extLst>
          </p:cNvPr>
          <p:cNvSpPr txBox="1"/>
          <p:nvPr/>
        </p:nvSpPr>
        <p:spPr>
          <a:xfrm>
            <a:off x="3086100" y="0"/>
            <a:ext cx="6440455" cy="523220"/>
          </a:xfrm>
          <a:prstGeom prst="rect">
            <a:avLst/>
          </a:prstGeom>
          <a:no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Các bước gợi ý thiết kế một logo lớp học</a:t>
            </a:r>
            <a:endParaRPr lang="vi-VN" dirty="0"/>
          </a:p>
        </p:txBody>
      </p:sp>
    </p:spTree>
    <p:extLst>
      <p:ext uri="{BB962C8B-B14F-4D97-AF65-F5344CB8AC3E}">
        <p14:creationId xmlns:p14="http://schemas.microsoft.com/office/powerpoint/2010/main" val="423813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A0FF578-69A8-419F-FD0D-65D923DF7A29}"/>
              </a:ext>
            </a:extLst>
          </p:cNvPr>
          <p:cNvGraphicFramePr>
            <a:graphicFrameLocks noGrp="1"/>
          </p:cNvGraphicFramePr>
          <p:nvPr>
            <p:extLst>
              <p:ext uri="{D42A27DB-BD31-4B8C-83A1-F6EECF244321}">
                <p14:modId xmlns:p14="http://schemas.microsoft.com/office/powerpoint/2010/main" val="4069062060"/>
              </p:ext>
            </p:extLst>
          </p:nvPr>
        </p:nvGraphicFramePr>
        <p:xfrm>
          <a:off x="936170" y="1462241"/>
          <a:ext cx="10319658" cy="4766123"/>
        </p:xfrm>
        <a:graphic>
          <a:graphicData uri="http://schemas.openxmlformats.org/drawingml/2006/table">
            <a:tbl>
              <a:tblPr firstRow="1" firstCol="1" bandRow="1"/>
              <a:tblGrid>
                <a:gridCol w="2230017">
                  <a:extLst>
                    <a:ext uri="{9D8B030D-6E8A-4147-A177-3AD203B41FA5}">
                      <a16:colId xmlns:a16="http://schemas.microsoft.com/office/drawing/2014/main" val="666306573"/>
                    </a:ext>
                  </a:extLst>
                </a:gridCol>
                <a:gridCol w="2771192">
                  <a:extLst>
                    <a:ext uri="{9D8B030D-6E8A-4147-A177-3AD203B41FA5}">
                      <a16:colId xmlns:a16="http://schemas.microsoft.com/office/drawing/2014/main" val="102831176"/>
                    </a:ext>
                  </a:extLst>
                </a:gridCol>
                <a:gridCol w="5318449">
                  <a:extLst>
                    <a:ext uri="{9D8B030D-6E8A-4147-A177-3AD203B41FA5}">
                      <a16:colId xmlns:a16="http://schemas.microsoft.com/office/drawing/2014/main" val="155657402"/>
                    </a:ext>
                  </a:extLst>
                </a:gridCol>
              </a:tblGrid>
              <a:tr h="323924">
                <a:tc>
                  <a:txBody>
                    <a:bodyPr/>
                    <a:lstStyle/>
                    <a:p>
                      <a:pPr algn="ctr">
                        <a:lnSpc>
                          <a:spcPct val="107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CỘT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A</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nSpc>
                          <a:spcPct val="107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800" b="1" kern="100">
                          <a:effectLst/>
                          <a:latin typeface="Times New Roman" panose="02020603050405020304" pitchFamily="18" charset="0"/>
                          <a:ea typeface="Calibri" panose="020F0502020204030204" pitchFamily="34" charset="0"/>
                          <a:cs typeface="Times New Roman" panose="02020603050405020304" pitchFamily="18" charset="0"/>
                        </a:rPr>
                        <a:t>CỘT B</a:t>
                      </a:r>
                      <a:endParaRPr lang="vi-VN"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450992"/>
                  </a:ext>
                </a:extLst>
              </a:tr>
              <a:tr h="323924">
                <a:tc>
                  <a:txBody>
                    <a:bodyPr/>
                    <a:lstStyle/>
                    <a:p>
                      <a:pPr algn="ctr">
                        <a:lnSpc>
                          <a:spcPct val="107000"/>
                        </a:lnSpc>
                        <a:spcAft>
                          <a:spcPts val="800"/>
                        </a:spcAft>
                      </a:pP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Bước</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tc>
                  <a:txBody>
                    <a:bodyPr/>
                    <a:lstStyle/>
                    <a:p>
                      <a:pPr algn="ctr">
                        <a:lnSpc>
                          <a:spcPct val="107000"/>
                        </a:lnSpc>
                        <a:spcAft>
                          <a:spcPts val="800"/>
                        </a:spcAft>
                      </a:pP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dung</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035368"/>
                  </a:ext>
                </a:extLst>
              </a:tr>
              <a:tr h="671236">
                <a:tc>
                  <a:txBody>
                    <a:bodyPr/>
                    <a:lstStyle/>
                    <a:p>
                      <a:pPr>
                        <a:lnSpc>
                          <a:spcPct val="107000"/>
                        </a:lnSpc>
                        <a:spcAft>
                          <a:spcPts val="800"/>
                        </a:spcAft>
                      </a:pPr>
                      <a:r>
                        <a:rPr lang="vi-VN"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Bước 1</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tc>
                  <a:txBody>
                    <a:bodyPr/>
                    <a:lstStyle/>
                    <a:p>
                      <a:pPr>
                        <a:lnSpc>
                          <a:spcPct val="107000"/>
                        </a:lnSpc>
                        <a:spcAft>
                          <a:spcPts val="800"/>
                        </a:spcAft>
                      </a:pP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Lựa chọn màu sắc thể hiện</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38516"/>
                  </a:ext>
                </a:extLst>
              </a:tr>
              <a:tr h="671236">
                <a:tc>
                  <a:txBody>
                    <a:bodyPr/>
                    <a:lstStyle/>
                    <a:p>
                      <a:pPr>
                        <a:lnSpc>
                          <a:spcPct val="107000"/>
                        </a:lnSpc>
                        <a:spcAft>
                          <a:spcPts val="800"/>
                        </a:spcAft>
                      </a:pP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tc>
                  <a:txBody>
                    <a:bodyPr/>
                    <a:lstStyle/>
                    <a:p>
                      <a:pPr>
                        <a:lnSpc>
                          <a:spcPct val="107000"/>
                        </a:lnSpc>
                        <a:spcAft>
                          <a:spcPts val="800"/>
                        </a:spcAft>
                      </a:pP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t>
                      </a:r>
                      <a:r>
                        <a:rPr lang="vi-VN"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Hoàn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thiện phác thảo sơ bộ bằng chì</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293933"/>
                  </a:ext>
                </a:extLst>
              </a:tr>
              <a:tr h="938429">
                <a:tc rowSpan="2">
                  <a:txBody>
                    <a:bodyPr/>
                    <a:lstStyle/>
                    <a:p>
                      <a:pPr>
                        <a:lnSpc>
                          <a:spcPct val="107000"/>
                        </a:lnSpc>
                        <a:spcAft>
                          <a:spcPts val="800"/>
                        </a:spcAft>
                      </a:pP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tc>
                  <a:txBody>
                    <a:bodyPr/>
                    <a:lstStyle/>
                    <a:p>
                      <a:pPr>
                        <a:lnSpc>
                          <a:spcPct val="107000"/>
                        </a:lnSpc>
                        <a:spcAft>
                          <a:spcPts val="800"/>
                        </a:spcAft>
                      </a:pP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Ý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tưởng thiết kế được cụ thể hóa thành một phác thảo sơ bộ</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652172"/>
                  </a:ext>
                </a:extLst>
              </a:tr>
              <a:tr h="427429">
                <a:tc vMerge="1">
                  <a:txBody>
                    <a:bodyPr/>
                    <a:lstStyle/>
                    <a:p>
                      <a:pPr>
                        <a:lnSpc>
                          <a:spcPct val="107000"/>
                        </a:lnSpc>
                        <a:spcAft>
                          <a:spcPts val="800"/>
                        </a:spcAft>
                      </a:pP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tc rowSpan="2">
                  <a:txBody>
                    <a:bodyPr/>
                    <a:lstStyle/>
                    <a:p>
                      <a:pPr>
                        <a:lnSpc>
                          <a:spcPct val="107000"/>
                        </a:lnSpc>
                        <a:spcAft>
                          <a:spcPts val="800"/>
                        </a:spcAft>
                      </a:pP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a:t>
                      </a:r>
                      <a:r>
                        <a:rPr lang="vi-VN"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Hoàn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thiện chi tiết</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591949"/>
                  </a:ext>
                </a:extLst>
              </a:tr>
              <a:tr h="323924">
                <a:tc rowSpan="2">
                  <a:txBody>
                    <a:bodyPr/>
                    <a:lstStyle/>
                    <a:p>
                      <a:pPr>
                        <a:lnSpc>
                          <a:spcPct val="107000"/>
                        </a:lnSpc>
                        <a:spcAft>
                          <a:spcPts val="800"/>
                        </a:spcAft>
                      </a:pP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vi-VN"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tc vMerge="1">
                  <a:txBody>
                    <a:bodyPr/>
                    <a:lstStyle/>
                    <a:p>
                      <a:pPr>
                        <a:lnSpc>
                          <a:spcPct val="107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d</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Hoàn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thiện chi tiết</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664357"/>
                  </a:ext>
                </a:extLst>
              </a:tr>
              <a:tr h="671236">
                <a:tc vMerge="1">
                  <a:txBody>
                    <a:bodyPr/>
                    <a:lstStyle/>
                    <a:p>
                      <a:endParaRPr lang="vi-VN"/>
                    </a:p>
                  </a:txBody>
                  <a:tcPr/>
                </a:tc>
                <a:tc vMerge="1">
                  <a:txBody>
                    <a:bodyPr/>
                    <a:lstStyle/>
                    <a:p>
                      <a:endParaRPr lang="vi-VN"/>
                    </a:p>
                  </a:txBody>
                  <a:tcPr/>
                </a:tc>
                <a:tc>
                  <a:txBody>
                    <a:bodyPr/>
                    <a:lstStyle/>
                    <a:p>
                      <a:pPr>
                        <a:lnSpc>
                          <a:spcPct val="107000"/>
                        </a:lnSpc>
                        <a:spcAft>
                          <a:spcPts val="800"/>
                        </a:spcAft>
                      </a:pP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vi-VN"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Vẽ màu vào con tem</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769340"/>
                  </a:ext>
                </a:extLst>
              </a:tr>
            </a:tbl>
          </a:graphicData>
        </a:graphic>
      </p:graphicFrame>
      <p:sp>
        <p:nvSpPr>
          <p:cNvPr id="6" name="TextBox 5">
            <a:extLst>
              <a:ext uri="{FF2B5EF4-FFF2-40B4-BE49-F238E27FC236}">
                <a16:creationId xmlns:a16="http://schemas.microsoft.com/office/drawing/2014/main" id="{2F94BE94-E8DF-28CA-640F-999648880112}"/>
              </a:ext>
            </a:extLst>
          </p:cNvPr>
          <p:cNvSpPr txBox="1"/>
          <p:nvPr/>
        </p:nvSpPr>
        <p:spPr>
          <a:xfrm>
            <a:off x="2749809" y="508134"/>
            <a:ext cx="6692381"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Nối các bước ở cột A với nội dung ở cột B hoàn thiện gợi ý thiết kế một logo lớp học</a:t>
            </a:r>
          </a:p>
        </p:txBody>
      </p:sp>
    </p:spTree>
    <p:extLst>
      <p:ext uri="{BB962C8B-B14F-4D97-AF65-F5344CB8AC3E}">
        <p14:creationId xmlns:p14="http://schemas.microsoft.com/office/powerpoint/2010/main" val="333288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A0FF578-69A8-419F-FD0D-65D923DF7A29}"/>
              </a:ext>
            </a:extLst>
          </p:cNvPr>
          <p:cNvGraphicFramePr>
            <a:graphicFrameLocks noGrp="1"/>
          </p:cNvGraphicFramePr>
          <p:nvPr>
            <p:extLst>
              <p:ext uri="{D42A27DB-BD31-4B8C-83A1-F6EECF244321}">
                <p14:modId xmlns:p14="http://schemas.microsoft.com/office/powerpoint/2010/main" val="632083083"/>
              </p:ext>
            </p:extLst>
          </p:nvPr>
        </p:nvGraphicFramePr>
        <p:xfrm>
          <a:off x="1006150" y="783772"/>
          <a:ext cx="10332097" cy="4771996"/>
        </p:xfrm>
        <a:graphic>
          <a:graphicData uri="http://schemas.openxmlformats.org/drawingml/2006/table">
            <a:tbl>
              <a:tblPr firstRow="1" firstCol="1" bandRow="1"/>
              <a:tblGrid>
                <a:gridCol w="2232705">
                  <a:extLst>
                    <a:ext uri="{9D8B030D-6E8A-4147-A177-3AD203B41FA5}">
                      <a16:colId xmlns:a16="http://schemas.microsoft.com/office/drawing/2014/main" val="666306573"/>
                    </a:ext>
                  </a:extLst>
                </a:gridCol>
                <a:gridCol w="2774532">
                  <a:extLst>
                    <a:ext uri="{9D8B030D-6E8A-4147-A177-3AD203B41FA5}">
                      <a16:colId xmlns:a16="http://schemas.microsoft.com/office/drawing/2014/main" val="102831176"/>
                    </a:ext>
                  </a:extLst>
                </a:gridCol>
                <a:gridCol w="5324860">
                  <a:extLst>
                    <a:ext uri="{9D8B030D-6E8A-4147-A177-3AD203B41FA5}">
                      <a16:colId xmlns:a16="http://schemas.microsoft.com/office/drawing/2014/main" val="155657402"/>
                    </a:ext>
                  </a:extLst>
                </a:gridCol>
              </a:tblGrid>
              <a:tr h="426293">
                <a:tc>
                  <a:txBody>
                    <a:bodyPr/>
                    <a:lstStyle/>
                    <a:p>
                      <a:pPr algn="ctr">
                        <a:lnSpc>
                          <a:spcPct val="107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CỘT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A</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nSpc>
                          <a:spcPct val="107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800" b="1" kern="100">
                          <a:effectLst/>
                          <a:latin typeface="Times New Roman" panose="02020603050405020304" pitchFamily="18" charset="0"/>
                          <a:ea typeface="Calibri" panose="020F0502020204030204" pitchFamily="34" charset="0"/>
                          <a:cs typeface="Times New Roman" panose="02020603050405020304" pitchFamily="18" charset="0"/>
                        </a:rPr>
                        <a:t>CỘT B</a:t>
                      </a:r>
                      <a:endParaRPr lang="vi-VN"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450992"/>
                  </a:ext>
                </a:extLst>
              </a:tr>
              <a:tr h="426293">
                <a:tc>
                  <a:txBody>
                    <a:bodyPr/>
                    <a:lstStyle/>
                    <a:p>
                      <a:pPr algn="ctr">
                        <a:lnSpc>
                          <a:spcPct val="107000"/>
                        </a:lnSpc>
                        <a:spcAft>
                          <a:spcPts val="800"/>
                        </a:spcAft>
                      </a:pP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Bước</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tc>
                  <a:txBody>
                    <a:bodyPr/>
                    <a:lstStyle/>
                    <a:p>
                      <a:pPr algn="ctr">
                        <a:lnSpc>
                          <a:spcPct val="107000"/>
                        </a:lnSpc>
                        <a:spcAft>
                          <a:spcPts val="800"/>
                        </a:spcAft>
                      </a:pPr>
                      <a:r>
                        <a:rPr lang="en-US" sz="2800" b="1" kern="100">
                          <a:effectLst/>
                          <a:latin typeface="Times New Roman" panose="02020603050405020304" pitchFamily="18" charset="0"/>
                          <a:ea typeface="Calibri" panose="020F0502020204030204" pitchFamily="34" charset="0"/>
                          <a:cs typeface="Times New Roman" panose="02020603050405020304" pitchFamily="18" charset="0"/>
                        </a:rPr>
                        <a:t>Nội </a:t>
                      </a:r>
                      <a:r>
                        <a:rPr lang="vi-VN" sz="2800" b="1" kern="100">
                          <a:effectLst/>
                          <a:latin typeface="Times New Roman" panose="02020603050405020304" pitchFamily="18" charset="0"/>
                          <a:ea typeface="Calibri" panose="020F0502020204030204" pitchFamily="34" charset="0"/>
                          <a:cs typeface="Times New Roman" panose="02020603050405020304" pitchFamily="18" charset="0"/>
                        </a:rPr>
                        <a:t>dung</a:t>
                      </a:r>
                      <a:endParaRPr lang="vi-VN"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035368"/>
                  </a:ext>
                </a:extLst>
              </a:tr>
              <a:tr h="672063">
                <a:tc>
                  <a:txBody>
                    <a:bodyPr/>
                    <a:lstStyle/>
                    <a:p>
                      <a:pPr>
                        <a:lnSpc>
                          <a:spcPct val="107000"/>
                        </a:lnSpc>
                        <a:spcAft>
                          <a:spcPts val="800"/>
                        </a:spcAft>
                      </a:pP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1. Bước 1</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tc>
                  <a:txBody>
                    <a:bodyPr/>
                    <a:lstStyle/>
                    <a:p>
                      <a:pPr>
                        <a:lnSpc>
                          <a:spcPct val="107000"/>
                        </a:lnSpc>
                        <a:spcAft>
                          <a:spcPts val="800"/>
                        </a:spcAft>
                      </a:pPr>
                      <a:r>
                        <a:rPr lang="en-US" sz="2800" b="1" kern="100">
                          <a:effectLst/>
                          <a:latin typeface="Times New Roman" panose="02020603050405020304" pitchFamily="18" charset="0"/>
                          <a:ea typeface="Calibri" panose="020F0502020204030204" pitchFamily="34" charset="0"/>
                          <a:cs typeface="Times New Roman" panose="02020603050405020304" pitchFamily="18" charset="0"/>
                        </a:rPr>
                        <a:t>a</a:t>
                      </a:r>
                      <a:r>
                        <a:rPr lang="vi-VN" sz="2800" b="1" kern="100">
                          <a:effectLst/>
                          <a:latin typeface="Times New Roman" panose="02020603050405020304" pitchFamily="18" charset="0"/>
                          <a:ea typeface="Calibri" panose="020F0502020204030204" pitchFamily="34" charset="0"/>
                          <a:cs typeface="Times New Roman" panose="02020603050405020304" pitchFamily="18" charset="0"/>
                        </a:rPr>
                        <a:t>. Lựa chọn màu sắc thể hiện</a:t>
                      </a:r>
                      <a:endParaRPr lang="vi-VN"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38516"/>
                  </a:ext>
                </a:extLst>
              </a:tr>
              <a:tr h="883420">
                <a:tc>
                  <a:txBody>
                    <a:bodyPr/>
                    <a:lstStyle/>
                    <a:p>
                      <a:pPr>
                        <a:lnSpc>
                          <a:spcPct val="107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tc>
                  <a:txBody>
                    <a:bodyPr/>
                    <a:lstStyle/>
                    <a:p>
                      <a:pPr>
                        <a:lnSpc>
                          <a:spcPct val="107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b</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Hoàn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thiện phác thảo sơ bộ bằng chì</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293933"/>
                  </a:ext>
                </a:extLst>
              </a:tr>
              <a:tr h="939585">
                <a:tc rowSpan="2">
                  <a:txBody>
                    <a:bodyPr/>
                    <a:lstStyle/>
                    <a:p>
                      <a:pPr>
                        <a:lnSpc>
                          <a:spcPct val="107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3</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tc>
                  <a:txBody>
                    <a:bodyPr/>
                    <a:lstStyle/>
                    <a:p>
                      <a:pPr>
                        <a:lnSpc>
                          <a:spcPct val="107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c</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Ý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tưởng thiết kế được cụ thể hóa thành một phác thảo sơ bộ</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652172"/>
                  </a:ext>
                </a:extLst>
              </a:tr>
              <a:tr h="427956">
                <a:tc vMerge="1">
                  <a:txBody>
                    <a:bodyPr/>
                    <a:lstStyle/>
                    <a:p>
                      <a:pPr>
                        <a:lnSpc>
                          <a:spcPct val="107000"/>
                        </a:lnSpc>
                        <a:spcAft>
                          <a:spcPts val="800"/>
                        </a:spcAft>
                      </a:pP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tc rowSpan="2">
                  <a:txBody>
                    <a:bodyPr/>
                    <a:lstStyle/>
                    <a:p>
                      <a:pPr>
                        <a:lnSpc>
                          <a:spcPct val="107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d</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Hoàn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thiện chi tiết</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591949"/>
                  </a:ext>
                </a:extLst>
              </a:tr>
              <a:tr h="324323">
                <a:tc rowSpan="2">
                  <a:txBody>
                    <a:bodyPr/>
                    <a:lstStyle/>
                    <a:p>
                      <a:pPr>
                        <a:lnSpc>
                          <a:spcPct val="107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4</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vi-VN"/>
                    </a:p>
                  </a:txBody>
                  <a:tcPr/>
                </a:tc>
                <a:tc vMerge="1">
                  <a:txBody>
                    <a:bodyPr/>
                    <a:lstStyle/>
                    <a:p>
                      <a:pPr>
                        <a:lnSpc>
                          <a:spcPct val="107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d</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Hoàn </a:t>
                      </a:r>
                      <a:r>
                        <a:rPr lang="vi-VN" sz="2800" b="1" kern="100" dirty="0">
                          <a:effectLst/>
                          <a:latin typeface="Times New Roman" panose="02020603050405020304" pitchFamily="18" charset="0"/>
                          <a:ea typeface="Calibri" panose="020F0502020204030204" pitchFamily="34" charset="0"/>
                          <a:cs typeface="Times New Roman" panose="02020603050405020304" pitchFamily="18" charset="0"/>
                        </a:rPr>
                        <a:t>thiện chi tiết</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664357"/>
                  </a:ext>
                </a:extLst>
              </a:tr>
              <a:tr h="672063">
                <a:tc vMerge="1">
                  <a:txBody>
                    <a:bodyPr/>
                    <a:lstStyle/>
                    <a:p>
                      <a:endParaRPr lang="vi-VN"/>
                    </a:p>
                  </a:txBody>
                  <a:tcPr/>
                </a:tc>
                <a:tc vMerge="1">
                  <a:txBody>
                    <a:bodyPr/>
                    <a:lstStyle/>
                    <a:p>
                      <a:endParaRPr lang="vi-VN"/>
                    </a:p>
                  </a:txBody>
                  <a:tcPr/>
                </a:tc>
                <a:tc>
                  <a:txBody>
                    <a:bodyPr/>
                    <a:lstStyle/>
                    <a:p>
                      <a:pPr>
                        <a:lnSpc>
                          <a:spcPct val="107000"/>
                        </a:lnSpc>
                        <a:spcAft>
                          <a:spcPts val="800"/>
                        </a:spcAft>
                      </a:pPr>
                      <a:r>
                        <a:rPr lang="en-US"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vi-VN"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Vẽ màu vào con tem</a:t>
                      </a:r>
                      <a:endParaRPr lang="vi-VN"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863" marR="60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769340"/>
                  </a:ext>
                </a:extLst>
              </a:tr>
            </a:tbl>
          </a:graphicData>
        </a:graphic>
      </p:graphicFrame>
      <p:sp>
        <p:nvSpPr>
          <p:cNvPr id="6" name="TextBox 5">
            <a:extLst>
              <a:ext uri="{FF2B5EF4-FFF2-40B4-BE49-F238E27FC236}">
                <a16:creationId xmlns:a16="http://schemas.microsoft.com/office/drawing/2014/main" id="{2F94BE94-E8DF-28CA-640F-999648880112}"/>
              </a:ext>
            </a:extLst>
          </p:cNvPr>
          <p:cNvSpPr txBox="1"/>
          <p:nvPr/>
        </p:nvSpPr>
        <p:spPr>
          <a:xfrm>
            <a:off x="587828" y="167971"/>
            <a:ext cx="1116874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Nối các bước ở cột A với nội dung ở cột B hoàn thiện gợi ý thiết kế một logo lớp học</a:t>
            </a:r>
          </a:p>
        </p:txBody>
      </p:sp>
      <p:cxnSp>
        <p:nvCxnSpPr>
          <p:cNvPr id="3" name="Straight Arrow Connector 2">
            <a:extLst>
              <a:ext uri="{FF2B5EF4-FFF2-40B4-BE49-F238E27FC236}">
                <a16:creationId xmlns:a16="http://schemas.microsoft.com/office/drawing/2014/main" id="{90A9F4BC-CBFE-6C2E-4AE7-1B28C99ACAFC}"/>
              </a:ext>
            </a:extLst>
          </p:cNvPr>
          <p:cNvCxnSpPr/>
          <p:nvPr/>
        </p:nvCxnSpPr>
        <p:spPr>
          <a:xfrm>
            <a:off x="3237722" y="1914803"/>
            <a:ext cx="2743200" cy="17075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C9E3CB6E-60E3-C054-464D-B7A849D30317}"/>
              </a:ext>
            </a:extLst>
          </p:cNvPr>
          <p:cNvCxnSpPr/>
          <p:nvPr/>
        </p:nvCxnSpPr>
        <p:spPr>
          <a:xfrm flipV="1">
            <a:off x="3237722" y="2661252"/>
            <a:ext cx="2743200" cy="1073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26CBFA8C-CF3F-D1FF-3D38-644437B2ED5A}"/>
              </a:ext>
            </a:extLst>
          </p:cNvPr>
          <p:cNvCxnSpPr/>
          <p:nvPr/>
        </p:nvCxnSpPr>
        <p:spPr>
          <a:xfrm flipV="1">
            <a:off x="3237722" y="1996751"/>
            <a:ext cx="2743200" cy="18941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F471B571-8C8A-4F02-5EFC-40324A264945}"/>
              </a:ext>
            </a:extLst>
          </p:cNvPr>
          <p:cNvCxnSpPr/>
          <p:nvPr/>
        </p:nvCxnSpPr>
        <p:spPr>
          <a:xfrm flipV="1">
            <a:off x="3237722" y="4417434"/>
            <a:ext cx="2743200" cy="6718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93E41ADC-1863-3EFA-4FAB-6804C96C60C9}"/>
              </a:ext>
            </a:extLst>
          </p:cNvPr>
          <p:cNvSpPr txBox="1"/>
          <p:nvPr/>
        </p:nvSpPr>
        <p:spPr>
          <a:xfrm>
            <a:off x="2780523" y="5781840"/>
            <a:ext cx="5514391" cy="584775"/>
          </a:xfrm>
          <a:prstGeom prst="rect">
            <a:avLst/>
          </a:prstGeom>
          <a:noFill/>
        </p:spPr>
        <p:txBody>
          <a:bodyPr wrap="square" rtlCol="0">
            <a:spAutoFit/>
          </a:bodyPr>
          <a:lstStyle/>
          <a:p>
            <a:r>
              <a:rPr lang="vi-VN" sz="3200" b="1" dirty="0">
                <a:latin typeface="+mj-lt"/>
              </a:rPr>
              <a:t>Đáp án: 1-c;   2-b;   3-a;   4-d</a:t>
            </a:r>
          </a:p>
        </p:txBody>
      </p:sp>
    </p:spTree>
    <p:extLst>
      <p:ext uri="{BB962C8B-B14F-4D97-AF65-F5344CB8AC3E}">
        <p14:creationId xmlns:p14="http://schemas.microsoft.com/office/powerpoint/2010/main" val="914783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499F63-000A-7F46-7771-16AEAD2C6C2D}"/>
              </a:ext>
            </a:extLst>
          </p:cNvPr>
          <p:cNvSpPr txBox="1"/>
          <p:nvPr/>
        </p:nvSpPr>
        <p:spPr>
          <a:xfrm>
            <a:off x="1059461" y="2206689"/>
            <a:ext cx="4314971"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 Ý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tưởng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thiết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kế</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cụ</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hoá</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sơ</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 Hoàn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thiện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sơ</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bằng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chì</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Lựa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chọn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màu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sắc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4. Hoàn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thiện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chi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262F9910-574B-39E9-9E85-9B78CF4FE505}"/>
              </a:ext>
            </a:extLst>
          </p:cNvPr>
          <p:cNvPicPr>
            <a:picLocks noChangeAspect="1"/>
          </p:cNvPicPr>
          <p:nvPr/>
        </p:nvPicPr>
        <p:blipFill>
          <a:blip r:embed="rId2"/>
          <a:stretch>
            <a:fillRect/>
          </a:stretch>
        </p:blipFill>
        <p:spPr>
          <a:xfrm>
            <a:off x="6395014" y="610209"/>
            <a:ext cx="5017443" cy="6029467"/>
          </a:xfrm>
          <a:prstGeom prst="rect">
            <a:avLst/>
          </a:prstGeom>
        </p:spPr>
      </p:pic>
      <p:pic>
        <p:nvPicPr>
          <p:cNvPr id="7" name="Picture 6">
            <a:extLst>
              <a:ext uri="{FF2B5EF4-FFF2-40B4-BE49-F238E27FC236}">
                <a16:creationId xmlns:a16="http://schemas.microsoft.com/office/drawing/2014/main" id="{79F4C278-0A4A-878D-36C8-54FA31AF997A}"/>
              </a:ext>
            </a:extLst>
          </p:cNvPr>
          <p:cNvPicPr>
            <a:picLocks noChangeAspect="1"/>
          </p:cNvPicPr>
          <p:nvPr/>
        </p:nvPicPr>
        <p:blipFill>
          <a:blip r:embed="rId3"/>
          <a:stretch>
            <a:fillRect/>
          </a:stretch>
        </p:blipFill>
        <p:spPr>
          <a:xfrm>
            <a:off x="638626" y="487902"/>
            <a:ext cx="5353701" cy="1160908"/>
          </a:xfrm>
          <a:prstGeom prst="rect">
            <a:avLst/>
          </a:prstGeom>
        </p:spPr>
      </p:pic>
    </p:spTree>
    <p:extLst>
      <p:ext uri="{BB962C8B-B14F-4D97-AF65-F5344CB8AC3E}">
        <p14:creationId xmlns:p14="http://schemas.microsoft.com/office/powerpoint/2010/main" val="275560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9B82F4-B58F-EA5D-570A-4FA49131A1A8}"/>
              </a:ext>
            </a:extLst>
          </p:cNvPr>
          <p:cNvPicPr>
            <a:picLocks noChangeAspect="1"/>
          </p:cNvPicPr>
          <p:nvPr/>
        </p:nvPicPr>
        <p:blipFill>
          <a:blip r:embed="rId2"/>
          <a:stretch>
            <a:fillRect/>
          </a:stretch>
        </p:blipFill>
        <p:spPr>
          <a:xfrm>
            <a:off x="348651" y="988017"/>
            <a:ext cx="11494699" cy="4881965"/>
          </a:xfrm>
          <a:prstGeom prst="rect">
            <a:avLst/>
          </a:prstGeom>
        </p:spPr>
      </p:pic>
    </p:spTree>
    <p:extLst>
      <p:ext uri="{BB962C8B-B14F-4D97-AF65-F5344CB8AC3E}">
        <p14:creationId xmlns:p14="http://schemas.microsoft.com/office/powerpoint/2010/main" val="144943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43CC8A-A852-A807-1B74-4E7177A4B1E1}"/>
              </a:ext>
            </a:extLst>
          </p:cNvPr>
          <p:cNvSpPr txBox="1"/>
          <p:nvPr/>
        </p:nvSpPr>
        <p:spPr>
          <a:xfrm>
            <a:off x="1259632" y="2476085"/>
            <a:ext cx="985312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Thực hành: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Thiết kế logo cho lớp học của em</a:t>
            </a:r>
          </a:p>
        </p:txBody>
      </p:sp>
    </p:spTree>
    <p:extLst>
      <p:ext uri="{BB962C8B-B14F-4D97-AF65-F5344CB8AC3E}">
        <p14:creationId xmlns:p14="http://schemas.microsoft.com/office/powerpoint/2010/main" val="1940582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E25BC7-7911-D64C-FD6D-1BC1234B1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749" y="290512"/>
            <a:ext cx="8972550" cy="6276975"/>
          </a:xfrm>
          <a:prstGeom prst="rect">
            <a:avLst/>
          </a:prstGeom>
        </p:spPr>
      </p:pic>
    </p:spTree>
    <p:extLst>
      <p:ext uri="{BB962C8B-B14F-4D97-AF65-F5344CB8AC3E}">
        <p14:creationId xmlns:p14="http://schemas.microsoft.com/office/powerpoint/2010/main" val="110179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21165B-42D8-BA05-5675-69153544D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3231" y="3742611"/>
            <a:ext cx="4379545" cy="2841229"/>
          </a:xfrm>
          <a:prstGeom prst="rect">
            <a:avLst/>
          </a:prstGeom>
        </p:spPr>
      </p:pic>
      <p:pic>
        <p:nvPicPr>
          <p:cNvPr id="7" name="Picture 6">
            <a:extLst>
              <a:ext uri="{FF2B5EF4-FFF2-40B4-BE49-F238E27FC236}">
                <a16:creationId xmlns:a16="http://schemas.microsoft.com/office/drawing/2014/main" id="{7F141775-4811-3FD7-44C2-ED28411A8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231" y="266842"/>
            <a:ext cx="4379544" cy="2999221"/>
          </a:xfrm>
          <a:prstGeom prst="rect">
            <a:avLst/>
          </a:prstGeom>
        </p:spPr>
      </p:pic>
      <p:pic>
        <p:nvPicPr>
          <p:cNvPr id="9" name="Picture 8">
            <a:extLst>
              <a:ext uri="{FF2B5EF4-FFF2-40B4-BE49-F238E27FC236}">
                <a16:creationId xmlns:a16="http://schemas.microsoft.com/office/drawing/2014/main" id="{56370686-5451-1F94-A804-205F93AAB0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182" y="266842"/>
            <a:ext cx="5603603" cy="6316998"/>
          </a:xfrm>
          <a:prstGeom prst="rect">
            <a:avLst/>
          </a:prstGeom>
        </p:spPr>
      </p:pic>
    </p:spTree>
    <p:extLst>
      <p:ext uri="{BB962C8B-B14F-4D97-AF65-F5344CB8AC3E}">
        <p14:creationId xmlns:p14="http://schemas.microsoft.com/office/powerpoint/2010/main" val="3202621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131476-A085-6F20-3566-CA3266E8B2F5}"/>
              </a:ext>
            </a:extLst>
          </p:cNvPr>
          <p:cNvPicPr>
            <a:picLocks noChangeAspect="1"/>
          </p:cNvPicPr>
          <p:nvPr/>
        </p:nvPicPr>
        <p:blipFill>
          <a:blip r:embed="rId2"/>
          <a:stretch>
            <a:fillRect/>
          </a:stretch>
        </p:blipFill>
        <p:spPr>
          <a:xfrm>
            <a:off x="3576107" y="486945"/>
            <a:ext cx="5677373" cy="2299899"/>
          </a:xfrm>
          <a:prstGeom prst="rect">
            <a:avLst/>
          </a:prstGeom>
        </p:spPr>
      </p:pic>
      <p:pic>
        <p:nvPicPr>
          <p:cNvPr id="3" name="Picture 2">
            <a:extLst>
              <a:ext uri="{FF2B5EF4-FFF2-40B4-BE49-F238E27FC236}">
                <a16:creationId xmlns:a16="http://schemas.microsoft.com/office/drawing/2014/main" id="{4299A268-7D76-8831-6BAA-6420ECE1B2DB}"/>
              </a:ext>
            </a:extLst>
          </p:cNvPr>
          <p:cNvPicPr>
            <a:picLocks noChangeAspect="1"/>
          </p:cNvPicPr>
          <p:nvPr/>
        </p:nvPicPr>
        <p:blipFill>
          <a:blip r:embed="rId3"/>
          <a:stretch>
            <a:fillRect/>
          </a:stretch>
        </p:blipFill>
        <p:spPr>
          <a:xfrm>
            <a:off x="7357091" y="3100595"/>
            <a:ext cx="3768304" cy="2822591"/>
          </a:xfrm>
          <a:prstGeom prst="rect">
            <a:avLst/>
          </a:prstGeom>
        </p:spPr>
      </p:pic>
      <p:pic>
        <p:nvPicPr>
          <p:cNvPr id="5" name="Picture 4">
            <a:extLst>
              <a:ext uri="{FF2B5EF4-FFF2-40B4-BE49-F238E27FC236}">
                <a16:creationId xmlns:a16="http://schemas.microsoft.com/office/drawing/2014/main" id="{A212A43E-416D-54D0-144B-8A37513B83C4}"/>
              </a:ext>
            </a:extLst>
          </p:cNvPr>
          <p:cNvPicPr>
            <a:picLocks noChangeAspect="1"/>
          </p:cNvPicPr>
          <p:nvPr/>
        </p:nvPicPr>
        <p:blipFill>
          <a:blip r:embed="rId4"/>
          <a:stretch>
            <a:fillRect/>
          </a:stretch>
        </p:blipFill>
        <p:spPr>
          <a:xfrm>
            <a:off x="1066605" y="3193706"/>
            <a:ext cx="2217770" cy="2972269"/>
          </a:xfrm>
          <a:prstGeom prst="rect">
            <a:avLst/>
          </a:prstGeom>
        </p:spPr>
      </p:pic>
    </p:spTree>
    <p:extLst>
      <p:ext uri="{BB962C8B-B14F-4D97-AF65-F5344CB8AC3E}">
        <p14:creationId xmlns:p14="http://schemas.microsoft.com/office/powerpoint/2010/main" val="127464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21ADB8-4900-F9E3-353C-4AFC32759416}"/>
              </a:ext>
            </a:extLst>
          </p:cNvPr>
          <p:cNvPicPr>
            <a:picLocks noChangeAspect="1"/>
          </p:cNvPicPr>
          <p:nvPr/>
        </p:nvPicPr>
        <p:blipFill>
          <a:blip r:embed="rId2"/>
          <a:stretch>
            <a:fillRect/>
          </a:stretch>
        </p:blipFill>
        <p:spPr>
          <a:xfrm>
            <a:off x="337453" y="519403"/>
            <a:ext cx="5819194" cy="5819194"/>
          </a:xfrm>
          <a:prstGeom prst="rect">
            <a:avLst/>
          </a:prstGeom>
        </p:spPr>
      </p:pic>
      <p:pic>
        <p:nvPicPr>
          <p:cNvPr id="5" name="Picture 4">
            <a:extLst>
              <a:ext uri="{FF2B5EF4-FFF2-40B4-BE49-F238E27FC236}">
                <a16:creationId xmlns:a16="http://schemas.microsoft.com/office/drawing/2014/main" id="{CC63935D-B461-EDFB-3FD8-6319CC262027}"/>
              </a:ext>
            </a:extLst>
          </p:cNvPr>
          <p:cNvPicPr>
            <a:picLocks noChangeAspect="1"/>
          </p:cNvPicPr>
          <p:nvPr/>
        </p:nvPicPr>
        <p:blipFill>
          <a:blip r:embed="rId3"/>
          <a:stretch>
            <a:fillRect/>
          </a:stretch>
        </p:blipFill>
        <p:spPr>
          <a:xfrm>
            <a:off x="5576429" y="0"/>
            <a:ext cx="5715000" cy="4152900"/>
          </a:xfrm>
          <a:prstGeom prst="rect">
            <a:avLst/>
          </a:prstGeom>
        </p:spPr>
      </p:pic>
      <p:pic>
        <p:nvPicPr>
          <p:cNvPr id="6" name="Picture 5">
            <a:extLst>
              <a:ext uri="{FF2B5EF4-FFF2-40B4-BE49-F238E27FC236}">
                <a16:creationId xmlns:a16="http://schemas.microsoft.com/office/drawing/2014/main" id="{682C93DA-22DD-1027-D614-41DA17B0C095}"/>
              </a:ext>
            </a:extLst>
          </p:cNvPr>
          <p:cNvPicPr>
            <a:picLocks noChangeAspect="1"/>
          </p:cNvPicPr>
          <p:nvPr/>
        </p:nvPicPr>
        <p:blipFill>
          <a:blip r:embed="rId4"/>
          <a:stretch>
            <a:fillRect/>
          </a:stretch>
        </p:blipFill>
        <p:spPr>
          <a:xfrm>
            <a:off x="6615572" y="3965510"/>
            <a:ext cx="4355501" cy="2611599"/>
          </a:xfrm>
          <a:prstGeom prst="rect">
            <a:avLst/>
          </a:prstGeom>
        </p:spPr>
      </p:pic>
    </p:spTree>
    <p:extLst>
      <p:ext uri="{BB962C8B-B14F-4D97-AF65-F5344CB8AC3E}">
        <p14:creationId xmlns:p14="http://schemas.microsoft.com/office/powerpoint/2010/main" val="312386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8EB95-2FC9-7F0C-DF2A-BDBF91A20BD9}"/>
              </a:ext>
            </a:extLst>
          </p:cNvPr>
          <p:cNvPicPr>
            <a:picLocks noChangeAspect="1"/>
          </p:cNvPicPr>
          <p:nvPr/>
        </p:nvPicPr>
        <p:blipFill>
          <a:blip r:embed="rId2"/>
          <a:stretch>
            <a:fillRect/>
          </a:stretch>
        </p:blipFill>
        <p:spPr>
          <a:xfrm>
            <a:off x="3963444" y="695442"/>
            <a:ext cx="2271253" cy="2450010"/>
          </a:xfrm>
          <a:prstGeom prst="rect">
            <a:avLst/>
          </a:prstGeom>
        </p:spPr>
      </p:pic>
      <p:pic>
        <p:nvPicPr>
          <p:cNvPr id="4" name="Picture 3">
            <a:extLst>
              <a:ext uri="{FF2B5EF4-FFF2-40B4-BE49-F238E27FC236}">
                <a16:creationId xmlns:a16="http://schemas.microsoft.com/office/drawing/2014/main" id="{632CABDA-B403-8C2D-80B1-6FB804C2C76D}"/>
              </a:ext>
            </a:extLst>
          </p:cNvPr>
          <p:cNvPicPr>
            <a:picLocks noChangeAspect="1"/>
          </p:cNvPicPr>
          <p:nvPr/>
        </p:nvPicPr>
        <p:blipFill>
          <a:blip r:embed="rId3"/>
          <a:stretch>
            <a:fillRect/>
          </a:stretch>
        </p:blipFill>
        <p:spPr>
          <a:xfrm>
            <a:off x="101047" y="3473386"/>
            <a:ext cx="2857941" cy="2770197"/>
          </a:xfrm>
          <a:prstGeom prst="rect">
            <a:avLst/>
          </a:prstGeom>
        </p:spPr>
      </p:pic>
      <p:pic>
        <p:nvPicPr>
          <p:cNvPr id="5" name="Picture 4">
            <a:extLst>
              <a:ext uri="{FF2B5EF4-FFF2-40B4-BE49-F238E27FC236}">
                <a16:creationId xmlns:a16="http://schemas.microsoft.com/office/drawing/2014/main" id="{1893F5DE-8B8D-D372-56B1-D6D3985063E1}"/>
              </a:ext>
            </a:extLst>
          </p:cNvPr>
          <p:cNvPicPr>
            <a:picLocks noChangeAspect="1"/>
          </p:cNvPicPr>
          <p:nvPr/>
        </p:nvPicPr>
        <p:blipFill>
          <a:blip r:embed="rId4"/>
          <a:stretch>
            <a:fillRect/>
          </a:stretch>
        </p:blipFill>
        <p:spPr>
          <a:xfrm>
            <a:off x="6587412" y="845774"/>
            <a:ext cx="2363303" cy="2363303"/>
          </a:xfrm>
          <a:prstGeom prst="rect">
            <a:avLst/>
          </a:prstGeom>
        </p:spPr>
      </p:pic>
      <p:pic>
        <p:nvPicPr>
          <p:cNvPr id="6" name="Picture 5">
            <a:extLst>
              <a:ext uri="{FF2B5EF4-FFF2-40B4-BE49-F238E27FC236}">
                <a16:creationId xmlns:a16="http://schemas.microsoft.com/office/drawing/2014/main" id="{D7848CE8-803C-82AE-24E4-E5EF5DE480CE}"/>
              </a:ext>
            </a:extLst>
          </p:cNvPr>
          <p:cNvPicPr>
            <a:picLocks noChangeAspect="1"/>
          </p:cNvPicPr>
          <p:nvPr/>
        </p:nvPicPr>
        <p:blipFill>
          <a:blip r:embed="rId5"/>
          <a:stretch>
            <a:fillRect/>
          </a:stretch>
        </p:blipFill>
        <p:spPr>
          <a:xfrm>
            <a:off x="401507" y="845774"/>
            <a:ext cx="3091840" cy="2149346"/>
          </a:xfrm>
          <a:prstGeom prst="rect">
            <a:avLst/>
          </a:prstGeom>
        </p:spPr>
      </p:pic>
      <p:sp>
        <p:nvSpPr>
          <p:cNvPr id="7" name="TextBox 6">
            <a:extLst>
              <a:ext uri="{FF2B5EF4-FFF2-40B4-BE49-F238E27FC236}">
                <a16:creationId xmlns:a16="http://schemas.microsoft.com/office/drawing/2014/main" id="{BE3BB36A-F5E1-2330-A437-48AF2ED9D506}"/>
              </a:ext>
            </a:extLst>
          </p:cNvPr>
          <p:cNvSpPr txBox="1"/>
          <p:nvPr/>
        </p:nvSpPr>
        <p:spPr>
          <a:xfrm>
            <a:off x="3265714" y="177282"/>
            <a:ext cx="5206482" cy="400110"/>
          </a:xfrm>
          <a:prstGeom prst="rect">
            <a:avLst/>
          </a:prstGeom>
          <a:noFill/>
        </p:spPr>
        <p:txBody>
          <a:bodyPr wrap="square" rtlCol="0">
            <a:spAutoFit/>
          </a:bodyPr>
          <a:lstStyle/>
          <a:p>
            <a:r>
              <a:rPr lang="vi-VN" sz="2000" b="1" dirty="0">
                <a:latin typeface="+mj-lt"/>
              </a:rPr>
              <a:t>TRÒ CHƠI: ĐOÁN TÊN THƯƠNG HIỆU</a:t>
            </a:r>
          </a:p>
        </p:txBody>
      </p:sp>
      <p:pic>
        <p:nvPicPr>
          <p:cNvPr id="1026" name="Picture 2" descr="Mẫu Huy hiệu Đoàn chuẩn Thành Đoàn TP.Hồ Chí Minh">
            <a:extLst>
              <a:ext uri="{FF2B5EF4-FFF2-40B4-BE49-F238E27FC236}">
                <a16:creationId xmlns:a16="http://schemas.microsoft.com/office/drawing/2014/main" id="{AED47AE1-753D-B760-F0FD-6B3978078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1063" y="3532606"/>
            <a:ext cx="2446772" cy="27109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18AFB2C-C412-758D-89EC-3231011F2209}"/>
              </a:ext>
            </a:extLst>
          </p:cNvPr>
          <p:cNvPicPr>
            <a:picLocks noChangeAspect="1"/>
          </p:cNvPicPr>
          <p:nvPr/>
        </p:nvPicPr>
        <p:blipFill>
          <a:blip r:embed="rId7"/>
          <a:stretch>
            <a:fillRect/>
          </a:stretch>
        </p:blipFill>
        <p:spPr>
          <a:xfrm>
            <a:off x="5589910" y="3623928"/>
            <a:ext cx="3734401" cy="2619655"/>
          </a:xfrm>
          <a:prstGeom prst="rect">
            <a:avLst/>
          </a:prstGeom>
        </p:spPr>
      </p:pic>
      <p:pic>
        <p:nvPicPr>
          <p:cNvPr id="11" name="Picture 10">
            <a:extLst>
              <a:ext uri="{FF2B5EF4-FFF2-40B4-BE49-F238E27FC236}">
                <a16:creationId xmlns:a16="http://schemas.microsoft.com/office/drawing/2014/main" id="{370813B0-E796-ABD5-9BA8-2B0E5A9CB435}"/>
              </a:ext>
            </a:extLst>
          </p:cNvPr>
          <p:cNvPicPr>
            <a:picLocks noChangeAspect="1"/>
          </p:cNvPicPr>
          <p:nvPr/>
        </p:nvPicPr>
        <p:blipFill>
          <a:blip r:embed="rId8"/>
          <a:stretch>
            <a:fillRect/>
          </a:stretch>
        </p:blipFill>
        <p:spPr>
          <a:xfrm>
            <a:off x="8631787" y="3977068"/>
            <a:ext cx="3734401" cy="2181136"/>
          </a:xfrm>
          <a:prstGeom prst="rect">
            <a:avLst/>
          </a:prstGeom>
        </p:spPr>
      </p:pic>
      <p:pic>
        <p:nvPicPr>
          <p:cNvPr id="13" name="Picture 12">
            <a:extLst>
              <a:ext uri="{FF2B5EF4-FFF2-40B4-BE49-F238E27FC236}">
                <a16:creationId xmlns:a16="http://schemas.microsoft.com/office/drawing/2014/main" id="{65865CEC-C3FA-091E-5496-EA451306333F}"/>
              </a:ext>
            </a:extLst>
          </p:cNvPr>
          <p:cNvPicPr>
            <a:picLocks noChangeAspect="1"/>
          </p:cNvPicPr>
          <p:nvPr/>
        </p:nvPicPr>
        <p:blipFill>
          <a:blip r:embed="rId9"/>
          <a:stretch>
            <a:fillRect/>
          </a:stretch>
        </p:blipFill>
        <p:spPr>
          <a:xfrm>
            <a:off x="9041364" y="845774"/>
            <a:ext cx="2926914" cy="2299678"/>
          </a:xfrm>
          <a:prstGeom prst="rect">
            <a:avLst/>
          </a:prstGeom>
        </p:spPr>
      </p:pic>
    </p:spTree>
    <p:extLst>
      <p:ext uri="{BB962C8B-B14F-4D97-AF65-F5344CB8AC3E}">
        <p14:creationId xmlns:p14="http://schemas.microsoft.com/office/powerpoint/2010/main" val="84885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 calcmode="lin" valueType="num">
                                      <p:cBhvr additive="base">
                                        <p:cTn id="41" dur="500" fill="hold"/>
                                        <p:tgtEl>
                                          <p:spTgt spid="1026"/>
                                        </p:tgtEl>
                                        <p:attrNameLst>
                                          <p:attrName>ppt_x</p:attrName>
                                        </p:attrNameLst>
                                      </p:cBhvr>
                                      <p:tavLst>
                                        <p:tav tm="0">
                                          <p:val>
                                            <p:strVal val="#ppt_x"/>
                                          </p:val>
                                        </p:tav>
                                        <p:tav tm="100000">
                                          <p:val>
                                            <p:strVal val="#ppt_x"/>
                                          </p:val>
                                        </p:tav>
                                      </p:tavLst>
                                    </p:anim>
                                    <p:anim calcmode="lin" valueType="num">
                                      <p:cBhvr additive="base">
                                        <p:cTn id="4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0C4059-9649-C684-A371-6D6EE6F433E3}"/>
              </a:ext>
            </a:extLst>
          </p:cNvPr>
          <p:cNvPicPr>
            <a:picLocks noChangeAspect="1"/>
          </p:cNvPicPr>
          <p:nvPr/>
        </p:nvPicPr>
        <p:blipFill>
          <a:blip r:embed="rId2"/>
          <a:stretch>
            <a:fillRect/>
          </a:stretch>
        </p:blipFill>
        <p:spPr>
          <a:xfrm>
            <a:off x="3874730" y="480256"/>
            <a:ext cx="4442539" cy="5897488"/>
          </a:xfrm>
          <a:prstGeom prst="rect">
            <a:avLst/>
          </a:prstGeom>
        </p:spPr>
      </p:pic>
    </p:spTree>
    <p:extLst>
      <p:ext uri="{BB962C8B-B14F-4D97-AF65-F5344CB8AC3E}">
        <p14:creationId xmlns:p14="http://schemas.microsoft.com/office/powerpoint/2010/main" val="287353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637A3B-D97D-3784-437B-3E3A33F9C031}"/>
              </a:ext>
            </a:extLst>
          </p:cNvPr>
          <p:cNvPicPr>
            <a:picLocks noChangeAspect="1"/>
          </p:cNvPicPr>
          <p:nvPr/>
        </p:nvPicPr>
        <p:blipFill>
          <a:blip r:embed="rId2"/>
          <a:stretch>
            <a:fillRect/>
          </a:stretch>
        </p:blipFill>
        <p:spPr>
          <a:xfrm>
            <a:off x="585087" y="1965254"/>
            <a:ext cx="11021827" cy="2927491"/>
          </a:xfrm>
          <a:prstGeom prst="rect">
            <a:avLst/>
          </a:prstGeom>
        </p:spPr>
      </p:pic>
    </p:spTree>
    <p:extLst>
      <p:ext uri="{BB962C8B-B14F-4D97-AF65-F5344CB8AC3E}">
        <p14:creationId xmlns:p14="http://schemas.microsoft.com/office/powerpoint/2010/main" val="1185261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AC8362-A0F6-F690-8B45-ECDF8569852C}"/>
              </a:ext>
            </a:extLst>
          </p:cNvPr>
          <p:cNvPicPr>
            <a:picLocks noChangeAspect="1"/>
          </p:cNvPicPr>
          <p:nvPr/>
        </p:nvPicPr>
        <p:blipFill>
          <a:blip r:embed="rId2"/>
          <a:stretch>
            <a:fillRect/>
          </a:stretch>
        </p:blipFill>
        <p:spPr>
          <a:xfrm>
            <a:off x="1556704" y="166232"/>
            <a:ext cx="9078592" cy="6525536"/>
          </a:xfrm>
          <a:prstGeom prst="rect">
            <a:avLst/>
          </a:prstGeom>
        </p:spPr>
      </p:pic>
    </p:spTree>
    <p:extLst>
      <p:ext uri="{BB962C8B-B14F-4D97-AF65-F5344CB8AC3E}">
        <p14:creationId xmlns:p14="http://schemas.microsoft.com/office/powerpoint/2010/main" val="2032826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6D8223-4BF6-A30E-3F0D-09448D4393F9}"/>
              </a:ext>
            </a:extLst>
          </p:cNvPr>
          <p:cNvSpPr txBox="1"/>
          <p:nvPr/>
        </p:nvSpPr>
        <p:spPr>
          <a:xfrm>
            <a:off x="119742" y="258024"/>
            <a:ext cx="11747241" cy="6186309"/>
          </a:xfrm>
          <a:prstGeom prst="rect">
            <a:avLst/>
          </a:prstGeom>
          <a:noFill/>
        </p:spPr>
        <p:txBody>
          <a:bodyPr wrap="square">
            <a:spAutoFit/>
          </a:bodyPr>
          <a:lstStyle/>
          <a:p>
            <a:pPr algn="just"/>
            <a:r>
              <a:rPr lang="vi-VN" b="1" i="0" dirty="0">
                <a:solidFill>
                  <a:srgbClr val="333333"/>
                </a:solidFill>
                <a:effectLst/>
                <a:latin typeface="+mj-lt"/>
              </a:rPr>
              <a:t>1. UNESCO sử dụng hình ảnh mô phỏng mặt tiền của Đền Thờ Parthenon làm biểu tượng của Tổ chức. Parthenon là một công trình kiến trúc văn hoá Hy Lạp cổ đại, làm bằng đá cẩm thạch trắng, kiến trúc theo trường phái Doric nổi tiếng, nằm trong quần thể kiến trúc Ancropolis trên đồi Athen, khởi móng từ năm 477 trước CN, được người cổ đại xếp hạng là một trong bảy kỳ quan văn hoá thế giới. Đây là một công trình kiến trúc tiêu biểu cho nền văn minh loài người, là biểu tượng của vẻ đẹp lý tưởng, của sức mạnh trí tuệ và khả năng sáng tạo của con người – thể hiện nội dung, tư tưởng và lòng khao khát cao cả rất gần gũi với những gì UNESCO đang vươn tới.</a:t>
            </a:r>
          </a:p>
          <a:p>
            <a:pPr algn="just"/>
            <a:endParaRPr lang="vi-VN" b="1" i="0" dirty="0">
              <a:solidFill>
                <a:srgbClr val="333333"/>
              </a:solidFill>
              <a:effectLst/>
              <a:latin typeface="+mj-lt"/>
            </a:endParaRPr>
          </a:p>
          <a:p>
            <a:pPr algn="just"/>
            <a:r>
              <a:rPr lang="vi-VN" b="1" i="0" dirty="0">
                <a:solidFill>
                  <a:srgbClr val="FF0000"/>
                </a:solidFill>
                <a:effectLst/>
                <a:latin typeface="+mj-lt"/>
              </a:rPr>
              <a:t>2. Logo của Tổ chức Y tế Thế giới gồm nền logo của Liên Hợp Quốc, bị một cây gậy và một con rắn quấn quanh nó đè lên. Cây gậy và con rắn từ lâu đã là biểu tượng của ngành y, xuất phát từ câu chuyện về Asclepius (hay Esculape), con trai thần Apollo và nữ thần Coronis, nhân vật được người Hy Lạp cổ đại tôn sùng nhờ khả năng chữa bệnh tài tình.</a:t>
            </a:r>
          </a:p>
          <a:p>
            <a:pPr algn="just"/>
            <a:endParaRPr lang="vi-VN" b="1" i="0" dirty="0">
              <a:solidFill>
                <a:srgbClr val="FF0000"/>
              </a:solidFill>
              <a:effectLst/>
              <a:latin typeface="+mj-lt"/>
            </a:endParaRPr>
          </a:p>
          <a:p>
            <a:pPr algn="just"/>
            <a:r>
              <a:rPr lang="vi-VN" b="1" i="0" dirty="0">
                <a:solidFill>
                  <a:srgbClr val="333333"/>
                </a:solidFill>
                <a:effectLst/>
                <a:latin typeface="+mj-lt"/>
              </a:rPr>
              <a:t>3. Logo Olympic là biểu tượng nối kết của 5 vòng tròn, đại diện cho 5 châu lục. Ý nghĩa logo mỗi thời kỳ có điểm khác nhau nhưng điểm tương đồng là vẫn có 5 vòng tròn thể hiện sự liên tục, toàn vẹn của thế giới.</a:t>
            </a:r>
          </a:p>
          <a:p>
            <a:pPr algn="just"/>
            <a:r>
              <a:rPr lang="vi-VN" b="1" i="0" dirty="0">
                <a:solidFill>
                  <a:srgbClr val="333333"/>
                </a:solidFill>
                <a:effectLst/>
                <a:latin typeface="+mj-lt"/>
              </a:rPr>
              <a:t>Vòng tròn màu xanh da trời, đen, vàng, đỏ và xanh lá cây, tạo nên một trong những biểu tượng dễ nhận biết nhất trên thế giới, vốn đại diện cho 5 khu vực của thế giới tham gia các kỳ Olympic (trong đó Bắc Mỹ và Nam Mỹ được coi là một khu vực, cùng với Châu Phi, Châu Úc, Châu Á và Châu Âu).</a:t>
            </a:r>
          </a:p>
          <a:p>
            <a:pPr algn="just"/>
            <a:endParaRPr lang="vi-VN" b="1" i="0" dirty="0">
              <a:solidFill>
                <a:srgbClr val="333333"/>
              </a:solidFill>
              <a:effectLst/>
              <a:latin typeface="+mj-lt"/>
            </a:endParaRPr>
          </a:p>
          <a:p>
            <a:pPr algn="just"/>
            <a:r>
              <a:rPr lang="vi-VN" b="1" i="0" dirty="0">
                <a:solidFill>
                  <a:srgbClr val="FF0000"/>
                </a:solidFill>
                <a:effectLst/>
                <a:latin typeface="+mj-lt"/>
              </a:rPr>
              <a:t>4. Logo Chương trình Lương thực thế giới có hình ảnh trung tâm là cây lúa và bắp ngô - những cây lương thực thiết yếu và phổ biến nhất trên thế giới. Màu xanh lam cùng với hình ảnh vòng lá bên ngoài thể hiện mục đích nhân văn của tổ chức này, đó là giải quyết nạn đói, viện trợ lương thực, thực phẩm (không hoàn lại) cho các nước đang phát triển để giúp các nước này thực hiện thành công các dự án phát triển kinh tế và xã hội, hoặc cứu trợ khẩn cấp về lương thực, thực phẩm nhằm cứu trợ nạn nhân các quốc gia đang phát triển  gặp thiên tai địch họa.</a:t>
            </a:r>
          </a:p>
        </p:txBody>
      </p:sp>
    </p:spTree>
    <p:extLst>
      <p:ext uri="{BB962C8B-B14F-4D97-AF65-F5344CB8AC3E}">
        <p14:creationId xmlns:p14="http://schemas.microsoft.com/office/powerpoint/2010/main" val="281057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A78252-B345-D151-9F72-D4362B17F1D0}"/>
              </a:ext>
            </a:extLst>
          </p:cNvPr>
          <p:cNvSpPr txBox="1"/>
          <p:nvPr/>
        </p:nvSpPr>
        <p:spPr>
          <a:xfrm>
            <a:off x="1418253" y="2490281"/>
            <a:ext cx="9004041" cy="1877437"/>
          </a:xfrm>
          <a:prstGeom prst="rect">
            <a:avLst/>
          </a:prstGeom>
          <a:noFill/>
        </p:spPr>
        <p:txBody>
          <a:bodyPr wrap="square" rtlCol="0">
            <a:spAutoFit/>
          </a:bodyPr>
          <a:lstStyle/>
          <a:p>
            <a:pPr algn="ctr"/>
            <a:r>
              <a:rPr lang="vi-VN" sz="4400" b="1" dirty="0">
                <a:latin typeface="+mj-lt"/>
              </a:rPr>
              <a:t>Tiết 11, 12: Bài 6</a:t>
            </a:r>
          </a:p>
          <a:p>
            <a:pPr algn="ctr"/>
            <a:r>
              <a:rPr lang="vi-VN" sz="7200" b="1" dirty="0">
                <a:latin typeface="+mj-lt"/>
              </a:rPr>
              <a:t>THIẾT KẾ LOGO</a:t>
            </a:r>
          </a:p>
        </p:txBody>
      </p:sp>
    </p:spTree>
    <p:extLst>
      <p:ext uri="{BB962C8B-B14F-4D97-AF65-F5344CB8AC3E}">
        <p14:creationId xmlns:p14="http://schemas.microsoft.com/office/powerpoint/2010/main" val="426136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EAB4F4-FEFA-B6B7-D9B5-3FF5B5F32338}"/>
              </a:ext>
            </a:extLst>
          </p:cNvPr>
          <p:cNvPicPr>
            <a:picLocks noChangeAspect="1"/>
          </p:cNvPicPr>
          <p:nvPr/>
        </p:nvPicPr>
        <p:blipFill>
          <a:blip r:embed="rId2"/>
          <a:stretch>
            <a:fillRect/>
          </a:stretch>
        </p:blipFill>
        <p:spPr>
          <a:xfrm>
            <a:off x="220974" y="802601"/>
            <a:ext cx="5473811" cy="2313817"/>
          </a:xfrm>
          <a:prstGeom prst="rect">
            <a:avLst/>
          </a:prstGeom>
        </p:spPr>
      </p:pic>
      <p:pic>
        <p:nvPicPr>
          <p:cNvPr id="5" name="Picture 4">
            <a:extLst>
              <a:ext uri="{FF2B5EF4-FFF2-40B4-BE49-F238E27FC236}">
                <a16:creationId xmlns:a16="http://schemas.microsoft.com/office/drawing/2014/main" id="{3AEC8474-9645-EC20-86A8-BD4D6D131DAC}"/>
              </a:ext>
            </a:extLst>
          </p:cNvPr>
          <p:cNvPicPr>
            <a:picLocks noChangeAspect="1"/>
          </p:cNvPicPr>
          <p:nvPr/>
        </p:nvPicPr>
        <p:blipFill>
          <a:blip r:embed="rId3"/>
          <a:stretch>
            <a:fillRect/>
          </a:stretch>
        </p:blipFill>
        <p:spPr>
          <a:xfrm>
            <a:off x="6196012" y="647932"/>
            <a:ext cx="2654242" cy="2623153"/>
          </a:xfrm>
          <a:prstGeom prst="rect">
            <a:avLst/>
          </a:prstGeom>
        </p:spPr>
      </p:pic>
      <p:pic>
        <p:nvPicPr>
          <p:cNvPr id="6" name="Picture 5">
            <a:extLst>
              <a:ext uri="{FF2B5EF4-FFF2-40B4-BE49-F238E27FC236}">
                <a16:creationId xmlns:a16="http://schemas.microsoft.com/office/drawing/2014/main" id="{452CDCC6-5097-C64F-7F14-7050CF9F3D79}"/>
              </a:ext>
            </a:extLst>
          </p:cNvPr>
          <p:cNvPicPr>
            <a:picLocks noChangeAspect="1"/>
          </p:cNvPicPr>
          <p:nvPr/>
        </p:nvPicPr>
        <p:blipFill>
          <a:blip r:embed="rId4"/>
          <a:stretch>
            <a:fillRect/>
          </a:stretch>
        </p:blipFill>
        <p:spPr>
          <a:xfrm>
            <a:off x="9128760" y="592132"/>
            <a:ext cx="2856558" cy="2734752"/>
          </a:xfrm>
          <a:prstGeom prst="rect">
            <a:avLst/>
          </a:prstGeom>
        </p:spPr>
      </p:pic>
      <p:cxnSp>
        <p:nvCxnSpPr>
          <p:cNvPr id="8" name="Straight Connector 7">
            <a:extLst>
              <a:ext uri="{FF2B5EF4-FFF2-40B4-BE49-F238E27FC236}">
                <a16:creationId xmlns:a16="http://schemas.microsoft.com/office/drawing/2014/main" id="{2909571E-B89C-368C-1E92-2804714A2C80}"/>
              </a:ext>
            </a:extLst>
          </p:cNvPr>
          <p:cNvCxnSpPr/>
          <p:nvPr/>
        </p:nvCxnSpPr>
        <p:spPr>
          <a:xfrm>
            <a:off x="5831633" y="0"/>
            <a:ext cx="93306" cy="6858000"/>
          </a:xfrm>
          <a:prstGeom prst="line">
            <a:avLst/>
          </a:prstGeom>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8755B8C6-5FB4-F8D3-C1E9-C6182C451631}"/>
              </a:ext>
            </a:extLst>
          </p:cNvPr>
          <p:cNvSpPr txBox="1"/>
          <p:nvPr/>
        </p:nvSpPr>
        <p:spPr>
          <a:xfrm>
            <a:off x="242594" y="3311257"/>
            <a:ext cx="2084689" cy="646331"/>
          </a:xfrm>
          <a:prstGeom prst="rect">
            <a:avLst/>
          </a:prstGeom>
          <a:noFill/>
        </p:spPr>
        <p:txBody>
          <a:bodyPr wrap="square" rtlCol="0">
            <a:spAutoFit/>
          </a:bodyPr>
          <a:lstStyle/>
          <a:p>
            <a:pPr algn="ctr"/>
            <a:r>
              <a:rPr lang="vi-VN" b="1" dirty="0">
                <a:latin typeface="+mj-lt"/>
              </a:rPr>
              <a:t>Logo Hội nông dân </a:t>
            </a:r>
          </a:p>
          <a:p>
            <a:pPr algn="ctr"/>
            <a:r>
              <a:rPr lang="vi-VN" b="1" dirty="0">
                <a:latin typeface="+mj-lt"/>
              </a:rPr>
              <a:t>Việt Nam</a:t>
            </a:r>
          </a:p>
        </p:txBody>
      </p:sp>
      <p:sp>
        <p:nvSpPr>
          <p:cNvPr id="11" name="TextBox 10">
            <a:extLst>
              <a:ext uri="{FF2B5EF4-FFF2-40B4-BE49-F238E27FC236}">
                <a16:creationId xmlns:a16="http://schemas.microsoft.com/office/drawing/2014/main" id="{8CC32D7F-616B-B0DA-A4DA-9268E8AC64BE}"/>
              </a:ext>
            </a:extLst>
          </p:cNvPr>
          <p:cNvSpPr txBox="1"/>
          <p:nvPr/>
        </p:nvSpPr>
        <p:spPr>
          <a:xfrm>
            <a:off x="3078484" y="3311257"/>
            <a:ext cx="250915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Logo Phụ nữ Việt Nam</a:t>
            </a:r>
          </a:p>
        </p:txBody>
      </p:sp>
      <p:sp>
        <p:nvSpPr>
          <p:cNvPr id="13" name="TextBox 12">
            <a:extLst>
              <a:ext uri="{FF2B5EF4-FFF2-40B4-BE49-F238E27FC236}">
                <a16:creationId xmlns:a16="http://schemas.microsoft.com/office/drawing/2014/main" id="{A8C90079-587E-C444-E6D4-06C5AE6A39DB}"/>
              </a:ext>
            </a:extLst>
          </p:cNvPr>
          <p:cNvSpPr txBox="1"/>
          <p:nvPr/>
        </p:nvSpPr>
        <p:spPr>
          <a:xfrm>
            <a:off x="6338844" y="3316857"/>
            <a:ext cx="247307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Logo Tổng cục du lịch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Việt Nam</a:t>
            </a:r>
          </a:p>
        </p:txBody>
      </p:sp>
      <p:sp>
        <p:nvSpPr>
          <p:cNvPr id="15" name="TextBox 14">
            <a:extLst>
              <a:ext uri="{FF2B5EF4-FFF2-40B4-BE49-F238E27FC236}">
                <a16:creationId xmlns:a16="http://schemas.microsoft.com/office/drawing/2014/main" id="{94C74A29-05F0-07FB-25BB-3122FE2D2EC9}"/>
              </a:ext>
            </a:extLst>
          </p:cNvPr>
          <p:cNvSpPr txBox="1"/>
          <p:nvPr/>
        </p:nvSpPr>
        <p:spPr>
          <a:xfrm>
            <a:off x="8922079" y="3303543"/>
            <a:ext cx="326992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Logo Hội liên hiệp Thanh niên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Việt Nam</a:t>
            </a:r>
          </a:p>
        </p:txBody>
      </p:sp>
      <p:sp>
        <p:nvSpPr>
          <p:cNvPr id="16" name="TextBox 15">
            <a:extLst>
              <a:ext uri="{FF2B5EF4-FFF2-40B4-BE49-F238E27FC236}">
                <a16:creationId xmlns:a16="http://schemas.microsoft.com/office/drawing/2014/main" id="{3EACE87D-FFE5-3FC6-5304-D873842B7C27}"/>
              </a:ext>
            </a:extLst>
          </p:cNvPr>
          <p:cNvSpPr txBox="1"/>
          <p:nvPr/>
        </p:nvSpPr>
        <p:spPr>
          <a:xfrm>
            <a:off x="242594" y="4526893"/>
            <a:ext cx="5134172" cy="1938992"/>
          </a:xfrm>
          <a:prstGeom prst="rect">
            <a:avLst/>
          </a:prstGeom>
          <a:noFill/>
        </p:spPr>
        <p:txBody>
          <a:bodyPr wrap="square" rtlCol="0">
            <a:spAutoFit/>
          </a:bodyPr>
          <a:lstStyle/>
          <a:p>
            <a:pPr algn="ctr"/>
            <a:r>
              <a:rPr lang="vi-VN" sz="2400" b="1" dirty="0">
                <a:latin typeface="+mj-lt"/>
              </a:rPr>
              <a:t>CÂU HỎI THẢO LUẬN</a:t>
            </a:r>
          </a:p>
          <a:p>
            <a:r>
              <a:rPr lang="vi-VN" sz="2400" b="1" dirty="0">
                <a:latin typeface="+mj-lt"/>
              </a:rPr>
              <a:t>Hình vẽ trên logo biểu thị cho cái gì?</a:t>
            </a:r>
          </a:p>
          <a:p>
            <a:r>
              <a:rPr lang="vi-VN" sz="2400" b="1" dirty="0">
                <a:latin typeface="+mj-lt"/>
              </a:rPr>
              <a:t>Màu sắc trên logo có ý nghĩa gì?</a:t>
            </a:r>
          </a:p>
          <a:p>
            <a:r>
              <a:rPr lang="vi-VN" sz="2400" b="1" dirty="0">
                <a:latin typeface="+mj-lt"/>
              </a:rPr>
              <a:t>Việc kết hợp hình và chữ trên logo như thế nào?</a:t>
            </a:r>
          </a:p>
        </p:txBody>
      </p:sp>
      <p:sp>
        <p:nvSpPr>
          <p:cNvPr id="18" name="TextBox 17">
            <a:extLst>
              <a:ext uri="{FF2B5EF4-FFF2-40B4-BE49-F238E27FC236}">
                <a16:creationId xmlns:a16="http://schemas.microsoft.com/office/drawing/2014/main" id="{7B4CEC1B-0AE6-A137-4B9C-8585FBF924D4}"/>
              </a:ext>
            </a:extLst>
          </p:cNvPr>
          <p:cNvSpPr txBox="1"/>
          <p:nvPr/>
        </p:nvSpPr>
        <p:spPr>
          <a:xfrm>
            <a:off x="6790353" y="4526893"/>
            <a:ext cx="5022202"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CÂU HỎI THẢO LUẬN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Hình vẽ trên logo biểu thị cho cái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Màu sắc trên logo có ý nghĩa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Việc kết hợp </a:t>
            </a:r>
            <a:r>
              <a:rPr lang="vi-VN" sz="2400" b="1" dirty="0">
                <a:solidFill>
                  <a:prstClr val="black"/>
                </a:solidFill>
                <a:latin typeface="Times New Roman" panose="02020603050405020304" pitchFamily="18" charset="0"/>
              </a:rPr>
              <a:t>nét</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và </a:t>
            </a:r>
            <a:r>
              <a:rPr lang="vi-VN" sz="2400" b="1" dirty="0">
                <a:solidFill>
                  <a:prstClr val="black"/>
                </a:solidFill>
                <a:latin typeface="Times New Roman" panose="02020603050405020304" pitchFamily="18" charset="0"/>
              </a:rPr>
              <a:t>mảng</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trên logo như thế nào?</a:t>
            </a:r>
          </a:p>
        </p:txBody>
      </p:sp>
      <p:sp>
        <p:nvSpPr>
          <p:cNvPr id="19" name="TextBox 18">
            <a:extLst>
              <a:ext uri="{FF2B5EF4-FFF2-40B4-BE49-F238E27FC236}">
                <a16:creationId xmlns:a16="http://schemas.microsoft.com/office/drawing/2014/main" id="{A2B79C4E-B19A-369D-C991-BA32CB95F420}"/>
              </a:ext>
            </a:extLst>
          </p:cNvPr>
          <p:cNvSpPr txBox="1"/>
          <p:nvPr/>
        </p:nvSpPr>
        <p:spPr>
          <a:xfrm>
            <a:off x="6379806" y="149290"/>
            <a:ext cx="5591219" cy="369332"/>
          </a:xfrm>
          <a:prstGeom prst="rect">
            <a:avLst/>
          </a:prstGeom>
          <a:noFill/>
        </p:spPr>
        <p:txBody>
          <a:bodyPr wrap="square" rtlCol="0">
            <a:spAutoFit/>
          </a:bodyPr>
          <a:lstStyle/>
          <a:p>
            <a:r>
              <a:rPr lang="vi-VN" b="1" dirty="0">
                <a:latin typeface="+mj-lt"/>
              </a:rPr>
              <a:t>YẾU TỐ NÉT VÀ MẢNG TRONG THIẾT KẾ LOGO</a:t>
            </a:r>
          </a:p>
        </p:txBody>
      </p:sp>
      <p:sp>
        <p:nvSpPr>
          <p:cNvPr id="21" name="TextBox 20">
            <a:extLst>
              <a:ext uri="{FF2B5EF4-FFF2-40B4-BE49-F238E27FC236}">
                <a16:creationId xmlns:a16="http://schemas.microsoft.com/office/drawing/2014/main" id="{96D6CAE0-B962-A2E7-60C3-2F825B722753}"/>
              </a:ext>
            </a:extLst>
          </p:cNvPr>
          <p:cNvSpPr txBox="1"/>
          <p:nvPr/>
        </p:nvSpPr>
        <p:spPr>
          <a:xfrm>
            <a:off x="98458" y="149290"/>
            <a:ext cx="559632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YẾU TỐ </a:t>
            </a:r>
            <a:r>
              <a:rPr lang="vi-VN" b="1" dirty="0">
                <a:solidFill>
                  <a:prstClr val="black"/>
                </a:solidFill>
                <a:latin typeface="Times New Roman" panose="02020603050405020304" pitchFamily="18" charset="0"/>
              </a:rPr>
              <a:t>HÌNH</a:t>
            </a: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VÀ </a:t>
            </a:r>
            <a:r>
              <a:rPr lang="vi-VN" b="1" dirty="0">
                <a:solidFill>
                  <a:prstClr val="black"/>
                </a:solidFill>
                <a:latin typeface="Times New Roman" panose="02020603050405020304" pitchFamily="18" charset="0"/>
              </a:rPr>
              <a:t>CHỮ</a:t>
            </a: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TRONG THIẾT KẾ LOGO</a:t>
            </a:r>
          </a:p>
        </p:txBody>
      </p:sp>
    </p:spTree>
    <p:extLst>
      <p:ext uri="{BB962C8B-B14F-4D97-AF65-F5344CB8AC3E}">
        <p14:creationId xmlns:p14="http://schemas.microsoft.com/office/powerpoint/2010/main" val="137062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D0E4DD-7FAE-DF9F-E2B6-9C4B59C39402}"/>
              </a:ext>
            </a:extLst>
          </p:cNvPr>
          <p:cNvSpPr txBox="1"/>
          <p:nvPr/>
        </p:nvSpPr>
        <p:spPr>
          <a:xfrm>
            <a:off x="4097791" y="1351508"/>
            <a:ext cx="7501812" cy="4154984"/>
          </a:xfrm>
          <a:prstGeom prst="rect">
            <a:avLst/>
          </a:prstGeom>
          <a:noFill/>
        </p:spPr>
        <p:txBody>
          <a:bodyPr wrap="square">
            <a:spAutoFit/>
          </a:bodyPr>
          <a:lstStyle/>
          <a:p>
            <a:pPr algn="ctr"/>
            <a:r>
              <a:rPr lang="vi-VN" sz="2400" b="1" i="0" dirty="0">
                <a:solidFill>
                  <a:srgbClr val="FF0000"/>
                </a:solidFill>
                <a:effectLst/>
                <a:latin typeface="+mj-lt"/>
              </a:rPr>
              <a:t>Logo của Hội Nông dân Việt Nam </a:t>
            </a:r>
          </a:p>
          <a:p>
            <a:pPr algn="just"/>
            <a:r>
              <a:rPr lang="vi-VN" sz="2400" b="1" i="0" dirty="0">
                <a:solidFill>
                  <a:srgbClr val="333333"/>
                </a:solidFill>
                <a:effectLst/>
                <a:latin typeface="+mj-lt"/>
              </a:rPr>
              <a:t>- Biểu thị hình vẽ: kết hợp nhiều biểu tượng như lá cờ đỏ sao vàng, cánh đồng lúa, bông lúa, bánh răng cưa thể hiện tính quốc gia và cơ giới hóa nông nghiệp.</a:t>
            </a:r>
          </a:p>
          <a:p>
            <a:pPr algn="just"/>
            <a:r>
              <a:rPr lang="vi-VN" sz="2400" b="1" i="0" dirty="0">
                <a:solidFill>
                  <a:srgbClr val="333333"/>
                </a:solidFill>
                <a:effectLst/>
                <a:latin typeface="+mj-lt"/>
              </a:rPr>
              <a:t>- Ý nghĩa màu sắc: sự kết hợp của các mảng màu nguyên tạo nên sự chắc chắn, hiệu ứng thị giác ấn tượng.</a:t>
            </a:r>
          </a:p>
          <a:p>
            <a:pPr algn="just"/>
            <a:r>
              <a:rPr lang="vi-VN" sz="2400" b="1" i="0" dirty="0">
                <a:solidFill>
                  <a:srgbClr val="333333"/>
                </a:solidFill>
                <a:effectLst/>
                <a:latin typeface="+mj-lt"/>
              </a:rPr>
              <a:t>- Việc kết hợp giữa hình và chữ trên logo: Phía dưới cùng của logo hội nông dân là tên hội được in hoa đậm nét, dễ nhìn, đỡ lấy toàn bộ các biểu tượng → Khẳng định sự vững vàng, chắc chắn của hội.</a:t>
            </a:r>
          </a:p>
        </p:txBody>
      </p:sp>
      <p:pic>
        <p:nvPicPr>
          <p:cNvPr id="1026" name="Picture 2" descr="Vector Logo] Hội Nông Dân Việt Nam - Download Định Dạng EPS, SVG Cho AI,  Corel » Hải Triều">
            <a:extLst>
              <a:ext uri="{FF2B5EF4-FFF2-40B4-BE49-F238E27FC236}">
                <a16:creationId xmlns:a16="http://schemas.microsoft.com/office/drawing/2014/main" id="{EB919EBC-9871-D761-8E1B-A20D41F84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97" y="1443039"/>
            <a:ext cx="3068313" cy="306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377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D0E4DD-7FAE-DF9F-E2B6-9C4B59C39402}"/>
              </a:ext>
            </a:extLst>
          </p:cNvPr>
          <p:cNvSpPr txBox="1"/>
          <p:nvPr/>
        </p:nvSpPr>
        <p:spPr>
          <a:xfrm>
            <a:off x="3948310" y="2101567"/>
            <a:ext cx="7501812" cy="37856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Logo của Hội Phụ nữ Việt Nam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t>Biểu thị hình vẽ: Hình tượng chính là chim bồ câu ngậm cành nguyệt quế đang tung cánh. Chữ LHPN (viết tắt của Hội Liên hiệp phụ nữ), tên nước Việt Nam đơn giản, quả địa cầu, lược đồ Việt Nam.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t>- Ý nghĩa màu sắc: màu trắng, xanh da trời, vàng, đỏ là màu tương phản, tạo nên sự đối lập, hấp dẫn.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t>- Việc kết hợp giữa hình và chữ trên logo: Thể hiện vẻ đẹp dịu dàng của người phụ nữ, mang khát vọng tự do, bình đẳng giới, yêu chuộng hòa bình.</a:t>
            </a:r>
          </a:p>
        </p:txBody>
      </p:sp>
      <p:pic>
        <p:nvPicPr>
          <p:cNvPr id="2" name="Picture 1">
            <a:extLst>
              <a:ext uri="{FF2B5EF4-FFF2-40B4-BE49-F238E27FC236}">
                <a16:creationId xmlns:a16="http://schemas.microsoft.com/office/drawing/2014/main" id="{238C87A4-D9CF-3FCB-773D-ABEB6C5FDF3C}"/>
              </a:ext>
            </a:extLst>
          </p:cNvPr>
          <p:cNvPicPr>
            <a:picLocks noChangeAspect="1"/>
          </p:cNvPicPr>
          <p:nvPr/>
        </p:nvPicPr>
        <p:blipFill>
          <a:blip r:embed="rId2"/>
          <a:stretch>
            <a:fillRect/>
          </a:stretch>
        </p:blipFill>
        <p:spPr>
          <a:xfrm>
            <a:off x="259312" y="1709445"/>
            <a:ext cx="3688998" cy="3114482"/>
          </a:xfrm>
          <a:prstGeom prst="rect">
            <a:avLst/>
          </a:prstGeom>
        </p:spPr>
      </p:pic>
    </p:spTree>
    <p:extLst>
      <p:ext uri="{BB962C8B-B14F-4D97-AF65-F5344CB8AC3E}">
        <p14:creationId xmlns:p14="http://schemas.microsoft.com/office/powerpoint/2010/main" val="384703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34E398-12E1-9A71-DCAE-F89922BDAD4E}"/>
              </a:ext>
            </a:extLst>
          </p:cNvPr>
          <p:cNvPicPr>
            <a:picLocks noChangeAspect="1"/>
          </p:cNvPicPr>
          <p:nvPr/>
        </p:nvPicPr>
        <p:blipFill>
          <a:blip r:embed="rId2"/>
          <a:stretch>
            <a:fillRect/>
          </a:stretch>
        </p:blipFill>
        <p:spPr>
          <a:xfrm>
            <a:off x="569167" y="945168"/>
            <a:ext cx="4075465" cy="4026244"/>
          </a:xfrm>
          <a:prstGeom prst="rect">
            <a:avLst/>
          </a:prstGeom>
        </p:spPr>
      </p:pic>
      <p:sp>
        <p:nvSpPr>
          <p:cNvPr id="3" name="TextBox 2">
            <a:extLst>
              <a:ext uri="{FF2B5EF4-FFF2-40B4-BE49-F238E27FC236}">
                <a16:creationId xmlns:a16="http://schemas.microsoft.com/office/drawing/2014/main" id="{D713F9A3-D5B6-CA66-E523-E8CF0558C230}"/>
              </a:ext>
            </a:extLst>
          </p:cNvPr>
          <p:cNvSpPr txBox="1"/>
          <p:nvPr/>
        </p:nvSpPr>
        <p:spPr>
          <a:xfrm>
            <a:off x="5502729" y="816428"/>
            <a:ext cx="5787312" cy="45243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Logo của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Biểu thị hình vẽ: Nét cách điệu hình hai hòn Trống Mái, địa điểm tham quan hấp dẫn tại vịnh Hạ Long.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Yếu tố mảng thể hiện trời và biển, được sắp xếp cân đối, chặt chẽ.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Ý nghĩa màu sắc trên logo: Hài hòa, kết hợp giữa màu xanh nhẹ nhàng và trắng tinh khiết.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t>- Việc kết hợp giữa nét và mảng trên logo:</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Thể hiện nền du lịch văn minh, không ô nhiễm.</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88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1790F8-E9BE-0865-566A-175002EF4005}"/>
              </a:ext>
            </a:extLst>
          </p:cNvPr>
          <p:cNvPicPr>
            <a:picLocks noChangeAspect="1"/>
          </p:cNvPicPr>
          <p:nvPr/>
        </p:nvPicPr>
        <p:blipFill>
          <a:blip r:embed="rId2"/>
          <a:stretch>
            <a:fillRect/>
          </a:stretch>
        </p:blipFill>
        <p:spPr>
          <a:xfrm>
            <a:off x="578499" y="1672144"/>
            <a:ext cx="3023812" cy="2896345"/>
          </a:xfrm>
          <a:prstGeom prst="rect">
            <a:avLst/>
          </a:prstGeom>
        </p:spPr>
      </p:pic>
      <p:sp>
        <p:nvSpPr>
          <p:cNvPr id="8" name="TextBox 7">
            <a:extLst>
              <a:ext uri="{FF2B5EF4-FFF2-40B4-BE49-F238E27FC236}">
                <a16:creationId xmlns:a16="http://schemas.microsoft.com/office/drawing/2014/main" id="{1DC6A56D-045A-5C1A-0C3A-56E126A02940}"/>
              </a:ext>
            </a:extLst>
          </p:cNvPr>
          <p:cNvSpPr txBox="1"/>
          <p:nvPr/>
        </p:nvSpPr>
        <p:spPr>
          <a:xfrm>
            <a:off x="4338734" y="1351508"/>
            <a:ext cx="7203233" cy="4154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Logo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Hội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Liên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Thanh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Nam </a:t>
            </a:r>
            <a:endPar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Biểu thị hình vẽ:Có đường nét đơn giản. Là thiết kế có tính gợi mở khi sử dụng các đường cong chữ S biểu tượng cho đất nước và ngôi sao thể hiện cho lí tưởng, mục đích của tổ chức.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nghĩa màu sắc: Sự kết hợp giữa mảng màu xanh lam với mảng màu trắng tạo cảm giác nhẹ nhàng, sự thanh bình.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t>- Việc kết hợp giữa nét và mảng trên logo: </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tạo cảm giác nhẹ nhàng, sự thanh bình, chất chứa khát vọng tuổi trẻ.</a:t>
            </a:r>
          </a:p>
        </p:txBody>
      </p:sp>
    </p:spTree>
    <p:extLst>
      <p:ext uri="{BB962C8B-B14F-4D97-AF65-F5344CB8AC3E}">
        <p14:creationId xmlns:p14="http://schemas.microsoft.com/office/powerpoint/2010/main" val="55763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8EB95-2FC9-7F0C-DF2A-BDBF91A20BD9}"/>
              </a:ext>
            </a:extLst>
          </p:cNvPr>
          <p:cNvPicPr>
            <a:picLocks noChangeAspect="1"/>
          </p:cNvPicPr>
          <p:nvPr/>
        </p:nvPicPr>
        <p:blipFill>
          <a:blip r:embed="rId2"/>
          <a:stretch>
            <a:fillRect/>
          </a:stretch>
        </p:blipFill>
        <p:spPr>
          <a:xfrm>
            <a:off x="3683526" y="331548"/>
            <a:ext cx="2271253" cy="2450010"/>
          </a:xfrm>
          <a:prstGeom prst="rect">
            <a:avLst/>
          </a:prstGeom>
        </p:spPr>
      </p:pic>
      <p:pic>
        <p:nvPicPr>
          <p:cNvPr id="4" name="Picture 3">
            <a:extLst>
              <a:ext uri="{FF2B5EF4-FFF2-40B4-BE49-F238E27FC236}">
                <a16:creationId xmlns:a16="http://schemas.microsoft.com/office/drawing/2014/main" id="{632CABDA-B403-8C2D-80B1-6FB804C2C76D}"/>
              </a:ext>
            </a:extLst>
          </p:cNvPr>
          <p:cNvPicPr>
            <a:picLocks noChangeAspect="1"/>
          </p:cNvPicPr>
          <p:nvPr/>
        </p:nvPicPr>
        <p:blipFill>
          <a:blip r:embed="rId3"/>
          <a:stretch>
            <a:fillRect/>
          </a:stretch>
        </p:blipFill>
        <p:spPr>
          <a:xfrm>
            <a:off x="101047" y="3473386"/>
            <a:ext cx="2857941" cy="2770197"/>
          </a:xfrm>
          <a:prstGeom prst="rect">
            <a:avLst/>
          </a:prstGeom>
        </p:spPr>
      </p:pic>
      <p:pic>
        <p:nvPicPr>
          <p:cNvPr id="5" name="Picture 4">
            <a:extLst>
              <a:ext uri="{FF2B5EF4-FFF2-40B4-BE49-F238E27FC236}">
                <a16:creationId xmlns:a16="http://schemas.microsoft.com/office/drawing/2014/main" id="{1893F5DE-8B8D-D372-56B1-D6D3985063E1}"/>
              </a:ext>
            </a:extLst>
          </p:cNvPr>
          <p:cNvPicPr>
            <a:picLocks noChangeAspect="1"/>
          </p:cNvPicPr>
          <p:nvPr/>
        </p:nvPicPr>
        <p:blipFill>
          <a:blip r:embed="rId4"/>
          <a:stretch>
            <a:fillRect/>
          </a:stretch>
        </p:blipFill>
        <p:spPr>
          <a:xfrm>
            <a:off x="6262387" y="408024"/>
            <a:ext cx="2363303" cy="2363303"/>
          </a:xfrm>
          <a:prstGeom prst="rect">
            <a:avLst/>
          </a:prstGeom>
        </p:spPr>
      </p:pic>
      <p:pic>
        <p:nvPicPr>
          <p:cNvPr id="6" name="Picture 5">
            <a:extLst>
              <a:ext uri="{FF2B5EF4-FFF2-40B4-BE49-F238E27FC236}">
                <a16:creationId xmlns:a16="http://schemas.microsoft.com/office/drawing/2014/main" id="{D7848CE8-803C-82AE-24E4-E5EF5DE480CE}"/>
              </a:ext>
            </a:extLst>
          </p:cNvPr>
          <p:cNvPicPr>
            <a:picLocks noChangeAspect="1"/>
          </p:cNvPicPr>
          <p:nvPr/>
        </p:nvPicPr>
        <p:blipFill>
          <a:blip r:embed="rId5"/>
          <a:stretch>
            <a:fillRect/>
          </a:stretch>
        </p:blipFill>
        <p:spPr>
          <a:xfrm>
            <a:off x="223722" y="416566"/>
            <a:ext cx="3091840" cy="2149346"/>
          </a:xfrm>
          <a:prstGeom prst="rect">
            <a:avLst/>
          </a:prstGeom>
        </p:spPr>
      </p:pic>
      <p:pic>
        <p:nvPicPr>
          <p:cNvPr id="1026" name="Picture 2" descr="Mẫu Huy hiệu Đoàn chuẩn Thành Đoàn TP.Hồ Chí Minh">
            <a:extLst>
              <a:ext uri="{FF2B5EF4-FFF2-40B4-BE49-F238E27FC236}">
                <a16:creationId xmlns:a16="http://schemas.microsoft.com/office/drawing/2014/main" id="{AED47AE1-753D-B760-F0FD-6B3978078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1063" y="3532606"/>
            <a:ext cx="2446772" cy="27109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18AFB2C-C412-758D-89EC-3231011F2209}"/>
              </a:ext>
            </a:extLst>
          </p:cNvPr>
          <p:cNvPicPr>
            <a:picLocks noChangeAspect="1"/>
          </p:cNvPicPr>
          <p:nvPr/>
        </p:nvPicPr>
        <p:blipFill>
          <a:blip r:embed="rId7"/>
          <a:stretch>
            <a:fillRect/>
          </a:stretch>
        </p:blipFill>
        <p:spPr>
          <a:xfrm>
            <a:off x="5589910" y="3325394"/>
            <a:ext cx="3734401" cy="2619655"/>
          </a:xfrm>
          <a:prstGeom prst="rect">
            <a:avLst/>
          </a:prstGeom>
        </p:spPr>
      </p:pic>
      <p:pic>
        <p:nvPicPr>
          <p:cNvPr id="11" name="Picture 10">
            <a:extLst>
              <a:ext uri="{FF2B5EF4-FFF2-40B4-BE49-F238E27FC236}">
                <a16:creationId xmlns:a16="http://schemas.microsoft.com/office/drawing/2014/main" id="{370813B0-E796-ABD5-9BA8-2B0E5A9CB435}"/>
              </a:ext>
            </a:extLst>
          </p:cNvPr>
          <p:cNvPicPr>
            <a:picLocks noChangeAspect="1"/>
          </p:cNvPicPr>
          <p:nvPr/>
        </p:nvPicPr>
        <p:blipFill>
          <a:blip r:embed="rId8"/>
          <a:stretch>
            <a:fillRect/>
          </a:stretch>
        </p:blipFill>
        <p:spPr>
          <a:xfrm>
            <a:off x="8457599" y="3623928"/>
            <a:ext cx="3734401" cy="2181136"/>
          </a:xfrm>
          <a:prstGeom prst="rect">
            <a:avLst/>
          </a:prstGeom>
        </p:spPr>
      </p:pic>
      <p:pic>
        <p:nvPicPr>
          <p:cNvPr id="13" name="Picture 12">
            <a:extLst>
              <a:ext uri="{FF2B5EF4-FFF2-40B4-BE49-F238E27FC236}">
                <a16:creationId xmlns:a16="http://schemas.microsoft.com/office/drawing/2014/main" id="{65865CEC-C3FA-091E-5496-EA451306333F}"/>
              </a:ext>
            </a:extLst>
          </p:cNvPr>
          <p:cNvPicPr>
            <a:picLocks noChangeAspect="1"/>
          </p:cNvPicPr>
          <p:nvPr/>
        </p:nvPicPr>
        <p:blipFill>
          <a:blip r:embed="rId9"/>
          <a:stretch>
            <a:fillRect/>
          </a:stretch>
        </p:blipFill>
        <p:spPr>
          <a:xfrm>
            <a:off x="9035530" y="481880"/>
            <a:ext cx="2926914" cy="2299678"/>
          </a:xfrm>
          <a:prstGeom prst="rect">
            <a:avLst/>
          </a:prstGeom>
        </p:spPr>
      </p:pic>
    </p:spTree>
    <p:extLst>
      <p:ext uri="{BB962C8B-B14F-4D97-AF65-F5344CB8AC3E}">
        <p14:creationId xmlns:p14="http://schemas.microsoft.com/office/powerpoint/2010/main" val="3000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1337</Words>
  <Application>Microsoft Office PowerPoint</Application>
  <PresentationFormat>Widescreen</PresentationFormat>
  <Paragraphs>83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dc:creator>
  <cp:lastModifiedBy>NG</cp:lastModifiedBy>
  <cp:revision>10</cp:revision>
  <dcterms:created xsi:type="dcterms:W3CDTF">2023-11-01T09:12:01Z</dcterms:created>
  <dcterms:modified xsi:type="dcterms:W3CDTF">2023-11-15T03:39:07Z</dcterms:modified>
</cp:coreProperties>
</file>