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62" r:id="rId3"/>
    <p:sldId id="277" r:id="rId4"/>
    <p:sldId id="284" r:id="rId5"/>
    <p:sldId id="287" r:id="rId6"/>
    <p:sldId id="274" r:id="rId7"/>
    <p:sldId id="272" r:id="rId8"/>
    <p:sldId id="286" r:id="rId9"/>
    <p:sldId id="271" r:id="rId10"/>
    <p:sldId id="270"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A9FB-DFC4-8EEE-042F-05CCA94D61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B40B1E-0C41-6837-0683-71728DE4E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D7922CC-0DCC-2320-48C1-C4B8F2006B7B}"/>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7091499A-3CC1-3110-2D7C-8033B0FEAE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C4A4CF-27CC-6FE9-3B49-84D15F68C688}"/>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2637825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9F989-39A3-657F-420C-AA7E835DE84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E11B607-EAF7-CEBF-887B-A155473434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01C395B-C1AF-3FCE-997B-5DB1D6B8618E}"/>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2AF85917-DABA-D1E6-ED04-DB4583B93D1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445099-780C-76D7-4D50-C3399CD26E10}"/>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32309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A0259D-E8C8-0698-CFC5-D23B6614683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E02975-DDE0-7974-02D7-F188923D1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1B9AD0-3BF6-C927-4CEF-62471105A97E}"/>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4F46EE46-45A4-A98E-C56A-ABBD152EFD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5C8834-2F7C-285C-6653-C33A4F51FABB}"/>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280992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549B-1601-99EF-E626-1CA80DC92DD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6245ABF-E8BA-C619-AF5B-37BE894F0A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6C1DD9-59D6-1F5B-92CE-EEE91EBC1E12}"/>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7EF351C5-7304-FCB1-C0A6-98E4F801F8F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C6BF4D9-AF47-E79A-E97F-A14E8C060CC1}"/>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308945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BFDA9-8DE0-1204-132F-921B7F83C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3A8BBE6-5255-8675-70BA-39B23B4AC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ABD5D4-F36E-418F-8918-CBC25842A7E8}"/>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9D36044C-3CAC-8108-AA26-22F861306C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96F5522-875D-34A1-1512-BB96E173BDD6}"/>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185539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00661-9847-60B8-008D-6B9B460F532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3272B99-8598-CDFA-1A88-DDFD805E56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B0C3C8-CA76-AFDD-5746-5885058938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F1974C3-6005-C87E-931F-08D61D130120}"/>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6" name="Footer Placeholder 5">
            <a:extLst>
              <a:ext uri="{FF2B5EF4-FFF2-40B4-BE49-F238E27FC236}">
                <a16:creationId xmlns:a16="http://schemas.microsoft.com/office/drawing/2014/main" id="{285ECB93-1F10-414E-5889-5A7ED2CAEDA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97E1CD2-D96F-4EA5-8506-BB68E34679CB}"/>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304808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963B-8D8E-8919-0CE1-E3A985139D8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6A43388-CF51-C7CB-3428-92CFB491E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67373-7862-25B3-EE13-93CA19FA56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5D3B3D9-85C3-2786-909A-AD458183A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DC1509-B076-7122-42F3-D20A2830F4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769BE1-36E5-16F9-98BC-EFAF3F2533B9}"/>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8" name="Footer Placeholder 7">
            <a:extLst>
              <a:ext uri="{FF2B5EF4-FFF2-40B4-BE49-F238E27FC236}">
                <a16:creationId xmlns:a16="http://schemas.microsoft.com/office/drawing/2014/main" id="{D0B54D3D-DAB4-72B4-3771-24FCF863AFA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7884BC1-1DF4-8343-84BE-6600743CA322}"/>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3084014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9904-4674-94BE-0F61-7FC48F67E6A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B1B4A12-993C-7940-9B97-F1F925B32291}"/>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4" name="Footer Placeholder 3">
            <a:extLst>
              <a:ext uri="{FF2B5EF4-FFF2-40B4-BE49-F238E27FC236}">
                <a16:creationId xmlns:a16="http://schemas.microsoft.com/office/drawing/2014/main" id="{02F959E1-7665-B85F-C1E7-60B489EDCC9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4303B53-F16A-3A4C-E8BB-8C866A503D2B}"/>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2653966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2C552-7499-BD76-278D-7A8F45F3CDF6}"/>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3" name="Footer Placeholder 2">
            <a:extLst>
              <a:ext uri="{FF2B5EF4-FFF2-40B4-BE49-F238E27FC236}">
                <a16:creationId xmlns:a16="http://schemas.microsoft.com/office/drawing/2014/main" id="{F37ACC1A-64A1-A0A5-6373-8D512189807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D473752-21B8-2963-5657-E576C1A8F0C2}"/>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112277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DBE85-EAB7-E0C9-1CA8-CA3163D3E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03AB76-D865-A12C-90FC-3DD38A1003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82C5827-87A9-45AD-0F16-B28FF66C2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00173-4E7A-BF78-B9D0-BB2DF5D31BF4}"/>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6" name="Footer Placeholder 5">
            <a:extLst>
              <a:ext uri="{FF2B5EF4-FFF2-40B4-BE49-F238E27FC236}">
                <a16:creationId xmlns:a16="http://schemas.microsoft.com/office/drawing/2014/main" id="{C1BD1AC2-47A1-7F0A-F803-8FD94A8C735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0504AC9-A3BE-2327-27DF-8E5701EB8579}"/>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10868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E31E-6B39-FC59-4747-E1565FF61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6B2117C-DEBF-CBCF-32B0-20B447DA6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11DC97-E4AC-65EB-439F-6D4369490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D2A22-0C9F-0CE0-2CEE-492270A5C5C6}"/>
              </a:ext>
            </a:extLst>
          </p:cNvPr>
          <p:cNvSpPr>
            <a:spLocks noGrp="1"/>
          </p:cNvSpPr>
          <p:nvPr>
            <p:ph type="dt" sz="half" idx="10"/>
          </p:nvPr>
        </p:nvSpPr>
        <p:spPr/>
        <p:txBody>
          <a:bodyPr/>
          <a:lstStyle/>
          <a:p>
            <a:fld id="{B2373AD8-E40C-424B-994E-C8F2ADEF5F1E}" type="datetimeFigureOut">
              <a:rPr lang="vi-VN" smtClean="0"/>
              <a:t>20/08/2024</a:t>
            </a:fld>
            <a:endParaRPr lang="vi-VN"/>
          </a:p>
        </p:txBody>
      </p:sp>
      <p:sp>
        <p:nvSpPr>
          <p:cNvPr id="6" name="Footer Placeholder 5">
            <a:extLst>
              <a:ext uri="{FF2B5EF4-FFF2-40B4-BE49-F238E27FC236}">
                <a16:creationId xmlns:a16="http://schemas.microsoft.com/office/drawing/2014/main" id="{081499BA-519D-C833-A496-08094B9302E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CF1338-8576-131E-3F98-9B13D7B0BFDE}"/>
              </a:ext>
            </a:extLst>
          </p:cNvPr>
          <p:cNvSpPr>
            <a:spLocks noGrp="1"/>
          </p:cNvSpPr>
          <p:nvPr>
            <p:ph type="sldNum" sz="quarter" idx="12"/>
          </p:nvPr>
        </p:nvSpPr>
        <p:spPr/>
        <p:txBody>
          <a:bodyPr/>
          <a:lstStyle/>
          <a:p>
            <a:fld id="{045799ED-CF58-4C2B-85D7-4A2283555D46}" type="slidenum">
              <a:rPr lang="vi-VN" smtClean="0"/>
              <a:t>‹#›</a:t>
            </a:fld>
            <a:endParaRPr lang="vi-VN"/>
          </a:p>
        </p:txBody>
      </p:sp>
    </p:spTree>
    <p:extLst>
      <p:ext uri="{BB962C8B-B14F-4D97-AF65-F5344CB8AC3E}">
        <p14:creationId xmlns:p14="http://schemas.microsoft.com/office/powerpoint/2010/main" val="570257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B2A31-56CE-43F6-4A21-FBB89ECE03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DD9A9F3-7D30-EE66-CA31-E882375E96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D8317DD-B5B1-60A3-ABB9-9516CACFF2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73AD8-E40C-424B-994E-C8F2ADEF5F1E}" type="datetimeFigureOut">
              <a:rPr lang="vi-VN" smtClean="0"/>
              <a:t>20/08/2024</a:t>
            </a:fld>
            <a:endParaRPr lang="vi-VN"/>
          </a:p>
        </p:txBody>
      </p:sp>
      <p:sp>
        <p:nvSpPr>
          <p:cNvPr id="5" name="Footer Placeholder 4">
            <a:extLst>
              <a:ext uri="{FF2B5EF4-FFF2-40B4-BE49-F238E27FC236}">
                <a16:creationId xmlns:a16="http://schemas.microsoft.com/office/drawing/2014/main" id="{C96D91AF-5B3F-7DF5-A8A4-1001A80FF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B48E2C5C-B191-36BE-6A99-D48AA5FD6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799ED-CF58-4C2B-85D7-4A2283555D46}" type="slidenum">
              <a:rPr lang="vi-VN" smtClean="0"/>
              <a:t>‹#›</a:t>
            </a:fld>
            <a:endParaRPr lang="vi-VN"/>
          </a:p>
        </p:txBody>
      </p:sp>
    </p:spTree>
    <p:extLst>
      <p:ext uri="{BB962C8B-B14F-4D97-AF65-F5344CB8AC3E}">
        <p14:creationId xmlns:p14="http://schemas.microsoft.com/office/powerpoint/2010/main" val="1168215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D0C583-DAC4-38D8-9140-55B917E6C24B}"/>
              </a:ext>
            </a:extLst>
          </p:cNvPr>
          <p:cNvSpPr txBox="1"/>
          <p:nvPr/>
        </p:nvSpPr>
        <p:spPr>
          <a:xfrm>
            <a:off x="4832555" y="5632"/>
            <a:ext cx="3269226" cy="707886"/>
          </a:xfrm>
          <a:prstGeom prst="rect">
            <a:avLst/>
          </a:prstGeom>
          <a:noFill/>
        </p:spPr>
        <p:txBody>
          <a:bodyPr wrap="square" rtlCol="0">
            <a:spAutoFit/>
          </a:bodyPr>
          <a:lstStyle/>
          <a:p>
            <a:r>
              <a:rPr lang="vi-VN" sz="4000" b="1" dirty="0">
                <a:solidFill>
                  <a:srgbClr val="FF0000"/>
                </a:solidFill>
                <a:latin typeface="+mj-lt"/>
              </a:rPr>
              <a:t>KHỞI ĐỘNG</a:t>
            </a:r>
          </a:p>
        </p:txBody>
      </p:sp>
      <p:pic>
        <p:nvPicPr>
          <p:cNvPr id="2" name="Picture 1">
            <a:extLst>
              <a:ext uri="{FF2B5EF4-FFF2-40B4-BE49-F238E27FC236}">
                <a16:creationId xmlns:a16="http://schemas.microsoft.com/office/drawing/2014/main" id="{5FB5238B-063D-A6DD-CEE7-C8A0E2277709}"/>
              </a:ext>
            </a:extLst>
          </p:cNvPr>
          <p:cNvPicPr>
            <a:picLocks noChangeAspect="1"/>
          </p:cNvPicPr>
          <p:nvPr/>
        </p:nvPicPr>
        <p:blipFill>
          <a:blip r:embed="rId2"/>
          <a:stretch>
            <a:fillRect/>
          </a:stretch>
        </p:blipFill>
        <p:spPr>
          <a:xfrm>
            <a:off x="4387107" y="713518"/>
            <a:ext cx="3714674" cy="5827172"/>
          </a:xfrm>
          <a:prstGeom prst="rect">
            <a:avLst/>
          </a:prstGeom>
        </p:spPr>
      </p:pic>
    </p:spTree>
    <p:extLst>
      <p:ext uri="{BB962C8B-B14F-4D97-AF65-F5344CB8AC3E}">
        <p14:creationId xmlns:p14="http://schemas.microsoft.com/office/powerpoint/2010/main" val="303199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AEF821-0773-3CFF-EF4B-04452B8AD194}"/>
              </a:ext>
            </a:extLst>
          </p:cNvPr>
          <p:cNvSpPr txBox="1"/>
          <p:nvPr/>
        </p:nvSpPr>
        <p:spPr>
          <a:xfrm>
            <a:off x="4434348" y="1672959"/>
            <a:ext cx="3106993" cy="707886"/>
          </a:xfrm>
          <a:prstGeom prst="rect">
            <a:avLst/>
          </a:prstGeom>
          <a:noFill/>
        </p:spPr>
        <p:txBody>
          <a:bodyPr wrap="square" rtlCol="0">
            <a:spAutoFit/>
          </a:bodyPr>
          <a:lstStyle/>
          <a:p>
            <a:r>
              <a:rPr lang="vi-VN" sz="4000" b="1" dirty="0">
                <a:solidFill>
                  <a:srgbClr val="FF0000"/>
                </a:solidFill>
                <a:latin typeface="+mj-lt"/>
              </a:rPr>
              <a:t>VẬN DỤNG</a:t>
            </a:r>
          </a:p>
        </p:txBody>
      </p:sp>
      <p:sp>
        <p:nvSpPr>
          <p:cNvPr id="5" name="TextBox 4">
            <a:extLst>
              <a:ext uri="{FF2B5EF4-FFF2-40B4-BE49-F238E27FC236}">
                <a16:creationId xmlns:a16="http://schemas.microsoft.com/office/drawing/2014/main" id="{B11DC483-AC49-77EB-5405-8D2D6F5C53F5}"/>
              </a:ext>
            </a:extLst>
          </p:cNvPr>
          <p:cNvSpPr txBox="1"/>
          <p:nvPr/>
        </p:nvSpPr>
        <p:spPr>
          <a:xfrm>
            <a:off x="884904" y="2380845"/>
            <a:ext cx="10687664" cy="3200428"/>
          </a:xfrm>
          <a:prstGeom prst="rect">
            <a:avLst/>
          </a:prstGeom>
          <a:noFill/>
        </p:spPr>
        <p:txBody>
          <a:bodyPr wrap="square" rtlCol="0">
            <a:spAutoFit/>
          </a:bodyPr>
          <a:lstStyle/>
          <a:p>
            <a:pPr algn="just">
              <a:lnSpc>
                <a:spcPct val="107000"/>
              </a:lnSpc>
              <a:spcAft>
                <a:spcPts val="800"/>
              </a:spcAft>
            </a:pPr>
            <a:r>
              <a:rPr lang="vi-VN" sz="4800" b="1" kern="0" spc="-5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 kế hoạch sưu tầm hình ảnh cuốn sách có thiết kế bìa đẹp để làm triển lãm trong nhà trường, với mục đích lan tỏa văn hóa đọc đến với mọi người.</a:t>
            </a:r>
            <a:endPar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5036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BF949-0310-ABCD-EDCC-1650208045BE}"/>
              </a:ext>
            </a:extLst>
          </p:cNvPr>
          <p:cNvSpPr txBox="1"/>
          <p:nvPr/>
        </p:nvSpPr>
        <p:spPr>
          <a:xfrm>
            <a:off x="757085" y="3242456"/>
            <a:ext cx="10874477" cy="1538883"/>
          </a:xfrm>
          <a:prstGeom prst="rect">
            <a:avLst/>
          </a:prstGeom>
          <a:noFill/>
        </p:spPr>
        <p:txBody>
          <a:bodyPr wrap="square" rtlCol="0">
            <a:spAutoFit/>
          </a:bodyPr>
          <a:lstStyle/>
          <a:p>
            <a:pPr algn="ctr"/>
            <a:r>
              <a:rPr lang="vi-VN" sz="4000" b="1" dirty="0">
                <a:latin typeface="+mj-lt"/>
              </a:rPr>
              <a:t>Tiết 9: Bài 5:</a:t>
            </a:r>
          </a:p>
          <a:p>
            <a:pPr algn="ctr"/>
            <a:r>
              <a:rPr lang="vi-VN" sz="5400" b="1" dirty="0">
                <a:solidFill>
                  <a:srgbClr val="FF0000"/>
                </a:solidFill>
                <a:latin typeface="+mj-lt"/>
              </a:rPr>
              <a:t>THIẾT KẾ BÌA SÁCH</a:t>
            </a:r>
          </a:p>
        </p:txBody>
      </p:sp>
      <p:sp>
        <p:nvSpPr>
          <p:cNvPr id="2" name="TextBox 1">
            <a:extLst>
              <a:ext uri="{FF2B5EF4-FFF2-40B4-BE49-F238E27FC236}">
                <a16:creationId xmlns:a16="http://schemas.microsoft.com/office/drawing/2014/main" id="{6F50C83A-1E79-CAED-8543-3626495AB994}"/>
              </a:ext>
            </a:extLst>
          </p:cNvPr>
          <p:cNvSpPr txBox="1"/>
          <p:nvPr/>
        </p:nvSpPr>
        <p:spPr>
          <a:xfrm>
            <a:off x="1553497" y="1730477"/>
            <a:ext cx="9281651" cy="1323439"/>
          </a:xfrm>
          <a:prstGeom prst="rect">
            <a:avLst/>
          </a:prstGeom>
          <a:noFill/>
        </p:spPr>
        <p:txBody>
          <a:bodyPr wrap="square" rtlCol="0">
            <a:spAutoFit/>
          </a:bodyPr>
          <a:lstStyle/>
          <a:p>
            <a:pPr algn="ctr"/>
            <a:r>
              <a:rPr lang="vi-VN" sz="4000" b="1" dirty="0">
                <a:latin typeface="+mj-lt"/>
              </a:rPr>
              <a:t>Chủ đề 3:</a:t>
            </a:r>
          </a:p>
          <a:p>
            <a:pPr algn="ctr"/>
            <a:r>
              <a:rPr lang="vi-VN" sz="4000" b="1" dirty="0">
                <a:solidFill>
                  <a:srgbClr val="FF0000"/>
                </a:solidFill>
                <a:latin typeface="+mj-lt"/>
              </a:rPr>
              <a:t>THIẾT KẾ MĨ THUẬT SÁCH</a:t>
            </a:r>
          </a:p>
        </p:txBody>
      </p:sp>
    </p:spTree>
    <p:extLst>
      <p:ext uri="{BB962C8B-B14F-4D97-AF65-F5344CB8AC3E}">
        <p14:creationId xmlns:p14="http://schemas.microsoft.com/office/powerpoint/2010/main" val="295841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D01A8-5CCC-F86A-94F8-289B70A1E3AA}"/>
              </a:ext>
            </a:extLst>
          </p:cNvPr>
          <p:cNvSpPr txBox="1"/>
          <p:nvPr/>
        </p:nvSpPr>
        <p:spPr>
          <a:xfrm>
            <a:off x="1602658" y="737419"/>
            <a:ext cx="8917858" cy="5170646"/>
          </a:xfrm>
          <a:prstGeom prst="rect">
            <a:avLst/>
          </a:prstGeom>
          <a:noFill/>
        </p:spPr>
        <p:txBody>
          <a:bodyPr wrap="square" rtlCol="0">
            <a:spAutoFit/>
          </a:bodyPr>
          <a:lstStyle/>
          <a:p>
            <a:pPr algn="just"/>
            <a:r>
              <a:rPr lang="vi-VN" sz="6600" b="1" dirty="0">
                <a:latin typeface="+mj-lt"/>
              </a:rPr>
              <a:t>NỘI DUNG BÀI HỌC:</a:t>
            </a:r>
          </a:p>
          <a:p>
            <a:pPr algn="just"/>
            <a:r>
              <a:rPr lang="vi-VN" sz="6600" b="1" dirty="0">
                <a:latin typeface="+mj-lt"/>
              </a:rPr>
              <a:t>- Quan sát</a:t>
            </a:r>
          </a:p>
          <a:p>
            <a:pPr algn="just"/>
            <a:r>
              <a:rPr lang="vi-VN" sz="6600" b="1" dirty="0">
                <a:latin typeface="+mj-lt"/>
              </a:rPr>
              <a:t>- Thể hiện</a:t>
            </a:r>
          </a:p>
          <a:p>
            <a:pPr algn="just"/>
            <a:r>
              <a:rPr lang="vi-VN" sz="6600" b="1" dirty="0">
                <a:latin typeface="+mj-lt"/>
              </a:rPr>
              <a:t>- Thảo luận</a:t>
            </a:r>
          </a:p>
          <a:p>
            <a:pPr algn="just"/>
            <a:r>
              <a:rPr lang="vi-VN" sz="6600" b="1" dirty="0">
                <a:latin typeface="+mj-lt"/>
              </a:rPr>
              <a:t>- Vận dụng</a:t>
            </a:r>
          </a:p>
        </p:txBody>
      </p:sp>
    </p:spTree>
    <p:extLst>
      <p:ext uri="{BB962C8B-B14F-4D97-AF65-F5344CB8AC3E}">
        <p14:creationId xmlns:p14="http://schemas.microsoft.com/office/powerpoint/2010/main" val="25131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DEDEF64-B759-E77D-48A9-E57758389301}"/>
              </a:ext>
            </a:extLst>
          </p:cNvPr>
          <p:cNvSpPr txBox="1"/>
          <p:nvPr/>
        </p:nvSpPr>
        <p:spPr>
          <a:xfrm>
            <a:off x="5207954" y="0"/>
            <a:ext cx="2107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QUAN SÁT</a:t>
            </a:r>
          </a:p>
        </p:txBody>
      </p:sp>
      <p:sp>
        <p:nvSpPr>
          <p:cNvPr id="16" name="TextBox 15">
            <a:extLst>
              <a:ext uri="{FF2B5EF4-FFF2-40B4-BE49-F238E27FC236}">
                <a16:creationId xmlns:a16="http://schemas.microsoft.com/office/drawing/2014/main" id="{18B020BA-CC5D-3493-F5FC-54B2B4C80A71}"/>
              </a:ext>
            </a:extLst>
          </p:cNvPr>
          <p:cNvSpPr txBox="1"/>
          <p:nvPr/>
        </p:nvSpPr>
        <p:spPr>
          <a:xfrm>
            <a:off x="1887892" y="523220"/>
            <a:ext cx="8747366" cy="583750"/>
          </a:xfrm>
          <a:prstGeom prst="rect">
            <a:avLst/>
          </a:prstGeom>
          <a:noFill/>
        </p:spPr>
        <p:txBody>
          <a:bodyPr wrap="square">
            <a:spAutoFit/>
          </a:bodyPr>
          <a:lstStyle/>
          <a:p>
            <a:pPr algn="just">
              <a:lnSpc>
                <a:spcPct val="107000"/>
              </a:lnSpc>
              <a:spcAft>
                <a:spcPts val="800"/>
              </a:spcAft>
            </a:pP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bìa</a:t>
            </a:r>
            <a:r>
              <a:rPr lang="en-US" sz="3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endParaRPr lang="vi-VN" sz="32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7018EDD-A8C1-1081-C3FA-6C4CE07EF6A2}"/>
              </a:ext>
            </a:extLst>
          </p:cNvPr>
          <p:cNvSpPr txBox="1"/>
          <p:nvPr/>
        </p:nvSpPr>
        <p:spPr>
          <a:xfrm>
            <a:off x="391717" y="4795897"/>
            <a:ext cx="11739716" cy="2062103"/>
          </a:xfrm>
          <a:prstGeom prst="rect">
            <a:avLst/>
          </a:prstGeom>
          <a:noFill/>
        </p:spPr>
        <p:txBody>
          <a:bodyPr wrap="square" rtlCol="0">
            <a:spAutoFit/>
          </a:bodyPr>
          <a:lstStyle/>
          <a:p>
            <a:r>
              <a:rPr lang="vi-VN" sz="3200" b="1" dirty="0">
                <a:latin typeface="+mj-lt"/>
              </a:rPr>
              <a:t>+ Trên bìa sách có những thông tin gì? Thông tin nào tác động đến thị giác mắt? Vì sao?</a:t>
            </a:r>
          </a:p>
          <a:p>
            <a:r>
              <a:rPr lang="vi-VN" sz="3200" b="1" dirty="0">
                <a:latin typeface="+mj-lt"/>
              </a:rPr>
              <a:t>+ Có những hình thức, thể loại sách nào?</a:t>
            </a:r>
          </a:p>
          <a:p>
            <a:r>
              <a:rPr lang="vi-VN" sz="3200" b="1" dirty="0">
                <a:latin typeface="+mj-lt"/>
              </a:rPr>
              <a:t>+ Em thích hình thức thiết kế bìa sách nào? Vì sao?</a:t>
            </a:r>
          </a:p>
        </p:txBody>
      </p:sp>
      <p:pic>
        <p:nvPicPr>
          <p:cNvPr id="4" name="Picture 3">
            <a:extLst>
              <a:ext uri="{FF2B5EF4-FFF2-40B4-BE49-F238E27FC236}">
                <a16:creationId xmlns:a16="http://schemas.microsoft.com/office/drawing/2014/main" id="{1BC34E04-1E05-3433-C8CF-EF964660BEE1}"/>
              </a:ext>
            </a:extLst>
          </p:cNvPr>
          <p:cNvPicPr>
            <a:picLocks noChangeAspect="1"/>
          </p:cNvPicPr>
          <p:nvPr/>
        </p:nvPicPr>
        <p:blipFill>
          <a:blip r:embed="rId2"/>
          <a:stretch>
            <a:fillRect/>
          </a:stretch>
        </p:blipFill>
        <p:spPr>
          <a:xfrm>
            <a:off x="1202635" y="1154548"/>
            <a:ext cx="2573386" cy="3593770"/>
          </a:xfrm>
          <a:prstGeom prst="rect">
            <a:avLst/>
          </a:prstGeom>
        </p:spPr>
      </p:pic>
      <p:pic>
        <p:nvPicPr>
          <p:cNvPr id="6" name="Picture 5">
            <a:extLst>
              <a:ext uri="{FF2B5EF4-FFF2-40B4-BE49-F238E27FC236}">
                <a16:creationId xmlns:a16="http://schemas.microsoft.com/office/drawing/2014/main" id="{4F142279-377B-DDBE-7615-C5E155D298DF}"/>
              </a:ext>
            </a:extLst>
          </p:cNvPr>
          <p:cNvPicPr>
            <a:picLocks noChangeAspect="1"/>
          </p:cNvPicPr>
          <p:nvPr/>
        </p:nvPicPr>
        <p:blipFill>
          <a:blip r:embed="rId3"/>
          <a:stretch>
            <a:fillRect/>
          </a:stretch>
        </p:blipFill>
        <p:spPr>
          <a:xfrm>
            <a:off x="4649618" y="1202127"/>
            <a:ext cx="2599868" cy="3593770"/>
          </a:xfrm>
          <a:prstGeom prst="rect">
            <a:avLst/>
          </a:prstGeom>
        </p:spPr>
      </p:pic>
      <p:pic>
        <p:nvPicPr>
          <p:cNvPr id="8" name="Picture 7">
            <a:extLst>
              <a:ext uri="{FF2B5EF4-FFF2-40B4-BE49-F238E27FC236}">
                <a16:creationId xmlns:a16="http://schemas.microsoft.com/office/drawing/2014/main" id="{C99376FE-212F-9346-319B-317B73A41423}"/>
              </a:ext>
            </a:extLst>
          </p:cNvPr>
          <p:cNvPicPr>
            <a:picLocks noChangeAspect="1"/>
          </p:cNvPicPr>
          <p:nvPr/>
        </p:nvPicPr>
        <p:blipFill>
          <a:blip r:embed="rId4"/>
          <a:stretch>
            <a:fillRect/>
          </a:stretch>
        </p:blipFill>
        <p:spPr>
          <a:xfrm>
            <a:off x="8123083" y="1202127"/>
            <a:ext cx="3134753" cy="3593770"/>
          </a:xfrm>
          <a:prstGeom prst="rect">
            <a:avLst/>
          </a:prstGeom>
        </p:spPr>
      </p:pic>
    </p:spTree>
    <p:extLst>
      <p:ext uri="{BB962C8B-B14F-4D97-AF65-F5344CB8AC3E}">
        <p14:creationId xmlns:p14="http://schemas.microsoft.com/office/powerpoint/2010/main" val="35611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DEDEF64-B759-E77D-48A9-E57758389301}"/>
              </a:ext>
            </a:extLst>
          </p:cNvPr>
          <p:cNvSpPr txBox="1"/>
          <p:nvPr/>
        </p:nvSpPr>
        <p:spPr>
          <a:xfrm>
            <a:off x="5207954" y="0"/>
            <a:ext cx="21072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QUAN SÁT</a:t>
            </a:r>
          </a:p>
        </p:txBody>
      </p:sp>
      <p:pic>
        <p:nvPicPr>
          <p:cNvPr id="3" name="Picture 2">
            <a:extLst>
              <a:ext uri="{FF2B5EF4-FFF2-40B4-BE49-F238E27FC236}">
                <a16:creationId xmlns:a16="http://schemas.microsoft.com/office/drawing/2014/main" id="{26546F92-D8AA-22EA-9B3A-CEA1A8A3BE27}"/>
              </a:ext>
            </a:extLst>
          </p:cNvPr>
          <p:cNvPicPr>
            <a:picLocks noChangeAspect="1"/>
          </p:cNvPicPr>
          <p:nvPr/>
        </p:nvPicPr>
        <p:blipFill>
          <a:blip r:embed="rId2"/>
          <a:stretch>
            <a:fillRect/>
          </a:stretch>
        </p:blipFill>
        <p:spPr>
          <a:xfrm>
            <a:off x="3502797" y="689910"/>
            <a:ext cx="5186405" cy="5863290"/>
          </a:xfrm>
          <a:prstGeom prst="rect">
            <a:avLst/>
          </a:prstGeom>
        </p:spPr>
      </p:pic>
    </p:spTree>
    <p:extLst>
      <p:ext uri="{BB962C8B-B14F-4D97-AF65-F5344CB8AC3E}">
        <p14:creationId xmlns:p14="http://schemas.microsoft.com/office/powerpoint/2010/main" val="77331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3B9585-9AA7-615A-C3E1-33BC623F9234}"/>
              </a:ext>
            </a:extLst>
          </p:cNvPr>
          <p:cNvSpPr txBox="1"/>
          <p:nvPr/>
        </p:nvSpPr>
        <p:spPr>
          <a:xfrm>
            <a:off x="4345858" y="-88473"/>
            <a:ext cx="292018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THỂ HIỆN</a:t>
            </a:r>
          </a:p>
        </p:txBody>
      </p:sp>
      <p:sp>
        <p:nvSpPr>
          <p:cNvPr id="4" name="TextBox 3">
            <a:extLst>
              <a:ext uri="{FF2B5EF4-FFF2-40B4-BE49-F238E27FC236}">
                <a16:creationId xmlns:a16="http://schemas.microsoft.com/office/drawing/2014/main" id="{305A3C6C-A268-44BA-FCD7-40454B9D821F}"/>
              </a:ext>
            </a:extLst>
          </p:cNvPr>
          <p:cNvSpPr txBox="1"/>
          <p:nvPr/>
        </p:nvSpPr>
        <p:spPr>
          <a:xfrm>
            <a:off x="167149" y="434002"/>
            <a:ext cx="11857702" cy="522259"/>
          </a:xfrm>
          <a:prstGeom prst="rect">
            <a:avLst/>
          </a:prstGeom>
          <a:noFill/>
        </p:spPr>
        <p:txBody>
          <a:bodyPr wrap="square">
            <a:spAutoFit/>
          </a:bodyPr>
          <a:lstStyle/>
          <a:p>
            <a:pPr algn="ctr">
              <a:lnSpc>
                <a:spcPct val="107000"/>
              </a:lnSpc>
              <a:spcAft>
                <a:spcPts val="800"/>
              </a:spcAft>
            </a:pPr>
            <a:r>
              <a:rPr lang="en-US" sz="2800" b="1" kern="0" dirty="0" err="1">
                <a:solidFill>
                  <a:srgbClr val="000000"/>
                </a:solidFill>
                <a:effectLst/>
                <a:latin typeface="Times New Roman" panose="02020603050405020304" pitchFamily="18" charset="0"/>
                <a:ea typeface="Times New Roman" panose="02020603050405020304" pitchFamily="18" charset="0"/>
              </a:rPr>
              <a:t>Gợi</a:t>
            </a:r>
            <a:r>
              <a:rPr lang="en-US" sz="2800" b="1" kern="0" dirty="0">
                <a:solidFill>
                  <a:srgbClr val="000000"/>
                </a:solidFill>
                <a:effectLst/>
                <a:latin typeface="Times New Roman" panose="02020603050405020304" pitchFamily="18" charset="0"/>
                <a:ea typeface="Times New Roman" panose="02020603050405020304" pitchFamily="18" charset="0"/>
              </a:rPr>
              <a:t> ý </a:t>
            </a:r>
            <a:r>
              <a:rPr lang="en-US" sz="2800" b="1" kern="0" dirty="0" err="1">
                <a:solidFill>
                  <a:srgbClr val="000000"/>
                </a:solidFill>
                <a:effectLst/>
                <a:latin typeface="Times New Roman" panose="02020603050405020304" pitchFamily="18" charset="0"/>
                <a:ea typeface="Times New Roman" panose="02020603050405020304" pitchFamily="18" charset="0"/>
              </a:rPr>
              <a:t>các</a:t>
            </a:r>
            <a:r>
              <a:rPr lang="vi-VN" sz="2800" b="1" kern="0" dirty="0">
                <a:solidFill>
                  <a:srgbClr val="000000"/>
                </a:solidFill>
                <a:effectLst/>
                <a:latin typeface="Times New Roman" panose="02020603050405020304" pitchFamily="18" charset="0"/>
                <a:ea typeface="Times New Roman" panose="02020603050405020304" pitchFamily="18" charset="0"/>
              </a:rPr>
              <a:t> bước thiết kế bìa sách trên phần mềm thiết kế bìa sách thông dụng</a:t>
            </a:r>
            <a:endParaRPr lang="vi-VN"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A1D423C-3851-3922-2331-398A774B3788}"/>
              </a:ext>
            </a:extLst>
          </p:cNvPr>
          <p:cNvSpPr txBox="1"/>
          <p:nvPr/>
        </p:nvSpPr>
        <p:spPr>
          <a:xfrm>
            <a:off x="442451" y="4776385"/>
            <a:ext cx="11749549" cy="1815882"/>
          </a:xfrm>
          <a:prstGeom prst="rect">
            <a:avLst/>
          </a:prstGeom>
          <a:noFill/>
        </p:spPr>
        <p:txBody>
          <a:bodyPr wrap="square">
            <a:spAutoFit/>
          </a:bodyPr>
          <a:lstStyle/>
          <a:p>
            <a:r>
              <a:rPr lang="vi-VN" sz="2800" b="1" dirty="0">
                <a:latin typeface="+mj-lt"/>
              </a:rPr>
              <a:t>Bước 1: Tìm ý tưởng và vẽ phác thảo.</a:t>
            </a:r>
          </a:p>
          <a:p>
            <a:r>
              <a:rPr lang="vi-VN" sz="2800" b="1" dirty="0">
                <a:latin typeface="+mj-lt"/>
              </a:rPr>
              <a:t>Bước 2: Sử dụng công cụ bút vẽ nét trên phần mềm theo bản phác thảo.</a:t>
            </a:r>
          </a:p>
          <a:p>
            <a:r>
              <a:rPr lang="vi-VN" sz="2800" b="1" dirty="0">
                <a:latin typeface="+mj-lt"/>
              </a:rPr>
              <a:t>Bước 3: Thiết kế hoặc lựa chọn kiểu chữ và sắp xếp logo, tên nhà xuất bản.</a:t>
            </a:r>
          </a:p>
          <a:p>
            <a:r>
              <a:rPr lang="vi-VN" sz="2800" b="1" dirty="0">
                <a:latin typeface="+mj-lt"/>
              </a:rPr>
              <a:t>Bước 4: Vẽ màu và hoàn thiện thiết kế bìa sách.</a:t>
            </a:r>
          </a:p>
        </p:txBody>
      </p:sp>
      <p:pic>
        <p:nvPicPr>
          <p:cNvPr id="5" name="Picture 4">
            <a:extLst>
              <a:ext uri="{FF2B5EF4-FFF2-40B4-BE49-F238E27FC236}">
                <a16:creationId xmlns:a16="http://schemas.microsoft.com/office/drawing/2014/main" id="{E63C4835-33A9-1275-3EC4-F2FC3D0D58F9}"/>
              </a:ext>
            </a:extLst>
          </p:cNvPr>
          <p:cNvPicPr>
            <a:picLocks noChangeAspect="1"/>
          </p:cNvPicPr>
          <p:nvPr/>
        </p:nvPicPr>
        <p:blipFill>
          <a:blip r:embed="rId2"/>
          <a:stretch>
            <a:fillRect/>
          </a:stretch>
        </p:blipFill>
        <p:spPr>
          <a:xfrm>
            <a:off x="98323" y="956261"/>
            <a:ext cx="2304299" cy="3197090"/>
          </a:xfrm>
          <a:prstGeom prst="rect">
            <a:avLst/>
          </a:prstGeom>
        </p:spPr>
      </p:pic>
      <p:pic>
        <p:nvPicPr>
          <p:cNvPr id="8" name="Picture 7">
            <a:extLst>
              <a:ext uri="{FF2B5EF4-FFF2-40B4-BE49-F238E27FC236}">
                <a16:creationId xmlns:a16="http://schemas.microsoft.com/office/drawing/2014/main" id="{F2F3B8F6-1EC5-93E4-96CB-8ECD8E8B1ADD}"/>
              </a:ext>
            </a:extLst>
          </p:cNvPr>
          <p:cNvPicPr>
            <a:picLocks noChangeAspect="1"/>
          </p:cNvPicPr>
          <p:nvPr/>
        </p:nvPicPr>
        <p:blipFill>
          <a:blip r:embed="rId3"/>
          <a:stretch>
            <a:fillRect/>
          </a:stretch>
        </p:blipFill>
        <p:spPr>
          <a:xfrm>
            <a:off x="2524315" y="2477187"/>
            <a:ext cx="3876485" cy="2299198"/>
          </a:xfrm>
          <a:prstGeom prst="rect">
            <a:avLst/>
          </a:prstGeom>
        </p:spPr>
      </p:pic>
      <p:pic>
        <p:nvPicPr>
          <p:cNvPr id="10" name="Picture 9">
            <a:extLst>
              <a:ext uri="{FF2B5EF4-FFF2-40B4-BE49-F238E27FC236}">
                <a16:creationId xmlns:a16="http://schemas.microsoft.com/office/drawing/2014/main" id="{1D0F6D74-200C-7E02-FDCC-5AA3AD43EEF8}"/>
              </a:ext>
            </a:extLst>
          </p:cNvPr>
          <p:cNvPicPr>
            <a:picLocks noChangeAspect="1"/>
          </p:cNvPicPr>
          <p:nvPr/>
        </p:nvPicPr>
        <p:blipFill>
          <a:blip r:embed="rId4"/>
          <a:stretch>
            <a:fillRect/>
          </a:stretch>
        </p:blipFill>
        <p:spPr>
          <a:xfrm>
            <a:off x="6593277" y="877389"/>
            <a:ext cx="3372174" cy="2128685"/>
          </a:xfrm>
          <a:prstGeom prst="rect">
            <a:avLst/>
          </a:prstGeom>
        </p:spPr>
      </p:pic>
      <p:pic>
        <p:nvPicPr>
          <p:cNvPr id="12" name="Picture 11">
            <a:extLst>
              <a:ext uri="{FF2B5EF4-FFF2-40B4-BE49-F238E27FC236}">
                <a16:creationId xmlns:a16="http://schemas.microsoft.com/office/drawing/2014/main" id="{E57B0AC5-C060-34F8-FFB9-72F3AC7BEC15}"/>
              </a:ext>
            </a:extLst>
          </p:cNvPr>
          <p:cNvPicPr>
            <a:picLocks noChangeAspect="1"/>
          </p:cNvPicPr>
          <p:nvPr/>
        </p:nvPicPr>
        <p:blipFill>
          <a:blip r:embed="rId5"/>
          <a:stretch>
            <a:fillRect/>
          </a:stretch>
        </p:blipFill>
        <p:spPr>
          <a:xfrm>
            <a:off x="8604325" y="3038394"/>
            <a:ext cx="3489352" cy="2229914"/>
          </a:xfrm>
          <a:prstGeom prst="rect">
            <a:avLst/>
          </a:prstGeom>
        </p:spPr>
      </p:pic>
      <p:sp>
        <p:nvSpPr>
          <p:cNvPr id="13" name="TextBox 12">
            <a:extLst>
              <a:ext uri="{FF2B5EF4-FFF2-40B4-BE49-F238E27FC236}">
                <a16:creationId xmlns:a16="http://schemas.microsoft.com/office/drawing/2014/main" id="{C3200E5D-6631-5F5D-B9A8-7A2413C18DEB}"/>
              </a:ext>
            </a:extLst>
          </p:cNvPr>
          <p:cNvSpPr txBox="1"/>
          <p:nvPr/>
        </p:nvSpPr>
        <p:spPr>
          <a:xfrm>
            <a:off x="777382" y="4326194"/>
            <a:ext cx="372992" cy="523220"/>
          </a:xfrm>
          <a:prstGeom prst="rect">
            <a:avLst/>
          </a:prstGeom>
          <a:noFill/>
        </p:spPr>
        <p:txBody>
          <a:bodyPr wrap="square" rtlCol="0">
            <a:spAutoFit/>
          </a:bodyPr>
          <a:lstStyle/>
          <a:p>
            <a:r>
              <a:rPr lang="vi-VN" sz="2800" b="1" dirty="0">
                <a:solidFill>
                  <a:srgbClr val="FF0000"/>
                </a:solidFill>
                <a:latin typeface="+mj-lt"/>
              </a:rPr>
              <a:t>1</a:t>
            </a:r>
          </a:p>
        </p:txBody>
      </p:sp>
      <p:sp>
        <p:nvSpPr>
          <p:cNvPr id="15" name="TextBox 14">
            <a:extLst>
              <a:ext uri="{FF2B5EF4-FFF2-40B4-BE49-F238E27FC236}">
                <a16:creationId xmlns:a16="http://schemas.microsoft.com/office/drawing/2014/main" id="{BBE8FD25-E4D1-6B70-6943-D980283E9CF2}"/>
              </a:ext>
            </a:extLst>
          </p:cNvPr>
          <p:cNvSpPr txBox="1"/>
          <p:nvPr/>
        </p:nvSpPr>
        <p:spPr>
          <a:xfrm>
            <a:off x="4124632" y="1904060"/>
            <a:ext cx="4424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2</a:t>
            </a:r>
          </a:p>
        </p:txBody>
      </p:sp>
      <p:sp>
        <p:nvSpPr>
          <p:cNvPr id="17" name="TextBox 16">
            <a:extLst>
              <a:ext uri="{FF2B5EF4-FFF2-40B4-BE49-F238E27FC236}">
                <a16:creationId xmlns:a16="http://schemas.microsoft.com/office/drawing/2014/main" id="{7BDDB5BF-1CAD-DDD6-1EF9-1D7445C9D3CA}"/>
              </a:ext>
            </a:extLst>
          </p:cNvPr>
          <p:cNvSpPr txBox="1"/>
          <p:nvPr/>
        </p:nvSpPr>
        <p:spPr>
          <a:xfrm>
            <a:off x="10349001" y="1642450"/>
            <a:ext cx="5112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a:t>
            </a:r>
          </a:p>
        </p:txBody>
      </p:sp>
      <p:sp>
        <p:nvSpPr>
          <p:cNvPr id="19" name="TextBox 18">
            <a:extLst>
              <a:ext uri="{FF2B5EF4-FFF2-40B4-BE49-F238E27FC236}">
                <a16:creationId xmlns:a16="http://schemas.microsoft.com/office/drawing/2014/main" id="{85B0C717-C444-3C3B-84CC-71765CE690B3}"/>
              </a:ext>
            </a:extLst>
          </p:cNvPr>
          <p:cNvSpPr txBox="1"/>
          <p:nvPr/>
        </p:nvSpPr>
        <p:spPr>
          <a:xfrm>
            <a:off x="7895303" y="4028070"/>
            <a:ext cx="5211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4</a:t>
            </a:r>
          </a:p>
        </p:txBody>
      </p:sp>
    </p:spTree>
    <p:extLst>
      <p:ext uri="{BB962C8B-B14F-4D97-AF65-F5344CB8AC3E}">
        <p14:creationId xmlns:p14="http://schemas.microsoft.com/office/powerpoint/2010/main" val="3380852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AEF821-0773-3CFF-EF4B-04452B8AD194}"/>
              </a:ext>
            </a:extLst>
          </p:cNvPr>
          <p:cNvSpPr txBox="1"/>
          <p:nvPr/>
        </p:nvSpPr>
        <p:spPr>
          <a:xfrm>
            <a:off x="4768646" y="1348495"/>
            <a:ext cx="27431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THỂ HIỆN</a:t>
            </a:r>
          </a:p>
        </p:txBody>
      </p:sp>
      <p:sp>
        <p:nvSpPr>
          <p:cNvPr id="5" name="TextBox 4">
            <a:extLst>
              <a:ext uri="{FF2B5EF4-FFF2-40B4-BE49-F238E27FC236}">
                <a16:creationId xmlns:a16="http://schemas.microsoft.com/office/drawing/2014/main" id="{B11DC483-AC49-77EB-5405-8D2D6F5C53F5}"/>
              </a:ext>
            </a:extLst>
          </p:cNvPr>
          <p:cNvSpPr txBox="1"/>
          <p:nvPr/>
        </p:nvSpPr>
        <p:spPr>
          <a:xfrm>
            <a:off x="752168" y="2056381"/>
            <a:ext cx="1068766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err="1">
                <a:solidFill>
                  <a:srgbClr val="000000"/>
                </a:solidFill>
                <a:effectLst/>
                <a:latin typeface="Times New Roman" panose="02020603050405020304" pitchFamily="18" charset="0"/>
                <a:ea typeface="Times New Roman" panose="02020603050405020304" pitchFamily="18" charset="0"/>
              </a:rPr>
              <a:t>Hãy</a:t>
            </a:r>
            <a:r>
              <a:rPr lang="vi-VN" sz="4800" b="1" kern="0" dirty="0">
                <a:solidFill>
                  <a:srgbClr val="000000"/>
                </a:solidFill>
                <a:effectLst/>
                <a:latin typeface="Times New Roman" panose="02020603050405020304" pitchFamily="18" charset="0"/>
                <a:ea typeface="Times New Roman" panose="02020603050405020304" pitchFamily="18" charset="0"/>
              </a:rPr>
              <a:t> lựa chọn một tác phẩm văn học và thiết kế bìa sách theo hình thức thể hiện yêu thích.</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2983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37CD9E-3897-B9C2-FDAE-8775735F18CA}"/>
              </a:ext>
            </a:extLst>
          </p:cNvPr>
          <p:cNvSpPr txBox="1"/>
          <p:nvPr/>
        </p:nvSpPr>
        <p:spPr>
          <a:xfrm>
            <a:off x="2900515" y="103464"/>
            <a:ext cx="6902245" cy="461665"/>
          </a:xfrm>
          <a:prstGeom prst="rect">
            <a:avLst/>
          </a:prstGeom>
          <a:noFill/>
        </p:spPr>
        <p:txBody>
          <a:bodyPr wrap="square" rtlCol="0">
            <a:spAutoFit/>
          </a:bodyPr>
          <a:lstStyle/>
          <a:p>
            <a:r>
              <a:rPr lang="vi-VN" sz="2400" b="1">
                <a:latin typeface="+mj-lt"/>
              </a:rPr>
              <a:t>MỘT SỐ SẢN PHẨM MĨ THUẬT THAM KHẢO</a:t>
            </a:r>
          </a:p>
        </p:txBody>
      </p:sp>
      <p:pic>
        <p:nvPicPr>
          <p:cNvPr id="2" name="Picture 1">
            <a:extLst>
              <a:ext uri="{FF2B5EF4-FFF2-40B4-BE49-F238E27FC236}">
                <a16:creationId xmlns:a16="http://schemas.microsoft.com/office/drawing/2014/main" id="{AB5FC9B1-86DD-90B1-AED3-D3592DE810F4}"/>
              </a:ext>
            </a:extLst>
          </p:cNvPr>
          <p:cNvPicPr>
            <a:picLocks noChangeAspect="1"/>
          </p:cNvPicPr>
          <p:nvPr/>
        </p:nvPicPr>
        <p:blipFill>
          <a:blip r:embed="rId2"/>
          <a:stretch>
            <a:fillRect/>
          </a:stretch>
        </p:blipFill>
        <p:spPr>
          <a:xfrm>
            <a:off x="183123" y="771381"/>
            <a:ext cx="2717729" cy="3623638"/>
          </a:xfrm>
          <a:prstGeom prst="rect">
            <a:avLst/>
          </a:prstGeom>
        </p:spPr>
      </p:pic>
      <p:pic>
        <p:nvPicPr>
          <p:cNvPr id="3" name="Picture 2">
            <a:extLst>
              <a:ext uri="{FF2B5EF4-FFF2-40B4-BE49-F238E27FC236}">
                <a16:creationId xmlns:a16="http://schemas.microsoft.com/office/drawing/2014/main" id="{168B82A8-DCC2-A02E-10D0-61E8565AAFCC}"/>
              </a:ext>
            </a:extLst>
          </p:cNvPr>
          <p:cNvPicPr>
            <a:picLocks noChangeAspect="1"/>
          </p:cNvPicPr>
          <p:nvPr/>
        </p:nvPicPr>
        <p:blipFill>
          <a:blip r:embed="rId3"/>
          <a:stretch>
            <a:fillRect/>
          </a:stretch>
        </p:blipFill>
        <p:spPr>
          <a:xfrm>
            <a:off x="3225742" y="2747891"/>
            <a:ext cx="2870258" cy="4006645"/>
          </a:xfrm>
          <a:prstGeom prst="rect">
            <a:avLst/>
          </a:prstGeom>
        </p:spPr>
      </p:pic>
      <p:pic>
        <p:nvPicPr>
          <p:cNvPr id="5" name="Picture 4">
            <a:extLst>
              <a:ext uri="{FF2B5EF4-FFF2-40B4-BE49-F238E27FC236}">
                <a16:creationId xmlns:a16="http://schemas.microsoft.com/office/drawing/2014/main" id="{FF2C6F33-4840-08FF-FEEB-E43294BEE911}"/>
              </a:ext>
            </a:extLst>
          </p:cNvPr>
          <p:cNvPicPr>
            <a:picLocks noChangeAspect="1"/>
          </p:cNvPicPr>
          <p:nvPr/>
        </p:nvPicPr>
        <p:blipFill>
          <a:blip r:embed="rId4"/>
          <a:stretch>
            <a:fillRect/>
          </a:stretch>
        </p:blipFill>
        <p:spPr>
          <a:xfrm>
            <a:off x="6420890" y="649906"/>
            <a:ext cx="2717729" cy="3866587"/>
          </a:xfrm>
          <a:prstGeom prst="rect">
            <a:avLst/>
          </a:prstGeom>
        </p:spPr>
      </p:pic>
      <p:pic>
        <p:nvPicPr>
          <p:cNvPr id="6" name="Picture 5">
            <a:extLst>
              <a:ext uri="{FF2B5EF4-FFF2-40B4-BE49-F238E27FC236}">
                <a16:creationId xmlns:a16="http://schemas.microsoft.com/office/drawing/2014/main" id="{4442B94F-BE49-3142-6A36-13ED26AC40A8}"/>
              </a:ext>
            </a:extLst>
          </p:cNvPr>
          <p:cNvPicPr>
            <a:picLocks noChangeAspect="1"/>
          </p:cNvPicPr>
          <p:nvPr/>
        </p:nvPicPr>
        <p:blipFill>
          <a:blip r:embed="rId5"/>
          <a:stretch>
            <a:fillRect/>
          </a:stretch>
        </p:blipFill>
        <p:spPr>
          <a:xfrm>
            <a:off x="9475673" y="2585884"/>
            <a:ext cx="2533204" cy="4168652"/>
          </a:xfrm>
          <a:prstGeom prst="rect">
            <a:avLst/>
          </a:prstGeom>
        </p:spPr>
      </p:pic>
    </p:spTree>
    <p:extLst>
      <p:ext uri="{BB962C8B-B14F-4D97-AF65-F5344CB8AC3E}">
        <p14:creationId xmlns:p14="http://schemas.microsoft.com/office/powerpoint/2010/main" val="341228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AEF821-0773-3CFF-EF4B-04452B8AD194}"/>
              </a:ext>
            </a:extLst>
          </p:cNvPr>
          <p:cNvSpPr txBox="1"/>
          <p:nvPr/>
        </p:nvSpPr>
        <p:spPr>
          <a:xfrm>
            <a:off x="4257368" y="400414"/>
            <a:ext cx="36772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THẢO LUẬN</a:t>
            </a:r>
          </a:p>
        </p:txBody>
      </p:sp>
      <p:sp>
        <p:nvSpPr>
          <p:cNvPr id="5" name="TextBox 4">
            <a:extLst>
              <a:ext uri="{FF2B5EF4-FFF2-40B4-BE49-F238E27FC236}">
                <a16:creationId xmlns:a16="http://schemas.microsoft.com/office/drawing/2014/main" id="{B11DC483-AC49-77EB-5405-8D2D6F5C53F5}"/>
              </a:ext>
            </a:extLst>
          </p:cNvPr>
          <p:cNvSpPr txBox="1"/>
          <p:nvPr/>
        </p:nvSpPr>
        <p:spPr>
          <a:xfrm>
            <a:off x="752168" y="1377955"/>
            <a:ext cx="10687664" cy="4204934"/>
          </a:xfrm>
          <a:prstGeom prst="rect">
            <a:avLst/>
          </a:prstGeom>
          <a:noFill/>
        </p:spPr>
        <p:txBody>
          <a:bodyPr wrap="square" rtlCol="0">
            <a:spAutoFit/>
          </a:bodyPr>
          <a:lstStyle/>
          <a:p>
            <a:pPr algn="just">
              <a:lnSpc>
                <a:spcPct val="107000"/>
              </a:lnSpc>
              <a:spcAft>
                <a:spcPts val="800"/>
              </a:spcAft>
            </a:pPr>
            <a:r>
              <a:rPr lang="vi-VN" sz="4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Thiết kế bìa sách của bạn thuộc thể loại nào?</a:t>
            </a:r>
          </a:p>
          <a:p>
            <a:pPr algn="just">
              <a:lnSpc>
                <a:spcPct val="107000"/>
              </a:lnSpc>
              <a:spcAft>
                <a:spcPts val="800"/>
              </a:spcAft>
            </a:pPr>
            <a:r>
              <a:rPr lang="vi-VN" sz="4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đã vận dụng kiến thức bố cục, màu sắc, nghệ thuật chữ như thế nào trong thiết kế bìa sách của mình?</a:t>
            </a:r>
          </a:p>
          <a:p>
            <a:pPr algn="just">
              <a:lnSpc>
                <a:spcPct val="107000"/>
              </a:lnSpc>
              <a:spcAft>
                <a:spcPts val="800"/>
              </a:spcAft>
            </a:pPr>
            <a:r>
              <a:rPr lang="vi-VN" sz="4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Bạn cần lưu ý gì trong việc sử dụng phần mềm để thiết kế bìa sách được hiệu quả?</a:t>
            </a:r>
          </a:p>
        </p:txBody>
      </p:sp>
    </p:spTree>
    <p:extLst>
      <p:ext uri="{BB962C8B-B14F-4D97-AF65-F5344CB8AC3E}">
        <p14:creationId xmlns:p14="http://schemas.microsoft.com/office/powerpoint/2010/main" val="76273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316</Words>
  <Application>Microsoft Office PowerPoint</Application>
  <PresentationFormat>Widescreen</PresentationFormat>
  <Paragraphs>35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dc:creator>
  <cp:lastModifiedBy>NG</cp:lastModifiedBy>
  <cp:revision>30</cp:revision>
  <dcterms:created xsi:type="dcterms:W3CDTF">2024-08-10T07:20:48Z</dcterms:created>
  <dcterms:modified xsi:type="dcterms:W3CDTF">2024-08-20T08:42:59Z</dcterms:modified>
</cp:coreProperties>
</file>