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58" r:id="rId8"/>
    <p:sldId id="263" r:id="rId9"/>
    <p:sldId id="264" r:id="rId10"/>
    <p:sldId id="265" r:id="rId11"/>
    <p:sldId id="268" r:id="rId12"/>
    <p:sldId id="267" r:id="rId13"/>
    <p:sldId id="266" r:id="rId14"/>
    <p:sldId id="272" r:id="rId15"/>
    <p:sldId id="269" r:id="rId16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99626F-63FA-A369-CB0C-735F78079A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930F114-7F88-C480-3100-3EBE9F20DC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8350D9-1D93-36C5-4275-0F70B8C754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4A6FF-D6E4-4E1D-8A07-02CD78A78D36}" type="datetimeFigureOut">
              <a:rPr lang="vi-VN" smtClean="0"/>
              <a:t>01/11/2023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6712D2-E8E0-00A8-5344-F6AA43F87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AD38F8-5D1D-73C8-DF73-3E9D5C97E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71F84-8428-4215-9787-C1115E6E71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887846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E0F7FE-35D7-238F-1603-58D84C8E86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0EA79A-17E7-A0A1-C5C7-FA4D1F09C4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EA4F9A-E5FE-5D1E-5704-016EF3C78A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4A6FF-D6E4-4E1D-8A07-02CD78A78D36}" type="datetimeFigureOut">
              <a:rPr lang="vi-VN" smtClean="0"/>
              <a:t>01/11/2023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874D35-668A-A2CC-C71B-D84224084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59EA13-ACB3-9C6F-F991-84EE29D89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71F84-8428-4215-9787-C1115E6E71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611774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144A5AF-3C95-7C9A-283F-7DE5FAC16A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8CFDDA-A70C-5F7F-A909-7E6A0CC0EE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6CEC66-BDFC-D1A7-5998-5674495B4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4A6FF-D6E4-4E1D-8A07-02CD78A78D36}" type="datetimeFigureOut">
              <a:rPr lang="vi-VN" smtClean="0"/>
              <a:t>01/11/2023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36C95B-DD3D-0049-900F-B64235FD86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BA9015-8F74-24A8-EAFE-995BF1D5C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71F84-8428-4215-9787-C1115E6E71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798767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1FE19F-C187-7FD3-ABFA-992B1F7512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9213DD-CDE3-6044-44A1-92F0239304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0058B6-FDEC-BB3C-56C7-D0500BA65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4A6FF-D6E4-4E1D-8A07-02CD78A78D36}" type="datetimeFigureOut">
              <a:rPr lang="vi-VN" smtClean="0"/>
              <a:t>01/11/2023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6E6FC2-8070-79A8-97A8-E1076CE1A0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E34205-0618-0716-7668-480D1882F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71F84-8428-4215-9787-C1115E6E71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929743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5F1F2-AE6C-C1EC-52B0-369827218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D9DE76-40C1-8D48-7445-49A41F4D80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C214D0-5389-30EF-FE27-F76FA453D7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4A6FF-D6E4-4E1D-8A07-02CD78A78D36}" type="datetimeFigureOut">
              <a:rPr lang="vi-VN" smtClean="0"/>
              <a:t>01/11/2023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0C4190-3FBC-3845-A9BF-C500F123E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790DFD-DDB3-B2A8-E029-CC2A5F6DE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71F84-8428-4215-9787-C1115E6E71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141348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BD426-B229-5933-C0A8-B5E6B41896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EC259D-4086-2F84-2F50-1873AF9A22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3AF3EF-0C4F-FD37-294A-A38FDB8D97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5128D7-C5A2-A94A-3BDA-2975227F8C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4A6FF-D6E4-4E1D-8A07-02CD78A78D36}" type="datetimeFigureOut">
              <a:rPr lang="vi-VN" smtClean="0"/>
              <a:t>01/11/2023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BD0125-4DA4-A83D-882B-B27EE9FC56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9775F3-0CB1-9C65-AE3E-5D0B9996C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71F84-8428-4215-9787-C1115E6E71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299500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76246B-E413-3BD0-1080-DCDF49CCF1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6E2EE2-D7EA-FBAE-6059-3A09AF2C64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DC7617-FB21-6F9D-BFFC-7C37175785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B73CB4-B0F2-6CFF-CDF6-112C8685F4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EA0BC26-04EE-F0FD-59DF-0183A58D2F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39BCB4F-A3DC-4CAF-B56A-977079B06D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4A6FF-D6E4-4E1D-8A07-02CD78A78D36}" type="datetimeFigureOut">
              <a:rPr lang="vi-VN" smtClean="0"/>
              <a:t>01/11/2023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397ED56-B2CA-5D89-C861-B2D35D70A6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3475030-B8B2-3324-5D22-FF2B1B401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71F84-8428-4215-9787-C1115E6E71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051910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F40A8D-CB02-4381-3A04-A501E91352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2DF98BF-DE3E-6241-F90D-00E554CC2E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4A6FF-D6E4-4E1D-8A07-02CD78A78D36}" type="datetimeFigureOut">
              <a:rPr lang="vi-VN" smtClean="0"/>
              <a:t>01/11/2023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7DF3D4-281B-23D3-C4D5-B094A01CE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A40EAC-5727-109C-F823-E98D36824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71F84-8428-4215-9787-C1115E6E71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14225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5C154F8-8D3C-974D-E8F3-695F7D97F3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4A6FF-D6E4-4E1D-8A07-02CD78A78D36}" type="datetimeFigureOut">
              <a:rPr lang="vi-VN" smtClean="0"/>
              <a:t>01/11/2023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5990B48-A08F-9F6F-120F-CDED15A46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28E8EB-8228-8898-3EA3-1BF6CCA32D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71F84-8428-4215-9787-C1115E6E71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50016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7A773F-6CEC-FDFF-9315-3504785A09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973E33-373C-D363-A0E4-FDC28BD484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23AC12-5768-1D71-3BC1-9D292B6686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EDD50E-8D4F-17C1-1CDC-94818025D7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4A6FF-D6E4-4E1D-8A07-02CD78A78D36}" type="datetimeFigureOut">
              <a:rPr lang="vi-VN" smtClean="0"/>
              <a:t>01/11/2023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6351CB-6EE9-335C-82E4-70B24B00B3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4C3D0C-D1A6-6B37-5A20-185B6B272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71F84-8428-4215-9787-C1115E6E71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195859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35E244-7F2C-2C52-2FED-9C1A1E828C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875918B-D635-3C99-856C-A73CDA34DD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8CCE67-1D4E-4026-BB49-D6AC3F9C0F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662B13-36F5-954E-B616-234C20C68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4A6FF-D6E4-4E1D-8A07-02CD78A78D36}" type="datetimeFigureOut">
              <a:rPr lang="vi-VN" smtClean="0"/>
              <a:t>01/11/2023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209CE3-68DE-D9F2-8494-6AEF2566D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E2E5DF-7C8F-4951-8F80-894D4221D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71F84-8428-4215-9787-C1115E6E71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28756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5EDDB35-D9FD-2074-A566-FA651F3C9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5FE435-726F-5E07-980D-66498A7F1D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A62986-6B91-01EA-8377-B3B2E9B470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14A6FF-D6E4-4E1D-8A07-02CD78A78D36}" type="datetimeFigureOut">
              <a:rPr lang="vi-VN" smtClean="0"/>
              <a:t>01/11/2023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260D6A-01DA-6DF7-E5EE-46712AAFBD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EC8DC1-82DE-3994-E9CD-B944A96DEE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A71F84-8428-4215-9787-C1115E6E71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85277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29416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7B5003C-A4A8-6BEC-97E0-A752330861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9169" y="353375"/>
            <a:ext cx="7659578" cy="615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5800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19EC2B2-31E8-0E24-A81F-3BE2409C9C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0760" y="177363"/>
            <a:ext cx="10263170" cy="6298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0981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36E5603-BA89-36A3-C687-749491F10F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5733" y="416757"/>
            <a:ext cx="6718814" cy="6312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7059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0C0B73C-A22C-36F4-8306-38AED108A1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205" y="296282"/>
            <a:ext cx="5224725" cy="42127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8B2E95E-8300-0D19-01C5-F393418628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3982" y="2402632"/>
            <a:ext cx="5547841" cy="4035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7074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286EBE7-D4B5-DC0B-138E-8C59C4B6E2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151" y="1849999"/>
            <a:ext cx="10717697" cy="315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8670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BC3C3E9-13DA-2970-3776-8BE74CE28F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3417" y="362446"/>
            <a:ext cx="5505165" cy="6133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2650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23C1023-91B2-0F07-9389-8C59FDCA0BC7}"/>
              </a:ext>
            </a:extLst>
          </p:cNvPr>
          <p:cNvSpPr txBox="1"/>
          <p:nvPr/>
        </p:nvSpPr>
        <p:spPr>
          <a:xfrm>
            <a:off x="195942" y="1464906"/>
            <a:ext cx="1144555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b="1" dirty="0">
                <a:latin typeface="+mj-lt"/>
              </a:rPr>
              <a:t>Chủ đề 3: </a:t>
            </a:r>
          </a:p>
          <a:p>
            <a:pPr algn="ctr"/>
            <a:r>
              <a:rPr lang="vi-VN" sz="4800" b="1" dirty="0">
                <a:latin typeface="+mj-lt"/>
              </a:rPr>
              <a:t>YẾU TỐ DÂN TỘC TRONG MĨ THUẬT</a:t>
            </a:r>
          </a:p>
          <a:p>
            <a:pPr algn="ctr"/>
            <a:r>
              <a:rPr lang="vi-VN" sz="4800" b="1" dirty="0">
                <a:latin typeface="+mj-lt"/>
              </a:rPr>
              <a:t>Tiết 9, 10: Bài 5</a:t>
            </a:r>
          </a:p>
          <a:p>
            <a:pPr algn="ctr"/>
            <a:r>
              <a:rPr lang="vi-VN" sz="4800" b="1" dirty="0">
                <a:latin typeface="+mj-lt"/>
              </a:rPr>
              <a:t>YẾU TỐ DÂN TỘC TRONG TRANH CỦA MỘT SỐ HỌA SĨ</a:t>
            </a:r>
          </a:p>
        </p:txBody>
      </p:sp>
    </p:spTree>
    <p:extLst>
      <p:ext uri="{BB962C8B-B14F-4D97-AF65-F5344CB8AC3E}">
        <p14:creationId xmlns:p14="http://schemas.microsoft.com/office/powerpoint/2010/main" val="27744344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40F8AA4-5AFE-2F54-D7B5-A63760EAD6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354" y="-107208"/>
            <a:ext cx="4657748" cy="64379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B3D5DF6-0A4A-5564-BE9E-A2F8C61793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5119" y="144648"/>
            <a:ext cx="4804064" cy="5206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6690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B036DB4-E384-ADE5-C274-E738ABE898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8997" y="392929"/>
            <a:ext cx="9753762" cy="6251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4836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E1C23A3-96F2-FCC9-25CA-F30035BE7B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4527" y="111967"/>
            <a:ext cx="8595206" cy="6634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8953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742A85C4-C1CF-AEFC-E2FE-D91DF961B4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3547406"/>
              </p:ext>
            </p:extLst>
          </p:nvPr>
        </p:nvGraphicFramePr>
        <p:xfrm>
          <a:off x="124408" y="156014"/>
          <a:ext cx="11943183" cy="6475115"/>
        </p:xfrm>
        <a:graphic>
          <a:graphicData uri="http://schemas.openxmlformats.org/drawingml/2006/table">
            <a:tbl>
              <a:tblPr/>
              <a:tblGrid>
                <a:gridCol w="1526018">
                  <a:extLst>
                    <a:ext uri="{9D8B030D-6E8A-4147-A177-3AD203B41FA5}">
                      <a16:colId xmlns:a16="http://schemas.microsoft.com/office/drawing/2014/main" val="3299921548"/>
                    </a:ext>
                  </a:extLst>
                </a:gridCol>
                <a:gridCol w="3270882">
                  <a:extLst>
                    <a:ext uri="{9D8B030D-6E8A-4147-A177-3AD203B41FA5}">
                      <a16:colId xmlns:a16="http://schemas.microsoft.com/office/drawing/2014/main" val="2214511685"/>
                    </a:ext>
                  </a:extLst>
                </a:gridCol>
                <a:gridCol w="3289631">
                  <a:extLst>
                    <a:ext uri="{9D8B030D-6E8A-4147-A177-3AD203B41FA5}">
                      <a16:colId xmlns:a16="http://schemas.microsoft.com/office/drawing/2014/main" val="3460638629"/>
                    </a:ext>
                  </a:extLst>
                </a:gridCol>
                <a:gridCol w="3856652">
                  <a:extLst>
                    <a:ext uri="{9D8B030D-6E8A-4147-A177-3AD203B41FA5}">
                      <a16:colId xmlns:a16="http://schemas.microsoft.com/office/drawing/2014/main" val="1854520298"/>
                    </a:ext>
                  </a:extLst>
                </a:gridCol>
              </a:tblGrid>
              <a:tr h="300444">
                <a:tc gridSpan="4">
                  <a:txBody>
                    <a:bodyPr/>
                    <a:lstStyle/>
                    <a:p>
                      <a:pPr algn="ctr" fontAlgn="t"/>
                      <a:r>
                        <a:rPr lang="vi-VN" sz="2400" b="1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Tác phẩm - Tác giả</a:t>
                      </a:r>
                    </a:p>
                  </a:txBody>
                  <a:tcPr marL="17405" marR="17405" marT="17405" marB="17405">
                    <a:lnL w="12700" cap="flat" cmpd="sng" algn="ctr">
                      <a:solidFill>
                        <a:srgbClr val="78ED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78ED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8ED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 sz="1800" b="1" dirty="0">
                        <a:latin typeface="+mj-lt"/>
                      </a:endParaRPr>
                    </a:p>
                  </a:txBody>
                  <a:tcPr marL="41773" marR="41773" marT="20886" marB="20886">
                    <a:lnL w="12700" cap="flat" cmpd="sng" algn="ctr">
                      <a:solidFill>
                        <a:srgbClr val="78ED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323617081"/>
                  </a:ext>
                </a:extLst>
              </a:tr>
              <a:tr h="927911">
                <a:tc>
                  <a:txBody>
                    <a:bodyPr/>
                    <a:lstStyle/>
                    <a:p>
                      <a:pPr algn="ctr" fontAlgn="t"/>
                      <a:endParaRPr lang="vi-VN" sz="2400" b="1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17405" marR="17405" marT="17405" marB="17405">
                    <a:lnL w="12700" cap="flat" cmpd="sng" algn="ctr">
                      <a:solidFill>
                        <a:srgbClr val="48ED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8ED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8ED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EF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2400" b="1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Sau giờ trực chiến (1966) - Nguyễn Phan Chánh</a:t>
                      </a:r>
                    </a:p>
                  </a:txBody>
                  <a:tcPr marL="17405" marR="17405" marT="17405" marB="17405">
                    <a:lnL w="12700" cap="flat" cmpd="sng" algn="ctr">
                      <a:solidFill>
                        <a:srgbClr val="48ED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8ED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8ED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EF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2400" b="1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Thiếu nữ trong vườn (1939) - Nguyễn Gia Trí</a:t>
                      </a:r>
                    </a:p>
                  </a:txBody>
                  <a:tcPr marL="17405" marR="17405" marT="17405" marB="17405">
                    <a:lnL w="12700" cap="flat" cmpd="sng" algn="ctr">
                      <a:solidFill>
                        <a:srgbClr val="48ED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8ED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8ED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EF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Mẹ con (1968) -</a:t>
                      </a:r>
                    </a:p>
                    <a:p>
                      <a:pPr algn="ctr" fontAlgn="t"/>
                      <a:r>
                        <a:rPr lang="it-IT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Vũ Giáng Hương</a:t>
                      </a:r>
                    </a:p>
                  </a:txBody>
                  <a:tcPr marL="17405" marR="17405" marT="17405" marB="17405">
                    <a:lnL w="12700" cap="flat" cmpd="sng" algn="ctr">
                      <a:solidFill>
                        <a:srgbClr val="48ED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rgbClr val="70EF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58314118"/>
                  </a:ext>
                </a:extLst>
              </a:tr>
              <a:tr h="1455357">
                <a:tc>
                  <a:txBody>
                    <a:bodyPr/>
                    <a:lstStyle/>
                    <a:p>
                      <a:pPr fontAlgn="t"/>
                      <a:r>
                        <a:rPr lang="vi-VN" sz="2400" b="1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Đề tài</a:t>
                      </a:r>
                    </a:p>
                  </a:txBody>
                  <a:tcPr marL="17405" marR="17405" marT="17405" marB="17405">
                    <a:lnL w="12700" cap="flat" cmpd="sng" algn="ctr">
                      <a:solidFill>
                        <a:srgbClr val="70EF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EF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EF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8EF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vi-VN" sz="2400" b="1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17405" marR="17405" marT="17405" marB="17405">
                    <a:lnL w="12700" cap="flat" cmpd="sng" algn="ctr">
                      <a:solidFill>
                        <a:srgbClr val="70EF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EF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EF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8EF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vi-VN" sz="2400" b="1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17405" marR="17405" marT="17405" marB="17405">
                    <a:lnL w="12700" cap="flat" cmpd="sng" algn="ctr">
                      <a:solidFill>
                        <a:srgbClr val="70EF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EF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EF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8EF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vi-VN" sz="2400" b="1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17405" marR="17405" marT="17405" marB="17405">
                    <a:lnL w="12700" cap="flat" cmpd="sng" algn="ctr">
                      <a:solidFill>
                        <a:srgbClr val="70EF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EF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EF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8EF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1221523"/>
                  </a:ext>
                </a:extLst>
              </a:tr>
              <a:tr h="1103727">
                <a:tc>
                  <a:txBody>
                    <a:bodyPr/>
                    <a:lstStyle/>
                    <a:p>
                      <a:pPr fontAlgn="t"/>
                      <a:r>
                        <a:rPr lang="vi-VN" sz="2400" b="1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Màu sắc</a:t>
                      </a:r>
                    </a:p>
                  </a:txBody>
                  <a:tcPr marL="17405" marR="17405" marT="17405" marB="17405">
                    <a:lnL w="12700" cap="flat" cmpd="sng" algn="ctr">
                      <a:solidFill>
                        <a:srgbClr val="28EF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8EF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8EF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EE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vi-VN" sz="2400" b="1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17405" marR="17405" marT="17405" marB="17405">
                    <a:lnL w="12700" cap="flat" cmpd="sng" algn="ctr">
                      <a:solidFill>
                        <a:srgbClr val="28EF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8EF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8EF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EE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vi-VN" sz="2400" b="1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17405" marR="17405" marT="17405" marB="17405">
                    <a:lnL w="12700" cap="flat" cmpd="sng" algn="ctr">
                      <a:solidFill>
                        <a:srgbClr val="28EF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8EF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8EF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EE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vi-VN" sz="2400" b="1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17405" marR="17405" marT="17405" marB="17405">
                    <a:lnL w="12700" cap="flat" cmpd="sng" algn="ctr">
                      <a:solidFill>
                        <a:srgbClr val="28EF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8EF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8EF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EE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3897807"/>
                  </a:ext>
                </a:extLst>
              </a:tr>
              <a:tr h="400467">
                <a:tc>
                  <a:txBody>
                    <a:bodyPr/>
                    <a:lstStyle/>
                    <a:p>
                      <a:pPr fontAlgn="t"/>
                      <a:r>
                        <a:rPr lang="vi-VN" sz="2400" b="1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Chất liệu</a:t>
                      </a:r>
                    </a:p>
                  </a:txBody>
                  <a:tcPr marL="17405" marR="17405" marT="17405" marB="17405">
                    <a:lnL w="12700" cap="flat" cmpd="sng" algn="ctr">
                      <a:solidFill>
                        <a:srgbClr val="F8EE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EE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EE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8EF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vi-VN" sz="2400" b="1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17405" marR="17405" marT="17405" marB="17405">
                    <a:lnL w="12700" cap="flat" cmpd="sng" algn="ctr">
                      <a:solidFill>
                        <a:srgbClr val="F8EE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EE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EE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8EF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vi-VN" sz="2400" b="1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17405" marR="17405" marT="17405" marB="17405">
                    <a:lnL w="12700" cap="flat" cmpd="sng" algn="ctr">
                      <a:solidFill>
                        <a:srgbClr val="F8EE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EE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EE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8EF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vi-VN" sz="2400" b="1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17405" marR="17405" marT="17405" marB="17405">
                    <a:lnL w="12700" cap="flat" cmpd="sng" algn="ctr">
                      <a:solidFill>
                        <a:srgbClr val="F8EE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EE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EE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8EF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8979862"/>
                  </a:ext>
                </a:extLst>
              </a:tr>
              <a:tr h="1982801">
                <a:tc>
                  <a:txBody>
                    <a:bodyPr/>
                    <a:lstStyle/>
                    <a:p>
                      <a:pPr fontAlgn="t"/>
                      <a:r>
                        <a:rPr lang="vi-VN" sz="2400" b="1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Hình thức thể hiện</a:t>
                      </a:r>
                    </a:p>
                  </a:txBody>
                  <a:tcPr marL="17405" marR="17405" marT="17405" marB="17405">
                    <a:lnL w="12700" cap="flat" cmpd="sng" algn="ctr">
                      <a:solidFill>
                        <a:srgbClr val="B8EF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8EF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8EF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8EF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vi-VN" sz="2400" b="1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17405" marR="17405" marT="17405" marB="17405">
                    <a:lnL w="12700" cap="flat" cmpd="sng" algn="ctr">
                      <a:solidFill>
                        <a:srgbClr val="B8EF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8EF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8EF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8EF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vi-VN" sz="2400" b="1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17405" marR="17405" marT="17405" marB="17405">
                    <a:lnL w="12700" cap="flat" cmpd="sng" algn="ctr">
                      <a:solidFill>
                        <a:srgbClr val="B8EF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8EF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8EF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8EF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vi-VN" sz="2400" b="1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17405" marR="17405" marT="17405" marB="17405">
                    <a:lnL w="12700" cap="flat" cmpd="sng" algn="ctr">
                      <a:solidFill>
                        <a:srgbClr val="B8EF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8EF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8EF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8EF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93773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073520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742A85C4-C1CF-AEFC-E2FE-D91DF961B4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4687074"/>
              </p:ext>
            </p:extLst>
          </p:nvPr>
        </p:nvGraphicFramePr>
        <p:xfrm>
          <a:off x="124408" y="156014"/>
          <a:ext cx="11943183" cy="6545971"/>
        </p:xfrm>
        <a:graphic>
          <a:graphicData uri="http://schemas.openxmlformats.org/drawingml/2006/table">
            <a:tbl>
              <a:tblPr/>
              <a:tblGrid>
                <a:gridCol w="1526018">
                  <a:extLst>
                    <a:ext uri="{9D8B030D-6E8A-4147-A177-3AD203B41FA5}">
                      <a16:colId xmlns:a16="http://schemas.microsoft.com/office/drawing/2014/main" val="3299921548"/>
                    </a:ext>
                  </a:extLst>
                </a:gridCol>
                <a:gridCol w="3270882">
                  <a:extLst>
                    <a:ext uri="{9D8B030D-6E8A-4147-A177-3AD203B41FA5}">
                      <a16:colId xmlns:a16="http://schemas.microsoft.com/office/drawing/2014/main" val="2214511685"/>
                    </a:ext>
                  </a:extLst>
                </a:gridCol>
                <a:gridCol w="3022598">
                  <a:extLst>
                    <a:ext uri="{9D8B030D-6E8A-4147-A177-3AD203B41FA5}">
                      <a16:colId xmlns:a16="http://schemas.microsoft.com/office/drawing/2014/main" val="3460638629"/>
                    </a:ext>
                  </a:extLst>
                </a:gridCol>
                <a:gridCol w="4123685">
                  <a:extLst>
                    <a:ext uri="{9D8B030D-6E8A-4147-A177-3AD203B41FA5}">
                      <a16:colId xmlns:a16="http://schemas.microsoft.com/office/drawing/2014/main" val="1854520298"/>
                    </a:ext>
                  </a:extLst>
                </a:gridCol>
              </a:tblGrid>
              <a:tr h="300444">
                <a:tc gridSpan="4">
                  <a:txBody>
                    <a:bodyPr/>
                    <a:lstStyle/>
                    <a:p>
                      <a:pPr algn="ctr" fontAlgn="t"/>
                      <a:r>
                        <a:rPr lang="vi-VN" sz="2400" b="1" dirty="0">
                          <a:effectLst/>
                          <a:latin typeface="+mj-lt"/>
                        </a:rPr>
                        <a:t>Tác phẩm - Tác giả</a:t>
                      </a:r>
                    </a:p>
                  </a:txBody>
                  <a:tcPr marL="17405" marR="17405" marT="17405" marB="17405">
                    <a:lnL w="12700" cap="flat" cmpd="sng" algn="ctr">
                      <a:solidFill>
                        <a:srgbClr val="78ED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78ED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8ED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 sz="1800" b="1" dirty="0">
                        <a:latin typeface="+mj-lt"/>
                      </a:endParaRPr>
                    </a:p>
                  </a:txBody>
                  <a:tcPr marL="41773" marR="41773" marT="20886" marB="20886">
                    <a:lnL w="12700" cap="flat" cmpd="sng" algn="ctr">
                      <a:solidFill>
                        <a:srgbClr val="78ED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323617081"/>
                  </a:ext>
                </a:extLst>
              </a:tr>
              <a:tr h="927911">
                <a:tc>
                  <a:txBody>
                    <a:bodyPr/>
                    <a:lstStyle/>
                    <a:p>
                      <a:pPr algn="ctr" fontAlgn="t"/>
                      <a:endParaRPr lang="vi-VN" sz="2400" b="1" dirty="0">
                        <a:effectLst/>
                        <a:latin typeface="+mj-lt"/>
                      </a:endParaRPr>
                    </a:p>
                  </a:txBody>
                  <a:tcPr marL="17405" marR="17405" marT="17405" marB="17405">
                    <a:lnL w="12700" cap="flat" cmpd="sng" algn="ctr">
                      <a:solidFill>
                        <a:srgbClr val="48ED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8ED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8ED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EF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2400" b="1" dirty="0">
                          <a:effectLst/>
                          <a:latin typeface="+mj-lt"/>
                        </a:rPr>
                        <a:t>Sau giờ trực chiến (1966) - Nguyễn Phan Chánh</a:t>
                      </a:r>
                    </a:p>
                  </a:txBody>
                  <a:tcPr marL="17405" marR="17405" marT="17405" marB="17405">
                    <a:lnL w="12700" cap="flat" cmpd="sng" algn="ctr">
                      <a:solidFill>
                        <a:srgbClr val="48ED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8ED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8ED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EF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2400" b="1" dirty="0">
                          <a:effectLst/>
                          <a:latin typeface="+mj-lt"/>
                        </a:rPr>
                        <a:t>Thiếu nữ trong vườn (1939) - Nguyễn Gia Trí</a:t>
                      </a:r>
                    </a:p>
                  </a:txBody>
                  <a:tcPr marL="17405" marR="17405" marT="17405" marB="17405">
                    <a:lnL w="12700" cap="flat" cmpd="sng" algn="ctr">
                      <a:solidFill>
                        <a:srgbClr val="48ED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8ED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8ED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EF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Mẹ con (1968) -</a:t>
                      </a:r>
                    </a:p>
                    <a:p>
                      <a:pPr algn="ctr" fontAlgn="t"/>
                      <a:r>
                        <a:rPr lang="it-IT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Vũ Giáng Hương</a:t>
                      </a:r>
                    </a:p>
                  </a:txBody>
                  <a:tcPr marL="17405" marR="17405" marT="17405" marB="17405">
                    <a:lnL w="12700" cap="flat" cmpd="sng" algn="ctr">
                      <a:solidFill>
                        <a:srgbClr val="48ED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rgbClr val="70EF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58314118"/>
                  </a:ext>
                </a:extLst>
              </a:tr>
              <a:tr h="1455357">
                <a:tc>
                  <a:txBody>
                    <a:bodyPr/>
                    <a:lstStyle/>
                    <a:p>
                      <a:pPr fontAlgn="t"/>
                      <a:r>
                        <a:rPr lang="vi-VN" sz="2400" b="1" dirty="0">
                          <a:effectLst/>
                          <a:latin typeface="+mj-lt"/>
                        </a:rPr>
                        <a:t>Đề tài</a:t>
                      </a:r>
                    </a:p>
                  </a:txBody>
                  <a:tcPr marL="17405" marR="17405" marT="17405" marB="17405">
                    <a:lnL w="12700" cap="flat" cmpd="sng" algn="ctr">
                      <a:solidFill>
                        <a:srgbClr val="70EF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EF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EF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8EF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vi-VN" sz="2400" b="1" dirty="0">
                          <a:effectLst/>
                          <a:latin typeface="+mj-lt"/>
                        </a:rPr>
                        <a:t>Khai thác vẻ đẹp trong sinh hoạt ở nông thôn</a:t>
                      </a:r>
                    </a:p>
                  </a:txBody>
                  <a:tcPr marL="17405" marR="17405" marT="17405" marB="17405">
                    <a:lnL w="12700" cap="flat" cmpd="sng" algn="ctr">
                      <a:solidFill>
                        <a:srgbClr val="70EF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EF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EF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8EF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vi-VN" sz="2400" b="1" dirty="0">
                          <a:effectLst/>
                          <a:latin typeface="+mj-lt"/>
                        </a:rPr>
                        <a:t>Con người, thiên nhiên</a:t>
                      </a:r>
                    </a:p>
                  </a:txBody>
                  <a:tcPr marL="17405" marR="17405" marT="17405" marB="17405">
                    <a:lnL w="12700" cap="flat" cmpd="sng" algn="ctr">
                      <a:solidFill>
                        <a:srgbClr val="70EF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EF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EF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8EF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vi-VN" sz="2400" b="1">
                          <a:effectLst/>
                          <a:latin typeface="+mj-lt"/>
                        </a:rPr>
                        <a:t>Chiến tranh cách mạng, hình tượng người phụ nữ trong sản xuất và chiến đấu, gia đình và trẻ thơ</a:t>
                      </a:r>
                    </a:p>
                  </a:txBody>
                  <a:tcPr marL="17405" marR="17405" marT="17405" marB="17405">
                    <a:lnL w="12700" cap="flat" cmpd="sng" algn="ctr">
                      <a:solidFill>
                        <a:srgbClr val="70EF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EF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EF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8EF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1221523"/>
                  </a:ext>
                </a:extLst>
              </a:tr>
              <a:tr h="1103727">
                <a:tc>
                  <a:txBody>
                    <a:bodyPr/>
                    <a:lstStyle/>
                    <a:p>
                      <a:pPr fontAlgn="t"/>
                      <a:r>
                        <a:rPr lang="vi-VN" sz="2400" b="1" dirty="0">
                          <a:effectLst/>
                          <a:latin typeface="+mj-lt"/>
                        </a:rPr>
                        <a:t>Màu sắc</a:t>
                      </a:r>
                    </a:p>
                  </a:txBody>
                  <a:tcPr marL="17405" marR="17405" marT="17405" marB="17405">
                    <a:lnL w="12700" cap="flat" cmpd="sng" algn="ctr">
                      <a:solidFill>
                        <a:srgbClr val="28EF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8EF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8EF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EE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vi-VN" sz="2400" b="1" dirty="0">
                          <a:effectLst/>
                          <a:latin typeface="+mj-lt"/>
                        </a:rPr>
                        <a:t>Sử dụng gam màu trầm ấm với các màu chủ đạo nâu vàng, nâu đỏ, xám...</a:t>
                      </a:r>
                    </a:p>
                  </a:txBody>
                  <a:tcPr marL="17405" marR="17405" marT="17405" marB="17405">
                    <a:lnL w="12700" cap="flat" cmpd="sng" algn="ctr">
                      <a:solidFill>
                        <a:srgbClr val="28EF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8EF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8EF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EE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vi-VN" sz="2400" b="1" dirty="0">
                          <a:effectLst/>
                          <a:latin typeface="+mj-lt"/>
                        </a:rPr>
                        <a:t>Màu sắc chủ đạo là vàng nâu, xanh nâu...</a:t>
                      </a:r>
                    </a:p>
                  </a:txBody>
                  <a:tcPr marL="17405" marR="17405" marT="17405" marB="17405">
                    <a:lnL w="12700" cap="flat" cmpd="sng" algn="ctr">
                      <a:solidFill>
                        <a:srgbClr val="28EF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8EF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8EF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EE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vi-VN" sz="2400" b="1" dirty="0">
                          <a:effectLst/>
                          <a:latin typeface="+mj-lt"/>
                        </a:rPr>
                        <a:t>Gam màu trầm ấm</a:t>
                      </a:r>
                    </a:p>
                  </a:txBody>
                  <a:tcPr marL="17405" marR="17405" marT="17405" marB="17405">
                    <a:lnL w="12700" cap="flat" cmpd="sng" algn="ctr">
                      <a:solidFill>
                        <a:srgbClr val="28EF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8EF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8EF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EE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3897807"/>
                  </a:ext>
                </a:extLst>
              </a:tr>
              <a:tr h="400467">
                <a:tc>
                  <a:txBody>
                    <a:bodyPr/>
                    <a:lstStyle/>
                    <a:p>
                      <a:pPr fontAlgn="t"/>
                      <a:r>
                        <a:rPr lang="vi-VN" sz="2400" b="1" dirty="0">
                          <a:effectLst/>
                          <a:latin typeface="+mj-lt"/>
                        </a:rPr>
                        <a:t>Chất liệu</a:t>
                      </a:r>
                    </a:p>
                  </a:txBody>
                  <a:tcPr marL="17405" marR="17405" marT="17405" marB="17405">
                    <a:lnL w="12700" cap="flat" cmpd="sng" algn="ctr">
                      <a:solidFill>
                        <a:srgbClr val="F8EE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EE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EE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8EF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vi-VN" sz="2400" b="1" dirty="0">
                          <a:effectLst/>
                          <a:latin typeface="+mj-lt"/>
                        </a:rPr>
                        <a:t>Tranh lụa</a:t>
                      </a:r>
                    </a:p>
                  </a:txBody>
                  <a:tcPr marL="17405" marR="17405" marT="17405" marB="17405">
                    <a:lnL w="12700" cap="flat" cmpd="sng" algn="ctr">
                      <a:solidFill>
                        <a:srgbClr val="F8EE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EE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EE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8EF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vi-VN" sz="2400" b="1" dirty="0">
                          <a:effectLst/>
                          <a:latin typeface="+mj-lt"/>
                        </a:rPr>
                        <a:t>Sơn mài</a:t>
                      </a:r>
                    </a:p>
                  </a:txBody>
                  <a:tcPr marL="17405" marR="17405" marT="17405" marB="17405">
                    <a:lnL w="12700" cap="flat" cmpd="sng" algn="ctr">
                      <a:solidFill>
                        <a:srgbClr val="F8EE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EE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EE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8EF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vi-VN" sz="2400" b="1" dirty="0">
                          <a:effectLst/>
                          <a:latin typeface="+mj-lt"/>
                        </a:rPr>
                        <a:t>Tranh khắc gỗ</a:t>
                      </a:r>
                    </a:p>
                  </a:txBody>
                  <a:tcPr marL="17405" marR="17405" marT="17405" marB="17405">
                    <a:lnL w="12700" cap="flat" cmpd="sng" algn="ctr">
                      <a:solidFill>
                        <a:srgbClr val="F8EE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EE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EE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8EF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8979862"/>
                  </a:ext>
                </a:extLst>
              </a:tr>
              <a:tr h="1982801">
                <a:tc>
                  <a:txBody>
                    <a:bodyPr/>
                    <a:lstStyle/>
                    <a:p>
                      <a:pPr fontAlgn="t"/>
                      <a:r>
                        <a:rPr lang="vi-VN" sz="2400" b="1" dirty="0">
                          <a:effectLst/>
                          <a:latin typeface="+mj-lt"/>
                        </a:rPr>
                        <a:t>Hình thức thể hiện</a:t>
                      </a:r>
                    </a:p>
                  </a:txBody>
                  <a:tcPr marL="17405" marR="17405" marT="17405" marB="17405">
                    <a:lnL w="12700" cap="flat" cmpd="sng" algn="ctr">
                      <a:solidFill>
                        <a:srgbClr val="B8EF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8EF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8EF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8EF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vi-VN" sz="2400" b="1" dirty="0">
                          <a:effectLst/>
                          <a:latin typeface="+mj-lt"/>
                        </a:rPr>
                        <a:t>Tạo hình theo khuynh hướng hiện thực, tạo cảm giác gần gũi, thân quen với mĩ cảm của dân tộc.</a:t>
                      </a:r>
                    </a:p>
                  </a:txBody>
                  <a:tcPr marL="17405" marR="17405" marT="17405" marB="17405">
                    <a:lnL w="12700" cap="flat" cmpd="sng" algn="ctr">
                      <a:solidFill>
                        <a:srgbClr val="B8EF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8EF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8EF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8EF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vi-VN" sz="2400" b="1" dirty="0">
                          <a:effectLst/>
                          <a:latin typeface="+mj-lt"/>
                        </a:rPr>
                        <a:t>Trang phục áo dài truyền thống, khung cảnh thiên nhiên thân quen với đời sống thường ngày.</a:t>
                      </a:r>
                    </a:p>
                  </a:txBody>
                  <a:tcPr marL="17405" marR="17405" marT="17405" marB="17405">
                    <a:lnL w="12700" cap="flat" cmpd="sng" algn="ctr">
                      <a:solidFill>
                        <a:srgbClr val="B8EF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8EF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8EF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8EF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vi-VN" sz="2400" b="1" dirty="0">
                          <a:effectLst/>
                          <a:latin typeface="+mj-lt"/>
                        </a:rPr>
                        <a:t>Những chi tiết như chiếc áo, khăn, vật dụng gia đình ... đã thể hiện vẻ đẹp của cuộc sống đồng bào miền núi một cách chân thực.</a:t>
                      </a:r>
                    </a:p>
                  </a:txBody>
                  <a:tcPr marL="17405" marR="17405" marT="17405" marB="17405">
                    <a:lnL w="12700" cap="flat" cmpd="sng" algn="ctr">
                      <a:solidFill>
                        <a:srgbClr val="B8EF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8EF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8EF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8EF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93773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024635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CD1CEF1-AF4B-16BE-F62B-EB01D1A2F1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578" y="901542"/>
            <a:ext cx="10232651" cy="57978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F66B749-FDA6-FC2F-C1C2-4CF3D5C9F9E0}"/>
              </a:ext>
            </a:extLst>
          </p:cNvPr>
          <p:cNvSpPr txBox="1"/>
          <p:nvPr/>
        </p:nvSpPr>
        <p:spPr>
          <a:xfrm>
            <a:off x="5533053" y="158620"/>
            <a:ext cx="17914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+mj-lt"/>
              </a:rPr>
              <a:t>MỞ RỘNG</a:t>
            </a:r>
          </a:p>
        </p:txBody>
      </p:sp>
    </p:spTree>
    <p:extLst>
      <p:ext uri="{BB962C8B-B14F-4D97-AF65-F5344CB8AC3E}">
        <p14:creationId xmlns:p14="http://schemas.microsoft.com/office/powerpoint/2010/main" val="32068675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6105C05-35C7-EA81-6684-4C2755DE11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324" y="645638"/>
            <a:ext cx="11049145" cy="58018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4958D47-B114-90DB-8742-E9F25F9312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1038" y="87431"/>
            <a:ext cx="1889924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9056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274</Words>
  <Application>Microsoft Office PowerPoint</Application>
  <PresentationFormat>Widescreen</PresentationFormat>
  <Paragraphs>35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</dc:creator>
  <cp:lastModifiedBy>NG</cp:lastModifiedBy>
  <cp:revision>1</cp:revision>
  <dcterms:created xsi:type="dcterms:W3CDTF">2023-11-01T08:28:00Z</dcterms:created>
  <dcterms:modified xsi:type="dcterms:W3CDTF">2023-11-01T08:29:07Z</dcterms:modified>
</cp:coreProperties>
</file>