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3CB32-FCEC-4C1A-841A-6AA5FF9B54C5}"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9ECC7-E556-48C9-8A6D-BDE551B6972E}" type="slidenum">
              <a:rPr lang="en-US" smtClean="0"/>
              <a:t>‹#›</a:t>
            </a:fld>
            <a:endParaRPr lang="en-US"/>
          </a:p>
        </p:txBody>
      </p:sp>
    </p:spTree>
    <p:extLst>
      <p:ext uri="{BB962C8B-B14F-4D97-AF65-F5344CB8AC3E}">
        <p14:creationId xmlns:p14="http://schemas.microsoft.com/office/powerpoint/2010/main" val="3718479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429F6A71-1751-4526-A3E5-C7C19B011226}"/>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xmlns="" id="{5763346E-8DFE-4E75-A5D1-3F18E19450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latin typeface="Arial" panose="020B0604020202020204" pitchFamily="34" charset="0"/>
            </a:endParaRPr>
          </a:p>
        </p:txBody>
      </p:sp>
    </p:spTree>
    <p:extLst>
      <p:ext uri="{BB962C8B-B14F-4D97-AF65-F5344CB8AC3E}">
        <p14:creationId xmlns:p14="http://schemas.microsoft.com/office/powerpoint/2010/main" val="1462104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B8945B-1538-4E22-8B84-5DC05763E420}"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1637910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B8945B-1538-4E22-8B84-5DC05763E420}"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53524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B8945B-1538-4E22-8B84-5DC05763E420}"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1407764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DD5BA3C6-8816-4EA0-A42B-AC3961C2F1D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EC2AC6E4-FF5E-42D6-92AC-E50C10D48B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97ED24FC-A9B3-400C-9B0E-92F3F3FED386}"/>
              </a:ext>
            </a:extLst>
          </p:cNvPr>
          <p:cNvSpPr>
            <a:spLocks noGrp="1" noChangeArrowheads="1"/>
          </p:cNvSpPr>
          <p:nvPr>
            <p:ph type="sldNum" sz="quarter" idx="12"/>
          </p:nvPr>
        </p:nvSpPr>
        <p:spPr>
          <a:ln/>
        </p:spPr>
        <p:txBody>
          <a:bodyPr/>
          <a:lstStyle>
            <a:lvl1pPr>
              <a:defRPr/>
            </a:lvl1pPr>
          </a:lstStyle>
          <a:p>
            <a:pPr>
              <a:defRPr/>
            </a:pPr>
            <a:fld id="{0F419D94-30AF-43CE-95A4-AC24E33AFDD0}" type="slidenum">
              <a:rPr lang="en-US" altLang="vi-VN"/>
              <a:pPr>
                <a:defRPr/>
              </a:pPr>
              <a:t>‹#›</a:t>
            </a:fld>
            <a:endParaRPr lang="en-US" altLang="vi-VN"/>
          </a:p>
        </p:txBody>
      </p:sp>
    </p:spTree>
    <p:extLst>
      <p:ext uri="{BB962C8B-B14F-4D97-AF65-F5344CB8AC3E}">
        <p14:creationId xmlns:p14="http://schemas.microsoft.com/office/powerpoint/2010/main" val="37461627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B8945B-1538-4E22-8B84-5DC05763E420}"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838286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B8945B-1538-4E22-8B84-5DC05763E420}"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193566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B8945B-1538-4E22-8B84-5DC05763E420}"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297091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B8945B-1538-4E22-8B84-5DC05763E420}"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302065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B8945B-1538-4E22-8B84-5DC05763E420}"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2909911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8945B-1538-4E22-8B84-5DC05763E420}"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1956783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B8945B-1538-4E22-8B84-5DC05763E420}"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4177954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B8945B-1538-4E22-8B84-5DC05763E420}"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B166B-91AF-4F1A-96C8-D79319682197}" type="slidenum">
              <a:rPr lang="en-US" smtClean="0"/>
              <a:t>‹#›</a:t>
            </a:fld>
            <a:endParaRPr lang="en-US"/>
          </a:p>
        </p:txBody>
      </p:sp>
    </p:spTree>
    <p:extLst>
      <p:ext uri="{BB962C8B-B14F-4D97-AF65-F5344CB8AC3E}">
        <p14:creationId xmlns:p14="http://schemas.microsoft.com/office/powerpoint/2010/main" val="97146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8945B-1538-4E22-8B84-5DC05763E420}" type="datetimeFigureOut">
              <a:rPr lang="en-US" smtClean="0"/>
              <a:t>10/30/2025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B166B-91AF-4F1A-96C8-D79319682197}" type="slidenum">
              <a:rPr lang="en-US" smtClean="0"/>
              <a:t>‹#›</a:t>
            </a:fld>
            <a:endParaRPr lang="en-US"/>
          </a:p>
        </p:txBody>
      </p:sp>
    </p:spTree>
    <p:extLst>
      <p:ext uri="{BB962C8B-B14F-4D97-AF65-F5344CB8AC3E}">
        <p14:creationId xmlns:p14="http://schemas.microsoft.com/office/powerpoint/2010/main" val="2415466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6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27.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27.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793EAC1F-8457-43F0-9E36-A0D8F7D98432}"/>
              </a:ext>
            </a:extLst>
          </p:cNvPr>
          <p:cNvSpPr/>
          <p:nvPr/>
        </p:nvSpPr>
        <p:spPr>
          <a:xfrm>
            <a:off x="1835346" y="1117590"/>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1477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xmlns="" id="{6D3844C9-686F-4663-587D-B20DE104F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xmlns=""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xmlns=""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xmlns=""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xmlns="" id="{685D0210-DA31-EF5F-B869-3D5F09CE00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69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xmlns="" id="{CAC61F85-9FD1-7B6E-6C7F-5B2BE62B1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xmlns=""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xmlns=""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xmlns=""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xmlns=""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xmlns=""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xmlns=""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xmlns=""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xmlns="" id="{23C2C9E3-2EBE-33BD-BDFD-420EE5A705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8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xmlns="" id="{6BBF2E72-D276-3F9C-B279-E1503B36A7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xmlns=""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xmlns=""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xmlns=""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xmlns=""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xmlns=""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xmlns=""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xmlns="" id="{696688D2-588A-7A16-D6B8-23CFF1CD3A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55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xmlns="" id="{723B0CFE-3F28-FA89-F057-6FE485936E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xmlns=""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xmlns=""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xmlns=""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xmlns=""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xmlns=""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xmlns=""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xmlns=""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xmlns=""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xmlns="" id="{4502206D-9D66-AC91-0949-578CE05A4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97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xmlns="" id="{0821AA91-E5B2-CC10-C8E3-386AF0145FF5}"/>
              </a:ext>
            </a:extLst>
          </p:cNvPr>
          <p:cNvSpPr>
            <a:spLocks noChangeArrowheads="1"/>
          </p:cNvSpPr>
          <p:nvPr/>
        </p:nvSpPr>
        <p:spPr bwMode="auto">
          <a:xfrm>
            <a:off x="1653601" y="1653858"/>
            <a:ext cx="9197279" cy="334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tabLst>
                <a:tab pos="192088" algn="l"/>
              </a:tabLst>
              <a:defRPr sz="3200">
                <a:solidFill>
                  <a:schemeClr val="tx1"/>
                </a:solidFill>
                <a:latin typeface="Verdana" panose="020B0604030504040204" pitchFamily="34" charset="0"/>
              </a:defRPr>
            </a:lvl1pPr>
            <a:lvl2pPr marL="742950" indent="-285750">
              <a:spcBef>
                <a:spcPct val="20000"/>
              </a:spcBef>
              <a:buChar char="–"/>
              <a:tabLst>
                <a:tab pos="192088" algn="l"/>
              </a:tabLst>
              <a:defRPr sz="2800">
                <a:solidFill>
                  <a:schemeClr val="tx1"/>
                </a:solidFill>
                <a:latin typeface="Verdana" panose="020B0604030504040204" pitchFamily="34" charset="0"/>
              </a:defRPr>
            </a:lvl2pPr>
            <a:lvl3pPr marL="1143000" indent="-228600">
              <a:spcBef>
                <a:spcPct val="20000"/>
              </a:spcBef>
              <a:buChar char="•"/>
              <a:tabLst>
                <a:tab pos="192088" algn="l"/>
              </a:tabLst>
              <a:defRPr sz="2400">
                <a:solidFill>
                  <a:schemeClr val="tx1"/>
                </a:solidFill>
                <a:latin typeface="Verdana" panose="020B0604030504040204" pitchFamily="34" charset="0"/>
              </a:defRPr>
            </a:lvl3pPr>
            <a:lvl4pPr marL="1600200" indent="-228600">
              <a:spcBef>
                <a:spcPct val="20000"/>
              </a:spcBef>
              <a:buChar char="–"/>
              <a:tabLst>
                <a:tab pos="192088" algn="l"/>
              </a:tabLst>
              <a:defRPr sz="2000">
                <a:solidFill>
                  <a:schemeClr val="tx1"/>
                </a:solidFill>
                <a:latin typeface="Verdana" panose="020B0604030504040204" pitchFamily="34" charset="0"/>
              </a:defRPr>
            </a:lvl4pPr>
            <a:lvl5pPr marL="2057400" indent="-228600">
              <a:spcBef>
                <a:spcPct val="20000"/>
              </a:spcBef>
              <a:buChar char="»"/>
              <a:tabLst>
                <a:tab pos="192088" algn="l"/>
              </a:tabLst>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tabLst>
                <a:tab pos="192088" algn="l"/>
              </a:tabLst>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tabLst>
                <a:tab pos="192088" algn="l"/>
              </a:tabLst>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tabLst>
                <a:tab pos="192088" algn="l"/>
              </a:tabLst>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tabLst>
                <a:tab pos="192088" algn="l"/>
              </a:tabLst>
              <a:defRPr sz="2000">
                <a:solidFill>
                  <a:schemeClr val="tx1"/>
                </a:solidFill>
                <a:latin typeface="Verdana" panose="020B0604030504040204" pitchFamily="34" charset="0"/>
              </a:defRPr>
            </a:lvl9pPr>
          </a:lstStyle>
          <a:p>
            <a:pPr algn="just" eaLnBrk="0" fontAlgn="base" hangingPunct="0">
              <a:lnSpc>
                <a:spcPct val="88000"/>
              </a:lnSpc>
              <a:spcBef>
                <a:spcPts val="250"/>
              </a:spcBef>
              <a:spcAft>
                <a:spcPct val="0"/>
              </a:spcAft>
              <a:buClr>
                <a:srgbClr val="211D1E"/>
              </a:buClr>
              <a:buSzPts val="1200"/>
              <a:buFont typeface="Symbola" charset="0"/>
              <a:buChar char="–"/>
            </a:pPr>
            <a:r>
              <a:rPr lang="vi-VN" altLang="en-US" sz="4800" dirty="0">
                <a:solidFill>
                  <a:srgbClr val="0033CC"/>
                </a:solidFill>
                <a:latin typeface="Times New Roman" panose="02020603050405020304" pitchFamily="18" charset="0"/>
                <a:ea typeface="Symbola" charset="0"/>
                <a:cs typeface="Symbola" charset="0"/>
              </a:rPr>
              <a:t>Nucleic acid được tìm thấy trong </a:t>
            </a:r>
            <a:r>
              <a:rPr lang="vi-VN" altLang="en-US" sz="4800" dirty="0">
                <a:solidFill>
                  <a:srgbClr val="FF0000"/>
                </a:solidFill>
                <a:latin typeface="Times New Roman" panose="02020603050405020304" pitchFamily="18" charset="0"/>
                <a:ea typeface="Symbola" charset="0"/>
                <a:cs typeface="Symbola" charset="0"/>
              </a:rPr>
              <a:t>nhân tế bào, ti thể, lạp thể ở sinh vật nhân thực. </a:t>
            </a:r>
            <a:r>
              <a:rPr lang="vi-VN" altLang="en-US" sz="4800" dirty="0">
                <a:solidFill>
                  <a:srgbClr val="0033CC"/>
                </a:solidFill>
                <a:latin typeface="Times New Roman" panose="02020603050405020304" pitchFamily="18" charset="0"/>
                <a:ea typeface="Symbola" charset="0"/>
                <a:cs typeface="Symbola" charset="0"/>
              </a:rPr>
              <a:t>Ngoài ra, chúng còn được tìm thấy trong </a:t>
            </a:r>
            <a:r>
              <a:rPr lang="vi-VN" altLang="en-US" sz="4800" dirty="0">
                <a:solidFill>
                  <a:srgbClr val="FF0000"/>
                </a:solidFill>
                <a:latin typeface="Times New Roman" panose="02020603050405020304" pitchFamily="18" charset="0"/>
                <a:ea typeface="Symbola" charset="0"/>
                <a:cs typeface="Symbola" charset="0"/>
              </a:rPr>
              <a:t>tế bào của sinh vật nhân sơ và trong virus.</a:t>
            </a:r>
            <a:endParaRPr lang="en-US" altLang="en-US" sz="4800" dirty="0">
              <a:solidFill>
                <a:srgbClr val="FF0000"/>
              </a:solidFill>
              <a:latin typeface="Symbola" charset="0"/>
              <a:ea typeface="Symbola" charset="0"/>
              <a:cs typeface="Symbola" charset="0"/>
            </a:endParaRPr>
          </a:p>
        </p:txBody>
      </p:sp>
    </p:spTree>
    <p:extLst>
      <p:ext uri="{BB962C8B-B14F-4D97-AF65-F5344CB8AC3E}">
        <p14:creationId xmlns:p14="http://schemas.microsoft.com/office/powerpoint/2010/main" val="3043630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xmlns=""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a16="http://schemas.microsoft.com/office/drawing/2014/main" xmlns=""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a16="http://schemas.microsoft.com/office/drawing/2014/main" xmlns=""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xmlns=""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xmlns=""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xmlns=""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xmlns=""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xmlns=""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xmlns=""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xmlns=""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xmlns=""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xmlns=""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xmlns=""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xmlns=""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xmlns=""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xmlns=""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xmlns=""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xmlns=""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xmlns=""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xmlns=""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xmlns=""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xmlns=""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xmlns=""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xmlns=""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xmlns=""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xmlns=""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xmlns=""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xmlns=""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xmlns=""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xmlns=""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xmlns=""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366816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D7F373DD-FF51-6287-B9B2-915EF98EC351}"/>
              </a:ext>
            </a:extLst>
          </p:cNvPr>
          <p:cNvSpPr txBox="1"/>
          <p:nvPr/>
        </p:nvSpPr>
        <p:spPr>
          <a:xfrm>
            <a:off x="606024" y="1521791"/>
            <a:ext cx="4594626" cy="3358292"/>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Năm</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1953, James Watson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Francis Crick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mô</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cấu</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trúc</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b="0" i="1" dirty="0" err="1">
                <a:solidFill>
                  <a:schemeClr val="tx1">
                    <a:lumMod val="95000"/>
                    <a:lumOff val="5000"/>
                  </a:schemeClr>
                </a:solidFill>
                <a:latin typeface="Times New Roman" panose="02020603050405020304" pitchFamily="18" charset="0"/>
                <a:cs typeface="Times New Roman" panose="02020603050405020304" pitchFamily="18" charset="0"/>
              </a:rPr>
              <a:t>tử</a:t>
            </a:r>
            <a:r>
              <a:rPr lang="en-US" sz="3600" b="0" i="1" dirty="0">
                <a:solidFill>
                  <a:schemeClr val="tx1">
                    <a:lumMod val="95000"/>
                    <a:lumOff val="5000"/>
                  </a:schemeClr>
                </a:solidFill>
                <a:latin typeface="Times New Roman" panose="02020603050405020304" pitchFamily="18" charset="0"/>
                <a:cs typeface="Times New Roman" panose="02020603050405020304" pitchFamily="18" charset="0"/>
              </a:rPr>
              <a:t>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xmlns="" id="{EB2D3641-CFF7-471F-178C-9A638C1F6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861" y="1052774"/>
            <a:ext cx="5482002" cy="54909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35E37178-6797-C308-347F-A22B1A5E6562}"/>
              </a:ext>
            </a:extLst>
          </p:cNvPr>
          <p:cNvSpPr/>
          <p:nvPr/>
        </p:nvSpPr>
        <p:spPr>
          <a:xfrm>
            <a:off x="0" y="216916"/>
            <a:ext cx="7106478"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latin typeface="+mj-lt"/>
                <a:ea typeface="Aachen" panose="02020500000000000000" pitchFamily="18" charset="0"/>
                <a:cs typeface="Aachen" panose="02020500000000000000" pitchFamily="18" charset="0"/>
              </a:rPr>
              <a:t>II. </a:t>
            </a:r>
            <a:r>
              <a:rPr lang="vi-VN" sz="2800" b="1" dirty="0">
                <a:latin typeface="+mj-lt"/>
              </a:rPr>
              <a:t>DEOXYRIBONUCLEIC ACID</a:t>
            </a:r>
            <a:r>
              <a:rPr lang="en-US" sz="2800" b="1" dirty="0">
                <a:latin typeface="+mj-lt"/>
              </a:rPr>
              <a:t> (</a:t>
            </a:r>
            <a:r>
              <a:rPr lang="en-US" sz="2800" b="1" dirty="0">
                <a:latin typeface="+mj-lt"/>
                <a:ea typeface="Aachen" panose="02020500000000000000" pitchFamily="18" charset="0"/>
                <a:cs typeface="Aachen" panose="02020500000000000000" pitchFamily="18" charset="0"/>
              </a:rPr>
              <a:t>DNA)</a:t>
            </a:r>
          </a:p>
        </p:txBody>
      </p:sp>
      <p:sp>
        <p:nvSpPr>
          <p:cNvPr id="27" name="Arrow: Pentagon 26">
            <a:extLst>
              <a:ext uri="{FF2B5EF4-FFF2-40B4-BE49-F238E27FC236}">
                <a16:creationId xmlns:a16="http://schemas.microsoft.com/office/drawing/2014/main" xmlns="" id="{15019BAE-6766-44A9-84E4-D8FDE2DF413F}"/>
              </a:ext>
            </a:extLst>
          </p:cNvPr>
          <p:cNvSpPr/>
          <p:nvPr/>
        </p:nvSpPr>
        <p:spPr>
          <a:xfrm>
            <a:off x="0" y="954788"/>
            <a:ext cx="5635487"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
                <a:ea typeface="Aachen" panose="02020500000000000000" pitchFamily="18" charset="0"/>
                <a:cs typeface="Aachen" panose="02020500000000000000" pitchFamily="18" charset="0"/>
              </a:rPr>
              <a:t>1. </a:t>
            </a:r>
            <a:r>
              <a:rPr lang="en-US" sz="2800" b="1" dirty="0" err="1">
                <a:latin typeface="Times New Roman "/>
                <a:ea typeface="Aachen" panose="02020500000000000000" pitchFamily="18" charset="0"/>
                <a:cs typeface="Aachen" panose="02020500000000000000" pitchFamily="18" charset="0"/>
              </a:rPr>
              <a:t>Cấu</a:t>
            </a:r>
            <a:r>
              <a:rPr lang="en-US" sz="2800" b="1" dirty="0">
                <a:latin typeface="Times New Roman "/>
                <a:ea typeface="Aachen" panose="02020500000000000000" pitchFamily="18" charset="0"/>
                <a:cs typeface="Aachen" panose="02020500000000000000" pitchFamily="18" charset="0"/>
              </a:rPr>
              <a:t> </a:t>
            </a:r>
            <a:r>
              <a:rPr lang="en-US" sz="2800" b="1" dirty="0" err="1">
                <a:latin typeface="Times New Roman "/>
                <a:ea typeface="Aachen" panose="02020500000000000000" pitchFamily="18" charset="0"/>
                <a:cs typeface="Aachen" panose="02020500000000000000" pitchFamily="18" charset="0"/>
              </a:rPr>
              <a:t>trúc</a:t>
            </a:r>
            <a:r>
              <a:rPr lang="en-US" sz="2800" b="1" dirty="0">
                <a:latin typeface="Times New Roman "/>
                <a:ea typeface="Aachen" panose="02020500000000000000" pitchFamily="18" charset="0"/>
                <a:cs typeface="Aachen" panose="02020500000000000000" pitchFamily="18" charset="0"/>
              </a:rPr>
              <a:t> </a:t>
            </a:r>
            <a:r>
              <a:rPr lang="en-US" sz="2800" b="1" dirty="0" err="1">
                <a:latin typeface="Times New Roman "/>
                <a:ea typeface="Aachen" panose="02020500000000000000" pitchFamily="18" charset="0"/>
                <a:cs typeface="Aachen" panose="02020500000000000000" pitchFamily="18" charset="0"/>
              </a:rPr>
              <a:t>của</a:t>
            </a:r>
            <a:r>
              <a:rPr lang="en-US" sz="2800" b="1" dirty="0">
                <a:latin typeface="Times New Roman "/>
                <a:ea typeface="Aachen" panose="02020500000000000000" pitchFamily="18" charset="0"/>
                <a:cs typeface="Aachen" panose="02020500000000000000" pitchFamily="18" charset="0"/>
              </a:rPr>
              <a:t> </a:t>
            </a:r>
            <a:r>
              <a:rPr lang="en-US" sz="2800" b="1" dirty="0" err="1">
                <a:latin typeface="Times New Roman "/>
                <a:ea typeface="Aachen" panose="02020500000000000000" pitchFamily="18" charset="0"/>
                <a:cs typeface="Aachen" panose="02020500000000000000" pitchFamily="18" charset="0"/>
              </a:rPr>
              <a:t>phân</a:t>
            </a:r>
            <a:r>
              <a:rPr lang="en-US" sz="2800" b="1" dirty="0">
                <a:latin typeface="Times New Roman "/>
                <a:ea typeface="Aachen" panose="02020500000000000000" pitchFamily="18" charset="0"/>
                <a:cs typeface="Aachen" panose="02020500000000000000" pitchFamily="18" charset="0"/>
              </a:rPr>
              <a:t> </a:t>
            </a:r>
            <a:r>
              <a:rPr lang="en-US" sz="2800" b="1" dirty="0" err="1">
                <a:latin typeface="Times New Roman "/>
                <a:ea typeface="Aachen" panose="02020500000000000000" pitchFamily="18" charset="0"/>
                <a:cs typeface="Aachen" panose="02020500000000000000" pitchFamily="18" charset="0"/>
              </a:rPr>
              <a:t>tử</a:t>
            </a:r>
            <a:r>
              <a:rPr lang="en-US" sz="2800" b="1" dirty="0">
                <a:latin typeface="Times New Roman "/>
                <a:ea typeface="Aachen" panose="02020500000000000000" pitchFamily="18" charset="0"/>
                <a:cs typeface="Aachen" panose="02020500000000000000" pitchFamily="18" charset="0"/>
              </a:rPr>
              <a:t> DNA</a:t>
            </a:r>
          </a:p>
        </p:txBody>
      </p:sp>
    </p:spTree>
    <p:extLst>
      <p:ext uri="{BB962C8B-B14F-4D97-AF65-F5344CB8AC3E}">
        <p14:creationId xmlns:p14="http://schemas.microsoft.com/office/powerpoint/2010/main" val="6919826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2" name="Group 1">
            <a:extLst>
              <a:ext uri="{FF2B5EF4-FFF2-40B4-BE49-F238E27FC236}">
                <a16:creationId xmlns:a16="http://schemas.microsoft.com/office/drawing/2014/main" xmlns="" id="{4F29295D-5785-DCDC-2C71-2224B9EB0CB5}"/>
              </a:ext>
            </a:extLst>
          </p:cNvPr>
          <p:cNvGrpSpPr/>
          <p:nvPr/>
        </p:nvGrpSpPr>
        <p:grpSpPr>
          <a:xfrm>
            <a:off x="105878" y="1393097"/>
            <a:ext cx="6475897" cy="5017228"/>
            <a:chOff x="1094862" y="5307264"/>
            <a:chExt cx="7089313" cy="2290730"/>
          </a:xfrm>
        </p:grpSpPr>
        <p:sp>
          <p:nvSpPr>
            <p:cNvPr id="4" name="Rectangle: Rounded Corners 3">
              <a:extLst>
                <a:ext uri="{FF2B5EF4-FFF2-40B4-BE49-F238E27FC236}">
                  <a16:creationId xmlns:a16="http://schemas.microsoft.com/office/drawing/2014/main" xmlns="" id="{060654E4-C20C-99F7-71EF-9DB76D733A8E}"/>
                </a:ext>
              </a:extLst>
            </p:cNvPr>
            <p:cNvSpPr/>
            <p:nvPr/>
          </p:nvSpPr>
          <p:spPr>
            <a:xfrm>
              <a:off x="1436112" y="5486400"/>
              <a:ext cx="6748063" cy="2111594"/>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xmlns=""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xmlns="" id="{2549905C-364D-BBD4-FA36-92E95CD175A9}"/>
                  </a:ext>
                </a:extLst>
              </p:cNvPr>
              <p:cNvPicPr>
                <a:picLocks noChangeAspect="1" noChangeArrowheads="1"/>
              </p:cNvPicPr>
              <p:nvPr/>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EE0A7874-3831-6E50-9C40-20BDC68BC6C3}"/>
                </a:ext>
              </a:extLst>
            </p:cNvPr>
            <p:cNvSpPr txBox="1"/>
            <p:nvPr/>
          </p:nvSpPr>
          <p:spPr>
            <a:xfrm>
              <a:off x="1719079" y="5565877"/>
              <a:ext cx="6350771" cy="194586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800" b="1" i="1" u="none" strike="noStrike" kern="0" cap="none" spc="0" normalizeH="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pic>
        <p:nvPicPr>
          <p:cNvPr id="2052" name="Picture 4" descr="Quan sát hình 38.1, thực hiện các yêu cầu sau">
            <a:extLst>
              <a:ext uri="{FF2B5EF4-FFF2-40B4-BE49-F238E27FC236}">
                <a16:creationId xmlns:a16="http://schemas.microsoft.com/office/drawing/2014/main" xmlns="" id="{CA5017BA-72BE-4E52-84CA-CBE506B80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882" y="-4099"/>
            <a:ext cx="4508257" cy="6566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818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2" name="Group 1">
            <a:extLst>
              <a:ext uri="{FF2B5EF4-FFF2-40B4-BE49-F238E27FC236}">
                <a16:creationId xmlns:a16="http://schemas.microsoft.com/office/drawing/2014/main" xmlns="" id="{4F29295D-5785-DCDC-2C71-2224B9EB0CB5}"/>
              </a:ext>
            </a:extLst>
          </p:cNvPr>
          <p:cNvGrpSpPr/>
          <p:nvPr/>
        </p:nvGrpSpPr>
        <p:grpSpPr>
          <a:xfrm>
            <a:off x="105878" y="220733"/>
            <a:ext cx="7818922" cy="1731105"/>
            <a:chOff x="1094862" y="5307264"/>
            <a:chExt cx="7089313" cy="1551969"/>
          </a:xfrm>
        </p:grpSpPr>
        <p:sp>
          <p:nvSpPr>
            <p:cNvPr id="4" name="Rectangle: Rounded Corners 3">
              <a:extLst>
                <a:ext uri="{FF2B5EF4-FFF2-40B4-BE49-F238E27FC236}">
                  <a16:creationId xmlns:a16="http://schemas.microsoft.com/office/drawing/2014/main" xmlns=""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xmlns=""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xmlns="" id="{2549905C-364D-BBD4-FA36-92E95CD175A9}"/>
                  </a:ext>
                </a:extLst>
              </p:cNvPr>
              <p:cNvPicPr>
                <a:picLocks noChangeAspect="1" noChangeArrowheads="1"/>
              </p:cNvPicPr>
              <p:nvPr/>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xmlns=""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xmlns="" id="{769F6428-4CFF-0AAE-034E-1A3E717E4EAE}"/>
              </a:ext>
            </a:extLst>
          </p:cNvPr>
          <p:cNvSpPr txBox="1"/>
          <p:nvPr/>
        </p:nvSpPr>
        <p:spPr>
          <a:xfrm>
            <a:off x="343602" y="2358324"/>
            <a:ext cx="7703118" cy="3812069"/>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sz="2800" i="0" dirty="0">
                <a:solidFill>
                  <a:srgbClr val="FF0000"/>
                </a:solidFill>
              </a:rPr>
              <a:t>Cấu trúc phân tử DNA:</a:t>
            </a:r>
          </a:p>
          <a:p>
            <a:r>
              <a:rPr lang="en-US" sz="2800" b="0" i="0" dirty="0"/>
              <a:t>- </a:t>
            </a:r>
            <a:r>
              <a:rPr lang="vi-VN" sz="2800" b="0" i="0" dirty="0"/>
              <a:t>DNA có cấu trúc xoắn kép gồm 2 mạch poli nucleotide song song, ngược chiều, xoắn quanh một trục tưởng tượng từ trái qua phải (xoắn phải).</a:t>
            </a:r>
          </a:p>
          <a:p>
            <a:r>
              <a:rPr lang="en-US" sz="2800" b="0" i="0" dirty="0"/>
              <a:t>-</a:t>
            </a:r>
            <a:r>
              <a:rPr lang="vi-VN" sz="2800" b="0" i="0" dirty="0"/>
              <a:t> Trên mỗi mạch, các nucleotide liên kết với nhau bằng liên kết cộng hóa trị, tạo thành chuỗi poli nucleotide theo chiều từ 5’ tới 3’.</a:t>
            </a:r>
            <a:endParaRPr lang="en-US" sz="2800" b="0" i="0" dirty="0"/>
          </a:p>
        </p:txBody>
      </p:sp>
      <p:grpSp>
        <p:nvGrpSpPr>
          <p:cNvPr id="3" name="Group 3">
            <a:extLst>
              <a:ext uri="{FF2B5EF4-FFF2-40B4-BE49-F238E27FC236}">
                <a16:creationId xmlns:a16="http://schemas.microsoft.com/office/drawing/2014/main" xmlns="" id="{62E81880-82D4-37BA-4E81-0C2CEBCF1F18}"/>
              </a:ext>
            </a:extLst>
          </p:cNvPr>
          <p:cNvGrpSpPr/>
          <p:nvPr/>
        </p:nvGrpSpPr>
        <p:grpSpPr>
          <a:xfrm>
            <a:off x="8469162" y="540019"/>
            <a:ext cx="3616960" cy="5737225"/>
            <a:chOff x="3002" y="0"/>
            <a:chExt cx="3238" cy="4096"/>
          </a:xfrm>
        </p:grpSpPr>
        <p:pic>
          <p:nvPicPr>
            <p:cNvPr id="10" name="Picture 4" descr="ADN8">
              <a:extLst>
                <a:ext uri="{FF2B5EF4-FFF2-40B4-BE49-F238E27FC236}">
                  <a16:creationId xmlns:a16="http://schemas.microsoft.com/office/drawing/2014/main" xmlns="" id="{00244331-D975-0A95-5C13-8880D85A900A}"/>
                </a:ext>
              </a:extLst>
            </p:cNvPr>
            <p:cNvPicPr>
              <a:picLocks noChangeAspect="1"/>
            </p:cNvPicPr>
            <p:nvPr/>
          </p:nvPicPr>
          <p:blipFill>
            <a:blip r:embed="rId3"/>
            <a:stretch>
              <a:fillRect/>
            </a:stretch>
          </p:blipFill>
          <p:spPr>
            <a:xfrm>
              <a:off x="3002" y="0"/>
              <a:ext cx="2806" cy="4080"/>
            </a:xfrm>
            <a:prstGeom prst="rect">
              <a:avLst/>
            </a:prstGeom>
            <a:noFill/>
            <a:ln w="9525">
              <a:noFill/>
            </a:ln>
          </p:spPr>
        </p:pic>
        <p:sp>
          <p:nvSpPr>
            <p:cNvPr id="11" name="Rectangle 5">
              <a:extLst>
                <a:ext uri="{FF2B5EF4-FFF2-40B4-BE49-F238E27FC236}">
                  <a16:creationId xmlns:a16="http://schemas.microsoft.com/office/drawing/2014/main" xmlns="" id="{6679EC78-6687-5C97-9FD8-6F35F666BCA6}"/>
                </a:ext>
              </a:extLst>
            </p:cNvPr>
            <p:cNvSpPr/>
            <p:nvPr/>
          </p:nvSpPr>
          <p:spPr>
            <a:xfrm>
              <a:off x="3024" y="3832"/>
              <a:ext cx="3216" cy="264"/>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eaLnBrk="1" hangingPunct="1">
                <a:spcBef>
                  <a:spcPct val="0"/>
                </a:spcBef>
                <a:buFontTx/>
                <a:buNone/>
              </a:pPr>
              <a:r>
                <a:rPr lang="en-US" altLang="en-US" sz="1800" dirty="0">
                  <a:solidFill>
                    <a:srgbClr val="000000"/>
                  </a:solidFill>
                  <a:latin typeface="Times New Roman" panose="02020603050405020304" pitchFamily="18" charset="0"/>
                  <a:cs typeface="Times New Roman" panose="02020603050405020304" pitchFamily="18" charset="0"/>
                </a:rPr>
                <a:t>Hình liên kết của ADN theo cấu trúc hóa học</a:t>
              </a:r>
              <a:endParaRPr lang="en-US" altLang="en-US" sz="1800" dirty="0">
                <a:solidFill>
                  <a:srgbClr val="000000"/>
                </a:solidFill>
                <a:latin typeface="Times New Roman" panose="02020603050405020304" pitchFamily="18" charset="0"/>
              </a:endParaRPr>
            </a:p>
          </p:txBody>
        </p:sp>
      </p:grpSp>
    </p:spTree>
    <p:extLst>
      <p:ext uri="{BB962C8B-B14F-4D97-AF65-F5344CB8AC3E}">
        <p14:creationId xmlns:p14="http://schemas.microsoft.com/office/powerpoint/2010/main" val="4054812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anim calcmode="lin" valueType="num">
                                      <p:cBhvr>
                                        <p:cTn id="30" dur="500" fill="hold"/>
                                        <p:tgtEl>
                                          <p:spTgt spid="3"/>
                                        </p:tgtEl>
                                        <p:attrNameLst>
                                          <p:attrName>style.rotation</p:attrName>
                                        </p:attrNameLst>
                                      </p:cBhvr>
                                      <p:tavLst>
                                        <p:tav tm="0">
                                          <p:val>
                                            <p:fltVal val="720"/>
                                          </p:val>
                                        </p:tav>
                                        <p:tav tm="100000">
                                          <p:val>
                                            <p:fltVal val="0"/>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 calcmode="lin" valueType="num">
                                      <p:cBhvr>
                                        <p:cTn id="32" dur="5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88208" name="Group 112">
            <a:extLst>
              <a:ext uri="{FF2B5EF4-FFF2-40B4-BE49-F238E27FC236}">
                <a16:creationId xmlns:a16="http://schemas.microsoft.com/office/drawing/2014/main" xmlns="" id="{B808D742-1888-44F0-924B-DB8C1A04F99B}"/>
              </a:ext>
            </a:extLst>
          </p:cNvPr>
          <p:cNvGraphicFramePr>
            <a:graphicFrameLocks noGrp="1"/>
          </p:cNvGraphicFramePr>
          <p:nvPr>
            <p:ph/>
            <p:extLst/>
          </p:nvPr>
        </p:nvGraphicFramePr>
        <p:xfrm>
          <a:off x="407330" y="293685"/>
          <a:ext cx="7174570" cy="5972960"/>
        </p:xfrm>
        <a:graphic>
          <a:graphicData uri="http://schemas.openxmlformats.org/drawingml/2006/table">
            <a:tbl>
              <a:tblPr/>
              <a:tblGrid>
                <a:gridCol w="2276070">
                  <a:extLst>
                    <a:ext uri="{9D8B030D-6E8A-4147-A177-3AD203B41FA5}">
                      <a16:colId xmlns:a16="http://schemas.microsoft.com/office/drawing/2014/main" xmlns="" val="20000"/>
                    </a:ext>
                  </a:extLst>
                </a:gridCol>
                <a:gridCol w="4898500">
                  <a:extLst>
                    <a:ext uri="{9D8B030D-6E8A-4147-A177-3AD203B41FA5}">
                      <a16:colId xmlns:a16="http://schemas.microsoft.com/office/drawing/2014/main" xmlns="" val="20001"/>
                    </a:ext>
                  </a:extLst>
                </a:gridCol>
              </a:tblGrid>
              <a:tr h="484125">
                <a:tc gridSpan="2">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CẤU TẠO HÓA HỌC CỦA DNA:</a:t>
                      </a: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0"/>
                  </a:ext>
                </a:extLst>
              </a:tr>
              <a:tr h="822940">
                <a:tc>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Các nguyên tố</a:t>
                      </a: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04755">
                <a:tc>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Kích thước</a:t>
                      </a: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66662">
                <a:tc>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Khối lượng</a:t>
                      </a: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88883">
                <a:tc>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Cấu tạo theo nguyên tắc</a:t>
                      </a: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966662">
                <a:tc>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Đơn</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phân</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DNA</a:t>
                      </a: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20000"/>
                        <a:defRPr sz="2800">
                          <a:solidFill>
                            <a:schemeClr val="tx1"/>
                          </a:solidFill>
                          <a:latin typeface=".VnArial" panose="020B7200000000000000" pitchFamily="34" charset="0"/>
                        </a:defRPr>
                      </a:lvl1pPr>
                      <a:lvl2pPr marL="742950" indent="-285750">
                        <a:spcBef>
                          <a:spcPct val="20000"/>
                        </a:spcBef>
                        <a:buFont typeface=".VnArial" panose="020B7200000000000000" pitchFamily="34" charset="0"/>
                        <a:defRPr sz="2400">
                          <a:solidFill>
                            <a:schemeClr val="tx1"/>
                          </a:solidFill>
                          <a:latin typeface=".VnArial" panose="020B7200000000000000" pitchFamily="34" charset="0"/>
                        </a:defRPr>
                      </a:lvl2pPr>
                      <a:lvl3pPr marL="1143000" indent="-228600">
                        <a:spcBef>
                          <a:spcPct val="20000"/>
                        </a:spcBef>
                        <a:buClr>
                          <a:schemeClr val="hlink"/>
                        </a:buClr>
                        <a:buSzPct val="120000"/>
                        <a:defRPr sz="2000">
                          <a:solidFill>
                            <a:schemeClr val="tx1"/>
                          </a:solidFill>
                          <a:latin typeface=".VnArial" panose="020B7200000000000000" pitchFamily="34" charset="0"/>
                        </a:defRPr>
                      </a:lvl3pPr>
                      <a:lvl4pPr marL="1600200" indent="-228600">
                        <a:spcBef>
                          <a:spcPct val="20000"/>
                        </a:spcBef>
                        <a:buFont typeface=".VnArial" panose="020B7200000000000000" pitchFamily="34" charset="0"/>
                        <a:defRPr>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defRPr>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defRPr>
                          <a:solidFill>
                            <a:schemeClr val="tx1"/>
                          </a:solidFill>
                          <a:latin typeface=".VnArial" panose="020B7200000000000000"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0" marB="45710" anchor="ctr" horzOverflow="overflow">
                    <a:lnL w="12700" cap="flat" cmpd="sng" algn="ctr">
                      <a:solidFill>
                        <a:srgbClr val="00B300"/>
                      </a:solidFill>
                      <a:prstDash val="solid"/>
                      <a:round/>
                      <a:headEnd type="none" w="med" len="med"/>
                      <a:tailEnd type="none" w="med" len="med"/>
                    </a:lnL>
                    <a:lnR w="12700" cap="flat" cmpd="sng" algn="ctr">
                      <a:solidFill>
                        <a:srgbClr val="00B300"/>
                      </a:solidFill>
                      <a:prstDash val="solid"/>
                      <a:round/>
                      <a:headEnd type="none" w="med" len="med"/>
                      <a:tailEnd type="none" w="med" len="med"/>
                    </a:lnR>
                    <a:lnT w="12700" cap="flat" cmpd="sng" algn="ctr">
                      <a:solidFill>
                        <a:srgbClr val="00B300"/>
                      </a:solidFill>
                      <a:prstDash val="solid"/>
                      <a:round/>
                      <a:headEnd type="none" w="med" len="med"/>
                      <a:tailEnd type="none" w="med" len="med"/>
                    </a:lnT>
                    <a:lnB w="12700" cap="flat" cmpd="sng" algn="ctr">
                      <a:solidFill>
                        <a:srgbClr val="00B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388192" name="Text Box 96">
            <a:extLst>
              <a:ext uri="{FF2B5EF4-FFF2-40B4-BE49-F238E27FC236}">
                <a16:creationId xmlns:a16="http://schemas.microsoft.com/office/drawing/2014/main" xmlns="" id="{0D96CA05-8C20-42BA-B20D-A58B82E87524}"/>
              </a:ext>
            </a:extLst>
          </p:cNvPr>
          <p:cNvSpPr txBox="1">
            <a:spLocks noChangeArrowheads="1"/>
          </p:cNvSpPr>
          <p:nvPr/>
        </p:nvSpPr>
        <p:spPr bwMode="auto">
          <a:xfrm>
            <a:off x="2579552" y="1154964"/>
            <a:ext cx="2857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ctr">
              <a:spcBef>
                <a:spcPct val="50000"/>
              </a:spcBef>
              <a:buClrTx/>
              <a:buSzTx/>
              <a:buFontTx/>
              <a:buNone/>
            </a:pPr>
            <a:r>
              <a:rPr lang="en-US" altLang="en-US" b="1" dirty="0">
                <a:solidFill>
                  <a:srgbClr val="C00000"/>
                </a:solidFill>
                <a:latin typeface="Times New Roman" panose="02020603050405020304" pitchFamily="18" charset="0"/>
                <a:cs typeface="Times New Roman" panose="02020603050405020304" pitchFamily="18" charset="0"/>
              </a:rPr>
              <a:t>C, H, O, N, P</a:t>
            </a:r>
          </a:p>
        </p:txBody>
      </p:sp>
      <p:sp>
        <p:nvSpPr>
          <p:cNvPr id="388193" name="Text Box 97">
            <a:extLst>
              <a:ext uri="{FF2B5EF4-FFF2-40B4-BE49-F238E27FC236}">
                <a16:creationId xmlns:a16="http://schemas.microsoft.com/office/drawing/2014/main" xmlns="" id="{EC6691AF-4957-427F-A3FA-F025F9AA317E}"/>
              </a:ext>
            </a:extLst>
          </p:cNvPr>
          <p:cNvSpPr txBox="1">
            <a:spLocks noChangeArrowheads="1"/>
          </p:cNvSpPr>
          <p:nvPr/>
        </p:nvSpPr>
        <p:spPr bwMode="auto">
          <a:xfrm>
            <a:off x="2488405" y="1898949"/>
            <a:ext cx="43259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ctr">
              <a:spcBef>
                <a:spcPct val="50000"/>
              </a:spcBef>
              <a:buClrTx/>
              <a:buSzTx/>
              <a:buFontTx/>
              <a:buNone/>
            </a:pPr>
            <a:r>
              <a:rPr lang="en-US" altLang="en-US" sz="3000" b="1" dirty="0" err="1">
                <a:solidFill>
                  <a:srgbClr val="C00000"/>
                </a:solidFill>
                <a:latin typeface="Times New Roman" panose="02020603050405020304" pitchFamily="18" charset="0"/>
                <a:cs typeface="Times New Roman" panose="02020603050405020304" pitchFamily="18" charset="0"/>
              </a:rPr>
              <a:t>Lớn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có</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thể</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dài</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hàng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trăm</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micromet</a:t>
            </a:r>
            <a:r>
              <a:rPr lang="en-US" altLang="en-US" sz="3000" b="1" dirty="0">
                <a:solidFill>
                  <a:srgbClr val="C00000"/>
                </a:solidFill>
                <a:latin typeface="Times New Roman" panose="02020603050405020304" pitchFamily="18" charset="0"/>
                <a:cs typeface="Times New Roman" panose="02020603050405020304" pitchFamily="18" charset="0"/>
              </a:rPr>
              <a:t> (µm)</a:t>
            </a:r>
          </a:p>
        </p:txBody>
      </p:sp>
      <p:sp>
        <p:nvSpPr>
          <p:cNvPr id="388200" name="Text Box 104">
            <a:hlinkClick r:id="rId2" action="ppaction://hlinksldjump"/>
            <a:extLst>
              <a:ext uri="{FF2B5EF4-FFF2-40B4-BE49-F238E27FC236}">
                <a16:creationId xmlns:a16="http://schemas.microsoft.com/office/drawing/2014/main" xmlns="" id="{2D7C17E4-E05B-49AB-8766-1A66E8A3CD92}"/>
              </a:ext>
            </a:extLst>
          </p:cNvPr>
          <p:cNvSpPr txBox="1">
            <a:spLocks noChangeArrowheads="1"/>
          </p:cNvSpPr>
          <p:nvPr/>
        </p:nvSpPr>
        <p:spPr bwMode="auto">
          <a:xfrm>
            <a:off x="2579552" y="2957531"/>
            <a:ext cx="47093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ctr">
              <a:spcBef>
                <a:spcPct val="50000"/>
              </a:spcBef>
              <a:buClrTx/>
              <a:buSzTx/>
              <a:buFontTx/>
              <a:buNone/>
            </a:pPr>
            <a:r>
              <a:rPr lang="en-US" altLang="en-US" sz="3000" b="1" dirty="0" err="1">
                <a:solidFill>
                  <a:srgbClr val="C00000"/>
                </a:solidFill>
                <a:latin typeface="Times New Roman" panose="02020603050405020304" pitchFamily="18" charset="0"/>
                <a:cs typeface="Times New Roman" panose="02020603050405020304" pitchFamily="18" charset="0"/>
              </a:rPr>
              <a:t>Lớn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đạt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đến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hàng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triệu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hàng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chục</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triệu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amu</a:t>
            </a:r>
            <a:r>
              <a:rPr lang="en-US" altLang="en-US" sz="3000" b="1" dirty="0">
                <a:solidFill>
                  <a:srgbClr val="C00000"/>
                </a:solidFill>
                <a:latin typeface="Times New Roman" panose="02020603050405020304" pitchFamily="18" charset="0"/>
                <a:cs typeface="Times New Roman" panose="02020603050405020304" pitchFamily="18" charset="0"/>
              </a:rPr>
              <a:t>)</a:t>
            </a:r>
          </a:p>
        </p:txBody>
      </p:sp>
      <p:sp>
        <p:nvSpPr>
          <p:cNvPr id="15" name="Text Box 35">
            <a:extLst>
              <a:ext uri="{FF2B5EF4-FFF2-40B4-BE49-F238E27FC236}">
                <a16:creationId xmlns:a16="http://schemas.microsoft.com/office/drawing/2014/main" xmlns="" id="{39AB20F3-0E3E-4A5F-A854-6D306C148AB4}"/>
              </a:ext>
            </a:extLst>
          </p:cNvPr>
          <p:cNvSpPr txBox="1">
            <a:spLocks noChangeArrowheads="1"/>
          </p:cNvSpPr>
          <p:nvPr/>
        </p:nvSpPr>
        <p:spPr bwMode="auto">
          <a:xfrm>
            <a:off x="2730499" y="4008417"/>
            <a:ext cx="47093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ctr">
              <a:spcBef>
                <a:spcPct val="50000"/>
              </a:spcBef>
              <a:buClrTx/>
              <a:buSzTx/>
              <a:buFontTx/>
              <a:buNone/>
            </a:pPr>
            <a:r>
              <a:rPr lang="en-US" altLang="en-US" sz="3000" b="1" dirty="0" err="1">
                <a:solidFill>
                  <a:srgbClr val="C00000"/>
                </a:solidFill>
                <a:latin typeface="Times New Roman" panose="02020603050405020304" pitchFamily="18" charset="0"/>
                <a:cs typeface="Times New Roman" panose="02020603050405020304" pitchFamily="18" charset="0"/>
              </a:rPr>
              <a:t>Đa</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phân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gồm</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nhiều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phần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tử</a:t>
            </a:r>
            <a:r>
              <a:rPr lang="en-US" altLang="en-US" sz="3000" b="1" dirty="0">
                <a:solidFill>
                  <a:srgbClr val="C00000"/>
                </a:solidFill>
                <a:latin typeface="Times New Roman" panose="02020603050405020304" pitchFamily="18" charset="0"/>
                <a:cs typeface="Times New Roman" panose="02020603050405020304" pitchFamily="18" charset="0"/>
              </a:rPr>
              <a:t> con </a:t>
            </a:r>
            <a:r>
              <a:rPr lang="en-US" altLang="en-US" sz="3000" b="1" dirty="0" err="1">
                <a:solidFill>
                  <a:srgbClr val="C00000"/>
                </a:solidFill>
                <a:latin typeface="Times New Roman" panose="02020603050405020304" pitchFamily="18" charset="0"/>
                <a:cs typeface="Times New Roman" panose="02020603050405020304" pitchFamily="18" charset="0"/>
              </a:rPr>
              <a:t>gọi</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là</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đơn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phân</a:t>
            </a:r>
            <a:r>
              <a:rPr lang="en-US" altLang="en-US" sz="3000" b="1" dirty="0">
                <a:solidFill>
                  <a:srgbClr val="C00000"/>
                </a:solidFill>
                <a:latin typeface="Times New Roman" panose="02020603050405020304" pitchFamily="18" charset="0"/>
                <a:cs typeface="Times New Roman" panose="02020603050405020304" pitchFamily="18" charset="0"/>
              </a:rPr>
              <a:t>)</a:t>
            </a:r>
          </a:p>
        </p:txBody>
      </p:sp>
      <p:sp>
        <p:nvSpPr>
          <p:cNvPr id="9249" name="Text Box 33">
            <a:extLst>
              <a:ext uri="{FF2B5EF4-FFF2-40B4-BE49-F238E27FC236}">
                <a16:creationId xmlns:a16="http://schemas.microsoft.com/office/drawing/2014/main" xmlns="" id="{960BDF82-33C5-4F14-94E5-F5BFA0A061A8}"/>
              </a:ext>
            </a:extLst>
          </p:cNvPr>
          <p:cNvSpPr txBox="1">
            <a:spLocks noChangeArrowheads="1"/>
          </p:cNvSpPr>
          <p:nvPr/>
        </p:nvSpPr>
        <p:spPr bwMode="auto">
          <a:xfrm>
            <a:off x="4467225" y="6564314"/>
            <a:ext cx="184150" cy="3968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endParaRPr lang="en-US" altLang="en-US"/>
          </a:p>
        </p:txBody>
      </p:sp>
      <p:sp>
        <p:nvSpPr>
          <p:cNvPr id="9256" name="Text Box 40">
            <a:extLst>
              <a:ext uri="{FF2B5EF4-FFF2-40B4-BE49-F238E27FC236}">
                <a16:creationId xmlns:a16="http://schemas.microsoft.com/office/drawing/2014/main" xmlns="" id="{9548286E-79D6-40BD-B6B2-ACEB7757C5FD}"/>
              </a:ext>
            </a:extLst>
          </p:cNvPr>
          <p:cNvSpPr txBox="1">
            <a:spLocks noChangeArrowheads="1"/>
          </p:cNvSpPr>
          <p:nvPr/>
        </p:nvSpPr>
        <p:spPr bwMode="auto">
          <a:xfrm>
            <a:off x="5503863" y="5708651"/>
            <a:ext cx="184150" cy="3968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endParaRPr lang="en-US" altLang="en-US"/>
          </a:p>
        </p:txBody>
      </p:sp>
      <p:sp>
        <p:nvSpPr>
          <p:cNvPr id="9258" name="Text Box 42">
            <a:extLst>
              <a:ext uri="{FF2B5EF4-FFF2-40B4-BE49-F238E27FC236}">
                <a16:creationId xmlns:a16="http://schemas.microsoft.com/office/drawing/2014/main" xmlns="" id="{0D85FB75-F872-40BA-86E0-EFE354BA565B}"/>
              </a:ext>
            </a:extLst>
          </p:cNvPr>
          <p:cNvSpPr txBox="1">
            <a:spLocks noChangeArrowheads="1"/>
          </p:cNvSpPr>
          <p:nvPr/>
        </p:nvSpPr>
        <p:spPr bwMode="auto">
          <a:xfrm>
            <a:off x="2792412" y="5424868"/>
            <a:ext cx="4496459" cy="584775"/>
          </a:xfrm>
          <a:prstGeom prst="rect">
            <a:avLst/>
          </a:prstGeom>
          <a:noFill/>
          <a:ln>
            <a:noFill/>
          </a:ln>
          <a:effectLst>
            <a:prstShdw prst="shdw17" dist="17961" dir="2700000">
              <a:schemeClr val="accent1">
                <a:gamma/>
                <a:shade val="60000"/>
                <a:invGamma/>
              </a:schemeClr>
            </a:prstShdw>
          </a:effectLst>
        </p:spPr>
        <p:txBody>
          <a:bodyPr wrap="square">
            <a:spAutoFit/>
          </a:bodyPr>
          <a:lstStyle/>
          <a:p>
            <a:pPr eaLnBrk="1" hangingPunct="1">
              <a:spcBef>
                <a:spcPct val="20000"/>
              </a:spcBef>
              <a:buClr>
                <a:schemeClr val="hlink"/>
              </a:buClr>
              <a:buSzPct val="120000"/>
              <a:defRPr/>
            </a:pPr>
            <a:r>
              <a:rPr lang="en-US" altLang="en-US" sz="3200" b="1" dirty="0">
                <a:solidFill>
                  <a:srgbClr val="FF0000"/>
                </a:solidFill>
                <a:latin typeface="Times New Roman" panose="02020603050405020304" pitchFamily="18" charset="0"/>
              </a:rPr>
              <a:t>Gồm 4 loại là: A, T, C, </a:t>
            </a:r>
            <a:r>
              <a:rPr lang="en-US" altLang="en-US" sz="3200" b="1" dirty="0" smtClean="0">
                <a:solidFill>
                  <a:srgbClr val="FF0000"/>
                </a:solidFill>
                <a:latin typeface="Times New Roman" panose="02020603050405020304" pitchFamily="18" charset="0"/>
              </a:rPr>
              <a:t>G</a:t>
            </a:r>
            <a:endParaRPr lang="en-US" altLang="en-US" sz="3200" dirty="0">
              <a:latin typeface="Times New Roman" panose="02020603050405020304" pitchFamily="18" charset="0"/>
            </a:endParaRPr>
          </a:p>
        </p:txBody>
      </p:sp>
      <p:pic>
        <p:nvPicPr>
          <p:cNvPr id="10" name="Picture 4" descr="Quan sát hình 38.1, thực hiện các yêu cầu sau">
            <a:extLst>
              <a:ext uri="{FF2B5EF4-FFF2-40B4-BE49-F238E27FC236}">
                <a16:creationId xmlns:a16="http://schemas.microsoft.com/office/drawing/2014/main" xmlns="" id="{2097A95A-4DF8-46F9-A5A9-9BD746542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3879" y="533399"/>
            <a:ext cx="4139260" cy="602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05757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388208"/>
                                        </p:tgtEl>
                                        <p:attrNameLst>
                                          <p:attrName>style.visibility</p:attrName>
                                        </p:attrNameLst>
                                      </p:cBhvr>
                                      <p:to>
                                        <p:strVal val="visible"/>
                                      </p:to>
                                    </p:set>
                                    <p:animEffect transition="in" filter="wipe(up)">
                                      <p:cBhvr>
                                        <p:cTn id="7" dur="2000"/>
                                        <p:tgtEl>
                                          <p:spTgt spid="3882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88192"/>
                                        </p:tgtEl>
                                        <p:attrNameLst>
                                          <p:attrName>style.visibility</p:attrName>
                                        </p:attrNameLst>
                                      </p:cBhvr>
                                      <p:to>
                                        <p:strVal val="visible"/>
                                      </p:to>
                                    </p:set>
                                    <p:animEffect transition="in" filter="wipe(up)">
                                      <p:cBhvr>
                                        <p:cTn id="12" dur="3000"/>
                                        <p:tgtEl>
                                          <p:spTgt spid="3881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88193"/>
                                        </p:tgtEl>
                                        <p:attrNameLst>
                                          <p:attrName>style.visibility</p:attrName>
                                        </p:attrNameLst>
                                      </p:cBhvr>
                                      <p:to>
                                        <p:strVal val="visible"/>
                                      </p:to>
                                    </p:set>
                                    <p:animEffect transition="in" filter="wipe(up)">
                                      <p:cBhvr>
                                        <p:cTn id="17" dur="3000"/>
                                        <p:tgtEl>
                                          <p:spTgt spid="3881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88200"/>
                                        </p:tgtEl>
                                        <p:attrNameLst>
                                          <p:attrName>style.visibility</p:attrName>
                                        </p:attrNameLst>
                                      </p:cBhvr>
                                      <p:to>
                                        <p:strVal val="visible"/>
                                      </p:to>
                                    </p:set>
                                    <p:animEffect transition="in" filter="wipe(up)">
                                      <p:cBhvr>
                                        <p:cTn id="22" dur="3000"/>
                                        <p:tgtEl>
                                          <p:spTgt spid="38820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30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258"/>
                                        </p:tgtEl>
                                        <p:attrNameLst>
                                          <p:attrName>style.visibility</p:attrName>
                                        </p:attrNameLst>
                                      </p:cBhvr>
                                      <p:to>
                                        <p:strVal val="visible"/>
                                      </p:to>
                                    </p:set>
                                    <p:animEffect transition="in" filter="blinds(horizontal)">
                                      <p:cBhvr>
                                        <p:cTn id="32" dur="500"/>
                                        <p:tgtEl>
                                          <p:spTgt spid="9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92" grpId="0"/>
      <p:bldP spid="388193" grpId="0"/>
      <p:bldP spid="388200" grpId="0"/>
      <p:bldP spid="15" grpId="0"/>
      <p:bldP spid="92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0F92479-0B52-008F-EB94-924EE2152FCB}"/>
              </a:ext>
            </a:extLst>
          </p:cNvPr>
          <p:cNvPicPr>
            <a:picLocks noChangeAspect="1"/>
          </p:cNvPicPr>
          <p:nvPr/>
        </p:nvPicPr>
        <p:blipFill rotWithShape="1">
          <a:blip r:embed="rId2"/>
          <a:srcRect l="3073"/>
          <a:stretch/>
        </p:blipFill>
        <p:spPr>
          <a:xfrm>
            <a:off x="4996543" y="1"/>
            <a:ext cx="7195457" cy="6858000"/>
          </a:xfrm>
          <a:prstGeom prst="rect">
            <a:avLst/>
          </a:prstGeom>
        </p:spPr>
      </p:pic>
      <p:sp>
        <p:nvSpPr>
          <p:cNvPr id="8" name="TextBox 7">
            <a:extLst>
              <a:ext uri="{FF2B5EF4-FFF2-40B4-BE49-F238E27FC236}">
                <a16:creationId xmlns:a16="http://schemas.microsoft.com/office/drawing/2014/main" xmlns="" id="{E04B54F0-B5C6-88B0-9D34-E394CFF9A76A}"/>
              </a:ext>
            </a:extLst>
          </p:cNvPr>
          <p:cNvSpPr txBox="1"/>
          <p:nvPr/>
        </p:nvSpPr>
        <p:spPr>
          <a:xfrm>
            <a:off x="196342" y="24686"/>
            <a:ext cx="4669571" cy="6502742"/>
          </a:xfrm>
          <a:prstGeom prst="rect">
            <a:avLst/>
          </a:prstGeom>
          <a:noFill/>
        </p:spPr>
        <p:txBody>
          <a:bodyPr wrap="square">
            <a:spAutoFit/>
          </a:bodyPr>
          <a:lstStyle/>
          <a:p>
            <a:pPr algn="just">
              <a:lnSpc>
                <a:spcPct val="125000"/>
              </a:lnSpc>
            </a:pPr>
            <a:r>
              <a:rPr lang="en-US" sz="2800" dirty="0"/>
              <a:t>T</a:t>
            </a:r>
            <a:r>
              <a:rPr lang="vi-VN" sz="2800" dirty="0"/>
              <a:t>hông tin bài báo </a:t>
            </a:r>
            <a:endParaRPr lang="en-US" sz="2800" dirty="0"/>
          </a:p>
          <a:p>
            <a:pPr algn="just">
              <a:lnSpc>
                <a:spcPct val="125000"/>
              </a:lnSpc>
            </a:pPr>
            <a:r>
              <a:rPr lang="vi-VN" sz="2800" b="1" dirty="0">
                <a:solidFill>
                  <a:srgbClr val="FFFF00"/>
                </a:solidFill>
              </a:rPr>
              <a:t>“Gặp lại người con bị trao nhầm 42 năm trước ở Hà Nội” </a:t>
            </a:r>
            <a:r>
              <a:rPr lang="vi-VN" sz="2800" i="1" dirty="0"/>
              <a:t>– Theo báo Thanh niên (25/02/2024). </a:t>
            </a:r>
            <a:endParaRPr lang="en-US" sz="2800" b="1" dirty="0">
              <a:solidFill>
                <a:srgbClr val="FF0000"/>
              </a:solidFill>
            </a:endParaRPr>
          </a:p>
          <a:p>
            <a:pPr algn="just">
              <a:lnSpc>
                <a:spcPct val="125000"/>
              </a:lnSpc>
            </a:pPr>
            <a:r>
              <a:rPr lang="vi-VN" sz="2800" i="1" dirty="0"/>
              <a:t>Dựa vào đâu các gia đình có thể tìm ra con ruột của mình, việc dùng phương pháp này có thể xác định được danh tính và nhận dạng mỗi cá nhân với độ chính xác cao hay không?</a:t>
            </a:r>
            <a:endParaRPr lang="en-US" sz="2800" i="1" dirty="0"/>
          </a:p>
        </p:txBody>
      </p:sp>
    </p:spTree>
    <p:extLst>
      <p:ext uri="{BB962C8B-B14F-4D97-AF65-F5344CB8AC3E}">
        <p14:creationId xmlns:p14="http://schemas.microsoft.com/office/powerpoint/2010/main" val="195507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3DC32A95-65BB-C409-4C2A-2C60AFE49753}"/>
              </a:ext>
            </a:extLst>
          </p:cNvPr>
          <p:cNvGrpSpPr/>
          <p:nvPr/>
        </p:nvGrpSpPr>
        <p:grpSpPr>
          <a:xfrm>
            <a:off x="4420873" y="2379284"/>
            <a:ext cx="7616880" cy="2395376"/>
            <a:chOff x="673582" y="1589717"/>
            <a:chExt cx="7187933" cy="2011135"/>
          </a:xfrm>
        </p:grpSpPr>
        <p:sp>
          <p:nvSpPr>
            <p:cNvPr id="8" name="Rectangle: Rounded Corners 7">
              <a:extLst>
                <a:ext uri="{FF2B5EF4-FFF2-40B4-BE49-F238E27FC236}">
                  <a16:creationId xmlns:a16="http://schemas.microsoft.com/office/drawing/2014/main" xmlns="" id="{45BE80C8-CC7F-C5C5-7DAE-199658F1C824}"/>
                </a:ext>
              </a:extLst>
            </p:cNvPr>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xmlns="" id="{45ACC409-81D7-1227-234A-58D4A0924254}"/>
                </a:ext>
              </a:extLst>
            </p:cNvPr>
            <p:cNvSpPr txBox="1"/>
            <p:nvPr/>
          </p:nvSpPr>
          <p:spPr>
            <a:xfrm>
              <a:off x="825223" y="1625381"/>
              <a:ext cx="6884650" cy="197547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600" b="1" kern="0" dirty="0">
                  <a:solidFill>
                    <a:prstClr val="black"/>
                  </a:solidFill>
                  <a:latin typeface="+mj-lt"/>
                  <a:cs typeface="Arial" panose="020B0604020202020204" pitchFamily="34" charset="0"/>
                </a:rPr>
                <a:t>Đ</a:t>
              </a:r>
              <a:r>
                <a:rPr kumimoji="0" lang="vi-VN" sz="2600" b="1" i="0" u="none" strike="noStrike" kern="0" cap="none" spc="0" normalizeH="0" baseline="0" noProof="0" dirty="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600" i="0" u="none" strike="noStrike" kern="0" cap="none" spc="0" normalizeH="0" baseline="0" noProof="0" dirty="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600" i="0" u="none" strike="noStrike" kern="0" cap="none" spc="0" normalizeH="0" baseline="0" noProof="0" dirty="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600" i="0" u="none" strike="noStrike" kern="0" cap="none" spc="0" normalizeH="0" baseline="0" noProof="0" dirty="0">
                <a:ln>
                  <a:noFill/>
                </a:ln>
                <a:solidFill>
                  <a:prstClr val="black"/>
                </a:solidFill>
                <a:effectLst/>
                <a:uLnTx/>
                <a:uFillTx/>
                <a:latin typeface="+mj-lt"/>
                <a:cs typeface="Arial" panose="020B0604020202020204" pitchFamily="34" charset="0"/>
              </a:endParaRPr>
            </a:p>
          </p:txBody>
        </p:sp>
      </p:grpSp>
      <p:grpSp>
        <p:nvGrpSpPr>
          <p:cNvPr id="30" name="Group 29">
            <a:extLst>
              <a:ext uri="{FF2B5EF4-FFF2-40B4-BE49-F238E27FC236}">
                <a16:creationId xmlns:a16="http://schemas.microsoft.com/office/drawing/2014/main" xmlns="" id="{47147DC2-DC78-91B2-1DD6-187882A4F533}"/>
              </a:ext>
            </a:extLst>
          </p:cNvPr>
          <p:cNvGrpSpPr/>
          <p:nvPr/>
        </p:nvGrpSpPr>
        <p:grpSpPr>
          <a:xfrm>
            <a:off x="234694" y="115001"/>
            <a:ext cx="4134106" cy="6627998"/>
            <a:chOff x="3036371" y="230002"/>
            <a:chExt cx="4134106" cy="6627998"/>
          </a:xfrm>
        </p:grpSpPr>
        <p:pic>
          <p:nvPicPr>
            <p:cNvPr id="31" name="Picture 2" descr="23.7: DNA Replication, the Double Helix, and Protein Synthesis - Chemistry  LibreTexts">
              <a:extLst>
                <a:ext uri="{FF2B5EF4-FFF2-40B4-BE49-F238E27FC236}">
                  <a16:creationId xmlns:a16="http://schemas.microsoft.com/office/drawing/2014/main" xmlns="" id="{44D0848B-72B5-6F16-7452-E536109F8B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364824"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xmlns=""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xmlns=""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xmlns=""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xmlns="" id="{098D6651-169F-5229-3306-61A70AE66928}"/>
                </a:ext>
              </a:extLst>
            </p:cNvPr>
            <p:cNvSpPr txBox="1"/>
            <p:nvPr/>
          </p:nvSpPr>
          <p:spPr>
            <a:xfrm>
              <a:off x="3036371" y="5207883"/>
              <a:ext cx="129166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Liên </a:t>
              </a:r>
              <a:r>
                <a:rPr kumimoji="0" lang="en-US" sz="1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1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hydrogen</a:t>
              </a:r>
            </a:p>
          </p:txBody>
        </p:sp>
        <p:sp>
          <p:nvSpPr>
            <p:cNvPr id="37" name="TextBox 36">
              <a:extLst>
                <a:ext uri="{FF2B5EF4-FFF2-40B4-BE49-F238E27FC236}">
                  <a16:creationId xmlns:a16="http://schemas.microsoft.com/office/drawing/2014/main" xmlns=""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Xương</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sống</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4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đường</a:t>
              </a: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phosphate</a:t>
              </a:r>
            </a:p>
          </p:txBody>
        </p:sp>
        <p:sp>
          <p:nvSpPr>
            <p:cNvPr id="38" name="TextBox 37">
              <a:extLst>
                <a:ext uri="{FF2B5EF4-FFF2-40B4-BE49-F238E27FC236}">
                  <a16:creationId xmlns:a16="http://schemas.microsoft.com/office/drawing/2014/main" xmlns=""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a16="http://schemas.microsoft.com/office/drawing/2014/main" xmlns=""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xmlns="" id="{B400D3B4-88B0-A620-1768-031900DE3368}"/>
                </a:ext>
              </a:extLst>
            </p:cNvPr>
            <p:cNvPicPr>
              <a:picLocks noChangeAspect="1"/>
            </p:cNvPicPr>
            <p:nvPr/>
          </p:nvPicPr>
          <p:blipFill>
            <a:blip r:embed="rId3"/>
            <a:stretch>
              <a:fillRect/>
            </a:stretch>
          </p:blipFill>
          <p:spPr>
            <a:xfrm>
              <a:off x="5539090" y="4276333"/>
              <a:ext cx="465362" cy="405591"/>
            </a:xfrm>
            <a:prstGeom prst="rect">
              <a:avLst/>
            </a:prstGeom>
          </p:spPr>
        </p:pic>
        <p:sp>
          <p:nvSpPr>
            <p:cNvPr id="41" name="Right Bracket 40">
              <a:extLst>
                <a:ext uri="{FF2B5EF4-FFF2-40B4-BE49-F238E27FC236}">
                  <a16:creationId xmlns:a16="http://schemas.microsoft.com/office/drawing/2014/main" xmlns=""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xmlns=""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a16="http://schemas.microsoft.com/office/drawing/2014/main" xmlns="" id="{6EA75E13-D680-88A8-607F-505D6015B096}"/>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a16="http://schemas.microsoft.com/office/drawing/2014/main" xmlns=""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a16="http://schemas.microsoft.com/office/drawing/2014/main" xmlns="" id="{61D77F1C-E3CB-641C-29F1-71BFF2288616}"/>
                </a:ext>
              </a:extLst>
            </p:cNvPr>
            <p:cNvSpPr txBox="1"/>
            <p:nvPr/>
          </p:nvSpPr>
          <p:spPr>
            <a:xfrm>
              <a:off x="5517413" y="1885297"/>
              <a:ext cx="122217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Liên </a:t>
              </a:r>
              <a:r>
                <a:rPr kumimoji="0" lang="en-US" sz="1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cộng</a:t>
              </a:r>
              <a:r>
                <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hóa</a:t>
              </a:r>
              <a:r>
                <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4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trị</a:t>
              </a:r>
              <a:endParaRPr kumimoji="0" lang="en-US" sz="1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46" name="Straight Connector 45">
              <a:extLst>
                <a:ext uri="{FF2B5EF4-FFF2-40B4-BE49-F238E27FC236}">
                  <a16:creationId xmlns:a16="http://schemas.microsoft.com/office/drawing/2014/main" xmlns=""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a16="http://schemas.microsoft.com/office/drawing/2014/main" xmlns="" id="{E2E0A1F8-49C9-F18E-F161-7C2202E002BF}"/>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TextBox 3">
            <a:extLst>
              <a:ext uri="{FF2B5EF4-FFF2-40B4-BE49-F238E27FC236}">
                <a16:creationId xmlns:a16="http://schemas.microsoft.com/office/drawing/2014/main" xmlns="" id="{90275B33-969E-66F2-4E29-DB2BCF915D3B}"/>
              </a:ext>
            </a:extLst>
          </p:cNvPr>
          <p:cNvSpPr txBox="1"/>
          <p:nvPr/>
        </p:nvSpPr>
        <p:spPr>
          <a:xfrm>
            <a:off x="5153084" y="5208714"/>
            <a:ext cx="5926303"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
              </a:rPr>
              <a:t>Kích thước của mỗi cặp nucleotide là 3,4 Å.</a:t>
            </a:r>
            <a:endParaRPr lang="en-US" sz="2000" b="1">
              <a:solidFill>
                <a:schemeClr val="bg1"/>
              </a:solidFill>
              <a:latin typeface="Times New Roman "/>
            </a:endParaRPr>
          </a:p>
        </p:txBody>
      </p:sp>
      <p:cxnSp>
        <p:nvCxnSpPr>
          <p:cNvPr id="3" name="Straight Arrow Connector 2">
            <a:extLst>
              <a:ext uri="{FF2B5EF4-FFF2-40B4-BE49-F238E27FC236}">
                <a16:creationId xmlns:a16="http://schemas.microsoft.com/office/drawing/2014/main" xmlns=""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D00B6074-456D-FF8A-D0D2-4168F8398E37}"/>
              </a:ext>
            </a:extLst>
          </p:cNvPr>
          <p:cNvSpPr txBox="1"/>
          <p:nvPr/>
        </p:nvSpPr>
        <p:spPr>
          <a:xfrm>
            <a:off x="4368799" y="721360"/>
            <a:ext cx="7668953" cy="1156279"/>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
              </a:rPr>
              <a:t>A liên kết với T bằng 2 liên kết </a:t>
            </a:r>
            <a:r>
              <a:rPr kumimoji="0" lang="en-US" sz="2800" b="1" i="0" u="none" strike="noStrike" kern="1200" cap="none" spc="0" normalizeH="0" baseline="0" noProof="0" dirty="0">
                <a:ln>
                  <a:noFill/>
                </a:ln>
                <a:solidFill>
                  <a:srgbClr val="FF0000"/>
                </a:solidFill>
                <a:effectLst/>
                <a:uLnTx/>
                <a:uFillTx/>
                <a:latin typeface="Times New Roman "/>
              </a:rPr>
              <a:t>hydrogen</a:t>
            </a:r>
            <a:r>
              <a:rPr kumimoji="0" lang="vi-VN" sz="2800" b="1" i="0" u="none" strike="noStrike" kern="1200" cap="none" spc="0" normalizeH="0" baseline="0" noProof="0" dirty="0">
                <a:ln>
                  <a:noFill/>
                </a:ln>
                <a:solidFill>
                  <a:srgbClr val="FF0000"/>
                </a:solidFill>
                <a:effectLst/>
                <a:uLnTx/>
                <a:uFillTx/>
                <a:latin typeface="Times New Roman "/>
              </a:rPr>
              <a:t>.</a:t>
            </a:r>
            <a:endParaRPr kumimoji="0" lang="en-US" sz="2800" b="1" i="0" u="none" strike="noStrike" kern="1200" cap="none" spc="0" normalizeH="0" baseline="0" noProof="0" dirty="0">
              <a:ln>
                <a:noFill/>
              </a:ln>
              <a:solidFill>
                <a:srgbClr val="FF0000"/>
              </a:solidFill>
              <a:effectLst/>
              <a:uLnTx/>
              <a:uFillTx/>
              <a:latin typeface="Times New Roman "/>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
              </a:rPr>
              <a:t>G liên kết với </a:t>
            </a:r>
            <a:r>
              <a:rPr kumimoji="0" lang="en-US" sz="2800" b="1" i="0" u="none" strike="noStrike" kern="1200" cap="none" spc="0" normalizeH="0" baseline="0" noProof="0" dirty="0">
                <a:ln>
                  <a:noFill/>
                </a:ln>
                <a:solidFill>
                  <a:srgbClr val="FF0000"/>
                </a:solidFill>
                <a:effectLst/>
                <a:uLnTx/>
                <a:uFillTx/>
                <a:latin typeface="Times New Roman "/>
              </a:rPr>
              <a:t>C</a:t>
            </a:r>
            <a:r>
              <a:rPr kumimoji="0" lang="vi-VN" sz="2800" b="1" i="0" u="none" strike="noStrike" kern="1200" cap="none" spc="0" normalizeH="0" baseline="0" noProof="0" dirty="0">
                <a:ln>
                  <a:noFill/>
                </a:ln>
                <a:solidFill>
                  <a:srgbClr val="FF0000"/>
                </a:solidFill>
                <a:effectLst/>
                <a:uLnTx/>
                <a:uFillTx/>
                <a:latin typeface="Times New Roman "/>
              </a:rPr>
              <a:t> bằng 3 liên kết </a:t>
            </a:r>
            <a:r>
              <a:rPr kumimoji="0" lang="en-US" sz="2800" b="1" i="0" u="none" strike="noStrike" kern="1200" cap="none" spc="0" normalizeH="0" baseline="0" noProof="0" dirty="0">
                <a:ln>
                  <a:noFill/>
                </a:ln>
                <a:solidFill>
                  <a:srgbClr val="FF0000"/>
                </a:solidFill>
                <a:effectLst/>
                <a:uLnTx/>
                <a:uFillTx/>
                <a:latin typeface="Times New Roman "/>
              </a:rPr>
              <a:t>hydrogen</a:t>
            </a:r>
            <a:r>
              <a:rPr kumimoji="0" lang="vi-VN" sz="2800" b="1" i="0" u="none" strike="noStrike" kern="1200" cap="none" spc="0" normalizeH="0" baseline="0" noProof="0" dirty="0">
                <a:ln>
                  <a:noFill/>
                </a:ln>
                <a:solidFill>
                  <a:srgbClr val="FF0000"/>
                </a:solidFill>
                <a:effectLst/>
                <a:uLnTx/>
                <a:uFillTx/>
                <a:latin typeface="Times New Roman "/>
              </a:rPr>
              <a:t>.</a:t>
            </a:r>
            <a:endParaRPr lang="en-US" sz="2400" b="1" dirty="0">
              <a:solidFill>
                <a:srgbClr val="FF0000"/>
              </a:solidFill>
            </a:endParaRPr>
          </a:p>
        </p:txBody>
      </p:sp>
    </p:spTree>
    <p:extLst>
      <p:ext uri="{BB962C8B-B14F-4D97-AF65-F5344CB8AC3E}">
        <p14:creationId xmlns:p14="http://schemas.microsoft.com/office/powerpoint/2010/main" val="126040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2" name="Group 1">
            <a:extLst>
              <a:ext uri="{FF2B5EF4-FFF2-40B4-BE49-F238E27FC236}">
                <a16:creationId xmlns:a16="http://schemas.microsoft.com/office/drawing/2014/main" xmlns="" id="{4F29295D-5785-DCDC-2C71-2224B9EB0CB5}"/>
              </a:ext>
            </a:extLst>
          </p:cNvPr>
          <p:cNvGrpSpPr/>
          <p:nvPr/>
        </p:nvGrpSpPr>
        <p:grpSpPr>
          <a:xfrm>
            <a:off x="105878" y="220733"/>
            <a:ext cx="7396540" cy="1574711"/>
            <a:chOff x="1094862" y="5307264"/>
            <a:chExt cx="7089313" cy="1574711"/>
          </a:xfrm>
        </p:grpSpPr>
        <p:sp>
          <p:nvSpPr>
            <p:cNvPr id="4" name="Rectangle: Rounded Corners 3">
              <a:extLst>
                <a:ext uri="{FF2B5EF4-FFF2-40B4-BE49-F238E27FC236}">
                  <a16:creationId xmlns:a16="http://schemas.microsoft.com/office/drawing/2014/main" xmlns=""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xmlns=""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xmlns="" id="{2549905C-364D-BBD4-FA36-92E95CD175A9}"/>
                  </a:ext>
                </a:extLst>
              </p:cNvPr>
              <p:cNvPicPr>
                <a:picLocks noChangeAspect="1" noChangeArrowheads="1"/>
              </p:cNvPicPr>
              <p:nvPr/>
            </p:nvPicPr>
            <p:blipFill>
              <a:blip r:embed="rId2" cstate="print">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EE0A7874-3831-6E50-9C40-20BDC68BC6C3}"/>
                </a:ext>
              </a:extLst>
            </p:cNvPr>
            <p:cNvSpPr txBox="1"/>
            <p:nvPr/>
          </p:nvSpPr>
          <p:spPr>
            <a:xfrm>
              <a:off x="1835631" y="5486400"/>
              <a:ext cx="6198019" cy="139557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xmlns=""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xmlns="" id="{769F6428-4CFF-0AAE-034E-1A3E717E4EAE}"/>
              </a:ext>
            </a:extLst>
          </p:cNvPr>
          <p:cNvSpPr txBox="1"/>
          <p:nvPr/>
        </p:nvSpPr>
        <p:spPr>
          <a:xfrm>
            <a:off x="296602" y="2384630"/>
            <a:ext cx="7706557" cy="420403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sz="2400" i="0" dirty="0">
                <a:solidFill>
                  <a:srgbClr val="FF0000"/>
                </a:solidFill>
              </a:rPr>
              <a:t>Cấu trúc phân tử DNA:</a:t>
            </a:r>
          </a:p>
          <a:p>
            <a:r>
              <a:rPr lang="en-US" sz="2400" i="0" dirty="0"/>
              <a:t>-</a:t>
            </a:r>
            <a:r>
              <a:rPr lang="vi-VN" sz="2400" i="0" dirty="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sz="2400" i="0" dirty="0"/>
              <a:t>-</a:t>
            </a:r>
            <a:r>
              <a:rPr lang="vi-VN" sz="2400" i="0" dirty="0"/>
              <a:t> DNA xoắn có tính chu kì, mỗi chu kì xoắn dài 34 Å tương ứng với 10 cặp nucleotide, đường kính vòng xoắn là 20 Å.</a:t>
            </a:r>
            <a:endParaRPr lang="en-US" sz="2400" i="0" dirty="0"/>
          </a:p>
        </p:txBody>
      </p:sp>
      <p:grpSp>
        <p:nvGrpSpPr>
          <p:cNvPr id="21" name="Group 20">
            <a:extLst>
              <a:ext uri="{FF2B5EF4-FFF2-40B4-BE49-F238E27FC236}">
                <a16:creationId xmlns:a16="http://schemas.microsoft.com/office/drawing/2014/main" xmlns="" id="{06813971-037F-5243-279A-00779D884A60}"/>
              </a:ext>
            </a:extLst>
          </p:cNvPr>
          <p:cNvGrpSpPr/>
          <p:nvPr/>
        </p:nvGrpSpPr>
        <p:grpSpPr>
          <a:xfrm>
            <a:off x="7919250" y="150876"/>
            <a:ext cx="4272750" cy="6627998"/>
            <a:chOff x="3036371" y="265877"/>
            <a:chExt cx="4134106" cy="6627998"/>
          </a:xfrm>
        </p:grpSpPr>
        <p:pic>
          <p:nvPicPr>
            <p:cNvPr id="22" name="Picture 2" descr="23.7: DNA Replication, the Double Helix, and Protein Synthesis - Chemistry  LibreTexts">
              <a:extLst>
                <a:ext uri="{FF2B5EF4-FFF2-40B4-BE49-F238E27FC236}">
                  <a16:creationId xmlns:a16="http://schemas.microsoft.com/office/drawing/2014/main" xmlns="" id="{5FB3641F-0B56-E8B1-A545-964E189906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04927" y="265877"/>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xmlns="" id="{FF619045-1F1E-1C2B-CC25-E4DECAE736F3}"/>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4" name="Rectangle 23">
              <a:extLst>
                <a:ext uri="{FF2B5EF4-FFF2-40B4-BE49-F238E27FC236}">
                  <a16:creationId xmlns:a16="http://schemas.microsoft.com/office/drawing/2014/main" xmlns="" id="{8232E1B9-D6F4-8B40-E3A1-3D3110759536}"/>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5" name="Rectangle 24">
              <a:extLst>
                <a:ext uri="{FF2B5EF4-FFF2-40B4-BE49-F238E27FC236}">
                  <a16:creationId xmlns:a16="http://schemas.microsoft.com/office/drawing/2014/main" xmlns="" id="{19888A1F-16FF-17D1-02E0-5ED6A992900F}"/>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6" name="Rectangle 25">
              <a:extLst>
                <a:ext uri="{FF2B5EF4-FFF2-40B4-BE49-F238E27FC236}">
                  <a16:creationId xmlns:a16="http://schemas.microsoft.com/office/drawing/2014/main" xmlns="" id="{E996D01D-5B9E-8673-489B-5D0D75ECBDDA}"/>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27" name="TextBox 26">
              <a:extLst>
                <a:ext uri="{FF2B5EF4-FFF2-40B4-BE49-F238E27FC236}">
                  <a16:creationId xmlns:a16="http://schemas.microsoft.com/office/drawing/2014/main" xmlns="" id="{2FF8A0C6-B079-369A-B0D1-1AED3B726600}"/>
                </a:ext>
              </a:extLst>
            </p:cNvPr>
            <p:cNvSpPr txBox="1"/>
            <p:nvPr/>
          </p:nvSpPr>
          <p:spPr>
            <a:xfrm>
              <a:off x="3036371" y="5207883"/>
              <a:ext cx="1291661" cy="584775"/>
            </a:xfrm>
            <a:prstGeom prst="rect">
              <a:avLst/>
            </a:prstGeom>
            <a:noFill/>
          </p:spPr>
          <p:txBody>
            <a:bodyPr wrap="square" rtlCol="0">
              <a:spAutoFit/>
            </a:bodyPr>
            <a:lstStyle/>
            <a:p>
              <a:pPr>
                <a:defRPr/>
              </a:pPr>
              <a:r>
                <a:rPr lang="en-US" sz="1600" b="1" kern="0" dirty="0">
                  <a:solidFill>
                    <a:srgbClr val="FF0000"/>
                  </a:solidFill>
                  <a:latin typeface="Times New Roman" panose="02020603050405020304" pitchFamily="18" charset="0"/>
                  <a:cs typeface="Times New Roman" panose="02020603050405020304" pitchFamily="18" charset="0"/>
                </a:rPr>
                <a:t>Liên </a:t>
              </a:r>
              <a:r>
                <a:rPr lang="en-US" sz="1600" b="1" kern="0" dirty="0" err="1">
                  <a:solidFill>
                    <a:srgbClr val="FF0000"/>
                  </a:solidFill>
                  <a:latin typeface="Times New Roman" panose="02020603050405020304" pitchFamily="18" charset="0"/>
                  <a:cs typeface="Times New Roman" panose="02020603050405020304" pitchFamily="18" charset="0"/>
                </a:rPr>
                <a:t>kết</a:t>
              </a:r>
              <a:r>
                <a:rPr lang="en-US" sz="1600" b="1" kern="0" dirty="0">
                  <a:solidFill>
                    <a:srgbClr val="FF0000"/>
                  </a:solidFill>
                  <a:latin typeface="Times New Roman" panose="02020603050405020304" pitchFamily="18" charset="0"/>
                  <a:cs typeface="Times New Roman" panose="02020603050405020304" pitchFamily="18" charset="0"/>
                </a:rPr>
                <a:t> hydrogen</a:t>
              </a:r>
            </a:p>
          </p:txBody>
        </p:sp>
        <p:sp>
          <p:nvSpPr>
            <p:cNvPr id="29" name="TextBox 28">
              <a:extLst>
                <a:ext uri="{FF2B5EF4-FFF2-40B4-BE49-F238E27FC236}">
                  <a16:creationId xmlns:a16="http://schemas.microsoft.com/office/drawing/2014/main" xmlns="" id="{5F58DE23-7939-91F3-5282-F369AEF09B47}"/>
                </a:ext>
              </a:extLst>
            </p:cNvPr>
            <p:cNvSpPr txBox="1"/>
            <p:nvPr/>
          </p:nvSpPr>
          <p:spPr>
            <a:xfrm>
              <a:off x="5318396" y="3430363"/>
              <a:ext cx="1512052" cy="523220"/>
            </a:xfrm>
            <a:prstGeom prst="rect">
              <a:avLst/>
            </a:prstGeom>
            <a:noFill/>
          </p:spPr>
          <p:txBody>
            <a:bodyPr wrap="square" rtlCol="0">
              <a:spAutoFit/>
            </a:bodyPr>
            <a:lstStyle/>
            <a:p>
              <a:pPr>
                <a:defRPr/>
              </a:pPr>
              <a:r>
                <a:rPr lang="en-US" sz="1400" kern="0" dirty="0" err="1">
                  <a:solidFill>
                    <a:prstClr val="black"/>
                  </a:solidFill>
                  <a:latin typeface="Times New Roman" panose="02020603050405020304" pitchFamily="18" charset="0"/>
                  <a:cs typeface="Times New Roman" panose="02020603050405020304" pitchFamily="18" charset="0"/>
                </a:rPr>
                <a:t>Xương</a:t>
              </a:r>
              <a:r>
                <a:rPr lang="en-US" sz="1400" kern="0" dirty="0">
                  <a:solidFill>
                    <a:prstClr val="black"/>
                  </a:solidFill>
                  <a:latin typeface="Times New Roman" panose="02020603050405020304" pitchFamily="18" charset="0"/>
                  <a:cs typeface="Times New Roman" panose="02020603050405020304" pitchFamily="18" charset="0"/>
                </a:rPr>
                <a:t> </a:t>
              </a:r>
              <a:r>
                <a:rPr lang="en-US" sz="1400" kern="0" dirty="0" err="1">
                  <a:solidFill>
                    <a:prstClr val="black"/>
                  </a:solidFill>
                  <a:latin typeface="Times New Roman" panose="02020603050405020304" pitchFamily="18" charset="0"/>
                  <a:cs typeface="Times New Roman" panose="02020603050405020304" pitchFamily="18" charset="0"/>
                </a:rPr>
                <a:t>sống</a:t>
              </a:r>
              <a:r>
                <a:rPr lang="en-US" sz="1400" kern="0" dirty="0">
                  <a:solidFill>
                    <a:prstClr val="black"/>
                  </a:solidFill>
                  <a:latin typeface="Times New Roman" panose="02020603050405020304" pitchFamily="18" charset="0"/>
                  <a:cs typeface="Times New Roman" panose="02020603050405020304" pitchFamily="18" charset="0"/>
                </a:rPr>
                <a:t> </a:t>
              </a:r>
              <a:r>
                <a:rPr lang="en-US" sz="1400" kern="0" dirty="0" err="1">
                  <a:solidFill>
                    <a:prstClr val="black"/>
                  </a:solidFill>
                  <a:latin typeface="Times New Roman" panose="02020603050405020304" pitchFamily="18" charset="0"/>
                  <a:cs typeface="Times New Roman" panose="02020603050405020304" pitchFamily="18" charset="0"/>
                </a:rPr>
                <a:t>đường</a:t>
              </a:r>
              <a:r>
                <a:rPr lang="en-US" sz="1400" kern="0" dirty="0">
                  <a:solidFill>
                    <a:prstClr val="black"/>
                  </a:solidFill>
                  <a:latin typeface="Times New Roman" panose="02020603050405020304" pitchFamily="18" charset="0"/>
                  <a:cs typeface="Times New Roman" panose="02020603050405020304" pitchFamily="18" charset="0"/>
                </a:rPr>
                <a:t> phosphate</a:t>
              </a:r>
            </a:p>
          </p:txBody>
        </p:sp>
        <p:sp>
          <p:nvSpPr>
            <p:cNvPr id="30" name="TextBox 29">
              <a:extLst>
                <a:ext uri="{FF2B5EF4-FFF2-40B4-BE49-F238E27FC236}">
                  <a16:creationId xmlns:a16="http://schemas.microsoft.com/office/drawing/2014/main" xmlns="" id="{75BE6D47-BF6B-1500-10EB-39C6D511E4DC}"/>
                </a:ext>
              </a:extLst>
            </p:cNvPr>
            <p:cNvSpPr txBox="1"/>
            <p:nvPr/>
          </p:nvSpPr>
          <p:spPr>
            <a:xfrm>
              <a:off x="3421130" y="1893405"/>
              <a:ext cx="599408" cy="307777"/>
            </a:xfrm>
            <a:prstGeom prst="rect">
              <a:avLst/>
            </a:prstGeom>
            <a:noFill/>
          </p:spPr>
          <p:txBody>
            <a:bodyPr wrap="square" rtlCol="0">
              <a:spAutoFit/>
            </a:bodyPr>
            <a:lstStyle/>
            <a:p>
              <a:pPr>
                <a:defRPr/>
              </a:pPr>
              <a:r>
                <a:rPr lang="en-US" sz="1400" kern="0">
                  <a:solidFill>
                    <a:prstClr val="black"/>
                  </a:solidFill>
                  <a:latin typeface="Times New Roman" panose="02020603050405020304" pitchFamily="18" charset="0"/>
                  <a:cs typeface="Times New Roman" panose="02020603050405020304" pitchFamily="18" charset="0"/>
                </a:rPr>
                <a:t>Base </a:t>
              </a:r>
            </a:p>
          </p:txBody>
        </p:sp>
        <p:sp>
          <p:nvSpPr>
            <p:cNvPr id="31" name="Right Bracket 30">
              <a:extLst>
                <a:ext uri="{FF2B5EF4-FFF2-40B4-BE49-F238E27FC236}">
                  <a16:creationId xmlns:a16="http://schemas.microsoft.com/office/drawing/2014/main" xmlns="" id="{D6AFA19D-CCF7-2A8D-BCBF-780DB416FC41}"/>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pic>
          <p:nvPicPr>
            <p:cNvPr id="32" name="Picture 31">
              <a:extLst>
                <a:ext uri="{FF2B5EF4-FFF2-40B4-BE49-F238E27FC236}">
                  <a16:creationId xmlns:a16="http://schemas.microsoft.com/office/drawing/2014/main" xmlns="" id="{F88938F3-D244-4E6E-3955-1F47C34A0196}"/>
                </a:ext>
              </a:extLst>
            </p:cNvPr>
            <p:cNvPicPr>
              <a:picLocks noChangeAspect="1"/>
            </p:cNvPicPr>
            <p:nvPr/>
          </p:nvPicPr>
          <p:blipFill>
            <a:blip r:embed="rId4"/>
            <a:stretch>
              <a:fillRect/>
            </a:stretch>
          </p:blipFill>
          <p:spPr>
            <a:xfrm>
              <a:off x="5539090" y="4276333"/>
              <a:ext cx="465362" cy="405591"/>
            </a:xfrm>
            <a:prstGeom prst="rect">
              <a:avLst/>
            </a:prstGeom>
          </p:spPr>
        </p:pic>
        <p:sp>
          <p:nvSpPr>
            <p:cNvPr id="33" name="Right Bracket 32">
              <a:extLst>
                <a:ext uri="{FF2B5EF4-FFF2-40B4-BE49-F238E27FC236}">
                  <a16:creationId xmlns:a16="http://schemas.microsoft.com/office/drawing/2014/main" xmlns="" id="{A08BB4B6-3C08-B229-A4A0-A5E2726532E2}"/>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algn="ctr">
                <a:defRPr/>
              </a:pPr>
              <a:endParaRPr lang="en-US" kern="0">
                <a:solidFill>
                  <a:prstClr val="black"/>
                </a:solidFill>
                <a:latin typeface="Calibri" panose="020F0502020204030204"/>
              </a:endParaRPr>
            </a:p>
          </p:txBody>
        </p:sp>
        <p:sp>
          <p:nvSpPr>
            <p:cNvPr id="34" name="TextBox 33">
              <a:extLst>
                <a:ext uri="{FF2B5EF4-FFF2-40B4-BE49-F238E27FC236}">
                  <a16:creationId xmlns:a16="http://schemas.microsoft.com/office/drawing/2014/main" xmlns="" id="{337B0A25-7A9E-587D-F654-A7D7AD2AD91F}"/>
                </a:ext>
              </a:extLst>
            </p:cNvPr>
            <p:cNvSpPr txBox="1"/>
            <p:nvPr/>
          </p:nvSpPr>
          <p:spPr>
            <a:xfrm>
              <a:off x="6739590" y="3136165"/>
              <a:ext cx="430887" cy="1452620"/>
            </a:xfrm>
            <a:prstGeom prst="rect">
              <a:avLst/>
            </a:prstGeom>
            <a:noFill/>
          </p:spPr>
          <p:txBody>
            <a:bodyPr vert="vert" wrap="square" rtlCol="0">
              <a:spAutoFit/>
            </a:bodyPr>
            <a:lstStyle/>
            <a:p>
              <a:pPr>
                <a:defRPr/>
              </a:pPr>
              <a:r>
                <a:rPr lang="en-US" sz="1600" kern="0">
                  <a:solidFill>
                    <a:prstClr val="black"/>
                  </a:solidFill>
                  <a:latin typeface="Times New Roman" panose="02020603050405020304" pitchFamily="18" charset="0"/>
                  <a:cs typeface="Times New Roman" panose="02020603050405020304" pitchFamily="18" charset="0"/>
                </a:rPr>
                <a:t>Chu kì xoắn </a:t>
              </a:r>
            </a:p>
          </p:txBody>
        </p:sp>
        <p:pic>
          <p:nvPicPr>
            <p:cNvPr id="35" name="Picture 34">
              <a:extLst>
                <a:ext uri="{FF2B5EF4-FFF2-40B4-BE49-F238E27FC236}">
                  <a16:creationId xmlns:a16="http://schemas.microsoft.com/office/drawing/2014/main" xmlns="" id="{E29A5B56-402B-2F69-E4B7-34E33587CD90}"/>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36" name="Straight Arrow Connector 35">
              <a:extLst>
                <a:ext uri="{FF2B5EF4-FFF2-40B4-BE49-F238E27FC236}">
                  <a16:creationId xmlns:a16="http://schemas.microsoft.com/office/drawing/2014/main" xmlns="" id="{A6E571F9-87D8-A075-F2A2-6820A12AC655}"/>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37" name="TextBox 36">
              <a:extLst>
                <a:ext uri="{FF2B5EF4-FFF2-40B4-BE49-F238E27FC236}">
                  <a16:creationId xmlns:a16="http://schemas.microsoft.com/office/drawing/2014/main" xmlns="" id="{BC113A01-B687-DFB8-51E0-DCA650DB6A75}"/>
                </a:ext>
              </a:extLst>
            </p:cNvPr>
            <p:cNvSpPr txBox="1"/>
            <p:nvPr/>
          </p:nvSpPr>
          <p:spPr>
            <a:xfrm>
              <a:off x="5517413" y="1885297"/>
              <a:ext cx="1222177" cy="523220"/>
            </a:xfrm>
            <a:prstGeom prst="rect">
              <a:avLst/>
            </a:prstGeom>
            <a:noFill/>
          </p:spPr>
          <p:txBody>
            <a:bodyPr wrap="square" rtlCol="0">
              <a:spAutoFit/>
            </a:bodyPr>
            <a:lstStyle/>
            <a:p>
              <a:pPr>
                <a:defRPr/>
              </a:pPr>
              <a:r>
                <a:rPr lang="en-US" sz="1400" b="1" kern="0" dirty="0">
                  <a:solidFill>
                    <a:srgbClr val="FF0000"/>
                  </a:solidFill>
                  <a:latin typeface="Times New Roman" panose="02020603050405020304" pitchFamily="18" charset="0"/>
                  <a:cs typeface="Times New Roman" panose="02020603050405020304" pitchFamily="18" charset="0"/>
                </a:rPr>
                <a:t>Liên </a:t>
              </a:r>
              <a:r>
                <a:rPr lang="en-US" sz="1400" b="1" kern="0" dirty="0" err="1">
                  <a:solidFill>
                    <a:srgbClr val="FF0000"/>
                  </a:solidFill>
                  <a:latin typeface="Times New Roman" panose="02020603050405020304" pitchFamily="18" charset="0"/>
                  <a:cs typeface="Times New Roman" panose="02020603050405020304" pitchFamily="18" charset="0"/>
                </a:rPr>
                <a:t>kết</a:t>
              </a:r>
              <a:r>
                <a:rPr lang="en-US" sz="1400" b="1" kern="0" dirty="0">
                  <a:solidFill>
                    <a:srgbClr val="FF0000"/>
                  </a:solidFill>
                  <a:latin typeface="Times New Roman" panose="02020603050405020304" pitchFamily="18" charset="0"/>
                  <a:cs typeface="Times New Roman" panose="02020603050405020304" pitchFamily="18" charset="0"/>
                </a:rPr>
                <a:t> </a:t>
              </a:r>
              <a:r>
                <a:rPr lang="en-US" sz="1400" b="1" kern="0" dirty="0" err="1">
                  <a:solidFill>
                    <a:srgbClr val="FF0000"/>
                  </a:solidFill>
                  <a:latin typeface="Times New Roman" panose="02020603050405020304" pitchFamily="18" charset="0"/>
                  <a:cs typeface="Times New Roman" panose="02020603050405020304" pitchFamily="18" charset="0"/>
                </a:rPr>
                <a:t>cộng</a:t>
              </a:r>
              <a:r>
                <a:rPr lang="en-US" sz="1400" b="1" kern="0" dirty="0">
                  <a:solidFill>
                    <a:srgbClr val="FF0000"/>
                  </a:solidFill>
                  <a:latin typeface="Times New Roman" panose="02020603050405020304" pitchFamily="18" charset="0"/>
                  <a:cs typeface="Times New Roman" panose="02020603050405020304" pitchFamily="18" charset="0"/>
                </a:rPr>
                <a:t> </a:t>
              </a:r>
              <a:r>
                <a:rPr lang="en-US" sz="1400" b="1" kern="0" dirty="0" err="1">
                  <a:solidFill>
                    <a:srgbClr val="FF0000"/>
                  </a:solidFill>
                  <a:latin typeface="Times New Roman" panose="02020603050405020304" pitchFamily="18" charset="0"/>
                  <a:cs typeface="Times New Roman" panose="02020603050405020304" pitchFamily="18" charset="0"/>
                </a:rPr>
                <a:t>hóa</a:t>
              </a:r>
              <a:r>
                <a:rPr lang="en-US" sz="1400" b="1" kern="0" dirty="0">
                  <a:solidFill>
                    <a:srgbClr val="FF0000"/>
                  </a:solidFill>
                  <a:latin typeface="Times New Roman" panose="02020603050405020304" pitchFamily="18" charset="0"/>
                  <a:cs typeface="Times New Roman" panose="02020603050405020304" pitchFamily="18" charset="0"/>
                </a:rPr>
                <a:t> </a:t>
              </a:r>
              <a:r>
                <a:rPr lang="en-US" sz="1400" b="1" kern="0" dirty="0" err="1">
                  <a:solidFill>
                    <a:srgbClr val="FF0000"/>
                  </a:solidFill>
                  <a:latin typeface="Times New Roman" panose="02020603050405020304" pitchFamily="18" charset="0"/>
                  <a:cs typeface="Times New Roman" panose="02020603050405020304" pitchFamily="18" charset="0"/>
                </a:rPr>
                <a:t>trị</a:t>
              </a:r>
              <a:endParaRPr lang="en-US" sz="1400" b="1" kern="0" dirty="0">
                <a:solidFill>
                  <a:srgbClr val="FF0000"/>
                </a:solidFill>
                <a:latin typeface="Times New Roman" panose="02020603050405020304" pitchFamily="18" charset="0"/>
                <a:cs typeface="Times New Roman" panose="02020603050405020304" pitchFamily="18" charset="0"/>
              </a:endParaRPr>
            </a:p>
          </p:txBody>
        </p:sp>
        <p:cxnSp>
          <p:nvCxnSpPr>
            <p:cNvPr id="38" name="Straight Connector 37">
              <a:extLst>
                <a:ext uri="{FF2B5EF4-FFF2-40B4-BE49-F238E27FC236}">
                  <a16:creationId xmlns:a16="http://schemas.microsoft.com/office/drawing/2014/main" xmlns="" id="{0B7217D3-9EAA-80BD-115B-29DE18AABEDF}"/>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39" name="Picture 38">
              <a:extLst>
                <a:ext uri="{FF2B5EF4-FFF2-40B4-BE49-F238E27FC236}">
                  <a16:creationId xmlns:a16="http://schemas.microsoft.com/office/drawing/2014/main" xmlns="" id="{5664C5D1-D211-FE7F-6DA7-88D72BCFB21A}"/>
                </a:ext>
              </a:extLst>
            </p:cNvPr>
            <p:cNvPicPr>
              <a:picLocks noChangeAspect="1"/>
            </p:cNvPicPr>
            <p:nvPr/>
          </p:nvPicPr>
          <p:blipFill>
            <a:blip r:embed="rId6"/>
            <a:stretch>
              <a:fillRect/>
            </a:stretch>
          </p:blipFill>
          <p:spPr>
            <a:xfrm>
              <a:off x="4310579" y="6441057"/>
              <a:ext cx="411381" cy="381068"/>
            </a:xfrm>
            <a:prstGeom prst="rect">
              <a:avLst/>
            </a:prstGeom>
          </p:spPr>
        </p:pic>
      </p:grpSp>
    </p:spTree>
    <p:extLst>
      <p:ext uri="{BB962C8B-B14F-4D97-AF65-F5344CB8AC3E}">
        <p14:creationId xmlns:p14="http://schemas.microsoft.com/office/powerpoint/2010/main" val="313538180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xmlns=""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4F29295D-5785-DCDC-2C71-2224B9EB0CB5}"/>
              </a:ext>
            </a:extLst>
          </p:cNvPr>
          <p:cNvGrpSpPr/>
          <p:nvPr/>
        </p:nvGrpSpPr>
        <p:grpSpPr>
          <a:xfrm>
            <a:off x="105878" y="220733"/>
            <a:ext cx="7089313" cy="2375378"/>
            <a:chOff x="1094862" y="5307264"/>
            <a:chExt cx="7089313" cy="2375378"/>
          </a:xfrm>
        </p:grpSpPr>
        <p:sp>
          <p:nvSpPr>
            <p:cNvPr id="4" name="Rectangle: Rounded Corners 3">
              <a:extLst>
                <a:ext uri="{FF2B5EF4-FFF2-40B4-BE49-F238E27FC236}">
                  <a16:creationId xmlns:a16="http://schemas.microsoft.com/office/drawing/2014/main" xmlns="" id="{060654E4-C20C-99F7-71EF-9DB76D733A8E}"/>
                </a:ext>
              </a:extLst>
            </p:cNvPr>
            <p:cNvSpPr/>
            <p:nvPr/>
          </p:nvSpPr>
          <p:spPr>
            <a:xfrm>
              <a:off x="1436112" y="5486400"/>
              <a:ext cx="6748063" cy="2196242"/>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a:extLst>
                <a:ext uri="{FF2B5EF4-FFF2-40B4-BE49-F238E27FC236}">
                  <a16:creationId xmlns:a16="http://schemas.microsoft.com/office/drawing/2014/main" xmlns=""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xmlns=""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6" descr="waving hand&quot; Emoji - Download for free – Iconduck">
                <a:extLst>
                  <a:ext uri="{FF2B5EF4-FFF2-40B4-BE49-F238E27FC236}">
                    <a16:creationId xmlns:a16="http://schemas.microsoft.com/office/drawing/2014/main" xmlns="" id="{2549905C-364D-BBD4-FA36-92E95CD175A9}"/>
                  </a:ext>
                </a:extLst>
              </p:cNvPr>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xmlns="" id="{EE0A7874-3831-6E50-9C40-20BDC68BC6C3}"/>
                </a:ext>
              </a:extLst>
            </p:cNvPr>
            <p:cNvSpPr txBox="1"/>
            <p:nvPr/>
          </p:nvSpPr>
          <p:spPr>
            <a:xfrm>
              <a:off x="1906032" y="5486400"/>
              <a:ext cx="6127618" cy="1657633"/>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800" b="1"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800" i="1" u="none" strike="noStrike" kern="0" cap="none" spc="0" normalizeH="0" baseline="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800" i="1" u="none" strike="noStrike" kern="0" cap="none" spc="0" normalizeH="0" noProof="0" dirty="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xmlns="" id="{75AAF699-92DF-AFC7-E545-888B92B9C18C}"/>
              </a:ext>
            </a:extLst>
          </p:cNvPr>
          <p:cNvSpPr/>
          <p:nvPr/>
        </p:nvSpPr>
        <p:spPr>
          <a:xfrm>
            <a:off x="3097492" y="3183999"/>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xmlns="" id="{9E05F3F7-347C-6696-C8A1-994F75354AB8}"/>
              </a:ext>
            </a:extLst>
          </p:cNvPr>
          <p:cNvSpPr txBox="1"/>
          <p:nvPr/>
        </p:nvSpPr>
        <p:spPr>
          <a:xfrm>
            <a:off x="544205" y="3674001"/>
            <a:ext cx="6249110" cy="2496837"/>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sz="3200" dirty="0">
                <a:solidFill>
                  <a:srgbClr val="FF0000"/>
                </a:solidFill>
              </a:rPr>
              <a:t>Các đơn phân cấu tạo nên phân tử DNA bao gồm: </a:t>
            </a:r>
            <a:r>
              <a:rPr lang="vi-VN" sz="3200" b="0" dirty="0"/>
              <a:t>Adenine (A), Thymine (T), Guanine (G), Cytosine (C).</a:t>
            </a:r>
            <a:endParaRPr lang="en-US" sz="3200" b="0" dirty="0"/>
          </a:p>
        </p:txBody>
      </p:sp>
    </p:spTree>
    <p:extLst>
      <p:ext uri="{BB962C8B-B14F-4D97-AF65-F5344CB8AC3E}">
        <p14:creationId xmlns:p14="http://schemas.microsoft.com/office/powerpoint/2010/main" val="38868915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xmlns=""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xmlns=""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6160606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1986" name="Group 2">
            <a:extLst>
              <a:ext uri="{FF2B5EF4-FFF2-40B4-BE49-F238E27FC236}">
                <a16:creationId xmlns:a16="http://schemas.microsoft.com/office/drawing/2014/main" xmlns="" id="{6AF9DC7D-7D85-4562-B210-C6C10FE92293}"/>
              </a:ext>
            </a:extLst>
          </p:cNvPr>
          <p:cNvGrpSpPr>
            <a:grpSpLocks/>
          </p:cNvGrpSpPr>
          <p:nvPr/>
        </p:nvGrpSpPr>
        <p:grpSpPr bwMode="auto">
          <a:xfrm>
            <a:off x="5289551" y="3313114"/>
            <a:ext cx="766763" cy="287337"/>
            <a:chOff x="2832" y="1440"/>
            <a:chExt cx="483" cy="181"/>
          </a:xfrm>
        </p:grpSpPr>
        <p:grpSp>
          <p:nvGrpSpPr>
            <p:cNvPr id="19725" name="Group 3">
              <a:extLst>
                <a:ext uri="{FF2B5EF4-FFF2-40B4-BE49-F238E27FC236}">
                  <a16:creationId xmlns:a16="http://schemas.microsoft.com/office/drawing/2014/main" xmlns="" id="{E80B6693-EF7D-4027-ADF5-7F6B4D9069E2}"/>
                </a:ext>
              </a:extLst>
            </p:cNvPr>
            <p:cNvGrpSpPr>
              <a:grpSpLocks/>
            </p:cNvGrpSpPr>
            <p:nvPr/>
          </p:nvGrpSpPr>
          <p:grpSpPr bwMode="auto">
            <a:xfrm flipH="1">
              <a:off x="2832" y="1448"/>
              <a:ext cx="483" cy="173"/>
              <a:chOff x="3482" y="2208"/>
              <a:chExt cx="365" cy="122"/>
            </a:xfrm>
          </p:grpSpPr>
          <p:grpSp>
            <p:nvGrpSpPr>
              <p:cNvPr id="19727" name="Group 4">
                <a:extLst>
                  <a:ext uri="{FF2B5EF4-FFF2-40B4-BE49-F238E27FC236}">
                    <a16:creationId xmlns:a16="http://schemas.microsoft.com/office/drawing/2014/main" xmlns="" id="{8564389E-423F-4025-9A6E-E2E68EFB4717}"/>
                  </a:ext>
                </a:extLst>
              </p:cNvPr>
              <p:cNvGrpSpPr>
                <a:grpSpLocks/>
              </p:cNvGrpSpPr>
              <p:nvPr/>
            </p:nvGrpSpPr>
            <p:grpSpPr bwMode="auto">
              <a:xfrm>
                <a:off x="3484" y="2208"/>
                <a:ext cx="363" cy="122"/>
                <a:chOff x="3496" y="2256"/>
                <a:chExt cx="363" cy="122"/>
              </a:xfrm>
            </p:grpSpPr>
            <p:grpSp>
              <p:nvGrpSpPr>
                <p:cNvPr id="19729" name="Group 5">
                  <a:extLst>
                    <a:ext uri="{FF2B5EF4-FFF2-40B4-BE49-F238E27FC236}">
                      <a16:creationId xmlns:a16="http://schemas.microsoft.com/office/drawing/2014/main" xmlns="" id="{0D6BD230-C9C1-4288-8571-ADBFF0634CC4}"/>
                    </a:ext>
                  </a:extLst>
                </p:cNvPr>
                <p:cNvGrpSpPr>
                  <a:grpSpLocks/>
                </p:cNvGrpSpPr>
                <p:nvPr/>
              </p:nvGrpSpPr>
              <p:grpSpPr bwMode="auto">
                <a:xfrm>
                  <a:off x="3521" y="2256"/>
                  <a:ext cx="327" cy="122"/>
                  <a:chOff x="3521" y="2220"/>
                  <a:chExt cx="327" cy="122"/>
                </a:xfrm>
              </p:grpSpPr>
              <p:sp>
                <p:nvSpPr>
                  <p:cNvPr id="19731" name="Rectangle 6">
                    <a:extLst>
                      <a:ext uri="{FF2B5EF4-FFF2-40B4-BE49-F238E27FC236}">
                        <a16:creationId xmlns:a16="http://schemas.microsoft.com/office/drawing/2014/main" xmlns="" id="{B1B1C644-4432-4DFB-BFBC-787F54DDEB7E}"/>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732" name="AutoShape 7">
                    <a:extLst>
                      <a:ext uri="{FF2B5EF4-FFF2-40B4-BE49-F238E27FC236}">
                        <a16:creationId xmlns:a16="http://schemas.microsoft.com/office/drawing/2014/main" xmlns="" id="{FBED3F3B-1A9C-4722-BDD9-ED36541A4589}"/>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730" name="Line 8">
                  <a:extLst>
                    <a:ext uri="{FF2B5EF4-FFF2-40B4-BE49-F238E27FC236}">
                      <a16:creationId xmlns:a16="http://schemas.microsoft.com/office/drawing/2014/main" xmlns="" id="{0358A98A-CA5B-418B-98A6-074320806C3B}"/>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728" name="Line 9">
                <a:extLst>
                  <a:ext uri="{FF2B5EF4-FFF2-40B4-BE49-F238E27FC236}">
                    <a16:creationId xmlns:a16="http://schemas.microsoft.com/office/drawing/2014/main" xmlns="" id="{7B64BAF8-FAC5-42B8-83FA-796BEFA4F103}"/>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726" name="Text Box 10">
              <a:extLst>
                <a:ext uri="{FF2B5EF4-FFF2-40B4-BE49-F238E27FC236}">
                  <a16:creationId xmlns:a16="http://schemas.microsoft.com/office/drawing/2014/main" xmlns="" id="{D6843E37-66E3-48B2-B53F-BAE3A2A72023}"/>
                </a:ext>
              </a:extLst>
            </p:cNvPr>
            <p:cNvSpPr txBox="1">
              <a:spLocks noChangeArrowheads="1"/>
            </p:cNvSpPr>
            <p:nvPr/>
          </p:nvSpPr>
          <p:spPr bwMode="auto">
            <a:xfrm flipH="1">
              <a:off x="3030" y="1440"/>
              <a:ext cx="197"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grpSp>
        <p:nvGrpSpPr>
          <p:cNvPr id="19459" name="Group 11">
            <a:extLst>
              <a:ext uri="{FF2B5EF4-FFF2-40B4-BE49-F238E27FC236}">
                <a16:creationId xmlns:a16="http://schemas.microsoft.com/office/drawing/2014/main" xmlns="" id="{E96A5637-BCFA-418A-B23A-9234F015ABA4}"/>
              </a:ext>
            </a:extLst>
          </p:cNvPr>
          <p:cNvGrpSpPr>
            <a:grpSpLocks/>
          </p:cNvGrpSpPr>
          <p:nvPr/>
        </p:nvGrpSpPr>
        <p:grpSpPr bwMode="auto">
          <a:xfrm>
            <a:off x="2066925" y="339725"/>
            <a:ext cx="579438" cy="274638"/>
            <a:chOff x="385" y="2036"/>
            <a:chExt cx="365" cy="173"/>
          </a:xfrm>
        </p:grpSpPr>
        <p:grpSp>
          <p:nvGrpSpPr>
            <p:cNvPr id="19717" name="Group 12">
              <a:extLst>
                <a:ext uri="{FF2B5EF4-FFF2-40B4-BE49-F238E27FC236}">
                  <a16:creationId xmlns:a16="http://schemas.microsoft.com/office/drawing/2014/main" xmlns="" id="{EAD753F1-65FC-4003-B2BC-935F6D3BAB2B}"/>
                </a:ext>
              </a:extLst>
            </p:cNvPr>
            <p:cNvGrpSpPr>
              <a:grpSpLocks/>
            </p:cNvGrpSpPr>
            <p:nvPr/>
          </p:nvGrpSpPr>
          <p:grpSpPr bwMode="auto">
            <a:xfrm>
              <a:off x="385" y="2063"/>
              <a:ext cx="365" cy="122"/>
              <a:chOff x="3482" y="2208"/>
              <a:chExt cx="365" cy="122"/>
            </a:xfrm>
          </p:grpSpPr>
          <p:grpSp>
            <p:nvGrpSpPr>
              <p:cNvPr id="19719" name="Group 13">
                <a:extLst>
                  <a:ext uri="{FF2B5EF4-FFF2-40B4-BE49-F238E27FC236}">
                    <a16:creationId xmlns:a16="http://schemas.microsoft.com/office/drawing/2014/main" xmlns="" id="{C9798074-89A6-4794-BC81-D7C9E4E5FA6D}"/>
                  </a:ext>
                </a:extLst>
              </p:cNvPr>
              <p:cNvGrpSpPr>
                <a:grpSpLocks/>
              </p:cNvGrpSpPr>
              <p:nvPr/>
            </p:nvGrpSpPr>
            <p:grpSpPr bwMode="auto">
              <a:xfrm>
                <a:off x="3484" y="2208"/>
                <a:ext cx="363" cy="122"/>
                <a:chOff x="3496" y="2256"/>
                <a:chExt cx="363" cy="122"/>
              </a:xfrm>
            </p:grpSpPr>
            <p:grpSp>
              <p:nvGrpSpPr>
                <p:cNvPr id="19721" name="Group 14">
                  <a:extLst>
                    <a:ext uri="{FF2B5EF4-FFF2-40B4-BE49-F238E27FC236}">
                      <a16:creationId xmlns:a16="http://schemas.microsoft.com/office/drawing/2014/main" xmlns="" id="{FB0062C5-B835-4F0D-B3A4-89D5A4D5DF8F}"/>
                    </a:ext>
                  </a:extLst>
                </p:cNvPr>
                <p:cNvGrpSpPr>
                  <a:grpSpLocks/>
                </p:cNvGrpSpPr>
                <p:nvPr/>
              </p:nvGrpSpPr>
              <p:grpSpPr bwMode="auto">
                <a:xfrm>
                  <a:off x="3521" y="2256"/>
                  <a:ext cx="327" cy="122"/>
                  <a:chOff x="3521" y="2220"/>
                  <a:chExt cx="327" cy="122"/>
                </a:xfrm>
              </p:grpSpPr>
              <p:sp>
                <p:nvSpPr>
                  <p:cNvPr id="19723" name="Rectangle 15">
                    <a:extLst>
                      <a:ext uri="{FF2B5EF4-FFF2-40B4-BE49-F238E27FC236}">
                        <a16:creationId xmlns:a16="http://schemas.microsoft.com/office/drawing/2014/main" xmlns="" id="{5C0DCE6D-7418-4F76-9ED2-B49604BB4325}"/>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724" name="AutoShape 16">
                    <a:extLst>
                      <a:ext uri="{FF2B5EF4-FFF2-40B4-BE49-F238E27FC236}">
                        <a16:creationId xmlns:a16="http://schemas.microsoft.com/office/drawing/2014/main" xmlns="" id="{C0EF2FED-3FB8-4F19-8063-1FA7F262FB7D}"/>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722" name="Line 17">
                  <a:extLst>
                    <a:ext uri="{FF2B5EF4-FFF2-40B4-BE49-F238E27FC236}">
                      <a16:creationId xmlns:a16="http://schemas.microsoft.com/office/drawing/2014/main" xmlns="" id="{F745D767-1887-439E-BE9C-7BED2A376C9D}"/>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720" name="Line 18">
                <a:extLst>
                  <a:ext uri="{FF2B5EF4-FFF2-40B4-BE49-F238E27FC236}">
                    <a16:creationId xmlns:a16="http://schemas.microsoft.com/office/drawing/2014/main" xmlns="" id="{309C88E5-3936-4EB1-B73C-A31D9FE3E69B}"/>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718" name="Text Box 19">
              <a:extLst>
                <a:ext uri="{FF2B5EF4-FFF2-40B4-BE49-F238E27FC236}">
                  <a16:creationId xmlns:a16="http://schemas.microsoft.com/office/drawing/2014/main" xmlns="" id="{18458D29-35F6-484B-93F4-299C0525FFA3}"/>
                </a:ext>
              </a:extLst>
            </p:cNvPr>
            <p:cNvSpPr txBox="1">
              <a:spLocks noChangeArrowheads="1"/>
            </p:cNvSpPr>
            <p:nvPr/>
          </p:nvSpPr>
          <p:spPr bwMode="auto">
            <a:xfrm>
              <a:off x="403" y="2036"/>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grpSp>
        <p:nvGrpSpPr>
          <p:cNvPr id="19460" name="Group 20">
            <a:extLst>
              <a:ext uri="{FF2B5EF4-FFF2-40B4-BE49-F238E27FC236}">
                <a16:creationId xmlns:a16="http://schemas.microsoft.com/office/drawing/2014/main" xmlns="" id="{43A595AB-D6B6-47AC-BEF2-8FC923068DE9}"/>
              </a:ext>
            </a:extLst>
          </p:cNvPr>
          <p:cNvGrpSpPr>
            <a:grpSpLocks/>
          </p:cNvGrpSpPr>
          <p:nvPr/>
        </p:nvGrpSpPr>
        <p:grpSpPr bwMode="auto">
          <a:xfrm>
            <a:off x="2063750" y="317506"/>
            <a:ext cx="579438" cy="276226"/>
            <a:chOff x="385" y="2036"/>
            <a:chExt cx="365" cy="174"/>
          </a:xfrm>
        </p:grpSpPr>
        <p:grpSp>
          <p:nvGrpSpPr>
            <p:cNvPr id="19709" name="Group 21">
              <a:extLst>
                <a:ext uri="{FF2B5EF4-FFF2-40B4-BE49-F238E27FC236}">
                  <a16:creationId xmlns:a16="http://schemas.microsoft.com/office/drawing/2014/main" xmlns="" id="{6C6E2622-DEB8-477F-AB57-E52C49452397}"/>
                </a:ext>
              </a:extLst>
            </p:cNvPr>
            <p:cNvGrpSpPr>
              <a:grpSpLocks/>
            </p:cNvGrpSpPr>
            <p:nvPr/>
          </p:nvGrpSpPr>
          <p:grpSpPr bwMode="auto">
            <a:xfrm>
              <a:off x="385" y="2063"/>
              <a:ext cx="365" cy="122"/>
              <a:chOff x="3482" y="2208"/>
              <a:chExt cx="365" cy="122"/>
            </a:xfrm>
          </p:grpSpPr>
          <p:grpSp>
            <p:nvGrpSpPr>
              <p:cNvPr id="19711" name="Group 22">
                <a:extLst>
                  <a:ext uri="{FF2B5EF4-FFF2-40B4-BE49-F238E27FC236}">
                    <a16:creationId xmlns:a16="http://schemas.microsoft.com/office/drawing/2014/main" xmlns="" id="{B5897A2D-BF65-4553-868F-21B5F8686BE0}"/>
                  </a:ext>
                </a:extLst>
              </p:cNvPr>
              <p:cNvGrpSpPr>
                <a:grpSpLocks/>
              </p:cNvGrpSpPr>
              <p:nvPr/>
            </p:nvGrpSpPr>
            <p:grpSpPr bwMode="auto">
              <a:xfrm>
                <a:off x="3484" y="2208"/>
                <a:ext cx="363" cy="122"/>
                <a:chOff x="3496" y="2256"/>
                <a:chExt cx="363" cy="122"/>
              </a:xfrm>
            </p:grpSpPr>
            <p:grpSp>
              <p:nvGrpSpPr>
                <p:cNvPr id="19713" name="Group 23">
                  <a:extLst>
                    <a:ext uri="{FF2B5EF4-FFF2-40B4-BE49-F238E27FC236}">
                      <a16:creationId xmlns:a16="http://schemas.microsoft.com/office/drawing/2014/main" xmlns="" id="{A7B6CD05-78C8-45ED-9CF3-6EA94F92042B}"/>
                    </a:ext>
                  </a:extLst>
                </p:cNvPr>
                <p:cNvGrpSpPr>
                  <a:grpSpLocks/>
                </p:cNvGrpSpPr>
                <p:nvPr/>
              </p:nvGrpSpPr>
              <p:grpSpPr bwMode="auto">
                <a:xfrm>
                  <a:off x="3521" y="2256"/>
                  <a:ext cx="327" cy="122"/>
                  <a:chOff x="3521" y="2220"/>
                  <a:chExt cx="327" cy="122"/>
                </a:xfrm>
              </p:grpSpPr>
              <p:sp>
                <p:nvSpPr>
                  <p:cNvPr id="19715" name="Rectangle 24">
                    <a:extLst>
                      <a:ext uri="{FF2B5EF4-FFF2-40B4-BE49-F238E27FC236}">
                        <a16:creationId xmlns:a16="http://schemas.microsoft.com/office/drawing/2014/main" xmlns="" id="{02B186F9-DB29-4B92-9299-8FED1C2B04B8}"/>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716" name="AutoShape 25">
                    <a:extLst>
                      <a:ext uri="{FF2B5EF4-FFF2-40B4-BE49-F238E27FC236}">
                        <a16:creationId xmlns:a16="http://schemas.microsoft.com/office/drawing/2014/main" xmlns="" id="{8BA334AF-6C65-4A0D-B09A-4DBFA62ACCE1}"/>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714" name="Line 26">
                  <a:extLst>
                    <a:ext uri="{FF2B5EF4-FFF2-40B4-BE49-F238E27FC236}">
                      <a16:creationId xmlns:a16="http://schemas.microsoft.com/office/drawing/2014/main" xmlns="" id="{7573F706-BE6D-46D0-902C-F8F462635A4F}"/>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712" name="Line 27">
                <a:extLst>
                  <a:ext uri="{FF2B5EF4-FFF2-40B4-BE49-F238E27FC236}">
                    <a16:creationId xmlns:a16="http://schemas.microsoft.com/office/drawing/2014/main" xmlns="" id="{FA49421D-C2B3-464E-B1BE-0A517D76C2D8}"/>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710" name="Text Box 28">
              <a:extLst>
                <a:ext uri="{FF2B5EF4-FFF2-40B4-BE49-F238E27FC236}">
                  <a16:creationId xmlns:a16="http://schemas.microsoft.com/office/drawing/2014/main" xmlns="" id="{8087FD6C-22B0-4DB8-9FB8-C18BC7D40BC7}"/>
                </a:ext>
              </a:extLst>
            </p:cNvPr>
            <p:cNvSpPr txBox="1">
              <a:spLocks noChangeArrowheads="1"/>
            </p:cNvSpPr>
            <p:nvPr/>
          </p:nvSpPr>
          <p:spPr bwMode="auto">
            <a:xfrm>
              <a:off x="403" y="2036"/>
              <a:ext cx="197"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sp>
        <p:nvSpPr>
          <p:cNvPr id="19461" name="AutoShape 29">
            <a:extLst>
              <a:ext uri="{FF2B5EF4-FFF2-40B4-BE49-F238E27FC236}">
                <a16:creationId xmlns:a16="http://schemas.microsoft.com/office/drawing/2014/main" xmlns="" id="{A5BCB0F5-CC6D-4219-A20E-A579F482469B}"/>
              </a:ext>
            </a:extLst>
          </p:cNvPr>
          <p:cNvSpPr>
            <a:spLocks noChangeArrowheads="1"/>
          </p:cNvSpPr>
          <p:nvPr/>
        </p:nvSpPr>
        <p:spPr bwMode="auto">
          <a:xfrm>
            <a:off x="2114551" y="569914"/>
            <a:ext cx="576263" cy="192087"/>
          </a:xfrm>
          <a:prstGeom prst="homePlate">
            <a:avLst>
              <a:gd name="adj" fmla="val 52070"/>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G</a:t>
            </a:r>
          </a:p>
        </p:txBody>
      </p:sp>
      <p:grpSp>
        <p:nvGrpSpPr>
          <p:cNvPr id="19462" name="Group 30">
            <a:extLst>
              <a:ext uri="{FF2B5EF4-FFF2-40B4-BE49-F238E27FC236}">
                <a16:creationId xmlns:a16="http://schemas.microsoft.com/office/drawing/2014/main" xmlns="" id="{B6BEEF9E-ABB3-4502-A78B-D684F07886A7}"/>
              </a:ext>
            </a:extLst>
          </p:cNvPr>
          <p:cNvGrpSpPr>
            <a:grpSpLocks/>
          </p:cNvGrpSpPr>
          <p:nvPr/>
        </p:nvGrpSpPr>
        <p:grpSpPr bwMode="auto">
          <a:xfrm flipH="1">
            <a:off x="2114551" y="741364"/>
            <a:ext cx="442913" cy="274637"/>
            <a:chOff x="715" y="2036"/>
            <a:chExt cx="279" cy="173"/>
          </a:xfrm>
        </p:grpSpPr>
        <p:grpSp>
          <p:nvGrpSpPr>
            <p:cNvPr id="19705" name="Group 31">
              <a:extLst>
                <a:ext uri="{FF2B5EF4-FFF2-40B4-BE49-F238E27FC236}">
                  <a16:creationId xmlns:a16="http://schemas.microsoft.com/office/drawing/2014/main" xmlns="" id="{AA8E9B38-6ADD-4D7D-A8B8-DCD59D412929}"/>
                </a:ext>
              </a:extLst>
            </p:cNvPr>
            <p:cNvGrpSpPr>
              <a:grpSpLocks/>
            </p:cNvGrpSpPr>
            <p:nvPr/>
          </p:nvGrpSpPr>
          <p:grpSpPr bwMode="auto">
            <a:xfrm>
              <a:off x="715" y="2063"/>
              <a:ext cx="277" cy="121"/>
              <a:chOff x="3824" y="2208"/>
              <a:chExt cx="277" cy="121"/>
            </a:xfrm>
          </p:grpSpPr>
          <p:sp>
            <p:nvSpPr>
              <p:cNvPr id="19707" name="AutoShape 32">
                <a:extLst>
                  <a:ext uri="{FF2B5EF4-FFF2-40B4-BE49-F238E27FC236}">
                    <a16:creationId xmlns:a16="http://schemas.microsoft.com/office/drawing/2014/main" xmlns="" id="{3CF19C5E-A7B3-4AFE-B325-E8B242EFA93F}"/>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708" name="AutoShape 33">
                <a:extLst>
                  <a:ext uri="{FF2B5EF4-FFF2-40B4-BE49-F238E27FC236}">
                    <a16:creationId xmlns:a16="http://schemas.microsoft.com/office/drawing/2014/main" xmlns="" id="{4B4DCE20-EBE7-48C9-8D8B-E1EA68690353}"/>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706" name="Text Box 34">
              <a:extLst>
                <a:ext uri="{FF2B5EF4-FFF2-40B4-BE49-F238E27FC236}">
                  <a16:creationId xmlns:a16="http://schemas.microsoft.com/office/drawing/2014/main" xmlns="" id="{9AE88208-B958-43DD-93F3-8C8B050A4C1C}"/>
                </a:ext>
              </a:extLst>
            </p:cNvPr>
            <p:cNvSpPr txBox="1">
              <a:spLocks noChangeArrowheads="1"/>
            </p:cNvSpPr>
            <p:nvPr/>
          </p:nvSpPr>
          <p:spPr bwMode="auto">
            <a:xfrm>
              <a:off x="814" y="2036"/>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19463" name="Group 35">
            <a:extLst>
              <a:ext uri="{FF2B5EF4-FFF2-40B4-BE49-F238E27FC236}">
                <a16:creationId xmlns:a16="http://schemas.microsoft.com/office/drawing/2014/main" xmlns="" id="{671333A6-DC86-4C09-B266-91F8767E0EAB}"/>
              </a:ext>
            </a:extLst>
          </p:cNvPr>
          <p:cNvGrpSpPr>
            <a:grpSpLocks/>
          </p:cNvGrpSpPr>
          <p:nvPr/>
        </p:nvGrpSpPr>
        <p:grpSpPr bwMode="auto">
          <a:xfrm flipH="1">
            <a:off x="2098676" y="973134"/>
            <a:ext cx="442913" cy="276224"/>
            <a:chOff x="727" y="1903"/>
            <a:chExt cx="279" cy="174"/>
          </a:xfrm>
        </p:grpSpPr>
        <p:sp>
          <p:nvSpPr>
            <p:cNvPr id="19703" name="Freeform 36">
              <a:extLst>
                <a:ext uri="{FF2B5EF4-FFF2-40B4-BE49-F238E27FC236}">
                  <a16:creationId xmlns:a16="http://schemas.microsoft.com/office/drawing/2014/main" xmlns="" id="{7839D6ED-2448-4504-8847-87E3BDE80768}"/>
                </a:ext>
              </a:extLst>
            </p:cNvPr>
            <p:cNvSpPr>
              <a:spLocks/>
            </p:cNvSpPr>
            <p:nvPr/>
          </p:nvSpPr>
          <p:spPr bwMode="auto">
            <a:xfrm>
              <a:off x="727" y="1918"/>
              <a:ext cx="266" cy="121"/>
            </a:xfrm>
            <a:custGeom>
              <a:avLst/>
              <a:gdLst>
                <a:gd name="T0" fmla="*/ 0 w 1185"/>
                <a:gd name="T1" fmla="*/ 0 h 774"/>
                <a:gd name="T2" fmla="*/ 3 w 1185"/>
                <a:gd name="T3" fmla="*/ 0 h 774"/>
                <a:gd name="T4" fmla="*/ 3 w 1185"/>
                <a:gd name="T5" fmla="*/ 0 h 774"/>
                <a:gd name="T6" fmla="*/ 0 w 1185"/>
                <a:gd name="T7" fmla="*/ 0 h 774"/>
                <a:gd name="T8" fmla="*/ 1 w 1185"/>
                <a:gd name="T9" fmla="*/ 0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704" name="Text Box 37">
              <a:extLst>
                <a:ext uri="{FF2B5EF4-FFF2-40B4-BE49-F238E27FC236}">
                  <a16:creationId xmlns:a16="http://schemas.microsoft.com/office/drawing/2014/main" xmlns="" id="{DEF7670B-7CC8-44C3-8F8B-B89503ACE76D}"/>
                </a:ext>
              </a:extLst>
            </p:cNvPr>
            <p:cNvSpPr txBox="1">
              <a:spLocks noChangeArrowheads="1"/>
            </p:cNvSpPr>
            <p:nvPr/>
          </p:nvSpPr>
          <p:spPr bwMode="auto">
            <a:xfrm>
              <a:off x="814" y="1903"/>
              <a:ext cx="19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a:solidFill>
                    <a:srgbClr val="000000"/>
                  </a:solidFill>
                  <a:latin typeface=".VnBlackH" panose="020B7200000000000000" pitchFamily="34" charset="0"/>
                </a:rPr>
                <a:t>C</a:t>
              </a:r>
            </a:p>
          </p:txBody>
        </p:sp>
      </p:grpSp>
      <p:grpSp>
        <p:nvGrpSpPr>
          <p:cNvPr id="19464" name="Group 38">
            <a:extLst>
              <a:ext uri="{FF2B5EF4-FFF2-40B4-BE49-F238E27FC236}">
                <a16:creationId xmlns:a16="http://schemas.microsoft.com/office/drawing/2014/main" xmlns="" id="{DB63F8BD-DED6-42A5-A757-00478B0C73CA}"/>
              </a:ext>
            </a:extLst>
          </p:cNvPr>
          <p:cNvGrpSpPr>
            <a:grpSpLocks/>
          </p:cNvGrpSpPr>
          <p:nvPr/>
        </p:nvGrpSpPr>
        <p:grpSpPr bwMode="auto">
          <a:xfrm flipH="1">
            <a:off x="2114551" y="1158875"/>
            <a:ext cx="442913" cy="274638"/>
            <a:chOff x="715" y="2036"/>
            <a:chExt cx="279" cy="173"/>
          </a:xfrm>
        </p:grpSpPr>
        <p:grpSp>
          <p:nvGrpSpPr>
            <p:cNvPr id="19699" name="Group 39">
              <a:extLst>
                <a:ext uri="{FF2B5EF4-FFF2-40B4-BE49-F238E27FC236}">
                  <a16:creationId xmlns:a16="http://schemas.microsoft.com/office/drawing/2014/main" xmlns="" id="{8880D850-D744-4426-8DF9-AA15E69371BB}"/>
                </a:ext>
              </a:extLst>
            </p:cNvPr>
            <p:cNvGrpSpPr>
              <a:grpSpLocks/>
            </p:cNvGrpSpPr>
            <p:nvPr/>
          </p:nvGrpSpPr>
          <p:grpSpPr bwMode="auto">
            <a:xfrm>
              <a:off x="715" y="2063"/>
              <a:ext cx="277" cy="121"/>
              <a:chOff x="3824" y="2208"/>
              <a:chExt cx="277" cy="121"/>
            </a:xfrm>
          </p:grpSpPr>
          <p:sp>
            <p:nvSpPr>
              <p:cNvPr id="19701" name="AutoShape 40">
                <a:extLst>
                  <a:ext uri="{FF2B5EF4-FFF2-40B4-BE49-F238E27FC236}">
                    <a16:creationId xmlns:a16="http://schemas.microsoft.com/office/drawing/2014/main" xmlns="" id="{4E989579-9118-4567-B4F9-EC402E0F74F6}"/>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702" name="AutoShape 41">
                <a:extLst>
                  <a:ext uri="{FF2B5EF4-FFF2-40B4-BE49-F238E27FC236}">
                    <a16:creationId xmlns:a16="http://schemas.microsoft.com/office/drawing/2014/main" xmlns="" id="{BE37F62D-007A-470A-A650-CF2F119B1FDD}"/>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700" name="Text Box 42">
              <a:extLst>
                <a:ext uri="{FF2B5EF4-FFF2-40B4-BE49-F238E27FC236}">
                  <a16:creationId xmlns:a16="http://schemas.microsoft.com/office/drawing/2014/main" xmlns="" id="{F240C4B1-BA38-4BE7-9265-EC925AFF74F9}"/>
                </a:ext>
              </a:extLst>
            </p:cNvPr>
            <p:cNvSpPr txBox="1">
              <a:spLocks noChangeArrowheads="1"/>
            </p:cNvSpPr>
            <p:nvPr/>
          </p:nvSpPr>
          <p:spPr bwMode="auto">
            <a:xfrm>
              <a:off x="814" y="2036"/>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19465" name="Group 43">
            <a:extLst>
              <a:ext uri="{FF2B5EF4-FFF2-40B4-BE49-F238E27FC236}">
                <a16:creationId xmlns:a16="http://schemas.microsoft.com/office/drawing/2014/main" xmlns="" id="{3C68C893-EB35-4F42-BE37-14F40126B9F5}"/>
              </a:ext>
            </a:extLst>
          </p:cNvPr>
          <p:cNvGrpSpPr>
            <a:grpSpLocks/>
          </p:cNvGrpSpPr>
          <p:nvPr/>
        </p:nvGrpSpPr>
        <p:grpSpPr bwMode="auto">
          <a:xfrm>
            <a:off x="2076450" y="1368425"/>
            <a:ext cx="579438" cy="274638"/>
            <a:chOff x="385" y="2036"/>
            <a:chExt cx="365" cy="173"/>
          </a:xfrm>
        </p:grpSpPr>
        <p:grpSp>
          <p:nvGrpSpPr>
            <p:cNvPr id="19691" name="Group 44">
              <a:extLst>
                <a:ext uri="{FF2B5EF4-FFF2-40B4-BE49-F238E27FC236}">
                  <a16:creationId xmlns:a16="http://schemas.microsoft.com/office/drawing/2014/main" xmlns="" id="{B27DD0E2-B76F-4669-A67E-FB27214969C7}"/>
                </a:ext>
              </a:extLst>
            </p:cNvPr>
            <p:cNvGrpSpPr>
              <a:grpSpLocks/>
            </p:cNvGrpSpPr>
            <p:nvPr/>
          </p:nvGrpSpPr>
          <p:grpSpPr bwMode="auto">
            <a:xfrm>
              <a:off x="385" y="2063"/>
              <a:ext cx="365" cy="122"/>
              <a:chOff x="3482" y="2208"/>
              <a:chExt cx="365" cy="122"/>
            </a:xfrm>
          </p:grpSpPr>
          <p:grpSp>
            <p:nvGrpSpPr>
              <p:cNvPr id="19693" name="Group 45">
                <a:extLst>
                  <a:ext uri="{FF2B5EF4-FFF2-40B4-BE49-F238E27FC236}">
                    <a16:creationId xmlns:a16="http://schemas.microsoft.com/office/drawing/2014/main" xmlns="" id="{663EC6E2-2E27-46F6-989B-6EDD08499F5E}"/>
                  </a:ext>
                </a:extLst>
              </p:cNvPr>
              <p:cNvGrpSpPr>
                <a:grpSpLocks/>
              </p:cNvGrpSpPr>
              <p:nvPr/>
            </p:nvGrpSpPr>
            <p:grpSpPr bwMode="auto">
              <a:xfrm>
                <a:off x="3484" y="2208"/>
                <a:ext cx="363" cy="122"/>
                <a:chOff x="3496" y="2256"/>
                <a:chExt cx="363" cy="122"/>
              </a:xfrm>
            </p:grpSpPr>
            <p:grpSp>
              <p:nvGrpSpPr>
                <p:cNvPr id="19695" name="Group 46">
                  <a:extLst>
                    <a:ext uri="{FF2B5EF4-FFF2-40B4-BE49-F238E27FC236}">
                      <a16:creationId xmlns:a16="http://schemas.microsoft.com/office/drawing/2014/main" xmlns="" id="{819A0261-3731-4F80-89BF-9C3E2425C018}"/>
                    </a:ext>
                  </a:extLst>
                </p:cNvPr>
                <p:cNvGrpSpPr>
                  <a:grpSpLocks/>
                </p:cNvGrpSpPr>
                <p:nvPr/>
              </p:nvGrpSpPr>
              <p:grpSpPr bwMode="auto">
                <a:xfrm>
                  <a:off x="3521" y="2256"/>
                  <a:ext cx="327" cy="122"/>
                  <a:chOff x="3521" y="2220"/>
                  <a:chExt cx="327" cy="122"/>
                </a:xfrm>
              </p:grpSpPr>
              <p:sp>
                <p:nvSpPr>
                  <p:cNvPr id="19697" name="Rectangle 47">
                    <a:extLst>
                      <a:ext uri="{FF2B5EF4-FFF2-40B4-BE49-F238E27FC236}">
                        <a16:creationId xmlns:a16="http://schemas.microsoft.com/office/drawing/2014/main" xmlns="" id="{F31C2200-ACCB-4F1C-BA3E-0FD96CA29DDE}"/>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98" name="AutoShape 48">
                    <a:extLst>
                      <a:ext uri="{FF2B5EF4-FFF2-40B4-BE49-F238E27FC236}">
                        <a16:creationId xmlns:a16="http://schemas.microsoft.com/office/drawing/2014/main" xmlns="" id="{929A54AE-D7CB-4FBF-9B2A-BFF9F8426FD7}"/>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696" name="Line 49">
                  <a:extLst>
                    <a:ext uri="{FF2B5EF4-FFF2-40B4-BE49-F238E27FC236}">
                      <a16:creationId xmlns:a16="http://schemas.microsoft.com/office/drawing/2014/main" xmlns="" id="{3E9BB824-680C-4297-8868-921EFC336AA4}"/>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94" name="Line 50">
                <a:extLst>
                  <a:ext uri="{FF2B5EF4-FFF2-40B4-BE49-F238E27FC236}">
                    <a16:creationId xmlns:a16="http://schemas.microsoft.com/office/drawing/2014/main" xmlns="" id="{5F5BED71-C028-489C-8B1B-D33206D15EDE}"/>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92" name="Text Box 51">
              <a:extLst>
                <a:ext uri="{FF2B5EF4-FFF2-40B4-BE49-F238E27FC236}">
                  <a16:creationId xmlns:a16="http://schemas.microsoft.com/office/drawing/2014/main" xmlns="" id="{866EDCAE-F9C0-43E2-BCFC-81C5A54766FB}"/>
                </a:ext>
              </a:extLst>
            </p:cNvPr>
            <p:cNvSpPr txBox="1">
              <a:spLocks noChangeArrowheads="1"/>
            </p:cNvSpPr>
            <p:nvPr/>
          </p:nvSpPr>
          <p:spPr bwMode="auto">
            <a:xfrm>
              <a:off x="403" y="2036"/>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sp>
        <p:nvSpPr>
          <p:cNvPr id="19466" name="AutoShape 52">
            <a:extLst>
              <a:ext uri="{FF2B5EF4-FFF2-40B4-BE49-F238E27FC236}">
                <a16:creationId xmlns:a16="http://schemas.microsoft.com/office/drawing/2014/main" xmlns="" id="{5CE7FAAC-FFA4-40BB-9B2B-F6EB4CAE597F}"/>
              </a:ext>
            </a:extLst>
          </p:cNvPr>
          <p:cNvSpPr>
            <a:spLocks noChangeArrowheads="1"/>
          </p:cNvSpPr>
          <p:nvPr/>
        </p:nvSpPr>
        <p:spPr bwMode="auto">
          <a:xfrm>
            <a:off x="2114551" y="1619250"/>
            <a:ext cx="576263" cy="192088"/>
          </a:xfrm>
          <a:prstGeom prst="homePlate">
            <a:avLst>
              <a:gd name="adj" fmla="val 52069"/>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G</a:t>
            </a:r>
          </a:p>
        </p:txBody>
      </p:sp>
      <p:sp>
        <p:nvSpPr>
          <p:cNvPr id="19467" name="Line 53">
            <a:extLst>
              <a:ext uri="{FF2B5EF4-FFF2-40B4-BE49-F238E27FC236}">
                <a16:creationId xmlns:a16="http://schemas.microsoft.com/office/drawing/2014/main" xmlns="" id="{6572E275-8BA9-4E93-83B8-21A52EDAAF40}"/>
              </a:ext>
            </a:extLst>
          </p:cNvPr>
          <p:cNvSpPr>
            <a:spLocks noChangeShapeType="1"/>
          </p:cNvSpPr>
          <p:nvPr/>
        </p:nvSpPr>
        <p:spPr bwMode="auto">
          <a:xfrm>
            <a:off x="2582864" y="571500"/>
            <a:ext cx="465137"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9468" name="Group 54">
            <a:extLst>
              <a:ext uri="{FF2B5EF4-FFF2-40B4-BE49-F238E27FC236}">
                <a16:creationId xmlns:a16="http://schemas.microsoft.com/office/drawing/2014/main" xmlns="" id="{24826193-424B-417F-A4F5-EA2617B9B845}"/>
              </a:ext>
            </a:extLst>
          </p:cNvPr>
          <p:cNvGrpSpPr>
            <a:grpSpLocks/>
          </p:cNvGrpSpPr>
          <p:nvPr/>
        </p:nvGrpSpPr>
        <p:grpSpPr bwMode="auto">
          <a:xfrm>
            <a:off x="2600326" y="317506"/>
            <a:ext cx="442913" cy="276226"/>
            <a:chOff x="715" y="2036"/>
            <a:chExt cx="279" cy="174"/>
          </a:xfrm>
        </p:grpSpPr>
        <p:grpSp>
          <p:nvGrpSpPr>
            <p:cNvPr id="19687" name="Group 55">
              <a:extLst>
                <a:ext uri="{FF2B5EF4-FFF2-40B4-BE49-F238E27FC236}">
                  <a16:creationId xmlns:a16="http://schemas.microsoft.com/office/drawing/2014/main" xmlns="" id="{8A6DDE57-D143-43F8-B869-22E29BFDCF45}"/>
                </a:ext>
              </a:extLst>
            </p:cNvPr>
            <p:cNvGrpSpPr>
              <a:grpSpLocks/>
            </p:cNvGrpSpPr>
            <p:nvPr/>
          </p:nvGrpSpPr>
          <p:grpSpPr bwMode="auto">
            <a:xfrm>
              <a:off x="715" y="2063"/>
              <a:ext cx="277" cy="121"/>
              <a:chOff x="3824" y="2208"/>
              <a:chExt cx="277" cy="121"/>
            </a:xfrm>
          </p:grpSpPr>
          <p:sp>
            <p:nvSpPr>
              <p:cNvPr id="19689" name="AutoShape 56">
                <a:extLst>
                  <a:ext uri="{FF2B5EF4-FFF2-40B4-BE49-F238E27FC236}">
                    <a16:creationId xmlns:a16="http://schemas.microsoft.com/office/drawing/2014/main" xmlns="" id="{2A85DC0C-D63B-4355-A252-C4597121BE32}"/>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90" name="AutoShape 57">
                <a:extLst>
                  <a:ext uri="{FF2B5EF4-FFF2-40B4-BE49-F238E27FC236}">
                    <a16:creationId xmlns:a16="http://schemas.microsoft.com/office/drawing/2014/main" xmlns="" id="{87AB9CCB-4E33-42F4-AB3D-C232EB17323E}"/>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688" name="Text Box 58">
              <a:extLst>
                <a:ext uri="{FF2B5EF4-FFF2-40B4-BE49-F238E27FC236}">
                  <a16:creationId xmlns:a16="http://schemas.microsoft.com/office/drawing/2014/main" xmlns="" id="{9148D7B4-BC37-4188-96D7-A3A81B756851}"/>
                </a:ext>
              </a:extLst>
            </p:cNvPr>
            <p:cNvSpPr txBox="1">
              <a:spLocks noChangeArrowheads="1"/>
            </p:cNvSpPr>
            <p:nvPr/>
          </p:nvSpPr>
          <p:spPr bwMode="auto">
            <a:xfrm>
              <a:off x="813" y="2036"/>
              <a:ext cx="18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19469" name="Group 59">
            <a:extLst>
              <a:ext uri="{FF2B5EF4-FFF2-40B4-BE49-F238E27FC236}">
                <a16:creationId xmlns:a16="http://schemas.microsoft.com/office/drawing/2014/main" xmlns="" id="{B95F3215-D5BD-4DD9-95C3-B47DB1EEA27A}"/>
              </a:ext>
            </a:extLst>
          </p:cNvPr>
          <p:cNvGrpSpPr>
            <a:grpSpLocks/>
          </p:cNvGrpSpPr>
          <p:nvPr/>
        </p:nvGrpSpPr>
        <p:grpSpPr bwMode="auto">
          <a:xfrm>
            <a:off x="2640013" y="549280"/>
            <a:ext cx="449262" cy="276226"/>
            <a:chOff x="727" y="1903"/>
            <a:chExt cx="283" cy="174"/>
          </a:xfrm>
        </p:grpSpPr>
        <p:sp>
          <p:nvSpPr>
            <p:cNvPr id="19685" name="Freeform 60">
              <a:extLst>
                <a:ext uri="{FF2B5EF4-FFF2-40B4-BE49-F238E27FC236}">
                  <a16:creationId xmlns:a16="http://schemas.microsoft.com/office/drawing/2014/main" xmlns="" id="{01590110-0D55-4BAC-AAF6-F480BA722489}"/>
                </a:ext>
              </a:extLst>
            </p:cNvPr>
            <p:cNvSpPr>
              <a:spLocks/>
            </p:cNvSpPr>
            <p:nvPr/>
          </p:nvSpPr>
          <p:spPr bwMode="auto">
            <a:xfrm>
              <a:off x="727" y="1918"/>
              <a:ext cx="266" cy="121"/>
            </a:xfrm>
            <a:custGeom>
              <a:avLst/>
              <a:gdLst>
                <a:gd name="T0" fmla="*/ 0 w 1185"/>
                <a:gd name="T1" fmla="*/ 0 h 774"/>
                <a:gd name="T2" fmla="*/ 3 w 1185"/>
                <a:gd name="T3" fmla="*/ 0 h 774"/>
                <a:gd name="T4" fmla="*/ 3 w 1185"/>
                <a:gd name="T5" fmla="*/ 0 h 774"/>
                <a:gd name="T6" fmla="*/ 0 w 1185"/>
                <a:gd name="T7" fmla="*/ 0 h 774"/>
                <a:gd name="T8" fmla="*/ 1 w 1185"/>
                <a:gd name="T9" fmla="*/ 0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86" name="Text Box 61">
              <a:extLst>
                <a:ext uri="{FF2B5EF4-FFF2-40B4-BE49-F238E27FC236}">
                  <a16:creationId xmlns:a16="http://schemas.microsoft.com/office/drawing/2014/main" xmlns="" id="{E2AAA23E-40A3-4EC3-A467-2846CACD78EF}"/>
                </a:ext>
              </a:extLst>
            </p:cNvPr>
            <p:cNvSpPr txBox="1">
              <a:spLocks noChangeArrowheads="1"/>
            </p:cNvSpPr>
            <p:nvPr/>
          </p:nvSpPr>
          <p:spPr bwMode="auto">
            <a:xfrm>
              <a:off x="818" y="1903"/>
              <a:ext cx="19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a:solidFill>
                    <a:srgbClr val="000000"/>
                  </a:solidFill>
                  <a:latin typeface=".VnBlackH" panose="020B7200000000000000" pitchFamily="34" charset="0"/>
                </a:rPr>
                <a:t>C</a:t>
              </a:r>
            </a:p>
          </p:txBody>
        </p:sp>
      </p:grpSp>
      <p:grpSp>
        <p:nvGrpSpPr>
          <p:cNvPr id="19470" name="Group 62">
            <a:extLst>
              <a:ext uri="{FF2B5EF4-FFF2-40B4-BE49-F238E27FC236}">
                <a16:creationId xmlns:a16="http://schemas.microsoft.com/office/drawing/2014/main" xmlns="" id="{3AFE4F6A-1D87-439B-B07D-DD72E0B28B7A}"/>
              </a:ext>
            </a:extLst>
          </p:cNvPr>
          <p:cNvGrpSpPr>
            <a:grpSpLocks/>
          </p:cNvGrpSpPr>
          <p:nvPr/>
        </p:nvGrpSpPr>
        <p:grpSpPr bwMode="auto">
          <a:xfrm flipH="1">
            <a:off x="2501900" y="735014"/>
            <a:ext cx="579438" cy="274637"/>
            <a:chOff x="385" y="2036"/>
            <a:chExt cx="365" cy="173"/>
          </a:xfrm>
        </p:grpSpPr>
        <p:grpSp>
          <p:nvGrpSpPr>
            <p:cNvPr id="19677" name="Group 63">
              <a:extLst>
                <a:ext uri="{FF2B5EF4-FFF2-40B4-BE49-F238E27FC236}">
                  <a16:creationId xmlns:a16="http://schemas.microsoft.com/office/drawing/2014/main" xmlns="" id="{2083DBA0-E5CF-4EF7-8541-F3098DC0B475}"/>
                </a:ext>
              </a:extLst>
            </p:cNvPr>
            <p:cNvGrpSpPr>
              <a:grpSpLocks/>
            </p:cNvGrpSpPr>
            <p:nvPr/>
          </p:nvGrpSpPr>
          <p:grpSpPr bwMode="auto">
            <a:xfrm>
              <a:off x="385" y="2063"/>
              <a:ext cx="365" cy="122"/>
              <a:chOff x="3482" y="2208"/>
              <a:chExt cx="365" cy="122"/>
            </a:xfrm>
          </p:grpSpPr>
          <p:grpSp>
            <p:nvGrpSpPr>
              <p:cNvPr id="19679" name="Group 64">
                <a:extLst>
                  <a:ext uri="{FF2B5EF4-FFF2-40B4-BE49-F238E27FC236}">
                    <a16:creationId xmlns:a16="http://schemas.microsoft.com/office/drawing/2014/main" xmlns="" id="{35D79659-999B-499F-B597-C04E635837B6}"/>
                  </a:ext>
                </a:extLst>
              </p:cNvPr>
              <p:cNvGrpSpPr>
                <a:grpSpLocks/>
              </p:cNvGrpSpPr>
              <p:nvPr/>
            </p:nvGrpSpPr>
            <p:grpSpPr bwMode="auto">
              <a:xfrm>
                <a:off x="3484" y="2208"/>
                <a:ext cx="363" cy="122"/>
                <a:chOff x="3496" y="2256"/>
                <a:chExt cx="363" cy="122"/>
              </a:xfrm>
            </p:grpSpPr>
            <p:grpSp>
              <p:nvGrpSpPr>
                <p:cNvPr id="19681" name="Group 65">
                  <a:extLst>
                    <a:ext uri="{FF2B5EF4-FFF2-40B4-BE49-F238E27FC236}">
                      <a16:creationId xmlns:a16="http://schemas.microsoft.com/office/drawing/2014/main" xmlns="" id="{9ACF7DAF-7465-445D-9523-576101BB7B50}"/>
                    </a:ext>
                  </a:extLst>
                </p:cNvPr>
                <p:cNvGrpSpPr>
                  <a:grpSpLocks/>
                </p:cNvGrpSpPr>
                <p:nvPr/>
              </p:nvGrpSpPr>
              <p:grpSpPr bwMode="auto">
                <a:xfrm>
                  <a:off x="3521" y="2256"/>
                  <a:ext cx="327" cy="122"/>
                  <a:chOff x="3521" y="2220"/>
                  <a:chExt cx="327" cy="122"/>
                </a:xfrm>
              </p:grpSpPr>
              <p:sp>
                <p:nvSpPr>
                  <p:cNvPr id="19683" name="Rectangle 66">
                    <a:extLst>
                      <a:ext uri="{FF2B5EF4-FFF2-40B4-BE49-F238E27FC236}">
                        <a16:creationId xmlns:a16="http://schemas.microsoft.com/office/drawing/2014/main" xmlns="" id="{1EDD1E7E-81CE-4651-A996-C4EA3B3389F8}"/>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84" name="AutoShape 67">
                    <a:extLst>
                      <a:ext uri="{FF2B5EF4-FFF2-40B4-BE49-F238E27FC236}">
                        <a16:creationId xmlns:a16="http://schemas.microsoft.com/office/drawing/2014/main" xmlns="" id="{0D7B83FE-9A3B-40A4-9AF2-E7BC22DCC9BD}"/>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682" name="Line 68">
                  <a:extLst>
                    <a:ext uri="{FF2B5EF4-FFF2-40B4-BE49-F238E27FC236}">
                      <a16:creationId xmlns:a16="http://schemas.microsoft.com/office/drawing/2014/main" xmlns="" id="{2AAC83D8-483D-4932-BE32-739A1C0CF232}"/>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80" name="Line 69">
                <a:extLst>
                  <a:ext uri="{FF2B5EF4-FFF2-40B4-BE49-F238E27FC236}">
                    <a16:creationId xmlns:a16="http://schemas.microsoft.com/office/drawing/2014/main" xmlns="" id="{B3B75796-4E47-43EF-AC6A-82CF8300892D}"/>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78" name="Text Box 70">
              <a:extLst>
                <a:ext uri="{FF2B5EF4-FFF2-40B4-BE49-F238E27FC236}">
                  <a16:creationId xmlns:a16="http://schemas.microsoft.com/office/drawing/2014/main" xmlns="" id="{4A83866B-26C9-4805-BA9E-691FBAC7ECF5}"/>
                </a:ext>
              </a:extLst>
            </p:cNvPr>
            <p:cNvSpPr txBox="1">
              <a:spLocks noChangeArrowheads="1"/>
            </p:cNvSpPr>
            <p:nvPr/>
          </p:nvSpPr>
          <p:spPr bwMode="auto">
            <a:xfrm>
              <a:off x="403" y="2036"/>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sp>
        <p:nvSpPr>
          <p:cNvPr id="19471" name="AutoShape 71">
            <a:extLst>
              <a:ext uri="{FF2B5EF4-FFF2-40B4-BE49-F238E27FC236}">
                <a16:creationId xmlns:a16="http://schemas.microsoft.com/office/drawing/2014/main" xmlns="" id="{76341DA5-4AA4-40D7-BEEA-E6F61BC68F08}"/>
              </a:ext>
            </a:extLst>
          </p:cNvPr>
          <p:cNvSpPr>
            <a:spLocks noChangeArrowheads="1"/>
          </p:cNvSpPr>
          <p:nvPr/>
        </p:nvSpPr>
        <p:spPr bwMode="auto">
          <a:xfrm flipH="1">
            <a:off x="2465388" y="990600"/>
            <a:ext cx="576262" cy="192088"/>
          </a:xfrm>
          <a:prstGeom prst="homePlate">
            <a:avLst>
              <a:gd name="adj" fmla="val 52069"/>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a:solidFill>
                  <a:srgbClr val="000000"/>
                </a:solidFill>
                <a:latin typeface=".VnBlackH" panose="020B7200000000000000" pitchFamily="34" charset="0"/>
              </a:rPr>
              <a:t>G</a:t>
            </a:r>
          </a:p>
        </p:txBody>
      </p:sp>
      <p:grpSp>
        <p:nvGrpSpPr>
          <p:cNvPr id="19472" name="Group 72">
            <a:extLst>
              <a:ext uri="{FF2B5EF4-FFF2-40B4-BE49-F238E27FC236}">
                <a16:creationId xmlns:a16="http://schemas.microsoft.com/office/drawing/2014/main" xmlns="" id="{C7D12A01-6225-4546-B557-7E6468C20B6C}"/>
              </a:ext>
            </a:extLst>
          </p:cNvPr>
          <p:cNvGrpSpPr>
            <a:grpSpLocks/>
          </p:cNvGrpSpPr>
          <p:nvPr/>
        </p:nvGrpSpPr>
        <p:grpSpPr bwMode="auto">
          <a:xfrm flipH="1">
            <a:off x="2505075" y="1155700"/>
            <a:ext cx="579438" cy="274638"/>
            <a:chOff x="385" y="2036"/>
            <a:chExt cx="365" cy="173"/>
          </a:xfrm>
        </p:grpSpPr>
        <p:grpSp>
          <p:nvGrpSpPr>
            <p:cNvPr id="19669" name="Group 73">
              <a:extLst>
                <a:ext uri="{FF2B5EF4-FFF2-40B4-BE49-F238E27FC236}">
                  <a16:creationId xmlns:a16="http://schemas.microsoft.com/office/drawing/2014/main" xmlns="" id="{4C9BAA55-469E-4C5D-A7CB-34A518195BFE}"/>
                </a:ext>
              </a:extLst>
            </p:cNvPr>
            <p:cNvGrpSpPr>
              <a:grpSpLocks/>
            </p:cNvGrpSpPr>
            <p:nvPr/>
          </p:nvGrpSpPr>
          <p:grpSpPr bwMode="auto">
            <a:xfrm>
              <a:off x="385" y="2063"/>
              <a:ext cx="365" cy="122"/>
              <a:chOff x="3482" y="2208"/>
              <a:chExt cx="365" cy="122"/>
            </a:xfrm>
          </p:grpSpPr>
          <p:grpSp>
            <p:nvGrpSpPr>
              <p:cNvPr id="19671" name="Group 74">
                <a:extLst>
                  <a:ext uri="{FF2B5EF4-FFF2-40B4-BE49-F238E27FC236}">
                    <a16:creationId xmlns:a16="http://schemas.microsoft.com/office/drawing/2014/main" xmlns="" id="{C898D894-1C2B-477D-A56E-61FE85B70E3C}"/>
                  </a:ext>
                </a:extLst>
              </p:cNvPr>
              <p:cNvGrpSpPr>
                <a:grpSpLocks/>
              </p:cNvGrpSpPr>
              <p:nvPr/>
            </p:nvGrpSpPr>
            <p:grpSpPr bwMode="auto">
              <a:xfrm>
                <a:off x="3484" y="2208"/>
                <a:ext cx="363" cy="122"/>
                <a:chOff x="3496" y="2256"/>
                <a:chExt cx="363" cy="122"/>
              </a:xfrm>
            </p:grpSpPr>
            <p:grpSp>
              <p:nvGrpSpPr>
                <p:cNvPr id="19673" name="Group 75">
                  <a:extLst>
                    <a:ext uri="{FF2B5EF4-FFF2-40B4-BE49-F238E27FC236}">
                      <a16:creationId xmlns:a16="http://schemas.microsoft.com/office/drawing/2014/main" xmlns="" id="{577D460D-70AD-4045-A021-3FC3E62E948A}"/>
                    </a:ext>
                  </a:extLst>
                </p:cNvPr>
                <p:cNvGrpSpPr>
                  <a:grpSpLocks/>
                </p:cNvGrpSpPr>
                <p:nvPr/>
              </p:nvGrpSpPr>
              <p:grpSpPr bwMode="auto">
                <a:xfrm>
                  <a:off x="3521" y="2256"/>
                  <a:ext cx="327" cy="122"/>
                  <a:chOff x="3521" y="2220"/>
                  <a:chExt cx="327" cy="122"/>
                </a:xfrm>
              </p:grpSpPr>
              <p:sp>
                <p:nvSpPr>
                  <p:cNvPr id="19675" name="Rectangle 76">
                    <a:extLst>
                      <a:ext uri="{FF2B5EF4-FFF2-40B4-BE49-F238E27FC236}">
                        <a16:creationId xmlns:a16="http://schemas.microsoft.com/office/drawing/2014/main" xmlns="" id="{8833BDAB-D0E5-485E-B2DF-F733DED97FE1}"/>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76" name="AutoShape 77">
                    <a:extLst>
                      <a:ext uri="{FF2B5EF4-FFF2-40B4-BE49-F238E27FC236}">
                        <a16:creationId xmlns:a16="http://schemas.microsoft.com/office/drawing/2014/main" xmlns="" id="{3684A55F-FB2C-4549-AB98-6B724CFE919E}"/>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674" name="Line 78">
                  <a:extLst>
                    <a:ext uri="{FF2B5EF4-FFF2-40B4-BE49-F238E27FC236}">
                      <a16:creationId xmlns:a16="http://schemas.microsoft.com/office/drawing/2014/main" xmlns="" id="{7B79EE89-2C4D-476D-B1CA-AD84C6359489}"/>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72" name="Line 79">
                <a:extLst>
                  <a:ext uri="{FF2B5EF4-FFF2-40B4-BE49-F238E27FC236}">
                    <a16:creationId xmlns:a16="http://schemas.microsoft.com/office/drawing/2014/main" xmlns="" id="{57FBE4D0-D65C-49DB-872D-9A2DBCF2BCFE}"/>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70" name="Text Box 80">
              <a:extLst>
                <a:ext uri="{FF2B5EF4-FFF2-40B4-BE49-F238E27FC236}">
                  <a16:creationId xmlns:a16="http://schemas.microsoft.com/office/drawing/2014/main" xmlns="" id="{655F7B0A-1893-4192-82CE-146C2D18AFA8}"/>
                </a:ext>
              </a:extLst>
            </p:cNvPr>
            <p:cNvSpPr txBox="1">
              <a:spLocks noChangeArrowheads="1"/>
            </p:cNvSpPr>
            <p:nvPr/>
          </p:nvSpPr>
          <p:spPr bwMode="auto">
            <a:xfrm>
              <a:off x="403" y="2036"/>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grpSp>
        <p:nvGrpSpPr>
          <p:cNvPr id="19473" name="Group 81">
            <a:extLst>
              <a:ext uri="{FF2B5EF4-FFF2-40B4-BE49-F238E27FC236}">
                <a16:creationId xmlns:a16="http://schemas.microsoft.com/office/drawing/2014/main" xmlns="" id="{15539AE5-1BEC-4108-97E9-96AD6781B932}"/>
              </a:ext>
            </a:extLst>
          </p:cNvPr>
          <p:cNvGrpSpPr>
            <a:grpSpLocks/>
          </p:cNvGrpSpPr>
          <p:nvPr/>
        </p:nvGrpSpPr>
        <p:grpSpPr bwMode="auto">
          <a:xfrm>
            <a:off x="2606676" y="1366839"/>
            <a:ext cx="442913" cy="274637"/>
            <a:chOff x="715" y="2036"/>
            <a:chExt cx="279" cy="173"/>
          </a:xfrm>
        </p:grpSpPr>
        <p:grpSp>
          <p:nvGrpSpPr>
            <p:cNvPr id="19665" name="Group 82">
              <a:extLst>
                <a:ext uri="{FF2B5EF4-FFF2-40B4-BE49-F238E27FC236}">
                  <a16:creationId xmlns:a16="http://schemas.microsoft.com/office/drawing/2014/main" xmlns="" id="{089DA3E5-BB6E-4098-95BB-3000ACB0F1CE}"/>
                </a:ext>
              </a:extLst>
            </p:cNvPr>
            <p:cNvGrpSpPr>
              <a:grpSpLocks/>
            </p:cNvGrpSpPr>
            <p:nvPr/>
          </p:nvGrpSpPr>
          <p:grpSpPr bwMode="auto">
            <a:xfrm>
              <a:off x="715" y="2063"/>
              <a:ext cx="277" cy="121"/>
              <a:chOff x="3824" y="2208"/>
              <a:chExt cx="277" cy="121"/>
            </a:xfrm>
          </p:grpSpPr>
          <p:sp>
            <p:nvSpPr>
              <p:cNvPr id="19667" name="AutoShape 83">
                <a:extLst>
                  <a:ext uri="{FF2B5EF4-FFF2-40B4-BE49-F238E27FC236}">
                    <a16:creationId xmlns:a16="http://schemas.microsoft.com/office/drawing/2014/main" xmlns="" id="{D3EB1CBB-29E7-4D47-BD24-8E3A79B54C1D}"/>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68" name="AutoShape 84">
                <a:extLst>
                  <a:ext uri="{FF2B5EF4-FFF2-40B4-BE49-F238E27FC236}">
                    <a16:creationId xmlns:a16="http://schemas.microsoft.com/office/drawing/2014/main" xmlns="" id="{96D5A3E8-5699-49B8-9C18-5075ED995C4A}"/>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666" name="Text Box 85">
              <a:extLst>
                <a:ext uri="{FF2B5EF4-FFF2-40B4-BE49-F238E27FC236}">
                  <a16:creationId xmlns:a16="http://schemas.microsoft.com/office/drawing/2014/main" xmlns="" id="{0E363DD2-FF34-4656-9B5F-DB550DA15493}"/>
                </a:ext>
              </a:extLst>
            </p:cNvPr>
            <p:cNvSpPr txBox="1">
              <a:spLocks noChangeArrowheads="1"/>
            </p:cNvSpPr>
            <p:nvPr/>
          </p:nvSpPr>
          <p:spPr bwMode="auto">
            <a:xfrm>
              <a:off x="814" y="2036"/>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19474" name="Group 86">
            <a:extLst>
              <a:ext uri="{FF2B5EF4-FFF2-40B4-BE49-F238E27FC236}">
                <a16:creationId xmlns:a16="http://schemas.microsoft.com/office/drawing/2014/main" xmlns="" id="{44934071-155E-4388-9852-E2ECCCC25397}"/>
              </a:ext>
            </a:extLst>
          </p:cNvPr>
          <p:cNvGrpSpPr>
            <a:grpSpLocks/>
          </p:cNvGrpSpPr>
          <p:nvPr/>
        </p:nvGrpSpPr>
        <p:grpSpPr bwMode="auto">
          <a:xfrm>
            <a:off x="2620963" y="1598609"/>
            <a:ext cx="449262" cy="276224"/>
            <a:chOff x="727" y="1903"/>
            <a:chExt cx="283" cy="174"/>
          </a:xfrm>
        </p:grpSpPr>
        <p:sp>
          <p:nvSpPr>
            <p:cNvPr id="19663" name="Freeform 87">
              <a:extLst>
                <a:ext uri="{FF2B5EF4-FFF2-40B4-BE49-F238E27FC236}">
                  <a16:creationId xmlns:a16="http://schemas.microsoft.com/office/drawing/2014/main" xmlns="" id="{DFA40A9E-8362-4751-A997-53907CE8387D}"/>
                </a:ext>
              </a:extLst>
            </p:cNvPr>
            <p:cNvSpPr>
              <a:spLocks/>
            </p:cNvSpPr>
            <p:nvPr/>
          </p:nvSpPr>
          <p:spPr bwMode="auto">
            <a:xfrm>
              <a:off x="727" y="1918"/>
              <a:ext cx="266" cy="121"/>
            </a:xfrm>
            <a:custGeom>
              <a:avLst/>
              <a:gdLst>
                <a:gd name="T0" fmla="*/ 0 w 1185"/>
                <a:gd name="T1" fmla="*/ 0 h 774"/>
                <a:gd name="T2" fmla="*/ 3 w 1185"/>
                <a:gd name="T3" fmla="*/ 0 h 774"/>
                <a:gd name="T4" fmla="*/ 3 w 1185"/>
                <a:gd name="T5" fmla="*/ 0 h 774"/>
                <a:gd name="T6" fmla="*/ 0 w 1185"/>
                <a:gd name="T7" fmla="*/ 0 h 774"/>
                <a:gd name="T8" fmla="*/ 1 w 1185"/>
                <a:gd name="T9" fmla="*/ 0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64" name="Text Box 88">
              <a:extLst>
                <a:ext uri="{FF2B5EF4-FFF2-40B4-BE49-F238E27FC236}">
                  <a16:creationId xmlns:a16="http://schemas.microsoft.com/office/drawing/2014/main" xmlns="" id="{3CF85ABF-3628-4A27-A790-43CCF05FB28C}"/>
                </a:ext>
              </a:extLst>
            </p:cNvPr>
            <p:cNvSpPr txBox="1">
              <a:spLocks noChangeArrowheads="1"/>
            </p:cNvSpPr>
            <p:nvPr/>
          </p:nvSpPr>
          <p:spPr bwMode="auto">
            <a:xfrm>
              <a:off x="818" y="1903"/>
              <a:ext cx="19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a:solidFill>
                    <a:srgbClr val="000000"/>
                  </a:solidFill>
                  <a:latin typeface=".VnBlackH" panose="020B7200000000000000" pitchFamily="34" charset="0"/>
                </a:rPr>
                <a:t>C</a:t>
              </a:r>
            </a:p>
          </p:txBody>
        </p:sp>
      </p:grpSp>
      <p:grpSp>
        <p:nvGrpSpPr>
          <p:cNvPr id="19475" name="Group 89">
            <a:extLst>
              <a:ext uri="{FF2B5EF4-FFF2-40B4-BE49-F238E27FC236}">
                <a16:creationId xmlns:a16="http://schemas.microsoft.com/office/drawing/2014/main" xmlns="" id="{DD308BDB-ADA7-4CCF-85FB-2C8B5E7F5502}"/>
              </a:ext>
            </a:extLst>
          </p:cNvPr>
          <p:cNvGrpSpPr>
            <a:grpSpLocks/>
          </p:cNvGrpSpPr>
          <p:nvPr/>
        </p:nvGrpSpPr>
        <p:grpSpPr bwMode="auto">
          <a:xfrm flipH="1">
            <a:off x="2103435" y="1819280"/>
            <a:ext cx="442913" cy="276226"/>
            <a:chOff x="727" y="1903"/>
            <a:chExt cx="279" cy="174"/>
          </a:xfrm>
        </p:grpSpPr>
        <p:sp>
          <p:nvSpPr>
            <p:cNvPr id="19661" name="Freeform 90">
              <a:extLst>
                <a:ext uri="{FF2B5EF4-FFF2-40B4-BE49-F238E27FC236}">
                  <a16:creationId xmlns:a16="http://schemas.microsoft.com/office/drawing/2014/main" xmlns="" id="{EC6779A9-BE0E-4378-B969-06D23B949E7E}"/>
                </a:ext>
              </a:extLst>
            </p:cNvPr>
            <p:cNvSpPr>
              <a:spLocks/>
            </p:cNvSpPr>
            <p:nvPr/>
          </p:nvSpPr>
          <p:spPr bwMode="auto">
            <a:xfrm>
              <a:off x="727" y="1918"/>
              <a:ext cx="266" cy="121"/>
            </a:xfrm>
            <a:custGeom>
              <a:avLst/>
              <a:gdLst>
                <a:gd name="T0" fmla="*/ 0 w 1185"/>
                <a:gd name="T1" fmla="*/ 0 h 774"/>
                <a:gd name="T2" fmla="*/ 3 w 1185"/>
                <a:gd name="T3" fmla="*/ 0 h 774"/>
                <a:gd name="T4" fmla="*/ 3 w 1185"/>
                <a:gd name="T5" fmla="*/ 0 h 774"/>
                <a:gd name="T6" fmla="*/ 0 w 1185"/>
                <a:gd name="T7" fmla="*/ 0 h 774"/>
                <a:gd name="T8" fmla="*/ 1 w 1185"/>
                <a:gd name="T9" fmla="*/ 0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62" name="Text Box 91">
              <a:extLst>
                <a:ext uri="{FF2B5EF4-FFF2-40B4-BE49-F238E27FC236}">
                  <a16:creationId xmlns:a16="http://schemas.microsoft.com/office/drawing/2014/main" xmlns="" id="{E0A235AF-F900-4356-AF0B-F15CFF925CD3}"/>
                </a:ext>
              </a:extLst>
            </p:cNvPr>
            <p:cNvSpPr txBox="1">
              <a:spLocks noChangeArrowheads="1"/>
            </p:cNvSpPr>
            <p:nvPr/>
          </p:nvSpPr>
          <p:spPr bwMode="auto">
            <a:xfrm>
              <a:off x="814" y="1903"/>
              <a:ext cx="19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a:solidFill>
                    <a:srgbClr val="000000"/>
                  </a:solidFill>
                  <a:latin typeface=".VnBlackH" panose="020B7200000000000000" pitchFamily="34" charset="0"/>
                </a:rPr>
                <a:t>C</a:t>
              </a:r>
            </a:p>
          </p:txBody>
        </p:sp>
      </p:grpSp>
      <p:grpSp>
        <p:nvGrpSpPr>
          <p:cNvPr id="19476" name="Group 92">
            <a:extLst>
              <a:ext uri="{FF2B5EF4-FFF2-40B4-BE49-F238E27FC236}">
                <a16:creationId xmlns:a16="http://schemas.microsoft.com/office/drawing/2014/main" xmlns="" id="{437C8F8D-E9B2-421C-B387-7B2D0C7995DD}"/>
              </a:ext>
            </a:extLst>
          </p:cNvPr>
          <p:cNvGrpSpPr>
            <a:grpSpLocks/>
          </p:cNvGrpSpPr>
          <p:nvPr/>
        </p:nvGrpSpPr>
        <p:grpSpPr bwMode="auto">
          <a:xfrm flipH="1">
            <a:off x="2119313" y="2005014"/>
            <a:ext cx="442912" cy="274637"/>
            <a:chOff x="715" y="2036"/>
            <a:chExt cx="279" cy="173"/>
          </a:xfrm>
        </p:grpSpPr>
        <p:grpSp>
          <p:nvGrpSpPr>
            <p:cNvPr id="19657" name="Group 93">
              <a:extLst>
                <a:ext uri="{FF2B5EF4-FFF2-40B4-BE49-F238E27FC236}">
                  <a16:creationId xmlns:a16="http://schemas.microsoft.com/office/drawing/2014/main" xmlns="" id="{4932DE51-82BA-45E5-8FD3-32EE5AA06B31}"/>
                </a:ext>
              </a:extLst>
            </p:cNvPr>
            <p:cNvGrpSpPr>
              <a:grpSpLocks/>
            </p:cNvGrpSpPr>
            <p:nvPr/>
          </p:nvGrpSpPr>
          <p:grpSpPr bwMode="auto">
            <a:xfrm>
              <a:off x="715" y="2063"/>
              <a:ext cx="277" cy="121"/>
              <a:chOff x="3824" y="2208"/>
              <a:chExt cx="277" cy="121"/>
            </a:xfrm>
          </p:grpSpPr>
          <p:sp>
            <p:nvSpPr>
              <p:cNvPr id="19659" name="AutoShape 94">
                <a:extLst>
                  <a:ext uri="{FF2B5EF4-FFF2-40B4-BE49-F238E27FC236}">
                    <a16:creationId xmlns:a16="http://schemas.microsoft.com/office/drawing/2014/main" xmlns="" id="{10B20CD2-2376-47BC-8B6D-A67E6E9E0183}"/>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60" name="AutoShape 95">
                <a:extLst>
                  <a:ext uri="{FF2B5EF4-FFF2-40B4-BE49-F238E27FC236}">
                    <a16:creationId xmlns:a16="http://schemas.microsoft.com/office/drawing/2014/main" xmlns="" id="{8BC82D3D-BFF3-47CC-A7D5-A681879E57FA}"/>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658" name="Text Box 96">
              <a:extLst>
                <a:ext uri="{FF2B5EF4-FFF2-40B4-BE49-F238E27FC236}">
                  <a16:creationId xmlns:a16="http://schemas.microsoft.com/office/drawing/2014/main" xmlns="" id="{29DF215E-5417-484B-8FB2-0606CA763BC6}"/>
                </a:ext>
              </a:extLst>
            </p:cNvPr>
            <p:cNvSpPr txBox="1">
              <a:spLocks noChangeArrowheads="1"/>
            </p:cNvSpPr>
            <p:nvPr/>
          </p:nvSpPr>
          <p:spPr bwMode="auto">
            <a:xfrm>
              <a:off x="814" y="2036"/>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19477" name="Group 97">
            <a:extLst>
              <a:ext uri="{FF2B5EF4-FFF2-40B4-BE49-F238E27FC236}">
                <a16:creationId xmlns:a16="http://schemas.microsoft.com/office/drawing/2014/main" xmlns="" id="{0EBE9A89-E134-448F-B1A4-98D39B681326}"/>
              </a:ext>
            </a:extLst>
          </p:cNvPr>
          <p:cNvGrpSpPr>
            <a:grpSpLocks/>
          </p:cNvGrpSpPr>
          <p:nvPr/>
        </p:nvGrpSpPr>
        <p:grpSpPr bwMode="auto">
          <a:xfrm>
            <a:off x="2081214" y="2214564"/>
            <a:ext cx="579437" cy="274637"/>
            <a:chOff x="385" y="2036"/>
            <a:chExt cx="365" cy="173"/>
          </a:xfrm>
        </p:grpSpPr>
        <p:grpSp>
          <p:nvGrpSpPr>
            <p:cNvPr id="19649" name="Group 98">
              <a:extLst>
                <a:ext uri="{FF2B5EF4-FFF2-40B4-BE49-F238E27FC236}">
                  <a16:creationId xmlns:a16="http://schemas.microsoft.com/office/drawing/2014/main" xmlns="" id="{86EE56AE-6ADD-4573-BCDC-D50F504DBCD1}"/>
                </a:ext>
              </a:extLst>
            </p:cNvPr>
            <p:cNvGrpSpPr>
              <a:grpSpLocks/>
            </p:cNvGrpSpPr>
            <p:nvPr/>
          </p:nvGrpSpPr>
          <p:grpSpPr bwMode="auto">
            <a:xfrm>
              <a:off x="385" y="2063"/>
              <a:ext cx="365" cy="122"/>
              <a:chOff x="3482" y="2208"/>
              <a:chExt cx="365" cy="122"/>
            </a:xfrm>
          </p:grpSpPr>
          <p:grpSp>
            <p:nvGrpSpPr>
              <p:cNvPr id="19651" name="Group 99">
                <a:extLst>
                  <a:ext uri="{FF2B5EF4-FFF2-40B4-BE49-F238E27FC236}">
                    <a16:creationId xmlns:a16="http://schemas.microsoft.com/office/drawing/2014/main" xmlns="" id="{B99681B4-F9F3-4E8E-A293-5327C1FE535F}"/>
                  </a:ext>
                </a:extLst>
              </p:cNvPr>
              <p:cNvGrpSpPr>
                <a:grpSpLocks/>
              </p:cNvGrpSpPr>
              <p:nvPr/>
            </p:nvGrpSpPr>
            <p:grpSpPr bwMode="auto">
              <a:xfrm>
                <a:off x="3484" y="2208"/>
                <a:ext cx="363" cy="122"/>
                <a:chOff x="3496" y="2256"/>
                <a:chExt cx="363" cy="122"/>
              </a:xfrm>
            </p:grpSpPr>
            <p:grpSp>
              <p:nvGrpSpPr>
                <p:cNvPr id="19653" name="Group 100">
                  <a:extLst>
                    <a:ext uri="{FF2B5EF4-FFF2-40B4-BE49-F238E27FC236}">
                      <a16:creationId xmlns:a16="http://schemas.microsoft.com/office/drawing/2014/main" xmlns="" id="{DFE3D192-A92C-4977-841B-7A5F55DD1015}"/>
                    </a:ext>
                  </a:extLst>
                </p:cNvPr>
                <p:cNvGrpSpPr>
                  <a:grpSpLocks/>
                </p:cNvGrpSpPr>
                <p:nvPr/>
              </p:nvGrpSpPr>
              <p:grpSpPr bwMode="auto">
                <a:xfrm>
                  <a:off x="3521" y="2256"/>
                  <a:ext cx="327" cy="122"/>
                  <a:chOff x="3521" y="2220"/>
                  <a:chExt cx="327" cy="122"/>
                </a:xfrm>
              </p:grpSpPr>
              <p:sp>
                <p:nvSpPr>
                  <p:cNvPr id="19655" name="Rectangle 101">
                    <a:extLst>
                      <a:ext uri="{FF2B5EF4-FFF2-40B4-BE49-F238E27FC236}">
                        <a16:creationId xmlns:a16="http://schemas.microsoft.com/office/drawing/2014/main" xmlns="" id="{D289B116-AFB0-45FE-AAD4-04F8C7CF254A}"/>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56" name="AutoShape 102">
                    <a:extLst>
                      <a:ext uri="{FF2B5EF4-FFF2-40B4-BE49-F238E27FC236}">
                        <a16:creationId xmlns:a16="http://schemas.microsoft.com/office/drawing/2014/main" xmlns="" id="{3976D083-2C55-4DB3-9AB9-1938DE4D0687}"/>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654" name="Line 103">
                  <a:extLst>
                    <a:ext uri="{FF2B5EF4-FFF2-40B4-BE49-F238E27FC236}">
                      <a16:creationId xmlns:a16="http://schemas.microsoft.com/office/drawing/2014/main" xmlns="" id="{BEF49D80-3B6C-42CF-9678-9E1786C29E72}"/>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52" name="Line 104">
                <a:extLst>
                  <a:ext uri="{FF2B5EF4-FFF2-40B4-BE49-F238E27FC236}">
                    <a16:creationId xmlns:a16="http://schemas.microsoft.com/office/drawing/2014/main" xmlns="" id="{8C3395B0-C142-4DC6-BD81-73E668F82520}"/>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50" name="Text Box 105">
              <a:extLst>
                <a:ext uri="{FF2B5EF4-FFF2-40B4-BE49-F238E27FC236}">
                  <a16:creationId xmlns:a16="http://schemas.microsoft.com/office/drawing/2014/main" xmlns="" id="{3E0FE66D-CFD7-4112-8C5A-86B3D0B40095}"/>
                </a:ext>
              </a:extLst>
            </p:cNvPr>
            <p:cNvSpPr txBox="1">
              <a:spLocks noChangeArrowheads="1"/>
            </p:cNvSpPr>
            <p:nvPr/>
          </p:nvSpPr>
          <p:spPr bwMode="auto">
            <a:xfrm>
              <a:off x="403" y="2036"/>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sp>
        <p:nvSpPr>
          <p:cNvPr id="19478" name="AutoShape 106">
            <a:extLst>
              <a:ext uri="{FF2B5EF4-FFF2-40B4-BE49-F238E27FC236}">
                <a16:creationId xmlns:a16="http://schemas.microsoft.com/office/drawing/2014/main" xmlns="" id="{3EDACF9C-2A35-4F1D-AA16-893972892712}"/>
              </a:ext>
            </a:extLst>
          </p:cNvPr>
          <p:cNvSpPr>
            <a:spLocks noChangeArrowheads="1"/>
          </p:cNvSpPr>
          <p:nvPr/>
        </p:nvSpPr>
        <p:spPr bwMode="auto">
          <a:xfrm>
            <a:off x="2101851" y="2468564"/>
            <a:ext cx="576263" cy="192087"/>
          </a:xfrm>
          <a:prstGeom prst="homePlate">
            <a:avLst>
              <a:gd name="adj" fmla="val 52070"/>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G</a:t>
            </a:r>
          </a:p>
        </p:txBody>
      </p:sp>
      <p:sp>
        <p:nvSpPr>
          <p:cNvPr id="19479" name="AutoShape 107">
            <a:extLst>
              <a:ext uri="{FF2B5EF4-FFF2-40B4-BE49-F238E27FC236}">
                <a16:creationId xmlns:a16="http://schemas.microsoft.com/office/drawing/2014/main" xmlns="" id="{BB9C9337-1B70-4EDA-8717-DB241641A60F}"/>
              </a:ext>
            </a:extLst>
          </p:cNvPr>
          <p:cNvSpPr>
            <a:spLocks noChangeArrowheads="1"/>
          </p:cNvSpPr>
          <p:nvPr/>
        </p:nvSpPr>
        <p:spPr bwMode="auto">
          <a:xfrm flipH="1">
            <a:off x="2470151" y="1836739"/>
            <a:ext cx="576263" cy="192087"/>
          </a:xfrm>
          <a:prstGeom prst="homePlate">
            <a:avLst>
              <a:gd name="adj" fmla="val 52070"/>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a:solidFill>
                  <a:srgbClr val="000000"/>
                </a:solidFill>
                <a:latin typeface=".VnBlackH" panose="020B7200000000000000" pitchFamily="34" charset="0"/>
              </a:rPr>
              <a:t>G</a:t>
            </a:r>
          </a:p>
        </p:txBody>
      </p:sp>
      <p:grpSp>
        <p:nvGrpSpPr>
          <p:cNvPr id="19480" name="Group 108">
            <a:extLst>
              <a:ext uri="{FF2B5EF4-FFF2-40B4-BE49-F238E27FC236}">
                <a16:creationId xmlns:a16="http://schemas.microsoft.com/office/drawing/2014/main" xmlns="" id="{011A54D0-23B8-4DF6-9A24-36A7F9C68457}"/>
              </a:ext>
            </a:extLst>
          </p:cNvPr>
          <p:cNvGrpSpPr>
            <a:grpSpLocks/>
          </p:cNvGrpSpPr>
          <p:nvPr/>
        </p:nvGrpSpPr>
        <p:grpSpPr bwMode="auto">
          <a:xfrm flipH="1">
            <a:off x="2509839" y="2001839"/>
            <a:ext cx="579437" cy="274637"/>
            <a:chOff x="385" y="2036"/>
            <a:chExt cx="365" cy="173"/>
          </a:xfrm>
        </p:grpSpPr>
        <p:grpSp>
          <p:nvGrpSpPr>
            <p:cNvPr id="19641" name="Group 109">
              <a:extLst>
                <a:ext uri="{FF2B5EF4-FFF2-40B4-BE49-F238E27FC236}">
                  <a16:creationId xmlns:a16="http://schemas.microsoft.com/office/drawing/2014/main" xmlns="" id="{7F47BABA-AF62-4B3F-A5B5-9B06954F94C6}"/>
                </a:ext>
              </a:extLst>
            </p:cNvPr>
            <p:cNvGrpSpPr>
              <a:grpSpLocks/>
            </p:cNvGrpSpPr>
            <p:nvPr/>
          </p:nvGrpSpPr>
          <p:grpSpPr bwMode="auto">
            <a:xfrm>
              <a:off x="385" y="2063"/>
              <a:ext cx="365" cy="122"/>
              <a:chOff x="3482" y="2208"/>
              <a:chExt cx="365" cy="122"/>
            </a:xfrm>
          </p:grpSpPr>
          <p:grpSp>
            <p:nvGrpSpPr>
              <p:cNvPr id="19643" name="Group 110">
                <a:extLst>
                  <a:ext uri="{FF2B5EF4-FFF2-40B4-BE49-F238E27FC236}">
                    <a16:creationId xmlns:a16="http://schemas.microsoft.com/office/drawing/2014/main" xmlns="" id="{7013CD04-58DB-4BD1-ADD4-66248FC866EB}"/>
                  </a:ext>
                </a:extLst>
              </p:cNvPr>
              <p:cNvGrpSpPr>
                <a:grpSpLocks/>
              </p:cNvGrpSpPr>
              <p:nvPr/>
            </p:nvGrpSpPr>
            <p:grpSpPr bwMode="auto">
              <a:xfrm>
                <a:off x="3484" y="2208"/>
                <a:ext cx="363" cy="122"/>
                <a:chOff x="3496" y="2256"/>
                <a:chExt cx="363" cy="122"/>
              </a:xfrm>
            </p:grpSpPr>
            <p:grpSp>
              <p:nvGrpSpPr>
                <p:cNvPr id="19645" name="Group 111">
                  <a:extLst>
                    <a:ext uri="{FF2B5EF4-FFF2-40B4-BE49-F238E27FC236}">
                      <a16:creationId xmlns:a16="http://schemas.microsoft.com/office/drawing/2014/main" xmlns="" id="{ABB8F32D-0D03-4E32-8915-28B381A94B28}"/>
                    </a:ext>
                  </a:extLst>
                </p:cNvPr>
                <p:cNvGrpSpPr>
                  <a:grpSpLocks/>
                </p:cNvGrpSpPr>
                <p:nvPr/>
              </p:nvGrpSpPr>
              <p:grpSpPr bwMode="auto">
                <a:xfrm>
                  <a:off x="3521" y="2256"/>
                  <a:ext cx="327" cy="122"/>
                  <a:chOff x="3521" y="2220"/>
                  <a:chExt cx="327" cy="122"/>
                </a:xfrm>
              </p:grpSpPr>
              <p:sp>
                <p:nvSpPr>
                  <p:cNvPr id="19647" name="Rectangle 112">
                    <a:extLst>
                      <a:ext uri="{FF2B5EF4-FFF2-40B4-BE49-F238E27FC236}">
                        <a16:creationId xmlns:a16="http://schemas.microsoft.com/office/drawing/2014/main" xmlns="" id="{8ABAF823-A853-4741-B390-506A55D6B06A}"/>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48" name="AutoShape 113">
                    <a:extLst>
                      <a:ext uri="{FF2B5EF4-FFF2-40B4-BE49-F238E27FC236}">
                        <a16:creationId xmlns:a16="http://schemas.microsoft.com/office/drawing/2014/main" xmlns="" id="{A38B597B-A0BD-41C4-8291-F8A83DFE5340}"/>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646" name="Line 114">
                  <a:extLst>
                    <a:ext uri="{FF2B5EF4-FFF2-40B4-BE49-F238E27FC236}">
                      <a16:creationId xmlns:a16="http://schemas.microsoft.com/office/drawing/2014/main" xmlns="" id="{01EEBEEF-4CA2-4A65-9745-6545B003FE38}"/>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44" name="Line 115">
                <a:extLst>
                  <a:ext uri="{FF2B5EF4-FFF2-40B4-BE49-F238E27FC236}">
                    <a16:creationId xmlns:a16="http://schemas.microsoft.com/office/drawing/2014/main" xmlns="" id="{B2AAB986-FE28-4016-9B0C-CAA37ECF51E4}"/>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42" name="Text Box 116">
              <a:extLst>
                <a:ext uri="{FF2B5EF4-FFF2-40B4-BE49-F238E27FC236}">
                  <a16:creationId xmlns:a16="http://schemas.microsoft.com/office/drawing/2014/main" xmlns="" id="{56B5207A-968B-4345-B4DF-26332CC1693B}"/>
                </a:ext>
              </a:extLst>
            </p:cNvPr>
            <p:cNvSpPr txBox="1">
              <a:spLocks noChangeArrowheads="1"/>
            </p:cNvSpPr>
            <p:nvPr/>
          </p:nvSpPr>
          <p:spPr bwMode="auto">
            <a:xfrm>
              <a:off x="403" y="2036"/>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grpSp>
        <p:nvGrpSpPr>
          <p:cNvPr id="19481" name="Group 117">
            <a:extLst>
              <a:ext uri="{FF2B5EF4-FFF2-40B4-BE49-F238E27FC236}">
                <a16:creationId xmlns:a16="http://schemas.microsoft.com/office/drawing/2014/main" xmlns="" id="{8B414E95-805D-4ACE-B7C6-A90B5230EB5B}"/>
              </a:ext>
            </a:extLst>
          </p:cNvPr>
          <p:cNvGrpSpPr>
            <a:grpSpLocks/>
          </p:cNvGrpSpPr>
          <p:nvPr/>
        </p:nvGrpSpPr>
        <p:grpSpPr bwMode="auto">
          <a:xfrm>
            <a:off x="2611438" y="2212975"/>
            <a:ext cx="442912" cy="274638"/>
            <a:chOff x="715" y="2036"/>
            <a:chExt cx="279" cy="173"/>
          </a:xfrm>
        </p:grpSpPr>
        <p:grpSp>
          <p:nvGrpSpPr>
            <p:cNvPr id="19637" name="Group 118">
              <a:extLst>
                <a:ext uri="{FF2B5EF4-FFF2-40B4-BE49-F238E27FC236}">
                  <a16:creationId xmlns:a16="http://schemas.microsoft.com/office/drawing/2014/main" xmlns="" id="{468507E7-EA54-4482-948C-B797D4542AE1}"/>
                </a:ext>
              </a:extLst>
            </p:cNvPr>
            <p:cNvGrpSpPr>
              <a:grpSpLocks/>
            </p:cNvGrpSpPr>
            <p:nvPr/>
          </p:nvGrpSpPr>
          <p:grpSpPr bwMode="auto">
            <a:xfrm>
              <a:off x="715" y="2063"/>
              <a:ext cx="277" cy="121"/>
              <a:chOff x="3824" y="2208"/>
              <a:chExt cx="277" cy="121"/>
            </a:xfrm>
          </p:grpSpPr>
          <p:sp>
            <p:nvSpPr>
              <p:cNvPr id="19639" name="AutoShape 119">
                <a:extLst>
                  <a:ext uri="{FF2B5EF4-FFF2-40B4-BE49-F238E27FC236}">
                    <a16:creationId xmlns:a16="http://schemas.microsoft.com/office/drawing/2014/main" xmlns="" id="{6B04F851-6A7A-44BA-BAA2-8ACE78AF5123}"/>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40" name="AutoShape 120">
                <a:extLst>
                  <a:ext uri="{FF2B5EF4-FFF2-40B4-BE49-F238E27FC236}">
                    <a16:creationId xmlns:a16="http://schemas.microsoft.com/office/drawing/2014/main" xmlns="" id="{FC4D4F8B-FB30-45DA-ABE9-B967BBEB4478}"/>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638" name="Text Box 121">
              <a:extLst>
                <a:ext uri="{FF2B5EF4-FFF2-40B4-BE49-F238E27FC236}">
                  <a16:creationId xmlns:a16="http://schemas.microsoft.com/office/drawing/2014/main" xmlns="" id="{3536ECE7-CA08-44FF-B9AE-039AA52A46B8}"/>
                </a:ext>
              </a:extLst>
            </p:cNvPr>
            <p:cNvSpPr txBox="1">
              <a:spLocks noChangeArrowheads="1"/>
            </p:cNvSpPr>
            <p:nvPr/>
          </p:nvSpPr>
          <p:spPr bwMode="auto">
            <a:xfrm>
              <a:off x="814" y="2036"/>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19482" name="Group 122">
            <a:extLst>
              <a:ext uri="{FF2B5EF4-FFF2-40B4-BE49-F238E27FC236}">
                <a16:creationId xmlns:a16="http://schemas.microsoft.com/office/drawing/2014/main" xmlns="" id="{FDAECDEA-208E-4908-A0B4-94DE94A654AF}"/>
              </a:ext>
            </a:extLst>
          </p:cNvPr>
          <p:cNvGrpSpPr>
            <a:grpSpLocks/>
          </p:cNvGrpSpPr>
          <p:nvPr/>
        </p:nvGrpSpPr>
        <p:grpSpPr bwMode="auto">
          <a:xfrm>
            <a:off x="2640013" y="2430458"/>
            <a:ext cx="449262" cy="276224"/>
            <a:chOff x="727" y="1903"/>
            <a:chExt cx="283" cy="174"/>
          </a:xfrm>
        </p:grpSpPr>
        <p:sp>
          <p:nvSpPr>
            <p:cNvPr id="19635" name="Freeform 123">
              <a:extLst>
                <a:ext uri="{FF2B5EF4-FFF2-40B4-BE49-F238E27FC236}">
                  <a16:creationId xmlns:a16="http://schemas.microsoft.com/office/drawing/2014/main" xmlns="" id="{121F218D-F23E-4D1C-A389-9724A687DB49}"/>
                </a:ext>
              </a:extLst>
            </p:cNvPr>
            <p:cNvSpPr>
              <a:spLocks/>
            </p:cNvSpPr>
            <p:nvPr/>
          </p:nvSpPr>
          <p:spPr bwMode="auto">
            <a:xfrm>
              <a:off x="727" y="1918"/>
              <a:ext cx="266" cy="121"/>
            </a:xfrm>
            <a:custGeom>
              <a:avLst/>
              <a:gdLst>
                <a:gd name="T0" fmla="*/ 0 w 1185"/>
                <a:gd name="T1" fmla="*/ 0 h 774"/>
                <a:gd name="T2" fmla="*/ 3 w 1185"/>
                <a:gd name="T3" fmla="*/ 0 h 774"/>
                <a:gd name="T4" fmla="*/ 3 w 1185"/>
                <a:gd name="T5" fmla="*/ 0 h 774"/>
                <a:gd name="T6" fmla="*/ 0 w 1185"/>
                <a:gd name="T7" fmla="*/ 0 h 774"/>
                <a:gd name="T8" fmla="*/ 1 w 1185"/>
                <a:gd name="T9" fmla="*/ 0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36" name="Text Box 124">
              <a:extLst>
                <a:ext uri="{FF2B5EF4-FFF2-40B4-BE49-F238E27FC236}">
                  <a16:creationId xmlns:a16="http://schemas.microsoft.com/office/drawing/2014/main" xmlns="" id="{39D5672E-FD89-4040-B69A-87AAA1FD2373}"/>
                </a:ext>
              </a:extLst>
            </p:cNvPr>
            <p:cNvSpPr txBox="1">
              <a:spLocks noChangeArrowheads="1"/>
            </p:cNvSpPr>
            <p:nvPr/>
          </p:nvSpPr>
          <p:spPr bwMode="auto">
            <a:xfrm>
              <a:off x="818" y="1903"/>
              <a:ext cx="19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a:solidFill>
                    <a:srgbClr val="000000"/>
                  </a:solidFill>
                  <a:latin typeface=".VnBlackH" panose="020B7200000000000000" pitchFamily="34" charset="0"/>
                </a:rPr>
                <a:t>C</a:t>
              </a:r>
            </a:p>
          </p:txBody>
        </p:sp>
      </p:grpSp>
      <p:grpSp>
        <p:nvGrpSpPr>
          <p:cNvPr id="19483" name="Group 125">
            <a:extLst>
              <a:ext uri="{FF2B5EF4-FFF2-40B4-BE49-F238E27FC236}">
                <a16:creationId xmlns:a16="http://schemas.microsoft.com/office/drawing/2014/main" xmlns="" id="{3323E3CB-4F60-4CE6-834C-DA090A7663F6}"/>
              </a:ext>
            </a:extLst>
          </p:cNvPr>
          <p:cNvGrpSpPr>
            <a:grpSpLocks/>
          </p:cNvGrpSpPr>
          <p:nvPr/>
        </p:nvGrpSpPr>
        <p:grpSpPr bwMode="auto">
          <a:xfrm flipH="1">
            <a:off x="2101851" y="2665414"/>
            <a:ext cx="449263" cy="274637"/>
            <a:chOff x="727" y="1903"/>
            <a:chExt cx="283" cy="173"/>
          </a:xfrm>
        </p:grpSpPr>
        <p:sp>
          <p:nvSpPr>
            <p:cNvPr id="19633" name="Freeform 126">
              <a:extLst>
                <a:ext uri="{FF2B5EF4-FFF2-40B4-BE49-F238E27FC236}">
                  <a16:creationId xmlns:a16="http://schemas.microsoft.com/office/drawing/2014/main" xmlns="" id="{43802BC3-CEC0-4FE0-A74B-8D5464CD7BE5}"/>
                </a:ext>
              </a:extLst>
            </p:cNvPr>
            <p:cNvSpPr>
              <a:spLocks/>
            </p:cNvSpPr>
            <p:nvPr/>
          </p:nvSpPr>
          <p:spPr bwMode="auto">
            <a:xfrm>
              <a:off x="727" y="1918"/>
              <a:ext cx="266" cy="121"/>
            </a:xfrm>
            <a:custGeom>
              <a:avLst/>
              <a:gdLst>
                <a:gd name="T0" fmla="*/ 0 w 1185"/>
                <a:gd name="T1" fmla="*/ 0 h 774"/>
                <a:gd name="T2" fmla="*/ 3 w 1185"/>
                <a:gd name="T3" fmla="*/ 0 h 774"/>
                <a:gd name="T4" fmla="*/ 3 w 1185"/>
                <a:gd name="T5" fmla="*/ 0 h 774"/>
                <a:gd name="T6" fmla="*/ 0 w 1185"/>
                <a:gd name="T7" fmla="*/ 0 h 774"/>
                <a:gd name="T8" fmla="*/ 1 w 1185"/>
                <a:gd name="T9" fmla="*/ 0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34" name="Text Box 127">
              <a:extLst>
                <a:ext uri="{FF2B5EF4-FFF2-40B4-BE49-F238E27FC236}">
                  <a16:creationId xmlns:a16="http://schemas.microsoft.com/office/drawing/2014/main" xmlns="" id="{DF8039AC-0C58-4818-8178-E907479F0CEB}"/>
                </a:ext>
              </a:extLst>
            </p:cNvPr>
            <p:cNvSpPr txBox="1">
              <a:spLocks noChangeArrowheads="1"/>
            </p:cNvSpPr>
            <p:nvPr/>
          </p:nvSpPr>
          <p:spPr bwMode="auto">
            <a:xfrm>
              <a:off x="814" y="1903"/>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a:solidFill>
                    <a:srgbClr val="000000"/>
                  </a:solidFill>
                  <a:latin typeface=".VnBlackH" panose="020B7200000000000000" pitchFamily="34" charset="0"/>
                </a:rPr>
                <a:t>X</a:t>
              </a:r>
            </a:p>
          </p:txBody>
        </p:sp>
      </p:grpSp>
      <p:grpSp>
        <p:nvGrpSpPr>
          <p:cNvPr id="19484" name="Group 128">
            <a:extLst>
              <a:ext uri="{FF2B5EF4-FFF2-40B4-BE49-F238E27FC236}">
                <a16:creationId xmlns:a16="http://schemas.microsoft.com/office/drawing/2014/main" xmlns="" id="{636E76F2-9C02-4887-9533-4AA296E5E529}"/>
              </a:ext>
            </a:extLst>
          </p:cNvPr>
          <p:cNvGrpSpPr>
            <a:grpSpLocks/>
          </p:cNvGrpSpPr>
          <p:nvPr/>
        </p:nvGrpSpPr>
        <p:grpSpPr bwMode="auto">
          <a:xfrm flipH="1">
            <a:off x="2124076" y="2851150"/>
            <a:ext cx="442913" cy="274638"/>
            <a:chOff x="715" y="2036"/>
            <a:chExt cx="279" cy="173"/>
          </a:xfrm>
        </p:grpSpPr>
        <p:grpSp>
          <p:nvGrpSpPr>
            <p:cNvPr id="19629" name="Group 129">
              <a:extLst>
                <a:ext uri="{FF2B5EF4-FFF2-40B4-BE49-F238E27FC236}">
                  <a16:creationId xmlns:a16="http://schemas.microsoft.com/office/drawing/2014/main" xmlns="" id="{88466B34-CCDC-4CE1-B977-4C2E07FE61CE}"/>
                </a:ext>
              </a:extLst>
            </p:cNvPr>
            <p:cNvGrpSpPr>
              <a:grpSpLocks/>
            </p:cNvGrpSpPr>
            <p:nvPr/>
          </p:nvGrpSpPr>
          <p:grpSpPr bwMode="auto">
            <a:xfrm>
              <a:off x="715" y="2063"/>
              <a:ext cx="277" cy="121"/>
              <a:chOff x="3824" y="2208"/>
              <a:chExt cx="277" cy="121"/>
            </a:xfrm>
          </p:grpSpPr>
          <p:sp>
            <p:nvSpPr>
              <p:cNvPr id="19631" name="AutoShape 130">
                <a:extLst>
                  <a:ext uri="{FF2B5EF4-FFF2-40B4-BE49-F238E27FC236}">
                    <a16:creationId xmlns:a16="http://schemas.microsoft.com/office/drawing/2014/main" xmlns="" id="{DB6BF99F-0F08-46C7-A7C8-097B594F170C}"/>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32" name="AutoShape 131">
                <a:extLst>
                  <a:ext uri="{FF2B5EF4-FFF2-40B4-BE49-F238E27FC236}">
                    <a16:creationId xmlns:a16="http://schemas.microsoft.com/office/drawing/2014/main" xmlns="" id="{F357A2F8-BF37-4BCA-975E-478284AC1432}"/>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630" name="Text Box 132">
              <a:extLst>
                <a:ext uri="{FF2B5EF4-FFF2-40B4-BE49-F238E27FC236}">
                  <a16:creationId xmlns:a16="http://schemas.microsoft.com/office/drawing/2014/main" xmlns="" id="{3742A328-2B4D-4DEA-A57A-C567CF7FF4B9}"/>
                </a:ext>
              </a:extLst>
            </p:cNvPr>
            <p:cNvSpPr txBox="1">
              <a:spLocks noChangeArrowheads="1"/>
            </p:cNvSpPr>
            <p:nvPr/>
          </p:nvSpPr>
          <p:spPr bwMode="auto">
            <a:xfrm>
              <a:off x="814" y="2036"/>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19485" name="Group 133">
            <a:extLst>
              <a:ext uri="{FF2B5EF4-FFF2-40B4-BE49-F238E27FC236}">
                <a16:creationId xmlns:a16="http://schemas.microsoft.com/office/drawing/2014/main" xmlns="" id="{C7962C30-F8B3-460F-860C-43378A391A14}"/>
              </a:ext>
            </a:extLst>
          </p:cNvPr>
          <p:cNvGrpSpPr>
            <a:grpSpLocks/>
          </p:cNvGrpSpPr>
          <p:nvPr/>
        </p:nvGrpSpPr>
        <p:grpSpPr bwMode="auto">
          <a:xfrm>
            <a:off x="2085975" y="3060700"/>
            <a:ext cx="579438" cy="274638"/>
            <a:chOff x="385" y="2036"/>
            <a:chExt cx="365" cy="173"/>
          </a:xfrm>
        </p:grpSpPr>
        <p:grpSp>
          <p:nvGrpSpPr>
            <p:cNvPr id="19621" name="Group 134">
              <a:extLst>
                <a:ext uri="{FF2B5EF4-FFF2-40B4-BE49-F238E27FC236}">
                  <a16:creationId xmlns:a16="http://schemas.microsoft.com/office/drawing/2014/main" xmlns="" id="{E4C9D7B6-B0B2-45A5-ADE3-82E2328B610B}"/>
                </a:ext>
              </a:extLst>
            </p:cNvPr>
            <p:cNvGrpSpPr>
              <a:grpSpLocks/>
            </p:cNvGrpSpPr>
            <p:nvPr/>
          </p:nvGrpSpPr>
          <p:grpSpPr bwMode="auto">
            <a:xfrm>
              <a:off x="385" y="2063"/>
              <a:ext cx="365" cy="122"/>
              <a:chOff x="3482" y="2208"/>
              <a:chExt cx="365" cy="122"/>
            </a:xfrm>
          </p:grpSpPr>
          <p:grpSp>
            <p:nvGrpSpPr>
              <p:cNvPr id="19623" name="Group 135">
                <a:extLst>
                  <a:ext uri="{FF2B5EF4-FFF2-40B4-BE49-F238E27FC236}">
                    <a16:creationId xmlns:a16="http://schemas.microsoft.com/office/drawing/2014/main" xmlns="" id="{09FF5A0F-B114-454B-BACC-E2844B34902A}"/>
                  </a:ext>
                </a:extLst>
              </p:cNvPr>
              <p:cNvGrpSpPr>
                <a:grpSpLocks/>
              </p:cNvGrpSpPr>
              <p:nvPr/>
            </p:nvGrpSpPr>
            <p:grpSpPr bwMode="auto">
              <a:xfrm>
                <a:off x="3484" y="2208"/>
                <a:ext cx="363" cy="122"/>
                <a:chOff x="3496" y="2256"/>
                <a:chExt cx="363" cy="122"/>
              </a:xfrm>
            </p:grpSpPr>
            <p:grpSp>
              <p:nvGrpSpPr>
                <p:cNvPr id="19625" name="Group 136">
                  <a:extLst>
                    <a:ext uri="{FF2B5EF4-FFF2-40B4-BE49-F238E27FC236}">
                      <a16:creationId xmlns:a16="http://schemas.microsoft.com/office/drawing/2014/main" xmlns="" id="{C3DBDF42-3B2B-4C0D-BDF1-36FF0BB5A8AF}"/>
                    </a:ext>
                  </a:extLst>
                </p:cNvPr>
                <p:cNvGrpSpPr>
                  <a:grpSpLocks/>
                </p:cNvGrpSpPr>
                <p:nvPr/>
              </p:nvGrpSpPr>
              <p:grpSpPr bwMode="auto">
                <a:xfrm>
                  <a:off x="3521" y="2256"/>
                  <a:ext cx="327" cy="122"/>
                  <a:chOff x="3521" y="2220"/>
                  <a:chExt cx="327" cy="122"/>
                </a:xfrm>
              </p:grpSpPr>
              <p:sp>
                <p:nvSpPr>
                  <p:cNvPr id="19627" name="Rectangle 137">
                    <a:extLst>
                      <a:ext uri="{FF2B5EF4-FFF2-40B4-BE49-F238E27FC236}">
                        <a16:creationId xmlns:a16="http://schemas.microsoft.com/office/drawing/2014/main" xmlns="" id="{1E00D9A4-6150-420E-A5C4-081CF464FE6E}"/>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28" name="AutoShape 138">
                    <a:extLst>
                      <a:ext uri="{FF2B5EF4-FFF2-40B4-BE49-F238E27FC236}">
                        <a16:creationId xmlns:a16="http://schemas.microsoft.com/office/drawing/2014/main" xmlns="" id="{A8C775F6-C32A-4978-9CFC-935C8F4A698C}"/>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626" name="Line 139">
                  <a:extLst>
                    <a:ext uri="{FF2B5EF4-FFF2-40B4-BE49-F238E27FC236}">
                      <a16:creationId xmlns:a16="http://schemas.microsoft.com/office/drawing/2014/main" xmlns="" id="{1F6F9783-87D5-4012-8BDC-F7082F275776}"/>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24" name="Line 140">
                <a:extLst>
                  <a:ext uri="{FF2B5EF4-FFF2-40B4-BE49-F238E27FC236}">
                    <a16:creationId xmlns:a16="http://schemas.microsoft.com/office/drawing/2014/main" xmlns="" id="{DA4A0E9B-DD85-402E-8D6A-B99A82E1174F}"/>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22" name="Text Box 141">
              <a:extLst>
                <a:ext uri="{FF2B5EF4-FFF2-40B4-BE49-F238E27FC236}">
                  <a16:creationId xmlns:a16="http://schemas.microsoft.com/office/drawing/2014/main" xmlns="" id="{7DCD4DA5-4E3F-4FE3-A283-9719FF12F005}"/>
                </a:ext>
              </a:extLst>
            </p:cNvPr>
            <p:cNvSpPr txBox="1">
              <a:spLocks noChangeArrowheads="1"/>
            </p:cNvSpPr>
            <p:nvPr/>
          </p:nvSpPr>
          <p:spPr bwMode="auto">
            <a:xfrm>
              <a:off x="403" y="2036"/>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sp>
        <p:nvSpPr>
          <p:cNvPr id="19486" name="AutoShape 142">
            <a:extLst>
              <a:ext uri="{FF2B5EF4-FFF2-40B4-BE49-F238E27FC236}">
                <a16:creationId xmlns:a16="http://schemas.microsoft.com/office/drawing/2014/main" xmlns="" id="{4E4365E9-03DF-4823-BE83-2D9ACA718944}"/>
              </a:ext>
            </a:extLst>
          </p:cNvPr>
          <p:cNvSpPr>
            <a:spLocks noChangeArrowheads="1"/>
          </p:cNvSpPr>
          <p:nvPr/>
        </p:nvSpPr>
        <p:spPr bwMode="auto">
          <a:xfrm>
            <a:off x="2124076" y="3311525"/>
            <a:ext cx="576263" cy="192088"/>
          </a:xfrm>
          <a:prstGeom prst="homePlate">
            <a:avLst>
              <a:gd name="adj" fmla="val 52069"/>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G</a:t>
            </a:r>
          </a:p>
        </p:txBody>
      </p:sp>
      <p:sp>
        <p:nvSpPr>
          <p:cNvPr id="19487" name="AutoShape 143">
            <a:extLst>
              <a:ext uri="{FF2B5EF4-FFF2-40B4-BE49-F238E27FC236}">
                <a16:creationId xmlns:a16="http://schemas.microsoft.com/office/drawing/2014/main" xmlns="" id="{A52761E2-BC1B-4DF9-A310-448E07BE04F3}"/>
              </a:ext>
            </a:extLst>
          </p:cNvPr>
          <p:cNvSpPr>
            <a:spLocks noChangeArrowheads="1"/>
          </p:cNvSpPr>
          <p:nvPr/>
        </p:nvSpPr>
        <p:spPr bwMode="auto">
          <a:xfrm flipH="1">
            <a:off x="2474913" y="2682875"/>
            <a:ext cx="576262" cy="192088"/>
          </a:xfrm>
          <a:prstGeom prst="homePlate">
            <a:avLst>
              <a:gd name="adj" fmla="val 52069"/>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a:solidFill>
                  <a:srgbClr val="000000"/>
                </a:solidFill>
                <a:latin typeface=".VnBlackH" panose="020B7200000000000000" pitchFamily="34" charset="0"/>
              </a:rPr>
              <a:t>G</a:t>
            </a:r>
          </a:p>
        </p:txBody>
      </p:sp>
      <p:grpSp>
        <p:nvGrpSpPr>
          <p:cNvPr id="19488" name="Group 144">
            <a:extLst>
              <a:ext uri="{FF2B5EF4-FFF2-40B4-BE49-F238E27FC236}">
                <a16:creationId xmlns:a16="http://schemas.microsoft.com/office/drawing/2014/main" xmlns="" id="{D2A12E4B-F3C1-45B5-A1A2-275493F9240D}"/>
              </a:ext>
            </a:extLst>
          </p:cNvPr>
          <p:cNvGrpSpPr>
            <a:grpSpLocks/>
          </p:cNvGrpSpPr>
          <p:nvPr/>
        </p:nvGrpSpPr>
        <p:grpSpPr bwMode="auto">
          <a:xfrm flipH="1">
            <a:off x="2514600" y="2847975"/>
            <a:ext cx="579438" cy="274638"/>
            <a:chOff x="385" y="2036"/>
            <a:chExt cx="365" cy="173"/>
          </a:xfrm>
        </p:grpSpPr>
        <p:grpSp>
          <p:nvGrpSpPr>
            <p:cNvPr id="19613" name="Group 145">
              <a:extLst>
                <a:ext uri="{FF2B5EF4-FFF2-40B4-BE49-F238E27FC236}">
                  <a16:creationId xmlns:a16="http://schemas.microsoft.com/office/drawing/2014/main" xmlns="" id="{32144DCF-F0DA-4B38-8F09-33BAD0E63AB3}"/>
                </a:ext>
              </a:extLst>
            </p:cNvPr>
            <p:cNvGrpSpPr>
              <a:grpSpLocks/>
            </p:cNvGrpSpPr>
            <p:nvPr/>
          </p:nvGrpSpPr>
          <p:grpSpPr bwMode="auto">
            <a:xfrm>
              <a:off x="385" y="2063"/>
              <a:ext cx="365" cy="122"/>
              <a:chOff x="3482" y="2208"/>
              <a:chExt cx="365" cy="122"/>
            </a:xfrm>
          </p:grpSpPr>
          <p:grpSp>
            <p:nvGrpSpPr>
              <p:cNvPr id="19615" name="Group 146">
                <a:extLst>
                  <a:ext uri="{FF2B5EF4-FFF2-40B4-BE49-F238E27FC236}">
                    <a16:creationId xmlns:a16="http://schemas.microsoft.com/office/drawing/2014/main" xmlns="" id="{2305599E-444C-4629-AF38-B8148A83E26C}"/>
                  </a:ext>
                </a:extLst>
              </p:cNvPr>
              <p:cNvGrpSpPr>
                <a:grpSpLocks/>
              </p:cNvGrpSpPr>
              <p:nvPr/>
            </p:nvGrpSpPr>
            <p:grpSpPr bwMode="auto">
              <a:xfrm>
                <a:off x="3484" y="2208"/>
                <a:ext cx="363" cy="122"/>
                <a:chOff x="3496" y="2256"/>
                <a:chExt cx="363" cy="122"/>
              </a:xfrm>
            </p:grpSpPr>
            <p:grpSp>
              <p:nvGrpSpPr>
                <p:cNvPr id="19617" name="Group 147">
                  <a:extLst>
                    <a:ext uri="{FF2B5EF4-FFF2-40B4-BE49-F238E27FC236}">
                      <a16:creationId xmlns:a16="http://schemas.microsoft.com/office/drawing/2014/main" xmlns="" id="{5A3E6F9B-2D71-493F-B70F-A05A41477038}"/>
                    </a:ext>
                  </a:extLst>
                </p:cNvPr>
                <p:cNvGrpSpPr>
                  <a:grpSpLocks/>
                </p:cNvGrpSpPr>
                <p:nvPr/>
              </p:nvGrpSpPr>
              <p:grpSpPr bwMode="auto">
                <a:xfrm>
                  <a:off x="3521" y="2256"/>
                  <a:ext cx="327" cy="122"/>
                  <a:chOff x="3521" y="2220"/>
                  <a:chExt cx="327" cy="122"/>
                </a:xfrm>
              </p:grpSpPr>
              <p:sp>
                <p:nvSpPr>
                  <p:cNvPr id="19619" name="Rectangle 148">
                    <a:extLst>
                      <a:ext uri="{FF2B5EF4-FFF2-40B4-BE49-F238E27FC236}">
                        <a16:creationId xmlns:a16="http://schemas.microsoft.com/office/drawing/2014/main" xmlns="" id="{26E176F8-42EF-4D53-9010-BC0C59558C29}"/>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20" name="AutoShape 149">
                    <a:extLst>
                      <a:ext uri="{FF2B5EF4-FFF2-40B4-BE49-F238E27FC236}">
                        <a16:creationId xmlns:a16="http://schemas.microsoft.com/office/drawing/2014/main" xmlns="" id="{836DD720-810D-462A-878A-F3028AE72A77}"/>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618" name="Line 150">
                  <a:extLst>
                    <a:ext uri="{FF2B5EF4-FFF2-40B4-BE49-F238E27FC236}">
                      <a16:creationId xmlns:a16="http://schemas.microsoft.com/office/drawing/2014/main" xmlns="" id="{D59B359C-0720-430E-94BC-3B08E2E2FC7E}"/>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16" name="Line 151">
                <a:extLst>
                  <a:ext uri="{FF2B5EF4-FFF2-40B4-BE49-F238E27FC236}">
                    <a16:creationId xmlns:a16="http://schemas.microsoft.com/office/drawing/2014/main" xmlns="" id="{C33CD9C3-403D-4A12-BBAF-734534309723}"/>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614" name="Text Box 152">
              <a:extLst>
                <a:ext uri="{FF2B5EF4-FFF2-40B4-BE49-F238E27FC236}">
                  <a16:creationId xmlns:a16="http://schemas.microsoft.com/office/drawing/2014/main" xmlns="" id="{5CFE9A88-7991-4B46-B78C-E3302F6E2892}"/>
                </a:ext>
              </a:extLst>
            </p:cNvPr>
            <p:cNvSpPr txBox="1">
              <a:spLocks noChangeArrowheads="1"/>
            </p:cNvSpPr>
            <p:nvPr/>
          </p:nvSpPr>
          <p:spPr bwMode="auto">
            <a:xfrm>
              <a:off x="403" y="2036"/>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grpSp>
        <p:nvGrpSpPr>
          <p:cNvPr id="19489" name="Group 153">
            <a:extLst>
              <a:ext uri="{FF2B5EF4-FFF2-40B4-BE49-F238E27FC236}">
                <a16:creationId xmlns:a16="http://schemas.microsoft.com/office/drawing/2014/main" xmlns="" id="{FE218D50-0ACC-4CA4-8C36-4FE6EBE7930F}"/>
              </a:ext>
            </a:extLst>
          </p:cNvPr>
          <p:cNvGrpSpPr>
            <a:grpSpLocks/>
          </p:cNvGrpSpPr>
          <p:nvPr/>
        </p:nvGrpSpPr>
        <p:grpSpPr bwMode="auto">
          <a:xfrm>
            <a:off x="2616201" y="3059114"/>
            <a:ext cx="442913" cy="274637"/>
            <a:chOff x="715" y="2036"/>
            <a:chExt cx="279" cy="173"/>
          </a:xfrm>
        </p:grpSpPr>
        <p:grpSp>
          <p:nvGrpSpPr>
            <p:cNvPr id="19609" name="Group 154">
              <a:extLst>
                <a:ext uri="{FF2B5EF4-FFF2-40B4-BE49-F238E27FC236}">
                  <a16:creationId xmlns:a16="http://schemas.microsoft.com/office/drawing/2014/main" xmlns="" id="{16685462-9248-4E9D-A27F-25ED025E5442}"/>
                </a:ext>
              </a:extLst>
            </p:cNvPr>
            <p:cNvGrpSpPr>
              <a:grpSpLocks/>
            </p:cNvGrpSpPr>
            <p:nvPr/>
          </p:nvGrpSpPr>
          <p:grpSpPr bwMode="auto">
            <a:xfrm>
              <a:off x="715" y="2063"/>
              <a:ext cx="277" cy="121"/>
              <a:chOff x="3824" y="2208"/>
              <a:chExt cx="277" cy="121"/>
            </a:xfrm>
          </p:grpSpPr>
          <p:sp>
            <p:nvSpPr>
              <p:cNvPr id="19611" name="AutoShape 155">
                <a:extLst>
                  <a:ext uri="{FF2B5EF4-FFF2-40B4-BE49-F238E27FC236}">
                    <a16:creationId xmlns:a16="http://schemas.microsoft.com/office/drawing/2014/main" xmlns="" id="{4131A53D-CC06-4AB6-8353-60AD46FDBA38}"/>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12" name="AutoShape 156">
                <a:extLst>
                  <a:ext uri="{FF2B5EF4-FFF2-40B4-BE49-F238E27FC236}">
                    <a16:creationId xmlns:a16="http://schemas.microsoft.com/office/drawing/2014/main" xmlns="" id="{A6946E39-B699-4966-BC05-4CB7DD634F67}"/>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610" name="Text Box 157">
              <a:extLst>
                <a:ext uri="{FF2B5EF4-FFF2-40B4-BE49-F238E27FC236}">
                  <a16:creationId xmlns:a16="http://schemas.microsoft.com/office/drawing/2014/main" xmlns="" id="{7B3E6A33-5933-4D4B-BE4D-1B3819032C80}"/>
                </a:ext>
              </a:extLst>
            </p:cNvPr>
            <p:cNvSpPr txBox="1">
              <a:spLocks noChangeArrowheads="1"/>
            </p:cNvSpPr>
            <p:nvPr/>
          </p:nvSpPr>
          <p:spPr bwMode="auto">
            <a:xfrm>
              <a:off x="814" y="2036"/>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19490" name="Group 158">
            <a:extLst>
              <a:ext uri="{FF2B5EF4-FFF2-40B4-BE49-F238E27FC236}">
                <a16:creationId xmlns:a16="http://schemas.microsoft.com/office/drawing/2014/main" xmlns="" id="{D07790A3-AC68-4E86-B440-A5E8AAF1A31B}"/>
              </a:ext>
            </a:extLst>
          </p:cNvPr>
          <p:cNvGrpSpPr>
            <a:grpSpLocks/>
          </p:cNvGrpSpPr>
          <p:nvPr/>
        </p:nvGrpSpPr>
        <p:grpSpPr bwMode="auto">
          <a:xfrm>
            <a:off x="2630488" y="3290884"/>
            <a:ext cx="449262" cy="276224"/>
            <a:chOff x="727" y="1903"/>
            <a:chExt cx="283" cy="174"/>
          </a:xfrm>
        </p:grpSpPr>
        <p:sp>
          <p:nvSpPr>
            <p:cNvPr id="19607" name="Freeform 159">
              <a:extLst>
                <a:ext uri="{FF2B5EF4-FFF2-40B4-BE49-F238E27FC236}">
                  <a16:creationId xmlns:a16="http://schemas.microsoft.com/office/drawing/2014/main" xmlns="" id="{EE3B18B8-1B2D-40C9-BA6C-8C5A00D10700}"/>
                </a:ext>
              </a:extLst>
            </p:cNvPr>
            <p:cNvSpPr>
              <a:spLocks/>
            </p:cNvSpPr>
            <p:nvPr/>
          </p:nvSpPr>
          <p:spPr bwMode="auto">
            <a:xfrm>
              <a:off x="727" y="1918"/>
              <a:ext cx="266" cy="121"/>
            </a:xfrm>
            <a:custGeom>
              <a:avLst/>
              <a:gdLst>
                <a:gd name="T0" fmla="*/ 0 w 1185"/>
                <a:gd name="T1" fmla="*/ 0 h 774"/>
                <a:gd name="T2" fmla="*/ 3 w 1185"/>
                <a:gd name="T3" fmla="*/ 0 h 774"/>
                <a:gd name="T4" fmla="*/ 3 w 1185"/>
                <a:gd name="T5" fmla="*/ 0 h 774"/>
                <a:gd name="T6" fmla="*/ 0 w 1185"/>
                <a:gd name="T7" fmla="*/ 0 h 774"/>
                <a:gd name="T8" fmla="*/ 1 w 1185"/>
                <a:gd name="T9" fmla="*/ 0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08" name="Text Box 160">
              <a:extLst>
                <a:ext uri="{FF2B5EF4-FFF2-40B4-BE49-F238E27FC236}">
                  <a16:creationId xmlns:a16="http://schemas.microsoft.com/office/drawing/2014/main" xmlns="" id="{425BD0EE-579A-4321-A0F6-865DBD98B9DC}"/>
                </a:ext>
              </a:extLst>
            </p:cNvPr>
            <p:cNvSpPr txBox="1">
              <a:spLocks noChangeArrowheads="1"/>
            </p:cNvSpPr>
            <p:nvPr/>
          </p:nvSpPr>
          <p:spPr bwMode="auto">
            <a:xfrm>
              <a:off x="818" y="1903"/>
              <a:ext cx="19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a:solidFill>
                    <a:srgbClr val="000000"/>
                  </a:solidFill>
                  <a:latin typeface=".VnBlackH" panose="020B7200000000000000" pitchFamily="34" charset="0"/>
                </a:rPr>
                <a:t>C</a:t>
              </a:r>
            </a:p>
          </p:txBody>
        </p:sp>
      </p:grpSp>
      <p:sp>
        <p:nvSpPr>
          <p:cNvPr id="19491" name="Freeform 161">
            <a:extLst>
              <a:ext uri="{FF2B5EF4-FFF2-40B4-BE49-F238E27FC236}">
                <a16:creationId xmlns:a16="http://schemas.microsoft.com/office/drawing/2014/main" xmlns="" id="{A5FFCD31-83C6-481A-8873-6A0B10EDC525}"/>
              </a:ext>
            </a:extLst>
          </p:cNvPr>
          <p:cNvSpPr>
            <a:spLocks/>
          </p:cNvSpPr>
          <p:nvPr/>
        </p:nvSpPr>
        <p:spPr bwMode="auto">
          <a:xfrm>
            <a:off x="2081213" y="355600"/>
            <a:ext cx="38100" cy="3149600"/>
          </a:xfrm>
          <a:custGeom>
            <a:avLst/>
            <a:gdLst>
              <a:gd name="T0" fmla="*/ 0 w 1"/>
              <a:gd name="T1" fmla="*/ 0 h 1936"/>
              <a:gd name="T2" fmla="*/ 0 w 1"/>
              <a:gd name="T3" fmla="*/ 2147483646 h 1936"/>
              <a:gd name="T4" fmla="*/ 0 w 1"/>
              <a:gd name="T5" fmla="*/ 2147483646 h 1936"/>
              <a:gd name="T6" fmla="*/ 0 60000 65536"/>
              <a:gd name="T7" fmla="*/ 0 60000 65536"/>
              <a:gd name="T8" fmla="*/ 0 60000 65536"/>
            </a:gdLst>
            <a:ahLst/>
            <a:cxnLst>
              <a:cxn ang="T6">
                <a:pos x="T0" y="T1"/>
              </a:cxn>
              <a:cxn ang="T7">
                <a:pos x="T2" y="T3"/>
              </a:cxn>
              <a:cxn ang="T8">
                <a:pos x="T4" y="T5"/>
              </a:cxn>
            </a:cxnLst>
            <a:rect l="0" t="0" r="r" b="b"/>
            <a:pathLst>
              <a:path w="1" h="1936">
                <a:moveTo>
                  <a:pt x="0" y="0"/>
                </a:moveTo>
                <a:cubicBezTo>
                  <a:pt x="0" y="359"/>
                  <a:pt x="0" y="718"/>
                  <a:pt x="0" y="1041"/>
                </a:cubicBezTo>
                <a:cubicBezTo>
                  <a:pt x="0" y="1364"/>
                  <a:pt x="0" y="1650"/>
                  <a:pt x="0" y="1936"/>
                </a:cubicBezTo>
              </a:path>
            </a:pathLst>
          </a:custGeom>
          <a:noFill/>
          <a:ln w="76200">
            <a:solidFill>
              <a:srgbClr val="FF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492" name="Freeform 162">
            <a:extLst>
              <a:ext uri="{FF2B5EF4-FFF2-40B4-BE49-F238E27FC236}">
                <a16:creationId xmlns:a16="http://schemas.microsoft.com/office/drawing/2014/main" xmlns="" id="{CE81FCB9-B377-4F01-918D-84BF98D89F2D}"/>
              </a:ext>
            </a:extLst>
          </p:cNvPr>
          <p:cNvSpPr>
            <a:spLocks/>
          </p:cNvSpPr>
          <p:nvPr/>
        </p:nvSpPr>
        <p:spPr bwMode="auto">
          <a:xfrm>
            <a:off x="3060700" y="357188"/>
            <a:ext cx="77788" cy="3148012"/>
          </a:xfrm>
          <a:custGeom>
            <a:avLst/>
            <a:gdLst>
              <a:gd name="T0" fmla="*/ 0 w 1"/>
              <a:gd name="T1" fmla="*/ 0 h 1936"/>
              <a:gd name="T2" fmla="*/ 0 w 1"/>
              <a:gd name="T3" fmla="*/ 2147483646 h 1936"/>
              <a:gd name="T4" fmla="*/ 0 w 1"/>
              <a:gd name="T5" fmla="*/ 2147483646 h 1936"/>
              <a:gd name="T6" fmla="*/ 0 60000 65536"/>
              <a:gd name="T7" fmla="*/ 0 60000 65536"/>
              <a:gd name="T8" fmla="*/ 0 60000 65536"/>
            </a:gdLst>
            <a:ahLst/>
            <a:cxnLst>
              <a:cxn ang="T6">
                <a:pos x="T0" y="T1"/>
              </a:cxn>
              <a:cxn ang="T7">
                <a:pos x="T2" y="T3"/>
              </a:cxn>
              <a:cxn ang="T8">
                <a:pos x="T4" y="T5"/>
              </a:cxn>
            </a:cxnLst>
            <a:rect l="0" t="0" r="r" b="b"/>
            <a:pathLst>
              <a:path w="1" h="1936">
                <a:moveTo>
                  <a:pt x="0" y="0"/>
                </a:moveTo>
                <a:cubicBezTo>
                  <a:pt x="0" y="359"/>
                  <a:pt x="0" y="718"/>
                  <a:pt x="0" y="1041"/>
                </a:cubicBezTo>
                <a:cubicBezTo>
                  <a:pt x="0" y="1364"/>
                  <a:pt x="0" y="1650"/>
                  <a:pt x="0" y="1936"/>
                </a:cubicBezTo>
              </a:path>
            </a:pathLst>
          </a:custGeom>
          <a:noFill/>
          <a:ln w="76200">
            <a:solidFill>
              <a:srgbClr val="FF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9493" name="Group 163">
            <a:extLst>
              <a:ext uri="{FF2B5EF4-FFF2-40B4-BE49-F238E27FC236}">
                <a16:creationId xmlns:a16="http://schemas.microsoft.com/office/drawing/2014/main" xmlns="" id="{17FF5F83-D532-4D6C-9E0B-AD7EC2F81E87}"/>
              </a:ext>
            </a:extLst>
          </p:cNvPr>
          <p:cNvGrpSpPr>
            <a:grpSpLocks/>
          </p:cNvGrpSpPr>
          <p:nvPr/>
        </p:nvGrpSpPr>
        <p:grpSpPr bwMode="auto">
          <a:xfrm flipH="1">
            <a:off x="2105026" y="1165225"/>
            <a:ext cx="442913" cy="274638"/>
            <a:chOff x="715" y="2036"/>
            <a:chExt cx="279" cy="173"/>
          </a:xfrm>
        </p:grpSpPr>
        <p:grpSp>
          <p:nvGrpSpPr>
            <p:cNvPr id="19603" name="Group 164">
              <a:extLst>
                <a:ext uri="{FF2B5EF4-FFF2-40B4-BE49-F238E27FC236}">
                  <a16:creationId xmlns:a16="http://schemas.microsoft.com/office/drawing/2014/main" xmlns="" id="{BD83AC54-0777-4DEC-80A3-64720DC0DAF0}"/>
                </a:ext>
              </a:extLst>
            </p:cNvPr>
            <p:cNvGrpSpPr>
              <a:grpSpLocks/>
            </p:cNvGrpSpPr>
            <p:nvPr/>
          </p:nvGrpSpPr>
          <p:grpSpPr bwMode="auto">
            <a:xfrm>
              <a:off x="715" y="2063"/>
              <a:ext cx="277" cy="121"/>
              <a:chOff x="3824" y="2208"/>
              <a:chExt cx="277" cy="121"/>
            </a:xfrm>
          </p:grpSpPr>
          <p:sp>
            <p:nvSpPr>
              <p:cNvPr id="19605" name="AutoShape 165">
                <a:extLst>
                  <a:ext uri="{FF2B5EF4-FFF2-40B4-BE49-F238E27FC236}">
                    <a16:creationId xmlns:a16="http://schemas.microsoft.com/office/drawing/2014/main" xmlns="" id="{1C03E202-5983-404D-A0F2-94C215D0C83F}"/>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06" name="AutoShape 166">
                <a:extLst>
                  <a:ext uri="{FF2B5EF4-FFF2-40B4-BE49-F238E27FC236}">
                    <a16:creationId xmlns:a16="http://schemas.microsoft.com/office/drawing/2014/main" xmlns="" id="{C9B6B8B5-C025-4D0C-B539-3A8B6A3BBA04}"/>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604" name="Text Box 167">
              <a:extLst>
                <a:ext uri="{FF2B5EF4-FFF2-40B4-BE49-F238E27FC236}">
                  <a16:creationId xmlns:a16="http://schemas.microsoft.com/office/drawing/2014/main" xmlns="" id="{F558D431-20EA-440D-9702-EB1B8E55520D}"/>
                </a:ext>
              </a:extLst>
            </p:cNvPr>
            <p:cNvSpPr txBox="1">
              <a:spLocks noChangeArrowheads="1"/>
            </p:cNvSpPr>
            <p:nvPr/>
          </p:nvSpPr>
          <p:spPr bwMode="auto">
            <a:xfrm>
              <a:off x="814" y="2036"/>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sp>
        <p:nvSpPr>
          <p:cNvPr id="19494" name="AutoShape 168">
            <a:extLst>
              <a:ext uri="{FF2B5EF4-FFF2-40B4-BE49-F238E27FC236}">
                <a16:creationId xmlns:a16="http://schemas.microsoft.com/office/drawing/2014/main" xmlns="" id="{F026DCBF-8E7A-4100-BA81-BEE4DAE420B4}"/>
              </a:ext>
            </a:extLst>
          </p:cNvPr>
          <p:cNvSpPr>
            <a:spLocks noChangeArrowheads="1"/>
          </p:cNvSpPr>
          <p:nvPr/>
        </p:nvSpPr>
        <p:spPr bwMode="auto">
          <a:xfrm>
            <a:off x="2124076" y="1625600"/>
            <a:ext cx="576263" cy="192088"/>
          </a:xfrm>
          <a:prstGeom prst="homePlate">
            <a:avLst>
              <a:gd name="adj" fmla="val 52069"/>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G</a:t>
            </a:r>
          </a:p>
        </p:txBody>
      </p:sp>
      <p:grpSp>
        <p:nvGrpSpPr>
          <p:cNvPr id="19495" name="Group 169">
            <a:extLst>
              <a:ext uri="{FF2B5EF4-FFF2-40B4-BE49-F238E27FC236}">
                <a16:creationId xmlns:a16="http://schemas.microsoft.com/office/drawing/2014/main" xmlns="" id="{C272CF99-093E-45B7-A3BB-8D7B45D74227}"/>
              </a:ext>
            </a:extLst>
          </p:cNvPr>
          <p:cNvGrpSpPr>
            <a:grpSpLocks/>
          </p:cNvGrpSpPr>
          <p:nvPr/>
        </p:nvGrpSpPr>
        <p:grpSpPr bwMode="auto">
          <a:xfrm flipH="1">
            <a:off x="2101851" y="2660655"/>
            <a:ext cx="422275" cy="276226"/>
            <a:chOff x="727" y="1903"/>
            <a:chExt cx="266" cy="174"/>
          </a:xfrm>
        </p:grpSpPr>
        <p:sp>
          <p:nvSpPr>
            <p:cNvPr id="19601" name="Freeform 170">
              <a:extLst>
                <a:ext uri="{FF2B5EF4-FFF2-40B4-BE49-F238E27FC236}">
                  <a16:creationId xmlns:a16="http://schemas.microsoft.com/office/drawing/2014/main" xmlns="" id="{CEB8AED9-B33C-4C43-A001-B88214E47AB0}"/>
                </a:ext>
              </a:extLst>
            </p:cNvPr>
            <p:cNvSpPr>
              <a:spLocks/>
            </p:cNvSpPr>
            <p:nvPr/>
          </p:nvSpPr>
          <p:spPr bwMode="auto">
            <a:xfrm>
              <a:off x="727" y="1918"/>
              <a:ext cx="266" cy="121"/>
            </a:xfrm>
            <a:custGeom>
              <a:avLst/>
              <a:gdLst>
                <a:gd name="T0" fmla="*/ 0 w 1185"/>
                <a:gd name="T1" fmla="*/ 0 h 774"/>
                <a:gd name="T2" fmla="*/ 3 w 1185"/>
                <a:gd name="T3" fmla="*/ 0 h 774"/>
                <a:gd name="T4" fmla="*/ 3 w 1185"/>
                <a:gd name="T5" fmla="*/ 0 h 774"/>
                <a:gd name="T6" fmla="*/ 0 w 1185"/>
                <a:gd name="T7" fmla="*/ 0 h 774"/>
                <a:gd name="T8" fmla="*/ 1 w 1185"/>
                <a:gd name="T9" fmla="*/ 0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602" name="Text Box 171">
              <a:extLst>
                <a:ext uri="{FF2B5EF4-FFF2-40B4-BE49-F238E27FC236}">
                  <a16:creationId xmlns:a16="http://schemas.microsoft.com/office/drawing/2014/main" xmlns="" id="{D368006E-12D2-4923-A6C7-E8AC7075C7DC}"/>
                </a:ext>
              </a:extLst>
            </p:cNvPr>
            <p:cNvSpPr txBox="1">
              <a:spLocks noChangeArrowheads="1"/>
            </p:cNvSpPr>
            <p:nvPr/>
          </p:nvSpPr>
          <p:spPr bwMode="auto">
            <a:xfrm>
              <a:off x="743" y="1903"/>
              <a:ext cx="19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a:solidFill>
                    <a:srgbClr val="000000"/>
                  </a:solidFill>
                  <a:latin typeface=".VnBlackH" panose="020B7200000000000000" pitchFamily="34" charset="0"/>
                </a:rPr>
                <a:t>C</a:t>
              </a:r>
            </a:p>
          </p:txBody>
        </p:sp>
      </p:grpSp>
      <p:sp>
        <p:nvSpPr>
          <p:cNvPr id="19496" name="Text Box 172">
            <a:extLst>
              <a:ext uri="{FF2B5EF4-FFF2-40B4-BE49-F238E27FC236}">
                <a16:creationId xmlns:a16="http://schemas.microsoft.com/office/drawing/2014/main" xmlns="" id="{D4EA52AE-DE47-408A-97B2-5DB5E3512678}"/>
              </a:ext>
            </a:extLst>
          </p:cNvPr>
          <p:cNvSpPr txBox="1">
            <a:spLocks noChangeArrowheads="1"/>
          </p:cNvSpPr>
          <p:nvPr/>
        </p:nvSpPr>
        <p:spPr bwMode="auto">
          <a:xfrm>
            <a:off x="1679576" y="4311651"/>
            <a:ext cx="2957513" cy="83099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ctr">
              <a:spcBef>
                <a:spcPct val="50000"/>
              </a:spcBef>
              <a:buClrTx/>
              <a:buSzTx/>
              <a:buFontTx/>
              <a:buNone/>
            </a:pPr>
            <a:r>
              <a:rPr lang="en-US" altLang="en-US" sz="2400">
                <a:latin typeface="Arial" panose="020B0604020202020204" pitchFamily="34" charset="0"/>
              </a:rPr>
              <a:t>Một đoạn phân tử ADN (mạch thẳng)</a:t>
            </a:r>
          </a:p>
        </p:txBody>
      </p:sp>
      <p:grpSp>
        <p:nvGrpSpPr>
          <p:cNvPr id="42158" name="Group 174">
            <a:extLst>
              <a:ext uri="{FF2B5EF4-FFF2-40B4-BE49-F238E27FC236}">
                <a16:creationId xmlns:a16="http://schemas.microsoft.com/office/drawing/2014/main" xmlns="" id="{A34A13C5-D02B-4F2E-A355-434331D29303}"/>
              </a:ext>
            </a:extLst>
          </p:cNvPr>
          <p:cNvGrpSpPr>
            <a:grpSpLocks/>
          </p:cNvGrpSpPr>
          <p:nvPr/>
        </p:nvGrpSpPr>
        <p:grpSpPr bwMode="auto">
          <a:xfrm>
            <a:off x="5422901" y="1587500"/>
            <a:ext cx="587375" cy="285750"/>
            <a:chOff x="2783" y="1464"/>
            <a:chExt cx="370" cy="180"/>
          </a:xfrm>
        </p:grpSpPr>
        <p:grpSp>
          <p:nvGrpSpPr>
            <p:cNvPr id="19597" name="Group 175">
              <a:extLst>
                <a:ext uri="{FF2B5EF4-FFF2-40B4-BE49-F238E27FC236}">
                  <a16:creationId xmlns:a16="http://schemas.microsoft.com/office/drawing/2014/main" xmlns="" id="{3F017BDC-A5F4-425E-B4C1-F007BF6D0F1D}"/>
                </a:ext>
              </a:extLst>
            </p:cNvPr>
            <p:cNvGrpSpPr>
              <a:grpSpLocks/>
            </p:cNvGrpSpPr>
            <p:nvPr/>
          </p:nvGrpSpPr>
          <p:grpSpPr bwMode="auto">
            <a:xfrm>
              <a:off x="2783" y="1472"/>
              <a:ext cx="370" cy="172"/>
              <a:chOff x="3824" y="2208"/>
              <a:chExt cx="277" cy="121"/>
            </a:xfrm>
          </p:grpSpPr>
          <p:sp>
            <p:nvSpPr>
              <p:cNvPr id="19599" name="AutoShape 176">
                <a:extLst>
                  <a:ext uri="{FF2B5EF4-FFF2-40B4-BE49-F238E27FC236}">
                    <a16:creationId xmlns:a16="http://schemas.microsoft.com/office/drawing/2014/main" xmlns="" id="{E899DF07-19C2-4AB7-9E03-61E3ED745344}"/>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600" name="AutoShape 177">
                <a:extLst>
                  <a:ext uri="{FF2B5EF4-FFF2-40B4-BE49-F238E27FC236}">
                    <a16:creationId xmlns:a16="http://schemas.microsoft.com/office/drawing/2014/main" xmlns="" id="{CA683B6A-FB64-414F-A846-CC0D1972319A}"/>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598" name="Text Box 178">
              <a:extLst>
                <a:ext uri="{FF2B5EF4-FFF2-40B4-BE49-F238E27FC236}">
                  <a16:creationId xmlns:a16="http://schemas.microsoft.com/office/drawing/2014/main" xmlns="" id="{38E57F2C-5E75-4005-A830-EEBE2366C578}"/>
                </a:ext>
              </a:extLst>
            </p:cNvPr>
            <p:cNvSpPr txBox="1">
              <a:spLocks noChangeArrowheads="1"/>
            </p:cNvSpPr>
            <p:nvPr/>
          </p:nvSpPr>
          <p:spPr bwMode="auto">
            <a:xfrm>
              <a:off x="2910" y="1464"/>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42163" name="Group 179">
            <a:extLst>
              <a:ext uri="{FF2B5EF4-FFF2-40B4-BE49-F238E27FC236}">
                <a16:creationId xmlns:a16="http://schemas.microsoft.com/office/drawing/2014/main" xmlns="" id="{EA4CDF2A-9F3C-46E8-B14A-6D5156879AFC}"/>
              </a:ext>
            </a:extLst>
          </p:cNvPr>
          <p:cNvGrpSpPr>
            <a:grpSpLocks/>
          </p:cNvGrpSpPr>
          <p:nvPr/>
        </p:nvGrpSpPr>
        <p:grpSpPr bwMode="auto">
          <a:xfrm>
            <a:off x="5461001" y="2438403"/>
            <a:ext cx="555625" cy="280988"/>
            <a:chOff x="2941" y="1189"/>
            <a:chExt cx="355" cy="177"/>
          </a:xfrm>
        </p:grpSpPr>
        <p:sp>
          <p:nvSpPr>
            <p:cNvPr id="19595" name="Freeform 180">
              <a:extLst>
                <a:ext uri="{FF2B5EF4-FFF2-40B4-BE49-F238E27FC236}">
                  <a16:creationId xmlns:a16="http://schemas.microsoft.com/office/drawing/2014/main" xmlns="" id="{CAAF03ED-0BBE-4B75-8518-316000111C3C}"/>
                </a:ext>
              </a:extLst>
            </p:cNvPr>
            <p:cNvSpPr>
              <a:spLocks/>
            </p:cNvSpPr>
            <p:nvPr/>
          </p:nvSpPr>
          <p:spPr bwMode="auto">
            <a:xfrm>
              <a:off x="2941" y="1189"/>
              <a:ext cx="355" cy="172"/>
            </a:xfrm>
            <a:custGeom>
              <a:avLst/>
              <a:gdLst>
                <a:gd name="T0" fmla="*/ 0 w 1185"/>
                <a:gd name="T1" fmla="*/ 0 h 774"/>
                <a:gd name="T2" fmla="*/ 10 w 1185"/>
                <a:gd name="T3" fmla="*/ 0 h 774"/>
                <a:gd name="T4" fmla="*/ 10 w 1185"/>
                <a:gd name="T5" fmla="*/ 2 h 774"/>
                <a:gd name="T6" fmla="*/ 0 w 1185"/>
                <a:gd name="T7" fmla="*/ 2 h 774"/>
                <a:gd name="T8" fmla="*/ 2 w 1185"/>
                <a:gd name="T9" fmla="*/ 1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596" name="Text Box 181">
              <a:extLst>
                <a:ext uri="{FF2B5EF4-FFF2-40B4-BE49-F238E27FC236}">
                  <a16:creationId xmlns:a16="http://schemas.microsoft.com/office/drawing/2014/main" xmlns="" id="{C8DDE74C-2F23-4DDE-A002-935E17394F3F}"/>
                </a:ext>
              </a:extLst>
            </p:cNvPr>
            <p:cNvSpPr txBox="1">
              <a:spLocks noChangeArrowheads="1"/>
            </p:cNvSpPr>
            <p:nvPr/>
          </p:nvSpPr>
          <p:spPr bwMode="auto">
            <a:xfrm>
              <a:off x="3059" y="1192"/>
              <a:ext cx="19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a:solidFill>
                    <a:srgbClr val="000000"/>
                  </a:solidFill>
                  <a:latin typeface=".VnBlackH" panose="020B7200000000000000" pitchFamily="34" charset="0"/>
                </a:rPr>
                <a:t>C</a:t>
              </a:r>
            </a:p>
          </p:txBody>
        </p:sp>
      </p:grpSp>
      <p:grpSp>
        <p:nvGrpSpPr>
          <p:cNvPr id="42166" name="Group 182">
            <a:extLst>
              <a:ext uri="{FF2B5EF4-FFF2-40B4-BE49-F238E27FC236}">
                <a16:creationId xmlns:a16="http://schemas.microsoft.com/office/drawing/2014/main" xmlns="" id="{33FB8AA1-3570-4429-AAAE-B5617F322832}"/>
              </a:ext>
            </a:extLst>
          </p:cNvPr>
          <p:cNvGrpSpPr>
            <a:grpSpLocks/>
          </p:cNvGrpSpPr>
          <p:nvPr/>
        </p:nvGrpSpPr>
        <p:grpSpPr bwMode="auto">
          <a:xfrm>
            <a:off x="5308601" y="2000250"/>
            <a:ext cx="766763" cy="287338"/>
            <a:chOff x="2832" y="1440"/>
            <a:chExt cx="483" cy="181"/>
          </a:xfrm>
        </p:grpSpPr>
        <p:grpSp>
          <p:nvGrpSpPr>
            <p:cNvPr id="19587" name="Group 183">
              <a:extLst>
                <a:ext uri="{FF2B5EF4-FFF2-40B4-BE49-F238E27FC236}">
                  <a16:creationId xmlns:a16="http://schemas.microsoft.com/office/drawing/2014/main" xmlns="" id="{9E250458-5759-4F1B-97FA-78ED13C5CD2D}"/>
                </a:ext>
              </a:extLst>
            </p:cNvPr>
            <p:cNvGrpSpPr>
              <a:grpSpLocks/>
            </p:cNvGrpSpPr>
            <p:nvPr/>
          </p:nvGrpSpPr>
          <p:grpSpPr bwMode="auto">
            <a:xfrm flipH="1">
              <a:off x="2832" y="1448"/>
              <a:ext cx="483" cy="173"/>
              <a:chOff x="3482" y="2208"/>
              <a:chExt cx="365" cy="122"/>
            </a:xfrm>
          </p:grpSpPr>
          <p:grpSp>
            <p:nvGrpSpPr>
              <p:cNvPr id="19589" name="Group 184">
                <a:extLst>
                  <a:ext uri="{FF2B5EF4-FFF2-40B4-BE49-F238E27FC236}">
                    <a16:creationId xmlns:a16="http://schemas.microsoft.com/office/drawing/2014/main" xmlns="" id="{2FC54BDE-2FAF-4C98-B803-469FB79F18BD}"/>
                  </a:ext>
                </a:extLst>
              </p:cNvPr>
              <p:cNvGrpSpPr>
                <a:grpSpLocks/>
              </p:cNvGrpSpPr>
              <p:nvPr/>
            </p:nvGrpSpPr>
            <p:grpSpPr bwMode="auto">
              <a:xfrm>
                <a:off x="3484" y="2208"/>
                <a:ext cx="363" cy="122"/>
                <a:chOff x="3496" y="2256"/>
                <a:chExt cx="363" cy="122"/>
              </a:xfrm>
            </p:grpSpPr>
            <p:grpSp>
              <p:nvGrpSpPr>
                <p:cNvPr id="19591" name="Group 185">
                  <a:extLst>
                    <a:ext uri="{FF2B5EF4-FFF2-40B4-BE49-F238E27FC236}">
                      <a16:creationId xmlns:a16="http://schemas.microsoft.com/office/drawing/2014/main" xmlns="" id="{DFA5529C-69A3-44E5-8DD1-CF85A4BF1291}"/>
                    </a:ext>
                  </a:extLst>
                </p:cNvPr>
                <p:cNvGrpSpPr>
                  <a:grpSpLocks/>
                </p:cNvGrpSpPr>
                <p:nvPr/>
              </p:nvGrpSpPr>
              <p:grpSpPr bwMode="auto">
                <a:xfrm>
                  <a:off x="3521" y="2256"/>
                  <a:ext cx="327" cy="122"/>
                  <a:chOff x="3521" y="2220"/>
                  <a:chExt cx="327" cy="122"/>
                </a:xfrm>
              </p:grpSpPr>
              <p:sp>
                <p:nvSpPr>
                  <p:cNvPr id="19593" name="Rectangle 186">
                    <a:extLst>
                      <a:ext uri="{FF2B5EF4-FFF2-40B4-BE49-F238E27FC236}">
                        <a16:creationId xmlns:a16="http://schemas.microsoft.com/office/drawing/2014/main" xmlns="" id="{4467DCC1-0426-497D-B6EE-1DE91CA3650E}"/>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594" name="AutoShape 187">
                    <a:extLst>
                      <a:ext uri="{FF2B5EF4-FFF2-40B4-BE49-F238E27FC236}">
                        <a16:creationId xmlns:a16="http://schemas.microsoft.com/office/drawing/2014/main" xmlns="" id="{3E4D0EEA-84FC-4FF1-A1FB-597A096180CB}"/>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592" name="Line 188">
                  <a:extLst>
                    <a:ext uri="{FF2B5EF4-FFF2-40B4-BE49-F238E27FC236}">
                      <a16:creationId xmlns:a16="http://schemas.microsoft.com/office/drawing/2014/main" xmlns="" id="{8BCCB019-9699-46A2-8C4D-FCD8C4580DFB}"/>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590" name="Line 189">
                <a:extLst>
                  <a:ext uri="{FF2B5EF4-FFF2-40B4-BE49-F238E27FC236}">
                    <a16:creationId xmlns:a16="http://schemas.microsoft.com/office/drawing/2014/main" xmlns="" id="{8B13EC01-5E7C-4877-AE1C-1F5AE1277608}"/>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588" name="Text Box 190">
              <a:extLst>
                <a:ext uri="{FF2B5EF4-FFF2-40B4-BE49-F238E27FC236}">
                  <a16:creationId xmlns:a16="http://schemas.microsoft.com/office/drawing/2014/main" xmlns="" id="{7A1E7A1C-7ACD-4781-9015-12FF0157CDD6}"/>
                </a:ext>
              </a:extLst>
            </p:cNvPr>
            <p:cNvSpPr txBox="1">
              <a:spLocks noChangeArrowheads="1"/>
            </p:cNvSpPr>
            <p:nvPr/>
          </p:nvSpPr>
          <p:spPr bwMode="auto">
            <a:xfrm flipH="1">
              <a:off x="3030" y="1440"/>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sp>
        <p:nvSpPr>
          <p:cNvPr id="42175" name="AutoShape 191">
            <a:extLst>
              <a:ext uri="{FF2B5EF4-FFF2-40B4-BE49-F238E27FC236}">
                <a16:creationId xmlns:a16="http://schemas.microsoft.com/office/drawing/2014/main" xmlns="" id="{BA735B3C-5AB1-44D6-89B1-C75BF711B434}"/>
              </a:ext>
            </a:extLst>
          </p:cNvPr>
          <p:cNvSpPr>
            <a:spLocks noChangeArrowheads="1"/>
          </p:cNvSpPr>
          <p:nvPr/>
        </p:nvSpPr>
        <p:spPr bwMode="auto">
          <a:xfrm flipH="1">
            <a:off x="5251450" y="2890838"/>
            <a:ext cx="730250" cy="271462"/>
          </a:xfrm>
          <a:prstGeom prst="homePlate">
            <a:avLst>
              <a:gd name="adj" fmla="val 46690"/>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a:solidFill>
                  <a:srgbClr val="000000"/>
                </a:solidFill>
                <a:latin typeface=".VnBlackH" panose="020B7200000000000000" pitchFamily="34" charset="0"/>
              </a:rPr>
              <a:t>G</a:t>
            </a:r>
          </a:p>
        </p:txBody>
      </p:sp>
      <p:grpSp>
        <p:nvGrpSpPr>
          <p:cNvPr id="42176" name="Group 192">
            <a:extLst>
              <a:ext uri="{FF2B5EF4-FFF2-40B4-BE49-F238E27FC236}">
                <a16:creationId xmlns:a16="http://schemas.microsoft.com/office/drawing/2014/main" xmlns="" id="{B7E66CDB-BF9F-4856-9476-DAD6FA75EE21}"/>
              </a:ext>
            </a:extLst>
          </p:cNvPr>
          <p:cNvGrpSpPr>
            <a:grpSpLocks/>
          </p:cNvGrpSpPr>
          <p:nvPr/>
        </p:nvGrpSpPr>
        <p:grpSpPr bwMode="auto">
          <a:xfrm>
            <a:off x="5422901" y="4141788"/>
            <a:ext cx="587375" cy="285750"/>
            <a:chOff x="2783" y="1464"/>
            <a:chExt cx="370" cy="180"/>
          </a:xfrm>
        </p:grpSpPr>
        <p:grpSp>
          <p:nvGrpSpPr>
            <p:cNvPr id="19583" name="Group 193">
              <a:extLst>
                <a:ext uri="{FF2B5EF4-FFF2-40B4-BE49-F238E27FC236}">
                  <a16:creationId xmlns:a16="http://schemas.microsoft.com/office/drawing/2014/main" xmlns="" id="{1F5F4911-A249-481D-919F-6DBCDBDF6C3D}"/>
                </a:ext>
              </a:extLst>
            </p:cNvPr>
            <p:cNvGrpSpPr>
              <a:grpSpLocks/>
            </p:cNvGrpSpPr>
            <p:nvPr/>
          </p:nvGrpSpPr>
          <p:grpSpPr bwMode="auto">
            <a:xfrm>
              <a:off x="2783" y="1472"/>
              <a:ext cx="370" cy="172"/>
              <a:chOff x="3824" y="2208"/>
              <a:chExt cx="277" cy="121"/>
            </a:xfrm>
          </p:grpSpPr>
          <p:sp>
            <p:nvSpPr>
              <p:cNvPr id="19585" name="AutoShape 194">
                <a:extLst>
                  <a:ext uri="{FF2B5EF4-FFF2-40B4-BE49-F238E27FC236}">
                    <a16:creationId xmlns:a16="http://schemas.microsoft.com/office/drawing/2014/main" xmlns="" id="{460A7451-C3EE-4935-986D-AFA1751A54C6}"/>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586" name="AutoShape 195">
                <a:extLst>
                  <a:ext uri="{FF2B5EF4-FFF2-40B4-BE49-F238E27FC236}">
                    <a16:creationId xmlns:a16="http://schemas.microsoft.com/office/drawing/2014/main" xmlns="" id="{B5936E1D-889B-430C-9793-DDA069730930}"/>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584" name="Text Box 196">
              <a:extLst>
                <a:ext uri="{FF2B5EF4-FFF2-40B4-BE49-F238E27FC236}">
                  <a16:creationId xmlns:a16="http://schemas.microsoft.com/office/drawing/2014/main" xmlns="" id="{7298E010-6622-4B43-BC7D-0EF47CC1CCC0}"/>
                </a:ext>
              </a:extLst>
            </p:cNvPr>
            <p:cNvSpPr txBox="1">
              <a:spLocks noChangeArrowheads="1"/>
            </p:cNvSpPr>
            <p:nvPr/>
          </p:nvSpPr>
          <p:spPr bwMode="auto">
            <a:xfrm>
              <a:off x="2910" y="1464"/>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42255" name="Group 271">
            <a:extLst>
              <a:ext uri="{FF2B5EF4-FFF2-40B4-BE49-F238E27FC236}">
                <a16:creationId xmlns:a16="http://schemas.microsoft.com/office/drawing/2014/main" xmlns="" id="{7B3B8469-DCB9-469C-B79B-3118962FAABC}"/>
              </a:ext>
            </a:extLst>
          </p:cNvPr>
          <p:cNvGrpSpPr>
            <a:grpSpLocks/>
          </p:cNvGrpSpPr>
          <p:nvPr/>
        </p:nvGrpSpPr>
        <p:grpSpPr bwMode="auto">
          <a:xfrm>
            <a:off x="5405438" y="3727456"/>
            <a:ext cx="622300" cy="288926"/>
            <a:chOff x="2445" y="2348"/>
            <a:chExt cx="392" cy="182"/>
          </a:xfrm>
        </p:grpSpPr>
        <p:sp>
          <p:nvSpPr>
            <p:cNvPr id="19579" name="Line 173">
              <a:extLst>
                <a:ext uri="{FF2B5EF4-FFF2-40B4-BE49-F238E27FC236}">
                  <a16:creationId xmlns:a16="http://schemas.microsoft.com/office/drawing/2014/main" xmlns="" id="{FCC5CF44-EC54-45A4-A236-433EC9E85E56}"/>
                </a:ext>
              </a:extLst>
            </p:cNvPr>
            <p:cNvSpPr>
              <a:spLocks noChangeShapeType="1"/>
            </p:cNvSpPr>
            <p:nvPr/>
          </p:nvSpPr>
          <p:spPr bwMode="auto">
            <a:xfrm>
              <a:off x="2445" y="2348"/>
              <a:ext cx="392" cy="1"/>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19580" name="Group 197">
              <a:extLst>
                <a:ext uri="{FF2B5EF4-FFF2-40B4-BE49-F238E27FC236}">
                  <a16:creationId xmlns:a16="http://schemas.microsoft.com/office/drawing/2014/main" xmlns="" id="{5F98C2D1-52F8-4F38-A0D0-8F728124A546}"/>
                </a:ext>
              </a:extLst>
            </p:cNvPr>
            <p:cNvGrpSpPr>
              <a:grpSpLocks/>
            </p:cNvGrpSpPr>
            <p:nvPr/>
          </p:nvGrpSpPr>
          <p:grpSpPr bwMode="auto">
            <a:xfrm>
              <a:off x="2481" y="2353"/>
              <a:ext cx="350" cy="177"/>
              <a:chOff x="2941" y="1189"/>
              <a:chExt cx="355" cy="177"/>
            </a:xfrm>
          </p:grpSpPr>
          <p:sp>
            <p:nvSpPr>
              <p:cNvPr id="19581" name="Freeform 198">
                <a:extLst>
                  <a:ext uri="{FF2B5EF4-FFF2-40B4-BE49-F238E27FC236}">
                    <a16:creationId xmlns:a16="http://schemas.microsoft.com/office/drawing/2014/main" xmlns="" id="{9955ECAE-E169-4147-922D-596710599061}"/>
                  </a:ext>
                </a:extLst>
              </p:cNvPr>
              <p:cNvSpPr>
                <a:spLocks/>
              </p:cNvSpPr>
              <p:nvPr/>
            </p:nvSpPr>
            <p:spPr bwMode="auto">
              <a:xfrm>
                <a:off x="2941" y="1189"/>
                <a:ext cx="355" cy="172"/>
              </a:xfrm>
              <a:custGeom>
                <a:avLst/>
                <a:gdLst>
                  <a:gd name="T0" fmla="*/ 0 w 1185"/>
                  <a:gd name="T1" fmla="*/ 0 h 774"/>
                  <a:gd name="T2" fmla="*/ 10 w 1185"/>
                  <a:gd name="T3" fmla="*/ 0 h 774"/>
                  <a:gd name="T4" fmla="*/ 10 w 1185"/>
                  <a:gd name="T5" fmla="*/ 2 h 774"/>
                  <a:gd name="T6" fmla="*/ 0 w 1185"/>
                  <a:gd name="T7" fmla="*/ 2 h 774"/>
                  <a:gd name="T8" fmla="*/ 2 w 1185"/>
                  <a:gd name="T9" fmla="*/ 1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582" name="Text Box 199">
                <a:extLst>
                  <a:ext uri="{FF2B5EF4-FFF2-40B4-BE49-F238E27FC236}">
                    <a16:creationId xmlns:a16="http://schemas.microsoft.com/office/drawing/2014/main" xmlns="" id="{371B8747-67AC-4F62-8569-65FAF906DF62}"/>
                  </a:ext>
                </a:extLst>
              </p:cNvPr>
              <p:cNvSpPr txBox="1">
                <a:spLocks noChangeArrowheads="1"/>
              </p:cNvSpPr>
              <p:nvPr/>
            </p:nvSpPr>
            <p:spPr bwMode="auto">
              <a:xfrm>
                <a:off x="3059" y="1192"/>
                <a:ext cx="19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a:solidFill>
                      <a:srgbClr val="000000"/>
                    </a:solidFill>
                    <a:latin typeface=".VnBlackH" panose="020B7200000000000000" pitchFamily="34" charset="0"/>
                  </a:rPr>
                  <a:t>C</a:t>
                </a:r>
              </a:p>
            </p:txBody>
          </p:sp>
        </p:grpSp>
      </p:grpSp>
      <p:sp>
        <p:nvSpPr>
          <p:cNvPr id="42184" name="AutoShape 200">
            <a:extLst>
              <a:ext uri="{FF2B5EF4-FFF2-40B4-BE49-F238E27FC236}">
                <a16:creationId xmlns:a16="http://schemas.microsoft.com/office/drawing/2014/main" xmlns="" id="{FF2AEC96-8B61-4465-87AF-ED033A166BE4}"/>
              </a:ext>
            </a:extLst>
          </p:cNvPr>
          <p:cNvSpPr>
            <a:spLocks noChangeArrowheads="1"/>
          </p:cNvSpPr>
          <p:nvPr/>
        </p:nvSpPr>
        <p:spPr bwMode="auto">
          <a:xfrm flipH="1">
            <a:off x="5268913" y="4578351"/>
            <a:ext cx="730250" cy="271463"/>
          </a:xfrm>
          <a:prstGeom prst="homePlate">
            <a:avLst>
              <a:gd name="adj" fmla="val 46690"/>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a:solidFill>
                  <a:srgbClr val="000000"/>
                </a:solidFill>
                <a:latin typeface=".VnBlackH" panose="020B7200000000000000" pitchFamily="34" charset="0"/>
              </a:rPr>
              <a:t>G</a:t>
            </a:r>
          </a:p>
        </p:txBody>
      </p:sp>
      <p:grpSp>
        <p:nvGrpSpPr>
          <p:cNvPr id="42185" name="Group 201">
            <a:extLst>
              <a:ext uri="{FF2B5EF4-FFF2-40B4-BE49-F238E27FC236}">
                <a16:creationId xmlns:a16="http://schemas.microsoft.com/office/drawing/2014/main" xmlns="" id="{66B231F5-DF44-4871-8EA5-4ACBD6392A34}"/>
              </a:ext>
            </a:extLst>
          </p:cNvPr>
          <p:cNvGrpSpPr>
            <a:grpSpLocks/>
          </p:cNvGrpSpPr>
          <p:nvPr/>
        </p:nvGrpSpPr>
        <p:grpSpPr bwMode="auto">
          <a:xfrm>
            <a:off x="5308601" y="4984750"/>
            <a:ext cx="766763" cy="287338"/>
            <a:chOff x="2832" y="1440"/>
            <a:chExt cx="483" cy="181"/>
          </a:xfrm>
        </p:grpSpPr>
        <p:grpSp>
          <p:nvGrpSpPr>
            <p:cNvPr id="19571" name="Group 202">
              <a:extLst>
                <a:ext uri="{FF2B5EF4-FFF2-40B4-BE49-F238E27FC236}">
                  <a16:creationId xmlns:a16="http://schemas.microsoft.com/office/drawing/2014/main" xmlns="" id="{45DE9DF2-ED1F-4B5C-8A4D-605FA06C93BB}"/>
                </a:ext>
              </a:extLst>
            </p:cNvPr>
            <p:cNvGrpSpPr>
              <a:grpSpLocks/>
            </p:cNvGrpSpPr>
            <p:nvPr/>
          </p:nvGrpSpPr>
          <p:grpSpPr bwMode="auto">
            <a:xfrm flipH="1">
              <a:off x="2832" y="1448"/>
              <a:ext cx="483" cy="173"/>
              <a:chOff x="3482" y="2208"/>
              <a:chExt cx="365" cy="122"/>
            </a:xfrm>
          </p:grpSpPr>
          <p:grpSp>
            <p:nvGrpSpPr>
              <p:cNvPr id="19573" name="Group 203">
                <a:extLst>
                  <a:ext uri="{FF2B5EF4-FFF2-40B4-BE49-F238E27FC236}">
                    <a16:creationId xmlns:a16="http://schemas.microsoft.com/office/drawing/2014/main" xmlns="" id="{376F2725-B0A8-4F85-A12C-FE3B97209C30}"/>
                  </a:ext>
                </a:extLst>
              </p:cNvPr>
              <p:cNvGrpSpPr>
                <a:grpSpLocks/>
              </p:cNvGrpSpPr>
              <p:nvPr/>
            </p:nvGrpSpPr>
            <p:grpSpPr bwMode="auto">
              <a:xfrm>
                <a:off x="3484" y="2208"/>
                <a:ext cx="363" cy="122"/>
                <a:chOff x="3496" y="2256"/>
                <a:chExt cx="363" cy="122"/>
              </a:xfrm>
            </p:grpSpPr>
            <p:grpSp>
              <p:nvGrpSpPr>
                <p:cNvPr id="19575" name="Group 204">
                  <a:extLst>
                    <a:ext uri="{FF2B5EF4-FFF2-40B4-BE49-F238E27FC236}">
                      <a16:creationId xmlns:a16="http://schemas.microsoft.com/office/drawing/2014/main" xmlns="" id="{854AC4CD-A07D-4323-A4E6-6556C72F2615}"/>
                    </a:ext>
                  </a:extLst>
                </p:cNvPr>
                <p:cNvGrpSpPr>
                  <a:grpSpLocks/>
                </p:cNvGrpSpPr>
                <p:nvPr/>
              </p:nvGrpSpPr>
              <p:grpSpPr bwMode="auto">
                <a:xfrm>
                  <a:off x="3521" y="2256"/>
                  <a:ext cx="327" cy="122"/>
                  <a:chOff x="3521" y="2220"/>
                  <a:chExt cx="327" cy="122"/>
                </a:xfrm>
              </p:grpSpPr>
              <p:sp>
                <p:nvSpPr>
                  <p:cNvPr id="19577" name="Rectangle 205">
                    <a:extLst>
                      <a:ext uri="{FF2B5EF4-FFF2-40B4-BE49-F238E27FC236}">
                        <a16:creationId xmlns:a16="http://schemas.microsoft.com/office/drawing/2014/main" xmlns="" id="{A7CCCD59-6787-4F75-A69C-CDBB3DE40A19}"/>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578" name="AutoShape 206">
                    <a:extLst>
                      <a:ext uri="{FF2B5EF4-FFF2-40B4-BE49-F238E27FC236}">
                        <a16:creationId xmlns:a16="http://schemas.microsoft.com/office/drawing/2014/main" xmlns="" id="{265E4746-CB8B-40FF-9868-571FB7FB30E7}"/>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576" name="Line 207">
                  <a:extLst>
                    <a:ext uri="{FF2B5EF4-FFF2-40B4-BE49-F238E27FC236}">
                      <a16:creationId xmlns:a16="http://schemas.microsoft.com/office/drawing/2014/main" xmlns="" id="{996A5935-03C8-4951-8C54-6163DF2D4086}"/>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574" name="Line 208">
                <a:extLst>
                  <a:ext uri="{FF2B5EF4-FFF2-40B4-BE49-F238E27FC236}">
                    <a16:creationId xmlns:a16="http://schemas.microsoft.com/office/drawing/2014/main" xmlns="" id="{834394A7-C345-485A-94EE-9B27E2B93E83}"/>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572" name="Text Box 209">
              <a:extLst>
                <a:ext uri="{FF2B5EF4-FFF2-40B4-BE49-F238E27FC236}">
                  <a16:creationId xmlns:a16="http://schemas.microsoft.com/office/drawing/2014/main" xmlns="" id="{361A193F-C6AE-40A5-BFF9-1FAAFA37848D}"/>
                </a:ext>
              </a:extLst>
            </p:cNvPr>
            <p:cNvSpPr txBox="1">
              <a:spLocks noChangeArrowheads="1"/>
            </p:cNvSpPr>
            <p:nvPr/>
          </p:nvSpPr>
          <p:spPr bwMode="auto">
            <a:xfrm flipH="1">
              <a:off x="3030" y="1440"/>
              <a:ext cx="19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grpSp>
        <p:nvGrpSpPr>
          <p:cNvPr id="42194" name="Group 210">
            <a:extLst>
              <a:ext uri="{FF2B5EF4-FFF2-40B4-BE49-F238E27FC236}">
                <a16:creationId xmlns:a16="http://schemas.microsoft.com/office/drawing/2014/main" xmlns="" id="{FF611F50-F8BA-4BC5-AF61-EB0424208FD3}"/>
              </a:ext>
            </a:extLst>
          </p:cNvPr>
          <p:cNvGrpSpPr>
            <a:grpSpLocks/>
          </p:cNvGrpSpPr>
          <p:nvPr/>
        </p:nvGrpSpPr>
        <p:grpSpPr bwMode="auto">
          <a:xfrm>
            <a:off x="5405439" y="5400675"/>
            <a:ext cx="587375" cy="285750"/>
            <a:chOff x="2783" y="1464"/>
            <a:chExt cx="370" cy="180"/>
          </a:xfrm>
        </p:grpSpPr>
        <p:grpSp>
          <p:nvGrpSpPr>
            <p:cNvPr id="19567" name="Group 211">
              <a:extLst>
                <a:ext uri="{FF2B5EF4-FFF2-40B4-BE49-F238E27FC236}">
                  <a16:creationId xmlns:a16="http://schemas.microsoft.com/office/drawing/2014/main" xmlns="" id="{B7EF4A36-F937-4148-94A9-5542C985D9D0}"/>
                </a:ext>
              </a:extLst>
            </p:cNvPr>
            <p:cNvGrpSpPr>
              <a:grpSpLocks/>
            </p:cNvGrpSpPr>
            <p:nvPr/>
          </p:nvGrpSpPr>
          <p:grpSpPr bwMode="auto">
            <a:xfrm>
              <a:off x="2783" y="1472"/>
              <a:ext cx="370" cy="172"/>
              <a:chOff x="3824" y="2208"/>
              <a:chExt cx="277" cy="121"/>
            </a:xfrm>
          </p:grpSpPr>
          <p:sp>
            <p:nvSpPr>
              <p:cNvPr id="19569" name="AutoShape 212">
                <a:extLst>
                  <a:ext uri="{FF2B5EF4-FFF2-40B4-BE49-F238E27FC236}">
                    <a16:creationId xmlns:a16="http://schemas.microsoft.com/office/drawing/2014/main" xmlns="" id="{C78F2ADA-5E6A-41BE-BD9A-79362E2E0547}"/>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570" name="AutoShape 213">
                <a:extLst>
                  <a:ext uri="{FF2B5EF4-FFF2-40B4-BE49-F238E27FC236}">
                    <a16:creationId xmlns:a16="http://schemas.microsoft.com/office/drawing/2014/main" xmlns="" id="{3C82BFB3-D515-4234-AF45-73B2C42400EF}"/>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568" name="Text Box 214">
              <a:extLst>
                <a:ext uri="{FF2B5EF4-FFF2-40B4-BE49-F238E27FC236}">
                  <a16:creationId xmlns:a16="http://schemas.microsoft.com/office/drawing/2014/main" xmlns="" id="{8FB2EC98-473D-4DE8-9EE7-17B953D3EC8D}"/>
                </a:ext>
              </a:extLst>
            </p:cNvPr>
            <p:cNvSpPr txBox="1">
              <a:spLocks noChangeArrowheads="1"/>
            </p:cNvSpPr>
            <p:nvPr/>
          </p:nvSpPr>
          <p:spPr bwMode="auto">
            <a:xfrm>
              <a:off x="2910" y="1464"/>
              <a:ext cx="18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sp>
        <p:nvSpPr>
          <p:cNvPr id="42199" name="Freeform 215">
            <a:extLst>
              <a:ext uri="{FF2B5EF4-FFF2-40B4-BE49-F238E27FC236}">
                <a16:creationId xmlns:a16="http://schemas.microsoft.com/office/drawing/2014/main" xmlns="" id="{93968AB7-D28B-4314-8643-43143A9383BF}"/>
              </a:ext>
            </a:extLst>
          </p:cNvPr>
          <p:cNvSpPr>
            <a:spLocks/>
          </p:cNvSpPr>
          <p:nvPr/>
        </p:nvSpPr>
        <p:spPr bwMode="auto">
          <a:xfrm>
            <a:off x="6022976" y="1509714"/>
            <a:ext cx="73025" cy="4268787"/>
          </a:xfrm>
          <a:custGeom>
            <a:avLst/>
            <a:gdLst>
              <a:gd name="T0" fmla="*/ 0 w 1"/>
              <a:gd name="T1" fmla="*/ 0 h 1936"/>
              <a:gd name="T2" fmla="*/ 0 w 1"/>
              <a:gd name="T3" fmla="*/ 2147483646 h 1936"/>
              <a:gd name="T4" fmla="*/ 0 w 1"/>
              <a:gd name="T5" fmla="*/ 2147483646 h 1936"/>
              <a:gd name="T6" fmla="*/ 0 60000 65536"/>
              <a:gd name="T7" fmla="*/ 0 60000 65536"/>
              <a:gd name="T8" fmla="*/ 0 60000 65536"/>
            </a:gdLst>
            <a:ahLst/>
            <a:cxnLst>
              <a:cxn ang="T6">
                <a:pos x="T0" y="T1"/>
              </a:cxn>
              <a:cxn ang="T7">
                <a:pos x="T2" y="T3"/>
              </a:cxn>
              <a:cxn ang="T8">
                <a:pos x="T4" y="T5"/>
              </a:cxn>
            </a:cxnLst>
            <a:rect l="0" t="0" r="r" b="b"/>
            <a:pathLst>
              <a:path w="1" h="1936">
                <a:moveTo>
                  <a:pt x="0" y="0"/>
                </a:moveTo>
                <a:cubicBezTo>
                  <a:pt x="0" y="359"/>
                  <a:pt x="0" y="718"/>
                  <a:pt x="0" y="1041"/>
                </a:cubicBezTo>
                <a:cubicBezTo>
                  <a:pt x="0" y="1364"/>
                  <a:pt x="0" y="1650"/>
                  <a:pt x="0" y="1936"/>
                </a:cubicBezTo>
              </a:path>
            </a:pathLst>
          </a:custGeom>
          <a:noFill/>
          <a:ln w="76200">
            <a:solidFill>
              <a:srgbClr val="FF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nvGrpSpPr>
          <p:cNvPr id="42200" name="Group 216">
            <a:extLst>
              <a:ext uri="{FF2B5EF4-FFF2-40B4-BE49-F238E27FC236}">
                <a16:creationId xmlns:a16="http://schemas.microsoft.com/office/drawing/2014/main" xmlns="" id="{CA0BA33C-92BD-4A29-8CBC-9402667929A1}"/>
              </a:ext>
            </a:extLst>
          </p:cNvPr>
          <p:cNvGrpSpPr>
            <a:grpSpLocks/>
          </p:cNvGrpSpPr>
          <p:nvPr/>
        </p:nvGrpSpPr>
        <p:grpSpPr bwMode="auto">
          <a:xfrm>
            <a:off x="4789489" y="1547814"/>
            <a:ext cx="827087" cy="4186237"/>
            <a:chOff x="2057" y="975"/>
            <a:chExt cx="521" cy="2637"/>
          </a:xfrm>
        </p:grpSpPr>
        <p:sp>
          <p:nvSpPr>
            <p:cNvPr id="19514" name="AutoShape 217">
              <a:extLst>
                <a:ext uri="{FF2B5EF4-FFF2-40B4-BE49-F238E27FC236}">
                  <a16:creationId xmlns:a16="http://schemas.microsoft.com/office/drawing/2014/main" xmlns="" id="{0BE8970F-21B7-4803-BD3B-357F27B47593}"/>
                </a:ext>
              </a:extLst>
            </p:cNvPr>
            <p:cNvSpPr>
              <a:spLocks noChangeArrowheads="1"/>
            </p:cNvSpPr>
            <p:nvPr/>
          </p:nvSpPr>
          <p:spPr bwMode="auto">
            <a:xfrm>
              <a:off x="2092" y="1538"/>
              <a:ext cx="485" cy="171"/>
            </a:xfrm>
            <a:prstGeom prst="homePlate">
              <a:avLst>
                <a:gd name="adj" fmla="val 49227"/>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  G</a:t>
              </a:r>
            </a:p>
          </p:txBody>
        </p:sp>
        <p:grpSp>
          <p:nvGrpSpPr>
            <p:cNvPr id="19515" name="Group 218">
              <a:extLst>
                <a:ext uri="{FF2B5EF4-FFF2-40B4-BE49-F238E27FC236}">
                  <a16:creationId xmlns:a16="http://schemas.microsoft.com/office/drawing/2014/main" xmlns="" id="{2D350539-9AFD-4381-B30E-BF99F663736F}"/>
                </a:ext>
              </a:extLst>
            </p:cNvPr>
            <p:cNvGrpSpPr>
              <a:grpSpLocks/>
            </p:cNvGrpSpPr>
            <p:nvPr/>
          </p:nvGrpSpPr>
          <p:grpSpPr bwMode="auto">
            <a:xfrm>
              <a:off x="2057" y="2611"/>
              <a:ext cx="488" cy="178"/>
              <a:chOff x="2517" y="983"/>
              <a:chExt cx="488" cy="178"/>
            </a:xfrm>
          </p:grpSpPr>
          <p:grpSp>
            <p:nvGrpSpPr>
              <p:cNvPr id="19559" name="Group 219">
                <a:extLst>
                  <a:ext uri="{FF2B5EF4-FFF2-40B4-BE49-F238E27FC236}">
                    <a16:creationId xmlns:a16="http://schemas.microsoft.com/office/drawing/2014/main" xmlns="" id="{545D7387-9F09-4E65-BE1C-0689D2019F18}"/>
                  </a:ext>
                </a:extLst>
              </p:cNvPr>
              <p:cNvGrpSpPr>
                <a:grpSpLocks/>
              </p:cNvGrpSpPr>
              <p:nvPr/>
            </p:nvGrpSpPr>
            <p:grpSpPr bwMode="auto">
              <a:xfrm>
                <a:off x="2517" y="988"/>
                <a:ext cx="488" cy="173"/>
                <a:chOff x="3482" y="2208"/>
                <a:chExt cx="365" cy="122"/>
              </a:xfrm>
            </p:grpSpPr>
            <p:grpSp>
              <p:nvGrpSpPr>
                <p:cNvPr id="19561" name="Group 220">
                  <a:extLst>
                    <a:ext uri="{FF2B5EF4-FFF2-40B4-BE49-F238E27FC236}">
                      <a16:creationId xmlns:a16="http://schemas.microsoft.com/office/drawing/2014/main" xmlns="" id="{9CEF7246-BAC2-47F1-BC21-3AE1232C378F}"/>
                    </a:ext>
                  </a:extLst>
                </p:cNvPr>
                <p:cNvGrpSpPr>
                  <a:grpSpLocks/>
                </p:cNvGrpSpPr>
                <p:nvPr/>
              </p:nvGrpSpPr>
              <p:grpSpPr bwMode="auto">
                <a:xfrm>
                  <a:off x="3484" y="2208"/>
                  <a:ext cx="363" cy="122"/>
                  <a:chOff x="3496" y="2256"/>
                  <a:chExt cx="363" cy="122"/>
                </a:xfrm>
              </p:grpSpPr>
              <p:grpSp>
                <p:nvGrpSpPr>
                  <p:cNvPr id="19563" name="Group 221">
                    <a:extLst>
                      <a:ext uri="{FF2B5EF4-FFF2-40B4-BE49-F238E27FC236}">
                        <a16:creationId xmlns:a16="http://schemas.microsoft.com/office/drawing/2014/main" xmlns="" id="{7F80298C-D299-4F8C-87AA-07A13D4F519B}"/>
                      </a:ext>
                    </a:extLst>
                  </p:cNvPr>
                  <p:cNvGrpSpPr>
                    <a:grpSpLocks/>
                  </p:cNvGrpSpPr>
                  <p:nvPr/>
                </p:nvGrpSpPr>
                <p:grpSpPr bwMode="auto">
                  <a:xfrm>
                    <a:off x="3521" y="2256"/>
                    <a:ext cx="327" cy="122"/>
                    <a:chOff x="3521" y="2220"/>
                    <a:chExt cx="327" cy="122"/>
                  </a:xfrm>
                </p:grpSpPr>
                <p:sp>
                  <p:nvSpPr>
                    <p:cNvPr id="19565" name="Rectangle 222">
                      <a:extLst>
                        <a:ext uri="{FF2B5EF4-FFF2-40B4-BE49-F238E27FC236}">
                          <a16:creationId xmlns:a16="http://schemas.microsoft.com/office/drawing/2014/main" xmlns="" id="{D84AB86D-7F0B-47CC-AD8A-4424F3983184}"/>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566" name="AutoShape 223">
                      <a:extLst>
                        <a:ext uri="{FF2B5EF4-FFF2-40B4-BE49-F238E27FC236}">
                          <a16:creationId xmlns:a16="http://schemas.microsoft.com/office/drawing/2014/main" xmlns="" id="{8F5A0FA4-7B54-4BE9-BDA9-EA5B3F160C75}"/>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564" name="Line 224">
                    <a:extLst>
                      <a:ext uri="{FF2B5EF4-FFF2-40B4-BE49-F238E27FC236}">
                        <a16:creationId xmlns:a16="http://schemas.microsoft.com/office/drawing/2014/main" xmlns="" id="{9B6C2184-F160-4AC4-AA0B-6F4347441070}"/>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562" name="Line 225">
                  <a:extLst>
                    <a:ext uri="{FF2B5EF4-FFF2-40B4-BE49-F238E27FC236}">
                      <a16:creationId xmlns:a16="http://schemas.microsoft.com/office/drawing/2014/main" xmlns="" id="{BF93913A-E9D0-4BE2-B3EB-37583B9CDB4A}"/>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560" name="Text Box 226">
                <a:extLst>
                  <a:ext uri="{FF2B5EF4-FFF2-40B4-BE49-F238E27FC236}">
                    <a16:creationId xmlns:a16="http://schemas.microsoft.com/office/drawing/2014/main" xmlns="" id="{84841F6A-A79E-4E20-BB11-A8BCA363FF12}"/>
                  </a:ext>
                </a:extLst>
              </p:cNvPr>
              <p:cNvSpPr txBox="1">
                <a:spLocks noChangeArrowheads="1"/>
              </p:cNvSpPr>
              <p:nvPr/>
            </p:nvSpPr>
            <p:spPr bwMode="auto">
              <a:xfrm>
                <a:off x="2610" y="983"/>
                <a:ext cx="19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sp>
          <p:nvSpPr>
            <p:cNvPr id="19516" name="AutoShape 227">
              <a:extLst>
                <a:ext uri="{FF2B5EF4-FFF2-40B4-BE49-F238E27FC236}">
                  <a16:creationId xmlns:a16="http://schemas.microsoft.com/office/drawing/2014/main" xmlns="" id="{FDD7EBD5-278F-4786-90FA-5703C0D17B09}"/>
                </a:ext>
              </a:extLst>
            </p:cNvPr>
            <p:cNvSpPr>
              <a:spLocks noChangeArrowheads="1"/>
            </p:cNvSpPr>
            <p:nvPr/>
          </p:nvSpPr>
          <p:spPr bwMode="auto">
            <a:xfrm>
              <a:off x="2093" y="2355"/>
              <a:ext cx="485" cy="171"/>
            </a:xfrm>
            <a:prstGeom prst="homePlate">
              <a:avLst>
                <a:gd name="adj" fmla="val 49227"/>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  G</a:t>
              </a:r>
            </a:p>
          </p:txBody>
        </p:sp>
        <p:grpSp>
          <p:nvGrpSpPr>
            <p:cNvPr id="19517" name="Group 228">
              <a:extLst>
                <a:ext uri="{FF2B5EF4-FFF2-40B4-BE49-F238E27FC236}">
                  <a16:creationId xmlns:a16="http://schemas.microsoft.com/office/drawing/2014/main" xmlns="" id="{D802BDF5-B622-4B11-B3B3-09D679D98428}"/>
                </a:ext>
              </a:extLst>
            </p:cNvPr>
            <p:cNvGrpSpPr>
              <a:grpSpLocks/>
            </p:cNvGrpSpPr>
            <p:nvPr/>
          </p:nvGrpSpPr>
          <p:grpSpPr bwMode="auto">
            <a:xfrm>
              <a:off x="2057" y="3409"/>
              <a:ext cx="488" cy="178"/>
              <a:chOff x="2517" y="983"/>
              <a:chExt cx="488" cy="178"/>
            </a:xfrm>
          </p:grpSpPr>
          <p:grpSp>
            <p:nvGrpSpPr>
              <p:cNvPr id="19551" name="Group 229">
                <a:extLst>
                  <a:ext uri="{FF2B5EF4-FFF2-40B4-BE49-F238E27FC236}">
                    <a16:creationId xmlns:a16="http://schemas.microsoft.com/office/drawing/2014/main" xmlns="" id="{79F38D4E-5CB8-4A75-97B8-F49368A667A4}"/>
                  </a:ext>
                </a:extLst>
              </p:cNvPr>
              <p:cNvGrpSpPr>
                <a:grpSpLocks/>
              </p:cNvGrpSpPr>
              <p:nvPr/>
            </p:nvGrpSpPr>
            <p:grpSpPr bwMode="auto">
              <a:xfrm>
                <a:off x="2517" y="988"/>
                <a:ext cx="488" cy="173"/>
                <a:chOff x="3482" y="2208"/>
                <a:chExt cx="365" cy="122"/>
              </a:xfrm>
            </p:grpSpPr>
            <p:grpSp>
              <p:nvGrpSpPr>
                <p:cNvPr id="19553" name="Group 230">
                  <a:extLst>
                    <a:ext uri="{FF2B5EF4-FFF2-40B4-BE49-F238E27FC236}">
                      <a16:creationId xmlns:a16="http://schemas.microsoft.com/office/drawing/2014/main" xmlns="" id="{C95CBDE0-C7E9-40B1-AB3F-498868A44404}"/>
                    </a:ext>
                  </a:extLst>
                </p:cNvPr>
                <p:cNvGrpSpPr>
                  <a:grpSpLocks/>
                </p:cNvGrpSpPr>
                <p:nvPr/>
              </p:nvGrpSpPr>
              <p:grpSpPr bwMode="auto">
                <a:xfrm>
                  <a:off x="3484" y="2208"/>
                  <a:ext cx="363" cy="122"/>
                  <a:chOff x="3496" y="2256"/>
                  <a:chExt cx="363" cy="122"/>
                </a:xfrm>
              </p:grpSpPr>
              <p:grpSp>
                <p:nvGrpSpPr>
                  <p:cNvPr id="19555" name="Group 231">
                    <a:extLst>
                      <a:ext uri="{FF2B5EF4-FFF2-40B4-BE49-F238E27FC236}">
                        <a16:creationId xmlns:a16="http://schemas.microsoft.com/office/drawing/2014/main" xmlns="" id="{492217ED-EC73-42E1-9EC9-02C5DD6FBCF9}"/>
                      </a:ext>
                    </a:extLst>
                  </p:cNvPr>
                  <p:cNvGrpSpPr>
                    <a:grpSpLocks/>
                  </p:cNvGrpSpPr>
                  <p:nvPr/>
                </p:nvGrpSpPr>
                <p:grpSpPr bwMode="auto">
                  <a:xfrm>
                    <a:off x="3521" y="2256"/>
                    <a:ext cx="327" cy="122"/>
                    <a:chOff x="3521" y="2220"/>
                    <a:chExt cx="327" cy="122"/>
                  </a:xfrm>
                </p:grpSpPr>
                <p:sp>
                  <p:nvSpPr>
                    <p:cNvPr id="19557" name="Rectangle 232">
                      <a:extLst>
                        <a:ext uri="{FF2B5EF4-FFF2-40B4-BE49-F238E27FC236}">
                          <a16:creationId xmlns:a16="http://schemas.microsoft.com/office/drawing/2014/main" xmlns="" id="{8BBAA748-A1C9-466E-B350-50BA1C0B4BB9}"/>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558" name="AutoShape 233">
                      <a:extLst>
                        <a:ext uri="{FF2B5EF4-FFF2-40B4-BE49-F238E27FC236}">
                          <a16:creationId xmlns:a16="http://schemas.microsoft.com/office/drawing/2014/main" xmlns="" id="{C7477916-B4AB-4491-9994-30341B106A29}"/>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556" name="Line 234">
                    <a:extLst>
                      <a:ext uri="{FF2B5EF4-FFF2-40B4-BE49-F238E27FC236}">
                        <a16:creationId xmlns:a16="http://schemas.microsoft.com/office/drawing/2014/main" xmlns="" id="{E61B03F8-CB42-42F9-9F83-BE06038A3BC1}"/>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554" name="Line 235">
                  <a:extLst>
                    <a:ext uri="{FF2B5EF4-FFF2-40B4-BE49-F238E27FC236}">
                      <a16:creationId xmlns:a16="http://schemas.microsoft.com/office/drawing/2014/main" xmlns="" id="{54726901-4AD4-4F2A-B6D2-9711628358BC}"/>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552" name="Text Box 236">
                <a:extLst>
                  <a:ext uri="{FF2B5EF4-FFF2-40B4-BE49-F238E27FC236}">
                    <a16:creationId xmlns:a16="http://schemas.microsoft.com/office/drawing/2014/main" xmlns="" id="{451ABA5B-A73D-4C99-83C0-53293B9E8B5A}"/>
                  </a:ext>
                </a:extLst>
              </p:cNvPr>
              <p:cNvSpPr txBox="1">
                <a:spLocks noChangeArrowheads="1"/>
              </p:cNvSpPr>
              <p:nvPr/>
            </p:nvSpPr>
            <p:spPr bwMode="auto">
              <a:xfrm>
                <a:off x="2610" y="983"/>
                <a:ext cx="19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grpSp>
          <p:nvGrpSpPr>
            <p:cNvPr id="19518" name="Group 237">
              <a:extLst>
                <a:ext uri="{FF2B5EF4-FFF2-40B4-BE49-F238E27FC236}">
                  <a16:creationId xmlns:a16="http://schemas.microsoft.com/office/drawing/2014/main" xmlns="" id="{8FB437C9-EE09-46C8-BAB2-606CF1BBE776}"/>
                </a:ext>
              </a:extLst>
            </p:cNvPr>
            <p:cNvGrpSpPr>
              <a:grpSpLocks/>
            </p:cNvGrpSpPr>
            <p:nvPr/>
          </p:nvGrpSpPr>
          <p:grpSpPr bwMode="auto">
            <a:xfrm>
              <a:off x="2057" y="975"/>
              <a:ext cx="488" cy="2637"/>
              <a:chOff x="2057" y="975"/>
              <a:chExt cx="488" cy="2637"/>
            </a:xfrm>
          </p:grpSpPr>
          <p:grpSp>
            <p:nvGrpSpPr>
              <p:cNvPr id="19519" name="Group 238">
                <a:extLst>
                  <a:ext uri="{FF2B5EF4-FFF2-40B4-BE49-F238E27FC236}">
                    <a16:creationId xmlns:a16="http://schemas.microsoft.com/office/drawing/2014/main" xmlns="" id="{FFFC4DE1-BBF8-492D-B85C-2D237DA2A601}"/>
                  </a:ext>
                </a:extLst>
              </p:cNvPr>
              <p:cNvGrpSpPr>
                <a:grpSpLocks/>
              </p:cNvGrpSpPr>
              <p:nvPr/>
            </p:nvGrpSpPr>
            <p:grpSpPr bwMode="auto">
              <a:xfrm>
                <a:off x="2057" y="1002"/>
                <a:ext cx="488" cy="178"/>
                <a:chOff x="2517" y="983"/>
                <a:chExt cx="488" cy="178"/>
              </a:xfrm>
            </p:grpSpPr>
            <p:grpSp>
              <p:nvGrpSpPr>
                <p:cNvPr id="19543" name="Group 239">
                  <a:extLst>
                    <a:ext uri="{FF2B5EF4-FFF2-40B4-BE49-F238E27FC236}">
                      <a16:creationId xmlns:a16="http://schemas.microsoft.com/office/drawing/2014/main" xmlns="" id="{E39C79A4-1BA6-4E24-9B38-EED17DFCAACA}"/>
                    </a:ext>
                  </a:extLst>
                </p:cNvPr>
                <p:cNvGrpSpPr>
                  <a:grpSpLocks/>
                </p:cNvGrpSpPr>
                <p:nvPr/>
              </p:nvGrpSpPr>
              <p:grpSpPr bwMode="auto">
                <a:xfrm>
                  <a:off x="2517" y="988"/>
                  <a:ext cx="488" cy="173"/>
                  <a:chOff x="3482" y="2208"/>
                  <a:chExt cx="365" cy="122"/>
                </a:xfrm>
              </p:grpSpPr>
              <p:grpSp>
                <p:nvGrpSpPr>
                  <p:cNvPr id="19545" name="Group 240">
                    <a:extLst>
                      <a:ext uri="{FF2B5EF4-FFF2-40B4-BE49-F238E27FC236}">
                        <a16:creationId xmlns:a16="http://schemas.microsoft.com/office/drawing/2014/main" xmlns="" id="{50FAF7AD-02E1-4A58-9C43-6389597BAEA6}"/>
                      </a:ext>
                    </a:extLst>
                  </p:cNvPr>
                  <p:cNvGrpSpPr>
                    <a:grpSpLocks/>
                  </p:cNvGrpSpPr>
                  <p:nvPr/>
                </p:nvGrpSpPr>
                <p:grpSpPr bwMode="auto">
                  <a:xfrm>
                    <a:off x="3484" y="2208"/>
                    <a:ext cx="363" cy="122"/>
                    <a:chOff x="3496" y="2256"/>
                    <a:chExt cx="363" cy="122"/>
                  </a:xfrm>
                </p:grpSpPr>
                <p:grpSp>
                  <p:nvGrpSpPr>
                    <p:cNvPr id="19547" name="Group 241">
                      <a:extLst>
                        <a:ext uri="{FF2B5EF4-FFF2-40B4-BE49-F238E27FC236}">
                          <a16:creationId xmlns:a16="http://schemas.microsoft.com/office/drawing/2014/main" xmlns="" id="{ABDDF8FE-D053-47C2-86F1-DCB9A8BD54E9}"/>
                        </a:ext>
                      </a:extLst>
                    </p:cNvPr>
                    <p:cNvGrpSpPr>
                      <a:grpSpLocks/>
                    </p:cNvGrpSpPr>
                    <p:nvPr/>
                  </p:nvGrpSpPr>
                  <p:grpSpPr bwMode="auto">
                    <a:xfrm>
                      <a:off x="3521" y="2256"/>
                      <a:ext cx="327" cy="122"/>
                      <a:chOff x="3521" y="2220"/>
                      <a:chExt cx="327" cy="122"/>
                    </a:xfrm>
                  </p:grpSpPr>
                  <p:sp>
                    <p:nvSpPr>
                      <p:cNvPr id="19549" name="Rectangle 242">
                        <a:extLst>
                          <a:ext uri="{FF2B5EF4-FFF2-40B4-BE49-F238E27FC236}">
                            <a16:creationId xmlns:a16="http://schemas.microsoft.com/office/drawing/2014/main" xmlns="" id="{24A8B9E1-ADDA-464A-8A35-F2AEABE418A6}"/>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550" name="AutoShape 243">
                        <a:extLst>
                          <a:ext uri="{FF2B5EF4-FFF2-40B4-BE49-F238E27FC236}">
                            <a16:creationId xmlns:a16="http://schemas.microsoft.com/office/drawing/2014/main" xmlns="" id="{0FDF7A67-11DC-438B-9850-A35C74E963F8}"/>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19548" name="Line 244">
                      <a:extLst>
                        <a:ext uri="{FF2B5EF4-FFF2-40B4-BE49-F238E27FC236}">
                          <a16:creationId xmlns:a16="http://schemas.microsoft.com/office/drawing/2014/main" xmlns="" id="{3BF917D8-8B17-473C-AAF0-E35C8042C777}"/>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546" name="Line 245">
                    <a:extLst>
                      <a:ext uri="{FF2B5EF4-FFF2-40B4-BE49-F238E27FC236}">
                        <a16:creationId xmlns:a16="http://schemas.microsoft.com/office/drawing/2014/main" xmlns="" id="{153FC445-C897-44AE-8B4C-287925045A1D}"/>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19544" name="Text Box 246">
                  <a:extLst>
                    <a:ext uri="{FF2B5EF4-FFF2-40B4-BE49-F238E27FC236}">
                      <a16:creationId xmlns:a16="http://schemas.microsoft.com/office/drawing/2014/main" xmlns="" id="{5B850AD4-5121-4216-8922-8CC1AE37CBE6}"/>
                    </a:ext>
                  </a:extLst>
                </p:cNvPr>
                <p:cNvSpPr txBox="1">
                  <a:spLocks noChangeArrowheads="1"/>
                </p:cNvSpPr>
                <p:nvPr/>
              </p:nvSpPr>
              <p:spPr bwMode="auto">
                <a:xfrm>
                  <a:off x="2610" y="983"/>
                  <a:ext cx="19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1200">
                      <a:solidFill>
                        <a:srgbClr val="000000"/>
                      </a:solidFill>
                      <a:latin typeface=".VnBlackH" panose="020B7200000000000000" pitchFamily="34" charset="0"/>
                    </a:rPr>
                    <a:t>A</a:t>
                  </a:r>
                </a:p>
              </p:txBody>
            </p:sp>
          </p:grpSp>
          <p:grpSp>
            <p:nvGrpSpPr>
              <p:cNvPr id="19520" name="Group 247">
                <a:extLst>
                  <a:ext uri="{FF2B5EF4-FFF2-40B4-BE49-F238E27FC236}">
                    <a16:creationId xmlns:a16="http://schemas.microsoft.com/office/drawing/2014/main" xmlns="" id="{DB13365F-A110-4FF4-ABE9-18FAEE68BC31}"/>
                  </a:ext>
                </a:extLst>
              </p:cNvPr>
              <p:cNvGrpSpPr>
                <a:grpSpLocks/>
              </p:cNvGrpSpPr>
              <p:nvPr/>
            </p:nvGrpSpPr>
            <p:grpSpPr bwMode="auto">
              <a:xfrm>
                <a:off x="2069" y="975"/>
                <a:ext cx="394" cy="2637"/>
                <a:chOff x="2069" y="975"/>
                <a:chExt cx="394" cy="2637"/>
              </a:xfrm>
            </p:grpSpPr>
            <p:grpSp>
              <p:nvGrpSpPr>
                <p:cNvPr id="19521" name="Group 248">
                  <a:extLst>
                    <a:ext uri="{FF2B5EF4-FFF2-40B4-BE49-F238E27FC236}">
                      <a16:creationId xmlns:a16="http://schemas.microsoft.com/office/drawing/2014/main" xmlns="" id="{F1D46C20-2DA9-40A8-A291-2AF45D15FBE3}"/>
                    </a:ext>
                  </a:extLst>
                </p:cNvPr>
                <p:cNvGrpSpPr>
                  <a:grpSpLocks/>
                </p:cNvGrpSpPr>
                <p:nvPr/>
              </p:nvGrpSpPr>
              <p:grpSpPr bwMode="auto">
                <a:xfrm>
                  <a:off x="2093" y="1260"/>
                  <a:ext cx="370" cy="180"/>
                  <a:chOff x="2541" y="1440"/>
                  <a:chExt cx="370" cy="180"/>
                </a:xfrm>
              </p:grpSpPr>
              <p:grpSp>
                <p:nvGrpSpPr>
                  <p:cNvPr id="19539" name="Group 249">
                    <a:extLst>
                      <a:ext uri="{FF2B5EF4-FFF2-40B4-BE49-F238E27FC236}">
                        <a16:creationId xmlns:a16="http://schemas.microsoft.com/office/drawing/2014/main" xmlns="" id="{31E0831E-C315-4966-83CD-8379DAFEC8DB}"/>
                      </a:ext>
                    </a:extLst>
                  </p:cNvPr>
                  <p:cNvGrpSpPr>
                    <a:grpSpLocks/>
                  </p:cNvGrpSpPr>
                  <p:nvPr/>
                </p:nvGrpSpPr>
                <p:grpSpPr bwMode="auto">
                  <a:xfrm flipH="1">
                    <a:off x="2541" y="1448"/>
                    <a:ext cx="370" cy="172"/>
                    <a:chOff x="3824" y="2208"/>
                    <a:chExt cx="277" cy="121"/>
                  </a:xfrm>
                </p:grpSpPr>
                <p:sp>
                  <p:nvSpPr>
                    <p:cNvPr id="19541" name="AutoShape 250">
                      <a:extLst>
                        <a:ext uri="{FF2B5EF4-FFF2-40B4-BE49-F238E27FC236}">
                          <a16:creationId xmlns:a16="http://schemas.microsoft.com/office/drawing/2014/main" xmlns="" id="{4E8D7129-34A1-4A3E-9784-979CAD18AB5B}"/>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542" name="AutoShape 251">
                      <a:extLst>
                        <a:ext uri="{FF2B5EF4-FFF2-40B4-BE49-F238E27FC236}">
                          <a16:creationId xmlns:a16="http://schemas.microsoft.com/office/drawing/2014/main" xmlns="" id="{1F941F22-307A-44E2-B302-4C76B6DD4A33}"/>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540" name="Text Box 252">
                    <a:extLst>
                      <a:ext uri="{FF2B5EF4-FFF2-40B4-BE49-F238E27FC236}">
                        <a16:creationId xmlns:a16="http://schemas.microsoft.com/office/drawing/2014/main" xmlns="" id="{6B940AB1-5EFF-4457-9D89-86D81B474E20}"/>
                      </a:ext>
                    </a:extLst>
                  </p:cNvPr>
                  <p:cNvSpPr txBox="1">
                    <a:spLocks noChangeArrowheads="1"/>
                  </p:cNvSpPr>
                  <p:nvPr/>
                </p:nvSpPr>
                <p:spPr bwMode="auto">
                  <a:xfrm flipH="1">
                    <a:off x="2609" y="1440"/>
                    <a:ext cx="1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19522" name="Group 253">
                  <a:extLst>
                    <a:ext uri="{FF2B5EF4-FFF2-40B4-BE49-F238E27FC236}">
                      <a16:creationId xmlns:a16="http://schemas.microsoft.com/office/drawing/2014/main" xmlns="" id="{91F66E7F-A0CE-4161-B49D-6B41C12B03A4}"/>
                    </a:ext>
                  </a:extLst>
                </p:cNvPr>
                <p:cNvGrpSpPr>
                  <a:grpSpLocks/>
                </p:cNvGrpSpPr>
                <p:nvPr/>
              </p:nvGrpSpPr>
              <p:grpSpPr bwMode="auto">
                <a:xfrm>
                  <a:off x="2093" y="1809"/>
                  <a:ext cx="355" cy="175"/>
                  <a:chOff x="2541" y="1718"/>
                  <a:chExt cx="355" cy="175"/>
                </a:xfrm>
              </p:grpSpPr>
              <p:sp>
                <p:nvSpPr>
                  <p:cNvPr id="19537" name="Freeform 254">
                    <a:extLst>
                      <a:ext uri="{FF2B5EF4-FFF2-40B4-BE49-F238E27FC236}">
                        <a16:creationId xmlns:a16="http://schemas.microsoft.com/office/drawing/2014/main" xmlns="" id="{463A7B55-5CA7-454C-B240-71D3256E889F}"/>
                      </a:ext>
                    </a:extLst>
                  </p:cNvPr>
                  <p:cNvSpPr>
                    <a:spLocks/>
                  </p:cNvSpPr>
                  <p:nvPr/>
                </p:nvSpPr>
                <p:spPr bwMode="auto">
                  <a:xfrm flipH="1">
                    <a:off x="2541" y="1721"/>
                    <a:ext cx="355" cy="172"/>
                  </a:xfrm>
                  <a:custGeom>
                    <a:avLst/>
                    <a:gdLst>
                      <a:gd name="T0" fmla="*/ 0 w 1185"/>
                      <a:gd name="T1" fmla="*/ 0 h 774"/>
                      <a:gd name="T2" fmla="*/ 10 w 1185"/>
                      <a:gd name="T3" fmla="*/ 0 h 774"/>
                      <a:gd name="T4" fmla="*/ 10 w 1185"/>
                      <a:gd name="T5" fmla="*/ 2 h 774"/>
                      <a:gd name="T6" fmla="*/ 0 w 1185"/>
                      <a:gd name="T7" fmla="*/ 2 h 774"/>
                      <a:gd name="T8" fmla="*/ 2 w 1185"/>
                      <a:gd name="T9" fmla="*/ 1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538" name="Text Box 255">
                    <a:extLst>
                      <a:ext uri="{FF2B5EF4-FFF2-40B4-BE49-F238E27FC236}">
                        <a16:creationId xmlns:a16="http://schemas.microsoft.com/office/drawing/2014/main" xmlns="" id="{B7C7F6CD-81F8-4023-9390-E1018CBB6A57}"/>
                      </a:ext>
                    </a:extLst>
                  </p:cNvPr>
                  <p:cNvSpPr txBox="1">
                    <a:spLocks noChangeArrowheads="1"/>
                  </p:cNvSpPr>
                  <p:nvPr/>
                </p:nvSpPr>
                <p:spPr bwMode="auto">
                  <a:xfrm flipH="1">
                    <a:off x="2627" y="1718"/>
                    <a:ext cx="19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a:solidFill>
                          <a:srgbClr val="000000"/>
                        </a:solidFill>
                        <a:latin typeface=".VnBlackH" panose="020B7200000000000000" pitchFamily="34" charset="0"/>
                      </a:rPr>
                      <a:t>C</a:t>
                    </a:r>
                  </a:p>
                </p:txBody>
              </p:sp>
            </p:grpSp>
            <p:grpSp>
              <p:nvGrpSpPr>
                <p:cNvPr id="19523" name="Group 256">
                  <a:extLst>
                    <a:ext uri="{FF2B5EF4-FFF2-40B4-BE49-F238E27FC236}">
                      <a16:creationId xmlns:a16="http://schemas.microsoft.com/office/drawing/2014/main" xmlns="" id="{E9264E7F-19BB-459F-B260-9254AE767303}"/>
                    </a:ext>
                  </a:extLst>
                </p:cNvPr>
                <p:cNvGrpSpPr>
                  <a:grpSpLocks/>
                </p:cNvGrpSpPr>
                <p:nvPr/>
              </p:nvGrpSpPr>
              <p:grpSpPr bwMode="auto">
                <a:xfrm>
                  <a:off x="2093" y="2081"/>
                  <a:ext cx="370" cy="180"/>
                  <a:chOff x="2541" y="1440"/>
                  <a:chExt cx="370" cy="180"/>
                </a:xfrm>
              </p:grpSpPr>
              <p:grpSp>
                <p:nvGrpSpPr>
                  <p:cNvPr id="19533" name="Group 257">
                    <a:extLst>
                      <a:ext uri="{FF2B5EF4-FFF2-40B4-BE49-F238E27FC236}">
                        <a16:creationId xmlns:a16="http://schemas.microsoft.com/office/drawing/2014/main" xmlns="" id="{186FCE80-1848-4F8C-B6CC-9C3B86F3ECA0}"/>
                      </a:ext>
                    </a:extLst>
                  </p:cNvPr>
                  <p:cNvGrpSpPr>
                    <a:grpSpLocks/>
                  </p:cNvGrpSpPr>
                  <p:nvPr/>
                </p:nvGrpSpPr>
                <p:grpSpPr bwMode="auto">
                  <a:xfrm flipH="1">
                    <a:off x="2541" y="1448"/>
                    <a:ext cx="370" cy="172"/>
                    <a:chOff x="3824" y="2208"/>
                    <a:chExt cx="277" cy="121"/>
                  </a:xfrm>
                </p:grpSpPr>
                <p:sp>
                  <p:nvSpPr>
                    <p:cNvPr id="19535" name="AutoShape 258">
                      <a:extLst>
                        <a:ext uri="{FF2B5EF4-FFF2-40B4-BE49-F238E27FC236}">
                          <a16:creationId xmlns:a16="http://schemas.microsoft.com/office/drawing/2014/main" xmlns="" id="{FCA441C6-5480-426D-A622-DB4AEE05CB07}"/>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536" name="AutoShape 259">
                      <a:extLst>
                        <a:ext uri="{FF2B5EF4-FFF2-40B4-BE49-F238E27FC236}">
                          <a16:creationId xmlns:a16="http://schemas.microsoft.com/office/drawing/2014/main" xmlns="" id="{2353E1CE-0A0C-476B-88AD-6B3166BC4E8F}"/>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534" name="Text Box 260">
                    <a:extLst>
                      <a:ext uri="{FF2B5EF4-FFF2-40B4-BE49-F238E27FC236}">
                        <a16:creationId xmlns:a16="http://schemas.microsoft.com/office/drawing/2014/main" xmlns="" id="{FFA26D9D-A793-42F0-94B9-5E279DDE9A5C}"/>
                      </a:ext>
                    </a:extLst>
                  </p:cNvPr>
                  <p:cNvSpPr txBox="1">
                    <a:spLocks noChangeArrowheads="1"/>
                  </p:cNvSpPr>
                  <p:nvPr/>
                </p:nvSpPr>
                <p:spPr bwMode="auto">
                  <a:xfrm flipH="1">
                    <a:off x="2609" y="1440"/>
                    <a:ext cx="1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grpSp>
              <p:nvGrpSpPr>
                <p:cNvPr id="19524" name="Group 261">
                  <a:extLst>
                    <a:ext uri="{FF2B5EF4-FFF2-40B4-BE49-F238E27FC236}">
                      <a16:creationId xmlns:a16="http://schemas.microsoft.com/office/drawing/2014/main" xmlns="" id="{5F7B7A52-8371-4369-AB05-1FC6A1A3B07C}"/>
                    </a:ext>
                  </a:extLst>
                </p:cNvPr>
                <p:cNvGrpSpPr>
                  <a:grpSpLocks/>
                </p:cNvGrpSpPr>
                <p:nvPr/>
              </p:nvGrpSpPr>
              <p:grpSpPr bwMode="auto">
                <a:xfrm>
                  <a:off x="2093" y="2877"/>
                  <a:ext cx="355" cy="175"/>
                  <a:chOff x="2541" y="1718"/>
                  <a:chExt cx="355" cy="175"/>
                </a:xfrm>
              </p:grpSpPr>
              <p:sp>
                <p:nvSpPr>
                  <p:cNvPr id="19531" name="Freeform 262">
                    <a:extLst>
                      <a:ext uri="{FF2B5EF4-FFF2-40B4-BE49-F238E27FC236}">
                        <a16:creationId xmlns:a16="http://schemas.microsoft.com/office/drawing/2014/main" xmlns="" id="{F4FF2877-7400-4211-B15F-FF3C8C61588D}"/>
                      </a:ext>
                    </a:extLst>
                  </p:cNvPr>
                  <p:cNvSpPr>
                    <a:spLocks/>
                  </p:cNvSpPr>
                  <p:nvPr/>
                </p:nvSpPr>
                <p:spPr bwMode="auto">
                  <a:xfrm flipH="1">
                    <a:off x="2541" y="1721"/>
                    <a:ext cx="355" cy="172"/>
                  </a:xfrm>
                  <a:custGeom>
                    <a:avLst/>
                    <a:gdLst>
                      <a:gd name="T0" fmla="*/ 0 w 1185"/>
                      <a:gd name="T1" fmla="*/ 0 h 774"/>
                      <a:gd name="T2" fmla="*/ 10 w 1185"/>
                      <a:gd name="T3" fmla="*/ 0 h 774"/>
                      <a:gd name="T4" fmla="*/ 10 w 1185"/>
                      <a:gd name="T5" fmla="*/ 2 h 774"/>
                      <a:gd name="T6" fmla="*/ 0 w 1185"/>
                      <a:gd name="T7" fmla="*/ 2 h 774"/>
                      <a:gd name="T8" fmla="*/ 2 w 1185"/>
                      <a:gd name="T9" fmla="*/ 1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9532" name="Text Box 263">
                    <a:extLst>
                      <a:ext uri="{FF2B5EF4-FFF2-40B4-BE49-F238E27FC236}">
                        <a16:creationId xmlns:a16="http://schemas.microsoft.com/office/drawing/2014/main" xmlns="" id="{20C09E49-992B-4C6C-BCE6-116723BE957A}"/>
                      </a:ext>
                    </a:extLst>
                  </p:cNvPr>
                  <p:cNvSpPr txBox="1">
                    <a:spLocks noChangeArrowheads="1"/>
                  </p:cNvSpPr>
                  <p:nvPr/>
                </p:nvSpPr>
                <p:spPr bwMode="auto">
                  <a:xfrm flipH="1">
                    <a:off x="2627" y="1718"/>
                    <a:ext cx="192"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dirty="0" smtClean="0">
                        <a:solidFill>
                          <a:srgbClr val="000000"/>
                        </a:solidFill>
                        <a:latin typeface=".VnBlackH" panose="020B7200000000000000" pitchFamily="34" charset="0"/>
                      </a:rPr>
                      <a:t>C</a:t>
                    </a:r>
                    <a:endParaRPr lang="en-US" altLang="en-US" sz="1200" dirty="0">
                      <a:solidFill>
                        <a:srgbClr val="000000"/>
                      </a:solidFill>
                      <a:latin typeface=".VnBlackH" panose="020B7200000000000000" pitchFamily="34" charset="0"/>
                    </a:endParaRPr>
                  </a:p>
                </p:txBody>
              </p:sp>
            </p:grpSp>
            <p:grpSp>
              <p:nvGrpSpPr>
                <p:cNvPr id="19525" name="Group 264">
                  <a:extLst>
                    <a:ext uri="{FF2B5EF4-FFF2-40B4-BE49-F238E27FC236}">
                      <a16:creationId xmlns:a16="http://schemas.microsoft.com/office/drawing/2014/main" xmlns="" id="{87E8604E-6929-41F8-87A8-61E73F8E0566}"/>
                    </a:ext>
                  </a:extLst>
                </p:cNvPr>
                <p:cNvGrpSpPr>
                  <a:grpSpLocks/>
                </p:cNvGrpSpPr>
                <p:nvPr/>
              </p:nvGrpSpPr>
              <p:grpSpPr bwMode="auto">
                <a:xfrm>
                  <a:off x="2093" y="3140"/>
                  <a:ext cx="370" cy="180"/>
                  <a:chOff x="2541" y="1440"/>
                  <a:chExt cx="370" cy="180"/>
                </a:xfrm>
              </p:grpSpPr>
              <p:grpSp>
                <p:nvGrpSpPr>
                  <p:cNvPr id="19527" name="Group 265">
                    <a:extLst>
                      <a:ext uri="{FF2B5EF4-FFF2-40B4-BE49-F238E27FC236}">
                        <a16:creationId xmlns:a16="http://schemas.microsoft.com/office/drawing/2014/main" xmlns="" id="{1E1C029E-8C74-4154-9239-DF4B6298CA94}"/>
                      </a:ext>
                    </a:extLst>
                  </p:cNvPr>
                  <p:cNvGrpSpPr>
                    <a:grpSpLocks/>
                  </p:cNvGrpSpPr>
                  <p:nvPr/>
                </p:nvGrpSpPr>
                <p:grpSpPr bwMode="auto">
                  <a:xfrm flipH="1">
                    <a:off x="2541" y="1448"/>
                    <a:ext cx="370" cy="172"/>
                    <a:chOff x="3824" y="2208"/>
                    <a:chExt cx="277" cy="121"/>
                  </a:xfrm>
                </p:grpSpPr>
                <p:sp>
                  <p:nvSpPr>
                    <p:cNvPr id="19529" name="AutoShape 266">
                      <a:extLst>
                        <a:ext uri="{FF2B5EF4-FFF2-40B4-BE49-F238E27FC236}">
                          <a16:creationId xmlns:a16="http://schemas.microsoft.com/office/drawing/2014/main" xmlns="" id="{CDB92F12-8766-4331-953F-F0274ADFC16B}"/>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19530" name="AutoShape 267">
                      <a:extLst>
                        <a:ext uri="{FF2B5EF4-FFF2-40B4-BE49-F238E27FC236}">
                          <a16:creationId xmlns:a16="http://schemas.microsoft.com/office/drawing/2014/main" xmlns="" id="{A1EFBC39-0845-49DE-9F1A-7EB477FEB476}"/>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19528" name="Text Box 268">
                    <a:extLst>
                      <a:ext uri="{FF2B5EF4-FFF2-40B4-BE49-F238E27FC236}">
                        <a16:creationId xmlns:a16="http://schemas.microsoft.com/office/drawing/2014/main" xmlns="" id="{EA69C070-601A-42D0-A583-2C56110E2F70}"/>
                      </a:ext>
                    </a:extLst>
                  </p:cNvPr>
                  <p:cNvSpPr txBox="1">
                    <a:spLocks noChangeArrowheads="1"/>
                  </p:cNvSpPr>
                  <p:nvPr/>
                </p:nvSpPr>
                <p:spPr bwMode="auto">
                  <a:xfrm flipH="1">
                    <a:off x="2609" y="1440"/>
                    <a:ext cx="1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r>
                      <a:rPr lang="en-US" altLang="en-US" sz="1200" b="1">
                        <a:solidFill>
                          <a:srgbClr val="000000"/>
                        </a:solidFill>
                        <a:latin typeface=".VnBlackH" panose="020B7200000000000000" pitchFamily="34" charset="0"/>
                      </a:rPr>
                      <a:t>T</a:t>
                    </a:r>
                  </a:p>
                </p:txBody>
              </p:sp>
            </p:grpSp>
            <p:sp>
              <p:nvSpPr>
                <p:cNvPr id="19526" name="Freeform 269">
                  <a:extLst>
                    <a:ext uri="{FF2B5EF4-FFF2-40B4-BE49-F238E27FC236}">
                      <a16:creationId xmlns:a16="http://schemas.microsoft.com/office/drawing/2014/main" xmlns="" id="{3625DE96-8F03-42EE-AC75-48F17055BDF2}"/>
                    </a:ext>
                  </a:extLst>
                </p:cNvPr>
                <p:cNvSpPr>
                  <a:spLocks/>
                </p:cNvSpPr>
                <p:nvPr/>
              </p:nvSpPr>
              <p:spPr bwMode="auto">
                <a:xfrm>
                  <a:off x="2069" y="975"/>
                  <a:ext cx="32" cy="2637"/>
                </a:xfrm>
                <a:custGeom>
                  <a:avLst/>
                  <a:gdLst>
                    <a:gd name="T0" fmla="*/ 0 w 1"/>
                    <a:gd name="T1" fmla="*/ 0 h 1936"/>
                    <a:gd name="T2" fmla="*/ 0 w 1"/>
                    <a:gd name="T3" fmla="*/ 3582 h 1936"/>
                    <a:gd name="T4" fmla="*/ 0 w 1"/>
                    <a:gd name="T5" fmla="*/ 6665 h 1936"/>
                    <a:gd name="T6" fmla="*/ 0 60000 65536"/>
                    <a:gd name="T7" fmla="*/ 0 60000 65536"/>
                    <a:gd name="T8" fmla="*/ 0 60000 65536"/>
                  </a:gdLst>
                  <a:ahLst/>
                  <a:cxnLst>
                    <a:cxn ang="T6">
                      <a:pos x="T0" y="T1"/>
                    </a:cxn>
                    <a:cxn ang="T7">
                      <a:pos x="T2" y="T3"/>
                    </a:cxn>
                    <a:cxn ang="T8">
                      <a:pos x="T4" y="T5"/>
                    </a:cxn>
                  </a:cxnLst>
                  <a:rect l="0" t="0" r="r" b="b"/>
                  <a:pathLst>
                    <a:path w="1" h="1936">
                      <a:moveTo>
                        <a:pt x="0" y="0"/>
                      </a:moveTo>
                      <a:cubicBezTo>
                        <a:pt x="0" y="359"/>
                        <a:pt x="0" y="718"/>
                        <a:pt x="0" y="1041"/>
                      </a:cubicBezTo>
                      <a:cubicBezTo>
                        <a:pt x="0" y="1364"/>
                        <a:pt x="0" y="1650"/>
                        <a:pt x="0" y="1936"/>
                      </a:cubicBezTo>
                    </a:path>
                  </a:pathLst>
                </a:custGeom>
                <a:noFill/>
                <a:ln w="76200">
                  <a:solidFill>
                    <a:srgbClr val="FF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grpSp>
      </p:grpSp>
      <p:sp>
        <p:nvSpPr>
          <p:cNvPr id="19508" name="Freeform 270">
            <a:extLst>
              <a:ext uri="{FF2B5EF4-FFF2-40B4-BE49-F238E27FC236}">
                <a16:creationId xmlns:a16="http://schemas.microsoft.com/office/drawing/2014/main" xmlns="" id="{963280EC-8447-4CF4-9857-1B39BBD6A933}"/>
              </a:ext>
            </a:extLst>
          </p:cNvPr>
          <p:cNvSpPr>
            <a:spLocks/>
          </p:cNvSpPr>
          <p:nvPr/>
        </p:nvSpPr>
        <p:spPr bwMode="auto">
          <a:xfrm>
            <a:off x="3062289" y="357188"/>
            <a:ext cx="77787" cy="3148012"/>
          </a:xfrm>
          <a:custGeom>
            <a:avLst/>
            <a:gdLst>
              <a:gd name="T0" fmla="*/ 0 w 1"/>
              <a:gd name="T1" fmla="*/ 0 h 1936"/>
              <a:gd name="T2" fmla="*/ 0 w 1"/>
              <a:gd name="T3" fmla="*/ 2147483646 h 1936"/>
              <a:gd name="T4" fmla="*/ 0 w 1"/>
              <a:gd name="T5" fmla="*/ 2147483646 h 1936"/>
              <a:gd name="T6" fmla="*/ 0 60000 65536"/>
              <a:gd name="T7" fmla="*/ 0 60000 65536"/>
              <a:gd name="T8" fmla="*/ 0 60000 65536"/>
            </a:gdLst>
            <a:ahLst/>
            <a:cxnLst>
              <a:cxn ang="T6">
                <a:pos x="T0" y="T1"/>
              </a:cxn>
              <a:cxn ang="T7">
                <a:pos x="T2" y="T3"/>
              </a:cxn>
              <a:cxn ang="T8">
                <a:pos x="T4" y="T5"/>
              </a:cxn>
            </a:cxnLst>
            <a:rect l="0" t="0" r="r" b="b"/>
            <a:pathLst>
              <a:path w="1" h="1936">
                <a:moveTo>
                  <a:pt x="0" y="0"/>
                </a:moveTo>
                <a:cubicBezTo>
                  <a:pt x="0" y="359"/>
                  <a:pt x="0" y="718"/>
                  <a:pt x="0" y="1041"/>
                </a:cubicBezTo>
                <a:cubicBezTo>
                  <a:pt x="0" y="1364"/>
                  <a:pt x="0" y="1650"/>
                  <a:pt x="0" y="1936"/>
                </a:cubicBezTo>
              </a:path>
            </a:pathLst>
          </a:custGeom>
          <a:noFill/>
          <a:ln w="76200">
            <a:solidFill>
              <a:srgbClr val="FFCC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42256" name="Text Box 272">
            <a:extLst>
              <a:ext uri="{FF2B5EF4-FFF2-40B4-BE49-F238E27FC236}">
                <a16:creationId xmlns:a16="http://schemas.microsoft.com/office/drawing/2014/main" xmlns="" id="{7B825AB8-6BEF-443B-964F-A63883A874B9}"/>
              </a:ext>
            </a:extLst>
          </p:cNvPr>
          <p:cNvSpPr txBox="1">
            <a:spLocks noChangeArrowheads="1"/>
          </p:cNvSpPr>
          <p:nvPr/>
        </p:nvSpPr>
        <p:spPr bwMode="auto">
          <a:xfrm>
            <a:off x="6416675" y="2814638"/>
            <a:ext cx="2495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eaLnBrk="1" hangingPunct="1">
              <a:spcBef>
                <a:spcPct val="50000"/>
              </a:spcBef>
              <a:buClrTx/>
              <a:buSzTx/>
              <a:buFontTx/>
              <a:buNone/>
            </a:pPr>
            <a:r>
              <a:rPr lang="en-US" altLang="en-US" sz="2800" b="1">
                <a:latin typeface="Arial" panose="020B0604020202020204" pitchFamily="34" charset="0"/>
              </a:rPr>
              <a:t>→ </a:t>
            </a:r>
            <a:r>
              <a:rPr lang="en-US" altLang="en-US" sz="2800" b="1" i="1">
                <a:solidFill>
                  <a:srgbClr val="0000FF"/>
                </a:solidFill>
                <a:latin typeface="Arial" panose="020B0604020202020204" pitchFamily="34" charset="0"/>
              </a:rPr>
              <a:t>(A + G) =</a:t>
            </a:r>
            <a:r>
              <a:rPr lang="en-US" altLang="en-US" sz="2800" b="1" i="1">
                <a:latin typeface="Arial" panose="020B0604020202020204" pitchFamily="34" charset="0"/>
              </a:rPr>
              <a:t> </a:t>
            </a:r>
            <a:endParaRPr lang="en-US" altLang="en-US" sz="2000" b="1" i="1">
              <a:latin typeface="Arial" panose="020B0604020202020204" pitchFamily="34" charset="0"/>
            </a:endParaRPr>
          </a:p>
        </p:txBody>
      </p:sp>
      <p:sp>
        <p:nvSpPr>
          <p:cNvPr id="42257" name="Text Box 273">
            <a:extLst>
              <a:ext uri="{FF2B5EF4-FFF2-40B4-BE49-F238E27FC236}">
                <a16:creationId xmlns:a16="http://schemas.microsoft.com/office/drawing/2014/main" xmlns="" id="{65D88543-0ED1-4F2A-B4B2-D1D85C8D8FCD}"/>
              </a:ext>
            </a:extLst>
          </p:cNvPr>
          <p:cNvSpPr txBox="1">
            <a:spLocks noChangeArrowheads="1"/>
          </p:cNvSpPr>
          <p:nvPr/>
        </p:nvSpPr>
        <p:spPr bwMode="auto">
          <a:xfrm>
            <a:off x="8496299" y="2795588"/>
            <a:ext cx="14848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ctr" eaLnBrk="1" hangingPunct="1">
              <a:spcBef>
                <a:spcPct val="50000"/>
              </a:spcBef>
              <a:buClrTx/>
              <a:buSzTx/>
              <a:buFontTx/>
              <a:buNone/>
            </a:pPr>
            <a:r>
              <a:rPr lang="en-US" altLang="en-US" sz="2800" b="1" i="1" dirty="0">
                <a:solidFill>
                  <a:srgbClr val="0000FF"/>
                </a:solidFill>
                <a:latin typeface="Arial" panose="020B0604020202020204" pitchFamily="34" charset="0"/>
              </a:rPr>
              <a:t>(</a:t>
            </a:r>
            <a:r>
              <a:rPr lang="en-US" altLang="en-US" sz="2800" b="1" dirty="0">
                <a:solidFill>
                  <a:srgbClr val="0000FF"/>
                </a:solidFill>
                <a:latin typeface="Arial" panose="020B0604020202020204" pitchFamily="34" charset="0"/>
              </a:rPr>
              <a:t>T </a:t>
            </a:r>
            <a:r>
              <a:rPr lang="en-US" altLang="en-US" sz="2800" b="1" i="1" dirty="0">
                <a:solidFill>
                  <a:srgbClr val="0000FF"/>
                </a:solidFill>
                <a:latin typeface="Arial" panose="020B0604020202020204" pitchFamily="34" charset="0"/>
              </a:rPr>
              <a:t>+ </a:t>
            </a:r>
            <a:r>
              <a:rPr lang="en-US" altLang="en-US" sz="2800" b="1" i="1" dirty="0" smtClean="0">
                <a:solidFill>
                  <a:srgbClr val="0000FF"/>
                </a:solidFill>
                <a:latin typeface="Arial" panose="020B0604020202020204" pitchFamily="34" charset="0"/>
              </a:rPr>
              <a:t>C)</a:t>
            </a:r>
            <a:endParaRPr lang="en-US" altLang="en-US" sz="2800" b="1" i="1" dirty="0">
              <a:solidFill>
                <a:srgbClr val="0000FF"/>
              </a:solidFill>
              <a:latin typeface="Arial" panose="020B0604020202020204" pitchFamily="34" charset="0"/>
            </a:endParaRPr>
          </a:p>
        </p:txBody>
      </p:sp>
      <p:sp>
        <p:nvSpPr>
          <p:cNvPr id="42258" name="Text Box 274">
            <a:extLst>
              <a:ext uri="{FF2B5EF4-FFF2-40B4-BE49-F238E27FC236}">
                <a16:creationId xmlns:a16="http://schemas.microsoft.com/office/drawing/2014/main" xmlns="" id="{AE43B817-47D6-4110-A701-853436A55C85}"/>
              </a:ext>
            </a:extLst>
          </p:cNvPr>
          <p:cNvSpPr txBox="1">
            <a:spLocks noChangeArrowheads="1"/>
          </p:cNvSpPr>
          <p:nvPr/>
        </p:nvSpPr>
        <p:spPr bwMode="auto">
          <a:xfrm>
            <a:off x="6445250" y="3503613"/>
            <a:ext cx="1906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ctr" eaLnBrk="1" hangingPunct="1">
              <a:spcBef>
                <a:spcPct val="50000"/>
              </a:spcBef>
              <a:buClrTx/>
              <a:buSzTx/>
              <a:buFontTx/>
              <a:buNone/>
            </a:pPr>
            <a:r>
              <a:rPr lang="en-US" altLang="en-US" b="1" i="1">
                <a:solidFill>
                  <a:srgbClr val="0000FF"/>
                </a:solidFill>
                <a:latin typeface="Arial" panose="020B0604020202020204" pitchFamily="34" charset="0"/>
              </a:rPr>
              <a:t>A</a:t>
            </a:r>
            <a:r>
              <a:rPr lang="en-US" altLang="en-US" sz="3600" b="1" i="1">
                <a:solidFill>
                  <a:srgbClr val="0000FF"/>
                </a:solidFill>
                <a:latin typeface="Arial" panose="020B0604020202020204" pitchFamily="34" charset="0"/>
              </a:rPr>
              <a:t> </a:t>
            </a:r>
            <a:r>
              <a:rPr lang="en-US" altLang="en-US" b="1" i="1">
                <a:solidFill>
                  <a:srgbClr val="0000FF"/>
                </a:solidFill>
                <a:latin typeface="Arial" panose="020B0604020202020204" pitchFamily="34" charset="0"/>
              </a:rPr>
              <a:t>+ G</a:t>
            </a:r>
          </a:p>
        </p:txBody>
      </p:sp>
      <p:sp>
        <p:nvSpPr>
          <p:cNvPr id="42259" name="Line 275">
            <a:extLst>
              <a:ext uri="{FF2B5EF4-FFF2-40B4-BE49-F238E27FC236}">
                <a16:creationId xmlns:a16="http://schemas.microsoft.com/office/drawing/2014/main" xmlns="" id="{DD480881-3059-44B5-8DEB-72F3EBC83768}"/>
              </a:ext>
            </a:extLst>
          </p:cNvPr>
          <p:cNvSpPr>
            <a:spLocks noChangeShapeType="1"/>
          </p:cNvSpPr>
          <p:nvPr/>
        </p:nvSpPr>
        <p:spPr bwMode="auto">
          <a:xfrm>
            <a:off x="6748463" y="4119563"/>
            <a:ext cx="13716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42260" name="Text Box 276">
            <a:extLst>
              <a:ext uri="{FF2B5EF4-FFF2-40B4-BE49-F238E27FC236}">
                <a16:creationId xmlns:a16="http://schemas.microsoft.com/office/drawing/2014/main" xmlns="" id="{113471B0-7CA7-481F-B419-5F66AAE15E1D}"/>
              </a:ext>
            </a:extLst>
          </p:cNvPr>
          <p:cNvSpPr txBox="1">
            <a:spLocks noChangeArrowheads="1"/>
          </p:cNvSpPr>
          <p:nvPr/>
        </p:nvSpPr>
        <p:spPr bwMode="auto">
          <a:xfrm>
            <a:off x="8315325" y="37211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eaLnBrk="1" hangingPunct="1">
              <a:spcBef>
                <a:spcPct val="50000"/>
              </a:spcBef>
              <a:buClrTx/>
              <a:buSzTx/>
              <a:buFontTx/>
              <a:buNone/>
            </a:pPr>
            <a:r>
              <a:rPr lang="en-US" altLang="en-US" sz="3600" b="1" i="1">
                <a:solidFill>
                  <a:srgbClr val="0000FF"/>
                </a:solidFill>
                <a:latin typeface="Arial" panose="020B0604020202020204" pitchFamily="34" charset="0"/>
              </a:rPr>
              <a:t>=  1</a:t>
            </a:r>
          </a:p>
        </p:txBody>
      </p:sp>
    </p:spTree>
    <p:extLst>
      <p:ext uri="{BB962C8B-B14F-4D97-AF65-F5344CB8AC3E}">
        <p14:creationId xmlns:p14="http://schemas.microsoft.com/office/powerpoint/2010/main" val="147554690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200"/>
                                        </p:tgtEl>
                                        <p:attrNameLst>
                                          <p:attrName>style.visibility</p:attrName>
                                        </p:attrNameLst>
                                      </p:cBhvr>
                                      <p:to>
                                        <p:strVal val="visible"/>
                                      </p:to>
                                    </p:set>
                                    <p:animEffect transition="in" filter="fade">
                                      <p:cBhvr>
                                        <p:cTn id="7" dur="2000"/>
                                        <p:tgtEl>
                                          <p:spTgt spid="422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42158"/>
                                        </p:tgtEl>
                                        <p:attrNameLst>
                                          <p:attrName>style.visibility</p:attrName>
                                        </p:attrNameLst>
                                      </p:cBhvr>
                                      <p:to>
                                        <p:strVal val="visible"/>
                                      </p:to>
                                    </p:set>
                                    <p:anim calcmode="lin" valueType="num">
                                      <p:cBhvr additive="base">
                                        <p:cTn id="12" dur="500" fill="hold"/>
                                        <p:tgtEl>
                                          <p:spTgt spid="42158"/>
                                        </p:tgtEl>
                                        <p:attrNameLst>
                                          <p:attrName>ppt_x</p:attrName>
                                        </p:attrNameLst>
                                      </p:cBhvr>
                                      <p:tavLst>
                                        <p:tav tm="0">
                                          <p:val>
                                            <p:strVal val="1+#ppt_w/2"/>
                                          </p:val>
                                        </p:tav>
                                        <p:tav tm="100000">
                                          <p:val>
                                            <p:strVal val="#ppt_x"/>
                                          </p:val>
                                        </p:tav>
                                      </p:tavLst>
                                    </p:anim>
                                    <p:anim calcmode="lin" valueType="num">
                                      <p:cBhvr additive="base">
                                        <p:cTn id="13" dur="500" fill="hold"/>
                                        <p:tgtEl>
                                          <p:spTgt spid="42158"/>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42166"/>
                                        </p:tgtEl>
                                        <p:attrNameLst>
                                          <p:attrName>style.visibility</p:attrName>
                                        </p:attrNameLst>
                                      </p:cBhvr>
                                      <p:to>
                                        <p:strVal val="visible"/>
                                      </p:to>
                                    </p:set>
                                    <p:anim calcmode="lin" valueType="num">
                                      <p:cBhvr additive="base">
                                        <p:cTn id="18" dur="500" fill="hold"/>
                                        <p:tgtEl>
                                          <p:spTgt spid="42166"/>
                                        </p:tgtEl>
                                        <p:attrNameLst>
                                          <p:attrName>ppt_x</p:attrName>
                                        </p:attrNameLst>
                                      </p:cBhvr>
                                      <p:tavLst>
                                        <p:tav tm="0">
                                          <p:val>
                                            <p:strVal val="1+#ppt_w/2"/>
                                          </p:val>
                                        </p:tav>
                                        <p:tav tm="100000">
                                          <p:val>
                                            <p:strVal val="#ppt_x"/>
                                          </p:val>
                                        </p:tav>
                                      </p:tavLst>
                                    </p:anim>
                                    <p:anim calcmode="lin" valueType="num">
                                      <p:cBhvr additive="base">
                                        <p:cTn id="19" dur="500" fill="hold"/>
                                        <p:tgtEl>
                                          <p:spTgt spid="42166"/>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42163"/>
                                        </p:tgtEl>
                                        <p:attrNameLst>
                                          <p:attrName>style.visibility</p:attrName>
                                        </p:attrNameLst>
                                      </p:cBhvr>
                                      <p:to>
                                        <p:strVal val="visible"/>
                                      </p:to>
                                    </p:set>
                                    <p:anim calcmode="lin" valueType="num">
                                      <p:cBhvr additive="base">
                                        <p:cTn id="24" dur="500" fill="hold"/>
                                        <p:tgtEl>
                                          <p:spTgt spid="42163"/>
                                        </p:tgtEl>
                                        <p:attrNameLst>
                                          <p:attrName>ppt_x</p:attrName>
                                        </p:attrNameLst>
                                      </p:cBhvr>
                                      <p:tavLst>
                                        <p:tav tm="0">
                                          <p:val>
                                            <p:strVal val="1+#ppt_w/2"/>
                                          </p:val>
                                        </p:tav>
                                        <p:tav tm="100000">
                                          <p:val>
                                            <p:strVal val="#ppt_x"/>
                                          </p:val>
                                        </p:tav>
                                      </p:tavLst>
                                    </p:anim>
                                    <p:anim calcmode="lin" valueType="num">
                                      <p:cBhvr additive="base">
                                        <p:cTn id="25" dur="500" fill="hold"/>
                                        <p:tgtEl>
                                          <p:spTgt spid="42163"/>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42175"/>
                                        </p:tgtEl>
                                        <p:attrNameLst>
                                          <p:attrName>style.visibility</p:attrName>
                                        </p:attrNameLst>
                                      </p:cBhvr>
                                      <p:to>
                                        <p:strVal val="visible"/>
                                      </p:to>
                                    </p:set>
                                    <p:anim calcmode="lin" valueType="num">
                                      <p:cBhvr additive="base">
                                        <p:cTn id="30" dur="500" fill="hold"/>
                                        <p:tgtEl>
                                          <p:spTgt spid="42175"/>
                                        </p:tgtEl>
                                        <p:attrNameLst>
                                          <p:attrName>ppt_x</p:attrName>
                                        </p:attrNameLst>
                                      </p:cBhvr>
                                      <p:tavLst>
                                        <p:tav tm="0">
                                          <p:val>
                                            <p:strVal val="1+#ppt_w/2"/>
                                          </p:val>
                                        </p:tav>
                                        <p:tav tm="100000">
                                          <p:val>
                                            <p:strVal val="#ppt_x"/>
                                          </p:val>
                                        </p:tav>
                                      </p:tavLst>
                                    </p:anim>
                                    <p:anim calcmode="lin" valueType="num">
                                      <p:cBhvr additive="base">
                                        <p:cTn id="31" dur="500" fill="hold"/>
                                        <p:tgtEl>
                                          <p:spTgt spid="42175"/>
                                        </p:tgtEl>
                                        <p:attrNameLst>
                                          <p:attrName>ppt_y</p:attrName>
                                        </p:attrNameLst>
                                      </p:cBhvr>
                                      <p:tavLst>
                                        <p:tav tm="0">
                                          <p:val>
                                            <p:strVal val="#ppt_y"/>
                                          </p:val>
                                        </p:tav>
                                        <p:tav tm="100000">
                                          <p:val>
                                            <p:strVal val="#ppt_y"/>
                                          </p:val>
                                        </p:tav>
                                      </p:tavLst>
                                    </p:anim>
                                  </p:childTnLst>
                                </p:cTn>
                              </p:par>
                              <p:par>
                                <p:cTn id="32" presetID="1" presetClass="entr" presetSubtype="0" fill="hold" nodeType="withEffect">
                                  <p:stCondLst>
                                    <p:cond delay="0"/>
                                  </p:stCondLst>
                                  <p:childTnLst>
                                    <p:set>
                                      <p:cBhvr>
                                        <p:cTn id="33" dur="1" fill="hold">
                                          <p:stCondLst>
                                            <p:cond delay="0"/>
                                          </p:stCondLst>
                                        </p:cTn>
                                        <p:tgtEl>
                                          <p:spTgt spid="42199"/>
                                        </p:tgtEl>
                                        <p:attrNameLst>
                                          <p:attrName>style.visibility</p:attrName>
                                        </p:attrNameLst>
                                      </p:cBhvr>
                                      <p:to>
                                        <p:strVal val="visible"/>
                                      </p:to>
                                    </p:set>
                                  </p:childTnLst>
                                </p:cTn>
                              </p:par>
                            </p:childTnLst>
                          </p:cTn>
                        </p:par>
                        <p:par>
                          <p:cTn id="34" fill="hold" nodeType="afterGroup">
                            <p:stCondLst>
                              <p:cond delay="500"/>
                            </p:stCondLst>
                            <p:childTnLst>
                              <p:par>
                                <p:cTn id="35" presetID="2" presetClass="entr" presetSubtype="2" fill="hold" nodeType="afterEffect">
                                  <p:stCondLst>
                                    <p:cond delay="500"/>
                                  </p:stCondLst>
                                  <p:childTnLst>
                                    <p:set>
                                      <p:cBhvr>
                                        <p:cTn id="36" dur="1" fill="hold">
                                          <p:stCondLst>
                                            <p:cond delay="0"/>
                                          </p:stCondLst>
                                        </p:cTn>
                                        <p:tgtEl>
                                          <p:spTgt spid="41986"/>
                                        </p:tgtEl>
                                        <p:attrNameLst>
                                          <p:attrName>style.visibility</p:attrName>
                                        </p:attrNameLst>
                                      </p:cBhvr>
                                      <p:to>
                                        <p:strVal val="visible"/>
                                      </p:to>
                                    </p:set>
                                    <p:anim calcmode="lin" valueType="num">
                                      <p:cBhvr additive="base">
                                        <p:cTn id="37" dur="1000" fill="hold"/>
                                        <p:tgtEl>
                                          <p:spTgt spid="41986"/>
                                        </p:tgtEl>
                                        <p:attrNameLst>
                                          <p:attrName>ppt_x</p:attrName>
                                        </p:attrNameLst>
                                      </p:cBhvr>
                                      <p:tavLst>
                                        <p:tav tm="0">
                                          <p:val>
                                            <p:strVal val="1+#ppt_w/2"/>
                                          </p:val>
                                        </p:tav>
                                        <p:tav tm="100000">
                                          <p:val>
                                            <p:strVal val="#ppt_x"/>
                                          </p:val>
                                        </p:tav>
                                      </p:tavLst>
                                    </p:anim>
                                    <p:anim calcmode="lin" valueType="num">
                                      <p:cBhvr additive="base">
                                        <p:cTn id="38" dur="1000" fill="hold"/>
                                        <p:tgtEl>
                                          <p:spTgt spid="4198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42255"/>
                                        </p:tgtEl>
                                        <p:attrNameLst>
                                          <p:attrName>style.visibility</p:attrName>
                                        </p:attrNameLst>
                                      </p:cBhvr>
                                      <p:to>
                                        <p:strVal val="visible"/>
                                      </p:to>
                                    </p:set>
                                    <p:anim calcmode="lin" valueType="num">
                                      <p:cBhvr additive="base">
                                        <p:cTn id="43" dur="500" fill="hold"/>
                                        <p:tgtEl>
                                          <p:spTgt spid="42255"/>
                                        </p:tgtEl>
                                        <p:attrNameLst>
                                          <p:attrName>ppt_x</p:attrName>
                                        </p:attrNameLst>
                                      </p:cBhvr>
                                      <p:tavLst>
                                        <p:tav tm="0">
                                          <p:val>
                                            <p:strVal val="1+#ppt_w/2"/>
                                          </p:val>
                                        </p:tav>
                                        <p:tav tm="100000">
                                          <p:val>
                                            <p:strVal val="#ppt_x"/>
                                          </p:val>
                                        </p:tav>
                                      </p:tavLst>
                                    </p:anim>
                                    <p:anim calcmode="lin" valueType="num">
                                      <p:cBhvr additive="base">
                                        <p:cTn id="44" dur="500" fill="hold"/>
                                        <p:tgtEl>
                                          <p:spTgt spid="42255"/>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2" presetClass="entr" presetSubtype="2" fill="hold" nodeType="afterEffect">
                                  <p:stCondLst>
                                    <p:cond delay="500"/>
                                  </p:stCondLst>
                                  <p:childTnLst>
                                    <p:set>
                                      <p:cBhvr>
                                        <p:cTn id="47" dur="1" fill="hold">
                                          <p:stCondLst>
                                            <p:cond delay="0"/>
                                          </p:stCondLst>
                                        </p:cTn>
                                        <p:tgtEl>
                                          <p:spTgt spid="42176"/>
                                        </p:tgtEl>
                                        <p:attrNameLst>
                                          <p:attrName>style.visibility</p:attrName>
                                        </p:attrNameLst>
                                      </p:cBhvr>
                                      <p:to>
                                        <p:strVal val="visible"/>
                                      </p:to>
                                    </p:set>
                                    <p:anim calcmode="lin" valueType="num">
                                      <p:cBhvr additive="base">
                                        <p:cTn id="48" dur="1000" fill="hold"/>
                                        <p:tgtEl>
                                          <p:spTgt spid="42176"/>
                                        </p:tgtEl>
                                        <p:attrNameLst>
                                          <p:attrName>ppt_x</p:attrName>
                                        </p:attrNameLst>
                                      </p:cBhvr>
                                      <p:tavLst>
                                        <p:tav tm="0">
                                          <p:val>
                                            <p:strVal val="1+#ppt_w/2"/>
                                          </p:val>
                                        </p:tav>
                                        <p:tav tm="100000">
                                          <p:val>
                                            <p:strVal val="#ppt_x"/>
                                          </p:val>
                                        </p:tav>
                                      </p:tavLst>
                                    </p:anim>
                                    <p:anim calcmode="lin" valueType="num">
                                      <p:cBhvr additive="base">
                                        <p:cTn id="49" dur="1000" fill="hold"/>
                                        <p:tgtEl>
                                          <p:spTgt spid="42176"/>
                                        </p:tgtEl>
                                        <p:attrNameLst>
                                          <p:attrName>ppt_y</p:attrName>
                                        </p:attrNameLst>
                                      </p:cBhvr>
                                      <p:tavLst>
                                        <p:tav tm="0">
                                          <p:val>
                                            <p:strVal val="#ppt_y"/>
                                          </p:val>
                                        </p:tav>
                                        <p:tav tm="100000">
                                          <p:val>
                                            <p:strVal val="#ppt_y"/>
                                          </p:val>
                                        </p:tav>
                                      </p:tavLst>
                                    </p:anim>
                                  </p:childTnLst>
                                </p:cTn>
                              </p:par>
                            </p:childTnLst>
                          </p:cTn>
                        </p:par>
                        <p:par>
                          <p:cTn id="50" fill="hold" nodeType="afterGroup">
                            <p:stCondLst>
                              <p:cond delay="2000"/>
                            </p:stCondLst>
                            <p:childTnLst>
                              <p:par>
                                <p:cTn id="51" presetID="2" presetClass="entr" presetSubtype="2" fill="hold" grpId="0" nodeType="afterEffect">
                                  <p:stCondLst>
                                    <p:cond delay="500"/>
                                  </p:stCondLst>
                                  <p:childTnLst>
                                    <p:set>
                                      <p:cBhvr>
                                        <p:cTn id="52" dur="1" fill="hold">
                                          <p:stCondLst>
                                            <p:cond delay="0"/>
                                          </p:stCondLst>
                                        </p:cTn>
                                        <p:tgtEl>
                                          <p:spTgt spid="42184"/>
                                        </p:tgtEl>
                                        <p:attrNameLst>
                                          <p:attrName>style.visibility</p:attrName>
                                        </p:attrNameLst>
                                      </p:cBhvr>
                                      <p:to>
                                        <p:strVal val="visible"/>
                                      </p:to>
                                    </p:set>
                                    <p:anim calcmode="lin" valueType="num">
                                      <p:cBhvr additive="base">
                                        <p:cTn id="53" dur="1000" fill="hold"/>
                                        <p:tgtEl>
                                          <p:spTgt spid="42184"/>
                                        </p:tgtEl>
                                        <p:attrNameLst>
                                          <p:attrName>ppt_x</p:attrName>
                                        </p:attrNameLst>
                                      </p:cBhvr>
                                      <p:tavLst>
                                        <p:tav tm="0">
                                          <p:val>
                                            <p:strVal val="1+#ppt_w/2"/>
                                          </p:val>
                                        </p:tav>
                                        <p:tav tm="100000">
                                          <p:val>
                                            <p:strVal val="#ppt_x"/>
                                          </p:val>
                                        </p:tav>
                                      </p:tavLst>
                                    </p:anim>
                                    <p:anim calcmode="lin" valueType="num">
                                      <p:cBhvr additive="base">
                                        <p:cTn id="54" dur="1000" fill="hold"/>
                                        <p:tgtEl>
                                          <p:spTgt spid="42184"/>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3500"/>
                            </p:stCondLst>
                            <p:childTnLst>
                              <p:par>
                                <p:cTn id="56" presetID="2" presetClass="entr" presetSubtype="2" fill="hold" nodeType="afterEffect">
                                  <p:stCondLst>
                                    <p:cond delay="500"/>
                                  </p:stCondLst>
                                  <p:childTnLst>
                                    <p:set>
                                      <p:cBhvr>
                                        <p:cTn id="57" dur="1" fill="hold">
                                          <p:stCondLst>
                                            <p:cond delay="0"/>
                                          </p:stCondLst>
                                        </p:cTn>
                                        <p:tgtEl>
                                          <p:spTgt spid="42185"/>
                                        </p:tgtEl>
                                        <p:attrNameLst>
                                          <p:attrName>style.visibility</p:attrName>
                                        </p:attrNameLst>
                                      </p:cBhvr>
                                      <p:to>
                                        <p:strVal val="visible"/>
                                      </p:to>
                                    </p:set>
                                    <p:anim calcmode="lin" valueType="num">
                                      <p:cBhvr additive="base">
                                        <p:cTn id="58" dur="1000" fill="hold"/>
                                        <p:tgtEl>
                                          <p:spTgt spid="42185"/>
                                        </p:tgtEl>
                                        <p:attrNameLst>
                                          <p:attrName>ppt_x</p:attrName>
                                        </p:attrNameLst>
                                      </p:cBhvr>
                                      <p:tavLst>
                                        <p:tav tm="0">
                                          <p:val>
                                            <p:strVal val="1+#ppt_w/2"/>
                                          </p:val>
                                        </p:tav>
                                        <p:tav tm="100000">
                                          <p:val>
                                            <p:strVal val="#ppt_x"/>
                                          </p:val>
                                        </p:tav>
                                      </p:tavLst>
                                    </p:anim>
                                    <p:anim calcmode="lin" valueType="num">
                                      <p:cBhvr additive="base">
                                        <p:cTn id="59" dur="1000" fill="hold"/>
                                        <p:tgtEl>
                                          <p:spTgt spid="42185"/>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0"/>
                            </p:stCondLst>
                            <p:childTnLst>
                              <p:par>
                                <p:cTn id="61" presetID="2" presetClass="entr" presetSubtype="2" fill="hold" nodeType="afterEffect">
                                  <p:stCondLst>
                                    <p:cond delay="500"/>
                                  </p:stCondLst>
                                  <p:childTnLst>
                                    <p:set>
                                      <p:cBhvr>
                                        <p:cTn id="62" dur="1" fill="hold">
                                          <p:stCondLst>
                                            <p:cond delay="0"/>
                                          </p:stCondLst>
                                        </p:cTn>
                                        <p:tgtEl>
                                          <p:spTgt spid="42194"/>
                                        </p:tgtEl>
                                        <p:attrNameLst>
                                          <p:attrName>style.visibility</p:attrName>
                                        </p:attrNameLst>
                                      </p:cBhvr>
                                      <p:to>
                                        <p:strVal val="visible"/>
                                      </p:to>
                                    </p:set>
                                    <p:anim calcmode="lin" valueType="num">
                                      <p:cBhvr additive="base">
                                        <p:cTn id="63" dur="1000" fill="hold"/>
                                        <p:tgtEl>
                                          <p:spTgt spid="42194"/>
                                        </p:tgtEl>
                                        <p:attrNameLst>
                                          <p:attrName>ppt_x</p:attrName>
                                        </p:attrNameLst>
                                      </p:cBhvr>
                                      <p:tavLst>
                                        <p:tav tm="0">
                                          <p:val>
                                            <p:strVal val="1+#ppt_w/2"/>
                                          </p:val>
                                        </p:tav>
                                        <p:tav tm="100000">
                                          <p:val>
                                            <p:strVal val="#ppt_x"/>
                                          </p:val>
                                        </p:tav>
                                      </p:tavLst>
                                    </p:anim>
                                    <p:anim calcmode="lin" valueType="num">
                                      <p:cBhvr additive="base">
                                        <p:cTn id="64" dur="1000" fill="hold"/>
                                        <p:tgtEl>
                                          <p:spTgt spid="42194"/>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42256"/>
                                        </p:tgtEl>
                                        <p:attrNameLst>
                                          <p:attrName>style.visibility</p:attrName>
                                        </p:attrNameLst>
                                      </p:cBhvr>
                                      <p:to>
                                        <p:strVal val="visible"/>
                                      </p:to>
                                    </p:set>
                                    <p:animEffect transition="in" filter="blinds(horizontal)">
                                      <p:cBhvr>
                                        <p:cTn id="69" dur="500"/>
                                        <p:tgtEl>
                                          <p:spTgt spid="42256"/>
                                        </p:tgtEl>
                                      </p:cBhvr>
                                    </p:animEffect>
                                  </p:childTnLst>
                                </p:cTn>
                              </p:par>
                              <p:par>
                                <p:cTn id="70" presetID="3" presetClass="entr" presetSubtype="10" fill="hold" grpId="1" nodeType="withEffect">
                                  <p:stCondLst>
                                    <p:cond delay="0"/>
                                  </p:stCondLst>
                                  <p:childTnLst>
                                    <p:set>
                                      <p:cBhvr>
                                        <p:cTn id="71" dur="1" fill="hold">
                                          <p:stCondLst>
                                            <p:cond delay="0"/>
                                          </p:stCondLst>
                                        </p:cTn>
                                        <p:tgtEl>
                                          <p:spTgt spid="42257"/>
                                        </p:tgtEl>
                                        <p:attrNameLst>
                                          <p:attrName>style.visibility</p:attrName>
                                        </p:attrNameLst>
                                      </p:cBhvr>
                                      <p:to>
                                        <p:strVal val="visible"/>
                                      </p:to>
                                    </p:set>
                                    <p:animEffect transition="in" filter="blinds(horizontal)">
                                      <p:cBhvr>
                                        <p:cTn id="72" dur="500"/>
                                        <p:tgtEl>
                                          <p:spTgt spid="4225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42258"/>
                                        </p:tgtEl>
                                        <p:attrNameLst>
                                          <p:attrName>style.visibility</p:attrName>
                                        </p:attrNameLst>
                                      </p:cBhvr>
                                      <p:to>
                                        <p:strVal val="visible"/>
                                      </p:to>
                                    </p:set>
                                    <p:animEffect transition="in" filter="box(in)">
                                      <p:cBhvr>
                                        <p:cTn id="77" dur="500"/>
                                        <p:tgtEl>
                                          <p:spTgt spid="42258"/>
                                        </p:tgtEl>
                                      </p:cBhvr>
                                    </p:animEffect>
                                  </p:childTnLst>
                                </p:cTn>
                              </p:par>
                              <p:par>
                                <p:cTn id="78" presetID="4" presetClass="entr" presetSubtype="16" fill="hold" nodeType="withEffect">
                                  <p:stCondLst>
                                    <p:cond delay="0"/>
                                  </p:stCondLst>
                                  <p:childTnLst>
                                    <p:set>
                                      <p:cBhvr>
                                        <p:cTn id="79" dur="1" fill="hold">
                                          <p:stCondLst>
                                            <p:cond delay="0"/>
                                          </p:stCondLst>
                                        </p:cTn>
                                        <p:tgtEl>
                                          <p:spTgt spid="42259"/>
                                        </p:tgtEl>
                                        <p:attrNameLst>
                                          <p:attrName>style.visibility</p:attrName>
                                        </p:attrNameLst>
                                      </p:cBhvr>
                                      <p:to>
                                        <p:strVal val="visible"/>
                                      </p:to>
                                    </p:set>
                                    <p:animEffect transition="in" filter="box(in)">
                                      <p:cBhvr>
                                        <p:cTn id="80" dur="500"/>
                                        <p:tgtEl>
                                          <p:spTgt spid="42259"/>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0" presetClass="path" presetSubtype="0" accel="50000" decel="50000" fill="hold" grpId="0" nodeType="clickEffect">
                                  <p:stCondLst>
                                    <p:cond delay="0"/>
                                  </p:stCondLst>
                                  <p:childTnLst>
                                    <p:animMotion origin="layout" path="M 0.0125 0.0294 C -0.04166 0.10741 -0.09566 0.18588 -0.12343 0.21389 C -0.15121 0.2419 -0.1427 0.19907 -0.15416 0.19676 C -0.16562 0.19444 -0.18541 0.20023 -0.1927 0.20023 " pathEditMode="relative" rAng="0" ptsTypes="AAAA">
                                      <p:cBhvr>
                                        <p:cTn id="84" dur="500" fill="hold"/>
                                        <p:tgtEl>
                                          <p:spTgt spid="42257"/>
                                        </p:tgtEl>
                                        <p:attrNameLst>
                                          <p:attrName>ppt_x</p:attrName>
                                          <p:attrName>ppt_y</p:attrName>
                                        </p:attrNameLst>
                                      </p:cBhvr>
                                      <p:rCtr x="-10260" y="9676"/>
                                    </p:animMotion>
                                  </p:childTnLst>
                                </p:cTn>
                              </p:par>
                            </p:childTnLst>
                          </p:cTn>
                        </p:par>
                      </p:childTnLst>
                    </p:cTn>
                  </p:par>
                  <p:par>
                    <p:cTn id="85" fill="hold" nodeType="clickPar">
                      <p:stCondLst>
                        <p:cond delay="indefinite"/>
                      </p:stCondLst>
                      <p:childTnLst>
                        <p:par>
                          <p:cTn id="86" fill="hold" nodeType="withGroup">
                            <p:stCondLst>
                              <p:cond delay="0"/>
                            </p:stCondLst>
                            <p:childTnLst>
                              <p:par>
                                <p:cTn id="87" presetID="13" presetClass="entr" presetSubtype="16" fill="hold" grpId="0" nodeType="clickEffect">
                                  <p:stCondLst>
                                    <p:cond delay="0"/>
                                  </p:stCondLst>
                                  <p:childTnLst>
                                    <p:set>
                                      <p:cBhvr>
                                        <p:cTn id="88" dur="1" fill="hold">
                                          <p:stCondLst>
                                            <p:cond delay="0"/>
                                          </p:stCondLst>
                                        </p:cTn>
                                        <p:tgtEl>
                                          <p:spTgt spid="42260"/>
                                        </p:tgtEl>
                                        <p:attrNameLst>
                                          <p:attrName>style.visibility</p:attrName>
                                        </p:attrNameLst>
                                      </p:cBhvr>
                                      <p:to>
                                        <p:strVal val="visible"/>
                                      </p:to>
                                    </p:set>
                                    <p:animEffect transition="in" filter="plus(in)">
                                      <p:cBhvr>
                                        <p:cTn id="89" dur="500"/>
                                        <p:tgtEl>
                                          <p:spTgt spid="42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75" grpId="0" animBg="1"/>
      <p:bldP spid="42184" grpId="0" animBg="1"/>
      <p:bldP spid="42256" grpId="0"/>
      <p:bldP spid="42257" grpId="0"/>
      <p:bldP spid="42257" grpId="1"/>
      <p:bldP spid="42258" grpId="0"/>
      <p:bldP spid="422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a:extLst>
              <a:ext uri="{FF2B5EF4-FFF2-40B4-BE49-F238E27FC236}">
                <a16:creationId xmlns:a16="http://schemas.microsoft.com/office/drawing/2014/main" xmlns="" id="{423434E9-6560-4D35-A8C5-389A7E9FF63D}"/>
              </a:ext>
            </a:extLst>
          </p:cNvPr>
          <p:cNvGrpSpPr>
            <a:grpSpLocks/>
          </p:cNvGrpSpPr>
          <p:nvPr/>
        </p:nvGrpSpPr>
        <p:grpSpPr bwMode="auto">
          <a:xfrm>
            <a:off x="1793875" y="1163638"/>
            <a:ext cx="2573338" cy="1689100"/>
            <a:chOff x="385" y="2036"/>
            <a:chExt cx="365" cy="149"/>
          </a:xfrm>
        </p:grpSpPr>
        <p:grpSp>
          <p:nvGrpSpPr>
            <p:cNvPr id="21528" name="Group 3">
              <a:extLst>
                <a:ext uri="{FF2B5EF4-FFF2-40B4-BE49-F238E27FC236}">
                  <a16:creationId xmlns:a16="http://schemas.microsoft.com/office/drawing/2014/main" xmlns="" id="{0716BF27-71CC-4B19-AE00-E0F5884D2AC4}"/>
                </a:ext>
              </a:extLst>
            </p:cNvPr>
            <p:cNvGrpSpPr>
              <a:grpSpLocks/>
            </p:cNvGrpSpPr>
            <p:nvPr/>
          </p:nvGrpSpPr>
          <p:grpSpPr bwMode="auto">
            <a:xfrm>
              <a:off x="385" y="2063"/>
              <a:ext cx="365" cy="122"/>
              <a:chOff x="3482" y="2208"/>
              <a:chExt cx="365" cy="122"/>
            </a:xfrm>
          </p:grpSpPr>
          <p:grpSp>
            <p:nvGrpSpPr>
              <p:cNvPr id="21530" name="Group 4">
                <a:extLst>
                  <a:ext uri="{FF2B5EF4-FFF2-40B4-BE49-F238E27FC236}">
                    <a16:creationId xmlns:a16="http://schemas.microsoft.com/office/drawing/2014/main" xmlns="" id="{BACC0F54-46DA-4B9F-AF71-EE953F3B169F}"/>
                  </a:ext>
                </a:extLst>
              </p:cNvPr>
              <p:cNvGrpSpPr>
                <a:grpSpLocks/>
              </p:cNvGrpSpPr>
              <p:nvPr/>
            </p:nvGrpSpPr>
            <p:grpSpPr bwMode="auto">
              <a:xfrm>
                <a:off x="3484" y="2208"/>
                <a:ext cx="363" cy="122"/>
                <a:chOff x="3496" y="2256"/>
                <a:chExt cx="363" cy="122"/>
              </a:xfrm>
            </p:grpSpPr>
            <p:grpSp>
              <p:nvGrpSpPr>
                <p:cNvPr id="21532" name="Group 5">
                  <a:extLst>
                    <a:ext uri="{FF2B5EF4-FFF2-40B4-BE49-F238E27FC236}">
                      <a16:creationId xmlns:a16="http://schemas.microsoft.com/office/drawing/2014/main" xmlns="" id="{D7B7DDFD-F1C1-4A5B-813A-6DE46E9B5432}"/>
                    </a:ext>
                  </a:extLst>
                </p:cNvPr>
                <p:cNvGrpSpPr>
                  <a:grpSpLocks/>
                </p:cNvGrpSpPr>
                <p:nvPr/>
              </p:nvGrpSpPr>
              <p:grpSpPr bwMode="auto">
                <a:xfrm>
                  <a:off x="3521" y="2256"/>
                  <a:ext cx="327" cy="122"/>
                  <a:chOff x="3521" y="2220"/>
                  <a:chExt cx="327" cy="122"/>
                </a:xfrm>
              </p:grpSpPr>
              <p:sp>
                <p:nvSpPr>
                  <p:cNvPr id="21534" name="Rectangle 6">
                    <a:extLst>
                      <a:ext uri="{FF2B5EF4-FFF2-40B4-BE49-F238E27FC236}">
                        <a16:creationId xmlns:a16="http://schemas.microsoft.com/office/drawing/2014/main" xmlns="" id="{D297B2F2-8B67-41FA-A5D8-9AE4BB3E3D13}"/>
                      </a:ext>
                    </a:extLst>
                  </p:cNvPr>
                  <p:cNvSpPr>
                    <a:spLocks noChangeArrowheads="1"/>
                  </p:cNvSpPr>
                  <p:nvPr/>
                </p:nvSpPr>
                <p:spPr bwMode="auto">
                  <a:xfrm>
                    <a:off x="3521" y="2221"/>
                    <a:ext cx="242" cy="12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21535" name="AutoShape 7">
                    <a:extLst>
                      <a:ext uri="{FF2B5EF4-FFF2-40B4-BE49-F238E27FC236}">
                        <a16:creationId xmlns:a16="http://schemas.microsoft.com/office/drawing/2014/main" xmlns="" id="{B9E0894F-81D3-41FC-AF03-41D48A2D5F2E}"/>
                      </a:ext>
                    </a:extLst>
                  </p:cNvPr>
                  <p:cNvSpPr>
                    <a:spLocks noChangeArrowheads="1"/>
                  </p:cNvSpPr>
                  <p:nvPr/>
                </p:nvSpPr>
                <p:spPr bwMode="auto">
                  <a:xfrm>
                    <a:off x="3606" y="2220"/>
                    <a:ext cx="242" cy="121"/>
                  </a:xfrm>
                  <a:prstGeom prst="flowChartOnlineStorage">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grpSp>
            <p:sp>
              <p:nvSpPr>
                <p:cNvPr id="21533" name="Line 8">
                  <a:extLst>
                    <a:ext uri="{FF2B5EF4-FFF2-40B4-BE49-F238E27FC236}">
                      <a16:creationId xmlns:a16="http://schemas.microsoft.com/office/drawing/2014/main" xmlns="" id="{097040D4-2F6D-4625-BD86-992177AE7F8E}"/>
                    </a:ext>
                  </a:extLst>
                </p:cNvPr>
                <p:cNvSpPr>
                  <a:spLocks noChangeShapeType="1"/>
                </p:cNvSpPr>
                <p:nvPr/>
              </p:nvSpPr>
              <p:spPr bwMode="auto">
                <a:xfrm>
                  <a:off x="3496" y="2257"/>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21531" name="Line 9">
                <a:extLst>
                  <a:ext uri="{FF2B5EF4-FFF2-40B4-BE49-F238E27FC236}">
                    <a16:creationId xmlns:a16="http://schemas.microsoft.com/office/drawing/2014/main" xmlns="" id="{F583AECB-6386-4E75-B63C-111F8F1426F0}"/>
                  </a:ext>
                </a:extLst>
              </p:cNvPr>
              <p:cNvSpPr>
                <a:spLocks noChangeShapeType="1"/>
              </p:cNvSpPr>
              <p:nvPr/>
            </p:nvSpPr>
            <p:spPr bwMode="auto">
              <a:xfrm>
                <a:off x="3482" y="2330"/>
                <a:ext cx="363"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grpSp>
        <p:sp>
          <p:nvSpPr>
            <p:cNvPr id="21529" name="Text Box 10">
              <a:extLst>
                <a:ext uri="{FF2B5EF4-FFF2-40B4-BE49-F238E27FC236}">
                  <a16:creationId xmlns:a16="http://schemas.microsoft.com/office/drawing/2014/main" xmlns="" id="{37897B94-52A5-416A-9010-AAC28B8B0830}"/>
                </a:ext>
              </a:extLst>
            </p:cNvPr>
            <p:cNvSpPr txBox="1">
              <a:spLocks noChangeArrowheads="1"/>
            </p:cNvSpPr>
            <p:nvPr/>
          </p:nvSpPr>
          <p:spPr bwMode="auto">
            <a:xfrm>
              <a:off x="403" y="2036"/>
              <a:ext cx="180" cy="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1200">
                <a:solidFill>
                  <a:srgbClr val="000000"/>
                </a:solidFill>
                <a:latin typeface=".VnBlackH" panose="020B7200000000000000" pitchFamily="34" charset="0"/>
              </a:endParaRPr>
            </a:p>
          </p:txBody>
        </p:sp>
      </p:grpSp>
      <p:sp>
        <p:nvSpPr>
          <p:cNvPr id="21507" name="AutoShape 18">
            <a:extLst>
              <a:ext uri="{FF2B5EF4-FFF2-40B4-BE49-F238E27FC236}">
                <a16:creationId xmlns:a16="http://schemas.microsoft.com/office/drawing/2014/main" xmlns="" id="{0C25CAE6-03F2-4204-A15E-1DFB11221CE2}"/>
              </a:ext>
            </a:extLst>
          </p:cNvPr>
          <p:cNvSpPr>
            <a:spLocks noChangeArrowheads="1"/>
          </p:cNvSpPr>
          <p:nvPr/>
        </p:nvSpPr>
        <p:spPr bwMode="auto">
          <a:xfrm>
            <a:off x="1946276" y="3929063"/>
            <a:ext cx="2881313" cy="1612900"/>
          </a:xfrm>
          <a:prstGeom prst="homePlate">
            <a:avLst>
              <a:gd name="adj" fmla="val 31006"/>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400">
              <a:solidFill>
                <a:srgbClr val="000000"/>
              </a:solidFill>
              <a:latin typeface=".VnBlackH" panose="020B7200000000000000" pitchFamily="34" charset="0"/>
            </a:endParaRPr>
          </a:p>
        </p:txBody>
      </p:sp>
      <p:grpSp>
        <p:nvGrpSpPr>
          <p:cNvPr id="44067" name="Group 35">
            <a:extLst>
              <a:ext uri="{FF2B5EF4-FFF2-40B4-BE49-F238E27FC236}">
                <a16:creationId xmlns:a16="http://schemas.microsoft.com/office/drawing/2014/main" xmlns="" id="{9E3BFD79-052A-4579-8F93-C3627CE22C0E}"/>
              </a:ext>
            </a:extLst>
          </p:cNvPr>
          <p:cNvGrpSpPr>
            <a:grpSpLocks/>
          </p:cNvGrpSpPr>
          <p:nvPr/>
        </p:nvGrpSpPr>
        <p:grpSpPr bwMode="auto">
          <a:xfrm>
            <a:off x="5365751" y="3736975"/>
            <a:ext cx="1190625" cy="1728788"/>
            <a:chOff x="2420" y="2354"/>
            <a:chExt cx="750" cy="1089"/>
          </a:xfrm>
        </p:grpSpPr>
        <p:grpSp>
          <p:nvGrpSpPr>
            <p:cNvPr id="21524" name="Group 19">
              <a:extLst>
                <a:ext uri="{FF2B5EF4-FFF2-40B4-BE49-F238E27FC236}">
                  <a16:creationId xmlns:a16="http://schemas.microsoft.com/office/drawing/2014/main" xmlns="" id="{47D5FEAF-20EB-4BC1-A120-DB49917F5B9B}"/>
                </a:ext>
              </a:extLst>
            </p:cNvPr>
            <p:cNvGrpSpPr>
              <a:grpSpLocks/>
            </p:cNvGrpSpPr>
            <p:nvPr/>
          </p:nvGrpSpPr>
          <p:grpSpPr bwMode="auto">
            <a:xfrm>
              <a:off x="2420" y="2354"/>
              <a:ext cx="750" cy="1089"/>
              <a:chOff x="727" y="1903"/>
              <a:chExt cx="283" cy="136"/>
            </a:xfrm>
          </p:grpSpPr>
          <p:sp>
            <p:nvSpPr>
              <p:cNvPr id="21526" name="Freeform 20">
                <a:extLst>
                  <a:ext uri="{FF2B5EF4-FFF2-40B4-BE49-F238E27FC236}">
                    <a16:creationId xmlns:a16="http://schemas.microsoft.com/office/drawing/2014/main" xmlns="" id="{AB265F87-B7E0-42C3-AEB1-D9A4EAA42AEC}"/>
                  </a:ext>
                </a:extLst>
              </p:cNvPr>
              <p:cNvSpPr>
                <a:spLocks/>
              </p:cNvSpPr>
              <p:nvPr/>
            </p:nvSpPr>
            <p:spPr bwMode="auto">
              <a:xfrm>
                <a:off x="727" y="1918"/>
                <a:ext cx="266" cy="121"/>
              </a:xfrm>
              <a:custGeom>
                <a:avLst/>
                <a:gdLst>
                  <a:gd name="T0" fmla="*/ 0 w 1185"/>
                  <a:gd name="T1" fmla="*/ 0 h 774"/>
                  <a:gd name="T2" fmla="*/ 3 w 1185"/>
                  <a:gd name="T3" fmla="*/ 0 h 774"/>
                  <a:gd name="T4" fmla="*/ 3 w 1185"/>
                  <a:gd name="T5" fmla="*/ 0 h 774"/>
                  <a:gd name="T6" fmla="*/ 0 w 1185"/>
                  <a:gd name="T7" fmla="*/ 0 h 774"/>
                  <a:gd name="T8" fmla="*/ 1 w 1185"/>
                  <a:gd name="T9" fmla="*/ 0 h 774"/>
                  <a:gd name="T10" fmla="*/ 0 w 1185"/>
                  <a:gd name="T11" fmla="*/ 0 h 7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85" h="774">
                    <a:moveTo>
                      <a:pt x="0" y="0"/>
                    </a:moveTo>
                    <a:lnTo>
                      <a:pt x="1185" y="0"/>
                    </a:lnTo>
                    <a:lnTo>
                      <a:pt x="1185" y="774"/>
                    </a:lnTo>
                    <a:lnTo>
                      <a:pt x="0" y="774"/>
                    </a:lnTo>
                    <a:lnTo>
                      <a:pt x="266" y="36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1527" name="Text Box 21">
                <a:extLst>
                  <a:ext uri="{FF2B5EF4-FFF2-40B4-BE49-F238E27FC236}">
                    <a16:creationId xmlns:a16="http://schemas.microsoft.com/office/drawing/2014/main" xmlns="" id="{F5104988-997C-4FAF-ADAB-F29C341BFC35}"/>
                  </a:ext>
                </a:extLst>
              </p:cNvPr>
              <p:cNvSpPr txBox="1">
                <a:spLocks noChangeArrowheads="1"/>
              </p:cNvSpPr>
              <p:nvPr/>
            </p:nvSpPr>
            <p:spPr bwMode="auto">
              <a:xfrm>
                <a:off x="830" y="1903"/>
                <a:ext cx="180" cy="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en-US" altLang="en-US" sz="1200">
                  <a:solidFill>
                    <a:srgbClr val="000000"/>
                  </a:solidFill>
                  <a:latin typeface=".VnBlackH" panose="020B7200000000000000" pitchFamily="34" charset="0"/>
                </a:endParaRPr>
              </a:p>
            </p:txBody>
          </p:sp>
        </p:grpSp>
        <p:sp>
          <p:nvSpPr>
            <p:cNvPr id="21525" name="Text Box 22">
              <a:extLst>
                <a:ext uri="{FF2B5EF4-FFF2-40B4-BE49-F238E27FC236}">
                  <a16:creationId xmlns:a16="http://schemas.microsoft.com/office/drawing/2014/main" xmlns="" id="{AE00832A-F42F-4673-A3E0-8351BE04D8A4}"/>
                </a:ext>
              </a:extLst>
            </p:cNvPr>
            <p:cNvSpPr txBox="1">
              <a:spLocks noChangeArrowheads="1"/>
            </p:cNvSpPr>
            <p:nvPr/>
          </p:nvSpPr>
          <p:spPr bwMode="auto">
            <a:xfrm>
              <a:off x="2662" y="2765"/>
              <a:ext cx="31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50000"/>
                </a:spcBef>
                <a:buClrTx/>
                <a:buSzTx/>
                <a:buFontTx/>
                <a:buNone/>
              </a:pPr>
              <a:r>
                <a:rPr lang="en-US" altLang="en-US" sz="3600" b="1" dirty="0">
                  <a:solidFill>
                    <a:srgbClr val="0000FF"/>
                  </a:solidFill>
                  <a:latin typeface="Times New Roman" panose="02020603050405020304" pitchFamily="18" charset="0"/>
                </a:rPr>
                <a:t>C</a:t>
              </a:r>
            </a:p>
          </p:txBody>
        </p:sp>
      </p:grpSp>
      <p:sp>
        <p:nvSpPr>
          <p:cNvPr id="21509" name="Rectangle 23">
            <a:extLst>
              <a:ext uri="{FF2B5EF4-FFF2-40B4-BE49-F238E27FC236}">
                <a16:creationId xmlns:a16="http://schemas.microsoft.com/office/drawing/2014/main" xmlns="" id="{D4FB10CA-C19F-4FEE-B674-EE317AED5174}"/>
              </a:ext>
            </a:extLst>
          </p:cNvPr>
          <p:cNvSpPr>
            <a:spLocks noChangeArrowheads="1"/>
          </p:cNvSpPr>
          <p:nvPr/>
        </p:nvSpPr>
        <p:spPr bwMode="auto">
          <a:xfrm>
            <a:off x="3176588" y="4389438"/>
            <a:ext cx="53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r>
              <a:rPr lang="en-US" altLang="en-US" sz="3600" b="1">
                <a:solidFill>
                  <a:srgbClr val="000000"/>
                </a:solidFill>
                <a:latin typeface="Times New Roman" panose="02020603050405020304" pitchFamily="18" charset="0"/>
              </a:rPr>
              <a:t>G</a:t>
            </a:r>
          </a:p>
        </p:txBody>
      </p:sp>
      <p:sp>
        <p:nvSpPr>
          <p:cNvPr id="21510" name="Text Box 24">
            <a:extLst>
              <a:ext uri="{FF2B5EF4-FFF2-40B4-BE49-F238E27FC236}">
                <a16:creationId xmlns:a16="http://schemas.microsoft.com/office/drawing/2014/main" xmlns="" id="{E82D30DB-0AFA-4C8E-A336-F205D6228D47}"/>
              </a:ext>
            </a:extLst>
          </p:cNvPr>
          <p:cNvSpPr txBox="1">
            <a:spLocks noChangeArrowheads="1"/>
          </p:cNvSpPr>
          <p:nvPr/>
        </p:nvSpPr>
        <p:spPr bwMode="auto">
          <a:xfrm>
            <a:off x="2908301" y="1778000"/>
            <a:ext cx="10382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50000"/>
              </a:spcBef>
              <a:buClrTx/>
              <a:buSzTx/>
              <a:buFontTx/>
              <a:buNone/>
            </a:pPr>
            <a:r>
              <a:rPr lang="en-US" altLang="en-US" sz="3600" b="1">
                <a:latin typeface="Times New Roman" panose="02020603050405020304" pitchFamily="18" charset="0"/>
              </a:rPr>
              <a:t>A</a:t>
            </a:r>
          </a:p>
        </p:txBody>
      </p:sp>
      <p:grpSp>
        <p:nvGrpSpPr>
          <p:cNvPr id="44068" name="Group 36">
            <a:extLst>
              <a:ext uri="{FF2B5EF4-FFF2-40B4-BE49-F238E27FC236}">
                <a16:creationId xmlns:a16="http://schemas.microsoft.com/office/drawing/2014/main" xmlns="" id="{37239F14-E394-448B-B329-C9F45CDFC2E3}"/>
              </a:ext>
            </a:extLst>
          </p:cNvPr>
          <p:cNvGrpSpPr>
            <a:grpSpLocks/>
          </p:cNvGrpSpPr>
          <p:nvPr/>
        </p:nvGrpSpPr>
        <p:grpSpPr bwMode="auto">
          <a:xfrm>
            <a:off x="4673601" y="1123950"/>
            <a:ext cx="1939925" cy="1652588"/>
            <a:chOff x="1984" y="708"/>
            <a:chExt cx="1222" cy="1041"/>
          </a:xfrm>
        </p:grpSpPr>
        <p:grpSp>
          <p:nvGrpSpPr>
            <p:cNvPr id="21518" name="Group 11">
              <a:extLst>
                <a:ext uri="{FF2B5EF4-FFF2-40B4-BE49-F238E27FC236}">
                  <a16:creationId xmlns:a16="http://schemas.microsoft.com/office/drawing/2014/main" xmlns="" id="{D967AA73-5992-4888-9892-6CA2B43C0AF5}"/>
                </a:ext>
              </a:extLst>
            </p:cNvPr>
            <p:cNvGrpSpPr>
              <a:grpSpLocks/>
            </p:cNvGrpSpPr>
            <p:nvPr/>
          </p:nvGrpSpPr>
          <p:grpSpPr bwMode="auto">
            <a:xfrm>
              <a:off x="1984" y="708"/>
              <a:ext cx="1222" cy="1041"/>
              <a:chOff x="715" y="2036"/>
              <a:chExt cx="279" cy="148"/>
            </a:xfrm>
          </p:grpSpPr>
          <p:grpSp>
            <p:nvGrpSpPr>
              <p:cNvPr id="21520" name="Group 12">
                <a:extLst>
                  <a:ext uri="{FF2B5EF4-FFF2-40B4-BE49-F238E27FC236}">
                    <a16:creationId xmlns:a16="http://schemas.microsoft.com/office/drawing/2014/main" xmlns="" id="{271B37EC-3021-408A-82B0-769C01A5B5F0}"/>
                  </a:ext>
                </a:extLst>
              </p:cNvPr>
              <p:cNvGrpSpPr>
                <a:grpSpLocks/>
              </p:cNvGrpSpPr>
              <p:nvPr/>
            </p:nvGrpSpPr>
            <p:grpSpPr bwMode="auto">
              <a:xfrm>
                <a:off x="715" y="2063"/>
                <a:ext cx="277" cy="121"/>
                <a:chOff x="3824" y="2208"/>
                <a:chExt cx="277" cy="121"/>
              </a:xfrm>
            </p:grpSpPr>
            <p:sp>
              <p:nvSpPr>
                <p:cNvPr id="21522" name="AutoShape 13">
                  <a:extLst>
                    <a:ext uri="{FF2B5EF4-FFF2-40B4-BE49-F238E27FC236}">
                      <a16:creationId xmlns:a16="http://schemas.microsoft.com/office/drawing/2014/main" xmlns="" id="{07CE85DE-8C56-43A2-91D9-25D51A10DA26}"/>
                    </a:ext>
                  </a:extLst>
                </p:cNvPr>
                <p:cNvSpPr>
                  <a:spLocks noChangeArrowheads="1"/>
                </p:cNvSpPr>
                <p:nvPr/>
              </p:nvSpPr>
              <p:spPr bwMode="auto">
                <a:xfrm>
                  <a:off x="3824" y="2208"/>
                  <a:ext cx="254" cy="121"/>
                </a:xfrm>
                <a:prstGeom prst="roundRect">
                  <a:avLst>
                    <a:gd name="adj" fmla="val 4954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0"/>
                    </a:spcBef>
                    <a:buClrTx/>
                    <a:buSzTx/>
                    <a:buFontTx/>
                    <a:buNone/>
                  </a:pPr>
                  <a:endParaRPr lang="en-US" altLang="en-US" sz="2000">
                    <a:latin typeface="Arial" panose="020B0604020202020204" pitchFamily="34" charset="0"/>
                  </a:endParaRPr>
                </a:p>
              </p:txBody>
            </p:sp>
            <p:sp>
              <p:nvSpPr>
                <p:cNvPr id="21523" name="AutoShape 14">
                  <a:extLst>
                    <a:ext uri="{FF2B5EF4-FFF2-40B4-BE49-F238E27FC236}">
                      <a16:creationId xmlns:a16="http://schemas.microsoft.com/office/drawing/2014/main" xmlns="" id="{9ED3F574-737F-4107-AA20-3E23291A897B}"/>
                    </a:ext>
                  </a:extLst>
                </p:cNvPr>
                <p:cNvSpPr>
                  <a:spLocks noChangeArrowheads="1"/>
                </p:cNvSpPr>
                <p:nvPr/>
              </p:nvSpPr>
              <p:spPr bwMode="auto">
                <a:xfrm>
                  <a:off x="3897" y="2208"/>
                  <a:ext cx="204" cy="121"/>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vi-VN" altLang="en-US" sz="1800"/>
                </a:p>
              </p:txBody>
            </p:sp>
          </p:grpSp>
          <p:sp>
            <p:nvSpPr>
              <p:cNvPr id="21521" name="Text Box 15">
                <a:extLst>
                  <a:ext uri="{FF2B5EF4-FFF2-40B4-BE49-F238E27FC236}">
                    <a16:creationId xmlns:a16="http://schemas.microsoft.com/office/drawing/2014/main" xmlns="" id="{63564A38-7B47-4355-9369-505D4FF7DABD}"/>
                  </a:ext>
                </a:extLst>
              </p:cNvPr>
              <p:cNvSpPr txBox="1">
                <a:spLocks noChangeArrowheads="1"/>
              </p:cNvSpPr>
              <p:nvPr/>
            </p:nvSpPr>
            <p:spPr bwMode="auto">
              <a:xfrm>
                <a:off x="819" y="2036"/>
                <a:ext cx="175" cy="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lgn="r">
                  <a:spcBef>
                    <a:spcPct val="0"/>
                  </a:spcBef>
                  <a:buClrTx/>
                  <a:buSzTx/>
                  <a:buFontTx/>
                  <a:buNone/>
                </a:pPr>
                <a:endParaRPr lang="en-US" altLang="en-US" sz="1200" b="1">
                  <a:solidFill>
                    <a:srgbClr val="000000"/>
                  </a:solidFill>
                  <a:latin typeface=".VnBlackH" panose="020B7200000000000000" pitchFamily="34" charset="0"/>
                </a:endParaRPr>
              </a:p>
            </p:txBody>
          </p:sp>
        </p:grpSp>
        <p:sp>
          <p:nvSpPr>
            <p:cNvPr id="21519" name="Text Box 25">
              <a:extLst>
                <a:ext uri="{FF2B5EF4-FFF2-40B4-BE49-F238E27FC236}">
                  <a16:creationId xmlns:a16="http://schemas.microsoft.com/office/drawing/2014/main" xmlns="" id="{D4503C5C-42CA-4D16-AF64-31AA4876826B}"/>
                </a:ext>
              </a:extLst>
            </p:cNvPr>
            <p:cNvSpPr txBox="1">
              <a:spLocks noChangeArrowheads="1"/>
            </p:cNvSpPr>
            <p:nvPr/>
          </p:nvSpPr>
          <p:spPr bwMode="auto">
            <a:xfrm>
              <a:off x="2323" y="1144"/>
              <a:ext cx="72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50000"/>
                </a:spcBef>
                <a:buClrTx/>
                <a:buSzTx/>
                <a:buFontTx/>
                <a:buNone/>
              </a:pPr>
              <a:r>
                <a:rPr lang="en-US" altLang="en-US" sz="3600" b="1">
                  <a:solidFill>
                    <a:srgbClr val="FF0000"/>
                  </a:solidFill>
                  <a:latin typeface="Times New Roman" panose="02020603050405020304" pitchFamily="18" charset="0"/>
                </a:rPr>
                <a:t>T</a:t>
              </a:r>
            </a:p>
          </p:txBody>
        </p:sp>
      </p:grpSp>
      <p:sp>
        <p:nvSpPr>
          <p:cNvPr id="21512" name="Text Box 29">
            <a:extLst>
              <a:ext uri="{FF2B5EF4-FFF2-40B4-BE49-F238E27FC236}">
                <a16:creationId xmlns:a16="http://schemas.microsoft.com/office/drawing/2014/main" xmlns="" id="{A621B54B-8934-4123-BB9E-374F2931672E}"/>
              </a:ext>
            </a:extLst>
          </p:cNvPr>
          <p:cNvSpPr txBox="1">
            <a:spLocks noChangeArrowheads="1"/>
          </p:cNvSpPr>
          <p:nvPr/>
        </p:nvSpPr>
        <p:spPr bwMode="auto">
          <a:xfrm>
            <a:off x="6864350" y="1201738"/>
            <a:ext cx="380365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VnArial" panose="020B7200000000000000" pitchFamily="34" charset="0"/>
              </a:defRPr>
            </a:lvl1pPr>
            <a:lvl2pPr marL="742950" indent="-285750">
              <a:spcBef>
                <a:spcPct val="20000"/>
              </a:spcBef>
              <a:buFont typeface=".VnArial" panose="020B7200000000000000" pitchFamily="34" charset="0"/>
              <a:buChar char="–"/>
              <a:defRPr sz="2800">
                <a:solidFill>
                  <a:schemeClr val="tx1"/>
                </a:solidFill>
                <a:latin typeface=".VnArial" panose="020B7200000000000000" pitchFamily="34" charset="0"/>
              </a:defRPr>
            </a:lvl2pPr>
            <a:lvl3pPr marL="1143000" indent="-228600">
              <a:spcBef>
                <a:spcPct val="20000"/>
              </a:spcBef>
              <a:buClr>
                <a:schemeClr val="hlink"/>
              </a:buClr>
              <a:buSzPct val="120000"/>
              <a:buChar char="•"/>
              <a:defRPr sz="2400">
                <a:solidFill>
                  <a:schemeClr val="tx1"/>
                </a:solidFill>
                <a:latin typeface=".VnArial" panose="020B7200000000000000" pitchFamily="34" charset="0"/>
              </a:defRPr>
            </a:lvl3pPr>
            <a:lvl4pPr marL="1600200" indent="-228600">
              <a:spcBef>
                <a:spcPct val="20000"/>
              </a:spcBef>
              <a:buFont typeface=".VnArial" panose="020B7200000000000000" pitchFamily="34" charset="0"/>
              <a:buChar char="–"/>
              <a:defRPr sz="2000">
                <a:solidFill>
                  <a:schemeClr val="tx1"/>
                </a:solidFill>
                <a:latin typeface=".VnArial" panose="020B7200000000000000"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VnArial" panose="020B7200000000000000" pitchFamily="34" charset="0"/>
              </a:defRPr>
            </a:lvl9pPr>
          </a:lstStyle>
          <a:p>
            <a:pPr>
              <a:spcBef>
                <a:spcPct val="50000"/>
              </a:spcBef>
              <a:buClrTx/>
              <a:buSzTx/>
              <a:buFontTx/>
              <a:buNone/>
            </a:pPr>
            <a:r>
              <a:rPr lang="en-US" altLang="en-US" dirty="0">
                <a:solidFill>
                  <a:srgbClr val="0000FF"/>
                </a:solidFill>
                <a:latin typeface="Times New Roman" panose="02020603050405020304" pitchFamily="18" charset="0"/>
              </a:rPr>
              <a:t>-</a:t>
            </a:r>
            <a:r>
              <a:rPr lang="en-US" altLang="en-US" b="1" dirty="0">
                <a:solidFill>
                  <a:srgbClr val="0000FF"/>
                </a:solidFill>
                <a:latin typeface="Times New Roman" panose="02020603050405020304" pitchFamily="18" charset="0"/>
              </a:rPr>
              <a:t> A liên kết với T bằng 2 liên kết H và ngược lại</a:t>
            </a:r>
          </a:p>
          <a:p>
            <a:pPr>
              <a:spcBef>
                <a:spcPct val="50000"/>
              </a:spcBef>
              <a:buClrTx/>
              <a:buSzTx/>
              <a:buFontTx/>
              <a:buNone/>
            </a:pPr>
            <a:endParaRPr lang="en-US" altLang="en-US" sz="4400" b="1" dirty="0">
              <a:solidFill>
                <a:srgbClr val="0000FF"/>
              </a:solidFill>
              <a:latin typeface="Times New Roman" panose="02020603050405020304" pitchFamily="18" charset="0"/>
            </a:endParaRPr>
          </a:p>
          <a:p>
            <a:pPr>
              <a:spcBef>
                <a:spcPct val="50000"/>
              </a:spcBef>
              <a:buClrTx/>
              <a:buSzTx/>
              <a:buFontTx/>
              <a:buNone/>
            </a:pPr>
            <a:r>
              <a:rPr lang="en-US" altLang="en-US" b="1" dirty="0">
                <a:solidFill>
                  <a:srgbClr val="0000FF"/>
                </a:solidFill>
                <a:latin typeface="Times New Roman" panose="02020603050405020304" pitchFamily="18" charset="0"/>
              </a:rPr>
              <a:t>- G liên kết với </a:t>
            </a:r>
            <a:r>
              <a:rPr lang="en-US" altLang="en-US" b="1" dirty="0" smtClean="0">
                <a:solidFill>
                  <a:srgbClr val="0000FF"/>
                </a:solidFill>
                <a:latin typeface="Times New Roman" panose="02020603050405020304" pitchFamily="18" charset="0"/>
              </a:rPr>
              <a:t>C </a:t>
            </a:r>
            <a:r>
              <a:rPr lang="en-US" altLang="en-US" b="1" dirty="0">
                <a:solidFill>
                  <a:srgbClr val="0000FF"/>
                </a:solidFill>
                <a:latin typeface="Times New Roman" panose="02020603050405020304" pitchFamily="18" charset="0"/>
              </a:rPr>
              <a:t>bằng 3 liên kết H và ngược lại.</a:t>
            </a:r>
          </a:p>
          <a:p>
            <a:pPr>
              <a:spcBef>
                <a:spcPct val="50000"/>
              </a:spcBef>
              <a:buClrTx/>
              <a:buSzTx/>
              <a:buFontTx/>
              <a:buNone/>
            </a:pPr>
            <a:r>
              <a:rPr lang="en-US" altLang="en-US" b="1" dirty="0">
                <a:solidFill>
                  <a:srgbClr val="0000FF"/>
                </a:solidFill>
                <a:latin typeface="Times New Roman" panose="02020603050405020304" pitchFamily="18" charset="0"/>
              </a:rPr>
              <a:t>=&gt; Liên kết bổ sung</a:t>
            </a:r>
          </a:p>
        </p:txBody>
      </p:sp>
      <p:sp>
        <p:nvSpPr>
          <p:cNvPr id="21513" name="Line 30">
            <a:extLst>
              <a:ext uri="{FF2B5EF4-FFF2-40B4-BE49-F238E27FC236}">
                <a16:creationId xmlns:a16="http://schemas.microsoft.com/office/drawing/2014/main" xmlns="" id="{06C4A30C-FA11-43B3-AD5E-1A2747484810}"/>
              </a:ext>
            </a:extLst>
          </p:cNvPr>
          <p:cNvSpPr>
            <a:spLocks noChangeShapeType="1"/>
          </p:cNvSpPr>
          <p:nvPr/>
        </p:nvSpPr>
        <p:spPr bwMode="auto">
          <a:xfrm>
            <a:off x="4175126" y="1892300"/>
            <a:ext cx="498475" cy="0"/>
          </a:xfrm>
          <a:prstGeom prst="line">
            <a:avLst/>
          </a:prstGeom>
          <a:noFill/>
          <a:ln w="15875">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endParaRPr lang="vi-VN"/>
          </a:p>
        </p:txBody>
      </p:sp>
      <p:sp>
        <p:nvSpPr>
          <p:cNvPr id="21514" name="Line 31">
            <a:extLst>
              <a:ext uri="{FF2B5EF4-FFF2-40B4-BE49-F238E27FC236}">
                <a16:creationId xmlns:a16="http://schemas.microsoft.com/office/drawing/2014/main" xmlns="" id="{A2EF00F3-8D9E-4715-81F5-F54590A4A221}"/>
              </a:ext>
            </a:extLst>
          </p:cNvPr>
          <p:cNvSpPr>
            <a:spLocks noChangeShapeType="1"/>
          </p:cNvSpPr>
          <p:nvPr/>
        </p:nvSpPr>
        <p:spPr bwMode="auto">
          <a:xfrm>
            <a:off x="4175126" y="2354263"/>
            <a:ext cx="498475" cy="0"/>
          </a:xfrm>
          <a:prstGeom prst="line">
            <a:avLst/>
          </a:prstGeom>
          <a:noFill/>
          <a:ln w="15875">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endParaRPr lang="vi-VN"/>
          </a:p>
        </p:txBody>
      </p:sp>
      <p:sp>
        <p:nvSpPr>
          <p:cNvPr id="21515" name="Line 32">
            <a:extLst>
              <a:ext uri="{FF2B5EF4-FFF2-40B4-BE49-F238E27FC236}">
                <a16:creationId xmlns:a16="http://schemas.microsoft.com/office/drawing/2014/main" xmlns="" id="{F7C36B06-4258-4270-A114-F5A4F72EE509}"/>
              </a:ext>
            </a:extLst>
          </p:cNvPr>
          <p:cNvSpPr>
            <a:spLocks noChangeShapeType="1"/>
          </p:cNvSpPr>
          <p:nvPr/>
        </p:nvSpPr>
        <p:spPr bwMode="auto">
          <a:xfrm>
            <a:off x="4713289" y="4260850"/>
            <a:ext cx="498475" cy="0"/>
          </a:xfrm>
          <a:prstGeom prst="line">
            <a:avLst/>
          </a:prstGeom>
          <a:noFill/>
          <a:ln w="15875">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endParaRPr lang="vi-VN"/>
          </a:p>
        </p:txBody>
      </p:sp>
      <p:sp>
        <p:nvSpPr>
          <p:cNvPr id="21516" name="Line 33">
            <a:extLst>
              <a:ext uri="{FF2B5EF4-FFF2-40B4-BE49-F238E27FC236}">
                <a16:creationId xmlns:a16="http://schemas.microsoft.com/office/drawing/2014/main" xmlns="" id="{BEEEDF4E-CF41-45EB-8637-E98F82859B0D}"/>
              </a:ext>
            </a:extLst>
          </p:cNvPr>
          <p:cNvSpPr>
            <a:spLocks noChangeShapeType="1"/>
          </p:cNvSpPr>
          <p:nvPr/>
        </p:nvSpPr>
        <p:spPr bwMode="auto">
          <a:xfrm>
            <a:off x="4903789" y="4722813"/>
            <a:ext cx="498475" cy="0"/>
          </a:xfrm>
          <a:prstGeom prst="line">
            <a:avLst/>
          </a:prstGeom>
          <a:noFill/>
          <a:ln w="15875">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endParaRPr lang="vi-VN"/>
          </a:p>
        </p:txBody>
      </p:sp>
      <p:sp>
        <p:nvSpPr>
          <p:cNvPr id="21517" name="Line 34">
            <a:extLst>
              <a:ext uri="{FF2B5EF4-FFF2-40B4-BE49-F238E27FC236}">
                <a16:creationId xmlns:a16="http://schemas.microsoft.com/office/drawing/2014/main" xmlns="" id="{4F155524-D434-4F0B-A49F-4655C1D607DA}"/>
              </a:ext>
            </a:extLst>
          </p:cNvPr>
          <p:cNvSpPr>
            <a:spLocks noChangeShapeType="1"/>
          </p:cNvSpPr>
          <p:nvPr/>
        </p:nvSpPr>
        <p:spPr bwMode="auto">
          <a:xfrm>
            <a:off x="4789489" y="5106988"/>
            <a:ext cx="498475" cy="0"/>
          </a:xfrm>
          <a:prstGeom prst="line">
            <a:avLst/>
          </a:prstGeom>
          <a:noFill/>
          <a:ln w="15875">
            <a:solidFill>
              <a:srgbClr val="000000"/>
            </a:solidFill>
            <a:round/>
            <a:headEnd/>
            <a:tailEnd/>
          </a:ln>
          <a:effectLst>
            <a:prstShdw prst="shdw17" dist="17961" dir="2700000">
              <a:srgbClr val="000000"/>
            </a:prstShdw>
          </a:effectLst>
          <a:extLst>
            <a:ext uri="{909E8E84-426E-40DD-AFC4-6F175D3DCCD1}">
              <a14:hiddenFill xmlns:a14="http://schemas.microsoft.com/office/drawing/2010/main">
                <a:noFill/>
              </a14:hiddenFill>
            </a:ext>
          </a:extLst>
        </p:spPr>
        <p:txBody>
          <a:bodyPr/>
          <a:lstStyle/>
          <a:p>
            <a:endParaRPr lang="vi-VN"/>
          </a:p>
        </p:txBody>
      </p:sp>
    </p:spTree>
    <p:extLst>
      <p:ext uri="{BB962C8B-B14F-4D97-AF65-F5344CB8AC3E}">
        <p14:creationId xmlns:p14="http://schemas.microsoft.com/office/powerpoint/2010/main" val="3527320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4068"/>
                                        </p:tgtEl>
                                        <p:attrNameLst>
                                          <p:attrName>style.visibility</p:attrName>
                                        </p:attrNameLst>
                                      </p:cBhvr>
                                      <p:to>
                                        <p:strVal val="visible"/>
                                      </p:to>
                                    </p:set>
                                    <p:anim calcmode="lin" valueType="num">
                                      <p:cBhvr additive="base">
                                        <p:cTn id="7" dur="500" fill="hold"/>
                                        <p:tgtEl>
                                          <p:spTgt spid="44068"/>
                                        </p:tgtEl>
                                        <p:attrNameLst>
                                          <p:attrName>ppt_x</p:attrName>
                                        </p:attrNameLst>
                                      </p:cBhvr>
                                      <p:tavLst>
                                        <p:tav tm="0">
                                          <p:val>
                                            <p:strVal val="1+#ppt_w/2"/>
                                          </p:val>
                                        </p:tav>
                                        <p:tav tm="100000">
                                          <p:val>
                                            <p:strVal val="#ppt_x"/>
                                          </p:val>
                                        </p:tav>
                                      </p:tavLst>
                                    </p:anim>
                                    <p:anim calcmode="lin" valueType="num">
                                      <p:cBhvr additive="base">
                                        <p:cTn id="8" dur="500" fill="hold"/>
                                        <p:tgtEl>
                                          <p:spTgt spid="440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4067"/>
                                        </p:tgtEl>
                                        <p:attrNameLst>
                                          <p:attrName>style.visibility</p:attrName>
                                        </p:attrNameLst>
                                      </p:cBhvr>
                                      <p:to>
                                        <p:strVal val="visible"/>
                                      </p:to>
                                    </p:set>
                                    <p:anim calcmode="lin" valueType="num">
                                      <p:cBhvr additive="base">
                                        <p:cTn id="13" dur="500" fill="hold"/>
                                        <p:tgtEl>
                                          <p:spTgt spid="44067"/>
                                        </p:tgtEl>
                                        <p:attrNameLst>
                                          <p:attrName>ppt_x</p:attrName>
                                        </p:attrNameLst>
                                      </p:cBhvr>
                                      <p:tavLst>
                                        <p:tav tm="0">
                                          <p:val>
                                            <p:strVal val="1+#ppt_w/2"/>
                                          </p:val>
                                        </p:tav>
                                        <p:tav tm="100000">
                                          <p:val>
                                            <p:strVal val="#ppt_x"/>
                                          </p:val>
                                        </p:tav>
                                      </p:tavLst>
                                    </p:anim>
                                    <p:anim calcmode="lin" valueType="num">
                                      <p:cBhvr additive="base">
                                        <p:cTn id="14" dur="500" fill="hold"/>
                                        <p:tgtEl>
                                          <p:spTgt spid="44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3"/>
          <p:cNvSpPr/>
          <p:nvPr/>
        </p:nvSpPr>
        <p:spPr>
          <a:xfrm>
            <a:off x="1375410" y="1232536"/>
            <a:ext cx="5716" cy="5265420"/>
          </a:xfrm>
          <a:prstGeom prst="line">
            <a:avLst/>
          </a:prstGeom>
          <a:ln w="38100" cap="flat" cmpd="sng">
            <a:solidFill>
              <a:schemeClr val="tx1"/>
            </a:solidFill>
            <a:prstDash val="solid"/>
            <a:headEnd type="none" w="med" len="med"/>
            <a:tailEnd type="none" w="med" len="med"/>
          </a:ln>
        </p:spPr>
      </p:sp>
      <p:sp>
        <p:nvSpPr>
          <p:cNvPr id="30723" name="AutoShape 4"/>
          <p:cNvSpPr/>
          <p:nvPr/>
        </p:nvSpPr>
        <p:spPr>
          <a:xfrm>
            <a:off x="1403986" y="1295400"/>
            <a:ext cx="790574" cy="203836"/>
          </a:xfrm>
          <a:prstGeom prst="homePlate">
            <a:avLst>
              <a:gd name="adj" fmla="val 80801"/>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24" name="AutoShape 5"/>
          <p:cNvSpPr/>
          <p:nvPr/>
        </p:nvSpPr>
        <p:spPr>
          <a:xfrm>
            <a:off x="2213610" y="3566160"/>
            <a:ext cx="508636" cy="211456"/>
          </a:xfrm>
          <a:prstGeom prst="chevron">
            <a:avLst>
              <a:gd name="adj" fmla="val 50112"/>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25" name="AutoShape 6"/>
          <p:cNvSpPr/>
          <p:nvPr/>
        </p:nvSpPr>
        <p:spPr>
          <a:xfrm rot="10800000">
            <a:off x="1415416" y="1724026"/>
            <a:ext cx="508634"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54279" name="AutoShape 7"/>
          <p:cNvSpPr/>
          <p:nvPr/>
        </p:nvSpPr>
        <p:spPr>
          <a:xfrm rot="10800000">
            <a:off x="1914526" y="1739266"/>
            <a:ext cx="790574" cy="201930"/>
          </a:xfrm>
          <a:prstGeom prst="homePlate">
            <a:avLst>
              <a:gd name="adj" fmla="val 81564"/>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27" name="AutoShape 8"/>
          <p:cNvSpPr/>
          <p:nvPr/>
        </p:nvSpPr>
        <p:spPr>
          <a:xfrm>
            <a:off x="1400176" y="2150746"/>
            <a:ext cx="798194" cy="211454"/>
          </a:xfrm>
          <a:prstGeom prst="flowChartOnlineStorage">
            <a:avLst/>
          </a:prstGeom>
          <a:solidFill>
            <a:srgbClr val="CCCC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G</a:t>
            </a:r>
            <a:endParaRPr lang="en-US" altLang="en-US" sz="2160" dirty="0">
              <a:solidFill>
                <a:srgbClr val="000000"/>
              </a:solidFill>
              <a:latin typeface="Times New Roman" panose="02020603050405020304" pitchFamily="18" charset="0"/>
            </a:endParaRPr>
          </a:p>
        </p:txBody>
      </p:sp>
      <p:sp>
        <p:nvSpPr>
          <p:cNvPr id="30728" name="AutoShape 9"/>
          <p:cNvSpPr/>
          <p:nvPr/>
        </p:nvSpPr>
        <p:spPr>
          <a:xfrm rot="10800000">
            <a:off x="1931670" y="4562476"/>
            <a:ext cx="798196" cy="211454"/>
          </a:xfrm>
          <a:prstGeom prst="flowChartOnlineStorage">
            <a:avLst/>
          </a:prstGeom>
          <a:solidFill>
            <a:srgbClr val="CCCC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G</a:t>
            </a:r>
            <a:endParaRPr lang="en-US" altLang="en-US" sz="2160" dirty="0">
              <a:solidFill>
                <a:srgbClr val="000000"/>
              </a:solidFill>
              <a:latin typeface="Times New Roman" panose="02020603050405020304" pitchFamily="18" charset="0"/>
            </a:endParaRPr>
          </a:p>
        </p:txBody>
      </p:sp>
      <p:sp>
        <p:nvSpPr>
          <p:cNvPr id="54282" name="AutoShape 10"/>
          <p:cNvSpPr/>
          <p:nvPr/>
        </p:nvSpPr>
        <p:spPr>
          <a:xfrm rot="10800000">
            <a:off x="2226946" y="2148840"/>
            <a:ext cx="489584" cy="203836"/>
          </a:xfrm>
          <a:prstGeom prst="flowChartDelay">
            <a:avLst/>
          </a:prstGeom>
          <a:solidFill>
            <a:srgbClr val="FF9933"/>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C</a:t>
            </a:r>
            <a:endParaRPr lang="en-US" altLang="en-US" sz="2160" dirty="0">
              <a:solidFill>
                <a:srgbClr val="000000"/>
              </a:solidFill>
              <a:latin typeface="Times New Roman" panose="02020603050405020304" pitchFamily="18" charset="0"/>
            </a:endParaRPr>
          </a:p>
        </p:txBody>
      </p:sp>
      <p:sp>
        <p:nvSpPr>
          <p:cNvPr id="30730" name="AutoShape 11"/>
          <p:cNvSpPr/>
          <p:nvPr/>
        </p:nvSpPr>
        <p:spPr>
          <a:xfrm>
            <a:off x="1409700" y="2495550"/>
            <a:ext cx="489586" cy="203836"/>
          </a:xfrm>
          <a:prstGeom prst="flowChartDelay">
            <a:avLst/>
          </a:prstGeom>
          <a:solidFill>
            <a:srgbClr val="FF9933"/>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smtClean="0">
                <a:solidFill>
                  <a:srgbClr val="000000"/>
                </a:solidFill>
                <a:latin typeface="Times New Roman" panose="02020603050405020304" pitchFamily="18" charset="0"/>
              </a:rPr>
              <a:t>C</a:t>
            </a:r>
            <a:endParaRPr lang="en-US" altLang="en-US" sz="2160" dirty="0">
              <a:solidFill>
                <a:srgbClr val="000000"/>
              </a:solidFill>
              <a:latin typeface="Times New Roman" panose="02020603050405020304" pitchFamily="18" charset="0"/>
            </a:endParaRPr>
          </a:p>
        </p:txBody>
      </p:sp>
      <p:sp>
        <p:nvSpPr>
          <p:cNvPr id="30731" name="AutoShape 12"/>
          <p:cNvSpPr/>
          <p:nvPr/>
        </p:nvSpPr>
        <p:spPr>
          <a:xfrm rot="10800000">
            <a:off x="1398270" y="2846070"/>
            <a:ext cx="508636"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32" name="AutoShape 13"/>
          <p:cNvSpPr/>
          <p:nvPr/>
        </p:nvSpPr>
        <p:spPr>
          <a:xfrm rot="10800000">
            <a:off x="1398270" y="3234690"/>
            <a:ext cx="508636" cy="211456"/>
          </a:xfrm>
          <a:prstGeom prst="chevron">
            <a:avLst>
              <a:gd name="adj" fmla="val 50112"/>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33" name="AutoShape 14"/>
          <p:cNvSpPr/>
          <p:nvPr/>
        </p:nvSpPr>
        <p:spPr>
          <a:xfrm>
            <a:off x="1421130" y="3568066"/>
            <a:ext cx="790576" cy="203834"/>
          </a:xfrm>
          <a:prstGeom prst="homePlate">
            <a:avLst>
              <a:gd name="adj" fmla="val 80802"/>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34" name="AutoShape 15"/>
          <p:cNvSpPr/>
          <p:nvPr/>
        </p:nvSpPr>
        <p:spPr>
          <a:xfrm>
            <a:off x="1417320" y="3895726"/>
            <a:ext cx="798196" cy="211454"/>
          </a:xfrm>
          <a:prstGeom prst="flowChartOnlineStorage">
            <a:avLst/>
          </a:prstGeom>
          <a:solidFill>
            <a:srgbClr val="CCCC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G</a:t>
            </a:r>
            <a:endParaRPr lang="en-US" altLang="en-US" sz="2160" dirty="0">
              <a:solidFill>
                <a:srgbClr val="000000"/>
              </a:solidFill>
              <a:latin typeface="Times New Roman" panose="02020603050405020304" pitchFamily="18" charset="0"/>
            </a:endParaRPr>
          </a:p>
        </p:txBody>
      </p:sp>
      <p:sp>
        <p:nvSpPr>
          <p:cNvPr id="30735" name="AutoShape 16"/>
          <p:cNvSpPr/>
          <p:nvPr/>
        </p:nvSpPr>
        <p:spPr>
          <a:xfrm rot="10800000">
            <a:off x="1415416" y="4259580"/>
            <a:ext cx="508634"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36" name="AutoShape 17"/>
          <p:cNvSpPr/>
          <p:nvPr/>
        </p:nvSpPr>
        <p:spPr>
          <a:xfrm>
            <a:off x="1409700" y="4587240"/>
            <a:ext cx="489586" cy="203836"/>
          </a:xfrm>
          <a:prstGeom prst="flowChartDelay">
            <a:avLst/>
          </a:prstGeom>
          <a:solidFill>
            <a:srgbClr val="FF9933"/>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C</a:t>
            </a:r>
            <a:endParaRPr lang="en-US" altLang="en-US" sz="2160" dirty="0">
              <a:solidFill>
                <a:srgbClr val="000000"/>
              </a:solidFill>
              <a:latin typeface="Times New Roman" panose="02020603050405020304" pitchFamily="18" charset="0"/>
            </a:endParaRPr>
          </a:p>
        </p:txBody>
      </p:sp>
      <p:sp>
        <p:nvSpPr>
          <p:cNvPr id="30737" name="AutoShape 18"/>
          <p:cNvSpPr/>
          <p:nvPr/>
        </p:nvSpPr>
        <p:spPr>
          <a:xfrm>
            <a:off x="1409700" y="4989196"/>
            <a:ext cx="489586" cy="203834"/>
          </a:xfrm>
          <a:prstGeom prst="flowChartDelay">
            <a:avLst/>
          </a:prstGeom>
          <a:solidFill>
            <a:srgbClr val="FF9933"/>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C</a:t>
            </a:r>
            <a:endParaRPr lang="en-US" altLang="en-US" sz="2160" dirty="0">
              <a:solidFill>
                <a:srgbClr val="000000"/>
              </a:solidFill>
              <a:latin typeface="Times New Roman" panose="02020603050405020304" pitchFamily="18" charset="0"/>
            </a:endParaRPr>
          </a:p>
        </p:txBody>
      </p:sp>
      <p:sp>
        <p:nvSpPr>
          <p:cNvPr id="30738" name="AutoShape 19"/>
          <p:cNvSpPr/>
          <p:nvPr/>
        </p:nvSpPr>
        <p:spPr>
          <a:xfrm rot="10800000">
            <a:off x="1398270" y="5311140"/>
            <a:ext cx="508636"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39" name="AutoShape 20"/>
          <p:cNvSpPr/>
          <p:nvPr/>
        </p:nvSpPr>
        <p:spPr>
          <a:xfrm rot="10800000">
            <a:off x="1398270" y="5713096"/>
            <a:ext cx="508636"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40" name="AutoShape 21"/>
          <p:cNvSpPr/>
          <p:nvPr/>
        </p:nvSpPr>
        <p:spPr>
          <a:xfrm>
            <a:off x="1421130" y="6046470"/>
            <a:ext cx="790576" cy="203836"/>
          </a:xfrm>
          <a:prstGeom prst="homePlate">
            <a:avLst>
              <a:gd name="adj" fmla="val 80802"/>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54294" name="AutoShape 22"/>
          <p:cNvSpPr/>
          <p:nvPr/>
        </p:nvSpPr>
        <p:spPr>
          <a:xfrm rot="10800000">
            <a:off x="1914526" y="2832736"/>
            <a:ext cx="790574" cy="201930"/>
          </a:xfrm>
          <a:prstGeom prst="homePlate">
            <a:avLst>
              <a:gd name="adj" fmla="val 81564"/>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54295" name="AutoShape 23"/>
          <p:cNvSpPr/>
          <p:nvPr/>
        </p:nvSpPr>
        <p:spPr>
          <a:xfrm rot="10800000">
            <a:off x="1914526" y="3234690"/>
            <a:ext cx="790574" cy="203836"/>
          </a:xfrm>
          <a:prstGeom prst="homePlate">
            <a:avLst>
              <a:gd name="adj" fmla="val 80801"/>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43" name="AutoShape 24"/>
          <p:cNvSpPr/>
          <p:nvPr/>
        </p:nvSpPr>
        <p:spPr>
          <a:xfrm>
            <a:off x="2198370" y="1293496"/>
            <a:ext cx="508636" cy="213360"/>
          </a:xfrm>
          <a:prstGeom prst="chevron">
            <a:avLst>
              <a:gd name="adj" fmla="val 49665"/>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54297" name="AutoShape 25"/>
          <p:cNvSpPr/>
          <p:nvPr/>
        </p:nvSpPr>
        <p:spPr>
          <a:xfrm rot="10800000">
            <a:off x="2215516" y="3895726"/>
            <a:ext cx="489584" cy="203834"/>
          </a:xfrm>
          <a:prstGeom prst="flowChartDelay">
            <a:avLst/>
          </a:prstGeom>
          <a:solidFill>
            <a:srgbClr val="FF9933"/>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C</a:t>
            </a:r>
            <a:endParaRPr lang="en-US" altLang="en-US" sz="2160" dirty="0">
              <a:solidFill>
                <a:srgbClr val="000000"/>
              </a:solidFill>
              <a:latin typeface="Times New Roman" panose="02020603050405020304" pitchFamily="18" charset="0"/>
            </a:endParaRPr>
          </a:p>
        </p:txBody>
      </p:sp>
      <p:sp>
        <p:nvSpPr>
          <p:cNvPr id="54298" name="AutoShape 26"/>
          <p:cNvSpPr/>
          <p:nvPr/>
        </p:nvSpPr>
        <p:spPr>
          <a:xfrm rot="10800000">
            <a:off x="1914526" y="4259580"/>
            <a:ext cx="790574" cy="203836"/>
          </a:xfrm>
          <a:prstGeom prst="homePlate">
            <a:avLst>
              <a:gd name="adj" fmla="val 80801"/>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46" name="AutoShape 27"/>
          <p:cNvSpPr/>
          <p:nvPr/>
        </p:nvSpPr>
        <p:spPr>
          <a:xfrm rot="10800000">
            <a:off x="1916430" y="4991100"/>
            <a:ext cx="798196" cy="211456"/>
          </a:xfrm>
          <a:prstGeom prst="flowChartOnlineStorage">
            <a:avLst/>
          </a:prstGeom>
          <a:solidFill>
            <a:srgbClr val="CCCC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G</a:t>
            </a:r>
            <a:endParaRPr lang="en-US" altLang="en-US" sz="2160" dirty="0">
              <a:solidFill>
                <a:srgbClr val="000000"/>
              </a:solidFill>
              <a:latin typeface="Times New Roman" panose="02020603050405020304" pitchFamily="18" charset="0"/>
            </a:endParaRPr>
          </a:p>
        </p:txBody>
      </p:sp>
      <p:sp>
        <p:nvSpPr>
          <p:cNvPr id="54300" name="AutoShape 28"/>
          <p:cNvSpPr/>
          <p:nvPr/>
        </p:nvSpPr>
        <p:spPr>
          <a:xfrm rot="10800000">
            <a:off x="1899286" y="5713096"/>
            <a:ext cx="790574" cy="203834"/>
          </a:xfrm>
          <a:prstGeom prst="homePlate">
            <a:avLst>
              <a:gd name="adj" fmla="val 80802"/>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54301" name="AutoShape 29"/>
          <p:cNvSpPr/>
          <p:nvPr/>
        </p:nvSpPr>
        <p:spPr>
          <a:xfrm rot="10800000">
            <a:off x="1914526" y="5311140"/>
            <a:ext cx="790574" cy="203836"/>
          </a:xfrm>
          <a:prstGeom prst="homePlate">
            <a:avLst>
              <a:gd name="adj" fmla="val 80801"/>
            </a:avLst>
          </a:prstGeom>
          <a:solidFill>
            <a:srgbClr val="FF3399"/>
          </a:solidFill>
          <a:ln w="9525" cap="flat" cmpd="sng">
            <a:solidFill>
              <a:schemeClr val="tx1"/>
            </a:solidFill>
            <a:prstDash val="solid"/>
            <a:miter/>
            <a:headEnd type="none" w="med" len="med"/>
            <a:tailEnd type="none" w="med" len="med"/>
          </a:ln>
        </p:spPr>
        <p:txBody>
          <a:bodyPr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A</a:t>
            </a:r>
            <a:endParaRPr lang="en-US" altLang="en-US" sz="2160" dirty="0">
              <a:solidFill>
                <a:srgbClr val="000000"/>
              </a:solidFill>
              <a:latin typeface="Times New Roman" panose="02020603050405020304" pitchFamily="18" charset="0"/>
            </a:endParaRPr>
          </a:p>
        </p:txBody>
      </p:sp>
      <p:sp>
        <p:nvSpPr>
          <p:cNvPr id="30749" name="AutoShape 30"/>
          <p:cNvSpPr/>
          <p:nvPr/>
        </p:nvSpPr>
        <p:spPr>
          <a:xfrm>
            <a:off x="2245996" y="6033136"/>
            <a:ext cx="508634" cy="211454"/>
          </a:xfrm>
          <a:prstGeom prst="chevron">
            <a:avLst>
              <a:gd name="adj" fmla="val 50112"/>
            </a:avLst>
          </a:prstGeom>
          <a:solidFill>
            <a:srgbClr val="FF66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T</a:t>
            </a:r>
            <a:endParaRPr lang="en-US" altLang="en-US" sz="2160" dirty="0">
              <a:solidFill>
                <a:srgbClr val="000000"/>
              </a:solidFill>
              <a:latin typeface="Times New Roman" panose="02020603050405020304" pitchFamily="18" charset="0"/>
            </a:endParaRPr>
          </a:p>
        </p:txBody>
      </p:sp>
      <p:sp>
        <p:nvSpPr>
          <p:cNvPr id="30750" name="AutoShape 31"/>
          <p:cNvSpPr/>
          <p:nvPr/>
        </p:nvSpPr>
        <p:spPr>
          <a:xfrm rot="10800000">
            <a:off x="1931670" y="2499360"/>
            <a:ext cx="798196" cy="211456"/>
          </a:xfrm>
          <a:prstGeom prst="flowChartOnlineStorage">
            <a:avLst/>
          </a:prstGeom>
          <a:solidFill>
            <a:srgbClr val="CCCC00"/>
          </a:solidFill>
          <a:ln w="9525" cap="flat" cmpd="sng">
            <a:solidFill>
              <a:schemeClr val="tx1"/>
            </a:solidFill>
            <a:prstDash val="solid"/>
            <a:miter/>
            <a:headEnd type="none" w="med" len="med"/>
            <a:tailEnd type="none" w="med" len="med"/>
          </a:ln>
        </p:spPr>
        <p:txBody>
          <a:bodyPr rot="10800000" vert="eaVert"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indent="0" algn="ctr" defTabSz="1097280">
              <a:spcBef>
                <a:spcPct val="0"/>
              </a:spcBef>
              <a:buNone/>
            </a:pPr>
            <a:r>
              <a:rPr lang="en-US" altLang="en-US" sz="2160" dirty="0">
                <a:solidFill>
                  <a:srgbClr val="000000"/>
                </a:solidFill>
                <a:latin typeface="Arial"/>
              </a:rPr>
              <a:t>G</a:t>
            </a:r>
            <a:endParaRPr lang="en-US" altLang="en-US" sz="2160" dirty="0">
              <a:solidFill>
                <a:srgbClr val="000000"/>
              </a:solidFill>
              <a:latin typeface="Times New Roman" panose="02020603050405020304" pitchFamily="18" charset="0"/>
            </a:endParaRPr>
          </a:p>
        </p:txBody>
      </p:sp>
      <p:sp>
        <p:nvSpPr>
          <p:cNvPr id="54304" name="Line 32"/>
          <p:cNvSpPr/>
          <p:nvPr/>
        </p:nvSpPr>
        <p:spPr>
          <a:xfrm>
            <a:off x="2733676" y="1306830"/>
            <a:ext cx="0" cy="5065396"/>
          </a:xfrm>
          <a:prstGeom prst="line">
            <a:avLst/>
          </a:prstGeom>
          <a:ln w="38100" cap="flat" cmpd="sng">
            <a:solidFill>
              <a:schemeClr val="tx1"/>
            </a:solidFill>
            <a:prstDash val="solid"/>
            <a:headEnd type="none" w="med" len="med"/>
            <a:tailEnd type="none" w="med" len="med"/>
          </a:ln>
        </p:spPr>
      </p:sp>
      <p:sp>
        <p:nvSpPr>
          <p:cNvPr id="54306" name="Text Box 34"/>
          <p:cNvSpPr txBox="1">
            <a:spLocks noChangeArrowheads="1"/>
          </p:cNvSpPr>
          <p:nvPr/>
        </p:nvSpPr>
        <p:spPr bwMode="auto">
          <a:xfrm>
            <a:off x="3992880" y="1371601"/>
            <a:ext cx="3027046"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A = T ; G = </a:t>
            </a:r>
            <a:r>
              <a:rPr lang="en-US" sz="2880" i="1" dirty="0" smtClean="0">
                <a:solidFill>
                  <a:srgbClr val="FF3300"/>
                </a:solidFill>
                <a:latin typeface="VNI-Helve" pitchFamily="2" charset="0"/>
              </a:rPr>
              <a:t>C</a:t>
            </a:r>
            <a:endParaRPr lang="en-US" sz="2880" i="1" dirty="0">
              <a:solidFill>
                <a:srgbClr val="FF3300"/>
              </a:solidFill>
              <a:latin typeface="VNI-Helve" pitchFamily="2" charset="0"/>
            </a:endParaRPr>
          </a:p>
        </p:txBody>
      </p:sp>
      <p:sp>
        <p:nvSpPr>
          <p:cNvPr id="54308" name="Text Box 36"/>
          <p:cNvSpPr txBox="1">
            <a:spLocks noChangeArrowheads="1"/>
          </p:cNvSpPr>
          <p:nvPr/>
        </p:nvSpPr>
        <p:spPr bwMode="auto">
          <a:xfrm>
            <a:off x="3901441" y="2375536"/>
            <a:ext cx="6915150"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N = A+ T+ G+ C</a:t>
            </a:r>
            <a:r>
              <a:rPr lang="en-US" sz="2880" i="1" dirty="0" smtClean="0">
                <a:solidFill>
                  <a:srgbClr val="FF3300"/>
                </a:solidFill>
                <a:latin typeface="VNI-Helve" pitchFamily="2" charset="0"/>
              </a:rPr>
              <a:t>= </a:t>
            </a:r>
            <a:r>
              <a:rPr lang="en-US" sz="2880" i="1" dirty="0">
                <a:solidFill>
                  <a:srgbClr val="FF3300"/>
                </a:solidFill>
                <a:latin typeface="VNI-Helve" pitchFamily="2" charset="0"/>
              </a:rPr>
              <a:t>2 (A+G) = 2 (T+ </a:t>
            </a:r>
            <a:r>
              <a:rPr lang="en-US" sz="2880" i="1" dirty="0" smtClean="0">
                <a:solidFill>
                  <a:srgbClr val="FF3300"/>
                </a:solidFill>
                <a:latin typeface="VNI-Helve" pitchFamily="2" charset="0"/>
              </a:rPr>
              <a:t>C)</a:t>
            </a:r>
            <a:endParaRPr lang="en-US" sz="2880" i="1" dirty="0">
              <a:solidFill>
                <a:srgbClr val="FF3300"/>
              </a:solidFill>
              <a:latin typeface="VNI-Helve" pitchFamily="2" charset="0"/>
            </a:endParaRPr>
          </a:p>
        </p:txBody>
      </p:sp>
      <p:sp>
        <p:nvSpPr>
          <p:cNvPr id="54310" name="Text Box 38"/>
          <p:cNvSpPr txBox="1">
            <a:spLocks noChangeArrowheads="1"/>
          </p:cNvSpPr>
          <p:nvPr/>
        </p:nvSpPr>
        <p:spPr bwMode="auto">
          <a:xfrm>
            <a:off x="4086226" y="3289936"/>
            <a:ext cx="2651760" cy="683264"/>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3840" i="1" dirty="0">
                <a:solidFill>
                  <a:srgbClr val="FF3300"/>
                </a:solidFill>
                <a:latin typeface="VNI-Helve" pitchFamily="2" charset="0"/>
              </a:rPr>
              <a:t>l = 3,4 A</a:t>
            </a:r>
            <a:r>
              <a:rPr lang="en-US" sz="3840" i="1" baseline="30000" dirty="0">
                <a:solidFill>
                  <a:srgbClr val="FF3300"/>
                </a:solidFill>
                <a:latin typeface="VNI-Helve" pitchFamily="2" charset="0"/>
              </a:rPr>
              <a:t>0</a:t>
            </a:r>
            <a:endParaRPr lang="en-US" sz="3840" i="1" dirty="0">
              <a:solidFill>
                <a:srgbClr val="FF3300"/>
              </a:solidFill>
              <a:latin typeface="VNI-Helve" pitchFamily="2" charset="0"/>
            </a:endParaRPr>
          </a:p>
        </p:txBody>
      </p:sp>
      <p:sp>
        <p:nvSpPr>
          <p:cNvPr id="30755" name="Rectangle 40"/>
          <p:cNvSpPr>
            <a:spLocks noGrp="1"/>
          </p:cNvSpPr>
          <p:nvPr>
            <p:ph type="title"/>
          </p:nvPr>
        </p:nvSpPr>
        <p:spPr>
          <a:xfrm>
            <a:off x="2895600" y="60960"/>
            <a:ext cx="7132320" cy="1143000"/>
          </a:xfrm>
          <a:ln/>
        </p:spPr>
        <p:txBody>
          <a:bodyPr vert="horz" wrap="square" lIns="109728" tIns="54864" rIns="109728" bIns="54864" anchor="ctr" anchorCtr="0"/>
          <a:lstStyle/>
          <a:p>
            <a:pPr eaLnBrk="1" hangingPunct="1"/>
            <a:r>
              <a:rPr lang="en-US" altLang="en-US" sz="3360" u="sng" dirty="0" err="1">
                <a:solidFill>
                  <a:srgbClr val="FF0000"/>
                </a:solidFill>
              </a:rPr>
              <a:t>Hệ</a:t>
            </a:r>
            <a:r>
              <a:rPr lang="en-US" altLang="en-US" sz="3360" u="sng" dirty="0">
                <a:solidFill>
                  <a:srgbClr val="FF0000"/>
                </a:solidFill>
              </a:rPr>
              <a:t> quả của nguyên tắc bổ sung</a:t>
            </a:r>
          </a:p>
        </p:txBody>
      </p:sp>
      <p:graphicFrame>
        <p:nvGraphicFramePr>
          <p:cNvPr id="54313" name="Object 41"/>
          <p:cNvGraphicFramePr>
            <a:graphicFrameLocks noGrp="1" noChangeAspect="1"/>
          </p:cNvGraphicFramePr>
          <p:nvPr>
            <p:ph sz="half" idx="1"/>
          </p:nvPr>
        </p:nvGraphicFramePr>
        <p:xfrm>
          <a:off x="4303396" y="4135756"/>
          <a:ext cx="3806190" cy="1104900"/>
        </p:xfrm>
        <a:graphic>
          <a:graphicData uri="http://schemas.openxmlformats.org/presentationml/2006/ole">
            <mc:AlternateContent xmlns:mc="http://schemas.openxmlformats.org/markup-compatibility/2006">
              <mc:Choice xmlns:v="urn:schemas-microsoft-com:vml" Requires="v">
                <p:oleObj spid="_x0000_s1027" r:id="rId3" imgW="1129665" imgH="393700" progId="Equation.3">
                  <p:embed/>
                </p:oleObj>
              </mc:Choice>
              <mc:Fallback>
                <p:oleObj r:id="rId3" imgW="1129665" imgH="393700" progId="Equation.3">
                  <p:embed/>
                  <p:pic>
                    <p:nvPicPr>
                      <p:cNvPr id="0" name=""/>
                      <p:cNvPicPr/>
                      <p:nvPr/>
                    </p:nvPicPr>
                    <p:blipFill>
                      <a:blip r:embed="rId4"/>
                      <a:srcRect/>
                      <a:stretch>
                        <a:fillRect/>
                      </a:stretch>
                    </p:blipFill>
                    <p:spPr>
                      <a:xfrm>
                        <a:off x="4303396" y="4135756"/>
                        <a:ext cx="3806190" cy="1104900"/>
                      </a:xfrm>
                      <a:prstGeom prst="rect">
                        <a:avLst/>
                      </a:prstGeom>
                      <a:noFill/>
                      <a:ln w="38100">
                        <a:miter/>
                      </a:ln>
                    </p:spPr>
                  </p:pic>
                </p:oleObj>
              </mc:Fallback>
            </mc:AlternateContent>
          </a:graphicData>
        </a:graphic>
      </p:graphicFrame>
      <p:sp>
        <p:nvSpPr>
          <p:cNvPr id="37" name="Text Box 34"/>
          <p:cNvSpPr txBox="1">
            <a:spLocks noChangeArrowheads="1"/>
          </p:cNvSpPr>
          <p:nvPr/>
        </p:nvSpPr>
        <p:spPr bwMode="auto">
          <a:xfrm>
            <a:off x="7559040" y="1400176"/>
            <a:ext cx="2834640"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A + G = T + </a:t>
            </a:r>
            <a:r>
              <a:rPr lang="en-US" sz="2880" i="1" dirty="0" smtClean="0">
                <a:solidFill>
                  <a:srgbClr val="FF3300"/>
                </a:solidFill>
                <a:latin typeface="VNI-Helve" pitchFamily="2" charset="0"/>
              </a:rPr>
              <a:t>C</a:t>
            </a:r>
            <a:endParaRPr lang="en-US" sz="2880" i="1" dirty="0">
              <a:solidFill>
                <a:srgbClr val="FF3300"/>
              </a:solidFill>
              <a:latin typeface="VNI-Helve" pitchFamily="2" charset="0"/>
            </a:endParaRPr>
          </a:p>
        </p:txBody>
      </p:sp>
    </p:spTree>
    <p:extLst>
      <p:ext uri="{BB962C8B-B14F-4D97-AF65-F5344CB8AC3E}">
        <p14:creationId xmlns:p14="http://schemas.microsoft.com/office/powerpoint/2010/main" val="2279599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43"/>
                                        </p:tgtEl>
                                        <p:attrNameLst>
                                          <p:attrName>style.visibility</p:attrName>
                                        </p:attrNameLst>
                                      </p:cBhvr>
                                      <p:to>
                                        <p:strVal val="visible"/>
                                      </p:to>
                                    </p:set>
                                    <p:anim calcmode="lin" valueType="num">
                                      <p:cBhvr additive="base">
                                        <p:cTn id="7" dur="500" fill="hold"/>
                                        <p:tgtEl>
                                          <p:spTgt spid="30743"/>
                                        </p:tgtEl>
                                        <p:attrNameLst>
                                          <p:attrName>ppt_x</p:attrName>
                                        </p:attrNameLst>
                                      </p:cBhvr>
                                      <p:tavLst>
                                        <p:tav tm="0">
                                          <p:val>
                                            <p:strVal val="1+#ppt_w/2"/>
                                          </p:val>
                                        </p:tav>
                                        <p:tav tm="100000">
                                          <p:val>
                                            <p:strVal val="#ppt_x"/>
                                          </p:val>
                                        </p:tav>
                                      </p:tavLst>
                                    </p:anim>
                                    <p:anim calcmode="lin" valueType="num">
                                      <p:cBhvr additive="base">
                                        <p:cTn id="8" dur="500" fill="hold"/>
                                        <p:tgtEl>
                                          <p:spTgt spid="307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4279"/>
                                        </p:tgtEl>
                                        <p:attrNameLst>
                                          <p:attrName>style.visibility</p:attrName>
                                        </p:attrNameLst>
                                      </p:cBhvr>
                                      <p:to>
                                        <p:strVal val="visible"/>
                                      </p:to>
                                    </p:set>
                                    <p:anim calcmode="lin" valueType="num">
                                      <p:cBhvr additive="base">
                                        <p:cTn id="13" dur="500" fill="hold"/>
                                        <p:tgtEl>
                                          <p:spTgt spid="54279"/>
                                        </p:tgtEl>
                                        <p:attrNameLst>
                                          <p:attrName>ppt_x</p:attrName>
                                        </p:attrNameLst>
                                      </p:cBhvr>
                                      <p:tavLst>
                                        <p:tav tm="0">
                                          <p:val>
                                            <p:strVal val="1+#ppt_w/2"/>
                                          </p:val>
                                        </p:tav>
                                        <p:tav tm="100000">
                                          <p:val>
                                            <p:strVal val="#ppt_x"/>
                                          </p:val>
                                        </p:tav>
                                      </p:tavLst>
                                    </p:anim>
                                    <p:anim calcmode="lin" valueType="num">
                                      <p:cBhvr additive="base">
                                        <p:cTn id="14" dur="500" fill="hold"/>
                                        <p:tgtEl>
                                          <p:spTgt spid="5427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4282"/>
                                        </p:tgtEl>
                                        <p:attrNameLst>
                                          <p:attrName>style.visibility</p:attrName>
                                        </p:attrNameLst>
                                      </p:cBhvr>
                                      <p:to>
                                        <p:strVal val="visible"/>
                                      </p:to>
                                    </p:set>
                                    <p:anim calcmode="lin" valueType="num">
                                      <p:cBhvr additive="base">
                                        <p:cTn id="19" dur="500" fill="hold"/>
                                        <p:tgtEl>
                                          <p:spTgt spid="54282"/>
                                        </p:tgtEl>
                                        <p:attrNameLst>
                                          <p:attrName>ppt_x</p:attrName>
                                        </p:attrNameLst>
                                      </p:cBhvr>
                                      <p:tavLst>
                                        <p:tav tm="0">
                                          <p:val>
                                            <p:strVal val="1+#ppt_w/2"/>
                                          </p:val>
                                        </p:tav>
                                        <p:tav tm="100000">
                                          <p:val>
                                            <p:strVal val="#ppt_x"/>
                                          </p:val>
                                        </p:tav>
                                      </p:tavLst>
                                    </p:anim>
                                    <p:anim calcmode="lin" valueType="num">
                                      <p:cBhvr additive="base">
                                        <p:cTn id="20" dur="500" fill="hold"/>
                                        <p:tgtEl>
                                          <p:spTgt spid="5428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grpId="0" nodeType="afterEffect">
                                  <p:stCondLst>
                                    <p:cond delay="0"/>
                                  </p:stCondLst>
                                  <p:childTnLst>
                                    <p:set>
                                      <p:cBhvr>
                                        <p:cTn id="23" dur="1" fill="hold">
                                          <p:stCondLst>
                                            <p:cond delay="0"/>
                                          </p:stCondLst>
                                        </p:cTn>
                                        <p:tgtEl>
                                          <p:spTgt spid="30750"/>
                                        </p:tgtEl>
                                        <p:attrNameLst>
                                          <p:attrName>style.visibility</p:attrName>
                                        </p:attrNameLst>
                                      </p:cBhvr>
                                      <p:to>
                                        <p:strVal val="visible"/>
                                      </p:to>
                                    </p:set>
                                    <p:anim calcmode="lin" valueType="num">
                                      <p:cBhvr additive="base">
                                        <p:cTn id="24" dur="1000" fill="hold"/>
                                        <p:tgtEl>
                                          <p:spTgt spid="30750"/>
                                        </p:tgtEl>
                                        <p:attrNameLst>
                                          <p:attrName>ppt_x</p:attrName>
                                        </p:attrNameLst>
                                      </p:cBhvr>
                                      <p:tavLst>
                                        <p:tav tm="0">
                                          <p:val>
                                            <p:strVal val="1+#ppt_w/2"/>
                                          </p:val>
                                        </p:tav>
                                        <p:tav tm="100000">
                                          <p:val>
                                            <p:strVal val="#ppt_x"/>
                                          </p:val>
                                        </p:tav>
                                      </p:tavLst>
                                    </p:anim>
                                    <p:anim calcmode="lin" valueType="num">
                                      <p:cBhvr additive="base">
                                        <p:cTn id="25" dur="1000" fill="hold"/>
                                        <p:tgtEl>
                                          <p:spTgt spid="30750"/>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54294"/>
                                        </p:tgtEl>
                                        <p:attrNameLst>
                                          <p:attrName>style.visibility</p:attrName>
                                        </p:attrNameLst>
                                      </p:cBhvr>
                                      <p:to>
                                        <p:strVal val="visible"/>
                                      </p:to>
                                    </p:set>
                                    <p:anim calcmode="lin" valueType="num">
                                      <p:cBhvr additive="base">
                                        <p:cTn id="29" dur="1000" fill="hold"/>
                                        <p:tgtEl>
                                          <p:spTgt spid="54294"/>
                                        </p:tgtEl>
                                        <p:attrNameLst>
                                          <p:attrName>ppt_x</p:attrName>
                                        </p:attrNameLst>
                                      </p:cBhvr>
                                      <p:tavLst>
                                        <p:tav tm="0">
                                          <p:val>
                                            <p:strVal val="1+#ppt_w/2"/>
                                          </p:val>
                                        </p:tav>
                                        <p:tav tm="100000">
                                          <p:val>
                                            <p:strVal val="#ppt_x"/>
                                          </p:val>
                                        </p:tav>
                                      </p:tavLst>
                                    </p:anim>
                                    <p:anim calcmode="lin" valueType="num">
                                      <p:cBhvr additive="base">
                                        <p:cTn id="30" dur="1000" fill="hold"/>
                                        <p:tgtEl>
                                          <p:spTgt spid="54294"/>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 presetClass="entr" presetSubtype="2" fill="hold" grpId="0" nodeType="afterEffect">
                                  <p:stCondLst>
                                    <p:cond delay="0"/>
                                  </p:stCondLst>
                                  <p:childTnLst>
                                    <p:set>
                                      <p:cBhvr>
                                        <p:cTn id="33" dur="1" fill="hold">
                                          <p:stCondLst>
                                            <p:cond delay="0"/>
                                          </p:stCondLst>
                                        </p:cTn>
                                        <p:tgtEl>
                                          <p:spTgt spid="54295"/>
                                        </p:tgtEl>
                                        <p:attrNameLst>
                                          <p:attrName>style.visibility</p:attrName>
                                        </p:attrNameLst>
                                      </p:cBhvr>
                                      <p:to>
                                        <p:strVal val="visible"/>
                                      </p:to>
                                    </p:set>
                                    <p:anim calcmode="lin" valueType="num">
                                      <p:cBhvr additive="base">
                                        <p:cTn id="34" dur="1000" fill="hold"/>
                                        <p:tgtEl>
                                          <p:spTgt spid="54295"/>
                                        </p:tgtEl>
                                        <p:attrNameLst>
                                          <p:attrName>ppt_x</p:attrName>
                                        </p:attrNameLst>
                                      </p:cBhvr>
                                      <p:tavLst>
                                        <p:tav tm="0">
                                          <p:val>
                                            <p:strVal val="1+#ppt_w/2"/>
                                          </p:val>
                                        </p:tav>
                                        <p:tav tm="100000">
                                          <p:val>
                                            <p:strVal val="#ppt_x"/>
                                          </p:val>
                                        </p:tav>
                                      </p:tavLst>
                                    </p:anim>
                                    <p:anim calcmode="lin" valueType="num">
                                      <p:cBhvr additive="base">
                                        <p:cTn id="35" dur="1000" fill="hold"/>
                                        <p:tgtEl>
                                          <p:spTgt spid="54295"/>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 presetClass="entr" presetSubtype="2" fill="hold" grpId="0" nodeType="afterEffect">
                                  <p:stCondLst>
                                    <p:cond delay="0"/>
                                  </p:stCondLst>
                                  <p:childTnLst>
                                    <p:set>
                                      <p:cBhvr>
                                        <p:cTn id="38" dur="1" fill="hold">
                                          <p:stCondLst>
                                            <p:cond delay="0"/>
                                          </p:stCondLst>
                                        </p:cTn>
                                        <p:tgtEl>
                                          <p:spTgt spid="30724"/>
                                        </p:tgtEl>
                                        <p:attrNameLst>
                                          <p:attrName>style.visibility</p:attrName>
                                        </p:attrNameLst>
                                      </p:cBhvr>
                                      <p:to>
                                        <p:strVal val="visible"/>
                                      </p:to>
                                    </p:set>
                                    <p:anim calcmode="lin" valueType="num">
                                      <p:cBhvr additive="base">
                                        <p:cTn id="39" dur="1000" fill="hold"/>
                                        <p:tgtEl>
                                          <p:spTgt spid="30724"/>
                                        </p:tgtEl>
                                        <p:attrNameLst>
                                          <p:attrName>ppt_x</p:attrName>
                                        </p:attrNameLst>
                                      </p:cBhvr>
                                      <p:tavLst>
                                        <p:tav tm="0">
                                          <p:val>
                                            <p:strVal val="1+#ppt_w/2"/>
                                          </p:val>
                                        </p:tav>
                                        <p:tav tm="100000">
                                          <p:val>
                                            <p:strVal val="#ppt_x"/>
                                          </p:val>
                                        </p:tav>
                                      </p:tavLst>
                                    </p:anim>
                                    <p:anim calcmode="lin" valueType="num">
                                      <p:cBhvr additive="base">
                                        <p:cTn id="40" dur="1000" fill="hold"/>
                                        <p:tgtEl>
                                          <p:spTgt spid="30724"/>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2" presetClass="entr" presetSubtype="2" fill="hold" grpId="0" nodeType="afterEffect">
                                  <p:stCondLst>
                                    <p:cond delay="0"/>
                                  </p:stCondLst>
                                  <p:childTnLst>
                                    <p:set>
                                      <p:cBhvr>
                                        <p:cTn id="43" dur="1" fill="hold">
                                          <p:stCondLst>
                                            <p:cond delay="0"/>
                                          </p:stCondLst>
                                        </p:cTn>
                                        <p:tgtEl>
                                          <p:spTgt spid="54297"/>
                                        </p:tgtEl>
                                        <p:attrNameLst>
                                          <p:attrName>style.visibility</p:attrName>
                                        </p:attrNameLst>
                                      </p:cBhvr>
                                      <p:to>
                                        <p:strVal val="visible"/>
                                      </p:to>
                                    </p:set>
                                    <p:anim calcmode="lin" valueType="num">
                                      <p:cBhvr additive="base">
                                        <p:cTn id="44" dur="1000" fill="hold"/>
                                        <p:tgtEl>
                                          <p:spTgt spid="54297"/>
                                        </p:tgtEl>
                                        <p:attrNameLst>
                                          <p:attrName>ppt_x</p:attrName>
                                        </p:attrNameLst>
                                      </p:cBhvr>
                                      <p:tavLst>
                                        <p:tav tm="0">
                                          <p:val>
                                            <p:strVal val="1+#ppt_w/2"/>
                                          </p:val>
                                        </p:tav>
                                        <p:tav tm="100000">
                                          <p:val>
                                            <p:strVal val="#ppt_x"/>
                                          </p:val>
                                        </p:tav>
                                      </p:tavLst>
                                    </p:anim>
                                    <p:anim calcmode="lin" valueType="num">
                                      <p:cBhvr additive="base">
                                        <p:cTn id="45" dur="1000" fill="hold"/>
                                        <p:tgtEl>
                                          <p:spTgt spid="54297"/>
                                        </p:tgtEl>
                                        <p:attrNameLst>
                                          <p:attrName>ppt_y</p:attrName>
                                        </p:attrNameLst>
                                      </p:cBhvr>
                                      <p:tavLst>
                                        <p:tav tm="0">
                                          <p:val>
                                            <p:strVal val="#ppt_y"/>
                                          </p:val>
                                        </p:tav>
                                        <p:tav tm="100000">
                                          <p:val>
                                            <p:strVal val="#ppt_y"/>
                                          </p:val>
                                        </p:tav>
                                      </p:tavLst>
                                    </p:anim>
                                  </p:childTnLst>
                                </p:cTn>
                              </p:par>
                            </p:childTnLst>
                          </p:cTn>
                        </p:par>
                        <p:par>
                          <p:cTn id="46" fill="hold">
                            <p:stCondLst>
                              <p:cond delay="5500"/>
                            </p:stCondLst>
                            <p:childTnLst>
                              <p:par>
                                <p:cTn id="47" presetID="2" presetClass="entr" presetSubtype="2" fill="hold" grpId="0" nodeType="afterEffect">
                                  <p:stCondLst>
                                    <p:cond delay="0"/>
                                  </p:stCondLst>
                                  <p:childTnLst>
                                    <p:set>
                                      <p:cBhvr>
                                        <p:cTn id="48" dur="1" fill="hold">
                                          <p:stCondLst>
                                            <p:cond delay="0"/>
                                          </p:stCondLst>
                                        </p:cTn>
                                        <p:tgtEl>
                                          <p:spTgt spid="54298"/>
                                        </p:tgtEl>
                                        <p:attrNameLst>
                                          <p:attrName>style.visibility</p:attrName>
                                        </p:attrNameLst>
                                      </p:cBhvr>
                                      <p:to>
                                        <p:strVal val="visible"/>
                                      </p:to>
                                    </p:set>
                                    <p:anim calcmode="lin" valueType="num">
                                      <p:cBhvr additive="base">
                                        <p:cTn id="49" dur="1000" fill="hold"/>
                                        <p:tgtEl>
                                          <p:spTgt spid="54298"/>
                                        </p:tgtEl>
                                        <p:attrNameLst>
                                          <p:attrName>ppt_x</p:attrName>
                                        </p:attrNameLst>
                                      </p:cBhvr>
                                      <p:tavLst>
                                        <p:tav tm="0">
                                          <p:val>
                                            <p:strVal val="1+#ppt_w/2"/>
                                          </p:val>
                                        </p:tav>
                                        <p:tav tm="100000">
                                          <p:val>
                                            <p:strVal val="#ppt_x"/>
                                          </p:val>
                                        </p:tav>
                                      </p:tavLst>
                                    </p:anim>
                                    <p:anim calcmode="lin" valueType="num">
                                      <p:cBhvr additive="base">
                                        <p:cTn id="50" dur="1000" fill="hold"/>
                                        <p:tgtEl>
                                          <p:spTgt spid="54298"/>
                                        </p:tgtEl>
                                        <p:attrNameLst>
                                          <p:attrName>ppt_y</p:attrName>
                                        </p:attrNameLst>
                                      </p:cBhvr>
                                      <p:tavLst>
                                        <p:tav tm="0">
                                          <p:val>
                                            <p:strVal val="#ppt_y"/>
                                          </p:val>
                                        </p:tav>
                                        <p:tav tm="100000">
                                          <p:val>
                                            <p:strVal val="#ppt_y"/>
                                          </p:val>
                                        </p:tav>
                                      </p:tavLst>
                                    </p:anim>
                                  </p:childTnLst>
                                </p:cTn>
                              </p:par>
                            </p:childTnLst>
                          </p:cTn>
                        </p:par>
                        <p:par>
                          <p:cTn id="51" fill="hold">
                            <p:stCondLst>
                              <p:cond delay="6500"/>
                            </p:stCondLst>
                            <p:childTnLst>
                              <p:par>
                                <p:cTn id="52" presetID="2" presetClass="entr" presetSubtype="2" fill="hold" grpId="0" nodeType="afterEffect">
                                  <p:stCondLst>
                                    <p:cond delay="0"/>
                                  </p:stCondLst>
                                  <p:childTnLst>
                                    <p:set>
                                      <p:cBhvr>
                                        <p:cTn id="53" dur="1" fill="hold">
                                          <p:stCondLst>
                                            <p:cond delay="0"/>
                                          </p:stCondLst>
                                        </p:cTn>
                                        <p:tgtEl>
                                          <p:spTgt spid="30728"/>
                                        </p:tgtEl>
                                        <p:attrNameLst>
                                          <p:attrName>style.visibility</p:attrName>
                                        </p:attrNameLst>
                                      </p:cBhvr>
                                      <p:to>
                                        <p:strVal val="visible"/>
                                      </p:to>
                                    </p:set>
                                    <p:anim calcmode="lin" valueType="num">
                                      <p:cBhvr additive="base">
                                        <p:cTn id="54" dur="1000" fill="hold"/>
                                        <p:tgtEl>
                                          <p:spTgt spid="30728"/>
                                        </p:tgtEl>
                                        <p:attrNameLst>
                                          <p:attrName>ppt_x</p:attrName>
                                        </p:attrNameLst>
                                      </p:cBhvr>
                                      <p:tavLst>
                                        <p:tav tm="0">
                                          <p:val>
                                            <p:strVal val="1+#ppt_w/2"/>
                                          </p:val>
                                        </p:tav>
                                        <p:tav tm="100000">
                                          <p:val>
                                            <p:strVal val="#ppt_x"/>
                                          </p:val>
                                        </p:tav>
                                      </p:tavLst>
                                    </p:anim>
                                    <p:anim calcmode="lin" valueType="num">
                                      <p:cBhvr additive="base">
                                        <p:cTn id="55" dur="1000" fill="hold"/>
                                        <p:tgtEl>
                                          <p:spTgt spid="30728"/>
                                        </p:tgtEl>
                                        <p:attrNameLst>
                                          <p:attrName>ppt_y</p:attrName>
                                        </p:attrNameLst>
                                      </p:cBhvr>
                                      <p:tavLst>
                                        <p:tav tm="0">
                                          <p:val>
                                            <p:strVal val="#ppt_y"/>
                                          </p:val>
                                        </p:tav>
                                        <p:tav tm="100000">
                                          <p:val>
                                            <p:strVal val="#ppt_y"/>
                                          </p:val>
                                        </p:tav>
                                      </p:tavLst>
                                    </p:anim>
                                  </p:childTnLst>
                                </p:cTn>
                              </p:par>
                            </p:childTnLst>
                          </p:cTn>
                        </p:par>
                        <p:par>
                          <p:cTn id="56" fill="hold">
                            <p:stCondLst>
                              <p:cond delay="7500"/>
                            </p:stCondLst>
                            <p:childTnLst>
                              <p:par>
                                <p:cTn id="57" presetID="2" presetClass="entr" presetSubtype="2" fill="hold" grpId="0" nodeType="afterEffect">
                                  <p:stCondLst>
                                    <p:cond delay="0"/>
                                  </p:stCondLst>
                                  <p:childTnLst>
                                    <p:set>
                                      <p:cBhvr>
                                        <p:cTn id="58" dur="1" fill="hold">
                                          <p:stCondLst>
                                            <p:cond delay="0"/>
                                          </p:stCondLst>
                                        </p:cTn>
                                        <p:tgtEl>
                                          <p:spTgt spid="30746"/>
                                        </p:tgtEl>
                                        <p:attrNameLst>
                                          <p:attrName>style.visibility</p:attrName>
                                        </p:attrNameLst>
                                      </p:cBhvr>
                                      <p:to>
                                        <p:strVal val="visible"/>
                                      </p:to>
                                    </p:set>
                                    <p:anim calcmode="lin" valueType="num">
                                      <p:cBhvr additive="base">
                                        <p:cTn id="59" dur="1000" fill="hold"/>
                                        <p:tgtEl>
                                          <p:spTgt spid="30746"/>
                                        </p:tgtEl>
                                        <p:attrNameLst>
                                          <p:attrName>ppt_x</p:attrName>
                                        </p:attrNameLst>
                                      </p:cBhvr>
                                      <p:tavLst>
                                        <p:tav tm="0">
                                          <p:val>
                                            <p:strVal val="1+#ppt_w/2"/>
                                          </p:val>
                                        </p:tav>
                                        <p:tav tm="100000">
                                          <p:val>
                                            <p:strVal val="#ppt_x"/>
                                          </p:val>
                                        </p:tav>
                                      </p:tavLst>
                                    </p:anim>
                                    <p:anim calcmode="lin" valueType="num">
                                      <p:cBhvr additive="base">
                                        <p:cTn id="60" dur="1000" fill="hold"/>
                                        <p:tgtEl>
                                          <p:spTgt spid="30746"/>
                                        </p:tgtEl>
                                        <p:attrNameLst>
                                          <p:attrName>ppt_y</p:attrName>
                                        </p:attrNameLst>
                                      </p:cBhvr>
                                      <p:tavLst>
                                        <p:tav tm="0">
                                          <p:val>
                                            <p:strVal val="#ppt_y"/>
                                          </p:val>
                                        </p:tav>
                                        <p:tav tm="100000">
                                          <p:val>
                                            <p:strVal val="#ppt_y"/>
                                          </p:val>
                                        </p:tav>
                                      </p:tavLst>
                                    </p:anim>
                                  </p:childTnLst>
                                </p:cTn>
                              </p:par>
                            </p:childTnLst>
                          </p:cTn>
                        </p:par>
                        <p:par>
                          <p:cTn id="61" fill="hold">
                            <p:stCondLst>
                              <p:cond delay="8500"/>
                            </p:stCondLst>
                            <p:childTnLst>
                              <p:par>
                                <p:cTn id="62" presetID="2" presetClass="entr" presetSubtype="2" fill="hold" grpId="0" nodeType="afterEffect">
                                  <p:stCondLst>
                                    <p:cond delay="0"/>
                                  </p:stCondLst>
                                  <p:childTnLst>
                                    <p:set>
                                      <p:cBhvr>
                                        <p:cTn id="63" dur="1" fill="hold">
                                          <p:stCondLst>
                                            <p:cond delay="0"/>
                                          </p:stCondLst>
                                        </p:cTn>
                                        <p:tgtEl>
                                          <p:spTgt spid="54301"/>
                                        </p:tgtEl>
                                        <p:attrNameLst>
                                          <p:attrName>style.visibility</p:attrName>
                                        </p:attrNameLst>
                                      </p:cBhvr>
                                      <p:to>
                                        <p:strVal val="visible"/>
                                      </p:to>
                                    </p:set>
                                    <p:anim calcmode="lin" valueType="num">
                                      <p:cBhvr additive="base">
                                        <p:cTn id="64" dur="1000" fill="hold"/>
                                        <p:tgtEl>
                                          <p:spTgt spid="54301"/>
                                        </p:tgtEl>
                                        <p:attrNameLst>
                                          <p:attrName>ppt_x</p:attrName>
                                        </p:attrNameLst>
                                      </p:cBhvr>
                                      <p:tavLst>
                                        <p:tav tm="0">
                                          <p:val>
                                            <p:strVal val="1+#ppt_w/2"/>
                                          </p:val>
                                        </p:tav>
                                        <p:tav tm="100000">
                                          <p:val>
                                            <p:strVal val="#ppt_x"/>
                                          </p:val>
                                        </p:tav>
                                      </p:tavLst>
                                    </p:anim>
                                    <p:anim calcmode="lin" valueType="num">
                                      <p:cBhvr additive="base">
                                        <p:cTn id="65" dur="1000" fill="hold"/>
                                        <p:tgtEl>
                                          <p:spTgt spid="54301"/>
                                        </p:tgtEl>
                                        <p:attrNameLst>
                                          <p:attrName>ppt_y</p:attrName>
                                        </p:attrNameLst>
                                      </p:cBhvr>
                                      <p:tavLst>
                                        <p:tav tm="0">
                                          <p:val>
                                            <p:strVal val="#ppt_y"/>
                                          </p:val>
                                        </p:tav>
                                        <p:tav tm="100000">
                                          <p:val>
                                            <p:strVal val="#ppt_y"/>
                                          </p:val>
                                        </p:tav>
                                      </p:tavLst>
                                    </p:anim>
                                  </p:childTnLst>
                                </p:cTn>
                              </p:par>
                            </p:childTnLst>
                          </p:cTn>
                        </p:par>
                        <p:par>
                          <p:cTn id="66" fill="hold">
                            <p:stCondLst>
                              <p:cond delay="9500"/>
                            </p:stCondLst>
                            <p:childTnLst>
                              <p:par>
                                <p:cTn id="67" presetID="2" presetClass="entr" presetSubtype="2" fill="hold" grpId="0" nodeType="afterEffect">
                                  <p:stCondLst>
                                    <p:cond delay="0"/>
                                  </p:stCondLst>
                                  <p:childTnLst>
                                    <p:set>
                                      <p:cBhvr>
                                        <p:cTn id="68" dur="1" fill="hold">
                                          <p:stCondLst>
                                            <p:cond delay="0"/>
                                          </p:stCondLst>
                                        </p:cTn>
                                        <p:tgtEl>
                                          <p:spTgt spid="54300"/>
                                        </p:tgtEl>
                                        <p:attrNameLst>
                                          <p:attrName>style.visibility</p:attrName>
                                        </p:attrNameLst>
                                      </p:cBhvr>
                                      <p:to>
                                        <p:strVal val="visible"/>
                                      </p:to>
                                    </p:set>
                                    <p:anim calcmode="lin" valueType="num">
                                      <p:cBhvr additive="base">
                                        <p:cTn id="69" dur="1000" fill="hold"/>
                                        <p:tgtEl>
                                          <p:spTgt spid="54300"/>
                                        </p:tgtEl>
                                        <p:attrNameLst>
                                          <p:attrName>ppt_x</p:attrName>
                                        </p:attrNameLst>
                                      </p:cBhvr>
                                      <p:tavLst>
                                        <p:tav tm="0">
                                          <p:val>
                                            <p:strVal val="1+#ppt_w/2"/>
                                          </p:val>
                                        </p:tav>
                                        <p:tav tm="100000">
                                          <p:val>
                                            <p:strVal val="#ppt_x"/>
                                          </p:val>
                                        </p:tav>
                                      </p:tavLst>
                                    </p:anim>
                                    <p:anim calcmode="lin" valueType="num">
                                      <p:cBhvr additive="base">
                                        <p:cTn id="70" dur="1000" fill="hold"/>
                                        <p:tgtEl>
                                          <p:spTgt spid="54300"/>
                                        </p:tgtEl>
                                        <p:attrNameLst>
                                          <p:attrName>ppt_y</p:attrName>
                                        </p:attrNameLst>
                                      </p:cBhvr>
                                      <p:tavLst>
                                        <p:tav tm="0">
                                          <p:val>
                                            <p:strVal val="#ppt_y"/>
                                          </p:val>
                                        </p:tav>
                                        <p:tav tm="100000">
                                          <p:val>
                                            <p:strVal val="#ppt_y"/>
                                          </p:val>
                                        </p:tav>
                                      </p:tavLst>
                                    </p:anim>
                                  </p:childTnLst>
                                </p:cTn>
                              </p:par>
                            </p:childTnLst>
                          </p:cTn>
                        </p:par>
                        <p:par>
                          <p:cTn id="71" fill="hold">
                            <p:stCondLst>
                              <p:cond delay="10500"/>
                            </p:stCondLst>
                            <p:childTnLst>
                              <p:par>
                                <p:cTn id="72" presetID="2" presetClass="entr" presetSubtype="2" fill="hold" grpId="0" nodeType="afterEffect">
                                  <p:stCondLst>
                                    <p:cond delay="0"/>
                                  </p:stCondLst>
                                  <p:childTnLst>
                                    <p:set>
                                      <p:cBhvr>
                                        <p:cTn id="73" dur="1" fill="hold">
                                          <p:stCondLst>
                                            <p:cond delay="0"/>
                                          </p:stCondLst>
                                        </p:cTn>
                                        <p:tgtEl>
                                          <p:spTgt spid="30749"/>
                                        </p:tgtEl>
                                        <p:attrNameLst>
                                          <p:attrName>style.visibility</p:attrName>
                                        </p:attrNameLst>
                                      </p:cBhvr>
                                      <p:to>
                                        <p:strVal val="visible"/>
                                      </p:to>
                                    </p:set>
                                    <p:anim calcmode="lin" valueType="num">
                                      <p:cBhvr additive="base">
                                        <p:cTn id="74" dur="1000" fill="hold"/>
                                        <p:tgtEl>
                                          <p:spTgt spid="30749"/>
                                        </p:tgtEl>
                                        <p:attrNameLst>
                                          <p:attrName>ppt_x</p:attrName>
                                        </p:attrNameLst>
                                      </p:cBhvr>
                                      <p:tavLst>
                                        <p:tav tm="0">
                                          <p:val>
                                            <p:strVal val="1+#ppt_w/2"/>
                                          </p:val>
                                        </p:tav>
                                        <p:tav tm="100000">
                                          <p:val>
                                            <p:strVal val="#ppt_x"/>
                                          </p:val>
                                        </p:tav>
                                      </p:tavLst>
                                    </p:anim>
                                    <p:anim calcmode="lin" valueType="num">
                                      <p:cBhvr additive="base">
                                        <p:cTn id="75" dur="1000" fill="hold"/>
                                        <p:tgtEl>
                                          <p:spTgt spid="30749"/>
                                        </p:tgtEl>
                                        <p:attrNameLst>
                                          <p:attrName>ppt_y</p:attrName>
                                        </p:attrNameLst>
                                      </p:cBhvr>
                                      <p:tavLst>
                                        <p:tav tm="0">
                                          <p:val>
                                            <p:strVal val="#ppt_y"/>
                                          </p:val>
                                        </p:tav>
                                        <p:tav tm="100000">
                                          <p:val>
                                            <p:strVal val="#ppt_y"/>
                                          </p:val>
                                        </p:tav>
                                      </p:tavLst>
                                    </p:anim>
                                  </p:childTnLst>
                                </p:cTn>
                              </p:par>
                              <p:par>
                                <p:cTn id="76" presetID="5" presetClass="entr" presetSubtype="10" fill="hold" nodeType="withEffect">
                                  <p:stCondLst>
                                    <p:cond delay="0"/>
                                  </p:stCondLst>
                                  <p:childTnLst>
                                    <p:set>
                                      <p:cBhvr>
                                        <p:cTn id="77" dur="1" fill="hold">
                                          <p:stCondLst>
                                            <p:cond delay="0"/>
                                          </p:stCondLst>
                                        </p:cTn>
                                        <p:tgtEl>
                                          <p:spTgt spid="54304"/>
                                        </p:tgtEl>
                                        <p:attrNameLst>
                                          <p:attrName>style.visibility</p:attrName>
                                        </p:attrNameLst>
                                      </p:cBhvr>
                                      <p:to>
                                        <p:strVal val="visible"/>
                                      </p:to>
                                    </p:set>
                                    <p:animEffect transition="in" filter="checkerboard(across)">
                                      <p:cBhvr>
                                        <p:cTn id="78" dur="500"/>
                                        <p:tgtEl>
                                          <p:spTgt spid="54304"/>
                                        </p:tgtEl>
                                      </p:cBhvr>
                                    </p:animEffect>
                                  </p:childTnLst>
                                </p:cTn>
                              </p:par>
                              <p:par>
                                <p:cTn id="79" presetID="5" presetClass="entr" presetSubtype="10" fill="hold" grpId="0" nodeType="withEffect">
                                  <p:stCondLst>
                                    <p:cond delay="0"/>
                                  </p:stCondLst>
                                  <p:childTnLst>
                                    <p:set>
                                      <p:cBhvr>
                                        <p:cTn id="80" dur="1" fill="hold">
                                          <p:stCondLst>
                                            <p:cond delay="0"/>
                                          </p:stCondLst>
                                        </p:cTn>
                                        <p:tgtEl>
                                          <p:spTgt spid="54306"/>
                                        </p:tgtEl>
                                        <p:attrNameLst>
                                          <p:attrName>style.visibility</p:attrName>
                                        </p:attrNameLst>
                                      </p:cBhvr>
                                      <p:to>
                                        <p:strVal val="visible"/>
                                      </p:to>
                                    </p:set>
                                    <p:animEffect transition="in" filter="checkerboard(across)">
                                      <p:cBhvr>
                                        <p:cTn id="81" dur="500"/>
                                        <p:tgtEl>
                                          <p:spTgt spid="54306"/>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arn(inVertical)">
                                      <p:cBhvr>
                                        <p:cTn id="86" dur="5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54308"/>
                                        </p:tgtEl>
                                        <p:attrNameLst>
                                          <p:attrName>style.visibility</p:attrName>
                                        </p:attrNameLst>
                                      </p:cBhvr>
                                      <p:to>
                                        <p:strVal val="visible"/>
                                      </p:to>
                                    </p:set>
                                    <p:animEffect transition="in" filter="wipe(down)">
                                      <p:cBhvr>
                                        <p:cTn id="91" dur="500"/>
                                        <p:tgtEl>
                                          <p:spTgt spid="54308"/>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54310"/>
                                        </p:tgtEl>
                                        <p:attrNameLst>
                                          <p:attrName>style.visibility</p:attrName>
                                        </p:attrNameLst>
                                      </p:cBhvr>
                                      <p:to>
                                        <p:strVal val="visible"/>
                                      </p:to>
                                    </p:set>
                                    <p:animEffect transition="in" filter="circle(in)">
                                      <p:cBhvr>
                                        <p:cTn id="96" dur="2000"/>
                                        <p:tgtEl>
                                          <p:spTgt spid="54310"/>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54313"/>
                                        </p:tgtEl>
                                        <p:attrNameLst>
                                          <p:attrName>style.visibility</p:attrName>
                                        </p:attrNameLst>
                                      </p:cBhvr>
                                      <p:to>
                                        <p:strVal val="visible"/>
                                      </p:to>
                                    </p:set>
                                    <p:animEffect transition="in" filter="barn(inVertical)">
                                      <p:cBhvr>
                                        <p:cTn id="101" dur="500"/>
                                        <p:tgtEl>
                                          <p:spTgt spid="54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P spid="54279" grpId="0" animBg="1"/>
      <p:bldP spid="30728" grpId="0" animBg="1"/>
      <p:bldP spid="54282" grpId="0" animBg="1"/>
      <p:bldP spid="54294" grpId="0" animBg="1"/>
      <p:bldP spid="54295" grpId="0" animBg="1"/>
      <p:bldP spid="30743" grpId="0" animBg="1"/>
      <p:bldP spid="54297" grpId="0" animBg="1"/>
      <p:bldP spid="54298" grpId="0" animBg="1"/>
      <p:bldP spid="30746" grpId="0" animBg="1"/>
      <p:bldP spid="54300" grpId="0" animBg="1"/>
      <p:bldP spid="54301" grpId="0" animBg="1"/>
      <p:bldP spid="30749" grpId="0" animBg="1"/>
      <p:bldP spid="30750" grpId="0" animBg="1"/>
      <p:bldP spid="54306" grpId="0" animBg="1"/>
      <p:bldP spid="54308" grpId="0" animBg="1"/>
      <p:bldP spid="54310"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8ED0E3C-AE32-A83D-7211-2CFBD1DA44ED}"/>
              </a:ext>
            </a:extLst>
          </p:cNvPr>
          <p:cNvGrpSpPr/>
          <p:nvPr/>
        </p:nvGrpSpPr>
        <p:grpSpPr>
          <a:xfrm>
            <a:off x="4591051" y="135955"/>
            <a:ext cx="7435297" cy="2404504"/>
            <a:chOff x="2780989" y="1250777"/>
            <a:chExt cx="3855347" cy="3719546"/>
          </a:xfrm>
        </p:grpSpPr>
        <p:sp>
          <p:nvSpPr>
            <p:cNvPr id="4" name="Rectangle: Rounded Corners 3">
              <a:extLst>
                <a:ext uri="{FF2B5EF4-FFF2-40B4-BE49-F238E27FC236}">
                  <a16:creationId xmlns:a16="http://schemas.microsoft.com/office/drawing/2014/main" xmlns="" id="{98A17EF0-5CD9-A11E-DF09-FE38DFFE11BF}"/>
                </a:ext>
              </a:extLst>
            </p:cNvPr>
            <p:cNvSpPr/>
            <p:nvPr/>
          </p:nvSpPr>
          <p:spPr>
            <a:xfrm>
              <a:off x="2860011" y="1589717"/>
              <a:ext cx="3776325" cy="3241694"/>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xmlns="" id="{9ED9FB8A-4A80-7D35-19DE-57226DDDBE78}"/>
                </a:ext>
              </a:extLst>
            </p:cNvPr>
            <p:cNvSpPr txBox="1"/>
            <p:nvPr/>
          </p:nvSpPr>
          <p:spPr>
            <a:xfrm>
              <a:off x="2780989" y="1250777"/>
              <a:ext cx="3855347" cy="371954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dirty="0">
                  <a:solidFill>
                    <a:prstClr val="black"/>
                  </a:solidFill>
                  <a:latin typeface="+mj-lt"/>
                  <a:cs typeface="Arial" panose="020B0604020202020204" pitchFamily="34" charset="0"/>
                </a:rPr>
                <a:t>1. </a:t>
              </a:r>
              <a:r>
                <a:rPr lang="vi-VN" sz="32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xmlns="" id="{D39B82E3-236C-C4FA-A8A6-64AC79FFCA6C}"/>
              </a:ext>
            </a:extLst>
          </p:cNvPr>
          <p:cNvSpPr/>
          <p:nvPr/>
        </p:nvSpPr>
        <p:spPr>
          <a:xfrm>
            <a:off x="1961609" y="1747410"/>
            <a:ext cx="1536467" cy="609927"/>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445ECED4-0BD7-8360-5576-C1402C116955}"/>
              </a:ext>
            </a:extLst>
          </p:cNvPr>
          <p:cNvSpPr txBox="1"/>
          <p:nvPr/>
        </p:nvSpPr>
        <p:spPr>
          <a:xfrm>
            <a:off x="868633" y="2450659"/>
            <a:ext cx="10083169" cy="417729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sz="3200" b="1" dirty="0">
                <a:solidFill>
                  <a:srgbClr val="FF0000"/>
                </a:solidFill>
              </a:rPr>
              <a:t>- Đặc điểm giúp DNA thực hiện chức năng lưu giữ thông tin di truyền:</a:t>
            </a:r>
            <a:endParaRPr lang="en-US" sz="3200" b="1" dirty="0">
              <a:solidFill>
                <a:srgbClr val="FF0000"/>
              </a:solidFill>
            </a:endParaRPr>
          </a:p>
          <a:p>
            <a:endParaRPr lang="en-US" sz="3200" dirty="0"/>
          </a:p>
          <a:p>
            <a:r>
              <a:rPr lang="vi-VN" sz="3200" dirty="0"/>
              <a:t>Trình tự các nucleotide trên DNA là thông tin di truyền chỉ dẫn cho tế bào tổng hợp protein. Ngoài ra, DNA có kích thước lớn giúp mỗi phân tử DNA mang được nhiều thông tin di truyền.</a:t>
            </a:r>
          </a:p>
        </p:txBody>
      </p:sp>
      <p:sp>
        <p:nvSpPr>
          <p:cNvPr id="7" name="Text Box 28">
            <a:extLst>
              <a:ext uri="{FF2B5EF4-FFF2-40B4-BE49-F238E27FC236}">
                <a16:creationId xmlns:a16="http://schemas.microsoft.com/office/drawing/2014/main" xmlns="" id="{75F356FB-83BA-AD8A-CE8D-2BB70DE45260}"/>
              </a:ext>
            </a:extLst>
          </p:cNvPr>
          <p:cNvSpPr txBox="1"/>
          <p:nvPr/>
        </p:nvSpPr>
        <p:spPr>
          <a:xfrm>
            <a:off x="3490776" y="3247231"/>
            <a:ext cx="7377249" cy="1077218"/>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just" eaLnBrk="1" hangingPunct="1">
              <a:buFontTx/>
              <a:buNone/>
            </a:pPr>
            <a:r>
              <a:rPr lang="en-US" altLang="en-US" b="1" dirty="0" err="1">
                <a:solidFill>
                  <a:srgbClr val="2B0AF4"/>
                </a:solidFill>
                <a:latin typeface="Times New Roman" panose="02020603050405020304" pitchFamily="18" charset="0"/>
                <a:cs typeface="Times New Roman" panose="02020603050405020304" pitchFamily="18" charset="0"/>
              </a:rPr>
              <a:t>Vì</a:t>
            </a:r>
            <a:r>
              <a:rPr lang="en-US" altLang="en-US" b="1" dirty="0">
                <a:solidFill>
                  <a:srgbClr val="2B0AF4"/>
                </a:solidFill>
                <a:latin typeface="Times New Roman" panose="02020603050405020304" pitchFamily="18" charset="0"/>
                <a:cs typeface="Times New Roman" panose="02020603050405020304" pitchFamily="18" charset="0"/>
              </a:rPr>
              <a:t> thông tin di truyền được mã hóa bằng trình tự các nucleotit</a:t>
            </a:r>
            <a:endParaRPr lang="en-US" altLang="en-US" b="1" dirty="0">
              <a:solidFill>
                <a:srgbClr val="2B0AF4"/>
              </a:solidFill>
              <a:latin typeface="Times New Roman" panose="02020603050405020304" pitchFamily="18" charset="0"/>
              <a:ea typeface="Times New Roman" panose="02020603050405020304" pitchFamily="18" charset="0"/>
            </a:endParaRPr>
          </a:p>
        </p:txBody>
      </p:sp>
      <p:sp>
        <p:nvSpPr>
          <p:cNvPr id="9" name="Arrow: Pentagon 8">
            <a:extLst>
              <a:ext uri="{FF2B5EF4-FFF2-40B4-BE49-F238E27FC236}">
                <a16:creationId xmlns:a16="http://schemas.microsoft.com/office/drawing/2014/main" xmlns="" id="{774F73FD-8BD9-49C5-8C96-6033C60004C6}"/>
              </a:ext>
            </a:extLst>
          </p:cNvPr>
          <p:cNvSpPr/>
          <p:nvPr/>
        </p:nvSpPr>
        <p:spPr>
          <a:xfrm>
            <a:off x="165652" y="268244"/>
            <a:ext cx="3965714" cy="567003"/>
          </a:xfrm>
          <a:prstGeom prst="homePlate">
            <a:avLst>
              <a:gd name="adj" fmla="val 38127"/>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2. CHỨC NĂNG CỦA DNA</a:t>
            </a:r>
          </a:p>
        </p:txBody>
      </p:sp>
    </p:spTree>
    <p:extLst>
      <p:ext uri="{BB962C8B-B14F-4D97-AF65-F5344CB8AC3E}">
        <p14:creationId xmlns:p14="http://schemas.microsoft.com/office/powerpoint/2010/main" val="33526386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amond(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8ED0E3C-AE32-A83D-7211-2CFBD1DA44ED}"/>
              </a:ext>
            </a:extLst>
          </p:cNvPr>
          <p:cNvGrpSpPr/>
          <p:nvPr/>
        </p:nvGrpSpPr>
        <p:grpSpPr>
          <a:xfrm>
            <a:off x="243694" y="284391"/>
            <a:ext cx="11814956" cy="1068160"/>
            <a:chOff x="673582" y="1589717"/>
            <a:chExt cx="5962754" cy="1849237"/>
          </a:xfrm>
          <a:solidFill>
            <a:schemeClr val="accent2"/>
          </a:solidFill>
        </p:grpSpPr>
        <p:sp>
          <p:nvSpPr>
            <p:cNvPr id="4" name="Rectangle: Rounded Corners 3">
              <a:extLst>
                <a:ext uri="{FF2B5EF4-FFF2-40B4-BE49-F238E27FC236}">
                  <a16:creationId xmlns:a16="http://schemas.microsoft.com/office/drawing/2014/main" xmlns="" id="{98A17EF0-5CD9-A11E-DF09-FE38DFFE11BF}"/>
                </a:ext>
              </a:extLst>
            </p:cNvPr>
            <p:cNvSpPr/>
            <p:nvPr/>
          </p:nvSpPr>
          <p:spPr>
            <a:xfrm>
              <a:off x="673582" y="1589717"/>
              <a:ext cx="5962754" cy="1055070"/>
            </a:xfrm>
            <a:prstGeom prst="roundRect">
              <a:avLst>
                <a:gd name="adj" fmla="val 5571"/>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xmlns="" id="{9ED9FB8A-4A80-7D35-19DE-57226DDDBE78}"/>
                </a:ext>
              </a:extLst>
            </p:cNvPr>
            <p:cNvSpPr txBox="1"/>
            <p:nvPr/>
          </p:nvSpPr>
          <p:spPr>
            <a:xfrm>
              <a:off x="825223" y="1625381"/>
              <a:ext cx="5676996" cy="1813573"/>
            </a:xfrm>
            <a:prstGeom prst="roundRect">
              <a:avLst>
                <a:gd name="adj" fmla="val 0"/>
              </a:avLst>
            </a:prstGeom>
            <a:grp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dirty="0">
                  <a:solidFill>
                    <a:prstClr val="black"/>
                  </a:solidFill>
                  <a:latin typeface="+mj-lt"/>
                  <a:cs typeface="Arial" panose="020B0604020202020204" pitchFamily="34" charset="0"/>
                </a:rPr>
                <a:t>1. </a:t>
              </a:r>
              <a:r>
                <a:rPr lang="vi-VN" sz="32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xmlns="" id="{D39B82E3-236C-C4FA-A8A6-64AC79FFCA6C}"/>
              </a:ext>
            </a:extLst>
          </p:cNvPr>
          <p:cNvSpPr/>
          <p:nvPr/>
        </p:nvSpPr>
        <p:spPr>
          <a:xfrm>
            <a:off x="5372333" y="156846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xmlns="" id="{445ECED4-0BD7-8360-5576-C1402C116955}"/>
              </a:ext>
            </a:extLst>
          </p:cNvPr>
          <p:cNvSpPr txBox="1"/>
          <p:nvPr/>
        </p:nvSpPr>
        <p:spPr>
          <a:xfrm>
            <a:off x="401320" y="2032452"/>
            <a:ext cx="11485880" cy="4768228"/>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sz="3200" b="1" dirty="0">
                <a:solidFill>
                  <a:srgbClr val="FF0000"/>
                </a:solidFill>
              </a:rPr>
              <a:t>- Đặc điểm giúp DNA thực hiện chức năng bảo quản thông tin di truyền: </a:t>
            </a:r>
            <a:endParaRPr lang="en-US" sz="3200" b="1" dirty="0">
              <a:solidFill>
                <a:srgbClr val="FF0000"/>
              </a:solidFill>
            </a:endParaRPr>
          </a:p>
          <a:p>
            <a:r>
              <a:rPr lang="vi-VN" sz="3200" dirty="0"/>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sz="3200" dirty="0"/>
          </a:p>
        </p:txBody>
      </p:sp>
    </p:spTree>
    <p:extLst>
      <p:ext uri="{BB962C8B-B14F-4D97-AF65-F5344CB8AC3E}">
        <p14:creationId xmlns:p14="http://schemas.microsoft.com/office/powerpoint/2010/main" val="14775686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8ED0E3C-AE32-A83D-7211-2CFBD1DA44ED}"/>
              </a:ext>
            </a:extLst>
          </p:cNvPr>
          <p:cNvGrpSpPr/>
          <p:nvPr/>
        </p:nvGrpSpPr>
        <p:grpSpPr>
          <a:xfrm>
            <a:off x="126364" y="60492"/>
            <a:ext cx="11872595" cy="1222642"/>
            <a:chOff x="673582" y="1518253"/>
            <a:chExt cx="5861280" cy="1222642"/>
          </a:xfrm>
          <a:solidFill>
            <a:srgbClr val="EEC3EB"/>
          </a:solidFill>
        </p:grpSpPr>
        <p:sp>
          <p:nvSpPr>
            <p:cNvPr id="4" name="Rectangle: Rounded Corners 3">
              <a:extLst>
                <a:ext uri="{FF2B5EF4-FFF2-40B4-BE49-F238E27FC236}">
                  <a16:creationId xmlns:a16="http://schemas.microsoft.com/office/drawing/2014/main" xmlns="" id="{98A17EF0-5CD9-A11E-DF09-FE38DFFE11BF}"/>
                </a:ext>
              </a:extLst>
            </p:cNvPr>
            <p:cNvSpPr/>
            <p:nvPr/>
          </p:nvSpPr>
          <p:spPr>
            <a:xfrm>
              <a:off x="673582" y="1589717"/>
              <a:ext cx="5861280" cy="1055070"/>
            </a:xfrm>
            <a:prstGeom prst="roundRect">
              <a:avLst>
                <a:gd name="adj" fmla="val 5571"/>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xmlns="" id="{9ED9FB8A-4A80-7D35-19DE-57226DDDBE78}"/>
                </a:ext>
              </a:extLst>
            </p:cNvPr>
            <p:cNvSpPr txBox="1"/>
            <p:nvPr/>
          </p:nvSpPr>
          <p:spPr>
            <a:xfrm>
              <a:off x="816460" y="1518253"/>
              <a:ext cx="5676996" cy="1222642"/>
            </a:xfrm>
            <a:prstGeom prst="roundRect">
              <a:avLst>
                <a:gd name="adj" fmla="val 0"/>
              </a:avLst>
            </a:prstGeom>
            <a:grp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dirty="0">
                  <a:solidFill>
                    <a:prstClr val="black"/>
                  </a:solidFill>
                  <a:latin typeface="+mj-lt"/>
                  <a:cs typeface="Arial" panose="020B0604020202020204" pitchFamily="34" charset="0"/>
                </a:rPr>
                <a:t>1. </a:t>
              </a:r>
              <a:r>
                <a:rPr lang="vi-VN" sz="3200" kern="0" dirty="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xmlns="" id="{D39B82E3-236C-C4FA-A8A6-64AC79FFCA6C}"/>
              </a:ext>
            </a:extLst>
          </p:cNvPr>
          <p:cNvSpPr/>
          <p:nvPr/>
        </p:nvSpPr>
        <p:spPr>
          <a:xfrm>
            <a:off x="5094203" y="142386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Trả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endParaRPr lang="en-US" sz="2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1585C5C9-D39D-4866-0F9D-6D8BDDC35269}"/>
              </a:ext>
            </a:extLst>
          </p:cNvPr>
          <p:cNvSpPr txBox="1"/>
          <p:nvPr/>
        </p:nvSpPr>
        <p:spPr>
          <a:xfrm>
            <a:off x="288295" y="2028588"/>
            <a:ext cx="5854377" cy="4768228"/>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sz="3200" dirty="0">
                <a:solidFill>
                  <a:srgbClr val="FF0000"/>
                </a:solidFill>
              </a:rPr>
              <a:t>- Đặc điểm giúp DNA thực hiện chức năng truyền đạt thông tin di truyền: </a:t>
            </a:r>
            <a:endParaRPr lang="en-US" sz="3200" dirty="0">
              <a:solidFill>
                <a:srgbClr val="FF0000"/>
              </a:solidFill>
            </a:endParaRPr>
          </a:p>
          <a:p>
            <a:r>
              <a:rPr lang="vi-VN" sz="3200" b="0" dirty="0"/>
              <a:t>Phân tử DNA có khả năng tự nhân đôi, nhờ đó thông tin có thể di truyền qua các thế hệ tế bào và cơ thể, đảm bảo cho đặc tính của loài được duy trì ổn định.</a:t>
            </a:r>
            <a:endParaRPr lang="en-US" sz="3200" b="0" dirty="0"/>
          </a:p>
        </p:txBody>
      </p:sp>
      <p:grpSp>
        <p:nvGrpSpPr>
          <p:cNvPr id="10" name="Group 12">
            <a:extLst>
              <a:ext uri="{FF2B5EF4-FFF2-40B4-BE49-F238E27FC236}">
                <a16:creationId xmlns:a16="http://schemas.microsoft.com/office/drawing/2014/main" xmlns="" id="{21BA8B59-7FA8-713E-68A3-35523A624EBB}"/>
              </a:ext>
            </a:extLst>
          </p:cNvPr>
          <p:cNvGrpSpPr/>
          <p:nvPr/>
        </p:nvGrpSpPr>
        <p:grpSpPr>
          <a:xfrm>
            <a:off x="6644640" y="2956560"/>
            <a:ext cx="5354320" cy="3415718"/>
            <a:chOff x="304799" y="1796070"/>
            <a:chExt cx="7620001" cy="4528530"/>
          </a:xfrm>
        </p:grpSpPr>
        <p:pic>
          <p:nvPicPr>
            <p:cNvPr id="11" name="Picture 4" descr="https://www.atlantapublicschools.us/cms/lib/GA01000924/Centricity/Domain/92/launch-people.png">
              <a:extLst>
                <a:ext uri="{FF2B5EF4-FFF2-40B4-BE49-F238E27FC236}">
                  <a16:creationId xmlns:a16="http://schemas.microsoft.com/office/drawing/2014/main" xmlns="" id="{C1E0D53D-0311-1F48-AB90-987B39BF7360}"/>
                </a:ext>
              </a:extLst>
            </p:cNvPr>
            <p:cNvPicPr>
              <a:picLocks noChangeAspect="1"/>
            </p:cNvPicPr>
            <p:nvPr/>
          </p:nvPicPr>
          <p:blipFill>
            <a:blip r:embed="rId2"/>
            <a:srcRect l="35341" r="36386"/>
            <a:stretch>
              <a:fillRect/>
            </a:stretch>
          </p:blipFill>
          <p:spPr>
            <a:xfrm>
              <a:off x="6096000" y="3581400"/>
              <a:ext cx="1828800" cy="2743200"/>
            </a:xfrm>
            <a:prstGeom prst="rect">
              <a:avLst/>
            </a:prstGeom>
            <a:noFill/>
            <a:ln w="9525">
              <a:noFill/>
            </a:ln>
          </p:spPr>
        </p:pic>
        <p:pic>
          <p:nvPicPr>
            <p:cNvPr id="12" name="Picture 5">
              <a:extLst>
                <a:ext uri="{FF2B5EF4-FFF2-40B4-BE49-F238E27FC236}">
                  <a16:creationId xmlns:a16="http://schemas.microsoft.com/office/drawing/2014/main" xmlns="" id="{060F6262-3BF2-5975-4FDB-D6DBECA8BADD}"/>
                </a:ext>
              </a:extLst>
            </p:cNvPr>
            <p:cNvPicPr>
              <a:picLocks noChangeAspect="1"/>
            </p:cNvPicPr>
            <p:nvPr/>
          </p:nvPicPr>
          <p:blipFill>
            <a:blip r:embed="rId3"/>
            <a:stretch>
              <a:fillRect/>
            </a:stretch>
          </p:blipFill>
          <p:spPr>
            <a:xfrm>
              <a:off x="304799" y="1796070"/>
              <a:ext cx="4664999" cy="3290919"/>
            </a:xfrm>
            <a:prstGeom prst="rect">
              <a:avLst/>
            </a:prstGeom>
            <a:noFill/>
            <a:ln w="9525">
              <a:noFill/>
            </a:ln>
          </p:spPr>
        </p:pic>
        <p:grpSp>
          <p:nvGrpSpPr>
            <p:cNvPr id="13" name="Group 11">
              <a:extLst>
                <a:ext uri="{FF2B5EF4-FFF2-40B4-BE49-F238E27FC236}">
                  <a16:creationId xmlns:a16="http://schemas.microsoft.com/office/drawing/2014/main" xmlns="" id="{54940920-9F68-EC76-6B26-AC1B35A48E16}"/>
                </a:ext>
              </a:extLst>
            </p:cNvPr>
            <p:cNvGrpSpPr/>
            <p:nvPr/>
          </p:nvGrpSpPr>
          <p:grpSpPr>
            <a:xfrm>
              <a:off x="457200" y="4934607"/>
              <a:ext cx="5659821" cy="1090448"/>
              <a:chOff x="457200" y="4934607"/>
              <a:chExt cx="5659821" cy="1090448"/>
            </a:xfrm>
          </p:grpSpPr>
          <p:sp>
            <p:nvSpPr>
              <p:cNvPr id="14" name="Right Brace 13">
                <a:extLst>
                  <a:ext uri="{FF2B5EF4-FFF2-40B4-BE49-F238E27FC236}">
                    <a16:creationId xmlns:a16="http://schemas.microsoft.com/office/drawing/2014/main" xmlns="" id="{FC007CF1-1C84-3017-13E6-6933CFD6C437}"/>
                  </a:ext>
                </a:extLst>
              </p:cNvPr>
              <p:cNvSpPr/>
              <p:nvPr/>
            </p:nvSpPr>
            <p:spPr>
              <a:xfrm rot="5400000">
                <a:off x="2247356" y="3161470"/>
                <a:ext cx="305887" cy="3886201"/>
              </a:xfrm>
              <a:prstGeom prst="rightBrace">
                <a:avLst/>
              </a:prstGeom>
              <a:noFill/>
              <a:ln w="28575" cap="flat" cmpd="sng" algn="ctr">
                <a:solidFill>
                  <a:sysClr val="windowText" lastClr="000000"/>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 name="Freeform 10">
                <a:extLst>
                  <a:ext uri="{FF2B5EF4-FFF2-40B4-BE49-F238E27FC236}">
                    <a16:creationId xmlns:a16="http://schemas.microsoft.com/office/drawing/2014/main" xmlns="" id="{BD105808-7DED-7D1D-2B6E-308C5AF9D39E}"/>
                  </a:ext>
                </a:extLst>
              </p:cNvPr>
              <p:cNvSpPr/>
              <p:nvPr/>
            </p:nvSpPr>
            <p:spPr>
              <a:xfrm>
                <a:off x="2190749" y="4934047"/>
                <a:ext cx="3925889" cy="1089941"/>
              </a:xfrm>
              <a:custGeom>
                <a:avLst/>
                <a:gdLst>
                  <a:gd name="connsiteX0" fmla="*/ 220718 w 3925614"/>
                  <a:gd name="connsiteY0" fmla="*/ 315311 h 1090448"/>
                  <a:gd name="connsiteX1" fmla="*/ 362607 w 3925614"/>
                  <a:gd name="connsiteY1" fmla="*/ 867104 h 1090448"/>
                  <a:gd name="connsiteX2" fmla="*/ 2396359 w 3925614"/>
                  <a:gd name="connsiteY2" fmla="*/ 945931 h 1090448"/>
                  <a:gd name="connsiteX3" fmla="*/ 3925614 w 3925614"/>
                  <a:gd name="connsiteY3" fmla="*/ 0 h 1090448"/>
                </a:gdLst>
                <a:ahLst/>
                <a:cxnLst>
                  <a:cxn ang="0">
                    <a:pos x="connsiteX0" y="connsiteY0"/>
                  </a:cxn>
                  <a:cxn ang="0">
                    <a:pos x="connsiteX1" y="connsiteY1"/>
                  </a:cxn>
                  <a:cxn ang="0">
                    <a:pos x="connsiteX2" y="connsiteY2"/>
                  </a:cxn>
                  <a:cxn ang="0">
                    <a:pos x="connsiteX3" y="connsiteY3"/>
                  </a:cxn>
                </a:cxnLst>
                <a:rect l="l" t="t" r="r" b="b"/>
                <a:pathLst>
                  <a:path w="3925614" h="1090448">
                    <a:moveTo>
                      <a:pt x="220718" y="315311"/>
                    </a:moveTo>
                    <a:cubicBezTo>
                      <a:pt x="110359" y="538656"/>
                      <a:pt x="0" y="762001"/>
                      <a:pt x="362607" y="867104"/>
                    </a:cubicBezTo>
                    <a:cubicBezTo>
                      <a:pt x="725214" y="972207"/>
                      <a:pt x="1802525" y="1090448"/>
                      <a:pt x="2396359" y="945931"/>
                    </a:cubicBezTo>
                    <a:cubicBezTo>
                      <a:pt x="2990194" y="801414"/>
                      <a:pt x="3457904" y="400707"/>
                      <a:pt x="3925614" y="0"/>
                    </a:cubicBezTo>
                  </a:path>
                </a:pathLst>
              </a:custGeom>
              <a:noFill/>
              <a:ln w="28575" cap="flat" cmpd="sng" algn="ctr">
                <a:solidFill>
                  <a:sysClr val="windowText" lastClr="000000"/>
                </a:solidFill>
                <a:prstDash val="solid"/>
                <a:headEnd type="none" w="med" len="med"/>
                <a:tailEnd type="arrow" w="med" len="me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pic>
        <p:nvPicPr>
          <p:cNvPr id="16" name="Picture 15" descr="family1.jpg">
            <a:extLst>
              <a:ext uri="{FF2B5EF4-FFF2-40B4-BE49-F238E27FC236}">
                <a16:creationId xmlns:a16="http://schemas.microsoft.com/office/drawing/2014/main" xmlns="" id="{7CCB58DA-414A-0E7E-04BE-98846D85F038}"/>
              </a:ext>
            </a:extLst>
          </p:cNvPr>
          <p:cNvPicPr>
            <a:picLocks noChangeAspect="1"/>
          </p:cNvPicPr>
          <p:nvPr/>
        </p:nvPicPr>
        <p:blipFill>
          <a:blip r:embed="rId4" cstate="print"/>
          <a:stretch>
            <a:fillRect/>
          </a:stretch>
        </p:blipFill>
        <p:spPr>
          <a:xfrm>
            <a:off x="6631553" y="2795691"/>
            <a:ext cx="5560447" cy="366664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extLst>
      <p:ext uri="{BB962C8B-B14F-4D97-AF65-F5344CB8AC3E}">
        <p14:creationId xmlns:p14="http://schemas.microsoft.com/office/powerpoint/2010/main" val="42018336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xmlns="" id="{1782A562-71D3-5BDB-E54F-D7E11F607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xmlns=""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xmlns=""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xmlns=""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xmlns=""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xmlns=""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xmlns=""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xmlns=""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xmlns=""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xmlns=""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95558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C8ED0E3C-AE32-A83D-7211-2CFBD1DA44ED}"/>
              </a:ext>
            </a:extLst>
          </p:cNvPr>
          <p:cNvGrpSpPr/>
          <p:nvPr/>
        </p:nvGrpSpPr>
        <p:grpSpPr>
          <a:xfrm>
            <a:off x="1354527" y="290189"/>
            <a:ext cx="9926385" cy="1439220"/>
            <a:chOff x="673582" y="1589717"/>
            <a:chExt cx="5962754" cy="1769278"/>
          </a:xfrm>
        </p:grpSpPr>
        <p:sp>
          <p:nvSpPr>
            <p:cNvPr id="4" name="Rectangle: Rounded Corners 3">
              <a:extLst>
                <a:ext uri="{FF2B5EF4-FFF2-40B4-BE49-F238E27FC236}">
                  <a16:creationId xmlns:a16="http://schemas.microsoft.com/office/drawing/2014/main" xmlns=""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xmlns="" id="{9ED9FB8A-4A80-7D35-19DE-57226DDDBE78}"/>
                </a:ext>
              </a:extLst>
            </p:cNvPr>
            <p:cNvSpPr txBox="1"/>
            <p:nvPr/>
          </p:nvSpPr>
          <p:spPr>
            <a:xfrm>
              <a:off x="825223" y="1625381"/>
              <a:ext cx="5676996" cy="1733614"/>
            </a:xfrm>
            <a:prstGeom prst="roundRect">
              <a:avLst>
                <a:gd name="adj" fmla="val 0"/>
              </a:avLst>
            </a:prstGeom>
            <a:solidFill>
              <a:srgbClr val="FEF8D8"/>
            </a:solid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4000" b="1" kern="0" dirty="0">
                  <a:solidFill>
                    <a:prstClr val="black"/>
                  </a:solidFill>
                  <a:latin typeface="+mj-lt"/>
                  <a:cs typeface="Arial" panose="020B0604020202020204" pitchFamily="34" charset="0"/>
                </a:rPr>
                <a:t>2. </a:t>
              </a:r>
              <a:r>
                <a:rPr lang="vi-VN" sz="4000" kern="0" dirty="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4000" i="0" u="none" strike="noStrike" kern="0" cap="none" spc="0" normalizeH="0" baseline="0" noProof="0" dirty="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xmlns="" id="{D39B82E3-236C-C4FA-A8A6-64AC79FFCA6C}"/>
              </a:ext>
            </a:extLst>
          </p:cNvPr>
          <p:cNvSpPr/>
          <p:nvPr/>
        </p:nvSpPr>
        <p:spPr>
          <a:xfrm>
            <a:off x="5355970" y="254998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xmlns="" id="{406BAB82-3CC2-106C-5DE1-16921AAA785F}"/>
              </a:ext>
            </a:extLst>
          </p:cNvPr>
          <p:cNvSpPr txBox="1"/>
          <p:nvPr/>
        </p:nvSpPr>
        <p:spPr>
          <a:xfrm>
            <a:off x="1399648" y="3161932"/>
            <a:ext cx="9359979" cy="2982548"/>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sz="4000" dirty="0">
                <a:cs typeface="Times New Roman" panose="02020603050405020304" pitchFamily="18" charset="0"/>
              </a:rPr>
              <a:t>Con sinh ra có nhiều đặc điểm giống bố mẹ là nhờ gene quy định đặc điểm được truyền đạt từ bố mẹ cho con </a:t>
            </a:r>
            <a:r>
              <a:rPr lang="vi-VN" sz="4000" b="1" dirty="0">
                <a:solidFill>
                  <a:srgbClr val="FF0000"/>
                </a:solidFill>
                <a:cs typeface="Times New Roman" panose="02020603050405020304" pitchFamily="18" charset="0"/>
              </a:rPr>
              <a:t>thông qua quá trình tái bản DNA</a:t>
            </a:r>
            <a:r>
              <a:rPr lang="en-US" sz="4000" b="1" dirty="0">
                <a:solidFill>
                  <a:srgbClr val="FF0000"/>
                </a:solidFill>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95968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CF6E2775-5A2B-4AC8-82CC-38BCE4B9FC24}"/>
              </a:ext>
            </a:extLst>
          </p:cNvPr>
          <p:cNvSpPr>
            <a:spLocks noGrp="1" noChangeArrowheads="1"/>
          </p:cNvSpPr>
          <p:nvPr>
            <p:ph type="title"/>
          </p:nvPr>
        </p:nvSpPr>
        <p:spPr>
          <a:xfrm>
            <a:off x="1981200" y="125413"/>
            <a:ext cx="8229600"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lgn="just"/>
            <a:r>
              <a:rPr lang="en-US" altLang="en-US" sz="2600" i="1">
                <a:solidFill>
                  <a:srgbClr val="0000FF"/>
                </a:solidFill>
                <a:latin typeface="Times New Roman" panose="02020603050405020304" pitchFamily="18" charset="0"/>
              </a:rPr>
              <a:t>Cao ốc mang tên Agora Garden tại TP Đài Bắc (Đài Loan) do một cty của Bỉ xây dựng, dự kiến hoàn thành vào năm 2016. Lấy cảm hứng từ mô hinh ADN tạo ra những khu vườn treo. Có 20 tầng mỗi tầng 20 căn hộ.</a:t>
            </a:r>
          </a:p>
        </p:txBody>
      </p:sp>
      <p:pic>
        <p:nvPicPr>
          <p:cNvPr id="23555" name="Picture 3" descr="nha ADN">
            <a:extLst>
              <a:ext uri="{FF2B5EF4-FFF2-40B4-BE49-F238E27FC236}">
                <a16:creationId xmlns:a16="http://schemas.microsoft.com/office/drawing/2014/main" xmlns="" id="{DB159E7C-7C94-4285-B00D-95225E569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78000"/>
            <a:ext cx="9144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74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487E03CF-E1DC-4BBF-ABF5-B9769038DB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24579" name="Picture 3" descr="can ho adn 2">
            <a:extLst>
              <a:ext uri="{FF2B5EF4-FFF2-40B4-BE49-F238E27FC236}">
                <a16:creationId xmlns:a16="http://schemas.microsoft.com/office/drawing/2014/main" xmlns="" id="{29966B0B-BF20-4FDC-84E9-B618F884E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4" y="1970088"/>
            <a:ext cx="8220075"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a:extLst>
              <a:ext uri="{FF2B5EF4-FFF2-40B4-BE49-F238E27FC236}">
                <a16:creationId xmlns:a16="http://schemas.microsoft.com/office/drawing/2014/main" xmlns="" id="{8A2AC5DB-5A3C-4BCD-A9A9-E2559782451A}"/>
              </a:ext>
            </a:extLst>
          </p:cNvPr>
          <p:cNvSpPr>
            <a:spLocks noGrp="1" noChangeArrowheads="1"/>
          </p:cNvSpPr>
          <p:nvPr>
            <p:ph type="title"/>
          </p:nvPr>
        </p:nvSpPr>
        <p:spPr>
          <a:xfrm>
            <a:off x="1524000" y="114301"/>
            <a:ext cx="9144000" cy="15859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algn="just"/>
            <a:r>
              <a:rPr lang="en-US" altLang="en-US" sz="2800" i="1">
                <a:solidFill>
                  <a:srgbClr val="0000FF"/>
                </a:solidFill>
                <a:latin typeface="Times New Roman" panose="02020603050405020304" pitchFamily="18" charset="0"/>
              </a:rPr>
              <a:t>Cao ốc mang tên Agora Garden tại TP Đài Bắc (Đài Loan) do một cty của Bỉ xây dựng, dự kiến hoàn thành vào năm 2016. Lấy cảm hứng từ mô hinh ADN tạo ra những khu vườn treo. Có 20 tầng mỗi tầng 20 căn hộ.</a:t>
            </a:r>
          </a:p>
        </p:txBody>
      </p:sp>
    </p:spTree>
    <p:extLst>
      <p:ext uri="{BB962C8B-B14F-4D97-AF65-F5344CB8AC3E}">
        <p14:creationId xmlns:p14="http://schemas.microsoft.com/office/powerpoint/2010/main" val="3948451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3AFF6B1C-6768-47ED-9060-59FC8765078A}"/>
              </a:ext>
            </a:extLst>
          </p:cNvPr>
          <p:cNvSpPr>
            <a:spLocks noGrp="1" noChangeArrowheads="1"/>
          </p:cNvSpPr>
          <p:nvPr>
            <p:ph type="title"/>
          </p:nvPr>
        </p:nvSpPr>
        <p:spPr>
          <a:xfrm>
            <a:off x="1679576" y="125413"/>
            <a:ext cx="8988425"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sz="2600" i="1">
                <a:solidFill>
                  <a:srgbClr val="0000FF"/>
                </a:solidFill>
                <a:latin typeface="Times New Roman" panose="02020603050405020304" pitchFamily="18" charset="0"/>
              </a:rPr>
              <a:t>Cao ốc mang tên Agora Garden tại TP Đài Bắc( Đài Loan) do một cty của Bỉ xây dựng, dự kiến hoàn thành vào năm 2016. Lấy cảm hứng từ mô hinh ADN tạo ra nhung khu vườn treo. Có 20 tầng mỗi tầng 20 căn hộ.</a:t>
            </a:r>
          </a:p>
        </p:txBody>
      </p:sp>
      <p:sp>
        <p:nvSpPr>
          <p:cNvPr id="25603" name="Rectangle 3">
            <a:extLst>
              <a:ext uri="{FF2B5EF4-FFF2-40B4-BE49-F238E27FC236}">
                <a16:creationId xmlns:a16="http://schemas.microsoft.com/office/drawing/2014/main" xmlns="" id="{FE530DF8-8E67-4A1D-9E0B-30851069F1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25604" name="Picture 4" descr="can ho adn">
            <a:extLst>
              <a:ext uri="{FF2B5EF4-FFF2-40B4-BE49-F238E27FC236}">
                <a16:creationId xmlns:a16="http://schemas.microsoft.com/office/drawing/2014/main" xmlns="" id="{B1E7214C-E550-4F38-B4B3-AACF07808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4" y="1662114"/>
            <a:ext cx="8220075"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722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xmlns="" id="{E8D779DB-945F-423B-8E81-FF445587E049}"/>
              </a:ext>
            </a:extLst>
          </p:cNvPr>
          <p:cNvSpPr>
            <a:spLocks noGrp="1" noChangeArrowheads="1"/>
          </p:cNvSpPr>
          <p:nvPr>
            <p:ph type="title"/>
          </p:nvPr>
        </p:nvSpPr>
        <p:spPr>
          <a:xfrm>
            <a:off x="1524000" y="1"/>
            <a:ext cx="9144000" cy="1585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sz="2800" i="1">
                <a:solidFill>
                  <a:srgbClr val="0000FF"/>
                </a:solidFill>
                <a:latin typeface="Times New Roman" panose="02020603050405020304" pitchFamily="18" charset="0"/>
              </a:rPr>
              <a:t>Cao ốc mang tên Agora Garden tại TP Đài Bắc( Đài Loan) do một cty của Bỉ xây dựng, dự kiến hoàn thành vào năm 2016. Lấy cảm hứng từ mô hinh ADN tạo ra nhung khu vườn treo. Có 20 tầng mỗi tần 20 căn hộ.</a:t>
            </a:r>
          </a:p>
        </p:txBody>
      </p:sp>
      <p:sp>
        <p:nvSpPr>
          <p:cNvPr id="26627" name="Rectangle 3">
            <a:extLst>
              <a:ext uri="{FF2B5EF4-FFF2-40B4-BE49-F238E27FC236}">
                <a16:creationId xmlns:a16="http://schemas.microsoft.com/office/drawing/2014/main" xmlns="" id="{BDD75DAB-34DA-4B51-A321-88B006B766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26628" name="Picture 4" descr="Agora_Garden_1">
            <a:extLst>
              <a:ext uri="{FF2B5EF4-FFF2-40B4-BE49-F238E27FC236}">
                <a16:creationId xmlns:a16="http://schemas.microsoft.com/office/drawing/2014/main" xmlns="" id="{FAFEE182-8D05-4623-B8DF-969A2704B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47814"/>
            <a:ext cx="914400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759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15C53D27-F652-439A-8E84-5C029F173AC2}"/>
              </a:ext>
            </a:extLst>
          </p:cNvPr>
          <p:cNvSpPr>
            <a:spLocks noGrp="1" noChangeArrowheads="1"/>
          </p:cNvSpPr>
          <p:nvPr>
            <p:ph type="title"/>
          </p:nvPr>
        </p:nvSpPr>
        <p:spPr>
          <a:xfrm>
            <a:off x="1981200" y="292100"/>
            <a:ext cx="8229600" cy="1023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000" i="1">
                <a:solidFill>
                  <a:srgbClr val="0000FF"/>
                </a:solidFill>
                <a:latin typeface="Times New Roman" panose="02020603050405020304" pitchFamily="18" charset="0"/>
              </a:rPr>
              <a:t>Chiếc cầu dài 280m thiết kế dựa trên cảm hứng mô hình ADN dành cho người đi bộ. Du lịch Singapore</a:t>
            </a:r>
          </a:p>
        </p:txBody>
      </p:sp>
      <p:pic>
        <p:nvPicPr>
          <p:cNvPr id="27651" name="Picture 3">
            <a:extLst>
              <a:ext uri="{FF2B5EF4-FFF2-40B4-BE49-F238E27FC236}">
                <a16:creationId xmlns:a16="http://schemas.microsoft.com/office/drawing/2014/main" xmlns="" id="{49A1D475-14F6-4AC0-8834-5F4A73DF9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651" y="1393826"/>
            <a:ext cx="8448675" cy="546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4606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xmlns="" id="{621F5AB2-C4B7-4925-938F-329E4D33EA0A}"/>
              </a:ext>
            </a:extLst>
          </p:cNvPr>
          <p:cNvSpPr>
            <a:spLocks noGrp="1" noChangeArrowheads="1"/>
          </p:cNvSpPr>
          <p:nvPr>
            <p:ph type="title"/>
          </p:nvPr>
        </p:nvSpPr>
        <p:spPr>
          <a:xfrm>
            <a:off x="1524001" y="125413"/>
            <a:ext cx="8950325"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sz="3000" i="1">
                <a:solidFill>
                  <a:srgbClr val="0000FF"/>
                </a:solidFill>
                <a:latin typeface="Times New Roman" panose="02020603050405020304" pitchFamily="18" charset="0"/>
              </a:rPr>
              <a:t>Chiếc cầu dài 280m thiết kế dựa trên cảm hứng mô hình ADN dành cho người đi bộ. Du lịch Singapore</a:t>
            </a:r>
          </a:p>
        </p:txBody>
      </p:sp>
      <p:pic>
        <p:nvPicPr>
          <p:cNvPr id="28675" name="Picture 3">
            <a:extLst>
              <a:ext uri="{FF2B5EF4-FFF2-40B4-BE49-F238E27FC236}">
                <a16:creationId xmlns:a16="http://schemas.microsoft.com/office/drawing/2014/main" xmlns="" id="{3F0C98D4-012D-4406-9898-FFD8624BE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70026"/>
            <a:ext cx="9144000"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162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xmlns="" id="{B9FE7DE2-A113-4BF3-819D-48AC61F7464B}"/>
              </a:ext>
            </a:extLst>
          </p:cNvPr>
          <p:cNvSpPr>
            <a:spLocks noGrp="1" noChangeArrowheads="1"/>
          </p:cNvSpPr>
          <p:nvPr>
            <p:ph type="title"/>
          </p:nvPr>
        </p:nvSpPr>
        <p:spPr>
          <a:xfrm>
            <a:off x="1717675" y="123825"/>
            <a:ext cx="8756650"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sz="3400" i="1">
                <a:solidFill>
                  <a:srgbClr val="0000FF"/>
                </a:solidFill>
                <a:latin typeface="Times New Roman" panose="02020603050405020304" pitchFamily="18" charset="0"/>
              </a:rPr>
              <a:t>Chiếc cầu dài 280m thiết kế dựa trên cảm hứng mô hình ADN dành cho người đi bộ. Du lịch Singapore</a:t>
            </a:r>
          </a:p>
        </p:txBody>
      </p:sp>
      <p:pic>
        <p:nvPicPr>
          <p:cNvPr id="29699" name="Picture 3">
            <a:extLst>
              <a:ext uri="{FF2B5EF4-FFF2-40B4-BE49-F238E27FC236}">
                <a16:creationId xmlns:a16="http://schemas.microsoft.com/office/drawing/2014/main" xmlns="" id="{2226CE1B-5B06-4016-A513-67EABBB05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63700"/>
            <a:ext cx="914400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982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xmlns="" id="{783053EF-BC74-4B2B-A9A2-65BDEF929E12}"/>
              </a:ext>
            </a:extLst>
          </p:cNvPr>
          <p:cNvSpPr>
            <a:spLocks noGrp="1" noChangeArrowheads="1"/>
          </p:cNvSpPr>
          <p:nvPr>
            <p:ph type="title"/>
          </p:nvPr>
        </p:nvSpPr>
        <p:spPr>
          <a:xfrm>
            <a:off x="1985963" y="0"/>
            <a:ext cx="8229600" cy="1384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sz="3000" i="1">
                <a:solidFill>
                  <a:srgbClr val="0000FF"/>
                </a:solidFill>
                <a:latin typeface="Times New Roman" panose="02020603050405020304" pitchFamily="18" charset="0"/>
              </a:rPr>
              <a:t>Làm cầu thang dựa theo ý tưởng mô hình ADN</a:t>
            </a:r>
          </a:p>
        </p:txBody>
      </p:sp>
      <p:sp>
        <p:nvSpPr>
          <p:cNvPr id="30723" name="Rectangle 3">
            <a:extLst>
              <a:ext uri="{FF2B5EF4-FFF2-40B4-BE49-F238E27FC236}">
                <a16:creationId xmlns:a16="http://schemas.microsoft.com/office/drawing/2014/main" xmlns="" id="{A8E3AB2C-4E98-4B53-AD45-722C02532B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ffectLst/>
            </a:endParaRPr>
          </a:p>
        </p:txBody>
      </p:sp>
      <p:pic>
        <p:nvPicPr>
          <p:cNvPr id="30724" name="Picture 4" descr="cau thang 1">
            <a:extLst>
              <a:ext uri="{FF2B5EF4-FFF2-40B4-BE49-F238E27FC236}">
                <a16:creationId xmlns:a16="http://schemas.microsoft.com/office/drawing/2014/main" xmlns="" id="{F39BD5A5-1035-4D06-A527-9E396DC2E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3" y="1624014"/>
            <a:ext cx="2995612"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cau thang">
            <a:extLst>
              <a:ext uri="{FF2B5EF4-FFF2-40B4-BE49-F238E27FC236}">
                <a16:creationId xmlns:a16="http://schemas.microsoft.com/office/drawing/2014/main" xmlns="" id="{D33688A0-2D11-4AB7-BD19-DB60DFCAE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624014"/>
            <a:ext cx="2535238"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kien-truc-xanh-cau-thang-xoan-oc-voi-cay-xanh">
            <a:extLst>
              <a:ext uri="{FF2B5EF4-FFF2-40B4-BE49-F238E27FC236}">
                <a16:creationId xmlns:a16="http://schemas.microsoft.com/office/drawing/2014/main" xmlns="" id="{73B95485-8BF4-426F-9033-890D0B5F6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4914" y="1585913"/>
            <a:ext cx="26511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cau thang">
            <a:extLst>
              <a:ext uri="{FF2B5EF4-FFF2-40B4-BE49-F238E27FC236}">
                <a16:creationId xmlns:a16="http://schemas.microsoft.com/office/drawing/2014/main" xmlns="" id="{DD48E841-E154-486F-9072-A0851345D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624014"/>
            <a:ext cx="2535238"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789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59820751-C34A-4744-9F2D-04DBE29D0ECB}"/>
              </a:ext>
            </a:extLst>
          </p:cNvPr>
          <p:cNvSpPr>
            <a:spLocks noGrp="1" noChangeArrowheads="1"/>
          </p:cNvSpPr>
          <p:nvPr>
            <p:ph type="title"/>
          </p:nvPr>
        </p:nvSpPr>
        <p:spPr>
          <a:xfrm>
            <a:off x="1981200" y="292100"/>
            <a:ext cx="8686800" cy="793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400" i="1">
                <a:solidFill>
                  <a:srgbClr val="0000FF"/>
                </a:solidFill>
                <a:latin typeface="Times New Roman" panose="02020603050405020304" pitchFamily="18" charset="0"/>
              </a:rPr>
              <a:t>Làm cầu thang dưa theo ý tưởng mô hình ADN</a:t>
            </a:r>
          </a:p>
        </p:txBody>
      </p:sp>
      <p:pic>
        <p:nvPicPr>
          <p:cNvPr id="31747" name="Picture 3" descr="cau thang adn1">
            <a:extLst>
              <a:ext uri="{FF2B5EF4-FFF2-40B4-BE49-F238E27FC236}">
                <a16:creationId xmlns:a16="http://schemas.microsoft.com/office/drawing/2014/main" xmlns="" id="{580CBC65-233C-43F5-BA71-0B2601F6B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08126"/>
            <a:ext cx="44958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cau thang adn2">
            <a:extLst>
              <a:ext uri="{FF2B5EF4-FFF2-40B4-BE49-F238E27FC236}">
                <a16:creationId xmlns:a16="http://schemas.microsoft.com/office/drawing/2014/main" xmlns="" id="{AD8326F3-30E6-4F34-AFF8-BAEA11884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70026"/>
            <a:ext cx="4572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323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A0945C50-4970-C82A-E26A-E8CD8CDC1CDC}"/>
              </a:ext>
            </a:extLst>
          </p:cNvPr>
          <p:cNvGrpSpPr/>
          <p:nvPr/>
        </p:nvGrpSpPr>
        <p:grpSpPr>
          <a:xfrm>
            <a:off x="2288805" y="1494078"/>
            <a:ext cx="3979480" cy="673180"/>
            <a:chOff x="1765221" y="706837"/>
            <a:chExt cx="2032624" cy="673180"/>
          </a:xfrm>
        </p:grpSpPr>
        <p:sp>
          <p:nvSpPr>
            <p:cNvPr id="6" name="Rectangle: Rounded Corners 5">
              <a:extLst>
                <a:ext uri="{FF2B5EF4-FFF2-40B4-BE49-F238E27FC236}">
                  <a16:creationId xmlns:a16="http://schemas.microsoft.com/office/drawing/2014/main" xmlns=""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rPr>
                <a:t>Tiết 6+7+8: Bài </a:t>
              </a:r>
              <a:r>
                <a:rPr lang="en-US" sz="3200" b="1" dirty="0">
                  <a:solidFill>
                    <a:schemeClr val="bg1"/>
                  </a:solidFill>
                </a:rPr>
                <a:t>38</a:t>
              </a:r>
            </a:p>
          </p:txBody>
        </p:sp>
      </p:grpSp>
      <p:sp>
        <p:nvSpPr>
          <p:cNvPr id="8" name="TextBox 7">
            <a:extLst>
              <a:ext uri="{FF2B5EF4-FFF2-40B4-BE49-F238E27FC236}">
                <a16:creationId xmlns:a16="http://schemas.microsoft.com/office/drawing/2014/main" xmlns=""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dirty="0">
                <a:solidFill>
                  <a:srgbClr val="FF0000"/>
                </a:solidFill>
              </a:rPr>
              <a:t>NUCLEIC ACID VÀ GENE</a:t>
            </a:r>
          </a:p>
        </p:txBody>
      </p:sp>
    </p:spTree>
    <p:extLst>
      <p:ext uri="{BB962C8B-B14F-4D97-AF65-F5344CB8AC3E}">
        <p14:creationId xmlns:p14="http://schemas.microsoft.com/office/powerpoint/2010/main" val="16348638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B5B7556-F269-4CFD-A2FE-3AC3F4E13F17}"/>
              </a:ext>
            </a:extLst>
          </p:cNvPr>
          <p:cNvSpPr/>
          <p:nvPr/>
        </p:nvSpPr>
        <p:spPr>
          <a:xfrm>
            <a:off x="409575" y="790810"/>
            <a:ext cx="11430000" cy="5637954"/>
          </a:xfrm>
          <a:prstGeom prst="rect">
            <a:avLst/>
          </a:prstGeom>
        </p:spPr>
        <p:txBody>
          <a:bodyPr wrap="square">
            <a:spAutoFit/>
          </a:bodyPr>
          <a:lstStyle/>
          <a:p>
            <a:pPr marL="70485" marR="62865" algn="just">
              <a:lnSpc>
                <a:spcPct val="88000"/>
              </a:lnSpc>
              <a:spcBef>
                <a:spcPts val="380"/>
              </a:spcBef>
              <a:spcAft>
                <a:spcPts val="0"/>
              </a:spcAft>
            </a:pPr>
            <a:r>
              <a:rPr lang="vi-VN" sz="3600" spc="-50" dirty="0">
                <a:solidFill>
                  <a:srgbClr val="000000"/>
                </a:solidFill>
                <a:latin typeface="Times New Roman" panose="02020603050405020304" pitchFamily="18" charset="0"/>
                <a:ea typeface="Symbola"/>
                <a:cs typeface="Symbola"/>
              </a:rPr>
              <a:t>-</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DNA</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là</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đại</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phân</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tử</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dài</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tới</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hàng</a:t>
            </a:r>
            <a:r>
              <a:rPr lang="vi-VN" sz="3600" spc="-25" dirty="0">
                <a:solidFill>
                  <a:srgbClr val="000000"/>
                </a:solidFill>
                <a:latin typeface="Times New Roman" panose="02020603050405020304" pitchFamily="18" charset="0"/>
                <a:ea typeface="Symbola"/>
                <a:cs typeface="Symbola"/>
              </a:rPr>
              <a:t> </a:t>
            </a:r>
            <a:r>
              <a:rPr lang="vi-VN" sz="3600" spc="-50" dirty="0">
                <a:solidFill>
                  <a:srgbClr val="000000"/>
                </a:solidFill>
                <a:latin typeface="Times New Roman" panose="02020603050405020304" pitchFamily="18" charset="0"/>
                <a:ea typeface="Symbola"/>
                <a:cs typeface="Symbola"/>
              </a:rPr>
              <a:t>trăm </a:t>
            </a:r>
            <a:r>
              <a:rPr lang="vi-VN" sz="3600" dirty="0">
                <a:solidFill>
                  <a:srgbClr val="000000"/>
                </a:solidFill>
                <a:latin typeface="Times New Roman" panose="02020603050405020304" pitchFamily="18" charset="0"/>
                <a:ea typeface="Symbola"/>
                <a:cs typeface="Symbola"/>
              </a:rPr>
              <a:t>micromet, khối lượng đạt tới hàng triệu hoặc</a:t>
            </a:r>
            <a:r>
              <a:rPr lang="vi-VN" sz="3600" spc="-6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chục</a:t>
            </a:r>
            <a:r>
              <a:rPr lang="vi-VN" sz="3600" spc="-6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triệu</a:t>
            </a:r>
            <a:r>
              <a:rPr lang="vi-VN" sz="3600" spc="-6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amu.</a:t>
            </a:r>
            <a:endParaRPr lang="vi-VN" sz="2800" dirty="0">
              <a:latin typeface="Symbola"/>
              <a:ea typeface="Symbola"/>
              <a:cs typeface="Symbola"/>
            </a:endParaRPr>
          </a:p>
          <a:p>
            <a:pPr marR="62865" lvl="0" algn="just">
              <a:lnSpc>
                <a:spcPct val="101000"/>
              </a:lnSpc>
              <a:spcBef>
                <a:spcPts val="290"/>
              </a:spcBef>
              <a:spcAft>
                <a:spcPts val="0"/>
              </a:spcAft>
              <a:buClr>
                <a:srgbClr val="211D1E"/>
              </a:buClr>
              <a:buSzPts val="1200"/>
              <a:tabLst>
                <a:tab pos="191770" algn="l"/>
              </a:tabLst>
            </a:pPr>
            <a:r>
              <a:rPr lang="vi-VN" sz="3600" spc="-30" dirty="0">
                <a:solidFill>
                  <a:srgbClr val="FF0000"/>
                </a:solidFill>
                <a:latin typeface="Times New Roman" panose="02020603050405020304" pitchFamily="18" charset="0"/>
                <a:ea typeface="Symbola"/>
                <a:cs typeface="Symbola"/>
              </a:rPr>
              <a:t>- DNA</a:t>
            </a:r>
            <a:r>
              <a:rPr lang="vi-VN" sz="3600" spc="-5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có</a:t>
            </a:r>
            <a:r>
              <a:rPr lang="vi-VN" sz="3600" spc="-4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đơn</a:t>
            </a:r>
            <a:r>
              <a:rPr lang="vi-VN" sz="3600" spc="-4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phân</a:t>
            </a:r>
            <a:r>
              <a:rPr lang="vi-VN" sz="3600" spc="-4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là</a:t>
            </a:r>
            <a:r>
              <a:rPr lang="vi-VN" sz="3600" spc="-4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nucleotide,</a:t>
            </a:r>
            <a:r>
              <a:rPr lang="vi-VN" sz="3600" spc="-45" dirty="0">
                <a:solidFill>
                  <a:srgbClr val="FF0000"/>
                </a:solidFill>
                <a:latin typeface="Times New Roman" panose="02020603050405020304" pitchFamily="18" charset="0"/>
                <a:ea typeface="Symbola"/>
                <a:cs typeface="Symbola"/>
              </a:rPr>
              <a:t> </a:t>
            </a:r>
            <a:r>
              <a:rPr lang="vi-VN" sz="3600" spc="-30" dirty="0">
                <a:solidFill>
                  <a:srgbClr val="FF0000"/>
                </a:solidFill>
                <a:latin typeface="Times New Roman" panose="02020603050405020304" pitchFamily="18" charset="0"/>
                <a:ea typeface="Symbola"/>
                <a:cs typeface="Symbola"/>
              </a:rPr>
              <a:t>gồm </a:t>
            </a:r>
            <a:r>
              <a:rPr lang="vi-VN" sz="3600" spc="-10" dirty="0">
                <a:solidFill>
                  <a:srgbClr val="FF0000"/>
                </a:solidFill>
                <a:latin typeface="Times New Roman" panose="02020603050405020304" pitchFamily="18" charset="0"/>
                <a:ea typeface="Symbola"/>
                <a:cs typeface="Symbola"/>
              </a:rPr>
              <a:t>adenine</a:t>
            </a:r>
            <a:r>
              <a:rPr lang="vi-VN" sz="3600" spc="-65" dirty="0">
                <a:solidFill>
                  <a:srgbClr val="FF0000"/>
                </a:solidFill>
                <a:latin typeface="Times New Roman" panose="02020603050405020304" pitchFamily="18" charset="0"/>
                <a:ea typeface="Symbola"/>
                <a:cs typeface="Symbola"/>
              </a:rPr>
              <a:t> </a:t>
            </a:r>
            <a:r>
              <a:rPr lang="vi-VN" sz="3600" spc="-10" dirty="0">
                <a:solidFill>
                  <a:srgbClr val="FF0000"/>
                </a:solidFill>
                <a:latin typeface="Times New Roman" panose="02020603050405020304" pitchFamily="18" charset="0"/>
                <a:ea typeface="Symbola"/>
                <a:cs typeface="Symbola"/>
              </a:rPr>
              <a:t>(A),</a:t>
            </a:r>
            <a:r>
              <a:rPr lang="vi-VN" sz="3600" spc="-65" dirty="0">
                <a:solidFill>
                  <a:srgbClr val="FF0000"/>
                </a:solidFill>
                <a:latin typeface="Times New Roman" panose="02020603050405020304" pitchFamily="18" charset="0"/>
                <a:ea typeface="Symbola"/>
                <a:cs typeface="Symbola"/>
              </a:rPr>
              <a:t> </a:t>
            </a:r>
            <a:r>
              <a:rPr lang="vi-VN" sz="3600" spc="-10" dirty="0">
                <a:solidFill>
                  <a:srgbClr val="FF0000"/>
                </a:solidFill>
                <a:latin typeface="Times New Roman" panose="02020603050405020304" pitchFamily="18" charset="0"/>
                <a:ea typeface="Symbola"/>
                <a:cs typeface="Symbola"/>
              </a:rPr>
              <a:t>thymine</a:t>
            </a:r>
            <a:r>
              <a:rPr lang="vi-VN" sz="3600" spc="-65" dirty="0">
                <a:solidFill>
                  <a:srgbClr val="FF0000"/>
                </a:solidFill>
                <a:latin typeface="Times New Roman" panose="02020603050405020304" pitchFamily="18" charset="0"/>
                <a:ea typeface="Symbola"/>
                <a:cs typeface="Symbola"/>
              </a:rPr>
              <a:t> </a:t>
            </a:r>
            <a:r>
              <a:rPr lang="vi-VN" sz="3600" spc="-10" dirty="0">
                <a:solidFill>
                  <a:srgbClr val="FF0000"/>
                </a:solidFill>
                <a:latin typeface="Times New Roman" panose="02020603050405020304" pitchFamily="18" charset="0"/>
                <a:ea typeface="Symbola"/>
                <a:cs typeface="Symbola"/>
              </a:rPr>
              <a:t>(T),</a:t>
            </a:r>
            <a:r>
              <a:rPr lang="vi-VN" sz="3600" spc="-65" dirty="0">
                <a:solidFill>
                  <a:srgbClr val="FF0000"/>
                </a:solidFill>
                <a:latin typeface="Times New Roman" panose="02020603050405020304" pitchFamily="18" charset="0"/>
                <a:ea typeface="Symbola"/>
                <a:cs typeface="Symbola"/>
              </a:rPr>
              <a:t> </a:t>
            </a:r>
            <a:r>
              <a:rPr lang="vi-VN" sz="3600" spc="-10" dirty="0">
                <a:solidFill>
                  <a:srgbClr val="FF0000"/>
                </a:solidFill>
                <a:latin typeface="Times New Roman" panose="02020603050405020304" pitchFamily="18" charset="0"/>
                <a:ea typeface="Symbola"/>
                <a:cs typeface="Symbola"/>
              </a:rPr>
              <a:t>cytosine</a:t>
            </a:r>
            <a:r>
              <a:rPr lang="vi-VN" sz="3600" spc="-65" dirty="0">
                <a:solidFill>
                  <a:srgbClr val="FF0000"/>
                </a:solidFill>
                <a:latin typeface="Times New Roman" panose="02020603050405020304" pitchFamily="18" charset="0"/>
                <a:ea typeface="Symbola"/>
                <a:cs typeface="Symbola"/>
              </a:rPr>
              <a:t> </a:t>
            </a:r>
            <a:r>
              <a:rPr lang="vi-VN" sz="3600" spc="-10" dirty="0">
                <a:solidFill>
                  <a:srgbClr val="FF0000"/>
                </a:solidFill>
                <a:latin typeface="Times New Roman" panose="02020603050405020304" pitchFamily="18" charset="0"/>
                <a:ea typeface="Symbola"/>
                <a:cs typeface="Symbola"/>
              </a:rPr>
              <a:t>(C) </a:t>
            </a:r>
            <a:r>
              <a:rPr lang="vi-VN" sz="3600" dirty="0">
                <a:solidFill>
                  <a:srgbClr val="FF0000"/>
                </a:solidFill>
                <a:latin typeface="Times New Roman" panose="02020603050405020304" pitchFamily="18" charset="0"/>
                <a:ea typeface="Symbola"/>
                <a:cs typeface="Symbola"/>
              </a:rPr>
              <a:t>và guanine (G).</a:t>
            </a:r>
            <a:endParaRPr lang="vi-VN" sz="2800" dirty="0">
              <a:solidFill>
                <a:srgbClr val="FF0000"/>
              </a:solidFill>
              <a:latin typeface="Symbola"/>
              <a:ea typeface="Symbola"/>
              <a:cs typeface="Symbola"/>
            </a:endParaRPr>
          </a:p>
          <a:p>
            <a:pPr marR="62230" lvl="0" algn="just">
              <a:lnSpc>
                <a:spcPct val="101000"/>
              </a:lnSpc>
              <a:spcBef>
                <a:spcPts val="280"/>
              </a:spcBef>
              <a:spcAft>
                <a:spcPts val="0"/>
              </a:spcAft>
              <a:buClr>
                <a:srgbClr val="211D1E"/>
              </a:buClr>
              <a:buSzPts val="1200"/>
              <a:tabLst>
                <a:tab pos="203200" algn="l"/>
              </a:tabLst>
            </a:pPr>
            <a:r>
              <a:rPr lang="vi-VN" sz="3600" dirty="0">
                <a:solidFill>
                  <a:srgbClr val="000000"/>
                </a:solidFill>
                <a:latin typeface="Times New Roman" panose="02020603050405020304" pitchFamily="18" charset="0"/>
                <a:ea typeface="Symbola"/>
                <a:cs typeface="Symbola"/>
              </a:rPr>
              <a:t>- DNA</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có</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cấu</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trúc</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xoắn</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kép,</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gồm</a:t>
            </a:r>
            <a:r>
              <a:rPr lang="vi-VN" sz="3600" spc="-75" dirty="0">
                <a:solidFill>
                  <a:srgbClr val="000000"/>
                </a:solidFill>
                <a:latin typeface="Times New Roman" panose="02020603050405020304" pitchFamily="18" charset="0"/>
                <a:ea typeface="Symbola"/>
                <a:cs typeface="Symbola"/>
              </a:rPr>
              <a:t> </a:t>
            </a:r>
            <a:r>
              <a:rPr lang="vi-VN" sz="3600" dirty="0">
                <a:solidFill>
                  <a:srgbClr val="000000"/>
                </a:solidFill>
                <a:latin typeface="Times New Roman" panose="02020603050405020304" pitchFamily="18" charset="0"/>
                <a:ea typeface="Symbola"/>
                <a:cs typeface="Symbola"/>
              </a:rPr>
              <a:t>hai mạch song song, ngược chiều, xoắn </a:t>
            </a:r>
            <a:r>
              <a:rPr lang="vi-VN" sz="3600" spc="-40" dirty="0">
                <a:solidFill>
                  <a:srgbClr val="000000"/>
                </a:solidFill>
                <a:latin typeface="Times New Roman" panose="02020603050405020304" pitchFamily="18" charset="0"/>
                <a:ea typeface="Symbola"/>
                <a:cs typeface="Symbola"/>
              </a:rPr>
              <a:t>quanh</a:t>
            </a:r>
            <a:r>
              <a:rPr lang="vi-VN" sz="3600" spc="-4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một</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trục</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từ</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trái</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sang</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phải</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(xoắn </a:t>
            </a:r>
            <a:r>
              <a:rPr lang="vi-VN" sz="3600" spc="-10" dirty="0">
                <a:solidFill>
                  <a:srgbClr val="000000"/>
                </a:solidFill>
                <a:latin typeface="Times New Roman" panose="02020603050405020304" pitchFamily="18" charset="0"/>
                <a:ea typeface="Symbola"/>
                <a:cs typeface="Symbola"/>
              </a:rPr>
              <a:t>phải).</a:t>
            </a:r>
            <a:endParaRPr lang="vi-VN" sz="2800" dirty="0">
              <a:latin typeface="Symbola"/>
              <a:ea typeface="Symbola"/>
              <a:cs typeface="Symbola"/>
            </a:endParaRPr>
          </a:p>
          <a:p>
            <a:pPr marR="62230" lvl="0" algn="just">
              <a:lnSpc>
                <a:spcPct val="101000"/>
              </a:lnSpc>
              <a:spcBef>
                <a:spcPts val="275"/>
              </a:spcBef>
              <a:spcAft>
                <a:spcPts val="0"/>
              </a:spcAft>
              <a:buClr>
                <a:srgbClr val="211D1E"/>
              </a:buClr>
              <a:buSzPts val="1200"/>
              <a:tabLst>
                <a:tab pos="180975" algn="l"/>
              </a:tabLst>
            </a:pPr>
            <a:r>
              <a:rPr lang="vi-VN" sz="3600" dirty="0">
                <a:solidFill>
                  <a:schemeClr val="accent6"/>
                </a:solidFill>
                <a:latin typeface="Times New Roman" panose="02020603050405020304" pitchFamily="18" charset="0"/>
                <a:ea typeface="Symbola"/>
                <a:cs typeface="Symbola"/>
              </a:rPr>
              <a:t>- Trên</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mỗi</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mạch,</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các</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nucleotide</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liên</a:t>
            </a:r>
            <a:r>
              <a:rPr lang="vi-VN" sz="3600" spc="-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kết </a:t>
            </a:r>
            <a:r>
              <a:rPr lang="vi-VN" sz="3600" spc="-40" dirty="0">
                <a:solidFill>
                  <a:schemeClr val="accent6"/>
                </a:solidFill>
                <a:latin typeface="Times New Roman" panose="02020603050405020304" pitchFamily="18" charset="0"/>
                <a:ea typeface="Symbola"/>
                <a:cs typeface="Symbola"/>
              </a:rPr>
              <a:t>với</a:t>
            </a:r>
            <a:r>
              <a:rPr lang="vi-VN" sz="3600" spc="-4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nhau</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bằng</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liên</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kết</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cộng</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hoá</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trị,</a:t>
            </a:r>
            <a:r>
              <a:rPr lang="vi-VN" sz="3600" spc="-35" dirty="0">
                <a:solidFill>
                  <a:schemeClr val="accent6"/>
                </a:solidFill>
                <a:latin typeface="Times New Roman" panose="02020603050405020304" pitchFamily="18" charset="0"/>
                <a:ea typeface="Symbola"/>
                <a:cs typeface="Symbola"/>
              </a:rPr>
              <a:t> </a:t>
            </a:r>
            <a:r>
              <a:rPr lang="vi-VN" sz="3600" spc="-40" dirty="0">
                <a:solidFill>
                  <a:schemeClr val="accent6"/>
                </a:solidFill>
                <a:latin typeface="Times New Roman" panose="02020603050405020304" pitchFamily="18" charset="0"/>
                <a:ea typeface="Symbola"/>
                <a:cs typeface="Symbola"/>
              </a:rPr>
              <a:t>tạo </a:t>
            </a:r>
            <a:r>
              <a:rPr lang="vi-VN" sz="3600" spc="-20" dirty="0">
                <a:solidFill>
                  <a:schemeClr val="accent6"/>
                </a:solidFill>
                <a:latin typeface="Times New Roman" panose="02020603050405020304" pitchFamily="18" charset="0"/>
                <a:ea typeface="Symbola"/>
                <a:cs typeface="Symbola"/>
              </a:rPr>
              <a:t>thành</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chuỗi</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polynucleotide</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theo</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chiều </a:t>
            </a:r>
            <a:r>
              <a:rPr lang="vi-VN" sz="3600" dirty="0">
                <a:solidFill>
                  <a:schemeClr val="accent6"/>
                </a:solidFill>
                <a:latin typeface="Times New Roman" panose="02020603050405020304" pitchFamily="18" charset="0"/>
                <a:ea typeface="Symbola"/>
                <a:cs typeface="Symbola"/>
              </a:rPr>
              <a:t>5’ tới 3’.</a:t>
            </a:r>
            <a:endParaRPr lang="vi-VN" sz="2800" dirty="0">
              <a:solidFill>
                <a:schemeClr val="accent6"/>
              </a:solidFill>
              <a:latin typeface="Symbola"/>
              <a:ea typeface="Symbola"/>
              <a:cs typeface="Symbola"/>
            </a:endParaRPr>
          </a:p>
        </p:txBody>
      </p:sp>
      <p:sp>
        <p:nvSpPr>
          <p:cNvPr id="3" name="Arrow: Pentagon 2">
            <a:extLst>
              <a:ext uri="{FF2B5EF4-FFF2-40B4-BE49-F238E27FC236}">
                <a16:creationId xmlns:a16="http://schemas.microsoft.com/office/drawing/2014/main" xmlns="" id="{DB04F4DB-2F3A-46C7-818A-D73068D755BB}"/>
              </a:ext>
            </a:extLst>
          </p:cNvPr>
          <p:cNvSpPr/>
          <p:nvPr/>
        </p:nvSpPr>
        <p:spPr>
          <a:xfrm>
            <a:off x="119268" y="145734"/>
            <a:ext cx="6420679" cy="567003"/>
          </a:xfrm>
          <a:prstGeom prst="homePlate">
            <a:avLst>
              <a:gd name="adj" fmla="val 3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CẤU TẠO VÀ CHỨC NĂNG CỦA DNA</a:t>
            </a:r>
          </a:p>
        </p:txBody>
      </p:sp>
    </p:spTree>
    <p:extLst>
      <p:ext uri="{BB962C8B-B14F-4D97-AF65-F5344CB8AC3E}">
        <p14:creationId xmlns:p14="http://schemas.microsoft.com/office/powerpoint/2010/main" val="14339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B5B7556-F269-4CFD-A2FE-3AC3F4E13F17}"/>
              </a:ext>
            </a:extLst>
          </p:cNvPr>
          <p:cNvSpPr/>
          <p:nvPr/>
        </p:nvSpPr>
        <p:spPr>
          <a:xfrm>
            <a:off x="295275" y="362185"/>
            <a:ext cx="11430000" cy="5222455"/>
          </a:xfrm>
          <a:prstGeom prst="rect">
            <a:avLst/>
          </a:prstGeom>
        </p:spPr>
        <p:txBody>
          <a:bodyPr wrap="square">
            <a:spAutoFit/>
          </a:bodyPr>
          <a:lstStyle/>
          <a:p>
            <a:pPr marR="62230" lvl="0" algn="just">
              <a:lnSpc>
                <a:spcPct val="101000"/>
              </a:lnSpc>
              <a:spcBef>
                <a:spcPts val="280"/>
              </a:spcBef>
              <a:spcAft>
                <a:spcPts val="0"/>
              </a:spcAft>
              <a:buClr>
                <a:srgbClr val="211D1E"/>
              </a:buClr>
              <a:buSzPts val="1200"/>
              <a:tabLst>
                <a:tab pos="177800" algn="l"/>
              </a:tabLst>
            </a:pPr>
            <a:r>
              <a:rPr lang="vi-VN" sz="3600" dirty="0">
                <a:solidFill>
                  <a:srgbClr val="7030A0"/>
                </a:solidFill>
                <a:latin typeface="Times New Roman" panose="02020603050405020304" pitchFamily="18" charset="0"/>
                <a:ea typeface="Symbola"/>
                <a:cs typeface="Symbola"/>
              </a:rPr>
              <a:t>- Giữa</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hai</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mạch</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đơn,</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các</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nucleotide</a:t>
            </a:r>
            <a:r>
              <a:rPr lang="vi-VN" sz="3600" spc="-20"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liên </a:t>
            </a:r>
            <a:r>
              <a:rPr lang="vi-VN" sz="3600" spc="-10" dirty="0">
                <a:solidFill>
                  <a:srgbClr val="7030A0"/>
                </a:solidFill>
                <a:latin typeface="Times New Roman" panose="02020603050405020304" pitchFamily="18" charset="0"/>
                <a:ea typeface="Symbola"/>
                <a:cs typeface="Symbola"/>
              </a:rPr>
              <a:t>kết</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với</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nhau</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bằng</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liên</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kết</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hydrogen</a:t>
            </a:r>
            <a:r>
              <a:rPr lang="vi-VN" sz="3600" spc="-25" dirty="0">
                <a:solidFill>
                  <a:srgbClr val="7030A0"/>
                </a:solidFill>
                <a:latin typeface="Times New Roman" panose="02020603050405020304" pitchFamily="18" charset="0"/>
                <a:ea typeface="Symbola"/>
                <a:cs typeface="Symbola"/>
              </a:rPr>
              <a:t> </a:t>
            </a:r>
            <a:r>
              <a:rPr lang="vi-VN" sz="3600" spc="-10" dirty="0">
                <a:solidFill>
                  <a:srgbClr val="7030A0"/>
                </a:solidFill>
                <a:latin typeface="Times New Roman" panose="02020603050405020304" pitchFamily="18" charset="0"/>
                <a:ea typeface="Symbola"/>
                <a:cs typeface="Symbola"/>
              </a:rPr>
              <a:t>theo </a:t>
            </a:r>
            <a:r>
              <a:rPr lang="vi-VN" sz="3600" dirty="0">
                <a:solidFill>
                  <a:srgbClr val="7030A0"/>
                </a:solidFill>
                <a:latin typeface="Times New Roman" panose="02020603050405020304" pitchFamily="18" charset="0"/>
                <a:ea typeface="Symbola"/>
                <a:cs typeface="Symbola"/>
              </a:rPr>
              <a:t>nguyên</a:t>
            </a:r>
            <a:r>
              <a:rPr lang="vi-VN" sz="3600" spc="-45"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tắc</a:t>
            </a:r>
            <a:r>
              <a:rPr lang="vi-VN" sz="3600" spc="-45"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bổ</a:t>
            </a:r>
            <a:r>
              <a:rPr lang="vi-VN" sz="3600" spc="-45"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sung. </a:t>
            </a:r>
            <a:r>
              <a:rPr lang="vi-VN" sz="3600" dirty="0">
                <a:solidFill>
                  <a:srgbClr val="7030A0"/>
                </a:solidFill>
                <a:highlight>
                  <a:srgbClr val="FFFF00"/>
                </a:highlight>
                <a:latin typeface="Times New Roman" panose="02020603050405020304" pitchFamily="18" charset="0"/>
                <a:ea typeface="Symbola"/>
                <a:cs typeface="Symbola"/>
              </a:rPr>
              <a:t>A</a:t>
            </a:r>
            <a:r>
              <a:rPr lang="vi-VN" sz="3600" spc="-45" dirty="0">
                <a:solidFill>
                  <a:srgbClr val="7030A0"/>
                </a:solidFill>
                <a:highlight>
                  <a:srgbClr val="FFFF00"/>
                </a:highlight>
                <a:latin typeface="Times New Roman" panose="02020603050405020304" pitchFamily="18" charset="0"/>
                <a:ea typeface="Symbola"/>
                <a:cs typeface="Symbola"/>
              </a:rPr>
              <a:t> </a:t>
            </a:r>
            <a:r>
              <a:rPr lang="vi-VN" sz="3600" dirty="0">
                <a:solidFill>
                  <a:srgbClr val="7030A0"/>
                </a:solidFill>
                <a:highlight>
                  <a:srgbClr val="FFFF00"/>
                </a:highlight>
                <a:latin typeface="Times New Roman" panose="02020603050405020304" pitchFamily="18" charset="0"/>
                <a:ea typeface="Symbola"/>
                <a:cs typeface="Symbola"/>
              </a:rPr>
              <a:t>liên</a:t>
            </a:r>
            <a:r>
              <a:rPr lang="vi-VN" sz="3600" spc="-20" dirty="0">
                <a:solidFill>
                  <a:srgbClr val="7030A0"/>
                </a:solidFill>
                <a:highlight>
                  <a:srgbClr val="FFFF00"/>
                </a:highlight>
                <a:latin typeface="Times New Roman" panose="02020603050405020304" pitchFamily="18" charset="0"/>
                <a:ea typeface="Symbola"/>
                <a:cs typeface="Symbola"/>
              </a:rPr>
              <a:t> </a:t>
            </a:r>
            <a:r>
              <a:rPr lang="vi-VN" sz="3600" dirty="0">
                <a:solidFill>
                  <a:srgbClr val="7030A0"/>
                </a:solidFill>
                <a:highlight>
                  <a:srgbClr val="FFFF00"/>
                </a:highlight>
                <a:latin typeface="Times New Roman" panose="02020603050405020304" pitchFamily="18" charset="0"/>
                <a:ea typeface="Symbola"/>
                <a:cs typeface="Symbola"/>
              </a:rPr>
              <a:t>kết</a:t>
            </a:r>
            <a:r>
              <a:rPr lang="vi-VN" sz="3600" spc="-20" dirty="0">
                <a:solidFill>
                  <a:srgbClr val="7030A0"/>
                </a:solidFill>
                <a:highlight>
                  <a:srgbClr val="FFFF00"/>
                </a:highlight>
                <a:latin typeface="Times New Roman" panose="02020603050405020304" pitchFamily="18" charset="0"/>
                <a:ea typeface="Symbola"/>
                <a:cs typeface="Symbola"/>
              </a:rPr>
              <a:t> </a:t>
            </a:r>
            <a:r>
              <a:rPr lang="vi-VN" sz="3600" dirty="0">
                <a:solidFill>
                  <a:srgbClr val="7030A0"/>
                </a:solidFill>
                <a:highlight>
                  <a:srgbClr val="FFFF00"/>
                </a:highlight>
                <a:latin typeface="Times New Roman" panose="02020603050405020304" pitchFamily="18" charset="0"/>
                <a:ea typeface="Symbola"/>
                <a:cs typeface="Symbola"/>
              </a:rPr>
              <a:t>với</a:t>
            </a:r>
            <a:r>
              <a:rPr lang="vi-VN" sz="3600" spc="-20" dirty="0">
                <a:solidFill>
                  <a:srgbClr val="7030A0"/>
                </a:solidFill>
                <a:highlight>
                  <a:srgbClr val="FFFF00"/>
                </a:highlight>
                <a:latin typeface="Times New Roman" panose="02020603050405020304" pitchFamily="18" charset="0"/>
                <a:ea typeface="Symbola"/>
                <a:cs typeface="Symbola"/>
              </a:rPr>
              <a:t> </a:t>
            </a:r>
            <a:r>
              <a:rPr lang="vi-VN" sz="3600" dirty="0">
                <a:solidFill>
                  <a:srgbClr val="7030A0"/>
                </a:solidFill>
                <a:highlight>
                  <a:srgbClr val="FFFF00"/>
                </a:highlight>
                <a:latin typeface="Times New Roman" panose="02020603050405020304" pitchFamily="18" charset="0"/>
                <a:ea typeface="Symbola"/>
                <a:cs typeface="Symbola"/>
              </a:rPr>
              <a:t>T </a:t>
            </a:r>
          </a:p>
          <a:p>
            <a:pPr marR="62230" lvl="0" algn="just">
              <a:lnSpc>
                <a:spcPct val="101000"/>
              </a:lnSpc>
              <a:spcBef>
                <a:spcPts val="280"/>
              </a:spcBef>
              <a:spcAft>
                <a:spcPts val="0"/>
              </a:spcAft>
              <a:buClr>
                <a:srgbClr val="211D1E"/>
              </a:buClr>
              <a:buSzPts val="1200"/>
              <a:tabLst>
                <a:tab pos="177800" algn="l"/>
              </a:tabLst>
            </a:pPr>
            <a:r>
              <a:rPr lang="vi-VN" sz="3600" dirty="0">
                <a:solidFill>
                  <a:srgbClr val="7030A0"/>
                </a:solidFill>
                <a:highlight>
                  <a:srgbClr val="FFFF00"/>
                </a:highlight>
                <a:latin typeface="Times New Roman" panose="02020603050405020304" pitchFamily="18" charset="0"/>
                <a:ea typeface="Symbola"/>
                <a:cs typeface="Symbola"/>
              </a:rPr>
              <a:t>(A - T) bằng 2 liên kết Hydrogen;</a:t>
            </a:r>
            <a:r>
              <a:rPr lang="vi-VN" sz="3600" spc="-20" dirty="0">
                <a:solidFill>
                  <a:srgbClr val="7030A0"/>
                </a:solidFill>
                <a:highlight>
                  <a:srgbClr val="FFFF00"/>
                </a:highlight>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và</a:t>
            </a:r>
            <a:r>
              <a:rPr lang="vi-VN" sz="3600" spc="-75" dirty="0">
                <a:solidFill>
                  <a:srgbClr val="7030A0"/>
                </a:solidFill>
                <a:latin typeface="Times New Roman" panose="02020603050405020304" pitchFamily="18" charset="0"/>
                <a:ea typeface="Symbola"/>
                <a:cs typeface="Symbola"/>
              </a:rPr>
              <a:t> </a:t>
            </a:r>
            <a:r>
              <a:rPr lang="vi-VN" sz="3600" dirty="0">
                <a:solidFill>
                  <a:srgbClr val="7030A0"/>
                </a:solidFill>
                <a:highlight>
                  <a:srgbClr val="00FF00"/>
                </a:highlight>
                <a:latin typeface="Times New Roman" panose="02020603050405020304" pitchFamily="18" charset="0"/>
                <a:ea typeface="Symbola"/>
                <a:cs typeface="Symbola"/>
              </a:rPr>
              <a:t>G</a:t>
            </a:r>
            <a:r>
              <a:rPr lang="vi-VN" sz="3600" spc="-75" dirty="0">
                <a:solidFill>
                  <a:srgbClr val="7030A0"/>
                </a:solidFill>
                <a:highlight>
                  <a:srgbClr val="00FF00"/>
                </a:highlight>
                <a:latin typeface="Times New Roman" panose="02020603050405020304" pitchFamily="18" charset="0"/>
                <a:ea typeface="Symbola"/>
                <a:cs typeface="Symbola"/>
              </a:rPr>
              <a:t> </a:t>
            </a:r>
            <a:r>
              <a:rPr lang="vi-VN" sz="3600" dirty="0">
                <a:solidFill>
                  <a:srgbClr val="7030A0"/>
                </a:solidFill>
                <a:highlight>
                  <a:srgbClr val="00FF00"/>
                </a:highlight>
                <a:latin typeface="Times New Roman" panose="02020603050405020304" pitchFamily="18" charset="0"/>
                <a:ea typeface="Symbola"/>
                <a:cs typeface="Symbola"/>
              </a:rPr>
              <a:t>liên</a:t>
            </a:r>
            <a:r>
              <a:rPr lang="vi-VN" sz="3600" spc="-75" dirty="0">
                <a:solidFill>
                  <a:srgbClr val="7030A0"/>
                </a:solidFill>
                <a:highlight>
                  <a:srgbClr val="00FF00"/>
                </a:highlight>
                <a:latin typeface="Times New Roman" panose="02020603050405020304" pitchFamily="18" charset="0"/>
                <a:ea typeface="Symbola"/>
                <a:cs typeface="Symbola"/>
              </a:rPr>
              <a:t> </a:t>
            </a:r>
            <a:r>
              <a:rPr lang="vi-VN" sz="3600" dirty="0">
                <a:solidFill>
                  <a:srgbClr val="7030A0"/>
                </a:solidFill>
                <a:highlight>
                  <a:srgbClr val="00FF00"/>
                </a:highlight>
                <a:latin typeface="Times New Roman" panose="02020603050405020304" pitchFamily="18" charset="0"/>
                <a:ea typeface="Symbola"/>
                <a:cs typeface="Symbola"/>
              </a:rPr>
              <a:t>kết</a:t>
            </a:r>
            <a:r>
              <a:rPr lang="vi-VN" sz="3600" spc="-75" dirty="0">
                <a:solidFill>
                  <a:srgbClr val="7030A0"/>
                </a:solidFill>
                <a:highlight>
                  <a:srgbClr val="00FF00"/>
                </a:highlight>
                <a:latin typeface="Times New Roman" panose="02020603050405020304" pitchFamily="18" charset="0"/>
                <a:ea typeface="Symbola"/>
                <a:cs typeface="Symbola"/>
              </a:rPr>
              <a:t> </a:t>
            </a:r>
            <a:r>
              <a:rPr lang="vi-VN" sz="3600" dirty="0">
                <a:solidFill>
                  <a:srgbClr val="7030A0"/>
                </a:solidFill>
                <a:highlight>
                  <a:srgbClr val="00FF00"/>
                </a:highlight>
                <a:latin typeface="Times New Roman" panose="02020603050405020304" pitchFamily="18" charset="0"/>
                <a:ea typeface="Symbola"/>
                <a:cs typeface="Symbola"/>
              </a:rPr>
              <a:t>với</a:t>
            </a:r>
            <a:r>
              <a:rPr lang="vi-VN" sz="3600" spc="-75" dirty="0">
                <a:solidFill>
                  <a:srgbClr val="7030A0"/>
                </a:solidFill>
                <a:highlight>
                  <a:srgbClr val="00FF00"/>
                </a:highlight>
                <a:latin typeface="Times New Roman" panose="02020603050405020304" pitchFamily="18" charset="0"/>
                <a:ea typeface="Symbola"/>
                <a:cs typeface="Symbola"/>
              </a:rPr>
              <a:t> </a:t>
            </a:r>
            <a:r>
              <a:rPr lang="vi-VN" sz="3600" dirty="0">
                <a:solidFill>
                  <a:srgbClr val="7030A0"/>
                </a:solidFill>
                <a:highlight>
                  <a:srgbClr val="00FF00"/>
                </a:highlight>
                <a:latin typeface="Times New Roman" panose="02020603050405020304" pitchFamily="18" charset="0"/>
                <a:ea typeface="Symbola"/>
                <a:cs typeface="Symbola"/>
              </a:rPr>
              <a:t>C          </a:t>
            </a:r>
            <a:r>
              <a:rPr lang="vi-VN" sz="3600" spc="-20" dirty="0">
                <a:solidFill>
                  <a:srgbClr val="7030A0"/>
                </a:solidFill>
                <a:highlight>
                  <a:srgbClr val="00FF00"/>
                </a:highlight>
                <a:latin typeface="Times New Roman" panose="02020603050405020304" pitchFamily="18" charset="0"/>
                <a:ea typeface="Symbola"/>
                <a:cs typeface="Symbola"/>
              </a:rPr>
              <a:t>(G – C) </a:t>
            </a:r>
            <a:r>
              <a:rPr lang="vi-VN" sz="3600" dirty="0">
                <a:solidFill>
                  <a:srgbClr val="7030A0"/>
                </a:solidFill>
                <a:highlight>
                  <a:srgbClr val="00FF00"/>
                </a:highlight>
                <a:latin typeface="Times New Roman" panose="02020603050405020304" pitchFamily="18" charset="0"/>
                <a:ea typeface="Symbola"/>
                <a:cs typeface="Symbola"/>
              </a:rPr>
              <a:t>bằng 3 liên kết Hydrogen</a:t>
            </a:r>
            <a:r>
              <a:rPr lang="vi-VN" sz="3600" spc="-20" dirty="0">
                <a:solidFill>
                  <a:srgbClr val="7030A0"/>
                </a:solidFill>
                <a:latin typeface="Times New Roman" panose="02020603050405020304" pitchFamily="18" charset="0"/>
                <a:ea typeface="Symbola"/>
                <a:cs typeface="Symbola"/>
              </a:rPr>
              <a:t> và ngược</a:t>
            </a:r>
            <a:r>
              <a:rPr lang="vi-VN" sz="3600" spc="-55" dirty="0">
                <a:solidFill>
                  <a:srgbClr val="7030A0"/>
                </a:solidFill>
                <a:latin typeface="Times New Roman" panose="02020603050405020304" pitchFamily="18" charset="0"/>
                <a:ea typeface="Symbola"/>
                <a:cs typeface="Symbola"/>
              </a:rPr>
              <a:t> </a:t>
            </a:r>
            <a:r>
              <a:rPr lang="vi-VN" sz="3600" spc="-20" dirty="0">
                <a:solidFill>
                  <a:srgbClr val="7030A0"/>
                </a:solidFill>
                <a:latin typeface="Times New Roman" panose="02020603050405020304" pitchFamily="18" charset="0"/>
                <a:ea typeface="Symbola"/>
                <a:cs typeface="Symbola"/>
              </a:rPr>
              <a:t>lại</a:t>
            </a:r>
            <a:r>
              <a:rPr lang="vi-VN" sz="3600" spc="-55" dirty="0">
                <a:solidFill>
                  <a:srgbClr val="7030A0"/>
                </a:solidFill>
                <a:latin typeface="Times New Roman" panose="02020603050405020304" pitchFamily="18" charset="0"/>
                <a:ea typeface="Symbola"/>
                <a:cs typeface="Symbola"/>
              </a:rPr>
              <a:t> </a:t>
            </a:r>
            <a:r>
              <a:rPr lang="vi-VN" sz="3600" spc="-20" dirty="0">
                <a:solidFill>
                  <a:srgbClr val="7030A0"/>
                </a:solidFill>
                <a:latin typeface="Times New Roman" panose="02020603050405020304" pitchFamily="18" charset="0"/>
                <a:ea typeface="Symbola"/>
                <a:cs typeface="Symbola"/>
              </a:rPr>
              <a:t>tạo </a:t>
            </a:r>
            <a:r>
              <a:rPr lang="vi-VN" sz="3600" dirty="0">
                <a:solidFill>
                  <a:srgbClr val="7030A0"/>
                </a:solidFill>
                <a:latin typeface="Times New Roman" panose="02020603050405020304" pitchFamily="18" charset="0"/>
                <a:ea typeface="Symbola"/>
                <a:cs typeface="Symbola"/>
              </a:rPr>
              <a:t>thành</a:t>
            </a:r>
            <a:r>
              <a:rPr lang="vi-VN" sz="3600" spc="-75"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cặp</a:t>
            </a:r>
            <a:r>
              <a:rPr lang="vi-VN" sz="3600" spc="-75" dirty="0">
                <a:solidFill>
                  <a:srgbClr val="7030A0"/>
                </a:solidFill>
                <a:latin typeface="Times New Roman" panose="02020603050405020304" pitchFamily="18" charset="0"/>
                <a:ea typeface="Symbola"/>
                <a:cs typeface="Symbola"/>
              </a:rPr>
              <a:t> </a:t>
            </a:r>
            <a:r>
              <a:rPr lang="vi-VN" sz="3600" dirty="0">
                <a:solidFill>
                  <a:srgbClr val="7030A0"/>
                </a:solidFill>
                <a:latin typeface="Times New Roman" panose="02020603050405020304" pitchFamily="18" charset="0"/>
                <a:ea typeface="Symbola"/>
                <a:cs typeface="Symbola"/>
              </a:rPr>
              <a:t>nucleotide.</a:t>
            </a:r>
            <a:endParaRPr lang="vi-VN" sz="2800" dirty="0">
              <a:solidFill>
                <a:srgbClr val="7030A0"/>
              </a:solidFill>
              <a:latin typeface="Symbola"/>
              <a:ea typeface="Symbola"/>
              <a:cs typeface="Symbola"/>
            </a:endParaRPr>
          </a:p>
          <a:p>
            <a:pPr marR="62230" lvl="0" algn="just">
              <a:lnSpc>
                <a:spcPct val="101000"/>
              </a:lnSpc>
              <a:spcBef>
                <a:spcPts val="270"/>
              </a:spcBef>
              <a:spcAft>
                <a:spcPts val="0"/>
              </a:spcAft>
              <a:buClr>
                <a:srgbClr val="211D1E"/>
              </a:buClr>
              <a:buSzPts val="1200"/>
              <a:tabLst>
                <a:tab pos="198120" algn="l"/>
              </a:tabLst>
            </a:pPr>
            <a:r>
              <a:rPr lang="vi-VN" sz="3600" spc="-10" dirty="0">
                <a:solidFill>
                  <a:schemeClr val="accent6"/>
                </a:solidFill>
                <a:latin typeface="Times New Roman" panose="02020603050405020304" pitchFamily="18" charset="0"/>
                <a:ea typeface="Symbola"/>
                <a:cs typeface="Symbola"/>
              </a:rPr>
              <a:t>- DNA</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có</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đường</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kính</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20</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Å,</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với</a:t>
            </a:r>
            <a:r>
              <a:rPr lang="vi-VN" sz="3600" spc="-65" dirty="0">
                <a:solidFill>
                  <a:schemeClr val="accent6"/>
                </a:solidFill>
                <a:latin typeface="Times New Roman" panose="02020603050405020304" pitchFamily="18" charset="0"/>
                <a:ea typeface="Symbola"/>
                <a:cs typeface="Symbola"/>
              </a:rPr>
              <a:t> </a:t>
            </a:r>
            <a:r>
              <a:rPr lang="vi-VN" sz="3600" spc="-10" dirty="0">
                <a:solidFill>
                  <a:schemeClr val="accent6"/>
                </a:solidFill>
                <a:latin typeface="Times New Roman" panose="02020603050405020304" pitchFamily="18" charset="0"/>
                <a:ea typeface="Symbola"/>
                <a:cs typeface="Symbola"/>
              </a:rPr>
              <a:t>nhiều </a:t>
            </a:r>
            <a:r>
              <a:rPr lang="vi-VN" sz="3600" dirty="0">
                <a:solidFill>
                  <a:schemeClr val="accent6"/>
                </a:solidFill>
                <a:latin typeface="Times New Roman" panose="02020603050405020304" pitchFamily="18" charset="0"/>
                <a:ea typeface="Symbola"/>
                <a:cs typeface="Symbola"/>
              </a:rPr>
              <a:t>chu</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kì</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xoắn,</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mỗi</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chu</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kì</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xoắn</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dài</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34</a:t>
            </a:r>
            <a:r>
              <a:rPr lang="vi-VN" sz="3600" spc="-75" dirty="0">
                <a:solidFill>
                  <a:schemeClr val="accent6"/>
                </a:solidFill>
                <a:latin typeface="Times New Roman" panose="02020603050405020304" pitchFamily="18" charset="0"/>
                <a:ea typeface="Symbola"/>
                <a:cs typeface="Symbola"/>
              </a:rPr>
              <a:t> </a:t>
            </a:r>
            <a:r>
              <a:rPr lang="vi-VN" sz="3600" dirty="0">
                <a:solidFill>
                  <a:schemeClr val="accent6"/>
                </a:solidFill>
                <a:latin typeface="Times New Roman" panose="02020603050405020304" pitchFamily="18" charset="0"/>
                <a:ea typeface="Symbola"/>
                <a:cs typeface="Symbola"/>
              </a:rPr>
              <a:t>Å </a:t>
            </a:r>
            <a:r>
              <a:rPr lang="vi-VN" sz="3600" spc="-20" dirty="0">
                <a:solidFill>
                  <a:schemeClr val="accent6"/>
                </a:solidFill>
                <a:latin typeface="Times New Roman" panose="02020603050405020304" pitchFamily="18" charset="0"/>
                <a:ea typeface="Symbola"/>
                <a:cs typeface="Symbola"/>
              </a:rPr>
              <a:t>có10</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cặp</a:t>
            </a:r>
            <a:r>
              <a:rPr lang="vi-VN" sz="3600" spc="-55" dirty="0">
                <a:solidFill>
                  <a:schemeClr val="accent6"/>
                </a:solidFill>
                <a:latin typeface="Times New Roman" panose="02020603050405020304" pitchFamily="18" charset="0"/>
                <a:ea typeface="Symbola"/>
                <a:cs typeface="Symbola"/>
              </a:rPr>
              <a:t> </a:t>
            </a:r>
            <a:r>
              <a:rPr lang="vi-VN" sz="3600" spc="-20" dirty="0">
                <a:solidFill>
                  <a:schemeClr val="accent6"/>
                </a:solidFill>
                <a:latin typeface="Times New Roman" panose="02020603050405020304" pitchFamily="18" charset="0"/>
                <a:ea typeface="Symbola"/>
                <a:cs typeface="Symbola"/>
              </a:rPr>
              <a:t>nucleotide.</a:t>
            </a:r>
            <a:endParaRPr lang="vi-VN" sz="2800" dirty="0">
              <a:solidFill>
                <a:schemeClr val="accent6"/>
              </a:solidFill>
              <a:latin typeface="Symbola"/>
              <a:ea typeface="Symbola"/>
              <a:cs typeface="Symbola"/>
            </a:endParaRPr>
          </a:p>
          <a:p>
            <a:pPr marR="62865" lvl="0" algn="just">
              <a:lnSpc>
                <a:spcPct val="101000"/>
              </a:lnSpc>
              <a:spcBef>
                <a:spcPts val="280"/>
              </a:spcBef>
              <a:spcAft>
                <a:spcPts val="0"/>
              </a:spcAft>
              <a:buClr>
                <a:srgbClr val="211D1E"/>
              </a:buClr>
              <a:buSzPts val="1200"/>
              <a:tabLst>
                <a:tab pos="193040" algn="l"/>
              </a:tabLst>
            </a:pPr>
            <a:r>
              <a:rPr lang="vi-VN" sz="3600" spc="-40" dirty="0">
                <a:solidFill>
                  <a:srgbClr val="000000"/>
                </a:solidFill>
                <a:latin typeface="Times New Roman" panose="02020603050405020304" pitchFamily="18" charset="0"/>
                <a:ea typeface="Symbola"/>
                <a:cs typeface="Symbola"/>
              </a:rPr>
              <a:t>* Chức năng: DNA</a:t>
            </a:r>
            <a:r>
              <a:rPr lang="vi-VN" sz="3600" spc="-4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có</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chức</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năng</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lưu</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trữ,</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bảo</a:t>
            </a:r>
            <a:r>
              <a:rPr lang="vi-VN" sz="3600" spc="-35" dirty="0">
                <a:solidFill>
                  <a:srgbClr val="000000"/>
                </a:solidFill>
                <a:latin typeface="Times New Roman" panose="02020603050405020304" pitchFamily="18" charset="0"/>
                <a:ea typeface="Symbola"/>
                <a:cs typeface="Symbola"/>
              </a:rPr>
              <a:t> </a:t>
            </a:r>
            <a:r>
              <a:rPr lang="vi-VN" sz="3600" spc="-40" dirty="0">
                <a:solidFill>
                  <a:srgbClr val="000000"/>
                </a:solidFill>
                <a:latin typeface="Times New Roman" panose="02020603050405020304" pitchFamily="18" charset="0"/>
                <a:ea typeface="Symbola"/>
                <a:cs typeface="Symbola"/>
              </a:rPr>
              <a:t>quản </a:t>
            </a:r>
            <a:r>
              <a:rPr lang="vi-VN" sz="3600" spc="-30" dirty="0">
                <a:solidFill>
                  <a:srgbClr val="000000"/>
                </a:solidFill>
                <a:latin typeface="Times New Roman" panose="02020603050405020304" pitchFamily="18" charset="0"/>
                <a:ea typeface="Symbola"/>
                <a:cs typeface="Symbola"/>
              </a:rPr>
              <a:t>và</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truyền</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đạt</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thông</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tin</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di</a:t>
            </a:r>
            <a:r>
              <a:rPr lang="vi-VN" sz="3600" spc="-45" dirty="0">
                <a:solidFill>
                  <a:srgbClr val="000000"/>
                </a:solidFill>
                <a:latin typeface="Times New Roman" panose="02020603050405020304" pitchFamily="18" charset="0"/>
                <a:ea typeface="Symbola"/>
                <a:cs typeface="Symbola"/>
              </a:rPr>
              <a:t> </a:t>
            </a:r>
            <a:r>
              <a:rPr lang="vi-VN" sz="3600" spc="-30" dirty="0">
                <a:solidFill>
                  <a:srgbClr val="000000"/>
                </a:solidFill>
                <a:latin typeface="Times New Roman" panose="02020603050405020304" pitchFamily="18" charset="0"/>
                <a:ea typeface="Symbola"/>
                <a:cs typeface="Symbola"/>
              </a:rPr>
              <a:t>truyền.</a:t>
            </a:r>
            <a:endParaRPr lang="vi-VN" sz="2800" spc="0" dirty="0">
              <a:effectLst/>
              <a:latin typeface="Symbola"/>
              <a:ea typeface="Symbola"/>
              <a:cs typeface="Symbola"/>
            </a:endParaRPr>
          </a:p>
        </p:txBody>
      </p:sp>
    </p:spTree>
    <p:extLst>
      <p:ext uri="{BB962C8B-B14F-4D97-AF65-F5344CB8AC3E}">
        <p14:creationId xmlns:p14="http://schemas.microsoft.com/office/powerpoint/2010/main" val="1288287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06" name="Text Box 34"/>
          <p:cNvSpPr txBox="1">
            <a:spLocks noChangeArrowheads="1"/>
          </p:cNvSpPr>
          <p:nvPr/>
        </p:nvSpPr>
        <p:spPr bwMode="auto">
          <a:xfrm>
            <a:off x="3992880" y="1371601"/>
            <a:ext cx="3027046"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A = T ; G = </a:t>
            </a:r>
            <a:r>
              <a:rPr lang="en-US" sz="2880" i="1" dirty="0" smtClean="0">
                <a:solidFill>
                  <a:srgbClr val="FF3300"/>
                </a:solidFill>
                <a:latin typeface="VNI-Helve" pitchFamily="2" charset="0"/>
              </a:rPr>
              <a:t>C</a:t>
            </a:r>
            <a:endParaRPr lang="en-US" sz="2880" i="1" dirty="0">
              <a:solidFill>
                <a:srgbClr val="FF3300"/>
              </a:solidFill>
              <a:latin typeface="VNI-Helve" pitchFamily="2" charset="0"/>
            </a:endParaRPr>
          </a:p>
        </p:txBody>
      </p:sp>
      <p:sp>
        <p:nvSpPr>
          <p:cNvPr id="54308" name="Text Box 36"/>
          <p:cNvSpPr txBox="1">
            <a:spLocks noChangeArrowheads="1"/>
          </p:cNvSpPr>
          <p:nvPr/>
        </p:nvSpPr>
        <p:spPr bwMode="auto">
          <a:xfrm>
            <a:off x="3901441" y="2375536"/>
            <a:ext cx="6915150"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N = A+ T+ G+ </a:t>
            </a:r>
            <a:r>
              <a:rPr lang="en-US" sz="2880" i="1" dirty="0" smtClean="0">
                <a:solidFill>
                  <a:srgbClr val="FF3300"/>
                </a:solidFill>
                <a:latin typeface="VNI-Helve" pitchFamily="2" charset="0"/>
              </a:rPr>
              <a:t>C </a:t>
            </a:r>
            <a:r>
              <a:rPr lang="en-US" sz="2880" i="1" dirty="0">
                <a:solidFill>
                  <a:srgbClr val="FF3300"/>
                </a:solidFill>
                <a:latin typeface="VNI-Helve" pitchFamily="2" charset="0"/>
              </a:rPr>
              <a:t>= 2 (A+G) = 2 (T+ </a:t>
            </a:r>
            <a:r>
              <a:rPr lang="en-US" sz="2880" i="1" dirty="0" smtClean="0">
                <a:solidFill>
                  <a:srgbClr val="FF3300"/>
                </a:solidFill>
                <a:latin typeface="VNI-Helve" pitchFamily="2" charset="0"/>
              </a:rPr>
              <a:t>C)</a:t>
            </a:r>
            <a:endParaRPr lang="en-US" sz="2880" i="1" dirty="0">
              <a:solidFill>
                <a:srgbClr val="FF3300"/>
              </a:solidFill>
              <a:latin typeface="VNI-Helve" pitchFamily="2" charset="0"/>
            </a:endParaRPr>
          </a:p>
        </p:txBody>
      </p:sp>
      <p:sp>
        <p:nvSpPr>
          <p:cNvPr id="54310" name="Text Box 38"/>
          <p:cNvSpPr txBox="1">
            <a:spLocks noChangeArrowheads="1"/>
          </p:cNvSpPr>
          <p:nvPr/>
        </p:nvSpPr>
        <p:spPr bwMode="auto">
          <a:xfrm>
            <a:off x="4086226" y="3289936"/>
            <a:ext cx="2651760" cy="683264"/>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3840" i="1" dirty="0">
                <a:solidFill>
                  <a:srgbClr val="FF3300"/>
                </a:solidFill>
                <a:latin typeface="VNI-Helve" pitchFamily="2" charset="0"/>
              </a:rPr>
              <a:t>l = 3,4 A</a:t>
            </a:r>
            <a:r>
              <a:rPr lang="en-US" sz="3840" i="1" baseline="30000" dirty="0">
                <a:solidFill>
                  <a:srgbClr val="FF3300"/>
                </a:solidFill>
                <a:latin typeface="VNI-Helve" pitchFamily="2" charset="0"/>
              </a:rPr>
              <a:t>0</a:t>
            </a:r>
            <a:endParaRPr lang="en-US" sz="3840" i="1" dirty="0">
              <a:solidFill>
                <a:srgbClr val="FF3300"/>
              </a:solidFill>
              <a:latin typeface="VNI-Helve" pitchFamily="2" charset="0"/>
            </a:endParaRPr>
          </a:p>
        </p:txBody>
      </p:sp>
      <p:sp>
        <p:nvSpPr>
          <p:cNvPr id="30755" name="Rectangle 40"/>
          <p:cNvSpPr>
            <a:spLocks noGrp="1"/>
          </p:cNvSpPr>
          <p:nvPr>
            <p:ph type="title"/>
          </p:nvPr>
        </p:nvSpPr>
        <p:spPr>
          <a:xfrm>
            <a:off x="520066" y="301855"/>
            <a:ext cx="7132320" cy="1143000"/>
          </a:xfrm>
          <a:ln/>
        </p:spPr>
        <p:txBody>
          <a:bodyPr vert="horz" wrap="square" lIns="109728" tIns="54864" rIns="109728" bIns="54864" anchor="ctr" anchorCtr="0"/>
          <a:lstStyle/>
          <a:p>
            <a:pPr eaLnBrk="1" hangingPunct="1"/>
            <a:r>
              <a:rPr lang="en-US" altLang="en-US" sz="3360" u="sng" dirty="0" err="1">
                <a:solidFill>
                  <a:srgbClr val="FF0000"/>
                </a:solidFill>
              </a:rPr>
              <a:t>Hệ</a:t>
            </a:r>
            <a:r>
              <a:rPr lang="en-US" altLang="en-US" sz="3360" u="sng" dirty="0">
                <a:solidFill>
                  <a:srgbClr val="FF0000"/>
                </a:solidFill>
              </a:rPr>
              <a:t> quả của nguyên tắc bổ sung</a:t>
            </a:r>
          </a:p>
        </p:txBody>
      </p:sp>
      <p:graphicFrame>
        <p:nvGraphicFramePr>
          <p:cNvPr id="54313" name="Object 41"/>
          <p:cNvGraphicFramePr>
            <a:graphicFrameLocks noGrp="1" noChangeAspect="1"/>
          </p:cNvGraphicFramePr>
          <p:nvPr>
            <p:ph sz="half" idx="1"/>
          </p:nvPr>
        </p:nvGraphicFramePr>
        <p:xfrm>
          <a:off x="4303396" y="4135756"/>
          <a:ext cx="3806190" cy="1104900"/>
        </p:xfrm>
        <a:graphic>
          <a:graphicData uri="http://schemas.openxmlformats.org/presentationml/2006/ole">
            <mc:AlternateContent xmlns:mc="http://schemas.openxmlformats.org/markup-compatibility/2006">
              <mc:Choice xmlns:v="urn:schemas-microsoft-com:vml" Requires="v">
                <p:oleObj spid="_x0000_s2051" r:id="rId3" imgW="1129665" imgH="393700" progId="Equation.3">
                  <p:embed/>
                </p:oleObj>
              </mc:Choice>
              <mc:Fallback>
                <p:oleObj r:id="rId3" imgW="1129665" imgH="393700" progId="Equation.3">
                  <p:embed/>
                  <p:pic>
                    <p:nvPicPr>
                      <p:cNvPr id="0" name=""/>
                      <p:cNvPicPr/>
                      <p:nvPr/>
                    </p:nvPicPr>
                    <p:blipFill>
                      <a:blip r:embed="rId4"/>
                      <a:srcRect/>
                      <a:stretch>
                        <a:fillRect/>
                      </a:stretch>
                    </p:blipFill>
                    <p:spPr>
                      <a:xfrm>
                        <a:off x="4303396" y="4135756"/>
                        <a:ext cx="3806190" cy="1104900"/>
                      </a:xfrm>
                      <a:prstGeom prst="rect">
                        <a:avLst/>
                      </a:prstGeom>
                      <a:noFill/>
                      <a:ln w="38100">
                        <a:miter/>
                      </a:ln>
                    </p:spPr>
                  </p:pic>
                </p:oleObj>
              </mc:Fallback>
            </mc:AlternateContent>
          </a:graphicData>
        </a:graphic>
      </p:graphicFrame>
      <p:sp>
        <p:nvSpPr>
          <p:cNvPr id="37" name="Text Box 34"/>
          <p:cNvSpPr txBox="1">
            <a:spLocks noChangeArrowheads="1"/>
          </p:cNvSpPr>
          <p:nvPr/>
        </p:nvSpPr>
        <p:spPr bwMode="auto">
          <a:xfrm>
            <a:off x="7559040" y="1400176"/>
            <a:ext cx="2834640" cy="535531"/>
          </a:xfrm>
          <a:prstGeom prst="rect">
            <a:avLst/>
          </a:prstGeom>
          <a:solidFill>
            <a:schemeClr val="bg2">
              <a:lumMod val="20000"/>
              <a:lumOff val="80000"/>
            </a:schemeClr>
          </a:solidFill>
          <a:ln w="38100">
            <a:solidFill>
              <a:schemeClr val="tx1"/>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097280" fontAlgn="base">
              <a:spcBef>
                <a:spcPct val="50000"/>
              </a:spcBef>
              <a:spcAft>
                <a:spcPct val="0"/>
              </a:spcAft>
              <a:defRPr/>
            </a:pPr>
            <a:r>
              <a:rPr lang="en-US" sz="2880" i="1" dirty="0">
                <a:solidFill>
                  <a:srgbClr val="FF3300"/>
                </a:solidFill>
                <a:latin typeface="VNI-Helve" pitchFamily="2" charset="0"/>
              </a:rPr>
              <a:t>A + G = T + </a:t>
            </a:r>
            <a:r>
              <a:rPr lang="en-US" sz="2880" i="1" dirty="0" smtClean="0">
                <a:solidFill>
                  <a:srgbClr val="FF3300"/>
                </a:solidFill>
                <a:latin typeface="VNI-Helve" pitchFamily="2" charset="0"/>
              </a:rPr>
              <a:t>C</a:t>
            </a:r>
            <a:endParaRPr lang="en-US" sz="2880" i="1" dirty="0">
              <a:solidFill>
                <a:srgbClr val="FF3300"/>
              </a:solidFill>
              <a:latin typeface="VNI-Helve" pitchFamily="2" charset="0"/>
            </a:endParaRPr>
          </a:p>
        </p:txBody>
      </p:sp>
    </p:spTree>
    <p:extLst>
      <p:ext uri="{BB962C8B-B14F-4D97-AF65-F5344CB8AC3E}">
        <p14:creationId xmlns:p14="http://schemas.microsoft.com/office/powerpoint/2010/main" val="27405590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4306"/>
                                        </p:tgtEl>
                                        <p:attrNameLst>
                                          <p:attrName>style.visibility</p:attrName>
                                        </p:attrNameLst>
                                      </p:cBhvr>
                                      <p:to>
                                        <p:strVal val="visible"/>
                                      </p:to>
                                    </p:set>
                                    <p:animEffect transition="in" filter="checkerboard(across)">
                                      <p:cBhvr>
                                        <p:cTn id="7" dur="500"/>
                                        <p:tgtEl>
                                          <p:spTgt spid="5430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4308"/>
                                        </p:tgtEl>
                                        <p:attrNameLst>
                                          <p:attrName>style.visibility</p:attrName>
                                        </p:attrNameLst>
                                      </p:cBhvr>
                                      <p:to>
                                        <p:strVal val="visible"/>
                                      </p:to>
                                    </p:set>
                                    <p:animEffect transition="in" filter="wipe(down)">
                                      <p:cBhvr>
                                        <p:cTn id="17" dur="500"/>
                                        <p:tgtEl>
                                          <p:spTgt spid="5430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4310"/>
                                        </p:tgtEl>
                                        <p:attrNameLst>
                                          <p:attrName>style.visibility</p:attrName>
                                        </p:attrNameLst>
                                      </p:cBhvr>
                                      <p:to>
                                        <p:strVal val="visible"/>
                                      </p:to>
                                    </p:set>
                                    <p:animEffect transition="in" filter="circle(in)">
                                      <p:cBhvr>
                                        <p:cTn id="22" dur="2000"/>
                                        <p:tgtEl>
                                          <p:spTgt spid="543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4313"/>
                                        </p:tgtEl>
                                        <p:attrNameLst>
                                          <p:attrName>style.visibility</p:attrName>
                                        </p:attrNameLst>
                                      </p:cBhvr>
                                      <p:to>
                                        <p:strVal val="visible"/>
                                      </p:to>
                                    </p:set>
                                    <p:animEffect transition="in" filter="barn(inVertical)">
                                      <p:cBhvr>
                                        <p:cTn id="27" dur="500"/>
                                        <p:tgtEl>
                                          <p:spTgt spid="54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06" grpId="0" animBg="1"/>
      <p:bldP spid="54308" grpId="0" animBg="1"/>
      <p:bldP spid="54310" grpId="0" animBg="1"/>
      <p:bldP spid="3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AF394550-5D93-5933-24B2-CDD3878D6539}"/>
              </a:ext>
            </a:extLst>
          </p:cNvPr>
          <p:cNvSpPr/>
          <p:nvPr/>
        </p:nvSpPr>
        <p:spPr>
          <a:xfrm>
            <a:off x="-1" y="235612"/>
            <a:ext cx="39657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3. KHÁI NIỆM GENE</a:t>
            </a:r>
          </a:p>
        </p:txBody>
      </p:sp>
      <p:sp>
        <p:nvSpPr>
          <p:cNvPr id="4" name="TextBox 3">
            <a:extLst>
              <a:ext uri="{FF2B5EF4-FFF2-40B4-BE49-F238E27FC236}">
                <a16:creationId xmlns:a16="http://schemas.microsoft.com/office/drawing/2014/main" xmlns="" id="{4CA2F49A-B7DC-D930-A7CF-693316DBEE1D}"/>
              </a:ext>
            </a:extLst>
          </p:cNvPr>
          <p:cNvSpPr txBox="1"/>
          <p:nvPr/>
        </p:nvSpPr>
        <p:spPr>
          <a:xfrm>
            <a:off x="607432" y="744236"/>
            <a:ext cx="11422008" cy="550657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sz="36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t>Ở cơ thể sinh vật, mỗi phân tử DNA có chứa vài trăm đến hàng nghìn gene. Mỗi gene quy định một sản phẩm xác định là phân tử RNA hoặc chuỗi polypeptide.</a:t>
            </a:r>
            <a:endParaRPr lang="en-US" sz="3600" dirty="0"/>
          </a:p>
          <a:p>
            <a:pPr>
              <a:spcBef>
                <a:spcPts val="600"/>
              </a:spcBef>
            </a:pPr>
            <a:r>
              <a:rPr lang="vi-VN" sz="36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t>Mỗi gene thường có từ 600 đến 1500 cặp nucleotide có trình tự xác định. </a:t>
            </a:r>
            <a:endParaRPr lang="en-US" sz="3600" dirty="0"/>
          </a:p>
          <a:p>
            <a:pPr>
              <a:spcBef>
                <a:spcPts val="600"/>
              </a:spcBef>
            </a:pPr>
            <a:r>
              <a:rPr lang="vi-VN" sz="36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dirty="0"/>
              <a:t>Tế bào của mỗi loài chứa nhiều gene, </a:t>
            </a:r>
            <a:r>
              <a:rPr lang="vi-VN" sz="3600" dirty="0">
                <a:solidFill>
                  <a:srgbClr val="FF0000"/>
                </a:solidFill>
              </a:rPr>
              <a:t>ví dụ: vi khuẩn       E.coli có khoảng 4 400 gene, ruồi giấm khoảng 14 000 gene, ở người có khoảng 21 300 gene.</a:t>
            </a:r>
            <a:endParaRPr lang="en-US" sz="3600" dirty="0">
              <a:solidFill>
                <a:srgbClr val="FF0000"/>
              </a:solidFill>
            </a:endParaRPr>
          </a:p>
        </p:txBody>
      </p:sp>
    </p:spTree>
    <p:extLst>
      <p:ext uri="{BB962C8B-B14F-4D97-AF65-F5344CB8AC3E}">
        <p14:creationId xmlns:p14="http://schemas.microsoft.com/office/powerpoint/2010/main" val="34399982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AF394550-5D93-5933-24B2-CDD3878D6539}"/>
              </a:ext>
            </a:extLst>
          </p:cNvPr>
          <p:cNvSpPr/>
          <p:nvPr/>
        </p:nvSpPr>
        <p:spPr>
          <a:xfrm>
            <a:off x="-2" y="235612"/>
            <a:ext cx="363772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Aachen" panose="02020500000000000000" pitchFamily="18" charset="0"/>
                <a:cs typeface="Aachen" panose="02020500000000000000" pitchFamily="18" charset="0"/>
              </a:rPr>
              <a:t>3. KHÁI NIỆM GENE</a:t>
            </a:r>
          </a:p>
        </p:txBody>
      </p:sp>
      <p:grpSp>
        <p:nvGrpSpPr>
          <p:cNvPr id="5" name="Group 4">
            <a:extLst>
              <a:ext uri="{FF2B5EF4-FFF2-40B4-BE49-F238E27FC236}">
                <a16:creationId xmlns:a16="http://schemas.microsoft.com/office/drawing/2014/main" xmlns="" id="{FEA0E79C-2CD7-05FA-E9C1-0FF55A4020F9}"/>
              </a:ext>
            </a:extLst>
          </p:cNvPr>
          <p:cNvGrpSpPr/>
          <p:nvPr/>
        </p:nvGrpSpPr>
        <p:grpSpPr>
          <a:xfrm>
            <a:off x="895382" y="989909"/>
            <a:ext cx="9969906" cy="949741"/>
            <a:chOff x="432425" y="961269"/>
            <a:chExt cx="9969906" cy="949741"/>
          </a:xfrm>
        </p:grpSpPr>
        <p:sp>
          <p:nvSpPr>
            <p:cNvPr id="6" name="Rectangle: Rounded Corners 5">
              <a:extLst>
                <a:ext uri="{FF2B5EF4-FFF2-40B4-BE49-F238E27FC236}">
                  <a16:creationId xmlns:a16="http://schemas.microsoft.com/office/drawing/2014/main" xmlns="" id="{C8BF7278-4D48-9890-7330-B529A3FD6965}"/>
                </a:ext>
              </a:extLst>
            </p:cNvPr>
            <p:cNvSpPr/>
            <p:nvPr/>
          </p:nvSpPr>
          <p:spPr>
            <a:xfrm>
              <a:off x="691455" y="1194186"/>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xmlns="" id="{1597EDC9-0DEA-8B3E-0DDF-76BB6FA76611}"/>
                </a:ext>
              </a:extLst>
            </p:cNvPr>
            <p:cNvSpPr/>
            <p:nvPr/>
          </p:nvSpPr>
          <p:spPr>
            <a:xfrm>
              <a:off x="432425" y="961269"/>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xmlns="" id="{08F4457A-FDB3-5A47-C578-6E13BBAFF59E}"/>
                </a:ext>
              </a:extLst>
            </p:cNvPr>
            <p:cNvSpPr/>
            <p:nvPr/>
          </p:nvSpPr>
          <p:spPr>
            <a:xfrm>
              <a:off x="527991" y="1078146"/>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xmlns="" id="{F9162037-CB3C-1D6E-B352-E0318879A83D}"/>
                </a:ext>
              </a:extLst>
            </p:cNvPr>
            <p:cNvSpPr txBox="1"/>
            <p:nvPr/>
          </p:nvSpPr>
          <p:spPr>
            <a:xfrm>
              <a:off x="1374330" y="1275752"/>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dirty="0" err="1">
                  <a:solidFill>
                    <a:prstClr val="black"/>
                  </a:solidFill>
                  <a:latin typeface="Arial" panose="020B0604020202020204" pitchFamily="34" charset="0"/>
                  <a:cs typeface="Arial" panose="020B0604020202020204" pitchFamily="34" charset="0"/>
                </a:rPr>
                <a:t>Đọc</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đoạn</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thông</a:t>
              </a:r>
              <a:r>
                <a:rPr lang="en-US" sz="2700" b="1" dirty="0">
                  <a:solidFill>
                    <a:prstClr val="black"/>
                  </a:solidFill>
                  <a:latin typeface="Arial" panose="020B0604020202020204" pitchFamily="34" charset="0"/>
                  <a:cs typeface="Arial" panose="020B0604020202020204" pitchFamily="34" charset="0"/>
                </a:rPr>
                <a:t> tin </a:t>
              </a:r>
              <a:r>
                <a:rPr lang="en-US" sz="2700" b="1" dirty="0" err="1">
                  <a:solidFill>
                    <a:prstClr val="black"/>
                  </a:solidFill>
                  <a:latin typeface="Arial" panose="020B0604020202020204" pitchFamily="34" charset="0"/>
                  <a:cs typeface="Arial" panose="020B0604020202020204" pitchFamily="34" charset="0"/>
                </a:rPr>
                <a:t>trên</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hãy</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nêu</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khái</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niệm</a:t>
              </a:r>
              <a:r>
                <a:rPr lang="en-US" sz="2700" b="1" dirty="0">
                  <a:solidFill>
                    <a:prstClr val="black"/>
                  </a:solidFill>
                  <a:latin typeface="Arial" panose="020B0604020202020204" pitchFamily="34" charset="0"/>
                  <a:cs typeface="Arial" panose="020B0604020202020204" pitchFamily="34" charset="0"/>
                </a:rPr>
                <a:t> </a:t>
              </a:r>
              <a:r>
                <a:rPr lang="en-US" sz="2700" b="1" dirty="0" err="1">
                  <a:solidFill>
                    <a:prstClr val="black"/>
                  </a:solidFill>
                  <a:latin typeface="Arial" panose="020B0604020202020204" pitchFamily="34" charset="0"/>
                  <a:cs typeface="Arial" panose="020B0604020202020204" pitchFamily="34" charset="0"/>
                </a:rPr>
                <a:t>về</a:t>
              </a:r>
              <a:r>
                <a:rPr lang="en-US" sz="2700" b="1" dirty="0">
                  <a:solidFill>
                    <a:prstClr val="black"/>
                  </a:solidFill>
                  <a:latin typeface="Arial" panose="020B0604020202020204" pitchFamily="34" charset="0"/>
                  <a:cs typeface="Arial" panose="020B0604020202020204" pitchFamily="34" charset="0"/>
                </a:rPr>
                <a:t> gene?</a:t>
              </a: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xmlns="" id="{2CC15108-6BDE-5A58-D2EC-31CEDC4D1248}"/>
              </a:ext>
            </a:extLst>
          </p:cNvPr>
          <p:cNvSpPr txBox="1"/>
          <p:nvPr/>
        </p:nvSpPr>
        <p:spPr>
          <a:xfrm>
            <a:off x="1232452" y="2526269"/>
            <a:ext cx="9797265" cy="2982548"/>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4000" b="1" dirty="0">
                <a:solidFill>
                  <a:srgbClr val="FF0000"/>
                </a:solidFill>
              </a:rPr>
              <a:t>֎</a:t>
            </a:r>
            <a:r>
              <a:rPr lang="en-US" sz="4000" b="1" dirty="0">
                <a:solidFill>
                  <a:srgbClr val="FF0000"/>
                </a:solidFill>
              </a:rPr>
              <a:t> </a:t>
            </a:r>
            <a:r>
              <a:rPr lang="en-US" sz="4000" b="1" dirty="0" err="1">
                <a:solidFill>
                  <a:srgbClr val="FF0000"/>
                </a:solidFill>
              </a:rPr>
              <a:t>Khái</a:t>
            </a:r>
            <a:r>
              <a:rPr lang="en-US" sz="4000" b="1" dirty="0">
                <a:solidFill>
                  <a:srgbClr val="FF0000"/>
                </a:solidFill>
              </a:rPr>
              <a:t> </a:t>
            </a:r>
            <a:r>
              <a:rPr lang="en-US" sz="4000" b="1" dirty="0" err="1">
                <a:solidFill>
                  <a:srgbClr val="FF0000"/>
                </a:solidFill>
              </a:rPr>
              <a:t>niệm</a:t>
            </a:r>
            <a:r>
              <a:rPr lang="en-US" sz="4000" b="1" dirty="0">
                <a:solidFill>
                  <a:srgbClr val="FF0000"/>
                </a:solidFill>
              </a:rPr>
              <a:t> gene: </a:t>
            </a:r>
            <a:r>
              <a:rPr lang="en-US" sz="4000" dirty="0"/>
              <a:t>Gene </a:t>
            </a:r>
            <a:r>
              <a:rPr lang="en-US" sz="4000" dirty="0" err="1"/>
              <a:t>là</a:t>
            </a:r>
            <a:r>
              <a:rPr lang="en-US" sz="4000" dirty="0"/>
              <a:t> </a:t>
            </a:r>
            <a:r>
              <a:rPr lang="en-US" sz="4000" dirty="0" err="1"/>
              <a:t>một</a:t>
            </a:r>
            <a:r>
              <a:rPr lang="en-US" sz="4000" dirty="0"/>
              <a:t> </a:t>
            </a:r>
            <a:r>
              <a:rPr lang="en-US" sz="4000" dirty="0" err="1"/>
              <a:t>đoạn</a:t>
            </a:r>
            <a:r>
              <a:rPr lang="en-US" sz="4000" dirty="0"/>
              <a:t> </a:t>
            </a:r>
            <a:r>
              <a:rPr lang="en-US" sz="4000" dirty="0" err="1"/>
              <a:t>của</a:t>
            </a:r>
            <a:r>
              <a:rPr lang="en-US" sz="4000" dirty="0"/>
              <a:t> </a:t>
            </a:r>
            <a:r>
              <a:rPr lang="en-US" sz="4000" dirty="0" err="1"/>
              <a:t>phân</a:t>
            </a:r>
            <a:r>
              <a:rPr lang="en-US" sz="4000" dirty="0"/>
              <a:t> </a:t>
            </a:r>
            <a:r>
              <a:rPr lang="en-US" sz="4000" dirty="0" err="1"/>
              <a:t>tử</a:t>
            </a:r>
            <a:r>
              <a:rPr lang="en-US" sz="4000" dirty="0"/>
              <a:t> DNA </a:t>
            </a:r>
            <a:r>
              <a:rPr lang="en-US" sz="4000" dirty="0" err="1"/>
              <a:t>mang</a:t>
            </a:r>
            <a:r>
              <a:rPr lang="en-US" sz="4000" dirty="0"/>
              <a:t> </a:t>
            </a:r>
            <a:r>
              <a:rPr lang="en-US" sz="4000" dirty="0" err="1"/>
              <a:t>thông</a:t>
            </a:r>
            <a:r>
              <a:rPr lang="en-US" sz="4000" dirty="0"/>
              <a:t> tin </a:t>
            </a:r>
            <a:r>
              <a:rPr lang="en-US" sz="4000" dirty="0" err="1"/>
              <a:t>mã</a:t>
            </a:r>
            <a:r>
              <a:rPr lang="en-US" sz="4000" dirty="0"/>
              <a:t> </a:t>
            </a:r>
            <a:r>
              <a:rPr lang="en-US" sz="4000" dirty="0" err="1"/>
              <a:t>hóa</a:t>
            </a:r>
            <a:r>
              <a:rPr lang="en-US" sz="4000" dirty="0"/>
              <a:t> </a:t>
            </a:r>
            <a:r>
              <a:rPr lang="en-US" sz="4000" dirty="0" err="1"/>
              <a:t>cho</a:t>
            </a:r>
            <a:r>
              <a:rPr lang="en-US" sz="4000" dirty="0"/>
              <a:t> </a:t>
            </a:r>
            <a:r>
              <a:rPr lang="en-US" sz="4000" dirty="0" err="1"/>
              <a:t>một</a:t>
            </a:r>
            <a:r>
              <a:rPr lang="en-US" sz="4000" dirty="0"/>
              <a:t> </a:t>
            </a:r>
            <a:r>
              <a:rPr lang="en-US" sz="4000" dirty="0" err="1"/>
              <a:t>sản</a:t>
            </a:r>
            <a:r>
              <a:rPr lang="en-US" sz="4000" dirty="0"/>
              <a:t> </a:t>
            </a:r>
            <a:r>
              <a:rPr lang="en-US" sz="4000" dirty="0" err="1"/>
              <a:t>phẩm</a:t>
            </a:r>
            <a:r>
              <a:rPr lang="en-US" sz="4000" dirty="0"/>
              <a:t> </a:t>
            </a:r>
            <a:r>
              <a:rPr lang="en-US" sz="4000" dirty="0" err="1"/>
              <a:t>xác</a:t>
            </a:r>
            <a:r>
              <a:rPr lang="en-US" sz="4000" dirty="0"/>
              <a:t> </a:t>
            </a:r>
            <a:r>
              <a:rPr lang="en-US" sz="4000" dirty="0" err="1"/>
              <a:t>định</a:t>
            </a:r>
            <a:r>
              <a:rPr lang="en-US" sz="4000" dirty="0"/>
              <a:t> </a:t>
            </a:r>
            <a:r>
              <a:rPr lang="en-US" sz="4000" dirty="0" err="1"/>
              <a:t>là</a:t>
            </a:r>
            <a:r>
              <a:rPr lang="en-US" sz="4000" dirty="0"/>
              <a:t> RNA </a:t>
            </a:r>
            <a:r>
              <a:rPr lang="en-US" sz="4000" dirty="0" err="1"/>
              <a:t>hoặc</a:t>
            </a:r>
            <a:r>
              <a:rPr lang="en-US" sz="4000" dirty="0"/>
              <a:t> </a:t>
            </a:r>
            <a:r>
              <a:rPr lang="en-US" sz="4000" dirty="0" err="1"/>
              <a:t>chuỗi</a:t>
            </a:r>
            <a:r>
              <a:rPr lang="en-US" sz="4000" dirty="0"/>
              <a:t> polypeptide.</a:t>
            </a:r>
          </a:p>
        </p:txBody>
      </p:sp>
    </p:spTree>
    <p:extLst>
      <p:ext uri="{BB962C8B-B14F-4D97-AF65-F5344CB8AC3E}">
        <p14:creationId xmlns:p14="http://schemas.microsoft.com/office/powerpoint/2010/main" val="23648723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in on Cây trồng Biến đổi Gen (GMO)">
            <a:extLst>
              <a:ext uri="{FF2B5EF4-FFF2-40B4-BE49-F238E27FC236}">
                <a16:creationId xmlns:a16="http://schemas.microsoft.com/office/drawing/2014/main" xmlns="" id="{1292D752-9103-04F6-A3A0-3C241B17AE5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172"/>
          <a:stretch/>
        </p:blipFill>
        <p:spPr bwMode="auto">
          <a:xfrm>
            <a:off x="2868650" y="-79513"/>
            <a:ext cx="67822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ỏ linh lăng là gì? Cỏ linh lăng có tác dụng gì đối với sức khoẻ?">
            <a:extLst>
              <a:ext uri="{FF2B5EF4-FFF2-40B4-BE49-F238E27FC236}">
                <a16:creationId xmlns:a16="http://schemas.microsoft.com/office/drawing/2014/main" xmlns="" id="{878E3C0B-8187-4A06-AD8F-3662325C4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538" y="2908126"/>
            <a:ext cx="1667079" cy="141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4294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5D5698B-18AF-9970-4620-5081B37B946D}"/>
              </a:ext>
            </a:extLst>
          </p:cNvPr>
          <p:cNvSpPr txBox="1"/>
          <p:nvPr/>
        </p:nvSpPr>
        <p:spPr>
          <a:xfrm>
            <a:off x="1073426" y="236084"/>
            <a:ext cx="10764078" cy="2797369"/>
          </a:xfrm>
          <a:prstGeom prst="rect">
            <a:avLst/>
          </a:prstGeom>
          <a:noFill/>
        </p:spPr>
        <p:txBody>
          <a:bodyPr wrap="square">
            <a:spAutoFit/>
          </a:bodyPr>
          <a:lstStyle/>
          <a:p>
            <a:pPr algn="just">
              <a:lnSpc>
                <a:spcPct val="125000"/>
              </a:lnSpc>
            </a:pPr>
            <a:r>
              <a:rPr lang="en-US" sz="3600" b="1" dirty="0" err="1">
                <a:solidFill>
                  <a:srgbClr val="FF0000"/>
                </a:solidFill>
                <a:latin typeface="+mj-lt"/>
              </a:rPr>
              <a:t>Câu</a:t>
            </a:r>
            <a:r>
              <a:rPr lang="en-US" sz="3600" b="1" dirty="0">
                <a:solidFill>
                  <a:srgbClr val="FF0000"/>
                </a:solidFill>
                <a:latin typeface="+mj-lt"/>
              </a:rPr>
              <a:t> </a:t>
            </a:r>
            <a:r>
              <a:rPr lang="en-US" sz="3600" b="1" dirty="0" err="1">
                <a:solidFill>
                  <a:srgbClr val="FF0000"/>
                </a:solidFill>
                <a:latin typeface="+mj-lt"/>
              </a:rPr>
              <a:t>hỏi</a:t>
            </a:r>
            <a:r>
              <a:rPr lang="en-US" sz="3600" b="1" dirty="0">
                <a:solidFill>
                  <a:srgbClr val="FF0000"/>
                </a:solidFill>
                <a:latin typeface="+mj-lt"/>
              </a:rPr>
              <a:t>: </a:t>
            </a:r>
            <a:r>
              <a:rPr lang="vi-VN" sz="3600" dirty="0">
                <a:solidFill>
                  <a:srgbClr val="FF0000"/>
                </a:solidFill>
                <a:latin typeface="+mj-lt"/>
              </a:rPr>
              <a:t>Những hiểu biết về gene là cơ sở cho những ứng dụng trong chọn giống, y học và kĩ thuật di truyền. Nêu những thành tựu về ứng dụng công nghệ gene trong cuộc sống mà em biết.</a:t>
            </a:r>
            <a:endParaRPr lang="en-US" sz="3600" dirty="0">
              <a:solidFill>
                <a:srgbClr val="FF0000"/>
              </a:solidFill>
              <a:latin typeface="+mj-lt"/>
            </a:endParaRPr>
          </a:p>
        </p:txBody>
      </p:sp>
      <p:sp>
        <p:nvSpPr>
          <p:cNvPr id="15" name="Rectangle: Rounded Corners 14">
            <a:extLst>
              <a:ext uri="{FF2B5EF4-FFF2-40B4-BE49-F238E27FC236}">
                <a16:creationId xmlns:a16="http://schemas.microsoft.com/office/drawing/2014/main" xmlns="" id="{A9C94067-C9EF-4E31-06DC-460436D03D78}"/>
              </a:ext>
            </a:extLst>
          </p:cNvPr>
          <p:cNvSpPr/>
          <p:nvPr/>
        </p:nvSpPr>
        <p:spPr>
          <a:xfrm>
            <a:off x="2135082" y="311850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xmlns="" id="{A8543520-6B5C-2F36-6970-7CBC5E08D25B}"/>
              </a:ext>
            </a:extLst>
          </p:cNvPr>
          <p:cNvSpPr txBox="1"/>
          <p:nvPr/>
        </p:nvSpPr>
        <p:spPr>
          <a:xfrm>
            <a:off x="1164617" y="3667539"/>
            <a:ext cx="10672887" cy="3097964"/>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sz="4000" dirty="0">
                <a:solidFill>
                  <a:srgbClr val="FF0000"/>
                </a:solidFill>
              </a:rPr>
              <a:t>–</a:t>
            </a:r>
            <a:r>
              <a:rPr lang="en-US" sz="4000" dirty="0">
                <a:solidFill>
                  <a:srgbClr val="FF0000"/>
                </a:solidFill>
              </a:rPr>
              <a:t> </a:t>
            </a:r>
            <a:r>
              <a:rPr lang="vi-VN" sz="4000" dirty="0">
                <a:solidFill>
                  <a:srgbClr val="FF0000"/>
                </a:solidFill>
              </a:rPr>
              <a:t>Trong nông nghiệp, </a:t>
            </a:r>
            <a:r>
              <a:rPr lang="vi-VN" sz="4000" b="0" dirty="0"/>
              <a:t>công nghệ gene cho nhiều kết quả to lớn với những sinh vật biến đổi gene: ngô, đậu nành, củ cải đường, khoai tây, cà chua, bí đao, dầu, gạo vàng,...</a:t>
            </a:r>
            <a:endParaRPr lang="en-US" sz="4000" b="0" dirty="0"/>
          </a:p>
        </p:txBody>
      </p:sp>
      <p:sp>
        <p:nvSpPr>
          <p:cNvPr id="6" name="TextBox 5">
            <a:extLst>
              <a:ext uri="{FF2B5EF4-FFF2-40B4-BE49-F238E27FC236}">
                <a16:creationId xmlns:a16="http://schemas.microsoft.com/office/drawing/2014/main" xmlns="" id="{222286F1-21E3-4274-8A39-619197551554}"/>
              </a:ext>
            </a:extLst>
          </p:cNvPr>
          <p:cNvSpPr txBox="1"/>
          <p:nvPr/>
        </p:nvSpPr>
        <p:spPr>
          <a:xfrm>
            <a:off x="967822" y="3667539"/>
            <a:ext cx="11066475" cy="2328523"/>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sz="4000" b="0" dirty="0"/>
              <a:t>Nhờ được chọn lọc gene, những thực phẩm biến đổi gene thường có </a:t>
            </a:r>
            <a:r>
              <a:rPr lang="vi-VN" sz="4000" dirty="0">
                <a:solidFill>
                  <a:srgbClr val="00B050"/>
                </a:solidFill>
              </a:rPr>
              <a:t>năng suất cao, hàm lượng chất dinh dưỡng nhiều,...</a:t>
            </a:r>
            <a:endParaRPr lang="en-US" sz="4000" dirty="0">
              <a:solidFill>
                <a:srgbClr val="00B050"/>
              </a:solidFill>
            </a:endParaRPr>
          </a:p>
        </p:txBody>
      </p:sp>
      <p:sp>
        <p:nvSpPr>
          <p:cNvPr id="7" name="TextBox 6">
            <a:extLst>
              <a:ext uri="{FF2B5EF4-FFF2-40B4-BE49-F238E27FC236}">
                <a16:creationId xmlns:a16="http://schemas.microsoft.com/office/drawing/2014/main" xmlns="" id="{C6365DDE-7672-4B2B-990C-741D8B615A2C}"/>
              </a:ext>
            </a:extLst>
          </p:cNvPr>
          <p:cNvSpPr txBox="1"/>
          <p:nvPr/>
        </p:nvSpPr>
        <p:spPr>
          <a:xfrm>
            <a:off x="1073426" y="3808508"/>
            <a:ext cx="5794099" cy="249683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sz="3200" dirty="0">
                <a:solidFill>
                  <a:srgbClr val="FF0000"/>
                </a:solidFill>
              </a:rPr>
              <a:t>–</a:t>
            </a:r>
            <a:r>
              <a:rPr lang="en-US" sz="3200" dirty="0">
                <a:solidFill>
                  <a:srgbClr val="FF0000"/>
                </a:solidFill>
              </a:rPr>
              <a:t> </a:t>
            </a:r>
            <a:r>
              <a:rPr lang="vi-VN" sz="3200" dirty="0">
                <a:solidFill>
                  <a:srgbClr val="FF0000"/>
                </a:solidFill>
              </a:rPr>
              <a:t>Trong y khoa, </a:t>
            </a:r>
            <a:r>
              <a:rPr lang="vi-VN" sz="3200" b="0" dirty="0"/>
              <a:t>công nghệ gene đóng một vai trò quan trọng: công cụ chẩn đoán, sản xuất thuốc điều trị và vaccine phòng bệnh,... </a:t>
            </a:r>
            <a:endParaRPr lang="en-US" sz="3200" dirty="0">
              <a:solidFill>
                <a:srgbClr val="00B050"/>
              </a:solidFill>
            </a:endParaRPr>
          </a:p>
        </p:txBody>
      </p:sp>
      <p:pic>
        <p:nvPicPr>
          <p:cNvPr id="8" name="Picture 2" descr="Quy trình sản xuất vaccine chống Covid 19 (phần 1)">
            <a:extLst>
              <a:ext uri="{FF2B5EF4-FFF2-40B4-BE49-F238E27FC236}">
                <a16:creationId xmlns:a16="http://schemas.microsoft.com/office/drawing/2014/main" xmlns="" id="{89644E6D-A6A5-48E9-B313-289C6153026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389"/>
          <a:stretch/>
        </p:blipFill>
        <p:spPr bwMode="auto">
          <a:xfrm>
            <a:off x="7064320" y="3893567"/>
            <a:ext cx="4895850" cy="264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2165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xit" presetSubtype="0" fill="hold" grpId="1" nodeType="clickEffect">
                                  <p:stCondLst>
                                    <p:cond delay="0"/>
                                  </p:stCondLst>
                                  <p:childTnLst>
                                    <p:animEffect transition="out" filter="wipe(down)">
                                      <p:cBhvr>
                                        <p:cTn id="22" dur="180" accel="50000">
                                          <p:stCondLst>
                                            <p:cond delay="1820"/>
                                          </p:stCondLst>
                                        </p:cTn>
                                        <p:tgtEl>
                                          <p:spTgt spid="17"/>
                                        </p:tgtEl>
                                      </p:cBhvr>
                                    </p:animEffect>
                                    <p:anim calcmode="lin" valueType="num">
                                      <p:cBhvr>
                                        <p:cTn id="23"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24"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25"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9"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0" dur="26">
                                          <p:stCondLst>
                                            <p:cond delay="620"/>
                                          </p:stCondLst>
                                        </p:cTn>
                                        <p:tgtEl>
                                          <p:spTgt spid="17"/>
                                        </p:tgtEl>
                                      </p:cBhvr>
                                      <p:to x="100000" y="60000"/>
                                    </p:animScale>
                                    <p:animScale>
                                      <p:cBhvr>
                                        <p:cTn id="31" dur="166" decel="50000">
                                          <p:stCondLst>
                                            <p:cond delay="646"/>
                                          </p:stCondLst>
                                        </p:cTn>
                                        <p:tgtEl>
                                          <p:spTgt spid="17"/>
                                        </p:tgtEl>
                                      </p:cBhvr>
                                      <p:to x="100000" y="100000"/>
                                    </p:animScale>
                                    <p:animScale>
                                      <p:cBhvr>
                                        <p:cTn id="32" dur="26">
                                          <p:stCondLst>
                                            <p:cond delay="1312"/>
                                          </p:stCondLst>
                                        </p:cTn>
                                        <p:tgtEl>
                                          <p:spTgt spid="17"/>
                                        </p:tgtEl>
                                      </p:cBhvr>
                                      <p:to x="100000" y="80000"/>
                                    </p:animScale>
                                    <p:animScale>
                                      <p:cBhvr>
                                        <p:cTn id="33" dur="166" decel="50000">
                                          <p:stCondLst>
                                            <p:cond delay="1338"/>
                                          </p:stCondLst>
                                        </p:cTn>
                                        <p:tgtEl>
                                          <p:spTgt spid="17"/>
                                        </p:tgtEl>
                                      </p:cBhvr>
                                      <p:to x="100000" y="100000"/>
                                    </p:animScale>
                                    <p:animScale>
                                      <p:cBhvr>
                                        <p:cTn id="34" dur="26">
                                          <p:stCondLst>
                                            <p:cond delay="1642"/>
                                          </p:stCondLst>
                                        </p:cTn>
                                        <p:tgtEl>
                                          <p:spTgt spid="17"/>
                                        </p:tgtEl>
                                      </p:cBhvr>
                                      <p:to x="100000" y="90000"/>
                                    </p:animScale>
                                    <p:animScale>
                                      <p:cBhvr>
                                        <p:cTn id="35" dur="166" decel="50000">
                                          <p:stCondLst>
                                            <p:cond delay="1668"/>
                                          </p:stCondLst>
                                        </p:cTn>
                                        <p:tgtEl>
                                          <p:spTgt spid="17"/>
                                        </p:tgtEl>
                                      </p:cBhvr>
                                      <p:to x="100000" y="100000"/>
                                    </p:animScale>
                                    <p:animScale>
                                      <p:cBhvr>
                                        <p:cTn id="36" dur="26">
                                          <p:stCondLst>
                                            <p:cond delay="1808"/>
                                          </p:stCondLst>
                                        </p:cTn>
                                        <p:tgtEl>
                                          <p:spTgt spid="17"/>
                                        </p:tgtEl>
                                      </p:cBhvr>
                                      <p:to x="100000" y="95000"/>
                                    </p:animScale>
                                    <p:animScale>
                                      <p:cBhvr>
                                        <p:cTn id="37" dur="166" decel="50000">
                                          <p:stCondLst>
                                            <p:cond delay="1834"/>
                                          </p:stCondLst>
                                        </p:cTn>
                                        <p:tgtEl>
                                          <p:spTgt spid="17"/>
                                        </p:tgtEl>
                                      </p:cBhvr>
                                      <p:to x="100000" y="100000"/>
                                    </p:animScale>
                                    <p:set>
                                      <p:cBhvr>
                                        <p:cTn id="38" dur="1" fill="hold">
                                          <p:stCondLst>
                                            <p:cond delay="19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45" presetClass="exit" presetSubtype="0" fill="hold" grpId="1" nodeType="clickEffect">
                                  <p:stCondLst>
                                    <p:cond delay="0"/>
                                  </p:stCondLst>
                                  <p:childTnLst>
                                    <p:animEffect transition="out" filter="fade">
                                      <p:cBhvr>
                                        <p:cTn id="47" dur="2000"/>
                                        <p:tgtEl>
                                          <p:spTgt spid="6"/>
                                        </p:tgtEl>
                                      </p:cBhvr>
                                    </p:animEffect>
                                    <p:anim calcmode="lin" valueType="num">
                                      <p:cBhvr>
                                        <p:cTn id="48"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9" dur="2000"/>
                                        <p:tgtEl>
                                          <p:spTgt spid="6"/>
                                        </p:tgtEl>
                                        <p:attrNameLst>
                                          <p:attrName>ppt_h</p:attrName>
                                        </p:attrNameLst>
                                      </p:cBhvr>
                                      <p:tavLst>
                                        <p:tav tm="0">
                                          <p:val>
                                            <p:strVal val="ppt_h"/>
                                          </p:val>
                                        </p:tav>
                                        <p:tav tm="100000">
                                          <p:val>
                                            <p:strVal val="ppt_h"/>
                                          </p:val>
                                        </p:tav>
                                      </p:tavLst>
                                    </p:anim>
                                    <p:set>
                                      <p:cBhvr>
                                        <p:cTn id="50" dur="1" fill="hold">
                                          <p:stCondLst>
                                            <p:cond delay="19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ircle(in)">
                                      <p:cBhvr>
                                        <p:cTn id="55" dur="2000"/>
                                        <p:tgtEl>
                                          <p:spTgt spid="7"/>
                                        </p:tgtEl>
                                      </p:cBhvr>
                                    </p:animEffect>
                                  </p:childTnLst>
                                </p:cTn>
                              </p:par>
                              <p:par>
                                <p:cTn id="56" presetID="6" presetClass="entr" presetSubtype="16"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circle(in)">
                                      <p:cBhvr>
                                        <p:cTn id="5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7" grpId="0"/>
      <p:bldP spid="17" grpId="1"/>
      <p:bldP spid="6" grpId="0"/>
      <p:bldP spid="6" grpId="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AF394550-5D93-5933-24B2-CDD3878D6539}"/>
              </a:ext>
            </a:extLst>
          </p:cNvPr>
          <p:cNvSpPr/>
          <p:nvPr/>
        </p:nvSpPr>
        <p:spPr>
          <a:xfrm>
            <a:off x="-1" y="235612"/>
            <a:ext cx="6420679" cy="567003"/>
          </a:xfrm>
          <a:prstGeom prst="homePlate">
            <a:avLst>
              <a:gd name="adj" fmla="val 3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4. TÍNH ĐA DẠNG VÀ ĐẶC TRƯNG</a:t>
            </a:r>
          </a:p>
        </p:txBody>
      </p:sp>
      <p:pic>
        <p:nvPicPr>
          <p:cNvPr id="7170" name="Picture 2">
            <a:extLst>
              <a:ext uri="{FF2B5EF4-FFF2-40B4-BE49-F238E27FC236}">
                <a16:creationId xmlns:a16="http://schemas.microsoft.com/office/drawing/2014/main" xmlns=""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F4DA11C3-A24C-DD57-6E42-4C52B9D7B8DA}"/>
              </a:ext>
            </a:extLst>
          </p:cNvPr>
          <p:cNvGrpSpPr/>
          <p:nvPr/>
        </p:nvGrpSpPr>
        <p:grpSpPr>
          <a:xfrm>
            <a:off x="1009767" y="1035622"/>
            <a:ext cx="9855290" cy="2151115"/>
            <a:chOff x="673582" y="1589717"/>
            <a:chExt cx="5962754" cy="2151115"/>
          </a:xfrm>
        </p:grpSpPr>
        <p:sp>
          <p:nvSpPr>
            <p:cNvPr id="15" name="Rectangle: Rounded Corners 14">
              <a:extLst>
                <a:ext uri="{FF2B5EF4-FFF2-40B4-BE49-F238E27FC236}">
                  <a16:creationId xmlns:a16="http://schemas.microsoft.com/office/drawing/2014/main" xmlns=""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xmlns="" id="{724E4182-2944-B806-D5B3-DFF4344061F8}"/>
                </a:ext>
              </a:extLst>
            </p:cNvPr>
            <p:cNvSpPr txBox="1"/>
            <p:nvPr/>
          </p:nvSpPr>
          <p:spPr>
            <a:xfrm>
              <a:off x="825223" y="1625381"/>
              <a:ext cx="5709027" cy="211545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800" b="1" kern="0" dirty="0">
                  <a:solidFill>
                    <a:prstClr val="black"/>
                  </a:solidFill>
                  <a:latin typeface="+mj-lt"/>
                  <a:cs typeface="Arial" panose="020B0604020202020204" pitchFamily="34" charset="0"/>
                </a:rPr>
                <a:t>1. </a:t>
              </a:r>
              <a:r>
                <a:rPr lang="vi-VN" sz="2800" kern="0" dirty="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800" b="1" kern="0" dirty="0">
                  <a:solidFill>
                    <a:prstClr val="black"/>
                  </a:solidFill>
                  <a:latin typeface="+mj-lt"/>
                  <a:cs typeface="Arial" panose="020B0604020202020204" pitchFamily="34" charset="0"/>
                </a:rPr>
                <a:t>2. </a:t>
              </a:r>
              <a:r>
                <a:rPr lang="vi-VN" sz="2800" kern="0" dirty="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800" i="0" u="none" strike="noStrike" kern="0" cap="none" spc="0" normalizeH="0" baseline="0" noProof="0" dirty="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xmlns=""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9095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4DA11C3-A24C-DD57-6E42-4C52B9D7B8DA}"/>
              </a:ext>
            </a:extLst>
          </p:cNvPr>
          <p:cNvGrpSpPr/>
          <p:nvPr/>
        </p:nvGrpSpPr>
        <p:grpSpPr>
          <a:xfrm>
            <a:off x="1389839" y="471128"/>
            <a:ext cx="9228111" cy="1258306"/>
            <a:chOff x="673582" y="1589717"/>
            <a:chExt cx="5962754" cy="1258306"/>
          </a:xfrm>
        </p:grpSpPr>
        <p:sp>
          <p:nvSpPr>
            <p:cNvPr id="15" name="Rectangle: Rounded Corners 14">
              <a:extLst>
                <a:ext uri="{FF2B5EF4-FFF2-40B4-BE49-F238E27FC236}">
                  <a16:creationId xmlns:a16="http://schemas.microsoft.com/office/drawing/2014/main" xmlns=""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xmlns="" id="{724E4182-2944-B806-D5B3-DFF4344061F8}"/>
                </a:ext>
              </a:extLst>
            </p:cNvPr>
            <p:cNvSpPr txBox="1"/>
            <p:nvPr/>
          </p:nvSpPr>
          <p:spPr>
            <a:xfrm>
              <a:off x="825223" y="1625381"/>
              <a:ext cx="5709027" cy="122264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a:solidFill>
                    <a:prstClr val="black"/>
                  </a:solidFill>
                  <a:latin typeface="+mj-lt"/>
                  <a:cs typeface="Arial" panose="020B0604020202020204" pitchFamily="34" charset="0"/>
                </a:rPr>
                <a:t>1. </a:t>
              </a:r>
              <a:r>
                <a:rPr lang="vi-VN" sz="32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a16="http://schemas.microsoft.com/office/drawing/2014/main" xmlns="" id="{AD8A23EA-9539-53DF-B62F-CC4853C6288D}"/>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xmlns="" id="{FB375FEA-A909-E8E1-67B6-7C306DF41FC6}"/>
              </a:ext>
            </a:extLst>
          </p:cNvPr>
          <p:cNvSpPr txBox="1"/>
          <p:nvPr/>
        </p:nvSpPr>
        <p:spPr>
          <a:xfrm>
            <a:off x="1085850" y="3030075"/>
            <a:ext cx="10725149" cy="299543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sz="3200" b="1" dirty="0">
                <a:solidFill>
                  <a:srgbClr val="FF0000"/>
                </a:solidFill>
              </a:rPr>
              <a:t>Chỉ từ bốn loại nucleotide tạo ra được sự đa dạng của phân tử DNA vì: </a:t>
            </a:r>
            <a:r>
              <a:rPr lang="vi-VN" sz="3200" dirty="0"/>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sz="3200" dirty="0"/>
          </a:p>
        </p:txBody>
      </p:sp>
    </p:spTree>
    <p:extLst>
      <p:ext uri="{BB962C8B-B14F-4D97-AF65-F5344CB8AC3E}">
        <p14:creationId xmlns:p14="http://schemas.microsoft.com/office/powerpoint/2010/main" val="4838942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F4DA11C3-A24C-DD57-6E42-4C52B9D7B8DA}"/>
              </a:ext>
            </a:extLst>
          </p:cNvPr>
          <p:cNvGrpSpPr/>
          <p:nvPr/>
        </p:nvGrpSpPr>
        <p:grpSpPr>
          <a:xfrm>
            <a:off x="618031" y="345341"/>
            <a:ext cx="11031044" cy="1235810"/>
            <a:chOff x="673582" y="1589716"/>
            <a:chExt cx="5962754" cy="1849238"/>
          </a:xfrm>
        </p:grpSpPr>
        <p:sp>
          <p:nvSpPr>
            <p:cNvPr id="15" name="Rectangle: Rounded Corners 14">
              <a:extLst>
                <a:ext uri="{FF2B5EF4-FFF2-40B4-BE49-F238E27FC236}">
                  <a16:creationId xmlns:a16="http://schemas.microsoft.com/office/drawing/2014/main" xmlns="" id="{9E810159-3BA8-6490-2711-221B73F98756}"/>
                </a:ext>
              </a:extLst>
            </p:cNvPr>
            <p:cNvSpPr/>
            <p:nvPr/>
          </p:nvSpPr>
          <p:spPr>
            <a:xfrm>
              <a:off x="673582" y="1589716"/>
              <a:ext cx="5962754" cy="1849237"/>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xmlns="" id="{724E4182-2944-B806-D5B3-DFF4344061F8}"/>
                </a:ext>
              </a:extLst>
            </p:cNvPr>
            <p:cNvSpPr txBox="1"/>
            <p:nvPr/>
          </p:nvSpPr>
          <p:spPr>
            <a:xfrm>
              <a:off x="825223" y="1625381"/>
              <a:ext cx="5709027" cy="1813573"/>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kern="0">
                  <a:solidFill>
                    <a:prstClr val="black"/>
                  </a:solidFill>
                  <a:latin typeface="+mj-lt"/>
                  <a:cs typeface="Arial" panose="020B0604020202020204" pitchFamily="34" charset="0"/>
                </a:rPr>
                <a:t>2. </a:t>
              </a:r>
              <a:r>
                <a:rPr lang="vi-VN" sz="32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32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xmlns="" id="{BC78F9ED-6082-8503-B5F7-EF17AE1B9533}"/>
              </a:ext>
            </a:extLst>
          </p:cNvPr>
          <p:cNvSpPr/>
          <p:nvPr/>
        </p:nvSpPr>
        <p:spPr>
          <a:xfrm>
            <a:off x="5279712" y="168720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xmlns="" id="{8DCEAF89-39BD-D8A4-EF6D-EB057D129290}"/>
              </a:ext>
            </a:extLst>
          </p:cNvPr>
          <p:cNvSpPr txBox="1"/>
          <p:nvPr/>
        </p:nvSpPr>
        <p:spPr>
          <a:xfrm>
            <a:off x="815193" y="2257241"/>
            <a:ext cx="10833881" cy="4183709"/>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sz="2800">
                <a:solidFill>
                  <a:srgbClr val="FF0000"/>
                </a:solidFill>
              </a:rPr>
              <a:t>- Ứng dụng của phương pháp phân tích DNA:</a:t>
            </a:r>
          </a:p>
          <a:p>
            <a:r>
              <a:rPr lang="en-US" sz="2800" b="0"/>
              <a:t>	</a:t>
            </a:r>
            <a:r>
              <a:rPr lang="vi-VN" sz="2800" b="0"/>
              <a:t>+ So sánh, đối chiếu các mẫu DNA để xác định quan hệ huyết thống, danh tính của những thi thể không còn nguyên vẹn, truy tìm tội phạm hay nghiên cứu phát sinh chủng loại sinh vật.</a:t>
            </a:r>
          </a:p>
          <a:p>
            <a:r>
              <a:rPr lang="en-US" sz="2800" b="0"/>
              <a:t>	</a:t>
            </a:r>
            <a:r>
              <a:rPr lang="vi-VN" sz="2800" b="0"/>
              <a:t>+ Phân tích DNA để dự đoán nguy cơ mắc các bệnh di truyền và điều trị y tế.</a:t>
            </a:r>
          </a:p>
          <a:p>
            <a:r>
              <a:rPr lang="vi-VN" sz="2800">
                <a:solidFill>
                  <a:srgbClr val="FF0000"/>
                </a:solidFill>
              </a:rPr>
              <a:t>- Cơ sở của các ứng dụng </a:t>
            </a:r>
            <a:r>
              <a:rPr lang="vi-VN" sz="2800" b="0"/>
              <a:t>đó là tính đặc trưng của DNA (DNA đặc trưng cho loài, thậm trí từng cá thể).</a:t>
            </a:r>
            <a:endParaRPr lang="en-US" sz="2800" b="0"/>
          </a:p>
        </p:txBody>
      </p:sp>
    </p:spTree>
    <p:extLst>
      <p:ext uri="{BB962C8B-B14F-4D97-AF65-F5344CB8AC3E}">
        <p14:creationId xmlns:p14="http://schemas.microsoft.com/office/powerpoint/2010/main" val="34958491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xmlns=""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xmlns="" id="{CE075B04-A9E3-AB23-09D0-E667D39F58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xmlns=""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xmlns=""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xmlns=""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xmlns="" id="{CC466F4E-14FE-6593-E703-6C4A866D79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7025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6986452-C2A6-410D-877A-C8765E72F1D5}"/>
              </a:ext>
            </a:extLst>
          </p:cNvPr>
          <p:cNvSpPr/>
          <p:nvPr/>
        </p:nvSpPr>
        <p:spPr>
          <a:xfrm>
            <a:off x="1119808" y="2043645"/>
            <a:ext cx="10379765" cy="3170099"/>
          </a:xfrm>
          <a:prstGeom prst="rect">
            <a:avLst/>
          </a:prstGeom>
        </p:spPr>
        <p:txBody>
          <a:bodyPr wrap="square">
            <a:spAutoFit/>
          </a:bodyPr>
          <a:lstStyle/>
          <a:p>
            <a:r>
              <a:rPr lang="vi-VN" sz="4000" dirty="0">
                <a:latin typeface="+mj-lt"/>
              </a:rPr>
              <a:t>Khi thay đổi số lượng, thành phần và đặc biệt là trình tự sắp xếp các nucleotit (A, T, C, G) thì có thể tạo vô số phân tử ADN khác nhau. </a:t>
            </a:r>
          </a:p>
          <a:p>
            <a:r>
              <a:rPr lang="vi-VN" sz="4000" dirty="0">
                <a:latin typeface="+mj-lt"/>
              </a:rPr>
              <a:t>Vì thế tạo nên tính đa dạng, đặc trưng cho loài (thậm chí cho cá thể)</a:t>
            </a:r>
          </a:p>
        </p:txBody>
      </p:sp>
      <p:sp>
        <p:nvSpPr>
          <p:cNvPr id="3" name="Arrow: Pentagon 2">
            <a:extLst>
              <a:ext uri="{FF2B5EF4-FFF2-40B4-BE49-F238E27FC236}">
                <a16:creationId xmlns:a16="http://schemas.microsoft.com/office/drawing/2014/main" xmlns="" id="{04010B52-DCC9-4A06-A9D8-43129688B0ED}"/>
              </a:ext>
            </a:extLst>
          </p:cNvPr>
          <p:cNvSpPr/>
          <p:nvPr/>
        </p:nvSpPr>
        <p:spPr>
          <a:xfrm>
            <a:off x="357808" y="583481"/>
            <a:ext cx="6420679" cy="567003"/>
          </a:xfrm>
          <a:prstGeom prst="homePlate">
            <a:avLst>
              <a:gd name="adj" fmla="val 3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dirty="0">
                <a:latin typeface="Times New Roman "/>
                <a:ea typeface="Aachen" panose="02020500000000000000" pitchFamily="18" charset="0"/>
                <a:cs typeface="Aachen" panose="02020500000000000000" pitchFamily="18" charset="0"/>
              </a:rPr>
              <a:t>4. TÍNH ĐA DẠNG VÀ ĐẶC TRƯNG</a:t>
            </a:r>
          </a:p>
        </p:txBody>
      </p:sp>
    </p:spTree>
    <p:extLst>
      <p:ext uri="{BB962C8B-B14F-4D97-AF65-F5344CB8AC3E}">
        <p14:creationId xmlns:p14="http://schemas.microsoft.com/office/powerpoint/2010/main" val="201702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xmlns=""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xmlns=""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a16="http://schemas.microsoft.com/office/drawing/2014/main" xmlns=""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2271272524"/>
      </p:ext>
    </p:extLst>
  </p:cSld>
  <p:clrMapOvr>
    <a:masterClrMapping/>
  </p:clrMapOvr>
  <p:transition spd="slow">
    <p:comb/>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021AE72C-F093-1FD7-98E7-BBC94FA2B102}"/>
              </a:ext>
            </a:extLst>
          </p:cNvPr>
          <p:cNvSpPr/>
          <p:nvPr/>
        </p:nvSpPr>
        <p:spPr>
          <a:xfrm>
            <a:off x="119676" y="246206"/>
            <a:ext cx="545617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r>
              <a:rPr lang="en-US" sz="2400" b="1" dirty="0">
                <a:latin typeface="Times New Roman "/>
                <a:ea typeface="Aachen" panose="02020500000000000000" pitchFamily="18" charset="0"/>
                <a:cs typeface="Aachen" panose="02020500000000000000" pitchFamily="18" charset="0"/>
              </a:rPr>
              <a:t>1. 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xmlns="" id="{3E20B7F9-0CBE-8D2D-7C0F-01FDACD74DAD}"/>
              </a:ext>
            </a:extLst>
          </p:cNvPr>
          <p:cNvPicPr>
            <a:picLocks noChangeAspect="1"/>
          </p:cNvPicPr>
          <p:nvPr/>
        </p:nvPicPr>
        <p:blipFill rotWithShape="1">
          <a:blip r:embed="rId2"/>
          <a:srcRect t="13824" b="8221"/>
          <a:stretch/>
        </p:blipFill>
        <p:spPr>
          <a:xfrm>
            <a:off x="3541866" y="791531"/>
            <a:ext cx="7444863" cy="5925521"/>
          </a:xfrm>
          <a:prstGeom prst="rect">
            <a:avLst/>
          </a:prstGeom>
        </p:spPr>
      </p:pic>
      <p:grpSp>
        <p:nvGrpSpPr>
          <p:cNvPr id="12" name="Group 11">
            <a:extLst>
              <a:ext uri="{FF2B5EF4-FFF2-40B4-BE49-F238E27FC236}">
                <a16:creationId xmlns:a16="http://schemas.microsoft.com/office/drawing/2014/main" xmlns="" id="{F5DEAFEB-B57E-45A5-A786-AFDB7C57A707}"/>
              </a:ext>
            </a:extLst>
          </p:cNvPr>
          <p:cNvGrpSpPr/>
          <p:nvPr/>
        </p:nvGrpSpPr>
        <p:grpSpPr>
          <a:xfrm>
            <a:off x="325196" y="1326215"/>
            <a:ext cx="3011150" cy="4877831"/>
            <a:chOff x="673582" y="1589717"/>
            <a:chExt cx="5962754" cy="1587193"/>
          </a:xfrm>
        </p:grpSpPr>
        <p:sp>
          <p:nvSpPr>
            <p:cNvPr id="13" name="Rectangle: Rounded Corners 12">
              <a:extLst>
                <a:ext uri="{FF2B5EF4-FFF2-40B4-BE49-F238E27FC236}">
                  <a16:creationId xmlns:a16="http://schemas.microsoft.com/office/drawing/2014/main" xmlns="" id="{4F587E18-D03F-4354-AD13-1EEE4A1C9517}"/>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14" name="TextBox 13">
              <a:extLst>
                <a:ext uri="{FF2B5EF4-FFF2-40B4-BE49-F238E27FC236}">
                  <a16:creationId xmlns:a16="http://schemas.microsoft.com/office/drawing/2014/main" xmlns="" id="{6502A9B6-FAE3-4864-B1D2-0AEEC9CC346F}"/>
                </a:ext>
              </a:extLst>
            </p:cNvPr>
            <p:cNvSpPr txBox="1"/>
            <p:nvPr/>
          </p:nvSpPr>
          <p:spPr>
            <a:xfrm>
              <a:off x="825224" y="1625381"/>
              <a:ext cx="5709028" cy="155152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3200" b="1" i="1" kern="0" dirty="0">
                  <a:solidFill>
                    <a:prstClr val="black"/>
                  </a:solidFill>
                  <a:latin typeface="+mj-lt"/>
                  <a:cs typeface="Arial" panose="020B0604020202020204" pitchFamily="34" charset="0"/>
                </a:rPr>
                <a:t>Dựa vào kiến thức đã học và quan sá</a:t>
              </a:r>
              <a:r>
                <a:rPr lang="en-US" sz="3200" b="1" i="1" kern="0" dirty="0">
                  <a:solidFill>
                    <a:prstClr val="black"/>
                  </a:solidFill>
                  <a:latin typeface="+mj-lt"/>
                  <a:cs typeface="Arial" panose="020B0604020202020204" pitchFamily="34" charset="0"/>
                </a:rPr>
                <a:t>t </a:t>
              </a:r>
              <a:r>
                <a:rPr lang="en-US" sz="3200" b="1" i="1" kern="0" dirty="0" err="1">
                  <a:solidFill>
                    <a:prstClr val="black"/>
                  </a:solidFill>
                  <a:latin typeface="+mj-lt"/>
                  <a:cs typeface="Arial" panose="020B0604020202020204" pitchFamily="34" charset="0"/>
                </a:rPr>
                <a:t>hình</a:t>
              </a:r>
              <a:r>
                <a:rPr lang="vi-VN" sz="3200" b="1" i="1" kern="0" dirty="0">
                  <a:solidFill>
                    <a:prstClr val="black"/>
                  </a:solidFill>
                  <a:latin typeface="+mj-lt"/>
                  <a:cs typeface="Arial" panose="020B0604020202020204" pitchFamily="34" charset="0"/>
                </a:rPr>
                <a:t>, thực hiện các yêu cầu sau:</a:t>
              </a:r>
              <a:endParaRPr lang="en-US" sz="3200" b="1" i="1" kern="0" dirty="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3200" kern="0" dirty="0">
                  <a:solidFill>
                    <a:prstClr val="black"/>
                  </a:solidFill>
                  <a:latin typeface="+mj-lt"/>
                  <a:cs typeface="Arial" panose="020B0604020202020204" pitchFamily="34" charset="0"/>
                </a:rPr>
                <a:t>1. </a:t>
              </a:r>
              <a:r>
                <a:rPr lang="vi-VN" sz="3200" kern="0" dirty="0">
                  <a:solidFill>
                    <a:prstClr val="black"/>
                  </a:solidFill>
                  <a:latin typeface="+mj-lt"/>
                  <a:cs typeface="Arial" panose="020B0604020202020204" pitchFamily="34" charset="0"/>
                </a:rPr>
                <a:t>Mô tả cấu trúc của phân tử RNA.</a:t>
              </a:r>
              <a:endParaRPr lang="en-US" sz="3200" kern="0" dirty="0">
                <a:solidFill>
                  <a:prstClr val="black"/>
                </a:solidFill>
                <a:latin typeface="+mj-lt"/>
                <a:cs typeface="Arial" panose="020B0604020202020204" pitchFamily="34" charset="0"/>
              </a:endParaRPr>
            </a:p>
          </p:txBody>
        </p:sp>
      </p:grpSp>
    </p:spTree>
    <p:extLst>
      <p:ext uri="{BB962C8B-B14F-4D97-AF65-F5344CB8AC3E}">
        <p14:creationId xmlns:p14="http://schemas.microsoft.com/office/powerpoint/2010/main" val="41111566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021AE72C-F093-1FD7-98E7-BBC94FA2B102}"/>
              </a:ext>
            </a:extLst>
          </p:cNvPr>
          <p:cNvSpPr/>
          <p:nvPr/>
        </p:nvSpPr>
        <p:spPr>
          <a:xfrm>
            <a:off x="119676" y="246206"/>
            <a:ext cx="545617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r>
              <a:rPr lang="en-US" sz="2400" b="1" dirty="0">
                <a:latin typeface="Times New Roman "/>
                <a:ea typeface="Aachen" panose="02020500000000000000" pitchFamily="18" charset="0"/>
                <a:cs typeface="Aachen" panose="02020500000000000000" pitchFamily="18" charset="0"/>
              </a:rPr>
              <a:t>1. 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xmlns="" id="{3E20B7F9-0CBE-8D2D-7C0F-01FDACD74DAD}"/>
              </a:ext>
            </a:extLst>
          </p:cNvPr>
          <p:cNvPicPr>
            <a:picLocks noChangeAspect="1"/>
          </p:cNvPicPr>
          <p:nvPr/>
        </p:nvPicPr>
        <p:blipFill rotWithShape="1">
          <a:blip r:embed="rId2"/>
          <a:srcRect t="13824" b="8221"/>
          <a:stretch/>
        </p:blipFill>
        <p:spPr>
          <a:xfrm>
            <a:off x="510431" y="1043425"/>
            <a:ext cx="5207555" cy="4144801"/>
          </a:xfrm>
          <a:prstGeom prst="rect">
            <a:avLst/>
          </a:prstGeom>
        </p:spPr>
      </p:pic>
      <p:grpSp>
        <p:nvGrpSpPr>
          <p:cNvPr id="5" name="Group 4">
            <a:extLst>
              <a:ext uri="{FF2B5EF4-FFF2-40B4-BE49-F238E27FC236}">
                <a16:creationId xmlns:a16="http://schemas.microsoft.com/office/drawing/2014/main" xmlns="" id="{0021A64B-4698-280A-B2C1-03ADE789B25C}"/>
              </a:ext>
            </a:extLst>
          </p:cNvPr>
          <p:cNvGrpSpPr/>
          <p:nvPr/>
        </p:nvGrpSpPr>
        <p:grpSpPr>
          <a:xfrm>
            <a:off x="6324600" y="401929"/>
            <a:ext cx="5018854" cy="1269302"/>
            <a:chOff x="673582" y="1589717"/>
            <a:chExt cx="5962754" cy="970161"/>
          </a:xfrm>
        </p:grpSpPr>
        <p:sp>
          <p:nvSpPr>
            <p:cNvPr id="6" name="Rectangle: Rounded Corners 5">
              <a:extLst>
                <a:ext uri="{FF2B5EF4-FFF2-40B4-BE49-F238E27FC236}">
                  <a16:creationId xmlns:a16="http://schemas.microsoft.com/office/drawing/2014/main" xmlns=""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xmlns="" id="{10DE6DAE-8B70-CD97-424D-D5DB8993A5B7}"/>
                </a:ext>
              </a:extLst>
            </p:cNvPr>
            <p:cNvSpPr txBox="1"/>
            <p:nvPr/>
          </p:nvSpPr>
          <p:spPr>
            <a:xfrm>
              <a:off x="825223" y="1625381"/>
              <a:ext cx="5709027" cy="934497"/>
            </a:xfrm>
            <a:prstGeom prst="roundRect">
              <a:avLst>
                <a:gd name="adj" fmla="val 0"/>
              </a:avLst>
            </a:prstGeom>
            <a:noFill/>
          </p:spPr>
          <p:txBody>
            <a:bodyPr wrap="square">
              <a:spAutoFit/>
            </a:bodyPr>
            <a:lstStyle/>
            <a:p>
              <a:pPr marR="0" lvl="0" algn="just" defTabSz="914400" eaLnBrk="1" fontAlgn="auto" latinLnBrk="0" hangingPunct="1">
                <a:lnSpc>
                  <a:spcPct val="120000"/>
                </a:lnSpc>
                <a:spcBef>
                  <a:spcPts val="0"/>
                </a:spcBef>
                <a:spcAft>
                  <a:spcPts val="0"/>
                </a:spcAft>
                <a:buClrTx/>
                <a:buSzTx/>
                <a:tabLst/>
                <a:defRPr/>
              </a:pPr>
              <a:r>
                <a:rPr lang="en-US" sz="3200" kern="0" dirty="0">
                  <a:solidFill>
                    <a:prstClr val="black"/>
                  </a:solidFill>
                  <a:latin typeface="+mj-lt"/>
                  <a:cs typeface="Arial" panose="020B0604020202020204" pitchFamily="34" charset="0"/>
                </a:rPr>
                <a:t>1. </a:t>
              </a:r>
              <a:r>
                <a:rPr lang="vi-VN" sz="3200" kern="0" dirty="0">
                  <a:solidFill>
                    <a:prstClr val="black"/>
                  </a:solidFill>
                  <a:latin typeface="+mj-lt"/>
                  <a:cs typeface="Arial" panose="020B0604020202020204" pitchFamily="34" charset="0"/>
                </a:rPr>
                <a:t>Mô tả cấu trúc của phân tử RNA.</a:t>
              </a:r>
              <a:endParaRPr lang="en-US" sz="3200" kern="0" dirty="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xmlns="" id="{9748F006-3AB8-3EC4-4D6F-B1EB88ABE854}"/>
              </a:ext>
            </a:extLst>
          </p:cNvPr>
          <p:cNvSpPr txBox="1"/>
          <p:nvPr/>
        </p:nvSpPr>
        <p:spPr>
          <a:xfrm>
            <a:off x="6096000" y="2411650"/>
            <a:ext cx="5900530" cy="417729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sz="3200" b="0"/>
              <a:t>- </a:t>
            </a:r>
            <a:r>
              <a:rPr lang="vi-VN" sz="3200" b="0"/>
              <a:t>RNA có cấu tạo đa phân, đơn phân là bốn loại nucleotide: </a:t>
            </a:r>
            <a:r>
              <a:rPr lang="vi-VN" sz="3200">
                <a:solidFill>
                  <a:srgbClr val="00B050"/>
                </a:solidFill>
              </a:rPr>
              <a:t>A, U, C, G.</a:t>
            </a:r>
          </a:p>
          <a:p>
            <a:r>
              <a:rPr lang="en-US" sz="3200" b="0"/>
              <a:t>- </a:t>
            </a:r>
            <a:r>
              <a:rPr lang="vi-VN" sz="3200" b="0"/>
              <a:t>RNA có cấu trúc </a:t>
            </a:r>
            <a:r>
              <a:rPr lang="vi-VN" sz="3200">
                <a:solidFill>
                  <a:srgbClr val="FF0000"/>
                </a:solidFill>
              </a:rPr>
              <a:t>một mạch</a:t>
            </a:r>
            <a:r>
              <a:rPr lang="vi-VN" sz="3200" b="0"/>
              <a:t>: Các đơn phân liên kết với nhau bằng liên kết cộng hóa trị tạo thành mạch RNA (chuỗi polypeptide).</a:t>
            </a:r>
            <a:endParaRPr lang="en-US" sz="3200" b="0"/>
          </a:p>
        </p:txBody>
      </p:sp>
      <p:sp>
        <p:nvSpPr>
          <p:cNvPr id="10" name="Rectangle: Rounded Corners 9">
            <a:extLst>
              <a:ext uri="{FF2B5EF4-FFF2-40B4-BE49-F238E27FC236}">
                <a16:creationId xmlns:a16="http://schemas.microsoft.com/office/drawing/2014/main" xmlns="" id="{4C74963E-2A56-EFA2-5884-F343968A251E}"/>
              </a:ext>
            </a:extLst>
          </p:cNvPr>
          <p:cNvSpPr/>
          <p:nvPr/>
        </p:nvSpPr>
        <p:spPr>
          <a:xfrm>
            <a:off x="8289730" y="1671231"/>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6167061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xmlns="" id="{3E20B7F9-0CBE-8D2D-7C0F-01FDACD74DAD}"/>
              </a:ext>
            </a:extLst>
          </p:cNvPr>
          <p:cNvPicPr>
            <a:picLocks noChangeAspect="1"/>
          </p:cNvPicPr>
          <p:nvPr/>
        </p:nvPicPr>
        <p:blipFill rotWithShape="1">
          <a:blip r:embed="rId2"/>
          <a:srcRect t="13824" b="8221"/>
          <a:stretch/>
        </p:blipFill>
        <p:spPr>
          <a:xfrm>
            <a:off x="510431" y="1043425"/>
            <a:ext cx="5494770" cy="4373401"/>
          </a:xfrm>
          <a:prstGeom prst="rect">
            <a:avLst/>
          </a:prstGeom>
        </p:spPr>
      </p:pic>
      <p:grpSp>
        <p:nvGrpSpPr>
          <p:cNvPr id="5" name="Group 4">
            <a:extLst>
              <a:ext uri="{FF2B5EF4-FFF2-40B4-BE49-F238E27FC236}">
                <a16:creationId xmlns:a16="http://schemas.microsoft.com/office/drawing/2014/main" xmlns="" id="{0021A64B-4698-280A-B2C1-03ADE789B25C}"/>
              </a:ext>
            </a:extLst>
          </p:cNvPr>
          <p:cNvGrpSpPr/>
          <p:nvPr/>
        </p:nvGrpSpPr>
        <p:grpSpPr>
          <a:xfrm>
            <a:off x="7053470" y="582993"/>
            <a:ext cx="5018854" cy="2040937"/>
            <a:chOff x="673582" y="1589717"/>
            <a:chExt cx="5962754" cy="659868"/>
          </a:xfrm>
          <a:solidFill>
            <a:schemeClr val="accent4"/>
          </a:solidFill>
        </p:grpSpPr>
        <p:sp>
          <p:nvSpPr>
            <p:cNvPr id="6" name="Rectangle: Rounded Corners 5">
              <a:extLst>
                <a:ext uri="{FF2B5EF4-FFF2-40B4-BE49-F238E27FC236}">
                  <a16:creationId xmlns:a16="http://schemas.microsoft.com/office/drawing/2014/main" xmlns="" id="{A450085A-CD43-0D02-96C4-44D92579875E}"/>
                </a:ext>
              </a:extLst>
            </p:cNvPr>
            <p:cNvSpPr/>
            <p:nvPr/>
          </p:nvSpPr>
          <p:spPr>
            <a:xfrm>
              <a:off x="673582" y="1589717"/>
              <a:ext cx="5962754" cy="659868"/>
            </a:xfrm>
            <a:prstGeom prst="roundRect">
              <a:avLst>
                <a:gd name="adj" fmla="val 5571"/>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xmlns="" id="{10DE6DAE-8B70-CD97-424D-D5DB8993A5B7}"/>
                </a:ext>
              </a:extLst>
            </p:cNvPr>
            <p:cNvSpPr txBox="1"/>
            <p:nvPr/>
          </p:nvSpPr>
          <p:spPr>
            <a:xfrm>
              <a:off x="825223" y="1625381"/>
              <a:ext cx="5709027" cy="586358"/>
            </a:xfrm>
            <a:prstGeom prst="roundRect">
              <a:avLst>
                <a:gd name="adj" fmla="val 0"/>
              </a:avLst>
            </a:prstGeom>
            <a:grp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3200" kern="0" dirty="0">
                  <a:solidFill>
                    <a:prstClr val="black"/>
                  </a:solidFill>
                  <a:latin typeface="+mj-lt"/>
                  <a:cs typeface="Arial" panose="020B0604020202020204" pitchFamily="34" charset="0"/>
                </a:rPr>
                <a:t>2. </a:t>
              </a:r>
              <a:r>
                <a:rPr lang="vi-VN" sz="3200" kern="0" dirty="0">
                  <a:solidFill>
                    <a:prstClr val="black"/>
                  </a:solidFill>
                  <a:latin typeface="+mj-lt"/>
                  <a:cs typeface="Arial" panose="020B0604020202020204" pitchFamily="34" charset="0"/>
                </a:rPr>
                <a:t>Dự đoán trong tế bào, RNA được tổng hợp từ cấu trúc nào?</a:t>
              </a:r>
              <a:endParaRPr lang="en-US" sz="3200" kern="0" dirty="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xmlns="" id="{9748F006-3AB8-3EC4-4D6F-B1EB88ABE854}"/>
              </a:ext>
            </a:extLst>
          </p:cNvPr>
          <p:cNvSpPr txBox="1"/>
          <p:nvPr/>
        </p:nvSpPr>
        <p:spPr>
          <a:xfrm>
            <a:off x="7181106" y="3429255"/>
            <a:ext cx="4805292" cy="299543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sz="3200" b="0" dirty="0"/>
              <a:t>RNA có cấu trúc một mạch có trình tự các nucleotide bổ sung với các nucleotide trên DNA, do đó </a:t>
            </a:r>
            <a:r>
              <a:rPr lang="vi-VN" sz="3200" dirty="0">
                <a:solidFill>
                  <a:srgbClr val="FF0000"/>
                </a:solidFill>
              </a:rPr>
              <a:t>RNA được hình thành từ DNA.</a:t>
            </a:r>
            <a:endParaRPr lang="en-US" sz="3200" dirty="0">
              <a:solidFill>
                <a:srgbClr val="FF0000"/>
              </a:solidFill>
            </a:endParaRPr>
          </a:p>
        </p:txBody>
      </p:sp>
      <p:sp>
        <p:nvSpPr>
          <p:cNvPr id="10" name="Rectangle: Rounded Corners 9">
            <a:extLst>
              <a:ext uri="{FF2B5EF4-FFF2-40B4-BE49-F238E27FC236}">
                <a16:creationId xmlns:a16="http://schemas.microsoft.com/office/drawing/2014/main" xmlns=""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9685567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xmlns="" id="{021AE72C-F093-1FD7-98E7-BBC94FA2B102}"/>
              </a:ext>
            </a:extLst>
          </p:cNvPr>
          <p:cNvSpPr/>
          <p:nvPr/>
        </p:nvSpPr>
        <p:spPr>
          <a:xfrm>
            <a:off x="427383" y="159063"/>
            <a:ext cx="5404082" cy="567003"/>
          </a:xfrm>
          <a:prstGeom prst="homePlate">
            <a:avLst>
              <a:gd name="adj" fmla="val 3812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r>
              <a:rPr lang="en-US" sz="2400" b="1" dirty="0">
                <a:latin typeface="Times New Roman "/>
                <a:ea typeface="Aachen" panose="02020500000000000000" pitchFamily="18" charset="0"/>
                <a:cs typeface="Aachen" panose="02020500000000000000" pitchFamily="18" charset="0"/>
              </a:rPr>
              <a:t>2. CÁC LOẠI RNA TRONG TẾ BÀO</a:t>
            </a:r>
          </a:p>
        </p:txBody>
      </p:sp>
      <p:sp>
        <p:nvSpPr>
          <p:cNvPr id="12" name="TextBox 11">
            <a:extLst>
              <a:ext uri="{FF2B5EF4-FFF2-40B4-BE49-F238E27FC236}">
                <a16:creationId xmlns:a16="http://schemas.microsoft.com/office/drawing/2014/main" xmlns="" id="{7B5A5958-57C1-4823-43E8-8570746BA1C7}"/>
              </a:ext>
            </a:extLst>
          </p:cNvPr>
          <p:cNvSpPr txBox="1"/>
          <p:nvPr/>
        </p:nvSpPr>
        <p:spPr>
          <a:xfrm>
            <a:off x="691917" y="4939748"/>
            <a:ext cx="11033107" cy="181357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sz="3200" dirty="0"/>
              <a:t>Tuỳ theo cấu trúc và chức năng, RNA được chia thành các loại khác nhau, trong đó có RNA thông tin </a:t>
            </a:r>
            <a:r>
              <a:rPr lang="vi-VN" sz="3200" b="1" dirty="0">
                <a:solidFill>
                  <a:srgbClr val="FF0000"/>
                </a:solidFill>
              </a:rPr>
              <a:t>(mRNA), </a:t>
            </a:r>
            <a:r>
              <a:rPr lang="vi-VN" sz="3200" dirty="0"/>
              <a:t>RNA vận chuyển </a:t>
            </a:r>
            <a:r>
              <a:rPr lang="vi-VN" sz="3200" b="1" dirty="0">
                <a:solidFill>
                  <a:srgbClr val="00B050"/>
                </a:solidFill>
              </a:rPr>
              <a:t>(tRNA) </a:t>
            </a:r>
            <a:r>
              <a:rPr lang="vi-VN" sz="3200" dirty="0"/>
              <a:t>và RNA ribosome </a:t>
            </a:r>
            <a:r>
              <a:rPr lang="vi-VN" sz="3200" b="1" dirty="0">
                <a:solidFill>
                  <a:srgbClr val="AF15B7"/>
                </a:solidFill>
              </a:rPr>
              <a:t>(rRNA) </a:t>
            </a:r>
            <a:endParaRPr lang="en-US" sz="3200" b="1" dirty="0">
              <a:solidFill>
                <a:srgbClr val="AF15B7"/>
              </a:solidFill>
            </a:endParaRPr>
          </a:p>
        </p:txBody>
      </p:sp>
      <p:grpSp>
        <p:nvGrpSpPr>
          <p:cNvPr id="6" name="Group 5">
            <a:extLst>
              <a:ext uri="{FF2B5EF4-FFF2-40B4-BE49-F238E27FC236}">
                <a16:creationId xmlns:a16="http://schemas.microsoft.com/office/drawing/2014/main" xmlns="" id="{F66ABA78-103B-0F04-CC9D-6E250BE14957}"/>
              </a:ext>
            </a:extLst>
          </p:cNvPr>
          <p:cNvGrpSpPr/>
          <p:nvPr/>
        </p:nvGrpSpPr>
        <p:grpSpPr>
          <a:xfrm>
            <a:off x="1323918" y="879931"/>
            <a:ext cx="9380526" cy="4059817"/>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xmlns=""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xmlns=""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xmlns=""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xmlns=""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28993226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2C4D5B9F-84DB-57BE-9679-F8B64FAB3CAC}"/>
              </a:ext>
            </a:extLst>
          </p:cNvPr>
          <p:cNvGrpSpPr/>
          <p:nvPr/>
        </p:nvGrpSpPr>
        <p:grpSpPr>
          <a:xfrm>
            <a:off x="2644176" y="5686527"/>
            <a:ext cx="8964728" cy="763970"/>
            <a:chOff x="2442223" y="5615762"/>
            <a:chExt cx="6752264" cy="1137931"/>
          </a:xfrm>
        </p:grpSpPr>
        <p:grpSp>
          <p:nvGrpSpPr>
            <p:cNvPr id="3" name="Group 2">
              <a:extLst>
                <a:ext uri="{FF2B5EF4-FFF2-40B4-BE49-F238E27FC236}">
                  <a16:creationId xmlns:a16="http://schemas.microsoft.com/office/drawing/2014/main" xmlns="" id="{CE636943-A0AF-B009-773B-D2F5D006106E}"/>
                </a:ext>
              </a:extLst>
            </p:cNvPr>
            <p:cNvGrpSpPr/>
            <p:nvPr/>
          </p:nvGrpSpPr>
          <p:grpSpPr>
            <a:xfrm>
              <a:off x="2862936" y="5615764"/>
              <a:ext cx="6331551" cy="1137929"/>
              <a:chOff x="673582" y="1589717"/>
              <a:chExt cx="3354166" cy="460143"/>
            </a:xfrm>
          </p:grpSpPr>
          <p:sp>
            <p:nvSpPr>
              <p:cNvPr id="4" name="Rectangle: Rounded Corners 3">
                <a:extLst>
                  <a:ext uri="{FF2B5EF4-FFF2-40B4-BE49-F238E27FC236}">
                    <a16:creationId xmlns:a16="http://schemas.microsoft.com/office/drawing/2014/main" xmlns=""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xmlns="" id="{CE75C3D8-7B85-1815-4275-10FE2A3427EC}"/>
                  </a:ext>
                </a:extLst>
              </p:cNvPr>
              <p:cNvSpPr txBox="1"/>
              <p:nvPr/>
            </p:nvSpPr>
            <p:spPr>
              <a:xfrm>
                <a:off x="705812" y="1614267"/>
                <a:ext cx="3289705" cy="43559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3200" b="1" kern="0" dirty="0">
                    <a:solidFill>
                      <a:prstClr val="black"/>
                    </a:solidFill>
                    <a:latin typeface="+mj-lt"/>
                    <a:cs typeface="Arial" panose="020B0604020202020204" pitchFamily="34" charset="0"/>
                  </a:rPr>
                  <a:t>Phân biệt các loại RNA dựa vào chức năng.</a:t>
                </a:r>
                <a:endParaRPr lang="en-US" sz="3200" b="1" kern="0" dirty="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a16="http://schemas.microsoft.com/office/drawing/2014/main" xmlns="" id="{653EB5F8-E7DD-FFA2-8C40-0B1205501D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AC5A5DAD-BF06-6BBB-3B4E-E3C39AF0C1C5}"/>
              </a:ext>
            </a:extLst>
          </p:cNvPr>
          <p:cNvGrpSpPr/>
          <p:nvPr/>
        </p:nvGrpSpPr>
        <p:grpSpPr>
          <a:xfrm>
            <a:off x="1323917" y="879931"/>
            <a:ext cx="9310953" cy="4159208"/>
            <a:chOff x="1323917" y="879931"/>
            <a:chExt cx="9672855" cy="4598504"/>
          </a:xfrm>
        </p:grpSpPr>
        <p:pic>
          <p:nvPicPr>
            <p:cNvPr id="9" name="Picture 8" descr="A diagram of dna sequence&#10;&#10;Description automatically generated">
              <a:extLst>
                <a:ext uri="{FF2B5EF4-FFF2-40B4-BE49-F238E27FC236}">
                  <a16:creationId xmlns:a16="http://schemas.microsoft.com/office/drawing/2014/main" xmlns=""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a16="http://schemas.microsoft.com/office/drawing/2014/main" xmlns=""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a16="http://schemas.microsoft.com/office/drawing/2014/main" xmlns=""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a16="http://schemas.microsoft.com/office/drawing/2014/main" xmlns=""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35242189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xmlns="" id="{D3574BB9-13DA-A63D-23B9-64D8BA91DD5F}"/>
              </a:ext>
            </a:extLst>
          </p:cNvPr>
          <p:cNvGraphicFramePr>
            <a:graphicFrameLocks noGrp="1"/>
          </p:cNvGraphicFramePr>
          <p:nvPr>
            <p:extLst/>
          </p:nvPr>
        </p:nvGraphicFramePr>
        <p:xfrm>
          <a:off x="424475" y="202651"/>
          <a:ext cx="11343049" cy="6503896"/>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xmlns="" val="3895614915"/>
                    </a:ext>
                  </a:extLst>
                </a:gridCol>
                <a:gridCol w="3539794">
                  <a:extLst>
                    <a:ext uri="{9D8B030D-6E8A-4147-A177-3AD203B41FA5}">
                      <a16:colId xmlns:a16="http://schemas.microsoft.com/office/drawing/2014/main" xmlns="" val="600362355"/>
                    </a:ext>
                  </a:extLst>
                </a:gridCol>
                <a:gridCol w="2900275">
                  <a:extLst>
                    <a:ext uri="{9D8B030D-6E8A-4147-A177-3AD203B41FA5}">
                      <a16:colId xmlns:a16="http://schemas.microsoft.com/office/drawing/2014/main" xmlns="" val="2715797169"/>
                    </a:ext>
                  </a:extLst>
                </a:gridCol>
                <a:gridCol w="3175155">
                  <a:extLst>
                    <a:ext uri="{9D8B030D-6E8A-4147-A177-3AD203B41FA5}">
                      <a16:colId xmlns:a16="http://schemas.microsoft.com/office/drawing/2014/main" xmlns=""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xmlns=""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800" b="1" dirty="0">
                          <a:latin typeface="+mj-lt"/>
                        </a:rPr>
                        <a:t>mRNA: </a:t>
                      </a:r>
                      <a:r>
                        <a:rPr lang="en-US" sz="2800" b="0" dirty="0" err="1">
                          <a:latin typeface="+mj-lt"/>
                        </a:rPr>
                        <a:t>truyền</a:t>
                      </a:r>
                      <a:r>
                        <a:rPr lang="en-US" sz="2800" b="0" dirty="0">
                          <a:latin typeface="+mj-lt"/>
                        </a:rPr>
                        <a:t> </a:t>
                      </a:r>
                      <a:r>
                        <a:rPr lang="en-US" sz="2800" b="0" dirty="0" err="1">
                          <a:latin typeface="+mj-lt"/>
                        </a:rPr>
                        <a:t>đạt</a:t>
                      </a:r>
                      <a:r>
                        <a:rPr lang="en-US" sz="2800" b="0" dirty="0">
                          <a:latin typeface="+mj-lt"/>
                        </a:rPr>
                        <a:t> </a:t>
                      </a:r>
                      <a:r>
                        <a:rPr lang="en-US" sz="2800" b="0" dirty="0" err="1">
                          <a:latin typeface="+mj-lt"/>
                        </a:rPr>
                        <a:t>thông</a:t>
                      </a:r>
                      <a:r>
                        <a:rPr lang="en-US" sz="2800" b="0" dirty="0">
                          <a:latin typeface="+mj-lt"/>
                        </a:rPr>
                        <a:t> tin di </a:t>
                      </a:r>
                      <a:r>
                        <a:rPr lang="en-US" sz="2800" b="0" dirty="0" err="1">
                          <a:latin typeface="+mj-lt"/>
                        </a:rPr>
                        <a:t>truyền</a:t>
                      </a:r>
                      <a:r>
                        <a:rPr lang="en-US" sz="2800" b="0" dirty="0">
                          <a:latin typeface="+mj-lt"/>
                        </a:rPr>
                        <a:t> </a:t>
                      </a:r>
                      <a:r>
                        <a:rPr lang="en-US" sz="2800" b="0" dirty="0" err="1">
                          <a:latin typeface="+mj-lt"/>
                        </a:rPr>
                        <a:t>từ</a:t>
                      </a:r>
                      <a:r>
                        <a:rPr lang="en-US" sz="2800" b="0" dirty="0">
                          <a:latin typeface="+mj-lt"/>
                        </a:rPr>
                        <a:t> </a:t>
                      </a:r>
                      <a:r>
                        <a:rPr lang="en-US" sz="2800" b="0" dirty="0" err="1">
                          <a:latin typeface="+mj-lt"/>
                        </a:rPr>
                        <a:t>nhân</a:t>
                      </a:r>
                      <a:r>
                        <a:rPr lang="en-US" sz="2800" b="0" dirty="0">
                          <a:latin typeface="+mj-lt"/>
                        </a:rPr>
                        <a:t> ra </a:t>
                      </a:r>
                      <a:r>
                        <a:rPr lang="en-US" sz="2800" b="0" dirty="0" err="1">
                          <a:latin typeface="+mj-lt"/>
                        </a:rPr>
                        <a:t>tế</a:t>
                      </a:r>
                      <a:r>
                        <a:rPr lang="en-US" sz="2800" b="0" dirty="0">
                          <a:latin typeface="+mj-lt"/>
                        </a:rPr>
                        <a:t> </a:t>
                      </a:r>
                      <a:r>
                        <a:rPr lang="en-US" sz="2800" b="0" dirty="0" err="1">
                          <a:latin typeface="+mj-lt"/>
                        </a:rPr>
                        <a:t>bào</a:t>
                      </a:r>
                      <a:r>
                        <a:rPr lang="en-US" sz="2800" b="0" dirty="0">
                          <a:latin typeface="+mj-lt"/>
                        </a:rPr>
                        <a:t> </a:t>
                      </a:r>
                      <a:r>
                        <a:rPr lang="en-US" sz="2800" b="0" dirty="0" err="1">
                          <a:latin typeface="+mj-lt"/>
                        </a:rPr>
                        <a:t>chất</a:t>
                      </a:r>
                      <a:r>
                        <a:rPr lang="en-US" sz="2800" b="0" dirty="0">
                          <a:latin typeface="+mj-lt"/>
                        </a:rPr>
                        <a:t>, </a:t>
                      </a:r>
                      <a:r>
                        <a:rPr lang="en-US" sz="2800" b="0" dirty="0" err="1">
                          <a:latin typeface="+mj-lt"/>
                        </a:rPr>
                        <a:t>làm</a:t>
                      </a:r>
                      <a:r>
                        <a:rPr lang="en-US" sz="2800" b="0" dirty="0">
                          <a:latin typeface="+mj-lt"/>
                        </a:rPr>
                        <a:t> </a:t>
                      </a:r>
                      <a:r>
                        <a:rPr lang="en-US" sz="2800" b="0" dirty="0" err="1">
                          <a:latin typeface="+mj-lt"/>
                        </a:rPr>
                        <a:t>khuôn</a:t>
                      </a:r>
                      <a:r>
                        <a:rPr lang="en-US" sz="2800" b="0" dirty="0">
                          <a:latin typeface="+mj-lt"/>
                        </a:rPr>
                        <a:t> </a:t>
                      </a:r>
                      <a:r>
                        <a:rPr lang="en-US" sz="2800" b="0" dirty="0" err="1">
                          <a:latin typeface="+mj-lt"/>
                        </a:rPr>
                        <a:t>cho</a:t>
                      </a:r>
                      <a:r>
                        <a:rPr lang="en-US" sz="2800" b="0" dirty="0">
                          <a:latin typeface="+mj-lt"/>
                        </a:rPr>
                        <a:t> </a:t>
                      </a:r>
                      <a:r>
                        <a:rPr lang="en-US" sz="2800" b="0" dirty="0" err="1">
                          <a:latin typeface="+mj-lt"/>
                        </a:rPr>
                        <a:t>quá</a:t>
                      </a:r>
                      <a:r>
                        <a:rPr lang="en-US" sz="2800" b="0" dirty="0">
                          <a:latin typeface="+mj-lt"/>
                        </a:rPr>
                        <a:t> </a:t>
                      </a:r>
                      <a:r>
                        <a:rPr lang="en-US" sz="2800" b="0" dirty="0" err="1">
                          <a:latin typeface="+mj-lt"/>
                        </a:rPr>
                        <a:t>trình</a:t>
                      </a:r>
                      <a:r>
                        <a:rPr lang="en-US" sz="2800" b="0" dirty="0">
                          <a:latin typeface="+mj-lt"/>
                        </a:rPr>
                        <a:t> </a:t>
                      </a:r>
                      <a:r>
                        <a:rPr lang="en-US" sz="2800" b="0" dirty="0" err="1">
                          <a:latin typeface="+mj-lt"/>
                        </a:rPr>
                        <a:t>tổng</a:t>
                      </a:r>
                      <a:r>
                        <a:rPr lang="en-US" sz="2800" b="0" dirty="0">
                          <a:latin typeface="+mj-lt"/>
                        </a:rPr>
                        <a:t> </a:t>
                      </a:r>
                      <a:r>
                        <a:rPr lang="en-US" sz="2800" b="0" dirty="0" err="1">
                          <a:latin typeface="+mj-lt"/>
                        </a:rPr>
                        <a:t>hợp</a:t>
                      </a:r>
                      <a:r>
                        <a:rPr lang="en-US" sz="2800" b="0" dirty="0">
                          <a:latin typeface="+mj-lt"/>
                        </a:rPr>
                        <a:t> </a:t>
                      </a:r>
                      <a:r>
                        <a:rPr lang="en-US" sz="2800" b="0" dirty="0" err="1">
                          <a:latin typeface="+mj-lt"/>
                        </a:rPr>
                        <a:t>chuỗi</a:t>
                      </a:r>
                      <a:r>
                        <a:rPr lang="en-US" sz="2800" b="0" dirty="0">
                          <a:latin typeface="+mj-lt"/>
                        </a:rPr>
                        <a:t> polypeptide (</a:t>
                      </a:r>
                      <a:r>
                        <a:rPr lang="en-US" sz="2800" b="0" dirty="0" err="1">
                          <a:latin typeface="+mj-lt"/>
                        </a:rPr>
                        <a:t>dịch</a:t>
                      </a:r>
                      <a:r>
                        <a:rPr lang="en-US" sz="2800" b="0" dirty="0">
                          <a:latin typeface="+mj-lt"/>
                        </a:rPr>
                        <a:t> </a:t>
                      </a:r>
                      <a:r>
                        <a:rPr lang="en-US" sz="2800" b="0" dirty="0" err="1">
                          <a:latin typeface="+mj-lt"/>
                        </a:rPr>
                        <a:t>mã</a:t>
                      </a:r>
                      <a:r>
                        <a:rPr lang="en-US" sz="2800" b="0" dirty="0">
                          <a:latin typeface="+mj-lt"/>
                        </a:rPr>
                        <a:t>).</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800" b="1" dirty="0">
                          <a:solidFill>
                            <a:schemeClr val="accent6"/>
                          </a:solidFill>
                          <a:latin typeface="+mj-lt"/>
                        </a:rPr>
                        <a:t>tRNA: </a:t>
                      </a:r>
                      <a:r>
                        <a:rPr lang="vi-VN" sz="2800" b="0" dirty="0">
                          <a:solidFill>
                            <a:schemeClr val="accent6"/>
                          </a:solidFill>
                          <a:latin typeface="+mj-lt"/>
                        </a:rPr>
                        <a:t>vận chuyển amino acid tự do đến nơi tổng hợp chuỗi polypeptide</a:t>
                      </a:r>
                      <a:r>
                        <a:rPr lang="vi-VN" sz="2800" b="0" dirty="0">
                          <a:latin typeface="+mj-lt"/>
                        </a:rPr>
                        <a:t>.</a:t>
                      </a:r>
                      <a:endParaRPr lang="en-US" sz="2800" b="0" dirty="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800" b="1" dirty="0">
                          <a:latin typeface="+mj-lt"/>
                        </a:rPr>
                        <a:t>rRNA: </a:t>
                      </a:r>
                      <a:r>
                        <a:rPr lang="vi-VN" sz="2800" b="0" dirty="0">
                          <a:latin typeface="+mj-lt"/>
                        </a:rPr>
                        <a:t>là thành phần chủ yếu cấu tạo nên ribosome - nơi tổng hợp chuỗi polypeptide.</a:t>
                      </a:r>
                      <a:endParaRPr lang="en-US" sz="2800" b="0" dirty="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xmlns=""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xmlns="" id="{28F25373-D475-1E67-51DA-71A97A68E42F}"/>
              </a:ext>
            </a:extLst>
          </p:cNvPr>
          <p:cNvPicPr>
            <a:picLocks noChangeAspect="1"/>
          </p:cNvPicPr>
          <p:nvPr/>
        </p:nvPicPr>
        <p:blipFill rotWithShape="1">
          <a:blip r:embed="rId2"/>
          <a:srcRect t="22421" r="82050" b="19854"/>
          <a:stretch/>
        </p:blipFill>
        <p:spPr>
          <a:xfrm>
            <a:off x="3430504" y="170137"/>
            <a:ext cx="1289921" cy="2994919"/>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xmlns="" id="{FA845A67-D45A-58F5-6292-B4C3CB3EC152}"/>
              </a:ext>
            </a:extLst>
          </p:cNvPr>
          <p:cNvPicPr>
            <a:picLocks noChangeAspect="1"/>
          </p:cNvPicPr>
          <p:nvPr/>
        </p:nvPicPr>
        <p:blipFill rotWithShape="1">
          <a:blip r:embed="rId2"/>
          <a:srcRect l="30648" t="29348" r="43248" b="19773"/>
          <a:stretch/>
        </p:blipFill>
        <p:spPr>
          <a:xfrm>
            <a:off x="6201419" y="202652"/>
            <a:ext cx="2056706" cy="2894278"/>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xmlns="" id="{665660BF-B328-F7D7-56B1-75D8666F04A9}"/>
              </a:ext>
            </a:extLst>
          </p:cNvPr>
          <p:cNvPicPr>
            <a:picLocks noChangeAspect="1"/>
          </p:cNvPicPr>
          <p:nvPr/>
        </p:nvPicPr>
        <p:blipFill rotWithShape="1">
          <a:blip r:embed="rId2"/>
          <a:srcRect l="67856" t="29594" b="19807"/>
          <a:stretch/>
        </p:blipFill>
        <p:spPr>
          <a:xfrm>
            <a:off x="8712547" y="202651"/>
            <a:ext cx="2546604" cy="2894279"/>
          </a:xfrm>
          <a:prstGeom prst="rect">
            <a:avLst/>
          </a:prstGeom>
        </p:spPr>
      </p:pic>
    </p:spTree>
    <p:extLst>
      <p:ext uri="{BB962C8B-B14F-4D97-AF65-F5344CB8AC3E}">
        <p14:creationId xmlns:p14="http://schemas.microsoft.com/office/powerpoint/2010/main" val="3999562276"/>
      </p:ext>
    </p:extLst>
  </p:cSld>
  <p:clrMapOvr>
    <a:masterClrMapping/>
  </p:clrMapOvr>
  <p:transition spd="slow">
    <p:comb/>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xmlns=""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xmlns=""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xmlns=""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xmlns="" id="{0347027A-F684-99EC-DC94-B0756EE3103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xmlns=""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xmlns=""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xmlns=""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xmlns=""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xmlns=""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xmlns=""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xmlns=""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xmlns=""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xmlns=""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xmlns=""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xmlns="" id="{7F3EBAF9-367F-A7C3-99D8-D4044E49DC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509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xmlns=""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dirty="0">
                <a:solidFill>
                  <a:schemeClr val="bg1"/>
                </a:solidFill>
              </a:rPr>
              <a:t>LUYỆN TẬP</a:t>
            </a:r>
          </a:p>
          <a:p>
            <a:pPr algn="ctr">
              <a:lnSpc>
                <a:spcPct val="130000"/>
              </a:lnSpc>
            </a:pPr>
            <a:r>
              <a:rPr lang="en-US" sz="2800" b="1" dirty="0" err="1">
                <a:solidFill>
                  <a:srgbClr val="FFFF00"/>
                </a:solidFill>
              </a:rPr>
              <a:t>Chọn</a:t>
            </a:r>
            <a:r>
              <a:rPr lang="en-US" sz="2800" b="1" dirty="0">
                <a:solidFill>
                  <a:srgbClr val="FFFF00"/>
                </a:solidFill>
              </a:rPr>
              <a:t> 1 </a:t>
            </a:r>
            <a:r>
              <a:rPr lang="en-US" sz="2800" b="1" dirty="0" err="1">
                <a:solidFill>
                  <a:srgbClr val="FFFF00"/>
                </a:solidFill>
              </a:rPr>
              <a:t>trong</a:t>
            </a:r>
            <a:r>
              <a:rPr lang="en-US" sz="2800" b="1" dirty="0">
                <a:solidFill>
                  <a:srgbClr val="FFFF00"/>
                </a:solidFill>
              </a:rPr>
              <a:t> </a:t>
            </a:r>
            <a:r>
              <a:rPr lang="en-US" sz="2800" b="1" dirty="0" err="1">
                <a:solidFill>
                  <a:srgbClr val="FFFF00"/>
                </a:solidFill>
              </a:rPr>
              <a:t>các</a:t>
            </a:r>
            <a:r>
              <a:rPr lang="en-US" sz="2800" b="1" dirty="0">
                <a:solidFill>
                  <a:srgbClr val="FFFF00"/>
                </a:solidFill>
              </a:rPr>
              <a:t> </a:t>
            </a:r>
            <a:r>
              <a:rPr lang="en-US" sz="2800" b="1" dirty="0" err="1">
                <a:solidFill>
                  <a:srgbClr val="FFFF00"/>
                </a:solidFill>
              </a:rPr>
              <a:t>phương</a:t>
            </a:r>
            <a:r>
              <a:rPr lang="en-US" sz="2800" b="1" dirty="0">
                <a:solidFill>
                  <a:srgbClr val="FFFF00"/>
                </a:solidFill>
              </a:rPr>
              <a:t> </a:t>
            </a:r>
            <a:r>
              <a:rPr lang="en-US" sz="2800" b="1" dirty="0" err="1">
                <a:solidFill>
                  <a:srgbClr val="FFFF00"/>
                </a:solidFill>
              </a:rPr>
              <a:t>án</a:t>
            </a:r>
            <a:r>
              <a:rPr lang="en-US" sz="2800" b="1" dirty="0">
                <a:solidFill>
                  <a:srgbClr val="FFFF00"/>
                </a:solidFill>
              </a:rPr>
              <a:t> A, B, C </a:t>
            </a:r>
            <a:r>
              <a:rPr lang="en-US" sz="2800" b="1" dirty="0" err="1">
                <a:solidFill>
                  <a:srgbClr val="FFFF00"/>
                </a:solidFill>
              </a:rPr>
              <a:t>hoặc</a:t>
            </a:r>
            <a:r>
              <a:rPr lang="en-US" sz="2800" b="1" dirty="0">
                <a:solidFill>
                  <a:srgbClr val="FFFF00"/>
                </a:solidFill>
              </a:rPr>
              <a:t> D</a:t>
            </a:r>
          </a:p>
        </p:txBody>
      </p:sp>
    </p:spTree>
    <p:extLst>
      <p:ext uri="{BB962C8B-B14F-4D97-AF65-F5344CB8AC3E}">
        <p14:creationId xmlns:p14="http://schemas.microsoft.com/office/powerpoint/2010/main" val="214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xmlns=""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60775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F7B78E3-9DE4-4557-CBE1-5B7889B75358}"/>
              </a:ext>
            </a:extLst>
          </p:cNvPr>
          <p:cNvSpPr txBox="1"/>
          <p:nvPr/>
        </p:nvSpPr>
        <p:spPr>
          <a:xfrm>
            <a:off x="1040523" y="127697"/>
            <a:ext cx="10562897" cy="6262740"/>
          </a:xfrm>
          <a:prstGeom prst="rect">
            <a:avLst/>
          </a:prstGeom>
          <a:noFill/>
        </p:spPr>
        <p:txBody>
          <a:bodyPr wrap="square">
            <a:spAutoFit/>
          </a:bodyPr>
          <a:lstStyle/>
          <a:p>
            <a:pPr marL="30480" marR="30480" algn="just">
              <a:lnSpc>
                <a:spcPct val="150000"/>
              </a:lnSpc>
              <a:spcBef>
                <a:spcPts val="0"/>
              </a:spcBef>
              <a:spcAft>
                <a:spcPts val="1200"/>
              </a:spcAft>
            </a:pPr>
            <a:r>
              <a:rPr lang="en-US" sz="2800" b="1" dirty="0" err="1">
                <a:solidFill>
                  <a:srgbClr val="333333"/>
                </a:solidFill>
                <a:effectLst/>
                <a:latin typeface="Times New Roman" panose="02020603050405020304" pitchFamily="18" charset="0"/>
                <a:ea typeface="Times New Roman" panose="02020603050405020304" pitchFamily="18" charset="0"/>
              </a:rPr>
              <a:t>Câu</a:t>
            </a:r>
            <a:r>
              <a:rPr lang="en-US" sz="2800" b="1" dirty="0">
                <a:solidFill>
                  <a:srgbClr val="333333"/>
                </a:solidFill>
                <a:effectLst/>
                <a:latin typeface="Times New Roman" panose="02020603050405020304" pitchFamily="18" charset="0"/>
                <a:ea typeface="Times New Roman" panose="02020603050405020304" pitchFamily="18" charset="0"/>
              </a:rPr>
              <a:t> 1:</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FF0000"/>
                </a:solidFill>
                <a:effectLst/>
                <a:latin typeface="Times New Roman" panose="02020603050405020304" pitchFamily="18" charset="0"/>
                <a:ea typeface="Times New Roman" panose="02020603050405020304" pitchFamily="18" charset="0"/>
              </a:rPr>
              <a:t>ADN </a:t>
            </a:r>
            <a:r>
              <a:rPr lang="en-US" sz="2800" dirty="0" err="1">
                <a:solidFill>
                  <a:srgbClr val="FF0000"/>
                </a:solidFill>
                <a:effectLst/>
                <a:latin typeface="Times New Roman" panose="02020603050405020304" pitchFamily="18" charset="0"/>
                <a:ea typeface="Times New Roman" panose="02020603050405020304" pitchFamily="18" charset="0"/>
              </a:rPr>
              <a:t>được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duy</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trì</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tính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ổn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định</a:t>
            </a:r>
            <a:r>
              <a:rPr lang="en-US" sz="2800" dirty="0">
                <a:solidFill>
                  <a:srgbClr val="FF0000"/>
                </a:solidFill>
                <a:effectLst/>
                <a:latin typeface="Times New Roman" panose="02020603050405020304" pitchFamily="18" charset="0"/>
                <a:ea typeface="Times New Roman" panose="02020603050405020304" pitchFamily="18" charset="0"/>
              </a:rPr>
              <a:t> qua </a:t>
            </a:r>
            <a:r>
              <a:rPr lang="en-US" sz="2800" dirty="0" err="1">
                <a:solidFill>
                  <a:srgbClr val="FF0000"/>
                </a:solidFill>
                <a:effectLst/>
                <a:latin typeface="Times New Roman" panose="02020603050405020304" pitchFamily="18" charset="0"/>
                <a:ea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thế</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hệ</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nhờ</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cơ</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chế</a:t>
            </a:r>
            <a:endParaRPr lang="en-US" sz="2400" dirty="0">
              <a:solidFill>
                <a:srgbClr val="FF0000"/>
              </a:solidFill>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A.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đôi</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Giảm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D. Di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b="1" dirty="0" err="1">
                <a:solidFill>
                  <a:srgbClr val="333333"/>
                </a:solidFill>
                <a:effectLst/>
                <a:latin typeface="Times New Roman" panose="02020603050405020304" pitchFamily="18" charset="0"/>
                <a:ea typeface="Times New Roman" panose="02020603050405020304" pitchFamily="18" charset="0"/>
              </a:rPr>
              <a:t>Câu</a:t>
            </a:r>
            <a:r>
              <a:rPr lang="en-US" sz="2800" b="1" dirty="0">
                <a:solidFill>
                  <a:srgbClr val="333333"/>
                </a:solidFill>
                <a:effectLst/>
                <a:latin typeface="Times New Roman" panose="02020603050405020304" pitchFamily="18" charset="0"/>
                <a:ea typeface="Times New Roman" panose="02020603050405020304" pitchFamily="18" charset="0"/>
              </a:rPr>
              <a:t> 2: </a:t>
            </a:r>
            <a:r>
              <a:rPr lang="en-US" sz="2800" dirty="0" err="1">
                <a:solidFill>
                  <a:srgbClr val="FF0000"/>
                </a:solidFill>
                <a:effectLst/>
                <a:latin typeface="Times New Roman" panose="02020603050405020304" pitchFamily="18" charset="0"/>
                <a:ea typeface="Times New Roman" panose="02020603050405020304" pitchFamily="18" charset="0"/>
              </a:rPr>
              <a:t>Quá</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trình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tái</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bản</a:t>
            </a:r>
            <a:r>
              <a:rPr lang="en-US" sz="2800" dirty="0">
                <a:solidFill>
                  <a:srgbClr val="FF0000"/>
                </a:solidFill>
                <a:effectLst/>
                <a:latin typeface="Times New Roman" panose="02020603050405020304" pitchFamily="18" charset="0"/>
                <a:ea typeface="Times New Roman" panose="02020603050405020304" pitchFamily="18" charset="0"/>
              </a:rPr>
              <a:t> ADN </a:t>
            </a:r>
            <a:r>
              <a:rPr lang="en-US" sz="2800" dirty="0" err="1">
                <a:solidFill>
                  <a:srgbClr val="FF0000"/>
                </a:solidFill>
                <a:effectLst/>
                <a:latin typeface="Times New Roman" panose="02020603050405020304" pitchFamily="18" charset="0"/>
                <a:ea typeface="Times New Roman" panose="02020603050405020304" pitchFamily="18" charset="0"/>
              </a:rPr>
              <a:t>dựa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trên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nguyên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tắc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nào</a:t>
            </a:r>
            <a:r>
              <a:rPr lang="en-US" sz="2800" dirty="0">
                <a:solidFill>
                  <a:srgbClr val="FF0000"/>
                </a:solidFill>
                <a:effectLst/>
                <a:latin typeface="Times New Roman" panose="02020603050405020304" pitchFamily="18" charset="0"/>
                <a:ea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effectLst/>
                <a:latin typeface="Times New Roman" panose="02020603050405020304" pitchFamily="18" charset="0"/>
                <a:ea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bổ</a:t>
            </a:r>
            <a:r>
              <a:rPr lang="en-US" sz="2800" dirty="0">
                <a:effectLst/>
                <a:latin typeface="Times New Roman" panose="02020603050405020304" pitchFamily="18" charset="0"/>
                <a:ea typeface="Times New Roman" panose="02020603050405020304" pitchFamily="18" charset="0"/>
              </a:rPr>
              <a:t> sung.</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effectLst/>
                <a:latin typeface="Times New Roman" panose="02020603050405020304" pitchFamily="18" charset="0"/>
                <a:ea typeface="Times New Roman" panose="02020603050405020304" pitchFamily="18" charset="0"/>
              </a:rPr>
              <a:t>B. </a:t>
            </a:r>
            <a:r>
              <a:rPr lang="en-US" sz="2800" dirty="0" err="1">
                <a:effectLst/>
                <a:latin typeface="Times New Roman" panose="02020603050405020304" pitchFamily="18" charset="0"/>
                <a:ea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t>
            </a:r>
            <a:r>
              <a:rPr lang="en-US" sz="2800" dirty="0" err="1">
                <a:latin typeface="Times New Roman" panose="02020603050405020304" pitchFamily="18" charset="0"/>
                <a:ea typeface="Times New Roman" panose="02020603050405020304" pitchFamily="18" charset="0"/>
              </a:rPr>
              <a:t>òa</a:t>
            </a:r>
            <a:r>
              <a:rPr lang="en-US" sz="2800" dirty="0" err="1">
                <a:effectLst/>
                <a:latin typeface="Times New Roman" panose="02020603050405020304" pitchFamily="18" charset="0"/>
                <a:ea typeface="Times New Roman" panose="02020603050405020304" pitchFamily="18" charset="0"/>
              </a:rPr>
              <a:t>n</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effectLst/>
                <a:latin typeface="Times New Roman" panose="02020603050405020304" pitchFamily="18" charset="0"/>
                <a:ea typeface="Times New Roman" panose="02020603050405020304" pitchFamily="18" charset="0"/>
              </a:rPr>
              <a:t>C. </a:t>
            </a:r>
            <a:r>
              <a:rPr lang="en-US" sz="2800" dirty="0" err="1">
                <a:effectLst/>
                <a:latin typeface="Times New Roman" panose="02020603050405020304" pitchFamily="18" charset="0"/>
                <a:ea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t>
            </a:r>
            <a:r>
              <a:rPr lang="en-US" sz="2800" dirty="0" err="1">
                <a:latin typeface="Times New Roman" panose="02020603050405020304" pitchFamily="18" charset="0"/>
                <a:ea typeface="Times New Roman" panose="02020603050405020304" pitchFamily="18" charset="0"/>
              </a:rPr>
              <a:t>òa</a:t>
            </a:r>
            <a:r>
              <a:rPr lang="en-US" sz="2800" dirty="0" err="1">
                <a:effectLst/>
                <a:latin typeface="Times New Roman" panose="02020603050405020304" pitchFamily="18" charset="0"/>
                <a:ea typeface="Times New Roman" panose="02020603050405020304" pitchFamily="18" charset="0"/>
              </a:rPr>
              <a:t>n</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2800" dirty="0">
                <a:effectLst/>
                <a:latin typeface="Times New Roman" panose="02020603050405020304" pitchFamily="18" charset="0"/>
                <a:ea typeface="Times New Roman" panose="02020603050405020304" pitchFamily="18" charset="0"/>
              </a:rPr>
              <a:t>D. </a:t>
            </a:r>
            <a:r>
              <a:rPr lang="en-US" sz="2800" dirty="0" err="1">
                <a:effectLst/>
                <a:latin typeface="Times New Roman" panose="02020603050405020304" pitchFamily="18" charset="0"/>
                <a:ea typeface="Times New Roman" panose="02020603050405020304" pitchFamily="18" charset="0"/>
              </a:rPr>
              <a:t>Cả</a:t>
            </a:r>
            <a:r>
              <a:rPr lang="en-US" sz="2800" dirty="0">
                <a:effectLst/>
                <a:latin typeface="Times New Roman" panose="02020603050405020304" pitchFamily="18" charset="0"/>
                <a:ea typeface="Times New Roman" panose="02020603050405020304" pitchFamily="18" charset="0"/>
              </a:rPr>
              <a:t> A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B.</a:t>
            </a:r>
            <a:endParaRPr lang="en-US" sz="24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74010FC0-7DA0-2DF8-A565-70713C58139A}"/>
              </a:ext>
            </a:extLst>
          </p:cNvPr>
          <p:cNvPicPr>
            <a:picLocks noChangeAspect="1"/>
          </p:cNvPicPr>
          <p:nvPr/>
        </p:nvPicPr>
        <p:blipFill>
          <a:blip r:embed="rId2"/>
          <a:stretch>
            <a:fillRect/>
          </a:stretch>
        </p:blipFill>
        <p:spPr>
          <a:xfrm>
            <a:off x="4727553" y="1049901"/>
            <a:ext cx="603556" cy="573074"/>
          </a:xfrm>
          <a:prstGeom prst="rect">
            <a:avLst/>
          </a:prstGeom>
        </p:spPr>
      </p:pic>
      <p:pic>
        <p:nvPicPr>
          <p:cNvPr id="4" name="Picture 3">
            <a:extLst>
              <a:ext uri="{FF2B5EF4-FFF2-40B4-BE49-F238E27FC236}">
                <a16:creationId xmlns:a16="http://schemas.microsoft.com/office/drawing/2014/main" xmlns="" id="{77D25440-F99B-165B-19BE-4204C9B85590}"/>
              </a:ext>
            </a:extLst>
          </p:cNvPr>
          <p:cNvPicPr>
            <a:picLocks noChangeAspect="1"/>
          </p:cNvPicPr>
          <p:nvPr/>
        </p:nvPicPr>
        <p:blipFill>
          <a:blip r:embed="rId2"/>
          <a:stretch>
            <a:fillRect/>
          </a:stretch>
        </p:blipFill>
        <p:spPr>
          <a:xfrm>
            <a:off x="933319" y="5817363"/>
            <a:ext cx="603556" cy="573074"/>
          </a:xfrm>
          <a:prstGeom prst="rect">
            <a:avLst/>
          </a:prstGeom>
        </p:spPr>
      </p:pic>
    </p:spTree>
    <p:extLst>
      <p:ext uri="{BB962C8B-B14F-4D97-AF65-F5344CB8AC3E}">
        <p14:creationId xmlns:p14="http://schemas.microsoft.com/office/powerpoint/2010/main" val="168848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DD60E84-F474-00F9-8671-B36D8A803041}"/>
              </a:ext>
            </a:extLst>
          </p:cNvPr>
          <p:cNvSpPr txBox="1"/>
          <p:nvPr/>
        </p:nvSpPr>
        <p:spPr>
          <a:xfrm>
            <a:off x="1671144" y="690104"/>
            <a:ext cx="8303172" cy="4763292"/>
          </a:xfrm>
          <a:prstGeom prst="rect">
            <a:avLst/>
          </a:prstGeom>
          <a:noFill/>
        </p:spPr>
        <p:txBody>
          <a:bodyPr wrap="square">
            <a:spAutoFit/>
          </a:bodyPr>
          <a:lstStyle/>
          <a:p>
            <a:pPr marL="30480" marR="30480" algn="just">
              <a:lnSpc>
                <a:spcPct val="150000"/>
              </a:lnSpc>
              <a:spcBef>
                <a:spcPts val="0"/>
              </a:spcBef>
              <a:spcAft>
                <a:spcPts val="1200"/>
              </a:spcAft>
            </a:pPr>
            <a:r>
              <a:rPr lang="en-US" sz="3600" b="1" dirty="0" err="1">
                <a:solidFill>
                  <a:srgbClr val="333333"/>
                </a:solidFill>
                <a:effectLst/>
                <a:latin typeface="Times New Roman" panose="02020603050405020304" pitchFamily="18" charset="0"/>
                <a:ea typeface="Times New Roman" panose="02020603050405020304" pitchFamily="18" charset="0"/>
              </a:rPr>
              <a:t>Câu</a:t>
            </a:r>
            <a:r>
              <a:rPr lang="en-US" sz="3600" b="1" dirty="0">
                <a:solidFill>
                  <a:srgbClr val="333333"/>
                </a:solidFill>
                <a:effectLst/>
                <a:latin typeface="Times New Roman" panose="02020603050405020304" pitchFamily="18" charset="0"/>
                <a:ea typeface="Times New Roman" panose="02020603050405020304" pitchFamily="18" charset="0"/>
              </a:rPr>
              <a:t> 3:</a:t>
            </a:r>
            <a:r>
              <a:rPr lang="en-US" sz="3600" dirty="0">
                <a:solidFill>
                  <a:srgbClr val="333333"/>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Chức</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năng</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của</a:t>
            </a:r>
            <a:r>
              <a:rPr lang="en-US" sz="3600" dirty="0">
                <a:solidFill>
                  <a:srgbClr val="FF0000"/>
                </a:solidFill>
                <a:effectLst/>
                <a:latin typeface="Times New Roman" panose="02020603050405020304" pitchFamily="18" charset="0"/>
                <a:ea typeface="Times New Roman" panose="02020603050405020304" pitchFamily="18" charset="0"/>
              </a:rPr>
              <a:t> ADN </a:t>
            </a:r>
            <a:r>
              <a:rPr lang="en-US" sz="3600" dirty="0" err="1">
                <a:solidFill>
                  <a:srgbClr val="FF0000"/>
                </a:solidFill>
                <a:effectLst/>
                <a:latin typeface="Times New Roman" panose="02020603050405020304" pitchFamily="18" charset="0"/>
                <a:ea typeface="Times New Roman" panose="02020603050405020304" pitchFamily="18" charset="0"/>
              </a:rPr>
              <a:t>là</a:t>
            </a:r>
            <a:endParaRPr lang="en-US" sz="3200" dirty="0">
              <a:solidFill>
                <a:srgbClr val="FF0000"/>
              </a:solidFill>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A. </a:t>
            </a:r>
            <a:r>
              <a:rPr lang="en-US" sz="3600" dirty="0" err="1">
                <a:effectLst/>
                <a:latin typeface="Times New Roman" panose="02020603050405020304" pitchFamily="18" charset="0"/>
                <a:ea typeface="Times New Roman" panose="02020603050405020304" pitchFamily="18" charset="0"/>
              </a:rPr>
              <a:t>Lưu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giữ</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rPr>
              <a:t> tin.</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B. </a:t>
            </a:r>
            <a:r>
              <a:rPr lang="en-US" sz="3600" dirty="0" err="1">
                <a:effectLst/>
                <a:latin typeface="Times New Roman" panose="02020603050405020304" pitchFamily="18" charset="0"/>
                <a:ea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rPr>
              <a:t> tin.</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C. </a:t>
            </a:r>
            <a:r>
              <a:rPr lang="en-US" sz="3600" dirty="0" err="1">
                <a:effectLst/>
                <a:latin typeface="Times New Roman" panose="02020603050405020304" pitchFamily="18" charset="0"/>
                <a:ea typeface="Times New Roman" panose="02020603050405020304" pitchFamily="18" charset="0"/>
              </a:rPr>
              <a:t>Lưu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giữ</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truyền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đạt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thông</a:t>
            </a:r>
            <a:r>
              <a:rPr lang="en-US" sz="3600" dirty="0">
                <a:effectLst/>
                <a:latin typeface="Times New Roman" panose="02020603050405020304" pitchFamily="18" charset="0"/>
                <a:ea typeface="Times New Roman" panose="02020603050405020304" pitchFamily="18" charset="0"/>
              </a:rPr>
              <a:t> tin.</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D. </a:t>
            </a:r>
            <a:r>
              <a:rPr lang="en-US" sz="3600" dirty="0" err="1">
                <a:effectLst/>
                <a:latin typeface="Times New Roman" panose="02020603050405020304" pitchFamily="18" charset="0"/>
                <a:ea typeface="Times New Roman" panose="02020603050405020304" pitchFamily="18" charset="0"/>
              </a:rPr>
              <a:t>Tham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cấu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trúc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NST.</a:t>
            </a:r>
            <a:endParaRPr lang="en-US" sz="3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F53367EA-F8E9-4623-DE47-950924BAE376}"/>
              </a:ext>
            </a:extLst>
          </p:cNvPr>
          <p:cNvPicPr>
            <a:picLocks noChangeAspect="1"/>
          </p:cNvPicPr>
          <p:nvPr/>
        </p:nvPicPr>
        <p:blipFill>
          <a:blip r:embed="rId2"/>
          <a:stretch>
            <a:fillRect/>
          </a:stretch>
        </p:blipFill>
        <p:spPr>
          <a:xfrm>
            <a:off x="1671144" y="3845653"/>
            <a:ext cx="603556" cy="573074"/>
          </a:xfrm>
          <a:prstGeom prst="rect">
            <a:avLst/>
          </a:prstGeom>
        </p:spPr>
      </p:pic>
    </p:spTree>
    <p:extLst>
      <p:ext uri="{BB962C8B-B14F-4D97-AF65-F5344CB8AC3E}">
        <p14:creationId xmlns:p14="http://schemas.microsoft.com/office/powerpoint/2010/main" val="67068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57D6791-6132-45E7-FD42-F171C13E346A}"/>
              </a:ext>
            </a:extLst>
          </p:cNvPr>
          <p:cNvSpPr txBox="1"/>
          <p:nvPr/>
        </p:nvSpPr>
        <p:spPr>
          <a:xfrm>
            <a:off x="1093076" y="523291"/>
            <a:ext cx="8303172" cy="2793522"/>
          </a:xfrm>
          <a:prstGeom prst="rect">
            <a:avLst/>
          </a:prstGeom>
          <a:noFill/>
        </p:spPr>
        <p:txBody>
          <a:bodyPr wrap="square">
            <a:spAutoFit/>
          </a:bodyPr>
          <a:lstStyle/>
          <a:p>
            <a:pPr marL="30480" marR="30480" algn="just">
              <a:lnSpc>
                <a:spcPct val="150000"/>
              </a:lnSpc>
              <a:spcBef>
                <a:spcPts val="0"/>
              </a:spcBef>
              <a:spcAft>
                <a:spcPts val="1200"/>
              </a:spcAft>
            </a:pPr>
            <a:r>
              <a:rPr lang="en-US" sz="3600" b="1" dirty="0" err="1">
                <a:solidFill>
                  <a:srgbClr val="FF0000"/>
                </a:solidFill>
                <a:effectLst/>
                <a:latin typeface="Times New Roman" panose="02020603050405020304" pitchFamily="18" charset="0"/>
                <a:ea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rPr>
              <a:t> 4</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Bản</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chất</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hoá</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học</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rPr>
              <a:t>của</a:t>
            </a:r>
            <a:r>
              <a:rPr lang="en-US" sz="3600" dirty="0">
                <a:solidFill>
                  <a:srgbClr val="FF0000"/>
                </a:solidFill>
                <a:effectLst/>
                <a:latin typeface="Times New Roman" panose="02020603050405020304" pitchFamily="18" charset="0"/>
                <a:ea typeface="Times New Roman" panose="02020603050405020304" pitchFamily="18" charset="0"/>
              </a:rPr>
              <a:t> gen </a:t>
            </a:r>
            <a:r>
              <a:rPr lang="en-US" sz="3600" dirty="0" err="1">
                <a:solidFill>
                  <a:srgbClr val="FF0000"/>
                </a:solidFill>
                <a:effectLst/>
                <a:latin typeface="Times New Roman" panose="02020603050405020304" pitchFamily="18" charset="0"/>
                <a:ea typeface="Times New Roman" panose="02020603050405020304" pitchFamily="18" charset="0"/>
              </a:rPr>
              <a:t>là</a:t>
            </a:r>
            <a:endParaRPr lang="en-US" sz="3200" dirty="0">
              <a:solidFill>
                <a:srgbClr val="FF0000"/>
              </a:solidFill>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A. </a:t>
            </a:r>
            <a:r>
              <a:rPr lang="en-US" sz="3600" dirty="0" err="1">
                <a:effectLst/>
                <a:latin typeface="Times New Roman" panose="02020603050405020304" pitchFamily="18" charset="0"/>
                <a:ea typeface="Times New Roman" panose="02020603050405020304" pitchFamily="18" charset="0"/>
              </a:rPr>
              <a:t>Axit</a:t>
            </a:r>
            <a:r>
              <a:rPr lang="en-US" sz="3600" dirty="0">
                <a:effectLst/>
                <a:latin typeface="Times New Roman" panose="02020603050405020304" pitchFamily="18" charset="0"/>
                <a:ea typeface="Times New Roman" panose="02020603050405020304" pitchFamily="18" charset="0"/>
              </a:rPr>
              <a:t> nucleic</a:t>
            </a:r>
            <a:r>
              <a:rPr lang="en-US" sz="3600" dirty="0">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B. ADN.</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effectLst/>
                <a:latin typeface="Times New Roman" panose="02020603050405020304" pitchFamily="18" charset="0"/>
                <a:ea typeface="Times New Roman" panose="02020603050405020304" pitchFamily="18" charset="0"/>
              </a:rPr>
              <a:t>C. </a:t>
            </a:r>
            <a:r>
              <a:rPr lang="en-US" sz="3600" dirty="0" err="1">
                <a:effectLst/>
                <a:latin typeface="Times New Roman" panose="02020603050405020304" pitchFamily="18" charset="0"/>
                <a:ea typeface="Times New Roman" panose="02020603050405020304" pitchFamily="18" charset="0"/>
              </a:rPr>
              <a:t>Bazơ</a:t>
            </a:r>
            <a:r>
              <a:rPr lang="en-US" sz="3600" dirty="0">
                <a:effectLst/>
                <a:latin typeface="Times New Roman" panose="02020603050405020304" pitchFamily="18" charset="0"/>
                <a:ea typeface="Times New Roman" panose="02020603050405020304" pitchFamily="18" charset="0"/>
              </a:rPr>
              <a:t> nitric.              D. Protein.</a:t>
            </a:r>
            <a:endParaRPr lang="en-US" sz="32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xmlns="" id="{19F3A7F3-E3D3-377D-886A-E8122E296DA5}"/>
              </a:ext>
            </a:extLst>
          </p:cNvPr>
          <p:cNvSpPr txBox="1"/>
          <p:nvPr/>
        </p:nvSpPr>
        <p:spPr>
          <a:xfrm>
            <a:off x="1093076" y="3695076"/>
            <a:ext cx="10079421" cy="2639633"/>
          </a:xfrm>
          <a:prstGeom prst="rect">
            <a:avLst/>
          </a:prstGeom>
          <a:noFill/>
        </p:spPr>
        <p:txBody>
          <a:bodyPr wrap="square">
            <a:spAutoFit/>
          </a:bodyPr>
          <a:lstStyle/>
          <a:p>
            <a:pPr marL="30480" marR="30480" algn="just">
              <a:lnSpc>
                <a:spcPct val="150000"/>
              </a:lnSpc>
              <a:spcBef>
                <a:spcPts val="0"/>
              </a:spcBef>
              <a:spcAft>
                <a:spcPts val="1200"/>
              </a:spcAft>
            </a:pPr>
            <a:r>
              <a:rPr lang="en-US" sz="3600" b="1" dirty="0" err="1">
                <a:solidFill>
                  <a:srgbClr val="FF0000"/>
                </a:solidFill>
                <a:effectLst/>
                <a:latin typeface="Times New Roman" panose="02020603050405020304" pitchFamily="18" charset="0"/>
                <a:ea typeface="Times New Roman" panose="02020603050405020304" pitchFamily="18" charset="0"/>
              </a:rPr>
              <a:t>Câu</a:t>
            </a:r>
            <a:r>
              <a:rPr lang="en-US" sz="3600" b="1" dirty="0">
                <a:solidFill>
                  <a:srgbClr val="FF0000"/>
                </a:solidFill>
                <a:effectLst/>
                <a:latin typeface="Times New Roman" panose="02020603050405020304" pitchFamily="18" charset="0"/>
                <a:ea typeface="Times New Roman" panose="02020603050405020304" pitchFamily="18" charset="0"/>
              </a:rPr>
              <a:t> 5</a:t>
            </a:r>
            <a:r>
              <a:rPr lang="en-US" sz="3600" dirty="0">
                <a:solidFill>
                  <a:srgbClr val="FF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Một</a:t>
            </a:r>
            <a:r>
              <a:rPr lang="en-US" sz="3600" dirty="0">
                <a:solidFill>
                  <a:srgbClr val="000000"/>
                </a:solidFill>
                <a:effectLst/>
                <a:latin typeface="Times New Roman" panose="02020603050405020304" pitchFamily="18" charset="0"/>
                <a:ea typeface="Times New Roman" panose="02020603050405020304" pitchFamily="18" charset="0"/>
              </a:rPr>
              <a:t> ADN </a:t>
            </a:r>
            <a:r>
              <a:rPr lang="en-US" sz="3600" dirty="0" err="1">
                <a:solidFill>
                  <a:srgbClr val="000000"/>
                </a:solidFill>
                <a:effectLst/>
                <a:latin typeface="Times New Roman" panose="02020603050405020304" pitchFamily="18" charset="0"/>
                <a:ea typeface="Times New Roman" panose="02020603050405020304" pitchFamily="18" charset="0"/>
              </a:rPr>
              <a:t>tái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bản</a:t>
            </a:r>
            <a:r>
              <a:rPr lang="en-US" sz="3600" dirty="0">
                <a:solidFill>
                  <a:srgbClr val="000000"/>
                </a:solidFill>
                <a:effectLst/>
                <a:latin typeface="Times New Roman" panose="02020603050405020304" pitchFamily="18" charset="0"/>
                <a:ea typeface="Times New Roman" panose="02020603050405020304" pitchFamily="18" charset="0"/>
              </a:rPr>
              <a:t> 3 </a:t>
            </a:r>
            <a:r>
              <a:rPr lang="en-US" sz="3600" dirty="0" err="1">
                <a:solidFill>
                  <a:srgbClr val="000000"/>
                </a:solidFill>
                <a:effectLst/>
                <a:latin typeface="Times New Roman" panose="02020603050405020304" pitchFamily="18" charset="0"/>
                <a:ea typeface="Times New Roman" panose="02020603050405020304" pitchFamily="18" charset="0"/>
              </a:rPr>
              <a:t>lần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Số</a:t>
            </a:r>
            <a:r>
              <a:rPr lang="en-US" sz="3600" dirty="0">
                <a:solidFill>
                  <a:srgbClr val="000000"/>
                </a:solidFill>
                <a:effectLst/>
                <a:latin typeface="Times New Roman" panose="02020603050405020304" pitchFamily="18" charset="0"/>
                <a:ea typeface="Times New Roman" panose="02020603050405020304" pitchFamily="18" charset="0"/>
              </a:rPr>
              <a:t> ADN con </a:t>
            </a:r>
            <a:r>
              <a:rPr lang="en-US" sz="3600" dirty="0" err="1">
                <a:solidFill>
                  <a:srgbClr val="000000"/>
                </a:solidFill>
                <a:effectLst/>
                <a:latin typeface="Times New Roman" panose="02020603050405020304" pitchFamily="18" charset="0"/>
                <a:ea typeface="Times New Roman" panose="02020603050405020304" pitchFamily="18" charset="0"/>
              </a:rPr>
              <a:t>được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ra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là</a:t>
            </a:r>
            <a:endParaRPr lang="en-US" sz="3200" dirty="0">
              <a:effectLst/>
              <a:latin typeface="Times New Roman" panose="02020603050405020304" pitchFamily="18" charset="0"/>
              <a:ea typeface="Times New Roman" panose="02020603050405020304" pitchFamily="18" charset="0"/>
            </a:endParaRPr>
          </a:p>
          <a:p>
            <a:pPr marL="30480" marR="30480" algn="just">
              <a:lnSpc>
                <a:spcPct val="150000"/>
              </a:lnSpc>
              <a:spcBef>
                <a:spcPts val="0"/>
              </a:spcBef>
              <a:spcAft>
                <a:spcPts val="1200"/>
              </a:spcAft>
            </a:pP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a:effectLst/>
                <a:latin typeface="Times New Roman" panose="02020603050405020304" pitchFamily="18" charset="0"/>
                <a:ea typeface="Times New Roman" panose="02020603050405020304" pitchFamily="18" charset="0"/>
              </a:rPr>
              <a:t>A. 2.     B. 3.     C. 8.     D. 16.</a:t>
            </a:r>
            <a:endParaRPr lang="en-US" sz="32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8F32AD3E-3873-9CAD-59CD-BC8548B1BCA8}"/>
              </a:ext>
            </a:extLst>
          </p:cNvPr>
          <p:cNvPicPr>
            <a:picLocks noChangeAspect="1"/>
          </p:cNvPicPr>
          <p:nvPr/>
        </p:nvPicPr>
        <p:blipFill>
          <a:blip r:embed="rId2"/>
          <a:stretch>
            <a:fillRect/>
          </a:stretch>
        </p:blipFill>
        <p:spPr>
          <a:xfrm>
            <a:off x="5492444" y="1764604"/>
            <a:ext cx="603556" cy="573074"/>
          </a:xfrm>
          <a:prstGeom prst="rect">
            <a:avLst/>
          </a:prstGeom>
        </p:spPr>
      </p:pic>
      <p:pic>
        <p:nvPicPr>
          <p:cNvPr id="4" name="Picture 3">
            <a:extLst>
              <a:ext uri="{FF2B5EF4-FFF2-40B4-BE49-F238E27FC236}">
                <a16:creationId xmlns:a16="http://schemas.microsoft.com/office/drawing/2014/main" xmlns="" id="{3EBD755A-D739-A0BF-5B44-137C444E5EC4}"/>
              </a:ext>
            </a:extLst>
          </p:cNvPr>
          <p:cNvPicPr>
            <a:picLocks noChangeAspect="1"/>
          </p:cNvPicPr>
          <p:nvPr/>
        </p:nvPicPr>
        <p:blipFill>
          <a:blip r:embed="rId2"/>
          <a:stretch>
            <a:fillRect/>
          </a:stretch>
        </p:blipFill>
        <p:spPr>
          <a:xfrm>
            <a:off x="5116436" y="5761635"/>
            <a:ext cx="603556" cy="573074"/>
          </a:xfrm>
          <a:prstGeom prst="rect">
            <a:avLst/>
          </a:prstGeom>
        </p:spPr>
      </p:pic>
    </p:spTree>
    <p:extLst>
      <p:ext uri="{BB962C8B-B14F-4D97-AF65-F5344CB8AC3E}">
        <p14:creationId xmlns:p14="http://schemas.microsoft.com/office/powerpoint/2010/main" val="120179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6: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tắc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bổ</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sung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cấu</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trúc</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DNA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dẫn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đến</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hệ</a:t>
            </a:r>
            <a:r>
              <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quả</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xmlns=""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xmlns=""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xmlns=""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xmlns=""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4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7: </a:t>
            </a:r>
            <a:r>
              <a:rPr lang="vi-VN"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xmlns=""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xmlns=""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761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31ED2D6-F80A-0FEA-F3FF-AE7620C49A4A}"/>
              </a:ext>
            </a:extLst>
          </p:cNvPr>
          <p:cNvSpPr/>
          <p:nvPr/>
        </p:nvSpPr>
        <p:spPr>
          <a:xfrm>
            <a:off x="604542" y="307941"/>
            <a:ext cx="11282657" cy="9140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72CD797-3669-85E2-9CE8-CE9C7DFA5CC4}"/>
              </a:ext>
            </a:extLst>
          </p:cNvPr>
          <p:cNvSpPr txBox="1"/>
          <p:nvPr/>
        </p:nvSpPr>
        <p:spPr>
          <a:xfrm>
            <a:off x="604541" y="223926"/>
            <a:ext cx="11066997" cy="954107"/>
          </a:xfrm>
          <a:prstGeom prst="rect">
            <a:avLst/>
          </a:prstGeom>
          <a:noFill/>
        </p:spPr>
        <p:txBody>
          <a:bodyPr wrap="square">
            <a:spAutoFit/>
          </a:bodyPr>
          <a:lstStyle/>
          <a:p>
            <a:pPr algn="just"/>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8: </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xmlns=""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xmlns=""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xmlns=""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xmlns=""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C4DF36E9-EE47-3A25-44C8-ECD5794C68E7}"/>
              </a:ext>
            </a:extLst>
          </p:cNvPr>
          <p:cNvSpPr txBox="1"/>
          <p:nvPr/>
        </p:nvSpPr>
        <p:spPr>
          <a:xfrm>
            <a:off x="749060" y="3515419"/>
            <a:ext cx="10693879" cy="596574"/>
          </a:xfrm>
          <a:prstGeom prst="rect">
            <a:avLst/>
          </a:prstGeom>
          <a:noFill/>
        </p:spPr>
        <p:txBody>
          <a:bodyPr wrap="square">
            <a:spAutoFit/>
          </a:bodyPr>
          <a:lstStyle/>
          <a:p>
            <a:pPr algn="just">
              <a:lnSpc>
                <a:spcPct val="130000"/>
              </a:lnSpc>
            </a:pP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9: </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xmlns=""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xmlns=""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xmlns=""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96653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31ED2D6-F80A-0FEA-F3FF-AE7620C49A4A}"/>
              </a:ext>
            </a:extLst>
          </p:cNvPr>
          <p:cNvSpPr/>
          <p:nvPr/>
        </p:nvSpPr>
        <p:spPr>
          <a:xfrm>
            <a:off x="520459" y="247288"/>
            <a:ext cx="11398271"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72CD797-3669-85E2-9CE8-CE9C7DFA5CC4}"/>
              </a:ext>
            </a:extLst>
          </p:cNvPr>
          <p:cNvSpPr txBox="1"/>
          <p:nvPr/>
        </p:nvSpPr>
        <p:spPr>
          <a:xfrm>
            <a:off x="484280" y="289706"/>
            <a:ext cx="11470628" cy="954107"/>
          </a:xfrm>
          <a:prstGeom prst="rect">
            <a:avLst/>
          </a:prstGeom>
          <a:noFill/>
        </p:spPr>
        <p:txBody>
          <a:bodyPr wrap="square">
            <a:spAutoFit/>
          </a:bodyPr>
          <a:lstStyle/>
          <a:p>
            <a:pPr algn="just"/>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10: </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xmlns=""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xmlns=""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xmlns=""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xmlns=""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B7659E3F-418C-3B39-8EB6-26F299FA9C6C}"/>
              </a:ext>
            </a:extLst>
          </p:cNvPr>
          <p:cNvSpPr/>
          <p:nvPr/>
        </p:nvSpPr>
        <p:spPr>
          <a:xfrm>
            <a:off x="520460" y="3429000"/>
            <a:ext cx="11470628"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C4DF36E9-EE47-3A25-44C8-ECD5794C68E7}"/>
              </a:ext>
            </a:extLst>
          </p:cNvPr>
          <p:cNvSpPr txBox="1"/>
          <p:nvPr/>
        </p:nvSpPr>
        <p:spPr>
          <a:xfrm>
            <a:off x="675662" y="3346019"/>
            <a:ext cx="11327326" cy="1156727"/>
          </a:xfrm>
          <a:prstGeom prst="rect">
            <a:avLst/>
          </a:prstGeom>
          <a:noFill/>
        </p:spPr>
        <p:txBody>
          <a:bodyPr wrap="square">
            <a:spAutoFit/>
          </a:bodyPr>
          <a:lstStyle/>
          <a:p>
            <a:pPr algn="just">
              <a:lnSpc>
                <a:spcPct val="130000"/>
              </a:lnSpc>
            </a:pP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11: </a:t>
            </a: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xmlns=""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xmlns=""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xmlns="" id="{D52E03DB-BF1B-1442-3B81-E6BAE6B6E265}"/>
              </a:ext>
            </a:extLst>
          </p:cNvPr>
          <p:cNvSpPr txBox="1"/>
          <p:nvPr/>
        </p:nvSpPr>
        <p:spPr>
          <a:xfrm>
            <a:off x="1526877" y="454111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7082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xmlns=""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xmlns=""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xmlns=""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xmlns=""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xmlns=""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xmlns=""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xmlns=""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362748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xmlns=""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xmlns=""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xmlns=""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xmlns=""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xmlns=""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xmlns=""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xmlns=""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xmlns=""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203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xmlns=""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1746BD44-50F0-090F-1375-24C5A2E090AF}"/>
              </a:ext>
            </a:extLst>
          </p:cNvPr>
          <p:cNvSpPr txBox="1"/>
          <p:nvPr/>
        </p:nvSpPr>
        <p:spPr>
          <a:xfrm>
            <a:off x="615351" y="2055813"/>
            <a:ext cx="10961297" cy="1862241"/>
          </a:xfrm>
          <a:prstGeom prst="rect">
            <a:avLst/>
          </a:prstGeom>
          <a:noFill/>
        </p:spPr>
        <p:txBody>
          <a:bodyPr wrap="square" lIns="0" tIns="0" rIns="0" bIns="0" rtlCol="0">
            <a:spAutoFit/>
          </a:bodyPr>
          <a:lstStyle/>
          <a:p>
            <a:pPr algn="ctr">
              <a:lnSpc>
                <a:spcPct val="130000"/>
              </a:lnSpc>
            </a:pPr>
            <a:r>
              <a:rPr lang="en-US" sz="4000" b="1" dirty="0">
                <a:solidFill>
                  <a:schemeClr val="bg1"/>
                </a:solidFill>
              </a:rPr>
              <a:t>VẬN DỤNG</a:t>
            </a:r>
          </a:p>
          <a:p>
            <a:pPr algn="ctr">
              <a:lnSpc>
                <a:spcPct val="130000"/>
              </a:lnSpc>
            </a:pPr>
            <a:r>
              <a:rPr lang="en-US" sz="2800" b="1" dirty="0" err="1">
                <a:solidFill>
                  <a:srgbClr val="FFFF00"/>
                </a:solidFill>
              </a:rPr>
              <a:t>Làm</a:t>
            </a:r>
            <a:r>
              <a:rPr lang="en-US" sz="2800" b="1" dirty="0">
                <a:solidFill>
                  <a:srgbClr val="FFFF00"/>
                </a:solidFill>
              </a:rPr>
              <a:t> </a:t>
            </a:r>
            <a:r>
              <a:rPr lang="en-US" sz="2800" b="1" dirty="0" err="1">
                <a:solidFill>
                  <a:srgbClr val="FFFF00"/>
                </a:solidFill>
              </a:rPr>
              <a:t>mô</a:t>
            </a:r>
            <a:r>
              <a:rPr lang="en-US" sz="2800" b="1" dirty="0">
                <a:solidFill>
                  <a:srgbClr val="FFFF00"/>
                </a:solidFill>
              </a:rPr>
              <a:t> </a:t>
            </a:r>
            <a:r>
              <a:rPr lang="en-US" sz="2800" b="1" dirty="0" err="1">
                <a:solidFill>
                  <a:srgbClr val="FFFF00"/>
                </a:solidFill>
              </a:rPr>
              <a:t>hình</a:t>
            </a:r>
            <a:r>
              <a:rPr lang="en-US" sz="2800" b="1" dirty="0">
                <a:solidFill>
                  <a:srgbClr val="FFFF00"/>
                </a:solidFill>
              </a:rPr>
              <a:t> DNA </a:t>
            </a:r>
            <a:r>
              <a:rPr lang="en-US" sz="2800" b="1" dirty="0" err="1">
                <a:solidFill>
                  <a:srgbClr val="FFFF00"/>
                </a:solidFill>
              </a:rPr>
              <a:t>từ</a:t>
            </a:r>
            <a:r>
              <a:rPr lang="en-US" sz="2800" b="1" dirty="0">
                <a:solidFill>
                  <a:srgbClr val="FFFF00"/>
                </a:solidFill>
              </a:rPr>
              <a:t> </a:t>
            </a:r>
            <a:r>
              <a:rPr lang="en-US" sz="2800" b="1" dirty="0" err="1">
                <a:solidFill>
                  <a:srgbClr val="FFFF00"/>
                </a:solidFill>
              </a:rPr>
              <a:t>việc</a:t>
            </a:r>
            <a:r>
              <a:rPr lang="en-US" sz="2800" b="1" dirty="0">
                <a:solidFill>
                  <a:srgbClr val="FFFF00"/>
                </a:solidFill>
              </a:rPr>
              <a:t> </a:t>
            </a:r>
            <a:r>
              <a:rPr lang="en-US" sz="2800" b="1" dirty="0" err="1">
                <a:solidFill>
                  <a:srgbClr val="FFFF00"/>
                </a:solidFill>
              </a:rPr>
              <a:t>tận</a:t>
            </a:r>
            <a:r>
              <a:rPr lang="en-US" sz="2800" b="1" dirty="0">
                <a:solidFill>
                  <a:srgbClr val="FFFF00"/>
                </a:solidFill>
              </a:rPr>
              <a:t> </a:t>
            </a:r>
            <a:r>
              <a:rPr lang="en-US" sz="2800" b="1" dirty="0" err="1">
                <a:solidFill>
                  <a:srgbClr val="FFFF00"/>
                </a:solidFill>
              </a:rPr>
              <a:t>dụng</a:t>
            </a:r>
            <a:r>
              <a:rPr lang="en-US" sz="2800" b="1" dirty="0">
                <a:solidFill>
                  <a:srgbClr val="FFFF00"/>
                </a:solidFill>
              </a:rPr>
              <a:t> </a:t>
            </a:r>
            <a:r>
              <a:rPr lang="en-US" sz="2800" b="1" dirty="0" err="1">
                <a:solidFill>
                  <a:srgbClr val="FFFF00"/>
                </a:solidFill>
              </a:rPr>
              <a:t>các</a:t>
            </a:r>
            <a:r>
              <a:rPr lang="en-US" sz="2800" b="1" dirty="0">
                <a:solidFill>
                  <a:srgbClr val="FFFF00"/>
                </a:solidFill>
              </a:rPr>
              <a:t> </a:t>
            </a:r>
            <a:r>
              <a:rPr lang="en-US" sz="2800" b="1" dirty="0" err="1">
                <a:solidFill>
                  <a:srgbClr val="FFFF00"/>
                </a:solidFill>
              </a:rPr>
              <a:t>loại</a:t>
            </a:r>
            <a:r>
              <a:rPr lang="en-US" sz="2800" b="1" dirty="0">
                <a:solidFill>
                  <a:srgbClr val="FFFF00"/>
                </a:solidFill>
              </a:rPr>
              <a:t> </a:t>
            </a:r>
            <a:r>
              <a:rPr lang="en-US" sz="2800" b="1" dirty="0" err="1">
                <a:solidFill>
                  <a:srgbClr val="FFFF00"/>
                </a:solidFill>
              </a:rPr>
              <a:t>rác</a:t>
            </a:r>
            <a:r>
              <a:rPr lang="en-US" sz="2800" b="1" dirty="0">
                <a:solidFill>
                  <a:srgbClr val="FFFF00"/>
                </a:solidFill>
              </a:rPr>
              <a:t> </a:t>
            </a:r>
            <a:r>
              <a:rPr lang="en-US" sz="2800" b="1" dirty="0" err="1">
                <a:solidFill>
                  <a:srgbClr val="FFFF00"/>
                </a:solidFill>
              </a:rPr>
              <a:t>thải</a:t>
            </a:r>
            <a:r>
              <a:rPr lang="en-US" sz="2800" b="1" dirty="0">
                <a:solidFill>
                  <a:srgbClr val="FFFF00"/>
                </a:solidFill>
              </a:rPr>
              <a:t> </a:t>
            </a:r>
            <a:r>
              <a:rPr lang="en-US" sz="2800" b="1" dirty="0" err="1">
                <a:solidFill>
                  <a:srgbClr val="FFFF00"/>
                </a:solidFill>
              </a:rPr>
              <a:t>như</a:t>
            </a:r>
            <a:r>
              <a:rPr lang="en-US" sz="2800" b="1" dirty="0">
                <a:solidFill>
                  <a:srgbClr val="FFFF00"/>
                </a:solidFill>
              </a:rPr>
              <a:t> que </a:t>
            </a:r>
            <a:r>
              <a:rPr lang="en-US" sz="2800" b="1" dirty="0" err="1">
                <a:solidFill>
                  <a:srgbClr val="FFFF00"/>
                </a:solidFill>
              </a:rPr>
              <a:t>kem</a:t>
            </a:r>
            <a:r>
              <a:rPr lang="en-US" sz="2800" b="1" dirty="0">
                <a:solidFill>
                  <a:srgbClr val="FFFF00"/>
                </a:solidFill>
              </a:rPr>
              <a:t>, </a:t>
            </a:r>
            <a:r>
              <a:rPr lang="en-US" sz="2800" b="1" dirty="0" err="1">
                <a:solidFill>
                  <a:srgbClr val="FFFF00"/>
                </a:solidFill>
              </a:rPr>
              <a:t>ống</a:t>
            </a:r>
            <a:r>
              <a:rPr lang="en-US" sz="2800" b="1" dirty="0">
                <a:solidFill>
                  <a:srgbClr val="FFFF00"/>
                </a:solidFill>
              </a:rPr>
              <a:t> </a:t>
            </a:r>
            <a:r>
              <a:rPr lang="en-US" sz="2800" b="1" dirty="0" err="1">
                <a:solidFill>
                  <a:srgbClr val="FFFF00"/>
                </a:solidFill>
              </a:rPr>
              <a:t>hút</a:t>
            </a:r>
            <a:r>
              <a:rPr lang="en-US" sz="2800" b="1" dirty="0">
                <a:solidFill>
                  <a:srgbClr val="FFFF00"/>
                </a:solidFill>
              </a:rPr>
              <a:t>, </a:t>
            </a:r>
            <a:r>
              <a:rPr lang="en-US" sz="2800" b="1" dirty="0" err="1">
                <a:solidFill>
                  <a:srgbClr val="FFFF00"/>
                </a:solidFill>
              </a:rPr>
              <a:t>xốp</a:t>
            </a:r>
            <a:r>
              <a:rPr lang="en-US" sz="2800" b="1" dirty="0">
                <a:solidFill>
                  <a:srgbClr val="FFFF00"/>
                </a:solidFill>
              </a:rPr>
              <a:t>, … </a:t>
            </a:r>
          </a:p>
        </p:txBody>
      </p:sp>
    </p:spTree>
    <p:extLst>
      <p:ext uri="{BB962C8B-B14F-4D97-AF65-F5344CB8AC3E}">
        <p14:creationId xmlns:p14="http://schemas.microsoft.com/office/powerpoint/2010/main" val="41597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xmlns="" id="{02694B13-0819-B46E-AA6A-91D051BA8D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xmlns=""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xmlns=""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xmlns=""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xmlns=""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xmlns=""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xmlns=""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xmlns=""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xmlns=""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15049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xmlns=""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xmlns=""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xmlns=""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xmlns=""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xmlns=""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xmlns=""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Dựa</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tin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sách</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khoa,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Nucleic acid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cấu</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thế</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Gồm</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loại</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10" name="Group 9">
            <a:extLst>
              <a:ext uri="{FF2B5EF4-FFF2-40B4-BE49-F238E27FC236}">
                <a16:creationId xmlns:a16="http://schemas.microsoft.com/office/drawing/2014/main" xmlns=""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xmlns=""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xmlns=""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xmlns=""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Trả lời</a:t>
            </a:r>
          </a:p>
        </p:txBody>
      </p:sp>
      <p:sp>
        <p:nvSpPr>
          <p:cNvPr id="13" name="TextBox 12">
            <a:extLst>
              <a:ext uri="{FF2B5EF4-FFF2-40B4-BE49-F238E27FC236}">
                <a16:creationId xmlns:a16="http://schemas.microsoft.com/office/drawing/2014/main" xmlns="" id="{64BB7221-B37C-76DD-2280-BFB66B6162AF}"/>
              </a:ext>
            </a:extLst>
          </p:cNvPr>
          <p:cNvSpPr txBox="1"/>
          <p:nvPr/>
        </p:nvSpPr>
        <p:spPr>
          <a:xfrm>
            <a:off x="837619" y="3334926"/>
            <a:ext cx="10314695" cy="3038076"/>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Nucleic acid là những phân tử sinh học cấu tạo từ các nguyên tố </a:t>
            </a:r>
            <a:r>
              <a:rPr kumimoji="0" lang="vi-VN" sz="27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 H, O, N, P</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chúng có cấu trúc đa phân và được tìm thấy trong tế bào của </a:t>
            </a:r>
            <a:r>
              <a:rPr kumimoji="0" lang="vi-VN" sz="2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cơ thể sinh vật, trong virus</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Nucleic acid có </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hai loại </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là </a:t>
            </a:r>
            <a:endPar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D</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eoxyribonucleic acid </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(DNA) </a:t>
            </a: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R</a:t>
            </a:r>
            <a:r>
              <a:rPr kumimoji="0" lang="vi-VN"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ibonucleic acid </a:t>
            </a: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(RNA).</a:t>
            </a:r>
            <a:endParaRPr kumimoji="0" lang="en-US"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12721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xmlns=""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71433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xmlns=""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xmlns=""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xmlns=""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xmlns=""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xmlns=""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xmlns=""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xmlns=""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xmlns=""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xmlns="" id="{EE5D2AB0-5E16-F5EB-7563-5FC90615B7D0}"/>
                </a:ext>
              </a:extLst>
            </p:cNvPr>
            <p:cNvSpPr txBox="1"/>
            <p:nvPr/>
          </p:nvSpPr>
          <p:spPr>
            <a:xfrm>
              <a:off x="6491827" y="2689358"/>
              <a:ext cx="19046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Nhóm phosphate</a:t>
              </a:r>
            </a:p>
          </p:txBody>
        </p:sp>
        <p:sp>
          <p:nvSpPr>
            <p:cNvPr id="12" name="TextBox 11">
              <a:extLst>
                <a:ext uri="{FF2B5EF4-FFF2-40B4-BE49-F238E27FC236}">
                  <a16:creationId xmlns:a16="http://schemas.microsoft.com/office/drawing/2014/main" xmlns="" id="{217DF44E-CF5B-5B60-DE85-32A3C788E62C}"/>
                </a:ext>
              </a:extLst>
            </p:cNvPr>
            <p:cNvSpPr txBox="1"/>
            <p:nvPr/>
          </p:nvSpPr>
          <p:spPr>
            <a:xfrm>
              <a:off x="8241453" y="6193509"/>
              <a:ext cx="19046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Cặp base nitrogen</a:t>
              </a:r>
            </a:p>
          </p:txBody>
        </p:sp>
        <p:sp>
          <p:nvSpPr>
            <p:cNvPr id="13" name="TextBox 12">
              <a:extLst>
                <a:ext uri="{FF2B5EF4-FFF2-40B4-BE49-F238E27FC236}">
                  <a16:creationId xmlns:a16="http://schemas.microsoft.com/office/drawing/2014/main" xmlns="" id="{AB389F24-D326-C1DD-604E-F6BFA45F5ED0}"/>
                </a:ext>
              </a:extLst>
            </p:cNvPr>
            <p:cNvSpPr txBox="1"/>
            <p:nvPr/>
          </p:nvSpPr>
          <p:spPr>
            <a:xfrm>
              <a:off x="5424693" y="3130859"/>
              <a:ext cx="24887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Liên kết phosphodiester</a:t>
              </a:r>
            </a:p>
          </p:txBody>
        </p:sp>
        <p:sp>
          <p:nvSpPr>
            <p:cNvPr id="14" name="TextBox 13">
              <a:extLst>
                <a:ext uri="{FF2B5EF4-FFF2-40B4-BE49-F238E27FC236}">
                  <a16:creationId xmlns:a16="http://schemas.microsoft.com/office/drawing/2014/main" xmlns="" id="{0F0E8874-759F-D900-1E17-61B1AFB7B8D6}"/>
                </a:ext>
              </a:extLst>
            </p:cNvPr>
            <p:cNvSpPr txBox="1"/>
            <p:nvPr/>
          </p:nvSpPr>
          <p:spPr>
            <a:xfrm>
              <a:off x="5675265" y="3599701"/>
              <a:ext cx="1873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Đường 5 carbon</a:t>
              </a:r>
            </a:p>
          </p:txBody>
        </p:sp>
        <p:sp>
          <p:nvSpPr>
            <p:cNvPr id="15" name="TextBox 14">
              <a:extLst>
                <a:ext uri="{FF2B5EF4-FFF2-40B4-BE49-F238E27FC236}">
                  <a16:creationId xmlns:a16="http://schemas.microsoft.com/office/drawing/2014/main" xmlns="" id="{BC8C30C3-D295-AE68-6AEB-44B8641FB276}"/>
                </a:ext>
              </a:extLst>
            </p:cNvPr>
            <p:cNvSpPr txBox="1"/>
            <p:nvPr/>
          </p:nvSpPr>
          <p:spPr>
            <a:xfrm>
              <a:off x="10815754" y="4677703"/>
              <a:ext cx="1873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Liên kết hydrogen</a:t>
              </a:r>
            </a:p>
          </p:txBody>
        </p:sp>
        <p:sp>
          <p:nvSpPr>
            <p:cNvPr id="16" name="TextBox 15">
              <a:extLst>
                <a:ext uri="{FF2B5EF4-FFF2-40B4-BE49-F238E27FC236}">
                  <a16:creationId xmlns:a16="http://schemas.microsoft.com/office/drawing/2014/main" xmlns="" id="{724CFF4D-4FF8-FD2F-EBE5-C2938BACD62C}"/>
                </a:ext>
              </a:extLst>
            </p:cNvPr>
            <p:cNvSpPr txBox="1"/>
            <p:nvPr/>
          </p:nvSpPr>
          <p:spPr>
            <a:xfrm>
              <a:off x="10230998" y="1117163"/>
              <a:ext cx="11625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
                  <a:ea typeface="+mn-ea"/>
                  <a:cs typeface="+mn-cs"/>
                </a:rPr>
                <a:t>Cặp base</a:t>
              </a:r>
            </a:p>
          </p:txBody>
        </p:sp>
        <p:sp>
          <p:nvSpPr>
            <p:cNvPr id="17" name="TextBox 16">
              <a:extLst>
                <a:ext uri="{FF2B5EF4-FFF2-40B4-BE49-F238E27FC236}">
                  <a16:creationId xmlns:a16="http://schemas.microsoft.com/office/drawing/2014/main" xmlns="" id="{82811F0E-B91F-A459-7766-6B6D10FADBAB}"/>
                </a:ext>
              </a:extLst>
            </p:cNvPr>
            <p:cNvSpPr txBox="1"/>
            <p:nvPr/>
          </p:nvSpPr>
          <p:spPr>
            <a:xfrm>
              <a:off x="10431925" y="2543572"/>
              <a:ext cx="17932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Times New Roman "/>
                  <a:ea typeface="+mn-ea"/>
                  <a:cs typeface="+mn-cs"/>
                </a:rPr>
                <a:t>Xương sống đường phosphate</a:t>
              </a:r>
            </a:p>
          </p:txBody>
        </p:sp>
      </p:grpSp>
      <p:sp>
        <p:nvSpPr>
          <p:cNvPr id="26" name="TextBox 25">
            <a:extLst>
              <a:ext uri="{FF2B5EF4-FFF2-40B4-BE49-F238E27FC236}">
                <a16:creationId xmlns:a16="http://schemas.microsoft.com/office/drawing/2014/main" xmlns="" id="{3F4871AE-3D27-2D89-B919-D38830D3745B}"/>
              </a:ext>
            </a:extLst>
          </p:cNvPr>
          <p:cNvSpPr txBox="1"/>
          <p:nvPr/>
        </p:nvSpPr>
        <p:spPr>
          <a:xfrm>
            <a:off x="7397935" y="603949"/>
            <a:ext cx="4572140" cy="5362815"/>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Times New Roman "/>
                <a:ea typeface="+mn-ea"/>
                <a:cs typeface="+mn-cs"/>
              </a:rPr>
              <a:t>Trong phân tử ADN:</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
                <a:ea typeface="+mn-ea"/>
                <a:cs typeface="+mn-cs"/>
              </a:rPr>
              <a:t>-</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 Liên kết dọc: trên một mạch đơn các nu liên kết với nhau bằng liên kết hóa trị.</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
                <a:ea typeface="+mn-ea"/>
                <a:cs typeface="+mn-cs"/>
              </a:rPr>
              <a:t>- Giữa hai mạch các nu</a:t>
            </a:r>
            <a:r>
              <a:rPr kumimoji="0" lang="en-US" sz="2400" b="0" i="0" u="none" strike="noStrike" kern="1200" cap="none" spc="0" normalizeH="0" baseline="0" noProof="0" dirty="0" err="1">
                <a:ln>
                  <a:noFill/>
                </a:ln>
                <a:solidFill>
                  <a:prstClr val="black"/>
                </a:solidFill>
                <a:effectLst/>
                <a:uLnTx/>
                <a:uFillTx/>
                <a:latin typeface="Times New Roman "/>
                <a:ea typeface="+mn-ea"/>
                <a:cs typeface="+mn-cs"/>
              </a:rPr>
              <a:t>cleotide</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 liên kết với nhau bằng liên kết h</a:t>
            </a:r>
            <a:r>
              <a:rPr kumimoji="0" lang="en-US" sz="2400" b="0" i="0" u="none" strike="noStrike" kern="1200" cap="none" spc="0" normalizeH="0" baseline="0" noProof="0" dirty="0" err="1">
                <a:ln>
                  <a:noFill/>
                </a:ln>
                <a:solidFill>
                  <a:prstClr val="black"/>
                </a:solidFill>
                <a:effectLst/>
                <a:uLnTx/>
                <a:uFillTx/>
                <a:latin typeface="Times New Roman "/>
                <a:ea typeface="+mn-ea"/>
                <a:cs typeface="+mn-cs"/>
              </a:rPr>
              <a:t>ydrogen</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 tạo thành các cặp:</a:t>
            </a:r>
            <a:endParaRPr kumimoji="0" lang="en-US" sz="2400" b="0" i="0" u="none" strike="noStrike" kern="1200" cap="none" spc="0" normalizeH="0" baseline="0" noProof="0" dirty="0">
              <a:ln>
                <a:noFill/>
              </a:ln>
              <a:solidFill>
                <a:prstClr val="black"/>
              </a:solidFill>
              <a:effectLst/>
              <a:uLnTx/>
              <a:uFillTx/>
              <a:latin typeface="Times New Roman "/>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A liên kết với T bằng 2 liên kết </a:t>
            </a:r>
            <a:r>
              <a:rPr kumimoji="0" lang="en-US" sz="2400" b="0" i="0" u="none" strike="noStrike" kern="1200" cap="none" spc="0" normalizeH="0" baseline="0" noProof="0" dirty="0">
                <a:ln>
                  <a:noFill/>
                </a:ln>
                <a:solidFill>
                  <a:prstClr val="black"/>
                </a:solidFill>
                <a:effectLst/>
                <a:uLnTx/>
                <a:uFillTx/>
                <a:latin typeface="Times New Roman "/>
                <a:ea typeface="+mn-ea"/>
                <a:cs typeface="+mn-cs"/>
              </a:rPr>
              <a:t>hydrogen</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a:t>
            </a:r>
            <a:endParaRPr kumimoji="0" lang="en-US" sz="2400" b="0" i="0" u="none" strike="noStrike" kern="1200" cap="none" spc="0" normalizeH="0" baseline="0" noProof="0" dirty="0">
              <a:ln>
                <a:noFill/>
              </a:ln>
              <a:solidFill>
                <a:prstClr val="black"/>
              </a:solidFill>
              <a:effectLst/>
              <a:uLnTx/>
              <a:uFillTx/>
              <a:latin typeface="Times New Roman "/>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G liên kết với </a:t>
            </a:r>
            <a:r>
              <a:rPr kumimoji="0" lang="en-US" sz="2400" b="0" i="0" u="none" strike="noStrike" kern="1200" cap="none" spc="0" normalizeH="0" baseline="0" noProof="0" dirty="0">
                <a:ln>
                  <a:noFill/>
                </a:ln>
                <a:solidFill>
                  <a:prstClr val="black"/>
                </a:solidFill>
                <a:effectLst/>
                <a:uLnTx/>
                <a:uFillTx/>
                <a:latin typeface="Times New Roman "/>
                <a:ea typeface="+mn-ea"/>
                <a:cs typeface="+mn-cs"/>
              </a:rPr>
              <a:t>C</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 bằng 3 liên kết </a:t>
            </a:r>
            <a:r>
              <a:rPr kumimoji="0" lang="en-US" sz="2400" b="0" i="0" u="none" strike="noStrike" kern="1200" cap="none" spc="0" normalizeH="0" baseline="0" noProof="0" dirty="0">
                <a:ln>
                  <a:noFill/>
                </a:ln>
                <a:solidFill>
                  <a:prstClr val="black"/>
                </a:solidFill>
                <a:effectLst/>
                <a:uLnTx/>
                <a:uFillTx/>
                <a:latin typeface="Times New Roman "/>
                <a:ea typeface="+mn-ea"/>
                <a:cs typeface="+mn-cs"/>
              </a:rPr>
              <a:t>hydrogen</a:t>
            </a:r>
            <a:r>
              <a:rPr kumimoji="0" lang="vi-VN" sz="2400" b="0" i="0" u="none" strike="noStrike" kern="1200" cap="none" spc="0" normalizeH="0" baseline="0" noProof="0" dirty="0">
                <a:ln>
                  <a:noFill/>
                </a:ln>
                <a:solidFill>
                  <a:prstClr val="black"/>
                </a:solidFill>
                <a:effectLst/>
                <a:uLnTx/>
                <a:uFillTx/>
                <a:latin typeface="Times New Roman "/>
                <a:ea typeface="+mn-ea"/>
                <a:cs typeface="+mn-cs"/>
              </a:rPr>
              <a:t>.</a:t>
            </a:r>
            <a:endParaRPr kumimoji="0" lang="en-US" sz="2400" b="0" i="0" u="none" strike="noStrike" kern="1200" cap="none" spc="0" normalizeH="0" baseline="0" noProof="0" dirty="0">
              <a:ln>
                <a:noFill/>
              </a:ln>
              <a:solidFill>
                <a:prstClr val="black"/>
              </a:solidFill>
              <a:effectLst/>
              <a:uLnTx/>
              <a:uFillTx/>
              <a:latin typeface="Times New Roman "/>
              <a:ea typeface="+mn-ea"/>
              <a:cs typeface="+mn-cs"/>
            </a:endParaRPr>
          </a:p>
        </p:txBody>
      </p:sp>
    </p:spTree>
    <p:extLst>
      <p:ext uri="{BB962C8B-B14F-4D97-AF65-F5344CB8AC3E}">
        <p14:creationId xmlns:p14="http://schemas.microsoft.com/office/powerpoint/2010/main" val="36513447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xmlns=""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xmlns="" id="{D20FD838-EC93-7C62-1F3C-1F65CFB019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xmlns=""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xmlns=""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a16="http://schemas.microsoft.com/office/drawing/2014/main" xmlns=""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xmlns="" id="{A3361368-3C01-642E-547C-8D45B532F2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xmlns=""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383845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xmlns=""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xmlns=""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xmlns=""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xmlns=""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xmlns=""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xmlns=""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các đối tượng sau: </a:t>
              </a:r>
              <a:r>
                <a:rPr kumimoji="0" lang="vi-VN" sz="2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 tóc, tiểu cầu, lục lạp, virus HIV, ti thể. Đối tượng nào có chứa nucleic acid? </a:t>
              </a:r>
              <a:endParaRPr kumimoji="0" lang="en-US" sz="27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xmlns="" id="{88B79F95-CA8C-EBE2-EC1B-A69D40A587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5592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4009</Words>
  <Application>Microsoft Office PowerPoint</Application>
  <PresentationFormat>Widescreen</PresentationFormat>
  <Paragraphs>413</Paragraphs>
  <Slides>71</Slides>
  <Notes>1</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8" baseType="lpstr">
      <vt:lpstr>微软雅黑</vt:lpstr>
      <vt:lpstr>宋体</vt:lpstr>
      <vt:lpstr>.VnArial</vt:lpstr>
      <vt:lpstr>.VnBlackH</vt:lpstr>
      <vt:lpstr>Aachen</vt:lpstr>
      <vt:lpstr>Arial</vt:lpstr>
      <vt:lpstr>Calibri</vt:lpstr>
      <vt:lpstr>Calibri Light</vt:lpstr>
      <vt:lpstr>Symbola</vt:lpstr>
      <vt:lpstr>Tahoma</vt:lpstr>
      <vt:lpstr>Times</vt:lpstr>
      <vt:lpstr>Times New Roman</vt:lpstr>
      <vt:lpstr>Times New Roman </vt:lpstr>
      <vt:lpstr>VNI-Helve</vt:lpstr>
      <vt:lpstr>Wingdings</vt:lpstr>
      <vt:lpstr>Office Theme</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Hệ quả của nguyên tắc bổ sung</vt:lpstr>
      <vt:lpstr>PowerPoint Presentation</vt:lpstr>
      <vt:lpstr>PowerPoint Presentation</vt:lpstr>
      <vt:lpstr>PowerPoint Presentation</vt:lpstr>
      <vt:lpstr>PowerPoint Presentation</vt:lpstr>
      <vt:lpstr>Cao ốc mang tên Agora Garden tại TP Đài Bắc (Đài Loan) do một cty của Bỉ xây dựng, dự kiến hoàn thành vào năm 2016. Lấy cảm hứng từ mô hinh ADN tạo ra những khu vườn treo. Có 20 tầng mỗi tầng 20 căn hộ.</vt:lpstr>
      <vt:lpstr>Cao ốc mang tên Agora Garden tại TP Đài Bắc (Đài Loan) do một cty của Bỉ xây dựng, dự kiến hoàn thành vào năm 2016. Lấy cảm hứng từ mô hinh ADN tạo ra những khu vườn treo. Có 20 tầng mỗi tầng 20 căn hộ.</vt:lpstr>
      <vt:lpstr>Cao ốc mang tên Agora Garden tại TP Đài Bắc( Đài Loan) do một cty của Bỉ xây dựng, dự kiến hoàn thành vào năm 2016. Lấy cảm hứng từ mô hinh ADN tạo ra nhung khu vườn treo. Có 20 tầng mỗi tầng 20 căn hộ.</vt:lpstr>
      <vt:lpstr>Cao ốc mang tên Agora Garden tại TP Đài Bắc( Đài Loan) do một cty của Bỉ xây dựng, dự kiến hoàn thành vào năm 2016. Lấy cảm hứng từ mô hinh ADN tạo ra nhung khu vườn treo. Có 20 tầng mỗi tần 20 căn hộ.</vt:lpstr>
      <vt:lpstr>Chiếc cầu dài 280m thiết kế dựa trên cảm hứng mô hình ADN dành cho người đi bộ. Du lịch Singapore</vt:lpstr>
      <vt:lpstr>Chiếc cầu dài 280m thiết kế dựa trên cảm hứng mô hình ADN dành cho người đi bộ. Du lịch Singapore</vt:lpstr>
      <vt:lpstr>Chiếc cầu dài 280m thiết kế dựa trên cảm hứng mô hình ADN dành cho người đi bộ. Du lịch Singapore</vt:lpstr>
      <vt:lpstr>Làm cầu thang dựa theo ý tưởng mô hình ADN</vt:lpstr>
      <vt:lpstr>Làm cầu thang dưa theo ý tưởng mô hình ADN</vt:lpstr>
      <vt:lpstr>PowerPoint Presentation</vt:lpstr>
      <vt:lpstr>PowerPoint Presentation</vt:lpstr>
      <vt:lpstr>Hệ quả của nguyên tắc bổ sung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2</cp:revision>
  <dcterms:created xsi:type="dcterms:W3CDTF">2025-10-30T15:08:58Z</dcterms:created>
  <dcterms:modified xsi:type="dcterms:W3CDTF">2025-10-30T15:10:12Z</dcterms:modified>
</cp:coreProperties>
</file>