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266" r:id="rId3"/>
    <p:sldId id="282" r:id="rId4"/>
    <p:sldId id="286" r:id="rId5"/>
    <p:sldId id="287" r:id="rId6"/>
    <p:sldId id="268" r:id="rId7"/>
    <p:sldId id="288" r:id="rId8"/>
    <p:sldId id="271" r:id="rId9"/>
    <p:sldId id="293" r:id="rId10"/>
    <p:sldId id="278" r:id="rId11"/>
    <p:sldId id="279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EF867-FB23-CA12-8407-A43F9108A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0829A9-0B6C-A6B8-AD70-F3E182889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34EF5-B629-A96E-0E82-3C3DC3797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845CB-E6A3-0EB0-E8AE-0921A835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1E351-4D38-A26C-D336-444BC9FA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27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F84D2-38C1-CDFC-6667-27E78079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65E833-3831-7404-3F1C-F2AC548ED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B6DA4-C050-7992-1B7F-79ED7AE2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249E4-CC16-275C-F708-6435CA6AD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FF407-57FA-A663-C149-83751397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78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4E929C-E9A8-EA08-8709-9FCC68B866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6CDCCD-5185-7DE3-6916-61A3C79CE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3CEE5-1DDA-F872-4D91-4B5A9F2B5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9EC5D-771B-643B-5CD7-4C32C3FD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6F0D-A40D-D014-2719-D339DA1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8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47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D7981-2873-A010-72D8-DB3A8E659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B667A-E488-9E0C-627E-44D1AAF56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D9D0-D187-C3E4-B67E-ADA60A5F4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A4AC8-16E0-BB49-C4ED-CE21C5944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095B9-5017-1702-1404-B6572281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5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255C-8A81-F9AA-6D92-70F06DB7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2D7BE-70FD-E129-1F11-EC00BD19C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B876E-A373-14B4-2791-C249BF935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E9DFC-328D-D92A-30E1-3085ED091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7F170-8DB1-9A1B-18DC-AF11E1E5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97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320EA-00A8-CEAB-1EFC-A623469A3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AECA4-BEFA-053A-5553-15D04EBC8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2B75F4-042B-454F-0AA8-7C6D5ECAA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32EA8-A923-C43E-61BA-4D7AAA48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9444D-965B-3717-C9A9-BDD4EF7B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9A947-D4D9-7217-A31E-09AD0609A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6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4B29-7998-9C53-C511-369D71CD1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125DA-7A12-267F-6046-90E7CE7BD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65EE2-20A9-C499-B943-4373CDFCC7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2A37D-1DBE-8989-9228-EABF7E3E5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17C63-AC51-436B-9AD9-17CD2A9EC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DD41B6-F285-4E2C-1540-08D84D350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161CF-D8F5-F587-4774-4D769769A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4CF04F-51CA-31C5-17A4-17BE9EC9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41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13DD0-CABB-9673-9B8A-0A7B7C52A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372727-0DBC-9449-49EC-CFD73183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303E7-E4A9-1593-A5EF-52117951F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475A2-B14E-EFD6-8A02-EFCE39A33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BDEC69-2299-AB93-B782-BD84FC774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3C15BC-1868-39A7-B21C-EBA101F1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1C888-C744-2C38-FA7A-D3AAB1D9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7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4FBD8-2753-85D4-6A2F-94BF5B3E0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D77CF-1733-1E72-9703-384670558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63915-EC52-7B03-74CB-4E9B93183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594A7-FD21-32ED-96DD-2E7D915E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7ED36-2A03-5A9F-A1ED-CA379E9F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F713A-3B54-2B96-1B79-646E02A8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52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12977-2379-BDBD-19F2-67287F171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2B3671-C64D-1350-DFDF-A02B5D781A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53F44-5A94-60CF-3507-3A20204CC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9306D-C913-EEDD-0B18-A00B5BD43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80C6D-E514-AD59-FEC7-A8CA8D8F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38043-D0B9-E484-5B2B-6F7EFF57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2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2C88C0-E7CF-FD8C-7E10-9E33202A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05D01-F682-5E1C-F709-98FCE9386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7A9E4-DB13-7792-F4FC-E8CB3E7AD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77D81-4740-4C11-882C-94E2D05BE53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E2FD2-5824-CEED-F839-375733F4A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D70DB-5AFA-37E1-1BC8-DE513A376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2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.emf"/><Relationship Id="rId7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31D83F-B21E-08A3-E5C7-A64D877E311F}"/>
              </a:ext>
            </a:extLst>
          </p:cNvPr>
          <p:cNvSpPr/>
          <p:nvPr/>
        </p:nvSpPr>
        <p:spPr>
          <a:xfrm>
            <a:off x="2326433" y="1997839"/>
            <a:ext cx="7848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DỤC&amp;ĐÀO TẠO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 BIÊN ĐÔNG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THCS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LUÂN GIÓI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EM ĐẾN VỚI TIẾT HỌC MĨ THUẬT HÔM NAY</a:t>
            </a:r>
          </a:p>
        </p:txBody>
      </p:sp>
    </p:spTree>
    <p:extLst>
      <p:ext uri="{BB962C8B-B14F-4D97-AF65-F5344CB8AC3E}">
        <p14:creationId xmlns:p14="http://schemas.microsoft.com/office/powerpoint/2010/main" val="46382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BA56C8-6691-4AFE-AF9E-C038764D2044}"/>
              </a:ext>
            </a:extLst>
          </p:cNvPr>
          <p:cNvSpPr txBox="1">
            <a:spLocks/>
          </p:cNvSpPr>
          <p:nvPr/>
        </p:nvSpPr>
        <p:spPr>
          <a:xfrm>
            <a:off x="1617134" y="0"/>
            <a:ext cx="90508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70AD47">
                  <a:lumMod val="75000"/>
                </a:srgbClr>
              </a:buClr>
              <a:buNone/>
            </a:pPr>
            <a:r>
              <a:rPr lang="vi-VN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THẢO LUẬN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661B07-B5AA-E789-A192-4455776ADA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25" y="791194"/>
            <a:ext cx="1390650" cy="1390650"/>
          </a:xfrm>
          <a:prstGeom prst="rect">
            <a:avLst/>
          </a:prstGeom>
        </p:spPr>
      </p:pic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F9A9024-2B0B-01E1-FDB1-70C0598AA347}"/>
              </a:ext>
            </a:extLst>
          </p:cNvPr>
          <p:cNvSpPr txBox="1">
            <a:spLocks/>
          </p:cNvSpPr>
          <p:nvPr/>
        </p:nvSpPr>
        <p:spPr>
          <a:xfrm>
            <a:off x="1909270" y="798531"/>
            <a:ext cx="6858000" cy="92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BD7BBF69-75E7-EE24-2613-E5B9A5A8ABE9}"/>
              </a:ext>
            </a:extLst>
          </p:cNvPr>
          <p:cNvSpPr/>
          <p:nvPr/>
        </p:nvSpPr>
        <p:spPr>
          <a:xfrm>
            <a:off x="1961568" y="1491692"/>
            <a:ext cx="3505200" cy="2248919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1AC869-9D37-B5E4-CDC4-781BAA362576}"/>
              </a:ext>
            </a:extLst>
          </p:cNvPr>
          <p:cNvSpPr txBox="1"/>
          <p:nvPr/>
        </p:nvSpPr>
        <p:spPr>
          <a:xfrm>
            <a:off x="2270638" y="1606776"/>
            <a:ext cx="3067632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>
              <a:lnSpc>
                <a:spcPct val="115000"/>
              </a:lnSpc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Hoa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D8519A01-680A-E7F6-B0AB-47E9A0A2FD84}"/>
              </a:ext>
            </a:extLst>
          </p:cNvPr>
          <p:cNvSpPr/>
          <p:nvPr/>
        </p:nvSpPr>
        <p:spPr>
          <a:xfrm>
            <a:off x="5947870" y="1606777"/>
            <a:ext cx="3767294" cy="227942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6A2A0-73AD-62FC-B01E-B10923C0FA6F}"/>
              </a:ext>
            </a:extLst>
          </p:cNvPr>
          <p:cNvSpPr txBox="1"/>
          <p:nvPr/>
        </p:nvSpPr>
        <p:spPr>
          <a:xfrm>
            <a:off x="6347518" y="1828257"/>
            <a:ext cx="3367647" cy="1479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>
              <a:lnSpc>
                <a:spcPct val="115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TK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8DF85A6-2B07-F9F2-CA0F-C7B7069B71E5}"/>
              </a:ext>
            </a:extLst>
          </p:cNvPr>
          <p:cNvSpPr/>
          <p:nvPr/>
        </p:nvSpPr>
        <p:spPr>
          <a:xfrm>
            <a:off x="1995726" y="3886200"/>
            <a:ext cx="3643074" cy="217327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EBC997-F886-2865-3A55-B0394092C432}"/>
              </a:ext>
            </a:extLst>
          </p:cNvPr>
          <p:cNvSpPr txBox="1"/>
          <p:nvPr/>
        </p:nvSpPr>
        <p:spPr>
          <a:xfrm>
            <a:off x="2546168" y="4089301"/>
            <a:ext cx="3321232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>
              <a:lnSpc>
                <a:spcPct val="115000"/>
              </a:lnSpc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Hoa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EAF17EE4-999B-6747-F4AC-62F4ECF7D0D3}"/>
              </a:ext>
            </a:extLst>
          </p:cNvPr>
          <p:cNvSpPr/>
          <p:nvPr/>
        </p:nvSpPr>
        <p:spPr>
          <a:xfrm>
            <a:off x="5947870" y="3992595"/>
            <a:ext cx="4215305" cy="2173270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ADE2A2-1294-5305-4D33-567D24B4F5DE}"/>
              </a:ext>
            </a:extLst>
          </p:cNvPr>
          <p:cNvSpPr txBox="1"/>
          <p:nvPr/>
        </p:nvSpPr>
        <p:spPr>
          <a:xfrm>
            <a:off x="6498312" y="4195696"/>
            <a:ext cx="3321232" cy="1479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>
              <a:lnSpc>
                <a:spcPct val="115000"/>
              </a:lnSpc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CA7F34-2FEE-7A33-E870-964DDE0BD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432" y="4272766"/>
            <a:ext cx="2119403" cy="25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/>
      <p:bldP spid="4" grpId="0" animBg="1"/>
      <p:bldP spid="9" grpId="0"/>
      <p:bldP spid="11" grpId="0" animBg="1"/>
      <p:bldP spid="13" grpId="0"/>
      <p:bldP spid="14" grpId="0" animBg="1"/>
      <p:bldP spid="17" grpId="0"/>
      <p:bldP spid="18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480A1B-3A13-4DBE-A1B5-92AACD25B2C5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1524000" y="457200"/>
            <a:ext cx="9144000" cy="94456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vi-VN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24730-9599-4A82-963E-168E25969A95}"/>
              </a:ext>
            </a:extLst>
          </p:cNvPr>
          <p:cNvSpPr txBox="1"/>
          <p:nvPr/>
        </p:nvSpPr>
        <p:spPr>
          <a:xfrm>
            <a:off x="2590800" y="1565971"/>
            <a:ext cx="769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TK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52" name="Picture 4" descr="Bảo tồn, phát huy trang phục truyền thống các dân tộc thiểu số Việt Nam -  Bài 1: Tìm hiểu hoa văn, họa tiết các dân tộc nhóm H'Mông – Dao">
            <a:extLst>
              <a:ext uri="{FF2B5EF4-FFF2-40B4-BE49-F238E27FC236}">
                <a16:creationId xmlns:a16="http://schemas.microsoft.com/office/drawing/2014/main" id="{E55A58BF-D048-57CE-2CD8-7A9FDA097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50" y="3528538"/>
            <a:ext cx="3086100" cy="193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Độc đáo tục ném còn của người Tày ở Chiềng Keng | Văn hóa | Báo ảnh Dân tộc  và Miền núi">
            <a:extLst>
              <a:ext uri="{FF2B5EF4-FFF2-40B4-BE49-F238E27FC236}">
                <a16:creationId xmlns:a16="http://schemas.microsoft.com/office/drawing/2014/main" id="{BE64F06B-B6F7-5AC2-70CE-09928C1F0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62" y="3491084"/>
            <a:ext cx="2627809" cy="193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úi thổ cẩm trung sỉ khách 30 - Túi xách vừa và nhỏ">
            <a:extLst>
              <a:ext uri="{FF2B5EF4-FFF2-40B4-BE49-F238E27FC236}">
                <a16:creationId xmlns:a16="http://schemas.microsoft.com/office/drawing/2014/main" id="{D57D79B6-E7F5-D23D-DD3E-53100DBA1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943" y="321437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2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B1E55-A97A-4330-A519-0FD951E074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55" y="2279779"/>
            <a:ext cx="11352245" cy="3234612"/>
          </a:xfrm>
        </p:spPr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</a:t>
            </a:r>
          </a:p>
          <a:p>
            <a:pPr marL="4572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TRONG NGHỆ THUẬT TRUYỀN THỐNG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KẾ TRANG PHỤC VỚI HOA VĂN DÂN TỘC</a:t>
            </a:r>
          </a:p>
          <a:p>
            <a:pPr marL="45720" indent="0" algn="ctr">
              <a:buNone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( 2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053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B4F7BE-5B03-23AE-91E8-E9A4C600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1113"/>
            <a:ext cx="8915400" cy="723410"/>
          </a:xfrm>
        </p:spPr>
        <p:txBody>
          <a:bodyPr/>
          <a:lstStyle/>
          <a:p>
            <a:pPr algn="ctr"/>
            <a:r>
              <a:rPr lang="vi-VN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QUAN SÁT</a:t>
            </a:r>
            <a:endParaRPr lang="en-US" sz="28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6C0BEE-B13C-B3E3-9194-C882E99B43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52600" y="605136"/>
            <a:ext cx="8686800" cy="461665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TÌM HIỂU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HÌNH HOA VĂN TRÊN VẢI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6FA72-EAC3-4B0C-4FF7-B5F0B898E613}"/>
              </a:ext>
            </a:extLst>
          </p:cNvPr>
          <p:cNvSpPr txBox="1"/>
          <p:nvPr/>
        </p:nvSpPr>
        <p:spPr>
          <a:xfrm>
            <a:off x="1752601" y="1150204"/>
            <a:ext cx="89154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b="1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FB2272F-387D-6008-17FF-072C80B203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9883" y="2123917"/>
          <a:ext cx="3303030" cy="1521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860769" imgH="1318005" progId="CorelDraw.Graphic.18">
                  <p:embed/>
                </p:oleObj>
              </mc:Choice>
              <mc:Fallback>
                <p:oleObj name="CorelDRAW" r:id="rId2" imgW="2860769" imgH="1318005" progId="CorelDraw.Graphic.18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FB2272F-387D-6008-17FF-072C80B203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59883" y="2123917"/>
                        <a:ext cx="3303030" cy="1521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0B0A396-5968-9A07-7D50-9CCD05F06E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20838" y="2095949"/>
          <a:ext cx="3056628" cy="1549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136992" imgH="1508284" progId="CorelDraw.Graphic.18">
                  <p:embed/>
                </p:oleObj>
              </mc:Choice>
              <mc:Fallback>
                <p:oleObj name="CorelDRAW" r:id="rId4" imgW="3136992" imgH="1508284" progId="CorelDraw.Graphic.18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0B0A396-5968-9A07-7D50-9CCD05F06E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20838" y="2095949"/>
                        <a:ext cx="3056628" cy="1549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BB84316-7A89-186F-8E83-C897047B14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3366" y="4126521"/>
          <a:ext cx="2470150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2470434" imgH="1822880" progId="CorelDraw.Graphic.18">
                  <p:embed/>
                </p:oleObj>
              </mc:Choice>
              <mc:Fallback>
                <p:oleObj name="CorelDRAW" r:id="rId6" imgW="2470434" imgH="1822880" progId="CorelDraw.Graphic.18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BB84316-7A89-186F-8E83-C897047B1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93366" y="4126521"/>
                        <a:ext cx="2470150" cy="182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1A432F1-F007-BF5D-7CD3-3240996638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43868" y="4198807"/>
          <a:ext cx="2736850" cy="193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2736973" imgH="1937048" progId="CorelDraw.Graphic.18">
                  <p:embed/>
                </p:oleObj>
              </mc:Choice>
              <mc:Fallback>
                <p:oleObj name="CorelDRAW" r:id="rId8" imgW="2736973" imgH="1937048" progId="CorelDraw.Graphic.18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1A432F1-F007-BF5D-7CD3-3240996638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43868" y="4198807"/>
                        <a:ext cx="2736850" cy="193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3F0DCC7-5E7B-12B2-CD70-E7434902162A}"/>
              </a:ext>
            </a:extLst>
          </p:cNvPr>
          <p:cNvSpPr txBox="1"/>
          <p:nvPr/>
        </p:nvSpPr>
        <p:spPr>
          <a:xfrm>
            <a:off x="6096001" y="3481888"/>
            <a:ext cx="123082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41FB02-F984-1B60-C798-02C290561B01}"/>
              </a:ext>
            </a:extLst>
          </p:cNvPr>
          <p:cNvSpPr txBox="1"/>
          <p:nvPr/>
        </p:nvSpPr>
        <p:spPr>
          <a:xfrm>
            <a:off x="7326824" y="5825482"/>
            <a:ext cx="123082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BC4CC2-83EF-F59D-28F9-02D5F6A590EB}"/>
              </a:ext>
            </a:extLst>
          </p:cNvPr>
          <p:cNvSpPr txBox="1"/>
          <p:nvPr/>
        </p:nvSpPr>
        <p:spPr>
          <a:xfrm>
            <a:off x="2133600" y="2271402"/>
            <a:ext cx="1748726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váy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000" b="1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E0783-B3C8-156E-496F-0483E76124AF}"/>
              </a:ext>
            </a:extLst>
          </p:cNvPr>
          <p:cNvSpPr txBox="1"/>
          <p:nvPr/>
        </p:nvSpPr>
        <p:spPr>
          <a:xfrm>
            <a:off x="2647250" y="4483135"/>
            <a:ext cx="2183970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Đăng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000" b="1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6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5E1BF5-8B1C-4E3F-8BFD-BAF099A82810}"/>
              </a:ext>
            </a:extLst>
          </p:cNvPr>
          <p:cNvSpPr txBox="1"/>
          <p:nvPr/>
        </p:nvSpPr>
        <p:spPr>
          <a:xfrm>
            <a:off x="2743200" y="152401"/>
            <a:ext cx="7239000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b="1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822ED1-B31D-4980-B351-1B894EA224DA}"/>
              </a:ext>
            </a:extLst>
          </p:cNvPr>
          <p:cNvSpPr txBox="1"/>
          <p:nvPr/>
        </p:nvSpPr>
        <p:spPr>
          <a:xfrm>
            <a:off x="2615339" y="1283046"/>
            <a:ext cx="1748726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Pu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Péo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000" b="1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94787-C17F-461B-0777-9CBDE1D1EDB2}"/>
              </a:ext>
            </a:extLst>
          </p:cNvPr>
          <p:cNvSpPr txBox="1"/>
          <p:nvPr/>
        </p:nvSpPr>
        <p:spPr>
          <a:xfrm>
            <a:off x="2590800" y="3646976"/>
            <a:ext cx="1748726" cy="224676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Lô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Hoa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000" b="1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F48CD8-59EA-67B2-BFC5-F8094056F11F}"/>
              </a:ext>
            </a:extLst>
          </p:cNvPr>
          <p:cNvSpPr txBox="1"/>
          <p:nvPr/>
        </p:nvSpPr>
        <p:spPr>
          <a:xfrm>
            <a:off x="6770178" y="2971801"/>
            <a:ext cx="123082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057BC-08E6-92A9-46D1-9E1887E9B317}"/>
              </a:ext>
            </a:extLst>
          </p:cNvPr>
          <p:cNvSpPr txBox="1"/>
          <p:nvPr/>
        </p:nvSpPr>
        <p:spPr>
          <a:xfrm>
            <a:off x="6846378" y="5791201"/>
            <a:ext cx="123082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F6ACA96-B96E-264A-E46F-38D29B73A7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8275" y="1149329"/>
          <a:ext cx="5708650" cy="189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5708484" imgH="1898992" progId="CorelDraw.Graphic.18">
                  <p:embed/>
                </p:oleObj>
              </mc:Choice>
              <mc:Fallback>
                <p:oleObj name="CorelDRAW" r:id="rId2" imgW="5708484" imgH="1898992" progId="CorelDraw.Graphic.18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F6ACA96-B96E-264A-E46F-38D29B73A7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98275" y="1149329"/>
                        <a:ext cx="5708650" cy="189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859DC16-69B3-8882-7A88-F74F8147A8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3736" y="3810000"/>
          <a:ext cx="5708650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5708484" imgH="2032188" progId="CorelDraw.Graphic.18">
                  <p:embed/>
                </p:oleObj>
              </mc:Choice>
              <mc:Fallback>
                <p:oleObj name="CorelDRAW" r:id="rId4" imgW="5708484" imgH="2032188" progId="CorelDraw.Graphic.18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859DC16-69B3-8882-7A88-F74F8147A8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73736" y="3810000"/>
                        <a:ext cx="5708650" cy="20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674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20FD64-5F38-5DA0-0FCD-52C8EA8C8554}"/>
              </a:ext>
            </a:extLst>
          </p:cNvPr>
          <p:cNvSpPr txBox="1"/>
          <p:nvPr/>
        </p:nvSpPr>
        <p:spPr>
          <a:xfrm>
            <a:off x="2514601" y="549440"/>
            <a:ext cx="1904999" cy="255454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vi-VN" sz="2000" b="1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F2E99-E426-AC6C-A7A7-F047271C1DA5}"/>
              </a:ext>
            </a:extLst>
          </p:cNvPr>
          <p:cNvSpPr txBox="1"/>
          <p:nvPr/>
        </p:nvSpPr>
        <p:spPr>
          <a:xfrm>
            <a:off x="7156992" y="2698046"/>
            <a:ext cx="123082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04A5477-75F2-3DE3-D58E-3D72BB0785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5175" y="3370435"/>
          <a:ext cx="8214520" cy="139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6217561" imgH="1000449" progId="CorelDraw.Graphic.18">
                  <p:embed/>
                </p:oleObj>
              </mc:Choice>
              <mc:Fallback>
                <p:oleObj name="CorelDRAW" r:id="rId2" imgW="6217561" imgH="1000449" progId="CorelDraw.Graphic.18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04A5477-75F2-3DE3-D58E-3D72BB0785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95175" y="3370435"/>
                        <a:ext cx="8214520" cy="139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194007D-5D10-928F-3F22-8F26C5C5DD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9126" y="561063"/>
          <a:ext cx="5708650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5708484" imgH="2184412" progId="CorelDraw.Graphic.18">
                  <p:embed/>
                </p:oleObj>
              </mc:Choice>
              <mc:Fallback>
                <p:oleObj name="CorelDRAW" r:id="rId4" imgW="5708484" imgH="2184412" progId="CorelDraw.Graphic.18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194007D-5D10-928F-3F22-8F26C5C5DD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19126" y="561063"/>
                        <a:ext cx="5708650" cy="218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937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2B2BEA-9650-8531-0103-3571067011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00400" y="146368"/>
            <a:ext cx="5257800" cy="523133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9F1A00-12BF-11E9-21B1-A47DA281CFA6}"/>
              </a:ext>
            </a:extLst>
          </p:cNvPr>
          <p:cNvSpPr txBox="1">
            <a:spLocks/>
          </p:cNvSpPr>
          <p:nvPr/>
        </p:nvSpPr>
        <p:spPr>
          <a:xfrm>
            <a:off x="3063766" y="1762868"/>
            <a:ext cx="7528034" cy="1056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70AD47">
                  <a:lumMod val="75000"/>
                </a:srgbClr>
              </a:buClr>
              <a:buNone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típ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ở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B03B966-8F8C-294C-B014-8DA98C10950E}"/>
              </a:ext>
            </a:extLst>
          </p:cNvPr>
          <p:cNvSpPr txBox="1">
            <a:spLocks/>
          </p:cNvSpPr>
          <p:nvPr/>
        </p:nvSpPr>
        <p:spPr>
          <a:xfrm>
            <a:off x="3075602" y="3339922"/>
            <a:ext cx="7135199" cy="1006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70AD47">
                  <a:lumMod val="75000"/>
                </a:srgbClr>
              </a:buClr>
              <a:buNone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2C9918A-23ED-2B76-DD03-27AAE60F68C4}"/>
              </a:ext>
            </a:extLst>
          </p:cNvPr>
          <p:cNvSpPr txBox="1">
            <a:spLocks/>
          </p:cNvSpPr>
          <p:nvPr/>
        </p:nvSpPr>
        <p:spPr>
          <a:xfrm>
            <a:off x="3124201" y="4897336"/>
            <a:ext cx="5277173" cy="104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70AD47">
                  <a:lumMod val="75000"/>
                </a:srgbClr>
              </a:buClr>
              <a:buNone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BD37504-EDED-007C-3021-4E78467059EB}"/>
              </a:ext>
            </a:extLst>
          </p:cNvPr>
          <p:cNvSpPr txBox="1">
            <a:spLocks/>
          </p:cNvSpPr>
          <p:nvPr/>
        </p:nvSpPr>
        <p:spPr>
          <a:xfrm>
            <a:off x="3048000" y="1293127"/>
            <a:ext cx="3810000" cy="427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70AD47">
                  <a:lumMod val="75000"/>
                </a:srgbClr>
              </a:buClr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NHÓM 1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A64A92-A619-CB17-42B5-834E9E3B67C6}"/>
              </a:ext>
            </a:extLst>
          </p:cNvPr>
          <p:cNvSpPr txBox="1">
            <a:spLocks/>
          </p:cNvSpPr>
          <p:nvPr/>
        </p:nvSpPr>
        <p:spPr>
          <a:xfrm>
            <a:off x="2999401" y="2892455"/>
            <a:ext cx="3810000" cy="427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70AD47">
                  <a:lumMod val="75000"/>
                </a:srgbClr>
              </a:buClr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NHÓM 2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A65E7C2-191C-BC07-4455-42B641CEF2DD}"/>
              </a:ext>
            </a:extLst>
          </p:cNvPr>
          <p:cNvSpPr txBox="1">
            <a:spLocks/>
          </p:cNvSpPr>
          <p:nvPr/>
        </p:nvSpPr>
        <p:spPr>
          <a:xfrm>
            <a:off x="3075601" y="4402638"/>
            <a:ext cx="3810000" cy="427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70AD47">
                  <a:lumMod val="75000"/>
                </a:srgbClr>
              </a:buClr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NHÓM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D3CBB-5821-636E-288B-9FFE46B641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8801" y="685800"/>
            <a:ext cx="1170601" cy="1028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8F043D-2BDD-7ED6-371C-69849355AC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4566" y="2353600"/>
            <a:ext cx="1203434" cy="1057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393BF7-561B-6B1A-ABBC-91159C19B0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20766" y="4493527"/>
            <a:ext cx="1203434" cy="10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7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E8BF93F-3160-0F36-D7BC-331894ACB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004" y="533400"/>
            <a:ext cx="716199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ộc đáo trang phục của người Mông ở Hà Giang - Bộ Văn hóa, Thể thao và Du  lịch Việt Nam">
            <a:extLst>
              <a:ext uri="{FF2B5EF4-FFF2-40B4-BE49-F238E27FC236}">
                <a16:creationId xmlns:a16="http://schemas.microsoft.com/office/drawing/2014/main" id="{74BAB36E-AAC6-21C2-BE1F-4156D4023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62" y="555356"/>
            <a:ext cx="716199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ng phục người dân tộc Tày">
            <a:extLst>
              <a:ext uri="{FF2B5EF4-FFF2-40B4-BE49-F238E27FC236}">
                <a16:creationId xmlns:a16="http://schemas.microsoft.com/office/drawing/2014/main" id="{8EFE92E1-24D1-F297-1486-9B08A1BE7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546" y="560522"/>
            <a:ext cx="7174908" cy="507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BAD3C-7BA1-6694-B236-782FC082E5D9}"/>
              </a:ext>
            </a:extLst>
          </p:cNvPr>
          <p:cNvSpPr txBox="1"/>
          <p:nvPr/>
        </p:nvSpPr>
        <p:spPr>
          <a:xfrm>
            <a:off x="3168758" y="4800601"/>
            <a:ext cx="58674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Tày</a:t>
            </a:r>
            <a:r>
              <a:rPr lang="vi-VN" sz="24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32" name="Picture 8" descr="Ngày xuân khám phá trang phục của phụ nữ Dao, Hà Nhì">
            <a:extLst>
              <a:ext uri="{FF2B5EF4-FFF2-40B4-BE49-F238E27FC236}">
                <a16:creationId xmlns:a16="http://schemas.microsoft.com/office/drawing/2014/main" id="{F9F58555-3685-1853-597F-46E0885BD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546" y="577313"/>
            <a:ext cx="716199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5C62C5-A7F4-03EA-043E-39EDE8EF614E}"/>
              </a:ext>
            </a:extLst>
          </p:cNvPr>
          <p:cNvSpPr txBox="1"/>
          <p:nvPr/>
        </p:nvSpPr>
        <p:spPr>
          <a:xfrm>
            <a:off x="3131303" y="5071470"/>
            <a:ext cx="58674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Dao</a:t>
            </a:r>
            <a:r>
              <a:rPr lang="vi-VN" sz="24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34" name="Picture 10" descr="Nghề dệt thổ cẩm của người Pà Thẻn">
            <a:extLst>
              <a:ext uri="{FF2B5EF4-FFF2-40B4-BE49-F238E27FC236}">
                <a16:creationId xmlns:a16="http://schemas.microsoft.com/office/drawing/2014/main" id="{C4945D49-0A82-419C-EA07-80F558D19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002" y="533399"/>
            <a:ext cx="7124536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23066-E70D-B88B-24F2-E0A6E09DB152}"/>
              </a:ext>
            </a:extLst>
          </p:cNvPr>
          <p:cNvSpPr txBox="1"/>
          <p:nvPr/>
        </p:nvSpPr>
        <p:spPr>
          <a:xfrm>
            <a:off x="3131303" y="533399"/>
            <a:ext cx="58674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Pà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Thẻn</a:t>
            </a:r>
            <a:endParaRPr lang="vi-VN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4FC022-2603-7B54-BE1B-8563A7084188}"/>
              </a:ext>
            </a:extLst>
          </p:cNvPr>
          <p:cNvGrpSpPr/>
          <p:nvPr/>
        </p:nvGrpSpPr>
        <p:grpSpPr>
          <a:xfrm>
            <a:off x="2546002" y="533398"/>
            <a:ext cx="7075456" cy="5127358"/>
            <a:chOff x="1022002" y="533398"/>
            <a:chExt cx="7075456" cy="5127358"/>
          </a:xfrm>
        </p:grpSpPr>
        <p:pic>
          <p:nvPicPr>
            <p:cNvPr id="1036" name="Picture 12" descr="Bản hòa tấu sắc màu trong trang phục của phụ nữ Hà Nhì Hoa ở Lai Châu">
              <a:extLst>
                <a:ext uri="{FF2B5EF4-FFF2-40B4-BE49-F238E27FC236}">
                  <a16:creationId xmlns:a16="http://schemas.microsoft.com/office/drawing/2014/main" id="{8CE5C1E7-F19A-DA3C-858F-BEEF4BC9A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002" y="533398"/>
              <a:ext cx="3880628" cy="5127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Bản hòa tấu sắc màu trong trang phục của phụ nữ Hà Nhì Hoa ở Lai Châu">
              <a:extLst>
                <a:ext uri="{FF2B5EF4-FFF2-40B4-BE49-F238E27FC236}">
                  <a16:creationId xmlns:a16="http://schemas.microsoft.com/office/drawing/2014/main" id="{AF2AD1AD-EE9A-EBF8-D840-047595959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1011" y="533398"/>
              <a:ext cx="3586447" cy="5127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2E30955-96A9-C210-83FC-B70075034201}"/>
              </a:ext>
            </a:extLst>
          </p:cNvPr>
          <p:cNvSpPr txBox="1"/>
          <p:nvPr/>
        </p:nvSpPr>
        <p:spPr>
          <a:xfrm>
            <a:off x="3212267" y="5093774"/>
            <a:ext cx="58674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Hà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</a:t>
            </a:r>
            <a:endParaRPr lang="vi-VN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13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C2C57C-039F-435D-A129-4C9FCE5E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222"/>
            <a:ext cx="5410200" cy="733778"/>
          </a:xfrm>
        </p:spPr>
        <p:txBody>
          <a:bodyPr/>
          <a:lstStyle/>
          <a:p>
            <a:r>
              <a:rPr lang="vi-V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THỂ HIỆN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F1D9D8-7305-17C9-609E-858F59CE0B43}"/>
              </a:ext>
            </a:extLst>
          </p:cNvPr>
          <p:cNvSpPr txBox="1">
            <a:spLocks/>
          </p:cNvSpPr>
          <p:nvPr/>
        </p:nvSpPr>
        <p:spPr>
          <a:xfrm>
            <a:off x="2590800" y="540657"/>
            <a:ext cx="8458200" cy="4426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70AD47">
                  <a:lumMod val="75000"/>
                </a:srgbClr>
              </a:buClr>
              <a:buNone/>
            </a:pP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3613843-3836-326C-D134-854C3E73DE3E}"/>
              </a:ext>
            </a:extLst>
          </p:cNvPr>
          <p:cNvSpPr txBox="1">
            <a:spLocks/>
          </p:cNvSpPr>
          <p:nvPr/>
        </p:nvSpPr>
        <p:spPr>
          <a:xfrm>
            <a:off x="4343400" y="5461128"/>
            <a:ext cx="1726920" cy="78727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70AD47">
                  <a:lumMod val="75000"/>
                </a:srgbClr>
              </a:buClr>
              <a:buNone/>
            </a:pPr>
            <a:r>
              <a:rPr lang="en-US" sz="1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1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lang="en-US" sz="1600" b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238CEF4-2E5C-45D1-302C-A8E9C3894235}"/>
              </a:ext>
            </a:extLst>
          </p:cNvPr>
          <p:cNvSpPr txBox="1">
            <a:spLocks/>
          </p:cNvSpPr>
          <p:nvPr/>
        </p:nvSpPr>
        <p:spPr>
          <a:xfrm>
            <a:off x="6222722" y="5409893"/>
            <a:ext cx="1676400" cy="4426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70AD47">
                  <a:lumMod val="75000"/>
                </a:srgbClr>
              </a:buClr>
              <a:buNone/>
            </a:pPr>
            <a:r>
              <a:rPr lang="en-US" sz="18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18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18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1800" b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41AE7B8-32A1-0525-FD0B-6F349F540F60}"/>
              </a:ext>
            </a:extLst>
          </p:cNvPr>
          <p:cNvSpPr txBox="1">
            <a:spLocks/>
          </p:cNvSpPr>
          <p:nvPr/>
        </p:nvSpPr>
        <p:spPr>
          <a:xfrm>
            <a:off x="8153398" y="5410200"/>
            <a:ext cx="1828802" cy="4426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70AD47">
                  <a:lumMod val="75000"/>
                </a:srgbClr>
              </a:buClr>
              <a:buNone/>
            </a:pPr>
            <a:r>
              <a:rPr lang="en-US" sz="18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Hoàn </a:t>
            </a:r>
            <a:r>
              <a:rPr lang="en-US" sz="18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18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1800" b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B643CC6-3181-EFA5-ABE9-6D83530C2E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3600" y="1274435"/>
          <a:ext cx="7924800" cy="4171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6383043" imgH="3783607" progId="CorelDraw.Graphic.18">
                  <p:embed/>
                </p:oleObj>
              </mc:Choice>
              <mc:Fallback>
                <p:oleObj name="CorelDRAW" r:id="rId2" imgW="6383043" imgH="3783607" progId="CorelDraw.Graphic.18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B643CC6-3181-EFA5-ABE9-6D83530C2E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33600" y="1274435"/>
                        <a:ext cx="7924800" cy="4171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BBEAE719-57F6-2969-6BCE-C4462CF636ED}"/>
              </a:ext>
            </a:extLst>
          </p:cNvPr>
          <p:cNvSpPr txBox="1">
            <a:spLocks/>
          </p:cNvSpPr>
          <p:nvPr/>
        </p:nvSpPr>
        <p:spPr>
          <a:xfrm>
            <a:off x="2286000" y="5445729"/>
            <a:ext cx="1778280" cy="87161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70AD47">
                  <a:lumMod val="75000"/>
                </a:srgbClr>
              </a:buClr>
              <a:buNone/>
            </a:pPr>
            <a:r>
              <a:rPr lang="en-US" sz="1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1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1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1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endParaRPr lang="en-US" sz="1600" b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2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" grpId="0"/>
      <p:bldP spid="16" grpId="0"/>
      <p:bldP spid="1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ẽ trang phục dân tộc mông nữ - Thiết kế tạo mẫu trang phục với hoa văn dân tộc thiểu số - KCart3_7">
            <a:hlinkClick r:id="" action="ppaction://media"/>
            <a:extLst>
              <a:ext uri="{FF2B5EF4-FFF2-40B4-BE49-F238E27FC236}">
                <a16:creationId xmlns:a16="http://schemas.microsoft.com/office/drawing/2014/main" id="{F55A780A-89DB-11CA-C0E6-2BB0EE2716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2395" y="914400"/>
            <a:ext cx="9143999" cy="5638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8141804-28BA-80A5-16C4-DA95D763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-15766"/>
            <a:ext cx="8610600" cy="930166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VIDEO</a:t>
            </a:r>
          </a:p>
        </p:txBody>
      </p:sp>
    </p:spTree>
    <p:extLst>
      <p:ext uri="{BB962C8B-B14F-4D97-AF65-F5344CB8AC3E}">
        <p14:creationId xmlns:p14="http://schemas.microsoft.com/office/powerpoint/2010/main" val="231934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509</Words>
  <Application>Microsoft Office PowerPoint</Application>
  <PresentationFormat>Widescreen</PresentationFormat>
  <Paragraphs>48</Paragraphs>
  <Slides>11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Georgia</vt:lpstr>
      <vt:lpstr>Times New Roman</vt:lpstr>
      <vt:lpstr>1_Office Theme</vt:lpstr>
      <vt:lpstr>CorelDRAW</vt:lpstr>
      <vt:lpstr>PowerPoint Presentation</vt:lpstr>
      <vt:lpstr>PowerPoint Presentation</vt:lpstr>
      <vt:lpstr>Hoạt động 1: QUAN SÁT</vt:lpstr>
      <vt:lpstr>PowerPoint Presentation</vt:lpstr>
      <vt:lpstr>PowerPoint Presentation</vt:lpstr>
      <vt:lpstr>PowerPoint Presentation</vt:lpstr>
      <vt:lpstr>PowerPoint Presentation</vt:lpstr>
      <vt:lpstr>Hoạt động 2: THỂ HIỆN</vt:lpstr>
      <vt:lpstr>Thể hiện thiết kế trang phục hoạ tiết dân tộc mông qua VIDEO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</dc:creator>
  <cp:lastModifiedBy>NG</cp:lastModifiedBy>
  <cp:revision>1</cp:revision>
  <dcterms:created xsi:type="dcterms:W3CDTF">2023-10-23T08:21:24Z</dcterms:created>
  <dcterms:modified xsi:type="dcterms:W3CDTF">2023-10-23T08:23:03Z</dcterms:modified>
</cp:coreProperties>
</file>