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267" r:id="rId3"/>
    <p:sldId id="256" r:id="rId4"/>
    <p:sldId id="257" r:id="rId5"/>
    <p:sldId id="260" r:id="rId6"/>
    <p:sldId id="261" r:id="rId7"/>
    <p:sldId id="258" r:id="rId8"/>
    <p:sldId id="259" r:id="rId9"/>
    <p:sldId id="268" r:id="rId10"/>
    <p:sldId id="262" r:id="rId11"/>
    <p:sldId id="263" r:id="rId12"/>
    <p:sldId id="265" r:id="rId13"/>
    <p:sldId id="264" r:id="rId1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66ADD-CC80-D6FC-794A-8688CC8A45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72C0E16-BCB7-79D2-D222-7B40AEA09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9E5CADB-5B9A-6317-C81A-46F1C6304BD6}"/>
              </a:ext>
            </a:extLst>
          </p:cNvPr>
          <p:cNvSpPr>
            <a:spLocks noGrp="1"/>
          </p:cNvSpPr>
          <p:nvPr>
            <p:ph type="dt" sz="half" idx="10"/>
          </p:nvPr>
        </p:nvSpPr>
        <p:spPr/>
        <p:txBody>
          <a:bodyPr/>
          <a:lstStyle/>
          <a:p>
            <a:fld id="{975B80CC-511E-47DB-80EB-FA235F9DC881}" type="datetimeFigureOut">
              <a:rPr lang="vi-VN" smtClean="0"/>
              <a:t>19/09/2023</a:t>
            </a:fld>
            <a:endParaRPr lang="vi-VN"/>
          </a:p>
        </p:txBody>
      </p:sp>
      <p:sp>
        <p:nvSpPr>
          <p:cNvPr id="5" name="Footer Placeholder 4">
            <a:extLst>
              <a:ext uri="{FF2B5EF4-FFF2-40B4-BE49-F238E27FC236}">
                <a16:creationId xmlns:a16="http://schemas.microsoft.com/office/drawing/2014/main" id="{0C096DBE-F0EB-C518-2FA4-81761937C78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91186F2-103E-9C10-4166-37D9A8722582}"/>
              </a:ext>
            </a:extLst>
          </p:cNvPr>
          <p:cNvSpPr>
            <a:spLocks noGrp="1"/>
          </p:cNvSpPr>
          <p:nvPr>
            <p:ph type="sldNum" sz="quarter" idx="12"/>
          </p:nvPr>
        </p:nvSpPr>
        <p:spPr/>
        <p:txBody>
          <a:bodyPr/>
          <a:lstStyle/>
          <a:p>
            <a:fld id="{B68E3C20-12CD-4307-A450-B96594B353AF}" type="slidenum">
              <a:rPr lang="vi-VN" smtClean="0"/>
              <a:t>‹#›</a:t>
            </a:fld>
            <a:endParaRPr lang="vi-VN"/>
          </a:p>
        </p:txBody>
      </p:sp>
    </p:spTree>
    <p:extLst>
      <p:ext uri="{BB962C8B-B14F-4D97-AF65-F5344CB8AC3E}">
        <p14:creationId xmlns:p14="http://schemas.microsoft.com/office/powerpoint/2010/main" val="336976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85E42-BEB2-C944-1C1C-4EDF0366610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A400F65-AFDF-DA7F-2DD8-7CB679A848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67CE345-91B4-C5ED-6CC4-18014546A009}"/>
              </a:ext>
            </a:extLst>
          </p:cNvPr>
          <p:cNvSpPr>
            <a:spLocks noGrp="1"/>
          </p:cNvSpPr>
          <p:nvPr>
            <p:ph type="dt" sz="half" idx="10"/>
          </p:nvPr>
        </p:nvSpPr>
        <p:spPr/>
        <p:txBody>
          <a:bodyPr/>
          <a:lstStyle/>
          <a:p>
            <a:fld id="{975B80CC-511E-47DB-80EB-FA235F9DC881}" type="datetimeFigureOut">
              <a:rPr lang="vi-VN" smtClean="0"/>
              <a:t>19/09/2023</a:t>
            </a:fld>
            <a:endParaRPr lang="vi-VN"/>
          </a:p>
        </p:txBody>
      </p:sp>
      <p:sp>
        <p:nvSpPr>
          <p:cNvPr id="5" name="Footer Placeholder 4">
            <a:extLst>
              <a:ext uri="{FF2B5EF4-FFF2-40B4-BE49-F238E27FC236}">
                <a16:creationId xmlns:a16="http://schemas.microsoft.com/office/drawing/2014/main" id="{D4AADF7D-B548-E52F-E5CE-9C7C92AAA0F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C2ED664-B2D5-6F6F-1DEF-E87BB5F4D316}"/>
              </a:ext>
            </a:extLst>
          </p:cNvPr>
          <p:cNvSpPr>
            <a:spLocks noGrp="1"/>
          </p:cNvSpPr>
          <p:nvPr>
            <p:ph type="sldNum" sz="quarter" idx="12"/>
          </p:nvPr>
        </p:nvSpPr>
        <p:spPr/>
        <p:txBody>
          <a:bodyPr/>
          <a:lstStyle/>
          <a:p>
            <a:fld id="{B68E3C20-12CD-4307-A450-B96594B353AF}" type="slidenum">
              <a:rPr lang="vi-VN" smtClean="0"/>
              <a:t>‹#›</a:t>
            </a:fld>
            <a:endParaRPr lang="vi-VN"/>
          </a:p>
        </p:txBody>
      </p:sp>
    </p:spTree>
    <p:extLst>
      <p:ext uri="{BB962C8B-B14F-4D97-AF65-F5344CB8AC3E}">
        <p14:creationId xmlns:p14="http://schemas.microsoft.com/office/powerpoint/2010/main" val="1538034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D28793-5B51-45E1-1E13-EDCEB458943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F44AEFD-DCCF-C270-9ABA-17752B299F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809FB99-2CCA-6E5F-6EA2-AFFA7B47549B}"/>
              </a:ext>
            </a:extLst>
          </p:cNvPr>
          <p:cNvSpPr>
            <a:spLocks noGrp="1"/>
          </p:cNvSpPr>
          <p:nvPr>
            <p:ph type="dt" sz="half" idx="10"/>
          </p:nvPr>
        </p:nvSpPr>
        <p:spPr/>
        <p:txBody>
          <a:bodyPr/>
          <a:lstStyle/>
          <a:p>
            <a:fld id="{975B80CC-511E-47DB-80EB-FA235F9DC881}" type="datetimeFigureOut">
              <a:rPr lang="vi-VN" smtClean="0"/>
              <a:t>19/09/2023</a:t>
            </a:fld>
            <a:endParaRPr lang="vi-VN"/>
          </a:p>
        </p:txBody>
      </p:sp>
      <p:sp>
        <p:nvSpPr>
          <p:cNvPr id="5" name="Footer Placeholder 4">
            <a:extLst>
              <a:ext uri="{FF2B5EF4-FFF2-40B4-BE49-F238E27FC236}">
                <a16:creationId xmlns:a16="http://schemas.microsoft.com/office/drawing/2014/main" id="{BC78B8CF-3063-845E-A883-92953D133DD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3F7F572-69BF-72B6-6C91-5F078B88B807}"/>
              </a:ext>
            </a:extLst>
          </p:cNvPr>
          <p:cNvSpPr>
            <a:spLocks noGrp="1"/>
          </p:cNvSpPr>
          <p:nvPr>
            <p:ph type="sldNum" sz="quarter" idx="12"/>
          </p:nvPr>
        </p:nvSpPr>
        <p:spPr/>
        <p:txBody>
          <a:bodyPr/>
          <a:lstStyle/>
          <a:p>
            <a:fld id="{B68E3C20-12CD-4307-A450-B96594B353AF}" type="slidenum">
              <a:rPr lang="vi-VN" smtClean="0"/>
              <a:t>‹#›</a:t>
            </a:fld>
            <a:endParaRPr lang="vi-VN"/>
          </a:p>
        </p:txBody>
      </p:sp>
    </p:spTree>
    <p:extLst>
      <p:ext uri="{BB962C8B-B14F-4D97-AF65-F5344CB8AC3E}">
        <p14:creationId xmlns:p14="http://schemas.microsoft.com/office/powerpoint/2010/main" val="929087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AA4A4-F6FF-C59A-EBAE-F47249AABCA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2B691E3-354A-EF5D-3394-B26C7E3876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00C97C2-3F20-3D29-0427-D61CE9F44939}"/>
              </a:ext>
            </a:extLst>
          </p:cNvPr>
          <p:cNvSpPr>
            <a:spLocks noGrp="1"/>
          </p:cNvSpPr>
          <p:nvPr>
            <p:ph type="dt" sz="half" idx="10"/>
          </p:nvPr>
        </p:nvSpPr>
        <p:spPr/>
        <p:txBody>
          <a:bodyPr/>
          <a:lstStyle/>
          <a:p>
            <a:fld id="{975B80CC-511E-47DB-80EB-FA235F9DC881}" type="datetimeFigureOut">
              <a:rPr lang="vi-VN" smtClean="0"/>
              <a:t>19/09/2023</a:t>
            </a:fld>
            <a:endParaRPr lang="vi-VN"/>
          </a:p>
        </p:txBody>
      </p:sp>
      <p:sp>
        <p:nvSpPr>
          <p:cNvPr id="5" name="Footer Placeholder 4">
            <a:extLst>
              <a:ext uri="{FF2B5EF4-FFF2-40B4-BE49-F238E27FC236}">
                <a16:creationId xmlns:a16="http://schemas.microsoft.com/office/drawing/2014/main" id="{42E848D3-0389-12F2-68AB-E3931A2CADE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F6B3B1-5379-460C-09B1-6B7090B7E8EA}"/>
              </a:ext>
            </a:extLst>
          </p:cNvPr>
          <p:cNvSpPr>
            <a:spLocks noGrp="1"/>
          </p:cNvSpPr>
          <p:nvPr>
            <p:ph type="sldNum" sz="quarter" idx="12"/>
          </p:nvPr>
        </p:nvSpPr>
        <p:spPr/>
        <p:txBody>
          <a:bodyPr/>
          <a:lstStyle/>
          <a:p>
            <a:fld id="{B68E3C20-12CD-4307-A450-B96594B353AF}" type="slidenum">
              <a:rPr lang="vi-VN" smtClean="0"/>
              <a:t>‹#›</a:t>
            </a:fld>
            <a:endParaRPr lang="vi-VN"/>
          </a:p>
        </p:txBody>
      </p:sp>
    </p:spTree>
    <p:extLst>
      <p:ext uri="{BB962C8B-B14F-4D97-AF65-F5344CB8AC3E}">
        <p14:creationId xmlns:p14="http://schemas.microsoft.com/office/powerpoint/2010/main" val="2448974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13BDF-AE13-F109-6171-5D22F06134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61ED975-B1DD-65D1-E592-2E41F73BE5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DA2415-9850-6C64-1D8E-BC4E6F525264}"/>
              </a:ext>
            </a:extLst>
          </p:cNvPr>
          <p:cNvSpPr>
            <a:spLocks noGrp="1"/>
          </p:cNvSpPr>
          <p:nvPr>
            <p:ph type="dt" sz="half" idx="10"/>
          </p:nvPr>
        </p:nvSpPr>
        <p:spPr/>
        <p:txBody>
          <a:bodyPr/>
          <a:lstStyle/>
          <a:p>
            <a:fld id="{975B80CC-511E-47DB-80EB-FA235F9DC881}" type="datetimeFigureOut">
              <a:rPr lang="vi-VN" smtClean="0"/>
              <a:t>19/09/2023</a:t>
            </a:fld>
            <a:endParaRPr lang="vi-VN"/>
          </a:p>
        </p:txBody>
      </p:sp>
      <p:sp>
        <p:nvSpPr>
          <p:cNvPr id="5" name="Footer Placeholder 4">
            <a:extLst>
              <a:ext uri="{FF2B5EF4-FFF2-40B4-BE49-F238E27FC236}">
                <a16:creationId xmlns:a16="http://schemas.microsoft.com/office/drawing/2014/main" id="{3FE553CA-228F-3FDA-12F8-88261CCF570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61FD57C-7DDF-E539-F9D1-3F841B24F816}"/>
              </a:ext>
            </a:extLst>
          </p:cNvPr>
          <p:cNvSpPr>
            <a:spLocks noGrp="1"/>
          </p:cNvSpPr>
          <p:nvPr>
            <p:ph type="sldNum" sz="quarter" idx="12"/>
          </p:nvPr>
        </p:nvSpPr>
        <p:spPr/>
        <p:txBody>
          <a:bodyPr/>
          <a:lstStyle/>
          <a:p>
            <a:fld id="{B68E3C20-12CD-4307-A450-B96594B353AF}" type="slidenum">
              <a:rPr lang="vi-VN" smtClean="0"/>
              <a:t>‹#›</a:t>
            </a:fld>
            <a:endParaRPr lang="vi-VN"/>
          </a:p>
        </p:txBody>
      </p:sp>
    </p:spTree>
    <p:extLst>
      <p:ext uri="{BB962C8B-B14F-4D97-AF65-F5344CB8AC3E}">
        <p14:creationId xmlns:p14="http://schemas.microsoft.com/office/powerpoint/2010/main" val="2015366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94578-0700-6073-6B0D-77658453325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7B72727-18B7-2DBB-6028-1EF494ACD7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C4C813F-7770-EFB5-E10F-EC1FD1C2A5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CD6484C-9FB2-B2D6-7526-4A91C67EAC89}"/>
              </a:ext>
            </a:extLst>
          </p:cNvPr>
          <p:cNvSpPr>
            <a:spLocks noGrp="1"/>
          </p:cNvSpPr>
          <p:nvPr>
            <p:ph type="dt" sz="half" idx="10"/>
          </p:nvPr>
        </p:nvSpPr>
        <p:spPr/>
        <p:txBody>
          <a:bodyPr/>
          <a:lstStyle/>
          <a:p>
            <a:fld id="{975B80CC-511E-47DB-80EB-FA235F9DC881}" type="datetimeFigureOut">
              <a:rPr lang="vi-VN" smtClean="0"/>
              <a:t>19/09/2023</a:t>
            </a:fld>
            <a:endParaRPr lang="vi-VN"/>
          </a:p>
        </p:txBody>
      </p:sp>
      <p:sp>
        <p:nvSpPr>
          <p:cNvPr id="6" name="Footer Placeholder 5">
            <a:extLst>
              <a:ext uri="{FF2B5EF4-FFF2-40B4-BE49-F238E27FC236}">
                <a16:creationId xmlns:a16="http://schemas.microsoft.com/office/drawing/2014/main" id="{5938FD65-7EDB-F5CF-8D6F-FC57A4923DE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6B312A6-0D24-5FFE-9287-D7E72CFDE7F2}"/>
              </a:ext>
            </a:extLst>
          </p:cNvPr>
          <p:cNvSpPr>
            <a:spLocks noGrp="1"/>
          </p:cNvSpPr>
          <p:nvPr>
            <p:ph type="sldNum" sz="quarter" idx="12"/>
          </p:nvPr>
        </p:nvSpPr>
        <p:spPr/>
        <p:txBody>
          <a:bodyPr/>
          <a:lstStyle/>
          <a:p>
            <a:fld id="{B68E3C20-12CD-4307-A450-B96594B353AF}" type="slidenum">
              <a:rPr lang="vi-VN" smtClean="0"/>
              <a:t>‹#›</a:t>
            </a:fld>
            <a:endParaRPr lang="vi-VN"/>
          </a:p>
        </p:txBody>
      </p:sp>
    </p:spTree>
    <p:extLst>
      <p:ext uri="{BB962C8B-B14F-4D97-AF65-F5344CB8AC3E}">
        <p14:creationId xmlns:p14="http://schemas.microsoft.com/office/powerpoint/2010/main" val="1369914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EE040-B0BF-2086-E575-30C457ACEAC3}"/>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D331361-6D5D-AE27-26D1-F10398CA85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7C4542-07A1-BB3B-EB1E-403E64887C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3A617CE-9C45-EAC1-F425-18D23DAAAE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BB6B99-19EE-94A0-3DEE-F2A93D939E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5AC57E3F-BC44-6C91-733C-907336778DE9}"/>
              </a:ext>
            </a:extLst>
          </p:cNvPr>
          <p:cNvSpPr>
            <a:spLocks noGrp="1"/>
          </p:cNvSpPr>
          <p:nvPr>
            <p:ph type="dt" sz="half" idx="10"/>
          </p:nvPr>
        </p:nvSpPr>
        <p:spPr/>
        <p:txBody>
          <a:bodyPr/>
          <a:lstStyle/>
          <a:p>
            <a:fld id="{975B80CC-511E-47DB-80EB-FA235F9DC881}" type="datetimeFigureOut">
              <a:rPr lang="vi-VN" smtClean="0"/>
              <a:t>19/09/2023</a:t>
            </a:fld>
            <a:endParaRPr lang="vi-VN"/>
          </a:p>
        </p:txBody>
      </p:sp>
      <p:sp>
        <p:nvSpPr>
          <p:cNvPr id="8" name="Footer Placeholder 7">
            <a:extLst>
              <a:ext uri="{FF2B5EF4-FFF2-40B4-BE49-F238E27FC236}">
                <a16:creationId xmlns:a16="http://schemas.microsoft.com/office/drawing/2014/main" id="{968BD4A5-1E3D-0277-0BBB-4109C1A5BC5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E2E3A1C2-0185-7DC8-9FE8-9450660DFAD8}"/>
              </a:ext>
            </a:extLst>
          </p:cNvPr>
          <p:cNvSpPr>
            <a:spLocks noGrp="1"/>
          </p:cNvSpPr>
          <p:nvPr>
            <p:ph type="sldNum" sz="quarter" idx="12"/>
          </p:nvPr>
        </p:nvSpPr>
        <p:spPr/>
        <p:txBody>
          <a:bodyPr/>
          <a:lstStyle/>
          <a:p>
            <a:fld id="{B68E3C20-12CD-4307-A450-B96594B353AF}" type="slidenum">
              <a:rPr lang="vi-VN" smtClean="0"/>
              <a:t>‹#›</a:t>
            </a:fld>
            <a:endParaRPr lang="vi-VN"/>
          </a:p>
        </p:txBody>
      </p:sp>
    </p:spTree>
    <p:extLst>
      <p:ext uri="{BB962C8B-B14F-4D97-AF65-F5344CB8AC3E}">
        <p14:creationId xmlns:p14="http://schemas.microsoft.com/office/powerpoint/2010/main" val="1284198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0D16E-75D6-5469-7AAD-C66E64D8215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A4C33A1-43A9-46C4-7768-01E3931F80D7}"/>
              </a:ext>
            </a:extLst>
          </p:cNvPr>
          <p:cNvSpPr>
            <a:spLocks noGrp="1"/>
          </p:cNvSpPr>
          <p:nvPr>
            <p:ph type="dt" sz="half" idx="10"/>
          </p:nvPr>
        </p:nvSpPr>
        <p:spPr/>
        <p:txBody>
          <a:bodyPr/>
          <a:lstStyle/>
          <a:p>
            <a:fld id="{975B80CC-511E-47DB-80EB-FA235F9DC881}" type="datetimeFigureOut">
              <a:rPr lang="vi-VN" smtClean="0"/>
              <a:t>19/09/2023</a:t>
            </a:fld>
            <a:endParaRPr lang="vi-VN"/>
          </a:p>
        </p:txBody>
      </p:sp>
      <p:sp>
        <p:nvSpPr>
          <p:cNvPr id="4" name="Footer Placeholder 3">
            <a:extLst>
              <a:ext uri="{FF2B5EF4-FFF2-40B4-BE49-F238E27FC236}">
                <a16:creationId xmlns:a16="http://schemas.microsoft.com/office/drawing/2014/main" id="{B1C39350-E307-6217-74A1-234788FA2FF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01EBD98F-7E52-E0D2-6A51-9E6689EE2207}"/>
              </a:ext>
            </a:extLst>
          </p:cNvPr>
          <p:cNvSpPr>
            <a:spLocks noGrp="1"/>
          </p:cNvSpPr>
          <p:nvPr>
            <p:ph type="sldNum" sz="quarter" idx="12"/>
          </p:nvPr>
        </p:nvSpPr>
        <p:spPr/>
        <p:txBody>
          <a:bodyPr/>
          <a:lstStyle/>
          <a:p>
            <a:fld id="{B68E3C20-12CD-4307-A450-B96594B353AF}" type="slidenum">
              <a:rPr lang="vi-VN" smtClean="0"/>
              <a:t>‹#›</a:t>
            </a:fld>
            <a:endParaRPr lang="vi-VN"/>
          </a:p>
        </p:txBody>
      </p:sp>
    </p:spTree>
    <p:extLst>
      <p:ext uri="{BB962C8B-B14F-4D97-AF65-F5344CB8AC3E}">
        <p14:creationId xmlns:p14="http://schemas.microsoft.com/office/powerpoint/2010/main" val="3734783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0BA4EA-7FBC-D3C7-E372-E4394BDF0CD8}"/>
              </a:ext>
            </a:extLst>
          </p:cNvPr>
          <p:cNvSpPr>
            <a:spLocks noGrp="1"/>
          </p:cNvSpPr>
          <p:nvPr>
            <p:ph type="dt" sz="half" idx="10"/>
          </p:nvPr>
        </p:nvSpPr>
        <p:spPr/>
        <p:txBody>
          <a:bodyPr/>
          <a:lstStyle/>
          <a:p>
            <a:fld id="{975B80CC-511E-47DB-80EB-FA235F9DC881}" type="datetimeFigureOut">
              <a:rPr lang="vi-VN" smtClean="0"/>
              <a:t>19/09/2023</a:t>
            </a:fld>
            <a:endParaRPr lang="vi-VN"/>
          </a:p>
        </p:txBody>
      </p:sp>
      <p:sp>
        <p:nvSpPr>
          <p:cNvPr id="3" name="Footer Placeholder 2">
            <a:extLst>
              <a:ext uri="{FF2B5EF4-FFF2-40B4-BE49-F238E27FC236}">
                <a16:creationId xmlns:a16="http://schemas.microsoft.com/office/drawing/2014/main" id="{C9D341C4-1C21-B43F-1801-FB1ABD3E4AB7}"/>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7D444952-42C7-6DEB-FE21-ECB4C89977AC}"/>
              </a:ext>
            </a:extLst>
          </p:cNvPr>
          <p:cNvSpPr>
            <a:spLocks noGrp="1"/>
          </p:cNvSpPr>
          <p:nvPr>
            <p:ph type="sldNum" sz="quarter" idx="12"/>
          </p:nvPr>
        </p:nvSpPr>
        <p:spPr/>
        <p:txBody>
          <a:bodyPr/>
          <a:lstStyle/>
          <a:p>
            <a:fld id="{B68E3C20-12CD-4307-A450-B96594B353AF}" type="slidenum">
              <a:rPr lang="vi-VN" smtClean="0"/>
              <a:t>‹#›</a:t>
            </a:fld>
            <a:endParaRPr lang="vi-VN"/>
          </a:p>
        </p:txBody>
      </p:sp>
    </p:spTree>
    <p:extLst>
      <p:ext uri="{BB962C8B-B14F-4D97-AF65-F5344CB8AC3E}">
        <p14:creationId xmlns:p14="http://schemas.microsoft.com/office/powerpoint/2010/main" val="4047385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61A16-A4A3-0524-C20A-4BF02CE698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556E9742-499E-801D-8326-7B7673A008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522CD29-227B-AD5C-2E18-4E422A84FE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CB19A1-9962-B694-4F73-F9198F3769AA}"/>
              </a:ext>
            </a:extLst>
          </p:cNvPr>
          <p:cNvSpPr>
            <a:spLocks noGrp="1"/>
          </p:cNvSpPr>
          <p:nvPr>
            <p:ph type="dt" sz="half" idx="10"/>
          </p:nvPr>
        </p:nvSpPr>
        <p:spPr/>
        <p:txBody>
          <a:bodyPr/>
          <a:lstStyle/>
          <a:p>
            <a:fld id="{975B80CC-511E-47DB-80EB-FA235F9DC881}" type="datetimeFigureOut">
              <a:rPr lang="vi-VN" smtClean="0"/>
              <a:t>19/09/2023</a:t>
            </a:fld>
            <a:endParaRPr lang="vi-VN"/>
          </a:p>
        </p:txBody>
      </p:sp>
      <p:sp>
        <p:nvSpPr>
          <p:cNvPr id="6" name="Footer Placeholder 5">
            <a:extLst>
              <a:ext uri="{FF2B5EF4-FFF2-40B4-BE49-F238E27FC236}">
                <a16:creationId xmlns:a16="http://schemas.microsoft.com/office/drawing/2014/main" id="{7C262BB3-DD7C-7A0C-1779-039D3B075E1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CD2D59F-8086-B81C-6D18-41B021E8DB84}"/>
              </a:ext>
            </a:extLst>
          </p:cNvPr>
          <p:cNvSpPr>
            <a:spLocks noGrp="1"/>
          </p:cNvSpPr>
          <p:nvPr>
            <p:ph type="sldNum" sz="quarter" idx="12"/>
          </p:nvPr>
        </p:nvSpPr>
        <p:spPr/>
        <p:txBody>
          <a:bodyPr/>
          <a:lstStyle/>
          <a:p>
            <a:fld id="{B68E3C20-12CD-4307-A450-B96594B353AF}" type="slidenum">
              <a:rPr lang="vi-VN" smtClean="0"/>
              <a:t>‹#›</a:t>
            </a:fld>
            <a:endParaRPr lang="vi-VN"/>
          </a:p>
        </p:txBody>
      </p:sp>
    </p:spTree>
    <p:extLst>
      <p:ext uri="{BB962C8B-B14F-4D97-AF65-F5344CB8AC3E}">
        <p14:creationId xmlns:p14="http://schemas.microsoft.com/office/powerpoint/2010/main" val="1135652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4CE54-195F-21D4-039C-42400DD118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4F1E88B-FB53-5167-C030-45851DEE2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7C2CA08-E227-118F-4FC1-8C9B98F50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804325-4504-67DA-447C-B5CBEF5591EF}"/>
              </a:ext>
            </a:extLst>
          </p:cNvPr>
          <p:cNvSpPr>
            <a:spLocks noGrp="1"/>
          </p:cNvSpPr>
          <p:nvPr>
            <p:ph type="dt" sz="half" idx="10"/>
          </p:nvPr>
        </p:nvSpPr>
        <p:spPr/>
        <p:txBody>
          <a:bodyPr/>
          <a:lstStyle/>
          <a:p>
            <a:fld id="{975B80CC-511E-47DB-80EB-FA235F9DC881}" type="datetimeFigureOut">
              <a:rPr lang="vi-VN" smtClean="0"/>
              <a:t>19/09/2023</a:t>
            </a:fld>
            <a:endParaRPr lang="vi-VN"/>
          </a:p>
        </p:txBody>
      </p:sp>
      <p:sp>
        <p:nvSpPr>
          <p:cNvPr id="6" name="Footer Placeholder 5">
            <a:extLst>
              <a:ext uri="{FF2B5EF4-FFF2-40B4-BE49-F238E27FC236}">
                <a16:creationId xmlns:a16="http://schemas.microsoft.com/office/drawing/2014/main" id="{60DF4F17-4D48-D72E-8870-F9C0382E95C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C77B4FC-79EB-C771-FBB3-2FDAFED42E17}"/>
              </a:ext>
            </a:extLst>
          </p:cNvPr>
          <p:cNvSpPr>
            <a:spLocks noGrp="1"/>
          </p:cNvSpPr>
          <p:nvPr>
            <p:ph type="sldNum" sz="quarter" idx="12"/>
          </p:nvPr>
        </p:nvSpPr>
        <p:spPr/>
        <p:txBody>
          <a:bodyPr/>
          <a:lstStyle/>
          <a:p>
            <a:fld id="{B68E3C20-12CD-4307-A450-B96594B353AF}" type="slidenum">
              <a:rPr lang="vi-VN" smtClean="0"/>
              <a:t>‹#›</a:t>
            </a:fld>
            <a:endParaRPr lang="vi-VN"/>
          </a:p>
        </p:txBody>
      </p:sp>
    </p:spTree>
    <p:extLst>
      <p:ext uri="{BB962C8B-B14F-4D97-AF65-F5344CB8AC3E}">
        <p14:creationId xmlns:p14="http://schemas.microsoft.com/office/powerpoint/2010/main" val="2583785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1F2304-64D7-B3D6-5E94-E9E51CEABB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2AC665D-69AB-ABF9-EEF3-1E9A165799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AF0E786-A52E-CC32-02BE-5B7E92679C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5B80CC-511E-47DB-80EB-FA235F9DC881}" type="datetimeFigureOut">
              <a:rPr lang="vi-VN" smtClean="0"/>
              <a:t>19/09/2023</a:t>
            </a:fld>
            <a:endParaRPr lang="vi-VN"/>
          </a:p>
        </p:txBody>
      </p:sp>
      <p:sp>
        <p:nvSpPr>
          <p:cNvPr id="5" name="Footer Placeholder 4">
            <a:extLst>
              <a:ext uri="{FF2B5EF4-FFF2-40B4-BE49-F238E27FC236}">
                <a16:creationId xmlns:a16="http://schemas.microsoft.com/office/drawing/2014/main" id="{71BE750A-132C-929B-D74E-1592D0586E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05C5E6FC-8EA5-F633-6B19-04C9737FCA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8E3C20-12CD-4307-A450-B96594B353AF}" type="slidenum">
              <a:rPr lang="vi-VN" smtClean="0"/>
              <a:t>‹#›</a:t>
            </a:fld>
            <a:endParaRPr lang="vi-VN"/>
          </a:p>
        </p:txBody>
      </p:sp>
    </p:spTree>
    <p:extLst>
      <p:ext uri="{BB962C8B-B14F-4D97-AF65-F5344CB8AC3E}">
        <p14:creationId xmlns:p14="http://schemas.microsoft.com/office/powerpoint/2010/main" val="2217229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DF24C0-876C-06A5-2DB6-1712C4D12C7D}"/>
              </a:ext>
            </a:extLst>
          </p:cNvPr>
          <p:cNvPicPr>
            <a:picLocks noChangeAspect="1"/>
          </p:cNvPicPr>
          <p:nvPr/>
        </p:nvPicPr>
        <p:blipFill>
          <a:blip r:embed="rId2"/>
          <a:stretch>
            <a:fillRect/>
          </a:stretch>
        </p:blipFill>
        <p:spPr>
          <a:xfrm>
            <a:off x="742532" y="117387"/>
            <a:ext cx="2521498" cy="3361176"/>
          </a:xfrm>
          <a:prstGeom prst="rect">
            <a:avLst/>
          </a:prstGeom>
        </p:spPr>
      </p:pic>
      <p:pic>
        <p:nvPicPr>
          <p:cNvPr id="5" name="Picture 4">
            <a:extLst>
              <a:ext uri="{FF2B5EF4-FFF2-40B4-BE49-F238E27FC236}">
                <a16:creationId xmlns:a16="http://schemas.microsoft.com/office/drawing/2014/main" id="{F8996F66-4E93-7EF2-78E6-FFDA72869FF2}"/>
              </a:ext>
            </a:extLst>
          </p:cNvPr>
          <p:cNvPicPr>
            <a:picLocks noChangeAspect="1"/>
          </p:cNvPicPr>
          <p:nvPr/>
        </p:nvPicPr>
        <p:blipFill>
          <a:blip r:embed="rId3"/>
          <a:stretch>
            <a:fillRect/>
          </a:stretch>
        </p:blipFill>
        <p:spPr>
          <a:xfrm>
            <a:off x="4149410" y="146791"/>
            <a:ext cx="4192889" cy="3310302"/>
          </a:xfrm>
          <a:prstGeom prst="rect">
            <a:avLst/>
          </a:prstGeom>
        </p:spPr>
      </p:pic>
      <p:pic>
        <p:nvPicPr>
          <p:cNvPr id="6" name="Picture 5">
            <a:extLst>
              <a:ext uri="{FF2B5EF4-FFF2-40B4-BE49-F238E27FC236}">
                <a16:creationId xmlns:a16="http://schemas.microsoft.com/office/drawing/2014/main" id="{F752893B-D428-4E2D-4583-4389E3C85ECF}"/>
              </a:ext>
            </a:extLst>
          </p:cNvPr>
          <p:cNvPicPr>
            <a:picLocks noChangeAspect="1"/>
          </p:cNvPicPr>
          <p:nvPr/>
        </p:nvPicPr>
        <p:blipFill>
          <a:blip r:embed="rId4"/>
          <a:stretch>
            <a:fillRect/>
          </a:stretch>
        </p:blipFill>
        <p:spPr>
          <a:xfrm>
            <a:off x="584574" y="4021333"/>
            <a:ext cx="4296792" cy="2416946"/>
          </a:xfrm>
          <a:prstGeom prst="rect">
            <a:avLst/>
          </a:prstGeom>
        </p:spPr>
      </p:pic>
      <p:pic>
        <p:nvPicPr>
          <p:cNvPr id="7" name="Picture 6">
            <a:extLst>
              <a:ext uri="{FF2B5EF4-FFF2-40B4-BE49-F238E27FC236}">
                <a16:creationId xmlns:a16="http://schemas.microsoft.com/office/drawing/2014/main" id="{F5E0A98A-34F1-983C-A835-8DC37B3F16FB}"/>
              </a:ext>
            </a:extLst>
          </p:cNvPr>
          <p:cNvPicPr>
            <a:picLocks noChangeAspect="1"/>
          </p:cNvPicPr>
          <p:nvPr/>
        </p:nvPicPr>
        <p:blipFill>
          <a:blip r:embed="rId5"/>
          <a:stretch>
            <a:fillRect/>
          </a:stretch>
        </p:blipFill>
        <p:spPr>
          <a:xfrm>
            <a:off x="5256939" y="3957786"/>
            <a:ext cx="3085360" cy="2416946"/>
          </a:xfrm>
          <a:prstGeom prst="rect">
            <a:avLst/>
          </a:prstGeom>
        </p:spPr>
      </p:pic>
      <p:pic>
        <p:nvPicPr>
          <p:cNvPr id="8" name="Picture 7">
            <a:extLst>
              <a:ext uri="{FF2B5EF4-FFF2-40B4-BE49-F238E27FC236}">
                <a16:creationId xmlns:a16="http://schemas.microsoft.com/office/drawing/2014/main" id="{82D10928-8E8A-7C4F-6127-45218EAA8340}"/>
              </a:ext>
            </a:extLst>
          </p:cNvPr>
          <p:cNvPicPr>
            <a:picLocks noChangeAspect="1"/>
          </p:cNvPicPr>
          <p:nvPr/>
        </p:nvPicPr>
        <p:blipFill>
          <a:blip r:embed="rId6"/>
          <a:stretch>
            <a:fillRect/>
          </a:stretch>
        </p:blipFill>
        <p:spPr>
          <a:xfrm>
            <a:off x="8749926" y="3957786"/>
            <a:ext cx="2857500" cy="2416946"/>
          </a:xfrm>
          <a:prstGeom prst="rect">
            <a:avLst/>
          </a:prstGeom>
        </p:spPr>
      </p:pic>
      <p:pic>
        <p:nvPicPr>
          <p:cNvPr id="9" name="Picture 8">
            <a:extLst>
              <a:ext uri="{FF2B5EF4-FFF2-40B4-BE49-F238E27FC236}">
                <a16:creationId xmlns:a16="http://schemas.microsoft.com/office/drawing/2014/main" id="{A187AA7A-624A-0E36-C404-04CE3514D83F}"/>
              </a:ext>
            </a:extLst>
          </p:cNvPr>
          <p:cNvPicPr>
            <a:picLocks noChangeAspect="1"/>
          </p:cNvPicPr>
          <p:nvPr/>
        </p:nvPicPr>
        <p:blipFill>
          <a:blip r:embed="rId7"/>
          <a:stretch>
            <a:fillRect/>
          </a:stretch>
        </p:blipFill>
        <p:spPr>
          <a:xfrm>
            <a:off x="9085925" y="117387"/>
            <a:ext cx="2675082" cy="3369110"/>
          </a:xfrm>
          <a:prstGeom prst="rect">
            <a:avLst/>
          </a:prstGeom>
        </p:spPr>
      </p:pic>
      <p:sp>
        <p:nvSpPr>
          <p:cNvPr id="10" name="TextBox 9">
            <a:extLst>
              <a:ext uri="{FF2B5EF4-FFF2-40B4-BE49-F238E27FC236}">
                <a16:creationId xmlns:a16="http://schemas.microsoft.com/office/drawing/2014/main" id="{481F0236-2EA4-238E-0BA5-D1B798A4A82E}"/>
              </a:ext>
            </a:extLst>
          </p:cNvPr>
          <p:cNvSpPr txBox="1"/>
          <p:nvPr/>
        </p:nvSpPr>
        <p:spPr>
          <a:xfrm>
            <a:off x="941771" y="3511187"/>
            <a:ext cx="1633492" cy="369332"/>
          </a:xfrm>
          <a:prstGeom prst="rect">
            <a:avLst/>
          </a:prstGeom>
          <a:noFill/>
        </p:spPr>
        <p:txBody>
          <a:bodyPr wrap="square" rtlCol="0">
            <a:spAutoFit/>
          </a:bodyPr>
          <a:lstStyle/>
          <a:p>
            <a:pPr algn="just"/>
            <a:r>
              <a:rPr lang="vi-VN" b="1" dirty="0">
                <a:latin typeface="+mj-lt"/>
              </a:rPr>
              <a:t>Tranh tĩnh vật</a:t>
            </a:r>
          </a:p>
        </p:txBody>
      </p:sp>
      <p:sp>
        <p:nvSpPr>
          <p:cNvPr id="12" name="TextBox 11">
            <a:extLst>
              <a:ext uri="{FF2B5EF4-FFF2-40B4-BE49-F238E27FC236}">
                <a16:creationId xmlns:a16="http://schemas.microsoft.com/office/drawing/2014/main" id="{3706D527-07F9-9846-7A2C-E2F125AC03F0}"/>
              </a:ext>
            </a:extLst>
          </p:cNvPr>
          <p:cNvSpPr txBox="1"/>
          <p:nvPr/>
        </p:nvSpPr>
        <p:spPr>
          <a:xfrm>
            <a:off x="9616734" y="3522488"/>
            <a:ext cx="1891685" cy="369332"/>
          </a:xfrm>
          <a:prstGeom prst="rect">
            <a:avLst/>
          </a:prstGeom>
          <a:noFill/>
        </p:spPr>
        <p:txBody>
          <a:bodyPr wrap="square">
            <a:spAutoFit/>
          </a:bodyPr>
          <a:lstStyle/>
          <a:p>
            <a:pPr algn="just"/>
            <a:r>
              <a:rPr lang="vi-VN" b="1" dirty="0">
                <a:latin typeface="+mj-lt"/>
              </a:rPr>
              <a:t>Tranh chân dung</a:t>
            </a:r>
          </a:p>
        </p:txBody>
      </p:sp>
      <p:sp>
        <p:nvSpPr>
          <p:cNvPr id="14" name="TextBox 13">
            <a:extLst>
              <a:ext uri="{FF2B5EF4-FFF2-40B4-BE49-F238E27FC236}">
                <a16:creationId xmlns:a16="http://schemas.microsoft.com/office/drawing/2014/main" id="{27A1F00F-9B23-2FA6-B0DC-DAC47B9E36EA}"/>
              </a:ext>
            </a:extLst>
          </p:cNvPr>
          <p:cNvSpPr txBox="1"/>
          <p:nvPr/>
        </p:nvSpPr>
        <p:spPr>
          <a:xfrm>
            <a:off x="5059946" y="3434568"/>
            <a:ext cx="2072105" cy="369332"/>
          </a:xfrm>
          <a:prstGeom prst="rect">
            <a:avLst/>
          </a:prstGeom>
          <a:noFill/>
        </p:spPr>
        <p:txBody>
          <a:bodyPr wrap="square">
            <a:spAutoFit/>
          </a:bodyPr>
          <a:lstStyle/>
          <a:p>
            <a:r>
              <a:rPr lang="vi-VN" b="1" dirty="0">
                <a:latin typeface="+mj-lt"/>
              </a:rPr>
              <a:t>Tranh phong cảnh</a:t>
            </a:r>
          </a:p>
        </p:txBody>
      </p:sp>
      <p:sp>
        <p:nvSpPr>
          <p:cNvPr id="16" name="TextBox 15">
            <a:extLst>
              <a:ext uri="{FF2B5EF4-FFF2-40B4-BE49-F238E27FC236}">
                <a16:creationId xmlns:a16="http://schemas.microsoft.com/office/drawing/2014/main" id="{33DE8524-09CE-C6C5-BC6D-EA2E559C0F9C}"/>
              </a:ext>
            </a:extLst>
          </p:cNvPr>
          <p:cNvSpPr txBox="1"/>
          <p:nvPr/>
        </p:nvSpPr>
        <p:spPr>
          <a:xfrm>
            <a:off x="5107084" y="6528618"/>
            <a:ext cx="1831267" cy="369332"/>
          </a:xfrm>
          <a:prstGeom prst="rect">
            <a:avLst/>
          </a:prstGeom>
          <a:noFill/>
        </p:spPr>
        <p:txBody>
          <a:bodyPr wrap="square">
            <a:spAutoFit/>
          </a:bodyPr>
          <a:lstStyle/>
          <a:p>
            <a:pPr algn="just"/>
            <a:r>
              <a:rPr lang="vi-VN" b="1" dirty="0">
                <a:latin typeface="+mj-lt"/>
              </a:rPr>
              <a:t>Tranh sinh hoạt</a:t>
            </a:r>
          </a:p>
        </p:txBody>
      </p:sp>
    </p:spTree>
    <p:extLst>
      <p:ext uri="{BB962C8B-B14F-4D97-AF65-F5344CB8AC3E}">
        <p14:creationId xmlns:p14="http://schemas.microsoft.com/office/powerpoint/2010/main" val="416549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424AB7B-3232-CC42-CD22-11317B617836}"/>
              </a:ext>
            </a:extLst>
          </p:cNvPr>
          <p:cNvSpPr txBox="1"/>
          <p:nvPr/>
        </p:nvSpPr>
        <p:spPr>
          <a:xfrm>
            <a:off x="3775228" y="66570"/>
            <a:ext cx="4383350"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HOẠT ĐỘNG 3: THẢO LUẬN</a:t>
            </a:r>
          </a:p>
        </p:txBody>
      </p:sp>
      <p:sp>
        <p:nvSpPr>
          <p:cNvPr id="9" name="TextBox 8">
            <a:extLst>
              <a:ext uri="{FF2B5EF4-FFF2-40B4-BE49-F238E27FC236}">
                <a16:creationId xmlns:a16="http://schemas.microsoft.com/office/drawing/2014/main" id="{07F82AC6-2BA9-FE64-DA03-49BB3B7C5D63}"/>
              </a:ext>
            </a:extLst>
          </p:cNvPr>
          <p:cNvSpPr txBox="1"/>
          <p:nvPr/>
        </p:nvSpPr>
        <p:spPr>
          <a:xfrm>
            <a:off x="1532878" y="528235"/>
            <a:ext cx="9126244" cy="1015663"/>
          </a:xfrm>
          <a:prstGeom prst="rect">
            <a:avLst/>
          </a:prstGeom>
          <a:noFill/>
        </p:spPr>
        <p:txBody>
          <a:bodyPr wrap="square">
            <a:spAutoFit/>
          </a:bodyPr>
          <a:lstStyle/>
          <a:p>
            <a:pPr algn="just"/>
            <a:r>
              <a:rPr lang="vi-VN" sz="2000" b="1" dirty="0">
                <a:latin typeface="+mj-lt"/>
              </a:rPr>
              <a:t>Hình tượng con người trong tranh của bạn được xây dựng có những đặc điểm gì?</a:t>
            </a:r>
          </a:p>
          <a:p>
            <a:pPr algn="just"/>
            <a:endParaRPr lang="vi-VN" sz="2000" b="1" dirty="0">
              <a:latin typeface="+mj-lt"/>
            </a:endParaRPr>
          </a:p>
          <a:p>
            <a:pPr algn="just"/>
            <a:r>
              <a:rPr lang="vi-VN" sz="2000" b="1" dirty="0">
                <a:latin typeface="+mj-lt"/>
              </a:rPr>
              <a:t>Các hoạt động của nhân vật có phù hợp với bối cảnh trong tranh không? Vì sao?</a:t>
            </a:r>
          </a:p>
        </p:txBody>
      </p:sp>
      <p:pic>
        <p:nvPicPr>
          <p:cNvPr id="10" name="Picture 9">
            <a:extLst>
              <a:ext uri="{FF2B5EF4-FFF2-40B4-BE49-F238E27FC236}">
                <a16:creationId xmlns:a16="http://schemas.microsoft.com/office/drawing/2014/main" id="{3429BB9E-5663-1C0D-A67E-742DA8841ACA}"/>
              </a:ext>
            </a:extLst>
          </p:cNvPr>
          <p:cNvPicPr>
            <a:picLocks noChangeAspect="1"/>
          </p:cNvPicPr>
          <p:nvPr/>
        </p:nvPicPr>
        <p:blipFill>
          <a:blip r:embed="rId2"/>
          <a:stretch>
            <a:fillRect/>
          </a:stretch>
        </p:blipFill>
        <p:spPr>
          <a:xfrm>
            <a:off x="1532878" y="1795925"/>
            <a:ext cx="8905669" cy="4809061"/>
          </a:xfrm>
          <a:prstGeom prst="rect">
            <a:avLst/>
          </a:prstGeom>
        </p:spPr>
      </p:pic>
    </p:spTree>
    <p:extLst>
      <p:ext uri="{BB962C8B-B14F-4D97-AF65-F5344CB8AC3E}">
        <p14:creationId xmlns:p14="http://schemas.microsoft.com/office/powerpoint/2010/main" val="205351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492906-BB70-3EC6-8E8E-AB62A923AA83}"/>
              </a:ext>
            </a:extLst>
          </p:cNvPr>
          <p:cNvSpPr txBox="1"/>
          <p:nvPr/>
        </p:nvSpPr>
        <p:spPr>
          <a:xfrm>
            <a:off x="4033051" y="75447"/>
            <a:ext cx="4125897"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HOẠT </a:t>
            </a:r>
            <a:r>
              <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ĐỘNG </a:t>
            </a:r>
            <a:r>
              <a:rPr lang="vi-VN" sz="2400" b="1" dirty="0">
                <a:solidFill>
                  <a:srgbClr val="FF0000"/>
                </a:solidFill>
                <a:latin typeface="Times New Roman" panose="02020603050405020304" pitchFamily="18" charset="0"/>
              </a:rPr>
              <a:t>4</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VẬN DỤNG</a:t>
            </a:r>
          </a:p>
        </p:txBody>
      </p:sp>
      <p:sp>
        <p:nvSpPr>
          <p:cNvPr id="7" name="TextBox 6">
            <a:extLst>
              <a:ext uri="{FF2B5EF4-FFF2-40B4-BE49-F238E27FC236}">
                <a16:creationId xmlns:a16="http://schemas.microsoft.com/office/drawing/2014/main" id="{4758DF21-92F8-0AD3-42A7-EA28D58CCAE5}"/>
              </a:ext>
            </a:extLst>
          </p:cNvPr>
          <p:cNvSpPr txBox="1"/>
          <p:nvPr/>
        </p:nvSpPr>
        <p:spPr>
          <a:xfrm>
            <a:off x="346230" y="537112"/>
            <a:ext cx="11265762" cy="830997"/>
          </a:xfrm>
          <a:prstGeom prst="rect">
            <a:avLst/>
          </a:prstGeom>
          <a:noFill/>
        </p:spPr>
        <p:txBody>
          <a:bodyPr wrap="square">
            <a:spAutoFit/>
          </a:bodyPr>
          <a:lstStyle/>
          <a:p>
            <a:pPr algn="just"/>
            <a:r>
              <a:rPr lang="vi-VN" sz="2400" b="1" i="0" dirty="0">
                <a:solidFill>
                  <a:srgbClr val="333333"/>
                </a:solidFill>
                <a:effectLst/>
                <a:latin typeface="+mj-lt"/>
              </a:rPr>
              <a:t>Hãy sưu tầm tư liệu về thể loại tranh sinh hoạt, lựa chọn một tác phẩm mình yêu thích và viết một đoạn văn giới thiệu về vẻ đẹp của tác phẩm đó?</a:t>
            </a:r>
            <a:endParaRPr lang="vi-VN" sz="2400" b="1" dirty="0">
              <a:latin typeface="+mj-lt"/>
            </a:endParaRPr>
          </a:p>
        </p:txBody>
      </p:sp>
      <p:pic>
        <p:nvPicPr>
          <p:cNvPr id="8" name="Picture 7">
            <a:extLst>
              <a:ext uri="{FF2B5EF4-FFF2-40B4-BE49-F238E27FC236}">
                <a16:creationId xmlns:a16="http://schemas.microsoft.com/office/drawing/2014/main" id="{BBEE13CD-A5E9-5ABC-D3BB-16C50F7CA8CC}"/>
              </a:ext>
            </a:extLst>
          </p:cNvPr>
          <p:cNvPicPr>
            <a:picLocks noChangeAspect="1"/>
          </p:cNvPicPr>
          <p:nvPr/>
        </p:nvPicPr>
        <p:blipFill>
          <a:blip r:embed="rId2"/>
          <a:stretch>
            <a:fillRect/>
          </a:stretch>
        </p:blipFill>
        <p:spPr>
          <a:xfrm>
            <a:off x="168676" y="1707195"/>
            <a:ext cx="6436310" cy="4835635"/>
          </a:xfrm>
          <a:prstGeom prst="rect">
            <a:avLst/>
          </a:prstGeom>
        </p:spPr>
      </p:pic>
      <p:sp>
        <p:nvSpPr>
          <p:cNvPr id="10" name="TextBox 9">
            <a:extLst>
              <a:ext uri="{FF2B5EF4-FFF2-40B4-BE49-F238E27FC236}">
                <a16:creationId xmlns:a16="http://schemas.microsoft.com/office/drawing/2014/main" id="{86621CF0-D692-0EC9-309B-C2DFC6203137}"/>
              </a:ext>
            </a:extLst>
          </p:cNvPr>
          <p:cNvSpPr txBox="1"/>
          <p:nvPr/>
        </p:nvSpPr>
        <p:spPr>
          <a:xfrm>
            <a:off x="6953435" y="1585855"/>
            <a:ext cx="4862743" cy="5078313"/>
          </a:xfrm>
          <a:prstGeom prst="rect">
            <a:avLst/>
          </a:prstGeom>
          <a:noFill/>
        </p:spPr>
        <p:txBody>
          <a:bodyPr wrap="square">
            <a:spAutoFit/>
          </a:bodyPr>
          <a:lstStyle/>
          <a:p>
            <a:pPr algn="just"/>
            <a:r>
              <a:rPr lang="vi-VN" b="1" i="0" dirty="0">
                <a:solidFill>
                  <a:srgbClr val="333333"/>
                </a:solidFill>
                <a:effectLst/>
                <a:latin typeface="+mj-lt"/>
              </a:rPr>
              <a:t>Ở quê em có một hội lớn lắm. Đó là lễ hội chọi trâu ở Đồ Sơn - Hải phòng, nổi tiếng trên khắp các vùng miền cả nước. Nhân dân ta có câu:”Dù ai buôn đâu bán đâu, mồng chín tháng tám thì về chọi trâu”. Vào ngày hội du khách các nơi đổ về xem hội rất đông. Trước khi bắt đầu chọi trâu có một màn múa cờ truyền thống rất đặc sắc. Sau đó các cụ già làng dắt trâu ra thế là bắt đầu một ngày hội chọi trâu. Con trâu thứ nhất là số 87, con trâu thứ hai là số 89. Con trâu số 89 là con trâu của làng em. Hai con trâu hùng hổ đánh nhau. Sau bao nhiêu trận đấu quyết liệt là những tiếng reo hò của khán giả. Ông trâu số 89 của làng em đã chiến thắng. Ông trâu ấy sẽ mang vinh quang, tự hào và cả sự sung túc cho làng em. Em rất thích hội chọi trâu bởi hội chọi trâu chứng minh sự thịnh vượng của quê hương em.</a:t>
            </a:r>
            <a:endParaRPr lang="vi-VN" b="1" dirty="0">
              <a:latin typeface="+mj-lt"/>
            </a:endParaRPr>
          </a:p>
        </p:txBody>
      </p:sp>
    </p:spTree>
    <p:extLst>
      <p:ext uri="{BB962C8B-B14F-4D97-AF65-F5344CB8AC3E}">
        <p14:creationId xmlns:p14="http://schemas.microsoft.com/office/powerpoint/2010/main" val="1418510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492906-BB70-3EC6-8E8E-AB62A923AA83}"/>
              </a:ext>
            </a:extLst>
          </p:cNvPr>
          <p:cNvSpPr txBox="1"/>
          <p:nvPr/>
        </p:nvSpPr>
        <p:spPr>
          <a:xfrm>
            <a:off x="4033051" y="75447"/>
            <a:ext cx="4125897"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HOẠT </a:t>
            </a:r>
            <a:r>
              <a:rPr kumimoji="0" lang="vi-VN"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ĐỘNG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4: VẬN DỤNG</a:t>
            </a:r>
          </a:p>
        </p:txBody>
      </p:sp>
      <p:sp>
        <p:nvSpPr>
          <p:cNvPr id="7" name="TextBox 6">
            <a:extLst>
              <a:ext uri="{FF2B5EF4-FFF2-40B4-BE49-F238E27FC236}">
                <a16:creationId xmlns:a16="http://schemas.microsoft.com/office/drawing/2014/main" id="{4758DF21-92F8-0AD3-42A7-EA28D58CCAE5}"/>
              </a:ext>
            </a:extLst>
          </p:cNvPr>
          <p:cNvSpPr txBox="1"/>
          <p:nvPr/>
        </p:nvSpPr>
        <p:spPr>
          <a:xfrm>
            <a:off x="346230" y="537112"/>
            <a:ext cx="11265762"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mn-cs"/>
              </a:rPr>
              <a:t>Hãy sưu tầm tư liệu về thể loại tranh sinh hoạt, lựa chọn một tác phẩm mình yêu thích và viết một đoạn văn giới thiệu về vẻ đẹp của tác phẩm đó?</a:t>
            </a:r>
            <a:endPar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2" name="Picture 1">
            <a:extLst>
              <a:ext uri="{FF2B5EF4-FFF2-40B4-BE49-F238E27FC236}">
                <a16:creationId xmlns:a16="http://schemas.microsoft.com/office/drawing/2014/main" id="{D6EA9B71-2C68-D789-56BF-C0D5C7906E7D}"/>
              </a:ext>
            </a:extLst>
          </p:cNvPr>
          <p:cNvPicPr>
            <a:picLocks noChangeAspect="1"/>
          </p:cNvPicPr>
          <p:nvPr/>
        </p:nvPicPr>
        <p:blipFill>
          <a:blip r:embed="rId2"/>
          <a:stretch>
            <a:fillRect/>
          </a:stretch>
        </p:blipFill>
        <p:spPr>
          <a:xfrm>
            <a:off x="1470617" y="1434836"/>
            <a:ext cx="3854159" cy="2564768"/>
          </a:xfrm>
          <a:prstGeom prst="rect">
            <a:avLst/>
          </a:prstGeom>
        </p:spPr>
      </p:pic>
      <p:pic>
        <p:nvPicPr>
          <p:cNvPr id="3" name="Picture 2">
            <a:extLst>
              <a:ext uri="{FF2B5EF4-FFF2-40B4-BE49-F238E27FC236}">
                <a16:creationId xmlns:a16="http://schemas.microsoft.com/office/drawing/2014/main" id="{57E521D3-832B-9BA7-81FC-CA88B61951A6}"/>
              </a:ext>
            </a:extLst>
          </p:cNvPr>
          <p:cNvPicPr>
            <a:picLocks noChangeAspect="1"/>
          </p:cNvPicPr>
          <p:nvPr/>
        </p:nvPicPr>
        <p:blipFill>
          <a:blip r:embed="rId3"/>
          <a:stretch>
            <a:fillRect/>
          </a:stretch>
        </p:blipFill>
        <p:spPr>
          <a:xfrm>
            <a:off x="6960599" y="1434836"/>
            <a:ext cx="3984797" cy="2673715"/>
          </a:xfrm>
          <a:prstGeom prst="rect">
            <a:avLst/>
          </a:prstGeom>
        </p:spPr>
      </p:pic>
      <p:pic>
        <p:nvPicPr>
          <p:cNvPr id="2050" name="Picture 2" descr="Tổng hợp tranh vẽ đề tài lễ hội đẹp nhất">
            <a:extLst>
              <a:ext uri="{FF2B5EF4-FFF2-40B4-BE49-F238E27FC236}">
                <a16:creationId xmlns:a16="http://schemas.microsoft.com/office/drawing/2014/main" id="{769F75CA-F628-65E1-5998-973230571A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0599" y="4362623"/>
            <a:ext cx="3984797" cy="24199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477B4CD-ABB5-E1B7-B1CE-AFA84B73F91F}"/>
              </a:ext>
            </a:extLst>
          </p:cNvPr>
          <p:cNvPicPr>
            <a:picLocks noChangeAspect="1"/>
          </p:cNvPicPr>
          <p:nvPr/>
        </p:nvPicPr>
        <p:blipFill>
          <a:blip r:embed="rId5"/>
          <a:stretch>
            <a:fillRect/>
          </a:stretch>
        </p:blipFill>
        <p:spPr>
          <a:xfrm>
            <a:off x="1470617" y="4362623"/>
            <a:ext cx="3854159" cy="2419929"/>
          </a:xfrm>
          <a:prstGeom prst="rect">
            <a:avLst/>
          </a:prstGeom>
        </p:spPr>
      </p:pic>
    </p:spTree>
    <p:extLst>
      <p:ext uri="{BB962C8B-B14F-4D97-AF65-F5344CB8AC3E}">
        <p14:creationId xmlns:p14="http://schemas.microsoft.com/office/powerpoint/2010/main" val="3703002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83B052-2D79-F0A0-21D6-EA083B83077C}"/>
              </a:ext>
            </a:extLst>
          </p:cNvPr>
          <p:cNvSpPr txBox="1"/>
          <p:nvPr/>
        </p:nvSpPr>
        <p:spPr>
          <a:xfrm>
            <a:off x="932156" y="1843950"/>
            <a:ext cx="10502283" cy="3170099"/>
          </a:xfrm>
          <a:prstGeom prst="rect">
            <a:avLst/>
          </a:prstGeom>
          <a:noFill/>
        </p:spPr>
        <p:txBody>
          <a:bodyPr wrap="square" rtlCol="0">
            <a:spAutoFit/>
          </a:bodyPr>
          <a:lstStyle/>
          <a:p>
            <a:pPr algn="ctr"/>
            <a:r>
              <a:rPr lang="vi-VN" sz="4000" b="1" dirty="0">
                <a:latin typeface="+mj-lt"/>
              </a:rPr>
              <a:t>HƯỚNG DẪN VỀ NHÀ</a:t>
            </a:r>
          </a:p>
          <a:p>
            <a:pPr algn="ctr"/>
            <a:endParaRPr lang="vi-VN" sz="4000" b="1" dirty="0">
              <a:latin typeface="+mj-lt"/>
            </a:endParaRPr>
          </a:p>
          <a:p>
            <a:pPr algn="just"/>
            <a:r>
              <a:rPr lang="vi-VN" sz="4000" b="1" dirty="0">
                <a:latin typeface="+mj-lt"/>
              </a:rPr>
              <a:t>- Hoàn thành bài thực hành trên lớp, viết đoạn văn.</a:t>
            </a:r>
          </a:p>
          <a:p>
            <a:pPr algn="just"/>
            <a:r>
              <a:rPr lang="vi-VN" sz="4000" b="1" dirty="0">
                <a:latin typeface="+mj-lt"/>
              </a:rPr>
              <a:t>- Chuẩn bị bài 3: Nghệ thuật truyền thống.</a:t>
            </a:r>
          </a:p>
        </p:txBody>
      </p:sp>
    </p:spTree>
    <p:extLst>
      <p:ext uri="{BB962C8B-B14F-4D97-AF65-F5344CB8AC3E}">
        <p14:creationId xmlns:p14="http://schemas.microsoft.com/office/powerpoint/2010/main" val="37828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A743B3-0C40-8175-DE40-21960A1C2CF3}"/>
              </a:ext>
            </a:extLst>
          </p:cNvPr>
          <p:cNvSpPr txBox="1"/>
          <p:nvPr/>
        </p:nvSpPr>
        <p:spPr>
          <a:xfrm>
            <a:off x="782715" y="2068497"/>
            <a:ext cx="10626570" cy="2862322"/>
          </a:xfrm>
          <a:prstGeom prst="rect">
            <a:avLst/>
          </a:prstGeom>
          <a:noFill/>
        </p:spPr>
        <p:txBody>
          <a:bodyPr wrap="square" rtlCol="0">
            <a:spAutoFit/>
          </a:bodyPr>
          <a:lstStyle/>
          <a:p>
            <a:pPr algn="ctr"/>
            <a:r>
              <a:rPr lang="vi-VN" sz="6000" b="1" dirty="0">
                <a:latin typeface="+mj-lt"/>
              </a:rPr>
              <a:t>Tiết 3, 4: Bài 2</a:t>
            </a:r>
          </a:p>
          <a:p>
            <a:pPr algn="ctr"/>
            <a:r>
              <a:rPr lang="vi-VN" sz="6000" b="1" dirty="0">
                <a:latin typeface="+mj-lt"/>
              </a:rPr>
              <a:t>MỘT SỐ DẠNG BỐ CỤC TRONG TRANH SINH HOẠT</a:t>
            </a:r>
          </a:p>
        </p:txBody>
      </p:sp>
    </p:spTree>
    <p:extLst>
      <p:ext uri="{BB962C8B-B14F-4D97-AF65-F5344CB8AC3E}">
        <p14:creationId xmlns:p14="http://schemas.microsoft.com/office/powerpoint/2010/main" val="1833015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47CF73-F031-AB40-62EB-F3FA16BF8320}"/>
              </a:ext>
            </a:extLst>
          </p:cNvPr>
          <p:cNvSpPr txBox="1"/>
          <p:nvPr/>
        </p:nvSpPr>
        <p:spPr>
          <a:xfrm>
            <a:off x="3979645" y="108750"/>
            <a:ext cx="4048218" cy="461665"/>
          </a:xfrm>
          <a:prstGeom prst="rect">
            <a:avLst/>
          </a:prstGeom>
          <a:noFill/>
        </p:spPr>
        <p:txBody>
          <a:bodyPr wrap="square" rtlCol="0">
            <a:spAutoFit/>
          </a:bodyPr>
          <a:lstStyle/>
          <a:p>
            <a:pPr algn="just"/>
            <a:r>
              <a:rPr lang="vi-VN" sz="2400" b="1" dirty="0">
                <a:solidFill>
                  <a:srgbClr val="FF0000"/>
                </a:solidFill>
                <a:latin typeface="+mj-lt"/>
              </a:rPr>
              <a:t>HOẠT ĐỘNG 1: QUAN SÁT</a:t>
            </a:r>
          </a:p>
        </p:txBody>
      </p:sp>
      <p:pic>
        <p:nvPicPr>
          <p:cNvPr id="4" name="Picture 3">
            <a:extLst>
              <a:ext uri="{FF2B5EF4-FFF2-40B4-BE49-F238E27FC236}">
                <a16:creationId xmlns:a16="http://schemas.microsoft.com/office/drawing/2014/main" id="{4F92752C-4CDC-7951-C2E5-E1FB9346830E}"/>
              </a:ext>
            </a:extLst>
          </p:cNvPr>
          <p:cNvPicPr>
            <a:picLocks noChangeAspect="1"/>
          </p:cNvPicPr>
          <p:nvPr/>
        </p:nvPicPr>
        <p:blipFill>
          <a:blip r:embed="rId2"/>
          <a:stretch>
            <a:fillRect/>
          </a:stretch>
        </p:blipFill>
        <p:spPr>
          <a:xfrm>
            <a:off x="185828" y="570415"/>
            <a:ext cx="3372081" cy="5410571"/>
          </a:xfrm>
          <a:prstGeom prst="rect">
            <a:avLst/>
          </a:prstGeom>
        </p:spPr>
      </p:pic>
      <p:pic>
        <p:nvPicPr>
          <p:cNvPr id="5" name="Picture 4">
            <a:extLst>
              <a:ext uri="{FF2B5EF4-FFF2-40B4-BE49-F238E27FC236}">
                <a16:creationId xmlns:a16="http://schemas.microsoft.com/office/drawing/2014/main" id="{BF73BB07-285D-7084-6A57-74683CDFE299}"/>
              </a:ext>
            </a:extLst>
          </p:cNvPr>
          <p:cNvPicPr>
            <a:picLocks noChangeAspect="1"/>
          </p:cNvPicPr>
          <p:nvPr/>
        </p:nvPicPr>
        <p:blipFill>
          <a:blip r:embed="rId3"/>
          <a:stretch>
            <a:fillRect/>
          </a:stretch>
        </p:blipFill>
        <p:spPr>
          <a:xfrm>
            <a:off x="8449601" y="662006"/>
            <a:ext cx="3556571" cy="5318980"/>
          </a:xfrm>
          <a:prstGeom prst="rect">
            <a:avLst/>
          </a:prstGeom>
        </p:spPr>
      </p:pic>
      <p:sp>
        <p:nvSpPr>
          <p:cNvPr id="7" name="TextBox 6">
            <a:extLst>
              <a:ext uri="{FF2B5EF4-FFF2-40B4-BE49-F238E27FC236}">
                <a16:creationId xmlns:a16="http://schemas.microsoft.com/office/drawing/2014/main" id="{199DB8EF-E0EA-D928-B4DC-88B43DC8C83E}"/>
              </a:ext>
            </a:extLst>
          </p:cNvPr>
          <p:cNvSpPr txBox="1"/>
          <p:nvPr/>
        </p:nvSpPr>
        <p:spPr>
          <a:xfrm>
            <a:off x="4225469" y="828876"/>
            <a:ext cx="3556571" cy="4893647"/>
          </a:xfrm>
          <a:prstGeom prst="rect">
            <a:avLst/>
          </a:prstGeom>
          <a:noFill/>
        </p:spPr>
        <p:txBody>
          <a:bodyPr wrap="square">
            <a:spAutoFit/>
          </a:bodyPr>
          <a:lstStyle/>
          <a:p>
            <a:pPr algn="just"/>
            <a:r>
              <a:rPr lang="vi-VN" sz="2400" b="1" dirty="0">
                <a:latin typeface="+mj-lt"/>
              </a:rPr>
              <a:t>- Hình tượng con người trong trang dưới đây được thể hiện như thế nào?</a:t>
            </a:r>
          </a:p>
          <a:p>
            <a:pPr algn="just"/>
            <a:endParaRPr lang="vi-VN" sz="2400" b="1" dirty="0">
              <a:latin typeface="+mj-lt"/>
            </a:endParaRPr>
          </a:p>
          <a:p>
            <a:pPr algn="just"/>
            <a:r>
              <a:rPr lang="vi-VN" sz="2400" b="1" dirty="0">
                <a:latin typeface="+mj-lt"/>
              </a:rPr>
              <a:t>- Mô tả đặc điểm dáng người trong mỗi bức tranh phía dưới</a:t>
            </a:r>
          </a:p>
          <a:p>
            <a:pPr algn="just"/>
            <a:endParaRPr lang="vi-VN" sz="2400" b="1" dirty="0">
              <a:latin typeface="+mj-lt"/>
            </a:endParaRPr>
          </a:p>
          <a:p>
            <a:pPr algn="just"/>
            <a:r>
              <a:rPr lang="vi-VN" sz="2400" b="1" dirty="0">
                <a:latin typeface="+mj-lt"/>
              </a:rPr>
              <a:t>- Em sẽ khai thác hình tượng con người để vẽ tranh sinh hoạt bằng hình thức nào?</a:t>
            </a:r>
          </a:p>
        </p:txBody>
      </p:sp>
    </p:spTree>
    <p:extLst>
      <p:ext uri="{BB962C8B-B14F-4D97-AF65-F5344CB8AC3E}">
        <p14:creationId xmlns:p14="http://schemas.microsoft.com/office/powerpoint/2010/main" val="287839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0C47CA-899C-D7FC-3360-460EFBC71CF7}"/>
              </a:ext>
            </a:extLst>
          </p:cNvPr>
          <p:cNvPicPr>
            <a:picLocks noChangeAspect="1"/>
          </p:cNvPicPr>
          <p:nvPr/>
        </p:nvPicPr>
        <p:blipFill>
          <a:blip r:embed="rId2"/>
          <a:stretch>
            <a:fillRect/>
          </a:stretch>
        </p:blipFill>
        <p:spPr>
          <a:xfrm>
            <a:off x="993073" y="882060"/>
            <a:ext cx="3918521" cy="2628881"/>
          </a:xfrm>
          <a:prstGeom prst="rect">
            <a:avLst/>
          </a:prstGeom>
        </p:spPr>
      </p:pic>
      <p:pic>
        <p:nvPicPr>
          <p:cNvPr id="5" name="Picture 4">
            <a:extLst>
              <a:ext uri="{FF2B5EF4-FFF2-40B4-BE49-F238E27FC236}">
                <a16:creationId xmlns:a16="http://schemas.microsoft.com/office/drawing/2014/main" id="{6C01BFB6-5925-1A7E-AB9C-56A29A9C1AB6}"/>
              </a:ext>
            </a:extLst>
          </p:cNvPr>
          <p:cNvPicPr>
            <a:picLocks noChangeAspect="1"/>
          </p:cNvPicPr>
          <p:nvPr/>
        </p:nvPicPr>
        <p:blipFill>
          <a:blip r:embed="rId3"/>
          <a:stretch>
            <a:fillRect/>
          </a:stretch>
        </p:blipFill>
        <p:spPr>
          <a:xfrm>
            <a:off x="7372862" y="863819"/>
            <a:ext cx="3670958" cy="2640976"/>
          </a:xfrm>
          <a:prstGeom prst="rect">
            <a:avLst/>
          </a:prstGeom>
        </p:spPr>
      </p:pic>
      <p:pic>
        <p:nvPicPr>
          <p:cNvPr id="1026" name="Picture 2" descr="Bố cục theo một số dạng hình học như: hình tròn, tam giác, chữ nhật, e-lip">
            <a:extLst>
              <a:ext uri="{FF2B5EF4-FFF2-40B4-BE49-F238E27FC236}">
                <a16:creationId xmlns:a16="http://schemas.microsoft.com/office/drawing/2014/main" id="{8CF1DA55-DD99-47E9-04F9-F7B526A67D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9402" y="4043542"/>
            <a:ext cx="3345864" cy="26434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ố cục theo một số dạng hình học như: hình tròn, tam giác, chữ nhật, e-lip">
            <a:extLst>
              <a:ext uri="{FF2B5EF4-FFF2-40B4-BE49-F238E27FC236}">
                <a16:creationId xmlns:a16="http://schemas.microsoft.com/office/drawing/2014/main" id="{48AA4DF3-EF29-0B78-B2EF-8386A7E467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0804" y="4043542"/>
            <a:ext cx="5468784" cy="25845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5384D18-9BF7-7AA1-DBBB-3A394FB14AB3}"/>
              </a:ext>
            </a:extLst>
          </p:cNvPr>
          <p:cNvSpPr txBox="1"/>
          <p:nvPr/>
        </p:nvSpPr>
        <p:spPr>
          <a:xfrm>
            <a:off x="652968" y="439922"/>
            <a:ext cx="4401105" cy="461665"/>
          </a:xfrm>
          <a:prstGeom prst="rect">
            <a:avLst/>
          </a:prstGeom>
          <a:noFill/>
        </p:spPr>
        <p:txBody>
          <a:bodyPr wrap="square">
            <a:spAutoFit/>
          </a:bodyPr>
          <a:lstStyle/>
          <a:p>
            <a:pPr algn="just"/>
            <a:r>
              <a:rPr lang="vi-VN" sz="2400" b="1" dirty="0">
                <a:latin typeface="+mj-lt"/>
              </a:rPr>
              <a:t>Bố cục theo nguyên lí cân bằng</a:t>
            </a:r>
          </a:p>
        </p:txBody>
      </p:sp>
      <p:sp>
        <p:nvSpPr>
          <p:cNvPr id="12" name="TextBox 11">
            <a:extLst>
              <a:ext uri="{FF2B5EF4-FFF2-40B4-BE49-F238E27FC236}">
                <a16:creationId xmlns:a16="http://schemas.microsoft.com/office/drawing/2014/main" id="{9C9047E0-9143-AFE4-5E30-F5F8836A2012}"/>
              </a:ext>
            </a:extLst>
          </p:cNvPr>
          <p:cNvSpPr txBox="1"/>
          <p:nvPr/>
        </p:nvSpPr>
        <p:spPr>
          <a:xfrm>
            <a:off x="4045999" y="53042"/>
            <a:ext cx="4085947"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HOẠT ĐỘNG 2: THỂ HIỆN</a:t>
            </a:r>
          </a:p>
        </p:txBody>
      </p:sp>
      <p:sp>
        <p:nvSpPr>
          <p:cNvPr id="14" name="TextBox 13">
            <a:extLst>
              <a:ext uri="{FF2B5EF4-FFF2-40B4-BE49-F238E27FC236}">
                <a16:creationId xmlns:a16="http://schemas.microsoft.com/office/drawing/2014/main" id="{C842D51B-6DFA-04D6-43D3-175F3159FCB9}"/>
              </a:ext>
            </a:extLst>
          </p:cNvPr>
          <p:cNvSpPr txBox="1"/>
          <p:nvPr/>
        </p:nvSpPr>
        <p:spPr>
          <a:xfrm>
            <a:off x="6424982" y="420395"/>
            <a:ext cx="5435353" cy="461665"/>
          </a:xfrm>
          <a:prstGeom prst="rect">
            <a:avLst/>
          </a:prstGeom>
          <a:noFill/>
        </p:spPr>
        <p:txBody>
          <a:bodyPr wrap="square">
            <a:spAutoFit/>
          </a:bodyPr>
          <a:lstStyle/>
          <a:p>
            <a:pPr algn="just"/>
            <a:r>
              <a:rPr lang="vi-VN" sz="2400" b="1" i="0" dirty="0">
                <a:solidFill>
                  <a:srgbClr val="333333"/>
                </a:solidFill>
                <a:effectLst/>
                <a:latin typeface="+mj-lt"/>
              </a:rPr>
              <a:t>Bố cục theo nguyên lí tạo hình nhịp điệu</a:t>
            </a:r>
            <a:endParaRPr lang="vi-VN" sz="2400" b="1" dirty="0">
              <a:latin typeface="+mj-lt"/>
            </a:endParaRPr>
          </a:p>
        </p:txBody>
      </p:sp>
      <p:sp>
        <p:nvSpPr>
          <p:cNvPr id="16" name="TextBox 15">
            <a:extLst>
              <a:ext uri="{FF2B5EF4-FFF2-40B4-BE49-F238E27FC236}">
                <a16:creationId xmlns:a16="http://schemas.microsoft.com/office/drawing/2014/main" id="{297F1A09-4B24-3B4F-3BC1-71AB8C22EA79}"/>
              </a:ext>
            </a:extLst>
          </p:cNvPr>
          <p:cNvSpPr txBox="1"/>
          <p:nvPr/>
        </p:nvSpPr>
        <p:spPr>
          <a:xfrm>
            <a:off x="1022412" y="3569138"/>
            <a:ext cx="10147176" cy="461665"/>
          </a:xfrm>
          <a:prstGeom prst="rect">
            <a:avLst/>
          </a:prstGeom>
          <a:noFill/>
        </p:spPr>
        <p:txBody>
          <a:bodyPr wrap="square">
            <a:spAutoFit/>
          </a:bodyPr>
          <a:lstStyle/>
          <a:p>
            <a:pPr algn="just"/>
            <a:r>
              <a:rPr lang="vi-VN" sz="2400" b="1" dirty="0">
                <a:latin typeface="+mj-lt"/>
              </a:rPr>
              <a:t>Bố cục theo một số dạng hình học như: hình tròn, tam giác, chữ nhật, e-lip</a:t>
            </a:r>
          </a:p>
        </p:txBody>
      </p:sp>
    </p:spTree>
    <p:extLst>
      <p:ext uri="{BB962C8B-B14F-4D97-AF65-F5344CB8AC3E}">
        <p14:creationId xmlns:p14="http://schemas.microsoft.com/office/powerpoint/2010/main" val="3164221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0C47CA-899C-D7FC-3360-460EFBC71CF7}"/>
              </a:ext>
            </a:extLst>
          </p:cNvPr>
          <p:cNvPicPr>
            <a:picLocks noChangeAspect="1"/>
          </p:cNvPicPr>
          <p:nvPr/>
        </p:nvPicPr>
        <p:blipFill>
          <a:blip r:embed="rId2"/>
          <a:stretch>
            <a:fillRect/>
          </a:stretch>
        </p:blipFill>
        <p:spPr>
          <a:xfrm>
            <a:off x="466538" y="1243005"/>
            <a:ext cx="3099533" cy="2405717"/>
          </a:xfrm>
          <a:prstGeom prst="rect">
            <a:avLst/>
          </a:prstGeom>
        </p:spPr>
      </p:pic>
      <p:pic>
        <p:nvPicPr>
          <p:cNvPr id="5" name="Picture 4">
            <a:extLst>
              <a:ext uri="{FF2B5EF4-FFF2-40B4-BE49-F238E27FC236}">
                <a16:creationId xmlns:a16="http://schemas.microsoft.com/office/drawing/2014/main" id="{6C01BFB6-5925-1A7E-AB9C-56A29A9C1AB6}"/>
              </a:ext>
            </a:extLst>
          </p:cNvPr>
          <p:cNvPicPr>
            <a:picLocks noChangeAspect="1"/>
          </p:cNvPicPr>
          <p:nvPr/>
        </p:nvPicPr>
        <p:blipFill>
          <a:blip r:embed="rId3"/>
          <a:stretch>
            <a:fillRect/>
          </a:stretch>
        </p:blipFill>
        <p:spPr>
          <a:xfrm>
            <a:off x="4394447" y="1187607"/>
            <a:ext cx="2894120" cy="2461115"/>
          </a:xfrm>
          <a:prstGeom prst="rect">
            <a:avLst/>
          </a:prstGeom>
        </p:spPr>
      </p:pic>
      <p:pic>
        <p:nvPicPr>
          <p:cNvPr id="1026" name="Picture 2" descr="Bố cục theo một số dạng hình học như: hình tròn, tam giác, chữ nhật, e-lip">
            <a:extLst>
              <a:ext uri="{FF2B5EF4-FFF2-40B4-BE49-F238E27FC236}">
                <a16:creationId xmlns:a16="http://schemas.microsoft.com/office/drawing/2014/main" id="{8CF1DA55-DD99-47E9-04F9-F7B526A67D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941" y="4579674"/>
            <a:ext cx="2667280" cy="21073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ố cục theo một số dạng hình học như: hình tròn, tam giác, chữ nhật, e-lip">
            <a:extLst>
              <a:ext uri="{FF2B5EF4-FFF2-40B4-BE49-F238E27FC236}">
                <a16:creationId xmlns:a16="http://schemas.microsoft.com/office/drawing/2014/main" id="{48AA4DF3-EF29-0B78-B2EF-8386A7E467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5040" y="4572124"/>
            <a:ext cx="4461097" cy="210834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5384D18-9BF7-7AA1-DBBB-3A394FB14AB3}"/>
              </a:ext>
            </a:extLst>
          </p:cNvPr>
          <p:cNvSpPr txBox="1"/>
          <p:nvPr/>
        </p:nvSpPr>
        <p:spPr>
          <a:xfrm>
            <a:off x="475416" y="760708"/>
            <a:ext cx="3226574" cy="369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Bố cục theo nguyên lí cân bằng</a:t>
            </a:r>
          </a:p>
        </p:txBody>
      </p:sp>
      <p:sp>
        <p:nvSpPr>
          <p:cNvPr id="12" name="TextBox 11">
            <a:extLst>
              <a:ext uri="{FF2B5EF4-FFF2-40B4-BE49-F238E27FC236}">
                <a16:creationId xmlns:a16="http://schemas.microsoft.com/office/drawing/2014/main" id="{9C9047E0-9143-AFE4-5E30-F5F8836A2012}"/>
              </a:ext>
            </a:extLst>
          </p:cNvPr>
          <p:cNvSpPr txBox="1"/>
          <p:nvPr/>
        </p:nvSpPr>
        <p:spPr>
          <a:xfrm>
            <a:off x="4045999" y="53042"/>
            <a:ext cx="4085947"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HOẠT ĐỘNG 2: THỂ HIỆN</a:t>
            </a:r>
          </a:p>
        </p:txBody>
      </p:sp>
      <p:sp>
        <p:nvSpPr>
          <p:cNvPr id="14" name="TextBox 13">
            <a:extLst>
              <a:ext uri="{FF2B5EF4-FFF2-40B4-BE49-F238E27FC236}">
                <a16:creationId xmlns:a16="http://schemas.microsoft.com/office/drawing/2014/main" id="{C842D51B-6DFA-04D6-43D3-175F3159FCB9}"/>
              </a:ext>
            </a:extLst>
          </p:cNvPr>
          <p:cNvSpPr txBox="1"/>
          <p:nvPr/>
        </p:nvSpPr>
        <p:spPr>
          <a:xfrm>
            <a:off x="3950282" y="760708"/>
            <a:ext cx="4263732" cy="369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mn-cs"/>
              </a:rPr>
              <a:t>Bố cục theo nguyên lí tạo hình nhịp điệu</a:t>
            </a:r>
            <a:endParaRPr kumimoji="0" lang="vi-VN"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6" name="TextBox 15">
            <a:extLst>
              <a:ext uri="{FF2B5EF4-FFF2-40B4-BE49-F238E27FC236}">
                <a16:creationId xmlns:a16="http://schemas.microsoft.com/office/drawing/2014/main" id="{297F1A09-4B24-3B4F-3BC1-71AB8C22EA79}"/>
              </a:ext>
            </a:extLst>
          </p:cNvPr>
          <p:cNvSpPr txBox="1"/>
          <p:nvPr/>
        </p:nvSpPr>
        <p:spPr>
          <a:xfrm>
            <a:off x="146941" y="4035731"/>
            <a:ext cx="7606683" cy="369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Bố cục theo một số dạng hình học như: hình tròn, tam giác, chữ nhật, e-lip</a:t>
            </a:r>
          </a:p>
        </p:txBody>
      </p:sp>
      <p:sp>
        <p:nvSpPr>
          <p:cNvPr id="3" name="TextBox 2">
            <a:extLst>
              <a:ext uri="{FF2B5EF4-FFF2-40B4-BE49-F238E27FC236}">
                <a16:creationId xmlns:a16="http://schemas.microsoft.com/office/drawing/2014/main" id="{4F699446-4834-B4EF-9D70-CB81F7F96AF7}"/>
              </a:ext>
            </a:extLst>
          </p:cNvPr>
          <p:cNvSpPr txBox="1"/>
          <p:nvPr/>
        </p:nvSpPr>
        <p:spPr>
          <a:xfrm>
            <a:off x="7832323" y="1294779"/>
            <a:ext cx="4117021" cy="2246769"/>
          </a:xfrm>
          <a:prstGeom prst="rect">
            <a:avLst/>
          </a:prstGeom>
          <a:noFill/>
        </p:spPr>
        <p:txBody>
          <a:bodyPr wrap="square">
            <a:spAutoFit/>
          </a:bodyPr>
          <a:lstStyle/>
          <a:p>
            <a:pPr algn="just"/>
            <a:r>
              <a:rPr lang="vi-VN" sz="2000" b="1" dirty="0">
                <a:latin typeface="+mj-lt"/>
              </a:rPr>
              <a:t>- Trong những cách tạo hình con người ở tranh sinh hoạt , em thích các dạng bố cục nào? Vì sao?</a:t>
            </a:r>
          </a:p>
          <a:p>
            <a:pPr algn="just"/>
            <a:endParaRPr lang="vi-VN" sz="2000" b="1" dirty="0">
              <a:latin typeface="+mj-lt"/>
            </a:endParaRPr>
          </a:p>
          <a:p>
            <a:pPr algn="just"/>
            <a:r>
              <a:rPr lang="vi-VN" sz="2000" b="1" dirty="0">
                <a:latin typeface="+mj-lt"/>
              </a:rPr>
              <a:t>- Em sẽ sử dụng dạng bố cục nào trong thực hành, sáng tạo về tranh sinh hoạt của mình?</a:t>
            </a:r>
          </a:p>
        </p:txBody>
      </p:sp>
      <p:sp>
        <p:nvSpPr>
          <p:cNvPr id="7" name="TextBox 6">
            <a:extLst>
              <a:ext uri="{FF2B5EF4-FFF2-40B4-BE49-F238E27FC236}">
                <a16:creationId xmlns:a16="http://schemas.microsoft.com/office/drawing/2014/main" id="{7F830472-3E4C-0DF7-F1BB-F2EBB4DFEA7C}"/>
              </a:ext>
            </a:extLst>
          </p:cNvPr>
          <p:cNvSpPr txBox="1"/>
          <p:nvPr/>
        </p:nvSpPr>
        <p:spPr>
          <a:xfrm>
            <a:off x="7855997" y="3706287"/>
            <a:ext cx="4189062" cy="2862322"/>
          </a:xfrm>
          <a:prstGeom prst="rect">
            <a:avLst/>
          </a:prstGeom>
          <a:noFill/>
        </p:spPr>
        <p:txBody>
          <a:bodyPr wrap="square">
            <a:spAutoFit/>
          </a:bodyPr>
          <a:lstStyle/>
          <a:p>
            <a:pPr algn="just"/>
            <a:r>
              <a:rPr lang="vi-VN" sz="2000" b="1" dirty="0">
                <a:solidFill>
                  <a:srgbClr val="7030A0"/>
                </a:solidFill>
                <a:latin typeface="+mj-lt"/>
              </a:rPr>
              <a:t>Trong những cách tạo hình con người ở tranh sinh hoạt , em thích dạng bố cục 1 vì nó thể hiện toàn cảnh bức tranh sinh hoạt</a:t>
            </a:r>
          </a:p>
          <a:p>
            <a:pPr algn="just"/>
            <a:endParaRPr lang="vi-VN" sz="2000" b="1" dirty="0">
              <a:solidFill>
                <a:srgbClr val="7030A0"/>
              </a:solidFill>
              <a:latin typeface="+mj-lt"/>
            </a:endParaRPr>
          </a:p>
          <a:p>
            <a:pPr algn="just"/>
            <a:r>
              <a:rPr lang="vi-VN" sz="2000" b="1" dirty="0">
                <a:solidFill>
                  <a:srgbClr val="7030A0"/>
                </a:solidFill>
                <a:latin typeface="+mj-lt"/>
              </a:rPr>
              <a:t>Em sẽ sử dụng dạng bố cục 2 trong thực hành,sáng tạo về tranh sinh hoạt của mình vì sẽ tập trung chủ yếu vào nhân vật chính.</a:t>
            </a:r>
          </a:p>
        </p:txBody>
      </p:sp>
    </p:spTree>
    <p:extLst>
      <p:ext uri="{BB962C8B-B14F-4D97-AF65-F5344CB8AC3E}">
        <p14:creationId xmlns:p14="http://schemas.microsoft.com/office/powerpoint/2010/main" val="412721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par>
                                <p:cTn id="11" presetID="21" presetClass="entr" presetSubtype="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par>
                                <p:cTn id="14" presetID="21" presetClass="entr" presetSubtype="1"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heel(1)">
                                      <p:cBhvr>
                                        <p:cTn id="16" dur="2000"/>
                                        <p:tgtEl>
                                          <p:spTgt spid="1026"/>
                                        </p:tgtEl>
                                      </p:cBhvr>
                                    </p:animEffect>
                                  </p:childTnLst>
                                </p:cTn>
                              </p:par>
                              <p:par>
                                <p:cTn id="17" presetID="21" presetClass="entr" presetSubtype="1"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wheel(1)">
                                      <p:cBhvr>
                                        <p:cTn id="19" dur="2000"/>
                                        <p:tgtEl>
                                          <p:spTgt spid="1028"/>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heel(1)">
                                      <p:cBhvr>
                                        <p:cTn id="22" dur="2000"/>
                                        <p:tgtEl>
                                          <p:spTgt spid="16"/>
                                        </p:tgtEl>
                                      </p:cBhvr>
                                    </p:animEffect>
                                  </p:childTnLst>
                                </p:cTn>
                              </p:par>
                              <p:par>
                                <p:cTn id="23" presetID="21" presetClass="entr" presetSubtype="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heel(1)">
                                      <p:cBhvr>
                                        <p:cTn id="25" dur="2000"/>
                                        <p:tgtEl>
                                          <p:spTgt spid="5"/>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heel(1)">
                                      <p:cBhvr>
                                        <p:cTn id="28" dur="2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heel(1)">
                                      <p:cBhvr>
                                        <p:cTn id="3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6" grpId="0"/>
      <p:bldP spid="3"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27E57E-B9C5-88AC-1697-5FE715CB5559}"/>
              </a:ext>
            </a:extLst>
          </p:cNvPr>
          <p:cNvPicPr>
            <a:picLocks noChangeAspect="1"/>
          </p:cNvPicPr>
          <p:nvPr/>
        </p:nvPicPr>
        <p:blipFill>
          <a:blip r:embed="rId2"/>
          <a:stretch>
            <a:fillRect/>
          </a:stretch>
        </p:blipFill>
        <p:spPr>
          <a:xfrm>
            <a:off x="379500" y="622336"/>
            <a:ext cx="6579483" cy="5982649"/>
          </a:xfrm>
          <a:prstGeom prst="rect">
            <a:avLst/>
          </a:prstGeom>
        </p:spPr>
      </p:pic>
      <p:sp>
        <p:nvSpPr>
          <p:cNvPr id="6" name="TextBox 5">
            <a:extLst>
              <a:ext uri="{FF2B5EF4-FFF2-40B4-BE49-F238E27FC236}">
                <a16:creationId xmlns:a16="http://schemas.microsoft.com/office/drawing/2014/main" id="{2CFEB23B-2382-52F8-9CE6-4901BC711C84}"/>
              </a:ext>
            </a:extLst>
          </p:cNvPr>
          <p:cNvSpPr txBox="1"/>
          <p:nvPr/>
        </p:nvSpPr>
        <p:spPr>
          <a:xfrm>
            <a:off x="7084381" y="1033971"/>
            <a:ext cx="4773965"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Nêu các bước cơ bản thể hiện một sản phẩm mĩ thuật từ màu bột về thể loại tranh sinh hoạt?</a:t>
            </a:r>
          </a:p>
        </p:txBody>
      </p:sp>
      <p:sp>
        <p:nvSpPr>
          <p:cNvPr id="8" name="TextBox 7">
            <a:extLst>
              <a:ext uri="{FF2B5EF4-FFF2-40B4-BE49-F238E27FC236}">
                <a16:creationId xmlns:a16="http://schemas.microsoft.com/office/drawing/2014/main" id="{B4582AA9-1EE4-7609-CD75-EEAB1AB37BBE}"/>
              </a:ext>
            </a:extLst>
          </p:cNvPr>
          <p:cNvSpPr txBox="1"/>
          <p:nvPr/>
        </p:nvSpPr>
        <p:spPr>
          <a:xfrm>
            <a:off x="7199791" y="3861345"/>
            <a:ext cx="4543146" cy="163121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mn-cs"/>
              </a:rPr>
              <a:t>- Bước 1: Xây dựng bố cục khái quát</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2000" b="1" dirty="0">
                <a:solidFill>
                  <a:srgbClr val="333333"/>
                </a:solidFill>
                <a:latin typeface="Times New Roman" panose="02020603050405020304" pitchFamily="18" charset="0"/>
              </a:rPr>
              <a:t>- Bước 2: Vẽ nét thể hiện nhân vật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mn-cs"/>
              </a:rPr>
              <a:t>- Bước 3: Vẽ màu thể hiện nhân vật</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2000" b="1" dirty="0">
                <a:solidFill>
                  <a:srgbClr val="333333"/>
                </a:solidFill>
                <a:latin typeface="Times New Roman" panose="02020603050405020304" pitchFamily="18" charset="0"/>
              </a:rPr>
              <a:t>- Bước 4: Vẽ chi tiết hoàn thiện bức tranh</a:t>
            </a:r>
            <a:endParaRPr kumimoji="0" lang="vi-VN" sz="20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mn-cs"/>
            </a:endParaRPr>
          </a:p>
        </p:txBody>
      </p:sp>
      <p:sp>
        <p:nvSpPr>
          <p:cNvPr id="10" name="TextBox 9">
            <a:extLst>
              <a:ext uri="{FF2B5EF4-FFF2-40B4-BE49-F238E27FC236}">
                <a16:creationId xmlns:a16="http://schemas.microsoft.com/office/drawing/2014/main" id="{CABDFEEA-2B10-8678-5E5E-DA837836C92D}"/>
              </a:ext>
            </a:extLst>
          </p:cNvPr>
          <p:cNvSpPr txBox="1"/>
          <p:nvPr/>
        </p:nvSpPr>
        <p:spPr>
          <a:xfrm>
            <a:off x="4031571" y="160672"/>
            <a:ext cx="4125897"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HOẠT ĐỘNG 2: THỂ HIỆN</a:t>
            </a:r>
          </a:p>
        </p:txBody>
      </p:sp>
    </p:spTree>
    <p:extLst>
      <p:ext uri="{BB962C8B-B14F-4D97-AF65-F5344CB8AC3E}">
        <p14:creationId xmlns:p14="http://schemas.microsoft.com/office/powerpoint/2010/main" val="106876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27E57E-B9C5-88AC-1697-5FE715CB5559}"/>
              </a:ext>
            </a:extLst>
          </p:cNvPr>
          <p:cNvPicPr>
            <a:picLocks noChangeAspect="1"/>
          </p:cNvPicPr>
          <p:nvPr/>
        </p:nvPicPr>
        <p:blipFill>
          <a:blip r:embed="rId2"/>
          <a:stretch>
            <a:fillRect/>
          </a:stretch>
        </p:blipFill>
        <p:spPr>
          <a:xfrm>
            <a:off x="379500" y="622336"/>
            <a:ext cx="6579483" cy="5982649"/>
          </a:xfrm>
          <a:prstGeom prst="rect">
            <a:avLst/>
          </a:prstGeom>
        </p:spPr>
      </p:pic>
      <p:sp>
        <p:nvSpPr>
          <p:cNvPr id="6" name="TextBox 5">
            <a:extLst>
              <a:ext uri="{FF2B5EF4-FFF2-40B4-BE49-F238E27FC236}">
                <a16:creationId xmlns:a16="http://schemas.microsoft.com/office/drawing/2014/main" id="{2CFEB23B-2382-52F8-9CE6-4901BC711C84}"/>
              </a:ext>
            </a:extLst>
          </p:cNvPr>
          <p:cNvSpPr txBox="1"/>
          <p:nvPr/>
        </p:nvSpPr>
        <p:spPr>
          <a:xfrm>
            <a:off x="7084381" y="1033971"/>
            <a:ext cx="4773965" cy="1631216"/>
          </a:xfrm>
          <a:prstGeom prst="rect">
            <a:avLst/>
          </a:prstGeom>
          <a:noFill/>
        </p:spPr>
        <p:txBody>
          <a:bodyPr wrap="square">
            <a:spAutoFit/>
          </a:bodyPr>
          <a:lstStyle/>
          <a:p>
            <a:pPr algn="just"/>
            <a:r>
              <a:rPr lang="vi-VN" sz="2000" b="1" dirty="0">
                <a:latin typeface="+mj-lt"/>
              </a:rPr>
              <a:t>- Theo em, trong các bước vẽ tranh sinh hoạt, bước nào quan trọng nhất? Vì sao?</a:t>
            </a:r>
          </a:p>
          <a:p>
            <a:pPr algn="just"/>
            <a:endParaRPr lang="vi-VN" sz="2000" b="1" dirty="0">
              <a:latin typeface="+mj-lt"/>
            </a:endParaRPr>
          </a:p>
          <a:p>
            <a:pPr algn="just"/>
            <a:r>
              <a:rPr lang="vi-VN" sz="2000" b="1" dirty="0">
                <a:latin typeface="+mj-lt"/>
              </a:rPr>
              <a:t>- Tạo hình nhân vật đóng vai trò như thế nào trong tranh sinh hoạt?</a:t>
            </a:r>
          </a:p>
        </p:txBody>
      </p:sp>
      <p:sp>
        <p:nvSpPr>
          <p:cNvPr id="8" name="TextBox 7">
            <a:extLst>
              <a:ext uri="{FF2B5EF4-FFF2-40B4-BE49-F238E27FC236}">
                <a16:creationId xmlns:a16="http://schemas.microsoft.com/office/drawing/2014/main" id="{B4582AA9-1EE4-7609-CD75-EEAB1AB37BBE}"/>
              </a:ext>
            </a:extLst>
          </p:cNvPr>
          <p:cNvSpPr txBox="1"/>
          <p:nvPr/>
        </p:nvSpPr>
        <p:spPr>
          <a:xfrm>
            <a:off x="7199791" y="3861345"/>
            <a:ext cx="4543146" cy="2246769"/>
          </a:xfrm>
          <a:prstGeom prst="rect">
            <a:avLst/>
          </a:prstGeom>
          <a:noFill/>
        </p:spPr>
        <p:txBody>
          <a:bodyPr wrap="square">
            <a:spAutoFit/>
          </a:bodyPr>
          <a:lstStyle/>
          <a:p>
            <a:pPr algn="just"/>
            <a:r>
              <a:rPr lang="vi-VN" sz="2000" b="1" i="0" dirty="0">
                <a:solidFill>
                  <a:srgbClr val="333333"/>
                </a:solidFill>
                <a:effectLst/>
                <a:latin typeface="+mj-lt"/>
              </a:rPr>
              <a:t>- Trong các bước vẽ tranh sinh hoạt, bước quan trọng nhất là bước vẽ nét thể hiện nhân vật là quan trọng nhất vì đây là bước định hình cho bức tranh nên cần vẽ chuẩn nhất.</a:t>
            </a:r>
          </a:p>
          <a:p>
            <a:pPr algn="just"/>
            <a:r>
              <a:rPr lang="vi-VN" sz="2000" b="1" i="0" dirty="0">
                <a:solidFill>
                  <a:srgbClr val="333333"/>
                </a:solidFill>
                <a:effectLst/>
                <a:latin typeface="+mj-lt"/>
              </a:rPr>
              <a:t>- Tạo hình nhân vật đóng vai trò định hình ban đầu cho bức tranh.</a:t>
            </a:r>
          </a:p>
        </p:txBody>
      </p:sp>
      <p:sp>
        <p:nvSpPr>
          <p:cNvPr id="10" name="TextBox 9">
            <a:extLst>
              <a:ext uri="{FF2B5EF4-FFF2-40B4-BE49-F238E27FC236}">
                <a16:creationId xmlns:a16="http://schemas.microsoft.com/office/drawing/2014/main" id="{CABDFEEA-2B10-8678-5E5E-DA837836C92D}"/>
              </a:ext>
            </a:extLst>
          </p:cNvPr>
          <p:cNvSpPr txBox="1"/>
          <p:nvPr/>
        </p:nvSpPr>
        <p:spPr>
          <a:xfrm>
            <a:off x="4031571" y="160672"/>
            <a:ext cx="4125897"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HOẠT ĐỘNG 2: THỂ HIỆN</a:t>
            </a:r>
          </a:p>
        </p:txBody>
      </p:sp>
    </p:spTree>
    <p:extLst>
      <p:ext uri="{BB962C8B-B14F-4D97-AF65-F5344CB8AC3E}">
        <p14:creationId xmlns:p14="http://schemas.microsoft.com/office/powerpoint/2010/main" val="395689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74D9B2-C6E1-84AE-C380-B4833B45B4AF}"/>
              </a:ext>
            </a:extLst>
          </p:cNvPr>
          <p:cNvSpPr txBox="1"/>
          <p:nvPr/>
        </p:nvSpPr>
        <p:spPr>
          <a:xfrm>
            <a:off x="381740" y="1473693"/>
            <a:ext cx="11514338" cy="3785652"/>
          </a:xfrm>
          <a:prstGeom prst="rect">
            <a:avLst/>
          </a:prstGeom>
          <a:noFill/>
        </p:spPr>
        <p:txBody>
          <a:bodyPr wrap="square" rtlCol="0">
            <a:spAutoFit/>
          </a:bodyPr>
          <a:lstStyle/>
          <a:p>
            <a:pPr algn="ctr"/>
            <a:r>
              <a:rPr lang="vi-VN" sz="4000" b="1" dirty="0">
                <a:latin typeface="+mj-lt"/>
              </a:rPr>
              <a:t>THỰC HÀNH</a:t>
            </a:r>
          </a:p>
          <a:p>
            <a:pPr algn="ctr"/>
            <a:endParaRPr lang="vi-VN" sz="4000" b="1" dirty="0">
              <a:latin typeface="+mj-lt"/>
            </a:endParaRPr>
          </a:p>
          <a:p>
            <a:pPr algn="just"/>
            <a:r>
              <a:rPr lang="vi-VN" sz="4000" b="1" dirty="0">
                <a:latin typeface="+mj-lt"/>
              </a:rPr>
              <a:t>XÂY DỰNG HÌNH TƯỢNG CON NGƯỜI TRONG TRANH SINH HOẠT VÀ SẮP XẾP THEO MỘT DẠNG BỐ CỤC MÀ EM YÊU THÍCH</a:t>
            </a:r>
          </a:p>
        </p:txBody>
      </p:sp>
    </p:spTree>
    <p:extLst>
      <p:ext uri="{BB962C8B-B14F-4D97-AF65-F5344CB8AC3E}">
        <p14:creationId xmlns:p14="http://schemas.microsoft.com/office/powerpoint/2010/main" val="147962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043760-D204-A08A-8216-561D2CED0296}"/>
              </a:ext>
            </a:extLst>
          </p:cNvPr>
          <p:cNvPicPr>
            <a:picLocks noChangeAspect="1"/>
          </p:cNvPicPr>
          <p:nvPr/>
        </p:nvPicPr>
        <p:blipFill>
          <a:blip r:embed="rId2"/>
          <a:stretch>
            <a:fillRect/>
          </a:stretch>
        </p:blipFill>
        <p:spPr>
          <a:xfrm>
            <a:off x="1017008" y="399586"/>
            <a:ext cx="4311074" cy="3276416"/>
          </a:xfrm>
          <a:prstGeom prst="rect">
            <a:avLst/>
          </a:prstGeom>
        </p:spPr>
      </p:pic>
      <p:pic>
        <p:nvPicPr>
          <p:cNvPr id="5" name="Picture 4">
            <a:extLst>
              <a:ext uri="{FF2B5EF4-FFF2-40B4-BE49-F238E27FC236}">
                <a16:creationId xmlns:a16="http://schemas.microsoft.com/office/drawing/2014/main" id="{E2323A1F-A94C-CDBE-F195-1BB2858F371F}"/>
              </a:ext>
            </a:extLst>
          </p:cNvPr>
          <p:cNvPicPr>
            <a:picLocks noChangeAspect="1"/>
          </p:cNvPicPr>
          <p:nvPr/>
        </p:nvPicPr>
        <p:blipFill>
          <a:blip r:embed="rId3"/>
          <a:stretch>
            <a:fillRect/>
          </a:stretch>
        </p:blipFill>
        <p:spPr>
          <a:xfrm>
            <a:off x="6704121" y="461406"/>
            <a:ext cx="4572000" cy="3152775"/>
          </a:xfrm>
          <a:prstGeom prst="rect">
            <a:avLst/>
          </a:prstGeom>
        </p:spPr>
      </p:pic>
      <p:pic>
        <p:nvPicPr>
          <p:cNvPr id="6" name="Picture 5">
            <a:extLst>
              <a:ext uri="{FF2B5EF4-FFF2-40B4-BE49-F238E27FC236}">
                <a16:creationId xmlns:a16="http://schemas.microsoft.com/office/drawing/2014/main" id="{4A743280-0D8F-35BC-6E61-314A9DC49985}"/>
              </a:ext>
            </a:extLst>
          </p:cNvPr>
          <p:cNvPicPr>
            <a:picLocks noChangeAspect="1"/>
          </p:cNvPicPr>
          <p:nvPr/>
        </p:nvPicPr>
        <p:blipFill>
          <a:blip r:embed="rId4"/>
          <a:stretch>
            <a:fillRect/>
          </a:stretch>
        </p:blipFill>
        <p:spPr>
          <a:xfrm>
            <a:off x="182946" y="3767855"/>
            <a:ext cx="4245190" cy="2798954"/>
          </a:xfrm>
          <a:prstGeom prst="rect">
            <a:avLst/>
          </a:prstGeom>
        </p:spPr>
      </p:pic>
      <p:pic>
        <p:nvPicPr>
          <p:cNvPr id="7" name="Picture 6">
            <a:extLst>
              <a:ext uri="{FF2B5EF4-FFF2-40B4-BE49-F238E27FC236}">
                <a16:creationId xmlns:a16="http://schemas.microsoft.com/office/drawing/2014/main" id="{E02906FE-C6B4-B152-69C6-2E3DC1D29096}"/>
              </a:ext>
            </a:extLst>
          </p:cNvPr>
          <p:cNvPicPr>
            <a:picLocks noChangeAspect="1"/>
          </p:cNvPicPr>
          <p:nvPr/>
        </p:nvPicPr>
        <p:blipFill>
          <a:blip r:embed="rId5"/>
          <a:stretch>
            <a:fillRect/>
          </a:stretch>
        </p:blipFill>
        <p:spPr>
          <a:xfrm>
            <a:off x="4848687" y="3786030"/>
            <a:ext cx="2334827" cy="2780779"/>
          </a:xfrm>
          <a:prstGeom prst="rect">
            <a:avLst/>
          </a:prstGeom>
        </p:spPr>
      </p:pic>
      <p:pic>
        <p:nvPicPr>
          <p:cNvPr id="8" name="Picture 7">
            <a:extLst>
              <a:ext uri="{FF2B5EF4-FFF2-40B4-BE49-F238E27FC236}">
                <a16:creationId xmlns:a16="http://schemas.microsoft.com/office/drawing/2014/main" id="{66C7426A-CE8A-026A-1FE3-5E512D91F911}"/>
              </a:ext>
            </a:extLst>
          </p:cNvPr>
          <p:cNvPicPr>
            <a:picLocks noChangeAspect="1"/>
          </p:cNvPicPr>
          <p:nvPr/>
        </p:nvPicPr>
        <p:blipFill>
          <a:blip r:embed="rId6"/>
          <a:stretch>
            <a:fillRect/>
          </a:stretch>
        </p:blipFill>
        <p:spPr>
          <a:xfrm>
            <a:off x="7763863" y="3786030"/>
            <a:ext cx="4123337" cy="2780779"/>
          </a:xfrm>
          <a:prstGeom prst="rect">
            <a:avLst/>
          </a:prstGeom>
        </p:spPr>
      </p:pic>
      <p:sp>
        <p:nvSpPr>
          <p:cNvPr id="9" name="TextBox 8">
            <a:extLst>
              <a:ext uri="{FF2B5EF4-FFF2-40B4-BE49-F238E27FC236}">
                <a16:creationId xmlns:a16="http://schemas.microsoft.com/office/drawing/2014/main" id="{F771BF29-85D4-1774-F86C-13F11826EFE4}"/>
              </a:ext>
            </a:extLst>
          </p:cNvPr>
          <p:cNvSpPr txBox="1"/>
          <p:nvPr/>
        </p:nvSpPr>
        <p:spPr>
          <a:xfrm>
            <a:off x="4081051" y="0"/>
            <a:ext cx="3870097" cy="461665"/>
          </a:xfrm>
          <a:prstGeom prst="rect">
            <a:avLst/>
          </a:prstGeom>
          <a:noFill/>
        </p:spPr>
        <p:txBody>
          <a:bodyPr wrap="square" rtlCol="0">
            <a:spAutoFit/>
          </a:bodyPr>
          <a:lstStyle/>
          <a:p>
            <a:pPr algn="just"/>
            <a:r>
              <a:rPr lang="vi-VN" sz="2400" b="1" dirty="0">
                <a:latin typeface="+mj-lt"/>
              </a:rPr>
              <a:t>Tranh thiếu nhi tham khảo</a:t>
            </a:r>
          </a:p>
        </p:txBody>
      </p:sp>
    </p:spTree>
    <p:extLst>
      <p:ext uri="{BB962C8B-B14F-4D97-AF65-F5344CB8AC3E}">
        <p14:creationId xmlns:p14="http://schemas.microsoft.com/office/powerpoint/2010/main" val="29620865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826</Words>
  <Application>Microsoft Office PowerPoint</Application>
  <PresentationFormat>Widescreen</PresentationFormat>
  <Paragraphs>55</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dc:creator>
  <cp:lastModifiedBy>NG</cp:lastModifiedBy>
  <cp:revision>8</cp:revision>
  <dcterms:created xsi:type="dcterms:W3CDTF">2023-09-18T09:39:27Z</dcterms:created>
  <dcterms:modified xsi:type="dcterms:W3CDTF">2023-09-19T02:47:05Z</dcterms:modified>
</cp:coreProperties>
</file>