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3" r:id="rId6"/>
    <p:sldId id="264" r:id="rId7"/>
    <p:sldId id="262" r:id="rId8"/>
    <p:sldId id="266" r:id="rId9"/>
    <p:sldId id="261" r:id="rId10"/>
    <p:sldId id="260"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0B33-743B-A45C-63C4-77A9CEBC5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7401C17-145E-A0BF-C61E-925F92F39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681FC59-AD0B-B811-DA12-0E93B952B5C8}"/>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1385AE50-E359-2B9D-4B90-D5C3FC96C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42F8AD-92EF-494D-1158-686AE9D6A5E5}"/>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393784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EC52-5789-93AE-C653-350FFC99901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AEDEAB9-7100-5A0D-96AD-B9CCEB6066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D3D499-376B-DC22-A755-721233324E9C}"/>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E80443ED-A431-F366-3E1E-BA9649BBAE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9BA53C-45CD-1D65-B360-4F60E9FCF0E5}"/>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367413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C59BC-4DFA-FFCA-9FA5-F1A74BA4A4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BB4087-7D03-489F-1D2B-9ACDCCA7BC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D03C7F-0B59-E4A7-99E9-93EBDE3F9F27}"/>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078D0210-8119-152D-D2E8-462B2ECB14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2A9E050-4782-9E93-B157-1501215BC162}"/>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67127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CDD9-7066-E5E0-D760-438D5E70C2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9EBBB-95C7-2562-F5EA-A97F6A7BDB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433E-7B5F-A1D9-415F-C8915FE09DAF}"/>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DF0F5F4D-EA95-9E1B-A7F6-8130D1B526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7CBB7D-9410-977A-7F98-B844413B4835}"/>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276140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231F-39EA-E91F-8EB4-FE31F1C16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25A01E4-378D-98DD-EDC8-96B4DE25BB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237B99-1BF5-FF51-F9BD-3DCBC9513691}"/>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2CAD7534-5B20-EA8C-ACD1-A4D36465DF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2966FD-7DE7-6E40-93BA-0152ACE64696}"/>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187048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AF5A-4E58-7680-E977-515B119BA8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394CD7D-7FA6-46E8-11D2-3ECCBBF8F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020981F-1D13-B384-847F-17DC32736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4EEA697-D3FB-C632-956F-A95EEF1A1B6F}"/>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6" name="Footer Placeholder 5">
            <a:extLst>
              <a:ext uri="{FF2B5EF4-FFF2-40B4-BE49-F238E27FC236}">
                <a16:creationId xmlns:a16="http://schemas.microsoft.com/office/drawing/2014/main" id="{2CBAFC90-8780-279D-F568-5DB4BCB1E24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C83EB8B-9152-1E83-A738-EFC5E15B9D8C}"/>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306707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E822-E872-E4A3-31D6-BBCE2CC5575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5208BD0-19D0-C090-FA65-F23FA8C07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A72E8-1654-D157-F856-1FF4D0D74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257D2E9-9122-C70B-C859-124DFF195E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5A4EFE-C15C-526D-24D0-0DC2DF3EBA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C85D0F2-EC98-3D15-2D93-B086F8489E1C}"/>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8" name="Footer Placeholder 7">
            <a:extLst>
              <a:ext uri="{FF2B5EF4-FFF2-40B4-BE49-F238E27FC236}">
                <a16:creationId xmlns:a16="http://schemas.microsoft.com/office/drawing/2014/main" id="{020890C6-F9A4-8737-4B00-14C4BAA175D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D6536DD-8A48-C4EB-E11A-42900D6DC836}"/>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424623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B726-A94F-B9F9-AA52-9804D2CB6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096361E-610A-A3B2-AD60-A4FE7AAB7F23}"/>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4" name="Footer Placeholder 3">
            <a:extLst>
              <a:ext uri="{FF2B5EF4-FFF2-40B4-BE49-F238E27FC236}">
                <a16:creationId xmlns:a16="http://schemas.microsoft.com/office/drawing/2014/main" id="{41BF1C7E-9E4C-0BC8-EA2A-5A26BA16C5D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816917A-A224-D669-D628-4E7FD9FFF52E}"/>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101193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6648C-ACAF-7CBD-6E52-EF5DE564A8F8}"/>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3" name="Footer Placeholder 2">
            <a:extLst>
              <a:ext uri="{FF2B5EF4-FFF2-40B4-BE49-F238E27FC236}">
                <a16:creationId xmlns:a16="http://schemas.microsoft.com/office/drawing/2014/main" id="{D624E348-887E-918D-8228-AD20339B95E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CD9ABB5-686F-D6CB-F5AF-9EBCD00D2C1B}"/>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393265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AF2E-C4A8-FB23-00D9-97BDCE763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68B50-1952-2DCD-6AF7-BB5BA91F2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047ED42-98E5-1F53-A8DB-58AF01293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F2A5C-214F-214C-C42E-489FF6FA3587}"/>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6" name="Footer Placeholder 5">
            <a:extLst>
              <a:ext uri="{FF2B5EF4-FFF2-40B4-BE49-F238E27FC236}">
                <a16:creationId xmlns:a16="http://schemas.microsoft.com/office/drawing/2014/main" id="{42BEA9E1-DAFC-BD18-2F32-3B5E95AB62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1B9167C-9D6F-5554-E38A-806FA73CC3D8}"/>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280720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A6EA-384C-8FB1-734B-4D3F3B20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567B2E9-0730-EDAC-5D8C-7FCEF33F2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8379B59-63E6-EE88-A70F-FBD4F9DD7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7E690-24A0-A3A9-6105-C1DCA9FB8682}"/>
              </a:ext>
            </a:extLst>
          </p:cNvPr>
          <p:cNvSpPr>
            <a:spLocks noGrp="1"/>
          </p:cNvSpPr>
          <p:nvPr>
            <p:ph type="dt" sz="half" idx="10"/>
          </p:nvPr>
        </p:nvSpPr>
        <p:spPr/>
        <p:txBody>
          <a:bodyPr/>
          <a:lstStyle/>
          <a:p>
            <a:fld id="{549122A8-3CA6-47D5-92A9-D6A385551A50}" type="datetimeFigureOut">
              <a:rPr lang="vi-VN" smtClean="0"/>
              <a:t>21/09/2023</a:t>
            </a:fld>
            <a:endParaRPr lang="vi-VN"/>
          </a:p>
        </p:txBody>
      </p:sp>
      <p:sp>
        <p:nvSpPr>
          <p:cNvPr id="6" name="Footer Placeholder 5">
            <a:extLst>
              <a:ext uri="{FF2B5EF4-FFF2-40B4-BE49-F238E27FC236}">
                <a16:creationId xmlns:a16="http://schemas.microsoft.com/office/drawing/2014/main" id="{2AFD0246-967C-FA0A-6849-CD801A86A9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80E491-1597-CDFA-38EF-A9D7457D259C}"/>
              </a:ext>
            </a:extLst>
          </p:cNvPr>
          <p:cNvSpPr>
            <a:spLocks noGrp="1"/>
          </p:cNvSpPr>
          <p:nvPr>
            <p:ph type="sldNum" sz="quarter" idx="12"/>
          </p:nvPr>
        </p:nvSpPr>
        <p:spPr/>
        <p:txBody>
          <a:bodyPr/>
          <a:lstStyle/>
          <a:p>
            <a:fld id="{2160C32B-2FD3-4FA0-B320-62BF113E1DE3}" type="slidenum">
              <a:rPr lang="vi-VN" smtClean="0"/>
              <a:t>‹#›</a:t>
            </a:fld>
            <a:endParaRPr lang="vi-VN"/>
          </a:p>
        </p:txBody>
      </p:sp>
    </p:spTree>
    <p:extLst>
      <p:ext uri="{BB962C8B-B14F-4D97-AF65-F5344CB8AC3E}">
        <p14:creationId xmlns:p14="http://schemas.microsoft.com/office/powerpoint/2010/main" val="361008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09378-8DE1-9D30-8E38-D18020793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FDC9B5-1ECA-132C-D024-80BCC0DE2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AEA6E-BC0F-6356-3E87-80EE75ABB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22A8-3CA6-47D5-92A9-D6A385551A50}" type="datetimeFigureOut">
              <a:rPr lang="vi-VN" smtClean="0"/>
              <a:t>21/09/2023</a:t>
            </a:fld>
            <a:endParaRPr lang="vi-VN"/>
          </a:p>
        </p:txBody>
      </p:sp>
      <p:sp>
        <p:nvSpPr>
          <p:cNvPr id="5" name="Footer Placeholder 4">
            <a:extLst>
              <a:ext uri="{FF2B5EF4-FFF2-40B4-BE49-F238E27FC236}">
                <a16:creationId xmlns:a16="http://schemas.microsoft.com/office/drawing/2014/main" id="{3E63EF96-FACD-5A58-C40E-7480F62B5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E6B5D46-D927-DE3E-5D11-BDA4AC40C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0C32B-2FD3-4FA0-B320-62BF113E1DE3}" type="slidenum">
              <a:rPr lang="vi-VN" smtClean="0"/>
              <a:t>‹#›</a:t>
            </a:fld>
            <a:endParaRPr lang="vi-VN"/>
          </a:p>
        </p:txBody>
      </p:sp>
    </p:spTree>
    <p:extLst>
      <p:ext uri="{BB962C8B-B14F-4D97-AF65-F5344CB8AC3E}">
        <p14:creationId xmlns:p14="http://schemas.microsoft.com/office/powerpoint/2010/main" val="2910761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48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BCBC44-E7AD-5C0C-8BB8-ED56119AC221}"/>
              </a:ext>
            </a:extLst>
          </p:cNvPr>
          <p:cNvSpPr txBox="1"/>
          <p:nvPr/>
        </p:nvSpPr>
        <p:spPr>
          <a:xfrm>
            <a:off x="709127" y="801174"/>
            <a:ext cx="10944808" cy="954107"/>
          </a:xfrm>
          <a:prstGeom prst="rect">
            <a:avLst/>
          </a:prstGeom>
          <a:noFill/>
        </p:spPr>
        <p:txBody>
          <a:bodyPr wrap="square">
            <a:spAutoFit/>
          </a:bodyPr>
          <a:lstStyle/>
          <a:p>
            <a:r>
              <a:rPr lang="vi-VN" sz="2800" b="1" dirty="0">
                <a:latin typeface="+mj-lt"/>
              </a:rPr>
              <a:t>Khai thác màu sắc, hoa văn của mĩ thuật ứng dụng thời kì trung đại trên thế giới để trang trí đồ chơi cũ em yêu thích.</a:t>
            </a:r>
          </a:p>
        </p:txBody>
      </p:sp>
      <p:sp>
        <p:nvSpPr>
          <p:cNvPr id="7" name="TextBox 6">
            <a:extLst>
              <a:ext uri="{FF2B5EF4-FFF2-40B4-BE49-F238E27FC236}">
                <a16:creationId xmlns:a16="http://schemas.microsoft.com/office/drawing/2014/main" id="{FBD83BAE-A012-094A-A357-D877646F4C1C}"/>
              </a:ext>
            </a:extLst>
          </p:cNvPr>
          <p:cNvSpPr txBox="1"/>
          <p:nvPr/>
        </p:nvSpPr>
        <p:spPr>
          <a:xfrm>
            <a:off x="3871620" y="74645"/>
            <a:ext cx="4448759" cy="461665"/>
          </a:xfrm>
          <a:prstGeom prst="rect">
            <a:avLst/>
          </a:prstGeom>
          <a:noFill/>
        </p:spPr>
        <p:txBody>
          <a:bodyPr wrap="square">
            <a:spAutoFit/>
          </a:bodyPr>
          <a:lstStyle/>
          <a:p>
            <a:pPr algn="just"/>
            <a:r>
              <a:rPr lang="vi-VN" sz="2400" b="1" dirty="0">
                <a:solidFill>
                  <a:srgbClr val="FF0000"/>
                </a:solidFill>
                <a:latin typeface="+mj-lt"/>
              </a:rPr>
              <a:t>HOẠT ĐỘNG 4</a:t>
            </a:r>
            <a:r>
              <a:rPr lang="vi-VN" sz="2400" b="1">
                <a:solidFill>
                  <a:srgbClr val="FF0000"/>
                </a:solidFill>
                <a:latin typeface="+mj-lt"/>
              </a:rPr>
              <a:t>: VẬN DỤNG</a:t>
            </a:r>
            <a:endParaRPr lang="vi-VN" sz="2400" b="1" dirty="0">
              <a:solidFill>
                <a:srgbClr val="FF0000"/>
              </a:solidFill>
              <a:latin typeface="+mj-lt"/>
            </a:endParaRPr>
          </a:p>
        </p:txBody>
      </p:sp>
    </p:spTree>
    <p:extLst>
      <p:ext uri="{BB962C8B-B14F-4D97-AF65-F5344CB8AC3E}">
        <p14:creationId xmlns:p14="http://schemas.microsoft.com/office/powerpoint/2010/main" val="303407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482889-ECCC-1324-2FBC-968D8539CA3E}"/>
              </a:ext>
            </a:extLst>
          </p:cNvPr>
          <p:cNvSpPr txBox="1"/>
          <p:nvPr/>
        </p:nvSpPr>
        <p:spPr>
          <a:xfrm>
            <a:off x="1371600" y="1763486"/>
            <a:ext cx="9461241" cy="3416320"/>
          </a:xfrm>
          <a:prstGeom prst="rect">
            <a:avLst/>
          </a:prstGeom>
          <a:noFill/>
        </p:spPr>
        <p:txBody>
          <a:bodyPr wrap="square" rtlCol="0">
            <a:spAutoFit/>
          </a:bodyPr>
          <a:lstStyle/>
          <a:p>
            <a:pPr algn="ctr"/>
            <a:r>
              <a:rPr lang="vi-VN" sz="4800" b="1" dirty="0">
                <a:latin typeface="+mj-lt"/>
              </a:rPr>
              <a:t>Tiết 3, 4: Bài 2: </a:t>
            </a:r>
          </a:p>
          <a:p>
            <a:pPr algn="ctr"/>
            <a:endParaRPr lang="vi-VN" sz="4800" b="1" dirty="0">
              <a:latin typeface="+mj-lt"/>
            </a:endParaRPr>
          </a:p>
          <a:p>
            <a:pPr algn="ctr"/>
            <a:r>
              <a:rPr lang="vi-VN" sz="6000" b="1" dirty="0">
                <a:latin typeface="+mj-lt"/>
              </a:rPr>
              <a:t>MĨ THUẬT ỨNG DỤNG THỜI KỲ TRUNG ĐẠI</a:t>
            </a:r>
          </a:p>
        </p:txBody>
      </p:sp>
    </p:spTree>
    <p:extLst>
      <p:ext uri="{BB962C8B-B14F-4D97-AF65-F5344CB8AC3E}">
        <p14:creationId xmlns:p14="http://schemas.microsoft.com/office/powerpoint/2010/main" val="664914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0EAFB2-1508-823C-7826-895D4E505990}"/>
              </a:ext>
            </a:extLst>
          </p:cNvPr>
          <p:cNvPicPr>
            <a:picLocks noChangeAspect="1"/>
          </p:cNvPicPr>
          <p:nvPr/>
        </p:nvPicPr>
        <p:blipFill>
          <a:blip r:embed="rId2"/>
          <a:stretch>
            <a:fillRect/>
          </a:stretch>
        </p:blipFill>
        <p:spPr>
          <a:xfrm>
            <a:off x="4756570" y="923731"/>
            <a:ext cx="7195944" cy="5654351"/>
          </a:xfrm>
          <a:prstGeom prst="rect">
            <a:avLst/>
          </a:prstGeom>
        </p:spPr>
      </p:pic>
      <p:sp>
        <p:nvSpPr>
          <p:cNvPr id="7" name="TextBox 6">
            <a:extLst>
              <a:ext uri="{FF2B5EF4-FFF2-40B4-BE49-F238E27FC236}">
                <a16:creationId xmlns:a16="http://schemas.microsoft.com/office/drawing/2014/main" id="{2B881379-0666-E2A5-625D-F6F621064182}"/>
              </a:ext>
            </a:extLst>
          </p:cNvPr>
          <p:cNvSpPr txBox="1"/>
          <p:nvPr/>
        </p:nvSpPr>
        <p:spPr>
          <a:xfrm>
            <a:off x="158621" y="600279"/>
            <a:ext cx="6316824" cy="1631216"/>
          </a:xfrm>
          <a:prstGeom prst="rect">
            <a:avLst/>
          </a:prstGeom>
          <a:noFill/>
        </p:spPr>
        <p:txBody>
          <a:bodyPr wrap="square">
            <a:spAutoFit/>
          </a:bodyPr>
          <a:lstStyle/>
          <a:p>
            <a:pPr algn="just"/>
            <a:r>
              <a:rPr lang="vi-VN" sz="2000" b="1" dirty="0">
                <a:latin typeface="+mj-lt"/>
              </a:rPr>
              <a:t>- Hoa văn trang trí trên đồ vật thời kì trung đại ở các hình trong bài có những hoa văn gì?</a:t>
            </a:r>
          </a:p>
          <a:p>
            <a:pPr algn="just"/>
            <a:r>
              <a:rPr lang="vi-VN" sz="2000" b="1" dirty="0">
                <a:latin typeface="+mj-lt"/>
              </a:rPr>
              <a:t>- Em hãy nhận xét về thiết kế hình dạng, hoa văn trang trí trên di sản mĩ thuật thời kì trung đại ở mỗi nền văn hóa mà em biết?</a:t>
            </a:r>
          </a:p>
        </p:txBody>
      </p:sp>
      <p:sp>
        <p:nvSpPr>
          <p:cNvPr id="8" name="TextBox 7">
            <a:extLst>
              <a:ext uri="{FF2B5EF4-FFF2-40B4-BE49-F238E27FC236}">
                <a16:creationId xmlns:a16="http://schemas.microsoft.com/office/drawing/2014/main" id="{5D0258C7-5887-0B0B-5329-C98AACBD036F}"/>
              </a:ext>
            </a:extLst>
          </p:cNvPr>
          <p:cNvSpPr txBox="1"/>
          <p:nvPr/>
        </p:nvSpPr>
        <p:spPr>
          <a:xfrm>
            <a:off x="4077477" y="79863"/>
            <a:ext cx="3545633" cy="400110"/>
          </a:xfrm>
          <a:prstGeom prst="rect">
            <a:avLst/>
          </a:prstGeom>
          <a:noFill/>
        </p:spPr>
        <p:txBody>
          <a:bodyPr wrap="square" rtlCol="0">
            <a:spAutoFit/>
          </a:bodyPr>
          <a:lstStyle/>
          <a:p>
            <a:pPr algn="just"/>
            <a:r>
              <a:rPr lang="vi-VN" sz="2000" b="1" dirty="0">
                <a:solidFill>
                  <a:srgbClr val="FF0000"/>
                </a:solidFill>
                <a:latin typeface="+mj-lt"/>
              </a:rPr>
              <a:t>HOẠT ĐỘNG 1: QUAN SÁT</a:t>
            </a:r>
          </a:p>
        </p:txBody>
      </p:sp>
      <p:sp>
        <p:nvSpPr>
          <p:cNvPr id="12" name="TextBox 11">
            <a:extLst>
              <a:ext uri="{FF2B5EF4-FFF2-40B4-BE49-F238E27FC236}">
                <a16:creationId xmlns:a16="http://schemas.microsoft.com/office/drawing/2014/main" id="{50A7D421-359F-BA36-3896-25C11201913F}"/>
              </a:ext>
            </a:extLst>
          </p:cNvPr>
          <p:cNvSpPr txBox="1"/>
          <p:nvPr/>
        </p:nvSpPr>
        <p:spPr>
          <a:xfrm>
            <a:off x="377891" y="3017376"/>
            <a:ext cx="6097554" cy="3693319"/>
          </a:xfrm>
          <a:prstGeom prst="rect">
            <a:avLst/>
          </a:prstGeom>
          <a:noFill/>
        </p:spPr>
        <p:txBody>
          <a:bodyPr wrap="square">
            <a:spAutoFit/>
          </a:bodyPr>
          <a:lstStyle/>
          <a:p>
            <a:pPr algn="just"/>
            <a:r>
              <a:rPr lang="vi-VN" b="1" i="0" dirty="0">
                <a:solidFill>
                  <a:srgbClr val="333333"/>
                </a:solidFill>
                <a:effectLst/>
                <a:latin typeface="+mj-lt"/>
              </a:rPr>
              <a:t>- Hình 1: Hoa văn hình chim công</a:t>
            </a:r>
          </a:p>
          <a:p>
            <a:pPr algn="just"/>
            <a:r>
              <a:rPr lang="vi-VN" b="1" i="0" dirty="0">
                <a:solidFill>
                  <a:srgbClr val="333333"/>
                </a:solidFill>
                <a:effectLst/>
                <a:latin typeface="+mj-lt"/>
              </a:rPr>
              <a:t>- Hình 2: Hoa văn hình bò tót</a:t>
            </a:r>
          </a:p>
          <a:p>
            <a:pPr lvl="0" algn="just"/>
            <a:r>
              <a:rPr lang="vi-VN" b="1" dirty="0">
                <a:solidFill>
                  <a:srgbClr val="333333"/>
                </a:solidFill>
                <a:latin typeface="Times New Roman" panose="02020603050405020304" pitchFamily="18" charset="0"/>
              </a:rPr>
              <a:t>- Hình 3: Hoa văn hình lá, con thú</a:t>
            </a:r>
          </a:p>
          <a:p>
            <a:pPr algn="just"/>
            <a:r>
              <a:rPr lang="vi-VN" b="1" i="0" dirty="0">
                <a:solidFill>
                  <a:srgbClr val="333333"/>
                </a:solidFill>
                <a:effectLst/>
                <a:latin typeface="+mj-lt"/>
              </a:rPr>
              <a:t>- Hình 4: Hoa văn hoa, lá</a:t>
            </a:r>
          </a:p>
          <a:p>
            <a:pPr algn="just"/>
            <a:r>
              <a:rPr lang="vi-VN" b="1" i="0" dirty="0">
                <a:solidFill>
                  <a:srgbClr val="333333"/>
                </a:solidFill>
                <a:effectLst/>
                <a:latin typeface="+mj-lt"/>
              </a:rPr>
              <a:t>- Hình 5: Hoa văn hoa, lá, con người</a:t>
            </a:r>
          </a:p>
          <a:p>
            <a:pPr algn="just"/>
            <a:r>
              <a:rPr lang="vi-VN" b="1" i="0" dirty="0">
                <a:solidFill>
                  <a:srgbClr val="333333"/>
                </a:solidFill>
                <a:effectLst/>
                <a:latin typeface="+mj-lt"/>
              </a:rPr>
              <a:t>- Hình 6: Hoa văn hình con người</a:t>
            </a:r>
          </a:p>
          <a:p>
            <a:pPr algn="just"/>
            <a:r>
              <a:rPr lang="vi-VN" b="1" i="0" dirty="0">
                <a:solidFill>
                  <a:srgbClr val="333333"/>
                </a:solidFill>
                <a:effectLst/>
                <a:latin typeface="+mj-lt"/>
              </a:rPr>
              <a:t>* Nhận xét: Hoa văn sử dụng trong trang trí thời kì trung đại là hình hoa, lá, chim, thú, con người... Trong đó, hoa văn được tạo nên từ những yếu tố tạo hình cơ bản như đường nét, màu sắc và được sắp xếp theo nguyên lí thị giác như tương phản, cân bằng, nhấn mạnh, chuyển động, tỉ lệ, nhịp điệu... nhằm tạo nên những sản phẩm có tính thẩm mĩ, hợp lí khi sử dụng.</a:t>
            </a:r>
          </a:p>
        </p:txBody>
      </p:sp>
    </p:spTree>
    <p:extLst>
      <p:ext uri="{BB962C8B-B14F-4D97-AF65-F5344CB8AC3E}">
        <p14:creationId xmlns:p14="http://schemas.microsoft.com/office/powerpoint/2010/main" val="25397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C3EA55-D35D-34F8-BC27-C3FBF76A62C4}"/>
              </a:ext>
            </a:extLst>
          </p:cNvPr>
          <p:cNvPicPr>
            <a:picLocks noChangeAspect="1"/>
          </p:cNvPicPr>
          <p:nvPr/>
        </p:nvPicPr>
        <p:blipFill>
          <a:blip r:embed="rId2"/>
          <a:stretch>
            <a:fillRect/>
          </a:stretch>
        </p:blipFill>
        <p:spPr>
          <a:xfrm>
            <a:off x="777551" y="289537"/>
            <a:ext cx="2743200" cy="2873829"/>
          </a:xfrm>
          <a:prstGeom prst="rect">
            <a:avLst/>
          </a:prstGeom>
        </p:spPr>
      </p:pic>
      <p:pic>
        <p:nvPicPr>
          <p:cNvPr id="6" name="Picture 5">
            <a:extLst>
              <a:ext uri="{FF2B5EF4-FFF2-40B4-BE49-F238E27FC236}">
                <a16:creationId xmlns:a16="http://schemas.microsoft.com/office/drawing/2014/main" id="{EC4F0361-89B6-8B0A-462A-841F78B8BD52}"/>
              </a:ext>
            </a:extLst>
          </p:cNvPr>
          <p:cNvPicPr>
            <a:picLocks noChangeAspect="1"/>
          </p:cNvPicPr>
          <p:nvPr/>
        </p:nvPicPr>
        <p:blipFill>
          <a:blip r:embed="rId3"/>
          <a:stretch>
            <a:fillRect/>
          </a:stretch>
        </p:blipFill>
        <p:spPr>
          <a:xfrm>
            <a:off x="4437936" y="317530"/>
            <a:ext cx="2505075" cy="2873829"/>
          </a:xfrm>
          <a:prstGeom prst="rect">
            <a:avLst/>
          </a:prstGeom>
        </p:spPr>
      </p:pic>
      <p:pic>
        <p:nvPicPr>
          <p:cNvPr id="7" name="Picture 6">
            <a:extLst>
              <a:ext uri="{FF2B5EF4-FFF2-40B4-BE49-F238E27FC236}">
                <a16:creationId xmlns:a16="http://schemas.microsoft.com/office/drawing/2014/main" id="{FD787BF1-7001-3DCE-8E55-67F2A096BE29}"/>
              </a:ext>
            </a:extLst>
          </p:cNvPr>
          <p:cNvPicPr>
            <a:picLocks noChangeAspect="1"/>
          </p:cNvPicPr>
          <p:nvPr/>
        </p:nvPicPr>
        <p:blipFill>
          <a:blip r:embed="rId4"/>
          <a:stretch>
            <a:fillRect/>
          </a:stretch>
        </p:blipFill>
        <p:spPr>
          <a:xfrm>
            <a:off x="644847" y="3648271"/>
            <a:ext cx="5109029" cy="2873829"/>
          </a:xfrm>
          <a:prstGeom prst="rect">
            <a:avLst/>
          </a:prstGeom>
        </p:spPr>
      </p:pic>
      <p:pic>
        <p:nvPicPr>
          <p:cNvPr id="8" name="Picture 7">
            <a:extLst>
              <a:ext uri="{FF2B5EF4-FFF2-40B4-BE49-F238E27FC236}">
                <a16:creationId xmlns:a16="http://schemas.microsoft.com/office/drawing/2014/main" id="{4E36F164-CB62-D9FB-50CE-973BCCDF6866}"/>
              </a:ext>
            </a:extLst>
          </p:cNvPr>
          <p:cNvPicPr>
            <a:picLocks noChangeAspect="1"/>
          </p:cNvPicPr>
          <p:nvPr/>
        </p:nvPicPr>
        <p:blipFill>
          <a:blip r:embed="rId5"/>
          <a:stretch>
            <a:fillRect/>
          </a:stretch>
        </p:blipFill>
        <p:spPr>
          <a:xfrm>
            <a:off x="6644432" y="3648271"/>
            <a:ext cx="5109029" cy="2873828"/>
          </a:xfrm>
          <a:prstGeom prst="rect">
            <a:avLst/>
          </a:prstGeom>
        </p:spPr>
      </p:pic>
      <p:pic>
        <p:nvPicPr>
          <p:cNvPr id="9" name="Picture 8">
            <a:extLst>
              <a:ext uri="{FF2B5EF4-FFF2-40B4-BE49-F238E27FC236}">
                <a16:creationId xmlns:a16="http://schemas.microsoft.com/office/drawing/2014/main" id="{D280AD93-6FD5-2B0A-9870-DFF13C42FFBD}"/>
              </a:ext>
            </a:extLst>
          </p:cNvPr>
          <p:cNvPicPr>
            <a:picLocks noChangeAspect="1"/>
          </p:cNvPicPr>
          <p:nvPr/>
        </p:nvPicPr>
        <p:blipFill>
          <a:blip r:embed="rId6"/>
          <a:stretch>
            <a:fillRect/>
          </a:stretch>
        </p:blipFill>
        <p:spPr>
          <a:xfrm>
            <a:off x="8073796" y="233264"/>
            <a:ext cx="3042363" cy="3042363"/>
          </a:xfrm>
          <a:prstGeom prst="rect">
            <a:avLst/>
          </a:prstGeom>
        </p:spPr>
      </p:pic>
    </p:spTree>
    <p:extLst>
      <p:ext uri="{BB962C8B-B14F-4D97-AF65-F5344CB8AC3E}">
        <p14:creationId xmlns:p14="http://schemas.microsoft.com/office/powerpoint/2010/main" val="396047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7798B1-8A2F-B746-11AD-84E1622C04EA}"/>
              </a:ext>
            </a:extLst>
          </p:cNvPr>
          <p:cNvSpPr txBox="1"/>
          <p:nvPr/>
        </p:nvSpPr>
        <p:spPr>
          <a:xfrm>
            <a:off x="4243097" y="84528"/>
            <a:ext cx="344532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2: THỂ HIỆN</a:t>
            </a:r>
            <a:endPar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7" name="Picture 6">
            <a:extLst>
              <a:ext uri="{FF2B5EF4-FFF2-40B4-BE49-F238E27FC236}">
                <a16:creationId xmlns:a16="http://schemas.microsoft.com/office/drawing/2014/main" id="{DC3F25B4-7B92-4099-2F87-9DB095C7A48E}"/>
              </a:ext>
            </a:extLst>
          </p:cNvPr>
          <p:cNvPicPr>
            <a:picLocks noChangeAspect="1"/>
          </p:cNvPicPr>
          <p:nvPr/>
        </p:nvPicPr>
        <p:blipFill>
          <a:blip r:embed="rId2"/>
          <a:stretch>
            <a:fillRect/>
          </a:stretch>
        </p:blipFill>
        <p:spPr>
          <a:xfrm>
            <a:off x="317241" y="558055"/>
            <a:ext cx="6300760" cy="5992035"/>
          </a:xfrm>
          <a:prstGeom prst="rect">
            <a:avLst/>
          </a:prstGeom>
        </p:spPr>
      </p:pic>
      <p:sp>
        <p:nvSpPr>
          <p:cNvPr id="9" name="TextBox 8">
            <a:extLst>
              <a:ext uri="{FF2B5EF4-FFF2-40B4-BE49-F238E27FC236}">
                <a16:creationId xmlns:a16="http://schemas.microsoft.com/office/drawing/2014/main" id="{9FD98DD8-435B-05CB-B234-DFC6E0034A68}"/>
              </a:ext>
            </a:extLst>
          </p:cNvPr>
          <p:cNvSpPr txBox="1"/>
          <p:nvPr/>
        </p:nvSpPr>
        <p:spPr>
          <a:xfrm>
            <a:off x="6833118" y="320124"/>
            <a:ext cx="4904792" cy="2308324"/>
          </a:xfrm>
          <a:prstGeom prst="rect">
            <a:avLst/>
          </a:prstGeom>
          <a:noFill/>
        </p:spPr>
        <p:txBody>
          <a:bodyPr wrap="square">
            <a:spAutoFit/>
          </a:bodyPr>
          <a:lstStyle/>
          <a:p>
            <a:pPr algn="just"/>
            <a:r>
              <a:rPr lang="vi-VN" b="1" i="0" dirty="0">
                <a:solidFill>
                  <a:srgbClr val="333333"/>
                </a:solidFill>
                <a:effectLst/>
                <a:latin typeface="+mj-lt"/>
              </a:rPr>
              <a:t>- Sản phẩm đã sao chép, mô phỏng hình ảnh nào của mĩ thuật thế giới thời kì trung đại?</a:t>
            </a:r>
          </a:p>
          <a:p>
            <a:pPr algn="just"/>
            <a:r>
              <a:rPr lang="vi-VN" b="1" i="0" dirty="0">
                <a:solidFill>
                  <a:srgbClr val="333333"/>
                </a:solidFill>
                <a:effectLst/>
                <a:latin typeface="+mj-lt"/>
              </a:rPr>
              <a:t>- Nêu cảm nhận của em về giá trị thẩm mĩ và giá trị sử dụng của việc thiết kế sản phẩm mĩ thuật túi xách?</a:t>
            </a:r>
          </a:p>
          <a:p>
            <a:pPr algn="just"/>
            <a:r>
              <a:rPr lang="vi-VN" b="1" i="0" dirty="0">
                <a:solidFill>
                  <a:srgbClr val="333333"/>
                </a:solidFill>
                <a:effectLst/>
                <a:latin typeface="+mj-lt"/>
              </a:rPr>
              <a:t>- Em sẽ sử dụng hoa văn nào của di sản mĩ thuật thế giới thời kì trung đại để trang trí sản phẩm của mình?</a:t>
            </a:r>
          </a:p>
        </p:txBody>
      </p:sp>
      <p:sp>
        <p:nvSpPr>
          <p:cNvPr id="11" name="TextBox 10">
            <a:extLst>
              <a:ext uri="{FF2B5EF4-FFF2-40B4-BE49-F238E27FC236}">
                <a16:creationId xmlns:a16="http://schemas.microsoft.com/office/drawing/2014/main" id="{14711487-5392-A396-4ACA-7B8B49650D2D}"/>
              </a:ext>
            </a:extLst>
          </p:cNvPr>
          <p:cNvSpPr txBox="1"/>
          <p:nvPr/>
        </p:nvSpPr>
        <p:spPr>
          <a:xfrm>
            <a:off x="6833118" y="2864044"/>
            <a:ext cx="5250023" cy="3785652"/>
          </a:xfrm>
          <a:prstGeom prst="rect">
            <a:avLst/>
          </a:prstGeom>
          <a:noFill/>
        </p:spPr>
        <p:txBody>
          <a:bodyPr wrap="square">
            <a:spAutoFit/>
          </a:bodyPr>
          <a:lstStyle/>
          <a:p>
            <a:pPr algn="just"/>
            <a:r>
              <a:rPr lang="vi-VN" sz="2000" b="1" i="0" dirty="0">
                <a:solidFill>
                  <a:srgbClr val="7030A0"/>
                </a:solidFill>
                <a:effectLst/>
                <a:latin typeface="+mj-lt"/>
              </a:rPr>
              <a:t>- Sản phẩm sao chép hình ảnh người phụ nữ trên hoa văn trang trí trên đĩa, I-ta-li-a thế kỉ 14.</a:t>
            </a:r>
          </a:p>
          <a:p>
            <a:pPr algn="just"/>
            <a:r>
              <a:rPr lang="vi-VN" sz="2000" b="1" i="0" dirty="0">
                <a:solidFill>
                  <a:srgbClr val="7030A0"/>
                </a:solidFill>
                <a:effectLst/>
                <a:latin typeface="+mj-lt"/>
              </a:rPr>
              <a:t>- Cảm nhận của em về việc thiết kế sản phẩm mĩ thuật túi xách:</a:t>
            </a:r>
            <a:endParaRPr lang="vi-VN" sz="2000" b="1" dirty="0">
              <a:solidFill>
                <a:srgbClr val="7030A0"/>
              </a:solidFill>
              <a:latin typeface="+mj-lt"/>
            </a:endParaRPr>
          </a:p>
          <a:p>
            <a:pPr algn="just"/>
            <a:r>
              <a:rPr lang="vi-VN" sz="2000" b="1" i="0" dirty="0">
                <a:solidFill>
                  <a:srgbClr val="7030A0"/>
                </a:solidFill>
                <a:effectLst/>
                <a:latin typeface="+mj-lt"/>
              </a:rPr>
              <a:t>+ Giá trị thẩm mĩ: bố cục hợp lí, màu sắc hài hòa, thể hiện tính sáng tạo...</a:t>
            </a:r>
          </a:p>
          <a:p>
            <a:pPr algn="just"/>
            <a:r>
              <a:rPr lang="vi-VN" sz="2000" b="1" dirty="0">
                <a:solidFill>
                  <a:srgbClr val="7030A0"/>
                </a:solidFill>
                <a:latin typeface="+mj-lt"/>
              </a:rPr>
              <a:t>+ </a:t>
            </a:r>
            <a:r>
              <a:rPr lang="vi-VN" sz="2000" b="1" i="0" dirty="0">
                <a:solidFill>
                  <a:srgbClr val="7030A0"/>
                </a:solidFill>
                <a:effectLst/>
                <a:latin typeface="+mj-lt"/>
              </a:rPr>
              <a:t>Giá trị sử dụng: hữu ích, có thể sử dụng để đựng đồ, trang trí hoặc làm quà tặng...</a:t>
            </a:r>
          </a:p>
          <a:p>
            <a:pPr algn="just"/>
            <a:r>
              <a:rPr lang="vi-VN" sz="2000" b="1" i="0" dirty="0">
                <a:solidFill>
                  <a:srgbClr val="7030A0"/>
                </a:solidFill>
                <a:effectLst/>
                <a:latin typeface="+mj-lt"/>
              </a:rPr>
              <a:t>+ Có thể sử dụng hoa văn chim công trên lọ gốm (Syria), họa tiết hình con bò trên thảm Thổ Nhĩ Kì,...</a:t>
            </a:r>
          </a:p>
        </p:txBody>
      </p:sp>
    </p:spTree>
    <p:extLst>
      <p:ext uri="{BB962C8B-B14F-4D97-AF65-F5344CB8AC3E}">
        <p14:creationId xmlns:p14="http://schemas.microsoft.com/office/powerpoint/2010/main" val="367028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203E8-361C-F2E7-D977-32B8B4A2BF90}"/>
              </a:ext>
            </a:extLst>
          </p:cNvPr>
          <p:cNvSpPr txBox="1"/>
          <p:nvPr/>
        </p:nvSpPr>
        <p:spPr>
          <a:xfrm>
            <a:off x="989045" y="1819469"/>
            <a:ext cx="10021077" cy="2862322"/>
          </a:xfrm>
          <a:prstGeom prst="rect">
            <a:avLst/>
          </a:prstGeom>
          <a:noFill/>
        </p:spPr>
        <p:txBody>
          <a:bodyPr wrap="square" rtlCol="0">
            <a:spAutoFit/>
          </a:bodyPr>
          <a:lstStyle/>
          <a:p>
            <a:pPr algn="ctr"/>
            <a:r>
              <a:rPr lang="vi-VN" sz="3600" b="1" dirty="0">
                <a:latin typeface="+mj-lt"/>
              </a:rPr>
              <a:t>THỰC HÀNH:</a:t>
            </a:r>
          </a:p>
          <a:p>
            <a:pPr algn="ctr"/>
            <a:endParaRPr lang="vi-VN" sz="3600" b="1" dirty="0">
              <a:latin typeface="+mj-lt"/>
            </a:endParaRPr>
          </a:p>
          <a:p>
            <a:pPr algn="just"/>
            <a:r>
              <a:rPr lang="vi-VN" sz="3600" b="1" dirty="0">
                <a:latin typeface="+mj-lt"/>
              </a:rPr>
              <a:t>Thực hiện một sản phẩm mĩ thuật ứng dụng sử dụng hoa văn của di sản mĩ thuật thế giới thời kỳ trung đại để trang trí</a:t>
            </a:r>
          </a:p>
        </p:txBody>
      </p:sp>
    </p:spTree>
    <p:extLst>
      <p:ext uri="{BB962C8B-B14F-4D97-AF65-F5344CB8AC3E}">
        <p14:creationId xmlns:p14="http://schemas.microsoft.com/office/powerpoint/2010/main" val="311426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3ED2-62CF-2675-55DF-85D6C816F708}"/>
              </a:ext>
            </a:extLst>
          </p:cNvPr>
          <p:cNvPicPr>
            <a:picLocks noChangeAspect="1"/>
          </p:cNvPicPr>
          <p:nvPr/>
        </p:nvPicPr>
        <p:blipFill>
          <a:blip r:embed="rId2"/>
          <a:stretch>
            <a:fillRect/>
          </a:stretch>
        </p:blipFill>
        <p:spPr>
          <a:xfrm>
            <a:off x="205273" y="73479"/>
            <a:ext cx="3999722" cy="2249844"/>
          </a:xfrm>
          <a:prstGeom prst="rect">
            <a:avLst/>
          </a:prstGeom>
        </p:spPr>
      </p:pic>
      <p:pic>
        <p:nvPicPr>
          <p:cNvPr id="5" name="Picture 4">
            <a:extLst>
              <a:ext uri="{FF2B5EF4-FFF2-40B4-BE49-F238E27FC236}">
                <a16:creationId xmlns:a16="http://schemas.microsoft.com/office/drawing/2014/main" id="{ACB89012-2573-46C1-90AB-E6E3EE8E60FD}"/>
              </a:ext>
            </a:extLst>
          </p:cNvPr>
          <p:cNvPicPr>
            <a:picLocks noChangeAspect="1"/>
          </p:cNvPicPr>
          <p:nvPr/>
        </p:nvPicPr>
        <p:blipFill>
          <a:blip r:embed="rId3"/>
          <a:stretch>
            <a:fillRect/>
          </a:stretch>
        </p:blipFill>
        <p:spPr>
          <a:xfrm>
            <a:off x="205273" y="4815759"/>
            <a:ext cx="3999723" cy="2249844"/>
          </a:xfrm>
          <a:prstGeom prst="rect">
            <a:avLst/>
          </a:prstGeom>
        </p:spPr>
      </p:pic>
      <p:pic>
        <p:nvPicPr>
          <p:cNvPr id="6" name="Picture 5">
            <a:extLst>
              <a:ext uri="{FF2B5EF4-FFF2-40B4-BE49-F238E27FC236}">
                <a16:creationId xmlns:a16="http://schemas.microsoft.com/office/drawing/2014/main" id="{A567A0EE-5ACB-D87F-B522-9D8DA232490D}"/>
              </a:ext>
            </a:extLst>
          </p:cNvPr>
          <p:cNvPicPr>
            <a:picLocks noChangeAspect="1"/>
          </p:cNvPicPr>
          <p:nvPr/>
        </p:nvPicPr>
        <p:blipFill>
          <a:blip r:embed="rId4"/>
          <a:stretch>
            <a:fillRect/>
          </a:stretch>
        </p:blipFill>
        <p:spPr>
          <a:xfrm>
            <a:off x="205273" y="2444619"/>
            <a:ext cx="3999722" cy="2249844"/>
          </a:xfrm>
          <a:prstGeom prst="rect">
            <a:avLst/>
          </a:prstGeom>
        </p:spPr>
      </p:pic>
      <p:pic>
        <p:nvPicPr>
          <p:cNvPr id="7" name="Picture 6">
            <a:extLst>
              <a:ext uri="{FF2B5EF4-FFF2-40B4-BE49-F238E27FC236}">
                <a16:creationId xmlns:a16="http://schemas.microsoft.com/office/drawing/2014/main" id="{4E410092-E7D0-2F1A-0EC4-AA770C5D3E99}"/>
              </a:ext>
            </a:extLst>
          </p:cNvPr>
          <p:cNvPicPr>
            <a:picLocks noChangeAspect="1"/>
          </p:cNvPicPr>
          <p:nvPr/>
        </p:nvPicPr>
        <p:blipFill>
          <a:blip r:embed="rId5"/>
          <a:stretch>
            <a:fillRect/>
          </a:stretch>
        </p:blipFill>
        <p:spPr>
          <a:xfrm>
            <a:off x="4441371" y="73479"/>
            <a:ext cx="3999723" cy="2249844"/>
          </a:xfrm>
          <a:prstGeom prst="rect">
            <a:avLst/>
          </a:prstGeom>
        </p:spPr>
      </p:pic>
      <p:pic>
        <p:nvPicPr>
          <p:cNvPr id="2" name="Picture 1">
            <a:extLst>
              <a:ext uri="{FF2B5EF4-FFF2-40B4-BE49-F238E27FC236}">
                <a16:creationId xmlns:a16="http://schemas.microsoft.com/office/drawing/2014/main" id="{8C7CC4A6-576D-4393-D898-9B4E629858D4}"/>
              </a:ext>
            </a:extLst>
          </p:cNvPr>
          <p:cNvPicPr>
            <a:picLocks noChangeAspect="1"/>
          </p:cNvPicPr>
          <p:nvPr/>
        </p:nvPicPr>
        <p:blipFill>
          <a:blip r:embed="rId6"/>
          <a:stretch>
            <a:fillRect/>
          </a:stretch>
        </p:blipFill>
        <p:spPr>
          <a:xfrm>
            <a:off x="4441371" y="2533718"/>
            <a:ext cx="3999722" cy="2866248"/>
          </a:xfrm>
          <a:prstGeom prst="rect">
            <a:avLst/>
          </a:prstGeom>
        </p:spPr>
      </p:pic>
      <p:pic>
        <p:nvPicPr>
          <p:cNvPr id="3" name="Picture 2">
            <a:extLst>
              <a:ext uri="{FF2B5EF4-FFF2-40B4-BE49-F238E27FC236}">
                <a16:creationId xmlns:a16="http://schemas.microsoft.com/office/drawing/2014/main" id="{0B90C07E-A9E4-278D-70C1-C51645BDB034}"/>
              </a:ext>
            </a:extLst>
          </p:cNvPr>
          <p:cNvPicPr>
            <a:picLocks noChangeAspect="1"/>
          </p:cNvPicPr>
          <p:nvPr/>
        </p:nvPicPr>
        <p:blipFill>
          <a:blip r:embed="rId7"/>
          <a:stretch>
            <a:fillRect/>
          </a:stretch>
        </p:blipFill>
        <p:spPr>
          <a:xfrm>
            <a:off x="8593945" y="73479"/>
            <a:ext cx="3392782" cy="4507759"/>
          </a:xfrm>
          <a:prstGeom prst="rect">
            <a:avLst/>
          </a:prstGeom>
        </p:spPr>
      </p:pic>
    </p:spTree>
    <p:extLst>
      <p:ext uri="{BB962C8B-B14F-4D97-AF65-F5344CB8AC3E}">
        <p14:creationId xmlns:p14="http://schemas.microsoft.com/office/powerpoint/2010/main" val="203266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082F1-B493-7499-57D3-8ECD2CAFE099}"/>
              </a:ext>
            </a:extLst>
          </p:cNvPr>
          <p:cNvPicPr>
            <a:picLocks noChangeAspect="1"/>
          </p:cNvPicPr>
          <p:nvPr/>
        </p:nvPicPr>
        <p:blipFill>
          <a:blip r:embed="rId2"/>
          <a:stretch>
            <a:fillRect/>
          </a:stretch>
        </p:blipFill>
        <p:spPr>
          <a:xfrm>
            <a:off x="333222" y="1170798"/>
            <a:ext cx="6658443" cy="4987405"/>
          </a:xfrm>
          <a:prstGeom prst="rect">
            <a:avLst/>
          </a:prstGeom>
        </p:spPr>
      </p:pic>
      <p:pic>
        <p:nvPicPr>
          <p:cNvPr id="5" name="Picture 4">
            <a:extLst>
              <a:ext uri="{FF2B5EF4-FFF2-40B4-BE49-F238E27FC236}">
                <a16:creationId xmlns:a16="http://schemas.microsoft.com/office/drawing/2014/main" id="{096745C8-47DD-8DB6-DE90-F7F6F49498D8}"/>
              </a:ext>
            </a:extLst>
          </p:cNvPr>
          <p:cNvPicPr>
            <a:picLocks noChangeAspect="1"/>
          </p:cNvPicPr>
          <p:nvPr/>
        </p:nvPicPr>
        <p:blipFill>
          <a:blip r:embed="rId3"/>
          <a:stretch>
            <a:fillRect/>
          </a:stretch>
        </p:blipFill>
        <p:spPr>
          <a:xfrm>
            <a:off x="7659265" y="676274"/>
            <a:ext cx="4316533" cy="5743185"/>
          </a:xfrm>
          <a:prstGeom prst="rect">
            <a:avLst/>
          </a:prstGeom>
        </p:spPr>
      </p:pic>
    </p:spTree>
    <p:extLst>
      <p:ext uri="{BB962C8B-B14F-4D97-AF65-F5344CB8AC3E}">
        <p14:creationId xmlns:p14="http://schemas.microsoft.com/office/powerpoint/2010/main" val="235774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09660-DFC1-143B-EF9F-D8052946515D}"/>
              </a:ext>
            </a:extLst>
          </p:cNvPr>
          <p:cNvSpPr txBox="1"/>
          <p:nvPr/>
        </p:nvSpPr>
        <p:spPr>
          <a:xfrm>
            <a:off x="391886" y="531474"/>
            <a:ext cx="11131419" cy="1631216"/>
          </a:xfrm>
          <a:prstGeom prst="rect">
            <a:avLst/>
          </a:prstGeom>
          <a:noFill/>
        </p:spPr>
        <p:txBody>
          <a:bodyPr wrap="square">
            <a:spAutoFit/>
          </a:bodyPr>
          <a:lstStyle/>
          <a:p>
            <a:pPr algn="just"/>
            <a:r>
              <a:rPr lang="vi-VN" sz="2000" b="1" i="0" dirty="0">
                <a:solidFill>
                  <a:srgbClr val="333333"/>
                </a:solidFill>
                <a:effectLst/>
                <a:latin typeface="+mj-lt"/>
              </a:rPr>
              <a:t>- Bạn đã khai thác, mô phỏng, sao chép hoa văn trong thiết kế sản phẩm của mình?</a:t>
            </a:r>
          </a:p>
          <a:p>
            <a:pPr algn="just"/>
            <a:r>
              <a:rPr lang="vi-VN" sz="2000" b="1" i="0" dirty="0">
                <a:solidFill>
                  <a:srgbClr val="333333"/>
                </a:solidFill>
                <a:effectLst/>
                <a:latin typeface="+mj-lt"/>
              </a:rPr>
              <a:t>- Hãy nêu tên và mô tả một số di sản tiêu biểu của nghệ thuật trang trí thời kì này.</a:t>
            </a:r>
          </a:p>
          <a:p>
            <a:pPr algn="just"/>
            <a:r>
              <a:rPr lang="vi-VN" sz="2000" b="1" i="0" dirty="0">
                <a:solidFill>
                  <a:srgbClr val="333333"/>
                </a:solidFill>
                <a:effectLst/>
                <a:latin typeface="+mj-lt"/>
              </a:rPr>
              <a:t>- Bạn ấn tượng với di sản nào của nghệ thuật trang trí thời kì trung đại trên thế giới? Hãy viết một đoạn văn (khoảng 5 - 8 câu) giới thiệu về di sản này theo các gợi ý: tên vật phẩm, chất liệu, hoa văn trang trí, điểm nổi bật của trang trí trên vật phẩm,...</a:t>
            </a:r>
          </a:p>
        </p:txBody>
      </p:sp>
      <p:sp>
        <p:nvSpPr>
          <p:cNvPr id="7" name="TextBox 6">
            <a:extLst>
              <a:ext uri="{FF2B5EF4-FFF2-40B4-BE49-F238E27FC236}">
                <a16:creationId xmlns:a16="http://schemas.microsoft.com/office/drawing/2014/main" id="{07BD9F29-34FF-1C3F-0CFE-59600572A34D}"/>
              </a:ext>
            </a:extLst>
          </p:cNvPr>
          <p:cNvSpPr txBox="1"/>
          <p:nvPr/>
        </p:nvSpPr>
        <p:spPr>
          <a:xfrm>
            <a:off x="242596" y="2460878"/>
            <a:ext cx="11653935" cy="3785652"/>
          </a:xfrm>
          <a:prstGeom prst="rect">
            <a:avLst/>
          </a:prstGeom>
          <a:noFill/>
        </p:spPr>
        <p:txBody>
          <a:bodyPr wrap="square">
            <a:spAutoFit/>
          </a:bodyPr>
          <a:lstStyle/>
          <a:p>
            <a:pPr algn="just"/>
            <a:r>
              <a:rPr lang="vi-VN" sz="2400" b="1" i="0" dirty="0">
                <a:solidFill>
                  <a:srgbClr val="0070C0"/>
                </a:solidFill>
                <a:effectLst/>
                <a:latin typeface="+mj-lt"/>
              </a:rPr>
              <a:t>- HS tự thực hiện.</a:t>
            </a:r>
          </a:p>
          <a:p>
            <a:pPr algn="just"/>
            <a:r>
              <a:rPr lang="vi-VN" sz="2400" b="1" i="0" dirty="0">
                <a:solidFill>
                  <a:srgbClr val="0070C0"/>
                </a:solidFill>
                <a:effectLst/>
                <a:latin typeface="+mj-lt"/>
              </a:rPr>
              <a:t>- Một số di sản tiêu biểu của nghệ thuật trang trí thời kì này: Trang trí trên lọ gốm (Syria, thế kỉ 14), trang trí trên thảm (Thổ Nhĩ Kì, thế kỉ 14), thiết kế nhẫn (Tây Ban Nha, khoảng thế kỉ 15), thiết kế bìa sách (Pháp, khoảng thế kỉ 15),...</a:t>
            </a:r>
          </a:p>
          <a:p>
            <a:pPr algn="just"/>
            <a:r>
              <a:rPr lang="vi-VN" sz="2400" b="1" i="0" dirty="0">
                <a:solidFill>
                  <a:srgbClr val="0070C0"/>
                </a:solidFill>
                <a:effectLst/>
                <a:latin typeface="+mj-lt"/>
              </a:rPr>
              <a:t>- Viết đoạn văn giới thiệu về di sản em ấn tượng:</a:t>
            </a:r>
          </a:p>
          <a:p>
            <a:pPr algn="just"/>
            <a:r>
              <a:rPr lang="vi-VN" sz="2400" b="1" i="0" dirty="0">
                <a:solidFill>
                  <a:srgbClr val="0070C0"/>
                </a:solidFill>
                <a:effectLst/>
                <a:latin typeface="+mj-lt"/>
              </a:rPr>
              <a:t>Gợi ý: Em ấn tượng nhất hoa văn trang trí trên đĩa ở I-ta-li-a vào thế kỉ 14. Chiếc đĩa được làm bằng chất liệu gốm. Màu sắc đặc trưng của chiếc đĩa là màu vàng nâu và màu xanh lá cây. Ở vị trí trung tâm là hình ảnh một người phụ nữ búi tóc, được vẽ bằng những nét vẽ trau chuốt và tỉ mỉ. Trong thời kì trung đại, những chiếc đĩa có có hình thức công phu như này thường là những bộ đồ ăn xa hoa.</a:t>
            </a:r>
          </a:p>
        </p:txBody>
      </p:sp>
      <p:sp>
        <p:nvSpPr>
          <p:cNvPr id="9" name="TextBox 8">
            <a:extLst>
              <a:ext uri="{FF2B5EF4-FFF2-40B4-BE49-F238E27FC236}">
                <a16:creationId xmlns:a16="http://schemas.microsoft.com/office/drawing/2014/main" id="{9B46F225-A29A-1A04-AD96-A902A757EDB9}"/>
              </a:ext>
            </a:extLst>
          </p:cNvPr>
          <p:cNvSpPr txBox="1"/>
          <p:nvPr/>
        </p:nvSpPr>
        <p:spPr>
          <a:xfrm>
            <a:off x="4208107" y="65868"/>
            <a:ext cx="3620277"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THẢO LUẬN</a:t>
            </a:r>
          </a:p>
        </p:txBody>
      </p:sp>
    </p:spTree>
    <p:extLst>
      <p:ext uri="{BB962C8B-B14F-4D97-AF65-F5344CB8AC3E}">
        <p14:creationId xmlns:p14="http://schemas.microsoft.com/office/powerpoint/2010/main" val="3405408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789</Words>
  <Application>Microsoft Office PowerPoint</Application>
  <PresentationFormat>Widescreen</PresentationFormat>
  <Paragraphs>35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dc:creator>
  <cp:lastModifiedBy>NG</cp:lastModifiedBy>
  <cp:revision>3</cp:revision>
  <dcterms:created xsi:type="dcterms:W3CDTF">2023-09-19T03:49:50Z</dcterms:created>
  <dcterms:modified xsi:type="dcterms:W3CDTF">2023-09-21T07:01:34Z</dcterms:modified>
</cp:coreProperties>
</file>