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66D06-C057-4AE5-B5F7-B4426ABF005B}" type="datetimeFigureOut">
              <a:rPr lang="vi-VN" smtClean="0"/>
              <a:t>21/10/2024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8D0A3-8BCC-4766-8BB8-CCB37BE562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149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6C8A-DAF1-0F3F-0281-53AE99BF1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E2401-3B3A-E725-5935-555DAAF72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F032C-E44F-03D6-A1E6-E5E68957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A67F-5FA1-4045-9B3D-B41C22DBC5B2}" type="datetimeFigureOut">
              <a:rPr lang="vi-VN" smtClean="0"/>
              <a:t>21/10/2024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BA5B3-1766-9CAF-9C68-E1096B89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AD760-B490-C6BD-A4FD-55A8705A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25C8-6A43-49BE-A892-C817C139C1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614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61D1A-C7CA-A9A6-8E35-41D1A3A5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49A07-16AD-7C8F-328A-77150F838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45C44-8AB1-1FAE-D878-83F1A42AB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A67F-5FA1-4045-9B3D-B41C22DBC5B2}" type="datetimeFigureOut">
              <a:rPr lang="vi-VN" smtClean="0"/>
              <a:t>21/10/2024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102CB-6FB4-589A-9C27-58DC1F97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769C0-AF17-4BE5-5EDA-2D977F66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25C8-6A43-49BE-A892-C817C139C1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113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369847-9074-01D3-43DD-FFF434B6D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CC76E-251C-956A-3401-CA4ED6611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072C1-51B8-1B14-04E2-F093DEE96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A67F-5FA1-4045-9B3D-B41C22DBC5B2}" type="datetimeFigureOut">
              <a:rPr lang="vi-VN" smtClean="0"/>
              <a:t>21/10/2024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FA0EC-5793-12DB-7F11-FCCE9C46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41781-40E5-F958-0712-723A959C5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25C8-6A43-49BE-A892-C817C139C1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263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D215-2912-CB8E-721D-3C364C0E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C8B0D-F11B-064E-FCC8-B80BD5FF4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97067-0C7E-306F-25B8-02625D3C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A67F-5FA1-4045-9B3D-B41C22DBC5B2}" type="datetimeFigureOut">
              <a:rPr lang="vi-VN" smtClean="0"/>
              <a:t>21/10/2024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B6DE9-7532-02F6-23E5-5B54E5574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9201D-C965-8A68-08BC-08BFA8658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25C8-6A43-49BE-A892-C817C139C1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456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3315-D8DB-1F78-E92F-B034A1B4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CED97-5B8B-4CC5-FD4C-8DCDA48C7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D8356-3464-016F-19C7-829A2B37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A67F-5FA1-4045-9B3D-B41C22DBC5B2}" type="datetimeFigureOut">
              <a:rPr lang="vi-VN" smtClean="0"/>
              <a:t>21/10/2024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512ED-8411-468B-9DD5-686CAC55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FFD40-B36D-F959-6B9A-CEE349845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25C8-6A43-49BE-A892-C817C139C1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008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4C5F-818D-1EC8-69A3-0670A0952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9EE8D-FF00-450C-09DA-1AE6A69F3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30C0A-672A-DE38-634F-A3F50B90F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C02FC-E9B0-504E-6FC9-867B1432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A67F-5FA1-4045-9B3D-B41C22DBC5B2}" type="datetimeFigureOut">
              <a:rPr lang="vi-VN" smtClean="0"/>
              <a:t>21/10/2024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ACE67-7B89-1A6B-0F00-86036C208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8B8BD-1A60-0055-F86D-0109DE72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25C8-6A43-49BE-A892-C817C139C1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99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31D72-F58C-3B53-F420-E5A650398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1229C-959B-CC05-1915-AC63AE052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1E860-04BA-D585-862D-6C24B4865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A992C0-BFFA-D695-2BA0-728783E74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B27DD3-4458-99A8-60F1-7902DCA9C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BF7502-84BD-3250-4099-C003CF3FA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A67F-5FA1-4045-9B3D-B41C22DBC5B2}" type="datetimeFigureOut">
              <a:rPr lang="vi-VN" smtClean="0"/>
              <a:t>21/10/2024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AAD39A-88FD-F51D-D6D0-6CBF61230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955513-93C5-9481-6CC3-344FBCFE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25C8-6A43-49BE-A892-C817C139C1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656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B25A-3EE6-7F17-B379-13DB72054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C060A1-3B14-EDCB-D376-D463223BB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A67F-5FA1-4045-9B3D-B41C22DBC5B2}" type="datetimeFigureOut">
              <a:rPr lang="vi-VN" smtClean="0"/>
              <a:t>21/10/2024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679C5-3A87-848D-1037-53C9B822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800FA-AC9C-BA48-ADB5-78614231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25C8-6A43-49BE-A892-C817C139C1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834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E6FCC2-7DEB-6425-599D-9EA7F6CC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A67F-5FA1-4045-9B3D-B41C22DBC5B2}" type="datetimeFigureOut">
              <a:rPr lang="vi-VN" smtClean="0"/>
              <a:t>21/10/2024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28F0F-BFB2-3BF9-2FB6-84070246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94FAB-ECF5-B924-401E-BAB58447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25C8-6A43-49BE-A892-C817C139C1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032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A33DC-196A-815C-92B7-F9E2308F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DEEE6-8202-530B-6DF5-3C768064C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37A6B-BAEB-2166-DCAB-CB79C08B4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52948-03ED-8FB5-39E0-517F2F06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A67F-5FA1-4045-9B3D-B41C22DBC5B2}" type="datetimeFigureOut">
              <a:rPr lang="vi-VN" smtClean="0"/>
              <a:t>21/10/2024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50127-DCC1-ADC9-A275-2008A7052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1AC6F-77D7-BA23-D000-A98FF7BA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25C8-6A43-49BE-A892-C817C139C1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724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F1A85-B805-DE4D-7DC0-A22CEF926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1B32DA-DC36-250B-8955-C063EF6BE9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04E84-0E4A-1EB2-5270-6D0372A8E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20AD5-9D8E-EC95-A2E7-2CA916DF8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A67F-5FA1-4045-9B3D-B41C22DBC5B2}" type="datetimeFigureOut">
              <a:rPr lang="vi-VN" smtClean="0"/>
              <a:t>21/10/2024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37836-0364-BD9F-3190-872B7DE4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8C2DC-93B7-D0C7-7833-446B30A2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25C8-6A43-49BE-A892-C817C139C1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878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ACC3C4-0E5F-1929-8C12-50BBD907B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17414-278C-BAD0-9D03-648E29FE4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19EE6-9E76-4591-DAAF-D278F8D522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A67F-5FA1-4045-9B3D-B41C22DBC5B2}" type="datetimeFigureOut">
              <a:rPr lang="vi-VN" smtClean="0"/>
              <a:t>21/10/2024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C3960-1C6F-58A5-2A20-0EF5E3CDF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A2591-9DB8-8920-4BD3-EE438F6E6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E25C8-6A43-49BE-A892-C817C139C1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084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pn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37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5817" y="800680"/>
            <a:ext cx="4209613" cy="593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707" y="3812476"/>
            <a:ext cx="5201727" cy="292597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1"/>
          <p:cNvSpPr txBox="1"/>
          <p:nvPr/>
        </p:nvSpPr>
        <p:spPr>
          <a:xfrm>
            <a:off x="10434" y="-3894"/>
            <a:ext cx="12192000" cy="461665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SỐ QUÀ LƯU NIỆM CÓ TẠO HÌNH NGÔI NHÀ ĐỂ TRANG TRÍ</a:t>
            </a:r>
            <a:endParaRPr/>
          </a:p>
        </p:txBody>
      </p:sp>
      <p:pic>
        <p:nvPicPr>
          <p:cNvPr id="165" name="Google Shape;165;p11"/>
          <p:cNvPicPr preferRelativeResize="0"/>
          <p:nvPr/>
        </p:nvPicPr>
        <p:blipFill rotWithShape="1">
          <a:blip r:embed="rId5">
            <a:alphaModFix/>
          </a:blip>
          <a:srcRect t="50528" b="18120"/>
          <a:stretch/>
        </p:blipFill>
        <p:spPr>
          <a:xfrm>
            <a:off x="908136" y="800680"/>
            <a:ext cx="5305713" cy="2953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 txBox="1"/>
          <p:nvPr/>
        </p:nvSpPr>
        <p:spPr>
          <a:xfrm>
            <a:off x="0" y="181167"/>
            <a:ext cx="1219199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Quà lưu niệm là những đồ vật gì</a:t>
            </a: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12"/>
          <p:cNvSpPr/>
          <p:nvPr/>
        </p:nvSpPr>
        <p:spPr>
          <a:xfrm>
            <a:off x="4020502" y="2016427"/>
            <a:ext cx="3247806" cy="3033728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</a:t>
            </a:r>
            <a:endParaRPr/>
          </a:p>
        </p:txBody>
      </p:sp>
      <p:sp>
        <p:nvSpPr>
          <p:cNvPr id="172" name="Google Shape;172;p12"/>
          <p:cNvSpPr/>
          <p:nvPr/>
        </p:nvSpPr>
        <p:spPr>
          <a:xfrm>
            <a:off x="3677407" y="1585660"/>
            <a:ext cx="3984171" cy="3984171"/>
          </a:xfrm>
          <a:prstGeom prst="ellipse">
            <a:avLst/>
          </a:prstGeom>
          <a:solidFill>
            <a:srgbClr val="3BCCFF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2"/>
          <p:cNvSpPr/>
          <p:nvPr/>
        </p:nvSpPr>
        <p:spPr>
          <a:xfrm>
            <a:off x="4001286" y="1910952"/>
            <a:ext cx="3333585" cy="3333585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2"/>
          <p:cNvSpPr txBox="1"/>
          <p:nvPr/>
        </p:nvSpPr>
        <p:spPr>
          <a:xfrm>
            <a:off x="4009412" y="2223527"/>
            <a:ext cx="3333585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75" name="Google Shape;175;p12"/>
          <p:cNvSpPr txBox="1"/>
          <p:nvPr/>
        </p:nvSpPr>
        <p:spPr>
          <a:xfrm>
            <a:off x="4001286" y="2259178"/>
            <a:ext cx="3327784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76" name="Google Shape;176;p12"/>
          <p:cNvSpPr txBox="1"/>
          <p:nvPr/>
        </p:nvSpPr>
        <p:spPr>
          <a:xfrm>
            <a:off x="3976269" y="2259178"/>
            <a:ext cx="3352802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77" name="Google Shape;177;p12"/>
          <p:cNvSpPr txBox="1"/>
          <p:nvPr/>
        </p:nvSpPr>
        <p:spPr>
          <a:xfrm>
            <a:off x="3993160" y="2294829"/>
            <a:ext cx="3335910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78" name="Google Shape;178;p12"/>
          <p:cNvSpPr txBox="1"/>
          <p:nvPr/>
        </p:nvSpPr>
        <p:spPr>
          <a:xfrm>
            <a:off x="4009412" y="2295313"/>
            <a:ext cx="3319658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79" name="Google Shape;179;p12"/>
          <p:cNvSpPr txBox="1"/>
          <p:nvPr/>
        </p:nvSpPr>
        <p:spPr>
          <a:xfrm>
            <a:off x="4027816" y="2371773"/>
            <a:ext cx="3333585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3B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HẾT GIỜ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/>
          <p:nvPr/>
        </p:nvSpPr>
        <p:spPr>
          <a:xfrm>
            <a:off x="0" y="110829"/>
            <a:ext cx="121919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3: Quà lưu niệm được làm bằng những chất liệu gì?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4020502" y="2016427"/>
            <a:ext cx="3247806" cy="3033728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</a:t>
            </a:r>
            <a:endParaRPr/>
          </a:p>
        </p:txBody>
      </p:sp>
      <p:sp>
        <p:nvSpPr>
          <p:cNvPr id="186" name="Google Shape;186;p13"/>
          <p:cNvSpPr/>
          <p:nvPr/>
        </p:nvSpPr>
        <p:spPr>
          <a:xfrm>
            <a:off x="3677407" y="1585660"/>
            <a:ext cx="3984171" cy="3984171"/>
          </a:xfrm>
          <a:prstGeom prst="ellipse">
            <a:avLst/>
          </a:prstGeom>
          <a:solidFill>
            <a:srgbClr val="3BCCFF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/>
          <p:nvPr/>
        </p:nvSpPr>
        <p:spPr>
          <a:xfrm>
            <a:off x="4001286" y="1910952"/>
            <a:ext cx="3333585" cy="3333585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3"/>
          <p:cNvSpPr txBox="1"/>
          <p:nvPr/>
        </p:nvSpPr>
        <p:spPr>
          <a:xfrm>
            <a:off x="4009412" y="2223527"/>
            <a:ext cx="3333585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89" name="Google Shape;189;p13"/>
          <p:cNvSpPr txBox="1"/>
          <p:nvPr/>
        </p:nvSpPr>
        <p:spPr>
          <a:xfrm>
            <a:off x="4001286" y="2259178"/>
            <a:ext cx="3327784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90" name="Google Shape;190;p13"/>
          <p:cNvSpPr txBox="1"/>
          <p:nvPr/>
        </p:nvSpPr>
        <p:spPr>
          <a:xfrm>
            <a:off x="3976269" y="2259178"/>
            <a:ext cx="3352802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91" name="Google Shape;191;p13"/>
          <p:cNvSpPr txBox="1"/>
          <p:nvPr/>
        </p:nvSpPr>
        <p:spPr>
          <a:xfrm>
            <a:off x="3993160" y="2294829"/>
            <a:ext cx="3335910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92" name="Google Shape;192;p13"/>
          <p:cNvSpPr txBox="1"/>
          <p:nvPr/>
        </p:nvSpPr>
        <p:spPr>
          <a:xfrm>
            <a:off x="4009412" y="2295313"/>
            <a:ext cx="3319658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93" name="Google Shape;193;p13"/>
          <p:cNvSpPr txBox="1"/>
          <p:nvPr/>
        </p:nvSpPr>
        <p:spPr>
          <a:xfrm>
            <a:off x="4027816" y="2371773"/>
            <a:ext cx="3333585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3B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HẾT GIỜ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4"/>
          <p:cNvPicPr preferRelativeResize="0"/>
          <p:nvPr/>
        </p:nvPicPr>
        <p:blipFill rotWithShape="1">
          <a:blip r:embed="rId3">
            <a:alphaModFix/>
          </a:blip>
          <a:srcRect t="8996" r="24304" b="14215"/>
          <a:stretch/>
        </p:blipFill>
        <p:spPr>
          <a:xfrm>
            <a:off x="489235" y="529639"/>
            <a:ext cx="4120284" cy="303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4"/>
          <p:cNvPicPr preferRelativeResize="0"/>
          <p:nvPr/>
        </p:nvPicPr>
        <p:blipFill rotWithShape="1">
          <a:blip r:embed="rId4">
            <a:alphaModFix/>
          </a:blip>
          <a:srcRect t="5473"/>
          <a:stretch/>
        </p:blipFill>
        <p:spPr>
          <a:xfrm>
            <a:off x="475382" y="3806508"/>
            <a:ext cx="4120284" cy="289707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4"/>
          <p:cNvSpPr txBox="1"/>
          <p:nvPr/>
        </p:nvSpPr>
        <p:spPr>
          <a:xfrm>
            <a:off x="0" y="6338"/>
            <a:ext cx="12192000" cy="461665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SỐ SẢN PHẨM MĨ THUẬT LÀM TỪ CHẤT LIỆU TÁI SỬ DỤNG</a:t>
            </a:r>
            <a:endParaRPr/>
          </a:p>
        </p:txBody>
      </p:sp>
      <p:pic>
        <p:nvPicPr>
          <p:cNvPr id="201" name="Google Shape;201;p14" descr="https://www.junbaby.vn/Images/IconUpload/images/cach-lam-ngoi-nha-bang-hop-sua-cho-be-2.jpg"/>
          <p:cNvPicPr preferRelativeResize="0"/>
          <p:nvPr/>
        </p:nvPicPr>
        <p:blipFill rotWithShape="1">
          <a:blip r:embed="rId5">
            <a:alphaModFix/>
          </a:blip>
          <a:srcRect l="722" r="19512"/>
          <a:stretch/>
        </p:blipFill>
        <p:spPr>
          <a:xfrm>
            <a:off x="5127672" y="529639"/>
            <a:ext cx="3264526" cy="303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10351" y="529639"/>
            <a:ext cx="2893722" cy="289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4"/>
          <p:cNvPicPr preferRelativeResize="0"/>
          <p:nvPr/>
        </p:nvPicPr>
        <p:blipFill rotWithShape="1">
          <a:blip r:embed="rId7">
            <a:alphaModFix/>
          </a:blip>
          <a:srcRect l="3642" t="50411" r="11097"/>
          <a:stretch/>
        </p:blipFill>
        <p:spPr>
          <a:xfrm>
            <a:off x="4882644" y="3806508"/>
            <a:ext cx="3754583" cy="289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4"/>
          <p:cNvPicPr preferRelativeResize="0"/>
          <p:nvPr/>
        </p:nvPicPr>
        <p:blipFill rotWithShape="1">
          <a:blip r:embed="rId8">
            <a:alphaModFix/>
          </a:blip>
          <a:srcRect l="51074" t="13372" b="11075"/>
          <a:stretch/>
        </p:blipFill>
        <p:spPr>
          <a:xfrm>
            <a:off x="9075666" y="3738714"/>
            <a:ext cx="2563091" cy="296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/>
          <p:nvPr/>
        </p:nvSpPr>
        <p:spPr>
          <a:xfrm>
            <a:off x="1" y="290938"/>
            <a:ext cx="12191999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4: Ý tưởng sử dụng hình ảnh ngôi nhà được thể hiện trong sản phẩm như thế nào?</a:t>
            </a:r>
            <a:endParaRPr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5"/>
          <p:cNvSpPr/>
          <p:nvPr/>
        </p:nvSpPr>
        <p:spPr>
          <a:xfrm>
            <a:off x="4020502" y="2016427"/>
            <a:ext cx="3247806" cy="3033728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</a:t>
            </a:r>
            <a:endParaRPr/>
          </a:p>
        </p:txBody>
      </p:sp>
      <p:sp>
        <p:nvSpPr>
          <p:cNvPr id="211" name="Google Shape;211;p15"/>
          <p:cNvSpPr/>
          <p:nvPr/>
        </p:nvSpPr>
        <p:spPr>
          <a:xfrm>
            <a:off x="3677407" y="1585660"/>
            <a:ext cx="3984171" cy="3984171"/>
          </a:xfrm>
          <a:prstGeom prst="ellipse">
            <a:avLst/>
          </a:prstGeom>
          <a:solidFill>
            <a:srgbClr val="3BCCFF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5"/>
          <p:cNvSpPr/>
          <p:nvPr/>
        </p:nvSpPr>
        <p:spPr>
          <a:xfrm>
            <a:off x="4001286" y="1910952"/>
            <a:ext cx="3333585" cy="3333585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5"/>
          <p:cNvSpPr txBox="1"/>
          <p:nvPr/>
        </p:nvSpPr>
        <p:spPr>
          <a:xfrm>
            <a:off x="4009412" y="2223527"/>
            <a:ext cx="3333585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14" name="Google Shape;214;p15"/>
          <p:cNvSpPr txBox="1"/>
          <p:nvPr/>
        </p:nvSpPr>
        <p:spPr>
          <a:xfrm>
            <a:off x="4001286" y="2259178"/>
            <a:ext cx="3327784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15" name="Google Shape;215;p15"/>
          <p:cNvSpPr txBox="1"/>
          <p:nvPr/>
        </p:nvSpPr>
        <p:spPr>
          <a:xfrm>
            <a:off x="3976269" y="2259178"/>
            <a:ext cx="3352802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16" name="Google Shape;216;p15"/>
          <p:cNvSpPr txBox="1"/>
          <p:nvPr/>
        </p:nvSpPr>
        <p:spPr>
          <a:xfrm>
            <a:off x="3993160" y="2294829"/>
            <a:ext cx="3335910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17" name="Google Shape;217;p15"/>
          <p:cNvSpPr txBox="1"/>
          <p:nvPr/>
        </p:nvSpPr>
        <p:spPr>
          <a:xfrm>
            <a:off x="4009412" y="2295313"/>
            <a:ext cx="3319658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18" name="Google Shape;218;p15"/>
          <p:cNvSpPr txBox="1"/>
          <p:nvPr/>
        </p:nvSpPr>
        <p:spPr>
          <a:xfrm>
            <a:off x="4027816" y="2371773"/>
            <a:ext cx="3333585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3B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HẾT GIỜ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"/>
          <p:cNvSpPr txBox="1"/>
          <p:nvPr/>
        </p:nvSpPr>
        <p:spPr>
          <a:xfrm>
            <a:off x="0" y="110829"/>
            <a:ext cx="1219199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5</a:t>
            </a:r>
            <a:r>
              <a:rPr lang="en-US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8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Để sử dụng hình ảnh ngôi nhà trong trang trí quà lưu niệm,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sản phẩm nào hay được thể hiện?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16"/>
          <p:cNvSpPr/>
          <p:nvPr/>
        </p:nvSpPr>
        <p:spPr>
          <a:xfrm>
            <a:off x="4020502" y="2227441"/>
            <a:ext cx="3247806" cy="3033728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</a:t>
            </a:r>
            <a:endParaRPr/>
          </a:p>
        </p:txBody>
      </p:sp>
      <p:sp>
        <p:nvSpPr>
          <p:cNvPr id="225" name="Google Shape;225;p16"/>
          <p:cNvSpPr/>
          <p:nvPr/>
        </p:nvSpPr>
        <p:spPr>
          <a:xfrm>
            <a:off x="3677407" y="1796674"/>
            <a:ext cx="3984171" cy="3984171"/>
          </a:xfrm>
          <a:prstGeom prst="ellipse">
            <a:avLst/>
          </a:prstGeom>
          <a:solidFill>
            <a:srgbClr val="3BCCFF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6"/>
          <p:cNvSpPr/>
          <p:nvPr/>
        </p:nvSpPr>
        <p:spPr>
          <a:xfrm>
            <a:off x="4001286" y="2121966"/>
            <a:ext cx="3333585" cy="3333585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6"/>
          <p:cNvSpPr txBox="1"/>
          <p:nvPr/>
        </p:nvSpPr>
        <p:spPr>
          <a:xfrm>
            <a:off x="4009412" y="2434541"/>
            <a:ext cx="3333585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28" name="Google Shape;228;p16"/>
          <p:cNvSpPr txBox="1"/>
          <p:nvPr/>
        </p:nvSpPr>
        <p:spPr>
          <a:xfrm>
            <a:off x="4001286" y="2470192"/>
            <a:ext cx="3327784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29" name="Google Shape;229;p16"/>
          <p:cNvSpPr txBox="1"/>
          <p:nvPr/>
        </p:nvSpPr>
        <p:spPr>
          <a:xfrm>
            <a:off x="3976269" y="2470192"/>
            <a:ext cx="3352802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30" name="Google Shape;230;p16"/>
          <p:cNvSpPr txBox="1"/>
          <p:nvPr/>
        </p:nvSpPr>
        <p:spPr>
          <a:xfrm>
            <a:off x="3993160" y="2505843"/>
            <a:ext cx="3335910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31" name="Google Shape;231;p16"/>
          <p:cNvSpPr txBox="1"/>
          <p:nvPr/>
        </p:nvSpPr>
        <p:spPr>
          <a:xfrm>
            <a:off x="4009412" y="2506327"/>
            <a:ext cx="3319658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32" name="Google Shape;232;p16"/>
          <p:cNvSpPr txBox="1"/>
          <p:nvPr/>
        </p:nvSpPr>
        <p:spPr>
          <a:xfrm>
            <a:off x="4027816" y="2582787"/>
            <a:ext cx="3333585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3B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HẾT GIỜ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"/>
          <p:cNvSpPr txBox="1"/>
          <p:nvPr/>
        </p:nvSpPr>
        <p:spPr>
          <a:xfrm>
            <a:off x="0" y="6338"/>
            <a:ext cx="12192000" cy="461665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SỐ SẢN PHẨM QUÀ LƯU NIỆM CỦA HỌC SINH</a:t>
            </a:r>
            <a:endParaRPr/>
          </a:p>
        </p:txBody>
      </p:sp>
      <p:pic>
        <p:nvPicPr>
          <p:cNvPr id="238" name="Google Shape;23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12" y="703087"/>
            <a:ext cx="3805517" cy="286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7" descr="Cách làm ngôi nhà từ vỏ hộp sữa tươi - Sự thú vị của các hình khối - YouTube"/>
          <p:cNvPicPr preferRelativeResize="0"/>
          <p:nvPr/>
        </p:nvPicPr>
        <p:blipFill rotWithShape="1">
          <a:blip r:embed="rId4">
            <a:alphaModFix/>
          </a:blip>
          <a:srcRect l="15543" t="5764" r="13435" b="13631"/>
          <a:stretch/>
        </p:blipFill>
        <p:spPr>
          <a:xfrm>
            <a:off x="624703" y="3782608"/>
            <a:ext cx="4482319" cy="286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45537" y="3852142"/>
            <a:ext cx="3623583" cy="2785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8955" y="703087"/>
            <a:ext cx="2499210" cy="2858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7"/>
          <p:cNvPicPr preferRelativeResize="0"/>
          <p:nvPr/>
        </p:nvPicPr>
        <p:blipFill rotWithShape="1">
          <a:blip r:embed="rId7">
            <a:alphaModFix/>
          </a:blip>
          <a:srcRect r="3171"/>
          <a:stretch/>
        </p:blipFill>
        <p:spPr>
          <a:xfrm>
            <a:off x="7880745" y="703087"/>
            <a:ext cx="2537874" cy="288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91244" y="3799488"/>
            <a:ext cx="2909321" cy="282775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7"/>
          <p:cNvSpPr/>
          <p:nvPr/>
        </p:nvSpPr>
        <p:spPr>
          <a:xfrm>
            <a:off x="569288" y="730797"/>
            <a:ext cx="275840" cy="33600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7"/>
          <p:cNvSpPr/>
          <p:nvPr/>
        </p:nvSpPr>
        <p:spPr>
          <a:xfrm>
            <a:off x="4865941" y="758507"/>
            <a:ext cx="241082" cy="30829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7"/>
          <p:cNvSpPr/>
          <p:nvPr/>
        </p:nvSpPr>
        <p:spPr>
          <a:xfrm>
            <a:off x="8006398" y="801815"/>
            <a:ext cx="292476" cy="26498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"/>
          <p:cNvSpPr txBox="1"/>
          <p:nvPr/>
        </p:nvSpPr>
        <p:spPr>
          <a:xfrm>
            <a:off x="0" y="110829"/>
            <a:ext cx="1219199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6 : Em hãy cho biết “Thiết kế quà lưu niệm”  thuộc thể loại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“mĩ thuật tạo hình” hay “mĩ thuật ứng dụng”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18"/>
          <p:cNvSpPr/>
          <p:nvPr/>
        </p:nvSpPr>
        <p:spPr>
          <a:xfrm>
            <a:off x="4137732" y="2203995"/>
            <a:ext cx="3247806" cy="3033728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</a:t>
            </a:r>
            <a:endParaRPr/>
          </a:p>
        </p:txBody>
      </p:sp>
      <p:sp>
        <p:nvSpPr>
          <p:cNvPr id="253" name="Google Shape;253;p18"/>
          <p:cNvSpPr/>
          <p:nvPr/>
        </p:nvSpPr>
        <p:spPr>
          <a:xfrm>
            <a:off x="3794637" y="1773228"/>
            <a:ext cx="3984171" cy="3984171"/>
          </a:xfrm>
          <a:prstGeom prst="ellipse">
            <a:avLst/>
          </a:prstGeom>
          <a:solidFill>
            <a:srgbClr val="3BCCFF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8"/>
          <p:cNvSpPr/>
          <p:nvPr/>
        </p:nvSpPr>
        <p:spPr>
          <a:xfrm>
            <a:off x="4118516" y="2098520"/>
            <a:ext cx="3333585" cy="3333585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8"/>
          <p:cNvSpPr txBox="1"/>
          <p:nvPr/>
        </p:nvSpPr>
        <p:spPr>
          <a:xfrm>
            <a:off x="4126642" y="2411095"/>
            <a:ext cx="3333585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56" name="Google Shape;256;p18"/>
          <p:cNvSpPr txBox="1"/>
          <p:nvPr/>
        </p:nvSpPr>
        <p:spPr>
          <a:xfrm>
            <a:off x="4118516" y="2446746"/>
            <a:ext cx="3327784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57" name="Google Shape;257;p18"/>
          <p:cNvSpPr txBox="1"/>
          <p:nvPr/>
        </p:nvSpPr>
        <p:spPr>
          <a:xfrm>
            <a:off x="4093499" y="2446746"/>
            <a:ext cx="3352802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58" name="Google Shape;258;p18"/>
          <p:cNvSpPr txBox="1"/>
          <p:nvPr/>
        </p:nvSpPr>
        <p:spPr>
          <a:xfrm>
            <a:off x="4110390" y="2482397"/>
            <a:ext cx="3335910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59" name="Google Shape;259;p18"/>
          <p:cNvSpPr txBox="1"/>
          <p:nvPr/>
        </p:nvSpPr>
        <p:spPr>
          <a:xfrm>
            <a:off x="4126642" y="2482881"/>
            <a:ext cx="3319658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60" name="Google Shape;260;p18"/>
          <p:cNvSpPr txBox="1"/>
          <p:nvPr/>
        </p:nvSpPr>
        <p:spPr>
          <a:xfrm>
            <a:off x="4145046" y="2559341"/>
            <a:ext cx="3333585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3B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HẾT GIỜ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9" descr="Blue sky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9"/>
          <p:cNvSpPr txBox="1"/>
          <p:nvPr/>
        </p:nvSpPr>
        <p:spPr>
          <a:xfrm>
            <a:off x="0" y="2687780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 3: THỂ HIỆN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"/>
          <p:cNvSpPr txBox="1"/>
          <p:nvPr/>
        </p:nvSpPr>
        <p:spPr>
          <a:xfrm>
            <a:off x="0" y="-5714"/>
            <a:ext cx="12191999" cy="461665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Sắp xếp lại các bước làm sản phẩm mĩ thuật trong hình minh họa sao cho đúng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2" name="Google Shape;27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2243" y="859928"/>
            <a:ext cx="1982448" cy="264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7753" y="1094892"/>
            <a:ext cx="2464879" cy="217333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0"/>
          <p:cNvSpPr/>
          <p:nvPr/>
        </p:nvSpPr>
        <p:spPr>
          <a:xfrm>
            <a:off x="4584020" y="2951018"/>
            <a:ext cx="817418" cy="3289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20733" y="933795"/>
            <a:ext cx="1968394" cy="219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42604" y="3655384"/>
            <a:ext cx="2169723" cy="267529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0"/>
          <p:cNvSpPr/>
          <p:nvPr/>
        </p:nvSpPr>
        <p:spPr>
          <a:xfrm>
            <a:off x="2563091" y="3433763"/>
            <a:ext cx="1052945" cy="7065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71855" y="3655384"/>
            <a:ext cx="2248690" cy="242715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0"/>
          <p:cNvSpPr/>
          <p:nvPr/>
        </p:nvSpPr>
        <p:spPr>
          <a:xfrm>
            <a:off x="2729345" y="3279925"/>
            <a:ext cx="387928" cy="375459"/>
          </a:xfrm>
          <a:prstGeom prst="ellipse">
            <a:avLst/>
          </a:prstGeom>
          <a:solidFill>
            <a:srgbClr val="FFD96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280" name="Google Shape;280;p20"/>
          <p:cNvSpPr/>
          <p:nvPr/>
        </p:nvSpPr>
        <p:spPr>
          <a:xfrm>
            <a:off x="5708071" y="3279925"/>
            <a:ext cx="387928" cy="375459"/>
          </a:xfrm>
          <a:prstGeom prst="ellipse">
            <a:avLst/>
          </a:prstGeom>
          <a:solidFill>
            <a:srgbClr val="FFD96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81" name="Google Shape;281;p20"/>
          <p:cNvSpPr/>
          <p:nvPr/>
        </p:nvSpPr>
        <p:spPr>
          <a:xfrm>
            <a:off x="8766244" y="3279925"/>
            <a:ext cx="387928" cy="375459"/>
          </a:xfrm>
          <a:prstGeom prst="ellipse">
            <a:avLst/>
          </a:prstGeom>
          <a:solidFill>
            <a:srgbClr val="FFD96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282" name="Google Shape;282;p20"/>
          <p:cNvSpPr/>
          <p:nvPr/>
        </p:nvSpPr>
        <p:spPr>
          <a:xfrm>
            <a:off x="3934691" y="6235214"/>
            <a:ext cx="387928" cy="375459"/>
          </a:xfrm>
          <a:prstGeom prst="ellipse">
            <a:avLst/>
          </a:prstGeom>
          <a:solidFill>
            <a:srgbClr val="FFD96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283" name="Google Shape;283;p20"/>
          <p:cNvSpPr/>
          <p:nvPr/>
        </p:nvSpPr>
        <p:spPr>
          <a:xfrm>
            <a:off x="7243801" y="6235214"/>
            <a:ext cx="387928" cy="375459"/>
          </a:xfrm>
          <a:prstGeom prst="ellipse">
            <a:avLst/>
          </a:prstGeom>
          <a:solidFill>
            <a:srgbClr val="FFD96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284" name="Google Shape;284;p20">
            <a:hlinkClick r:id="" action="ppaction://noaction"/>
          </p:cNvPr>
          <p:cNvSpPr/>
          <p:nvPr/>
        </p:nvSpPr>
        <p:spPr>
          <a:xfrm>
            <a:off x="9862310" y="5500255"/>
            <a:ext cx="1579418" cy="830419"/>
          </a:xfrm>
          <a:prstGeom prst="wave">
            <a:avLst>
              <a:gd name="adj1" fmla="val 12500"/>
              <a:gd name="adj2" fmla="val 0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 ÁN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3" descr="Blue sky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"/>
          <p:cNvSpPr txBox="1"/>
          <p:nvPr/>
        </p:nvSpPr>
        <p:spPr>
          <a:xfrm>
            <a:off x="0" y="2521524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KIỂM TRA BÀI CŨ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9867" y="628714"/>
            <a:ext cx="1982448" cy="264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6765" y="3698382"/>
            <a:ext cx="2464879" cy="2173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66297" y="738700"/>
            <a:ext cx="1968394" cy="219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47950" y="3467461"/>
            <a:ext cx="2169723" cy="267529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1"/>
          <p:cNvSpPr/>
          <p:nvPr/>
        </p:nvSpPr>
        <p:spPr>
          <a:xfrm>
            <a:off x="2563091" y="3322923"/>
            <a:ext cx="1052945" cy="7065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32812" y="677825"/>
            <a:ext cx="2248690" cy="2427157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1"/>
          <p:cNvSpPr/>
          <p:nvPr/>
        </p:nvSpPr>
        <p:spPr>
          <a:xfrm>
            <a:off x="5902036" y="3061253"/>
            <a:ext cx="387928" cy="375459"/>
          </a:xfrm>
          <a:prstGeom prst="ellipse">
            <a:avLst/>
          </a:prstGeom>
          <a:solidFill>
            <a:srgbClr val="FFD96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296" name="Google Shape;296;p21"/>
          <p:cNvSpPr/>
          <p:nvPr/>
        </p:nvSpPr>
        <p:spPr>
          <a:xfrm>
            <a:off x="3835240" y="6011039"/>
            <a:ext cx="387928" cy="375459"/>
          </a:xfrm>
          <a:prstGeom prst="ellipse">
            <a:avLst/>
          </a:prstGeom>
          <a:solidFill>
            <a:srgbClr val="FFD96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97" name="Google Shape;297;p21"/>
          <p:cNvSpPr/>
          <p:nvPr/>
        </p:nvSpPr>
        <p:spPr>
          <a:xfrm>
            <a:off x="2602801" y="3035984"/>
            <a:ext cx="387928" cy="375459"/>
          </a:xfrm>
          <a:prstGeom prst="ellipse">
            <a:avLst/>
          </a:prstGeom>
          <a:solidFill>
            <a:srgbClr val="FFD96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298" name="Google Shape;298;p21"/>
          <p:cNvSpPr/>
          <p:nvPr/>
        </p:nvSpPr>
        <p:spPr>
          <a:xfrm>
            <a:off x="7832812" y="6011040"/>
            <a:ext cx="387928" cy="375459"/>
          </a:xfrm>
          <a:prstGeom prst="ellipse">
            <a:avLst/>
          </a:prstGeom>
          <a:solidFill>
            <a:srgbClr val="FFD96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299" name="Google Shape;299;p21"/>
          <p:cNvSpPr/>
          <p:nvPr/>
        </p:nvSpPr>
        <p:spPr>
          <a:xfrm>
            <a:off x="8803525" y="3035983"/>
            <a:ext cx="387928" cy="375459"/>
          </a:xfrm>
          <a:prstGeom prst="ellipse">
            <a:avLst/>
          </a:prstGeom>
          <a:solidFill>
            <a:srgbClr val="FFD96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300" name="Google Shape;300;p21"/>
          <p:cNvSpPr/>
          <p:nvPr/>
        </p:nvSpPr>
        <p:spPr>
          <a:xfrm>
            <a:off x="6622473" y="3271976"/>
            <a:ext cx="775854" cy="5795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1"/>
          <p:cNvSpPr/>
          <p:nvPr/>
        </p:nvSpPr>
        <p:spPr>
          <a:xfrm>
            <a:off x="2563091" y="5624942"/>
            <a:ext cx="900316" cy="2467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1"/>
          <p:cNvSpPr txBox="1"/>
          <p:nvPr/>
        </p:nvSpPr>
        <p:spPr>
          <a:xfrm>
            <a:off x="5261644" y="-10"/>
            <a:ext cx="170091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 ÁN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2"/>
          <p:cNvPicPr preferRelativeResize="0"/>
          <p:nvPr/>
        </p:nvPicPr>
        <p:blipFill rotWithShape="1">
          <a:blip r:embed="rId3">
            <a:alphaModFix/>
          </a:blip>
          <a:srcRect t="9193" b="1643"/>
          <a:stretch/>
        </p:blipFill>
        <p:spPr>
          <a:xfrm>
            <a:off x="2646694" y="0"/>
            <a:ext cx="63656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2"/>
          <p:cNvSpPr txBox="1"/>
          <p:nvPr/>
        </p:nvSpPr>
        <p:spPr>
          <a:xfrm>
            <a:off x="249382" y="1478063"/>
            <a:ext cx="34082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1. Cắt và gấp bìa theo hình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p22"/>
          <p:cNvSpPr txBox="1"/>
          <p:nvPr/>
        </p:nvSpPr>
        <p:spPr>
          <a:xfrm>
            <a:off x="942109" y="3244334"/>
            <a:ext cx="42666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2. Gập bìa đã cắt thành khung nhà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p22"/>
          <p:cNvSpPr/>
          <p:nvPr/>
        </p:nvSpPr>
        <p:spPr>
          <a:xfrm>
            <a:off x="5888181" y="3740727"/>
            <a:ext cx="221674" cy="2078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11" name="Google Shape;311;p22"/>
          <p:cNvSpPr/>
          <p:nvPr/>
        </p:nvSpPr>
        <p:spPr>
          <a:xfrm>
            <a:off x="7342908" y="2216727"/>
            <a:ext cx="221674" cy="2078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12" name="Google Shape;312;p22"/>
          <p:cNvSpPr txBox="1"/>
          <p:nvPr/>
        </p:nvSpPr>
        <p:spPr>
          <a:xfrm>
            <a:off x="8430154" y="1512516"/>
            <a:ext cx="37618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3. Cắt và gập bìa tạo mái nhà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3" name="Google Shape;313;p22"/>
          <p:cNvSpPr txBox="1"/>
          <p:nvPr/>
        </p:nvSpPr>
        <p:spPr>
          <a:xfrm>
            <a:off x="471056" y="5397648"/>
            <a:ext cx="29925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4. Vẽ, cắt tạo các hình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 trí cho ngôi nhà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Google Shape;314;p22"/>
          <p:cNvSpPr txBox="1"/>
          <p:nvPr/>
        </p:nvSpPr>
        <p:spPr>
          <a:xfrm>
            <a:off x="8864745" y="5015390"/>
            <a:ext cx="289266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 5. Gắn các hình trang trí, mái nhà, khung nhà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 sản phẩm hoàn chỉnh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5" name="Google Shape;315;p22"/>
          <p:cNvCxnSpPr/>
          <p:nvPr/>
        </p:nvCxnSpPr>
        <p:spPr>
          <a:xfrm rot="10800000">
            <a:off x="8700656" y="6082145"/>
            <a:ext cx="3056752" cy="1385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16" name="Google Shape;316;p22"/>
          <p:cNvCxnSpPr/>
          <p:nvPr/>
        </p:nvCxnSpPr>
        <p:spPr>
          <a:xfrm rot="10800000">
            <a:off x="8271164" y="1881848"/>
            <a:ext cx="348624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17" name="Google Shape;317;p22"/>
          <p:cNvCxnSpPr/>
          <p:nvPr/>
        </p:nvCxnSpPr>
        <p:spPr>
          <a:xfrm>
            <a:off x="249382" y="1881848"/>
            <a:ext cx="3408219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18" name="Google Shape;318;p22"/>
          <p:cNvCxnSpPr/>
          <p:nvPr/>
        </p:nvCxnSpPr>
        <p:spPr>
          <a:xfrm>
            <a:off x="942109" y="3613666"/>
            <a:ext cx="4059382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19" name="Google Shape;319;p22"/>
          <p:cNvCxnSpPr/>
          <p:nvPr/>
        </p:nvCxnSpPr>
        <p:spPr>
          <a:xfrm rot="10800000" flipH="1">
            <a:off x="471056" y="6072440"/>
            <a:ext cx="3416501" cy="2356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20" name="Google Shape;320;p22"/>
          <p:cNvSpPr/>
          <p:nvPr/>
        </p:nvSpPr>
        <p:spPr>
          <a:xfrm>
            <a:off x="4211782" y="2216727"/>
            <a:ext cx="498763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2"/>
          <p:cNvSpPr/>
          <p:nvPr/>
        </p:nvSpPr>
        <p:spPr>
          <a:xfrm>
            <a:off x="7204363" y="2216727"/>
            <a:ext cx="498763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2"/>
          <p:cNvSpPr/>
          <p:nvPr/>
        </p:nvSpPr>
        <p:spPr>
          <a:xfrm>
            <a:off x="5749636" y="3740727"/>
            <a:ext cx="498763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2"/>
          <p:cNvSpPr/>
          <p:nvPr/>
        </p:nvSpPr>
        <p:spPr>
          <a:xfrm>
            <a:off x="4211781" y="6043979"/>
            <a:ext cx="498763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2"/>
          <p:cNvSpPr/>
          <p:nvPr/>
        </p:nvSpPr>
        <p:spPr>
          <a:xfrm>
            <a:off x="7342908" y="6449291"/>
            <a:ext cx="498763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23" descr="Blue sky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5604" y="1616075"/>
            <a:ext cx="9900790" cy="362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4"/>
          <p:cNvPicPr preferRelativeResize="0"/>
          <p:nvPr/>
        </p:nvPicPr>
        <p:blipFill rotWithShape="1">
          <a:blip r:embed="rId3">
            <a:alphaModFix/>
          </a:blip>
          <a:srcRect b="9119"/>
          <a:stretch/>
        </p:blipFill>
        <p:spPr>
          <a:xfrm>
            <a:off x="221422" y="2734652"/>
            <a:ext cx="3905250" cy="307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6440" y="2756413"/>
            <a:ext cx="3971429" cy="302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4"/>
          <p:cNvPicPr preferRelativeResize="0"/>
          <p:nvPr/>
        </p:nvPicPr>
        <p:blipFill rotWithShape="1">
          <a:blip r:embed="rId5">
            <a:alphaModFix/>
          </a:blip>
          <a:srcRect l="3847"/>
          <a:stretch/>
        </p:blipFill>
        <p:spPr>
          <a:xfrm>
            <a:off x="8797637" y="2128992"/>
            <a:ext cx="2743200" cy="425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4"/>
          <p:cNvSpPr/>
          <p:nvPr/>
        </p:nvSpPr>
        <p:spPr>
          <a:xfrm>
            <a:off x="0" y="0"/>
            <a:ext cx="12191999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tập nhóm: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 em hãy sử dụng tạo hình ngôi nhà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thiết kế một sản phẩm quà lưu niệm.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5"/>
          <p:cNvSpPr txBox="1"/>
          <p:nvPr/>
        </p:nvSpPr>
        <p:spPr>
          <a:xfrm>
            <a:off x="0" y="1094510"/>
            <a:ext cx="121920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tập nhóm: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 em hãy sử dụng tạo hình ngôi nhà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thiết kế một sản phẩm quà lưu niệm.</a:t>
            </a:r>
            <a:endParaRPr/>
          </a:p>
        </p:txBody>
      </p:sp>
      <p:pic>
        <p:nvPicPr>
          <p:cNvPr id="344" name="Google Shape;34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762" y="2892230"/>
            <a:ext cx="1088838" cy="1088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2853" y="5054005"/>
            <a:ext cx="1107593" cy="117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9353" y="3159148"/>
            <a:ext cx="1112108" cy="120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44738" y="4783075"/>
            <a:ext cx="1202826" cy="121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9925" y="5328674"/>
            <a:ext cx="904336" cy="983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29232" y="3856786"/>
            <a:ext cx="668801" cy="66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05066" y="152401"/>
            <a:ext cx="721353" cy="727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07172" y="533801"/>
            <a:ext cx="820502" cy="873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321" y="658871"/>
            <a:ext cx="942154" cy="1025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82402" y="5898945"/>
            <a:ext cx="776773" cy="827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33464" y="3289059"/>
            <a:ext cx="793086" cy="799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5407" y="257860"/>
            <a:ext cx="747513" cy="747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0910" y="5566436"/>
            <a:ext cx="858982" cy="858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85836" y="303880"/>
            <a:ext cx="654727" cy="701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35390" y="127409"/>
            <a:ext cx="856486" cy="91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67865" y="4170406"/>
            <a:ext cx="856486" cy="917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26" descr="Blue sky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6"/>
          <p:cNvSpPr txBox="1"/>
          <p:nvPr/>
        </p:nvSpPr>
        <p:spPr>
          <a:xfrm>
            <a:off x="0" y="2757049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 3: THẢO LUẬN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27" descr="Blue sky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7"/>
          <p:cNvSpPr txBox="1"/>
          <p:nvPr/>
        </p:nvSpPr>
        <p:spPr>
          <a:xfrm>
            <a:off x="-1" y="0"/>
            <a:ext cx="12191999" cy="5847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TRƯNG BÀY GIỚI THIỆU SẢN PHẨM THEO NHÓM</a:t>
            </a:r>
            <a:endParaRPr/>
          </a:p>
        </p:txBody>
      </p:sp>
      <p:sp>
        <p:nvSpPr>
          <p:cNvPr id="372" name="Google Shape;372;p27"/>
          <p:cNvSpPr txBox="1"/>
          <p:nvPr/>
        </p:nvSpPr>
        <p:spPr>
          <a:xfrm>
            <a:off x="443346" y="1177617"/>
            <a:ext cx="936567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 trình bày: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rgbClr val="2E75B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Sản phẩm mĩ thuật của nhóm em có tên là gì?</a:t>
            </a:r>
            <a:endParaRPr/>
          </a:p>
        </p:txBody>
      </p:sp>
      <p:sp>
        <p:nvSpPr>
          <p:cNvPr id="373" name="Google Shape;373;p27"/>
          <p:cNvSpPr txBox="1"/>
          <p:nvPr/>
        </p:nvSpPr>
        <p:spPr>
          <a:xfrm>
            <a:off x="443345" y="2620456"/>
            <a:ext cx="115269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Nhóm em đã sử dụng vật liệu gì để thiết kế quà lưu niệm?</a:t>
            </a:r>
            <a:endParaRPr/>
          </a:p>
        </p:txBody>
      </p:sp>
      <p:sp>
        <p:nvSpPr>
          <p:cNvPr id="374" name="Google Shape;374;p27"/>
          <p:cNvSpPr txBox="1"/>
          <p:nvPr/>
        </p:nvSpPr>
        <p:spPr>
          <a:xfrm>
            <a:off x="471055" y="3325643"/>
            <a:ext cx="1174865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Tạo hình ngôi nhà được sử dụng để trang trí quà lưu niệm trong chủ đề này như thế nào?</a:t>
            </a:r>
            <a:endParaRPr/>
          </a:p>
        </p:txBody>
      </p:sp>
      <p:sp>
        <p:nvSpPr>
          <p:cNvPr id="375" name="Google Shape;375;p27"/>
          <p:cNvSpPr txBox="1"/>
          <p:nvPr/>
        </p:nvSpPr>
        <p:spPr>
          <a:xfrm>
            <a:off x="498765" y="4243781"/>
            <a:ext cx="114161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Em đã học được gì về cách thiết kế và trang trí quà lưu niệm trong chủ đề này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28" descr="Blue sky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8"/>
          <p:cNvSpPr txBox="1"/>
          <p:nvPr/>
        </p:nvSpPr>
        <p:spPr>
          <a:xfrm>
            <a:off x="0" y="2895600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 4: VẬN DỤNG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9"/>
          <p:cNvSpPr txBox="1"/>
          <p:nvPr/>
        </p:nvSpPr>
        <p:spPr>
          <a:xfrm>
            <a:off x="795886" y="2985924"/>
            <a:ext cx="21674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Đèn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29" descr="Lịch để bàn 2020 kiêm hộp đựng đồ đa năn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9" descr="https://shop.congnghesongtin.com/datafiles/27121/upload/images/lich-ngoi-nha-2020-cong-nghe-song-tin%20%2812%29.jpg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9"/>
          <p:cNvSpPr txBox="1"/>
          <p:nvPr/>
        </p:nvSpPr>
        <p:spPr>
          <a:xfrm>
            <a:off x="8921619" y="3068956"/>
            <a:ext cx="20369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Lịch để bàn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0" name="Google Shape;390;p29"/>
          <p:cNvPicPr preferRelativeResize="0"/>
          <p:nvPr/>
        </p:nvPicPr>
        <p:blipFill rotWithShape="1">
          <a:blip r:embed="rId3">
            <a:alphaModFix/>
          </a:blip>
          <a:srcRect l="22374" t="25997" r="24691" b="974"/>
          <a:stretch/>
        </p:blipFill>
        <p:spPr>
          <a:xfrm>
            <a:off x="8387030" y="662094"/>
            <a:ext cx="2465459" cy="2258504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9"/>
          <p:cNvSpPr txBox="1"/>
          <p:nvPr/>
        </p:nvSpPr>
        <p:spPr>
          <a:xfrm>
            <a:off x="4156529" y="3028884"/>
            <a:ext cx="31502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Hộp đựng bàn chải đánh răng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29"/>
          <p:cNvSpPr txBox="1"/>
          <p:nvPr/>
        </p:nvSpPr>
        <p:spPr>
          <a:xfrm>
            <a:off x="1472227" y="6430091"/>
            <a:ext cx="10118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 hồ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Google Shape;393;p29"/>
          <p:cNvSpPr txBox="1"/>
          <p:nvPr/>
        </p:nvSpPr>
        <p:spPr>
          <a:xfrm>
            <a:off x="5103976" y="6426930"/>
            <a:ext cx="17235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Thùng rác mini</a:t>
            </a:r>
            <a:endParaRPr/>
          </a:p>
        </p:txBody>
      </p:sp>
      <p:pic>
        <p:nvPicPr>
          <p:cNvPr id="394" name="Google Shape;394;p29" descr="https://dogochobe.com/wp-content/uploads/2018/07/ke-trang-tri-008.jpg"/>
          <p:cNvPicPr preferRelativeResize="0"/>
          <p:nvPr/>
        </p:nvPicPr>
        <p:blipFill rotWithShape="1">
          <a:blip r:embed="rId4">
            <a:alphaModFix/>
          </a:blip>
          <a:srcRect t="-1708" r="28430"/>
          <a:stretch/>
        </p:blipFill>
        <p:spPr>
          <a:xfrm>
            <a:off x="8450470" y="3559029"/>
            <a:ext cx="2456289" cy="288175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9"/>
          <p:cNvSpPr txBox="1"/>
          <p:nvPr/>
        </p:nvSpPr>
        <p:spPr>
          <a:xfrm>
            <a:off x="9322226" y="6416236"/>
            <a:ext cx="10374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 sách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6" name="Google Shape;396;p29" descr="https://cf.shopee.vn/file/289f7cf5fe019eef05991a1db719a3a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0320" y="3559030"/>
            <a:ext cx="2846335" cy="2846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9" descr="Đèn Trụ: Mẫu đèn trụ cổng ngoại thất cao cấp cho sân vườn - Đèn Toàn Lợ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0375" y="332202"/>
            <a:ext cx="2605263" cy="2605263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9"/>
          <p:cNvSpPr/>
          <p:nvPr/>
        </p:nvSpPr>
        <p:spPr>
          <a:xfrm>
            <a:off x="307975" y="443504"/>
            <a:ext cx="1299152" cy="3170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9"/>
          <p:cNvSpPr/>
          <p:nvPr/>
        </p:nvSpPr>
        <p:spPr>
          <a:xfrm>
            <a:off x="1186153" y="2633205"/>
            <a:ext cx="1299152" cy="3170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9"/>
          <p:cNvSpPr/>
          <p:nvPr/>
        </p:nvSpPr>
        <p:spPr>
          <a:xfrm>
            <a:off x="7056" y="464998"/>
            <a:ext cx="1299152" cy="3170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9"/>
          <p:cNvSpPr/>
          <p:nvPr/>
        </p:nvSpPr>
        <p:spPr>
          <a:xfrm>
            <a:off x="197983" y="2594310"/>
            <a:ext cx="1299152" cy="3170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29" descr="Hộp đựng bàn chải hình ngôi nhà siêu cute dán tường phòng tắm sang trọng,  kệ treo bàn chải và ly súc miệng (tặng kèm 3 ly ) GD312-HBC-Ngoinha - Kệ xà"/>
          <p:cNvPicPr preferRelativeResize="0"/>
          <p:nvPr/>
        </p:nvPicPr>
        <p:blipFill rotWithShape="1">
          <a:blip r:embed="rId7">
            <a:alphaModFix/>
          </a:blip>
          <a:srcRect t="4785" b="6426"/>
          <a:stretch/>
        </p:blipFill>
        <p:spPr>
          <a:xfrm>
            <a:off x="4334894" y="628648"/>
            <a:ext cx="2612951" cy="2319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9" descr="Thùng Rác mini Hình Ngôi Nhà Nhật Bản | Shopee Việt Nam"/>
          <p:cNvPicPr preferRelativeResize="0"/>
          <p:nvPr/>
        </p:nvPicPr>
        <p:blipFill rotWithShape="1">
          <a:blip r:embed="rId8">
            <a:alphaModFix/>
          </a:blip>
          <a:srcRect l="10175" t="13450" r="14370" b="16095"/>
          <a:stretch/>
        </p:blipFill>
        <p:spPr>
          <a:xfrm>
            <a:off x="4243305" y="3559030"/>
            <a:ext cx="3048333" cy="284633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9"/>
          <p:cNvSpPr txBox="1"/>
          <p:nvPr/>
        </p:nvSpPr>
        <p:spPr>
          <a:xfrm>
            <a:off x="7056" y="11938"/>
            <a:ext cx="121849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SỐ VẬT DỤNG CÓ HÌNH DÁNG NGÔI NHÀ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30" descr="Blue sky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0"/>
          <p:cNvSpPr txBox="1"/>
          <p:nvPr/>
        </p:nvSpPr>
        <p:spPr>
          <a:xfrm>
            <a:off x="0" y="2717787"/>
            <a:ext cx="12192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endParaRPr sz="7200" b="1">
              <a:solidFill>
                <a:srgbClr val="1E4E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p30"/>
          <p:cNvSpPr txBox="1"/>
          <p:nvPr/>
        </p:nvSpPr>
        <p:spPr>
          <a:xfrm>
            <a:off x="637309" y="1690254"/>
            <a:ext cx="113607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tập về nhà</a:t>
            </a:r>
            <a:r>
              <a:rPr lang="en-US" sz="32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32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sz="3200" b="1" u="sng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2" name="Google Shape;412;p30"/>
          <p:cNvSpPr txBox="1"/>
          <p:nvPr/>
        </p:nvSpPr>
        <p:spPr>
          <a:xfrm>
            <a:off x="332509" y="2717787"/>
            <a:ext cx="119152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hãy thiết kế một đồ dùng trong gia đình có sử dụng hình ảnh ngôi nhà.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4" descr="Blue sky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8" name="Google Shape;98;p4"/>
          <p:cNvGraphicFramePr/>
          <p:nvPr/>
        </p:nvGraphicFramePr>
        <p:xfrm>
          <a:off x="1524000" y="749276"/>
          <a:ext cx="8922350" cy="27432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46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Mĩ thuật tạo hình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Mĩ thuật ứng dụng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9" name="Google Shape;99;p4"/>
          <p:cNvSpPr txBox="1"/>
          <p:nvPr/>
        </p:nvSpPr>
        <p:spPr>
          <a:xfrm>
            <a:off x="2200680" y="3440484"/>
            <a:ext cx="313258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lphaL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Thiết kế thời trang</a:t>
            </a: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lphaL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Hội họa</a:t>
            </a: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lphaL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Thiết kế đồ họa</a:t>
            </a: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lphaL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Điêu khắc</a:t>
            </a:r>
            <a:endParaRPr sz="2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7259782" y="325581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6511636" y="3440484"/>
            <a:ext cx="339067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lphaLcPeriod" startAt="5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họa tranh in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lphaLcPeriod" startAt="5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Thiết kế công nghiệp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lphaLcPeriod" startAt="5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Thiết kế đồ chơi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lphaLcPeriod" startAt="5"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Tượng </a:t>
            </a:r>
            <a:endParaRPr/>
          </a:p>
        </p:txBody>
      </p:sp>
      <p:sp>
        <p:nvSpPr>
          <p:cNvPr id="102" name="Google Shape;102;p4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FBE4D4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Em hãy chọn các đáp án cho sẵn dưới đây để điền vào đúng cột tương ứng.</a:t>
            </a:r>
            <a:endParaRPr/>
          </a:p>
        </p:txBody>
      </p:sp>
      <p:sp>
        <p:nvSpPr>
          <p:cNvPr id="103" name="Google Shape;103;p4">
            <a:hlinkClick r:id="" action="ppaction://noaction"/>
          </p:cNvPr>
          <p:cNvSpPr/>
          <p:nvPr/>
        </p:nvSpPr>
        <p:spPr>
          <a:xfrm>
            <a:off x="9642765" y="5734953"/>
            <a:ext cx="2175165" cy="970648"/>
          </a:xfrm>
          <a:prstGeom prst="wave">
            <a:avLst>
              <a:gd name="adj1" fmla="val 12500"/>
              <a:gd name="adj2" fmla="val 0"/>
            </a:avLst>
          </a:prstGeom>
          <a:solidFill>
            <a:srgbClr val="9CC2E5"/>
          </a:solidFill>
          <a:ln w="127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 ÁN</a:t>
            </a:r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7292" y="356978"/>
            <a:ext cx="964490" cy="876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8174" y="1079771"/>
            <a:ext cx="6203373" cy="5778229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1"/>
          <p:cNvSpPr/>
          <p:nvPr/>
        </p:nvSpPr>
        <p:spPr>
          <a:xfrm>
            <a:off x="3213594" y="16313"/>
            <a:ext cx="6109575" cy="923330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VICTORY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5" descr="Blue sky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9" name="Google Shape;109;p5"/>
          <p:cNvGraphicFramePr/>
          <p:nvPr/>
        </p:nvGraphicFramePr>
        <p:xfrm>
          <a:off x="1579418" y="1109498"/>
          <a:ext cx="9268700" cy="37118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63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Mĩ thuật tạo hình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Mĩ thuật ứng dụng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b. Hội họa</a:t>
                      </a: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d. Điêu khắc</a:t>
                      </a: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e. Đồ họa tranh in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h. Tượng</a:t>
                      </a: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a. Thiết kế thời trang</a:t>
                      </a: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c. Thiết kế đồ họa</a:t>
                      </a: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f. Thiết kế công nghiệp</a:t>
                      </a: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g. Thiết kế đồ chơi</a:t>
                      </a:r>
                      <a:endParaRPr sz="24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6080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0" name="Google Shape;110;p5"/>
          <p:cNvSpPr txBox="1"/>
          <p:nvPr/>
        </p:nvSpPr>
        <p:spPr>
          <a:xfrm>
            <a:off x="0" y="200806"/>
            <a:ext cx="121919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 ÁN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6" descr="https://cf.shopee.vn/file/6749c3c51cf584ff825f1d750ef39e1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818" y="885957"/>
            <a:ext cx="2642032" cy="2642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188" y="3846211"/>
            <a:ext cx="2642032" cy="2662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6575" y="885957"/>
            <a:ext cx="4904510" cy="562266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 txBox="1"/>
          <p:nvPr/>
        </p:nvSpPr>
        <p:spPr>
          <a:xfrm>
            <a:off x="-160914" y="106070"/>
            <a:ext cx="12191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số quà lưu niệm đẹp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Google Shape;119;p6" descr="Top 10 cửa hàng quà lưu niệm &amp;quot;chất&amp;quot; nhất tại Hải Phòng"/>
          <p:cNvPicPr preferRelativeResize="0"/>
          <p:nvPr/>
        </p:nvPicPr>
        <p:blipFill rotWithShape="1">
          <a:blip r:embed="rId6">
            <a:alphaModFix/>
          </a:blip>
          <a:srcRect t="50061" r="66042" b="-1"/>
          <a:stretch/>
        </p:blipFill>
        <p:spPr>
          <a:xfrm>
            <a:off x="2926354" y="2109704"/>
            <a:ext cx="4101347" cy="4523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 descr="Blue sky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/>
          <p:nvPr/>
        </p:nvSpPr>
        <p:spPr>
          <a:xfrm>
            <a:off x="0" y="0"/>
            <a:ext cx="12192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800"/>
              <a:buFont typeface="Times New Roman"/>
              <a:buNone/>
            </a:pPr>
            <a:r>
              <a:rPr lang="en-US" sz="4800" b="1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 BÀI HỌC</a:t>
            </a:r>
            <a:endParaRPr/>
          </a:p>
        </p:txBody>
      </p:sp>
      <p:pic>
        <p:nvPicPr>
          <p:cNvPr id="126" name="Google Shape;12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30975"/>
            <a:ext cx="12192000" cy="532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8" descr="Blue sky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8"/>
          <p:cNvSpPr txBox="1"/>
          <p:nvPr/>
        </p:nvSpPr>
        <p:spPr>
          <a:xfrm>
            <a:off x="0" y="2022760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 I: QUAN SÁT</a:t>
            </a:r>
            <a:endParaRPr/>
          </a:p>
        </p:txBody>
      </p:sp>
      <p:pic>
        <p:nvPicPr>
          <p:cNvPr id="133" name="Google Shape;13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7019" y="3110294"/>
            <a:ext cx="1457959" cy="1392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/>
          <p:nvPr/>
        </p:nvSpPr>
        <p:spPr>
          <a:xfrm>
            <a:off x="0" y="234461"/>
            <a:ext cx="1219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1: Theo em thế nào là quà lưu niệm</a:t>
            </a:r>
            <a:r>
              <a:rPr lang="en-US" sz="2400" b="1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4020502" y="2016427"/>
            <a:ext cx="3247806" cy="3033728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</a:t>
            </a: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3677407" y="1585660"/>
            <a:ext cx="3984171" cy="3984171"/>
          </a:xfrm>
          <a:prstGeom prst="ellipse">
            <a:avLst/>
          </a:prstGeom>
          <a:solidFill>
            <a:srgbClr val="3BCCFF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4001286" y="1910952"/>
            <a:ext cx="3333585" cy="3333585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4009412" y="2223527"/>
            <a:ext cx="3333585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43" name="Google Shape;143;p9"/>
          <p:cNvSpPr txBox="1"/>
          <p:nvPr/>
        </p:nvSpPr>
        <p:spPr>
          <a:xfrm>
            <a:off x="4001286" y="2259178"/>
            <a:ext cx="3327784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44" name="Google Shape;144;p9"/>
          <p:cNvSpPr txBox="1"/>
          <p:nvPr/>
        </p:nvSpPr>
        <p:spPr>
          <a:xfrm>
            <a:off x="3976269" y="2259178"/>
            <a:ext cx="3352802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45" name="Google Shape;145;p9"/>
          <p:cNvSpPr txBox="1"/>
          <p:nvPr/>
        </p:nvSpPr>
        <p:spPr>
          <a:xfrm>
            <a:off x="3993160" y="2294829"/>
            <a:ext cx="3335910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46" name="Google Shape;146;p9"/>
          <p:cNvSpPr txBox="1"/>
          <p:nvPr/>
        </p:nvSpPr>
        <p:spPr>
          <a:xfrm>
            <a:off x="4009412" y="2295313"/>
            <a:ext cx="3319658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0">
                <a:solidFill>
                  <a:srgbClr val="3BCC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47" name="Google Shape;147;p9"/>
          <p:cNvSpPr txBox="1"/>
          <p:nvPr/>
        </p:nvSpPr>
        <p:spPr>
          <a:xfrm>
            <a:off x="4027816" y="2371773"/>
            <a:ext cx="3333585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3BC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HẾT GIỜ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/>
          <p:nvPr/>
        </p:nvSpPr>
        <p:spPr>
          <a:xfrm>
            <a:off x="0" y="4028"/>
            <a:ext cx="12192000" cy="461665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SỐ QUÀ LƯU NIỆM CÓ TẠO HÌNH NGÔI NHÀ ĐỂ TRANG TRÍ</a:t>
            </a:r>
            <a:endParaRPr/>
          </a:p>
        </p:txBody>
      </p:sp>
      <p:pic>
        <p:nvPicPr>
          <p:cNvPr id="153" name="Google Shape;15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5393" y="3666556"/>
            <a:ext cx="2890417" cy="2890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0" descr="Clip: Hướng dẫn làm thiệp chúc mừng Giáng sinh 3D cực đơn giả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4074" y="3922155"/>
            <a:ext cx="3513091" cy="263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2627" y="3555757"/>
            <a:ext cx="2354502" cy="307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0" descr="https://lh3.googleusercontent.com/proxy/aoZwXSfDvb90c3ouwZ9xuttze3nveeNMKVSZ3qAE7OX2wlenovlO1g2AphZvHwGeOb0ArA8KV46Em_lVDGWYBHYZGJJ-IF6cnONnbJZvlb4sTreoDJCvj2j1thycXWGgUL_qQv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40632" y="618054"/>
            <a:ext cx="5510356" cy="2896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0" descr="https://www.junbaby.vn/Images/IconUpload/images/cach-lam-khung-anh-bang-que-kem-hinh-ngoi-nha-4.jpg"/>
          <p:cNvPicPr preferRelativeResize="0"/>
          <p:nvPr/>
        </p:nvPicPr>
        <p:blipFill rotWithShape="1">
          <a:blip r:embed="rId7">
            <a:alphaModFix/>
          </a:blip>
          <a:srcRect b="51267"/>
          <a:stretch/>
        </p:blipFill>
        <p:spPr>
          <a:xfrm>
            <a:off x="719011" y="659618"/>
            <a:ext cx="2762250" cy="2887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Microsoft Office PowerPoint</Application>
  <PresentationFormat>Widescreen</PresentationFormat>
  <Paragraphs>135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NG</dc:creator>
  <cp:lastModifiedBy>NG</cp:lastModifiedBy>
  <cp:revision>1</cp:revision>
  <dcterms:created xsi:type="dcterms:W3CDTF">2024-10-21T04:13:16Z</dcterms:created>
  <dcterms:modified xsi:type="dcterms:W3CDTF">2024-10-21T04:13:32Z</dcterms:modified>
</cp:coreProperties>
</file>