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5"/>
  </p:notesMasterIdLst>
  <p:sldIdLst>
    <p:sldId id="628" r:id="rId2"/>
    <p:sldId id="630" r:id="rId3"/>
    <p:sldId id="632" r:id="rId4"/>
    <p:sldId id="633" r:id="rId5"/>
    <p:sldId id="629" r:id="rId6"/>
    <p:sldId id="631" r:id="rId7"/>
    <p:sldId id="423" r:id="rId8"/>
    <p:sldId id="575" r:id="rId9"/>
    <p:sldId id="424" r:id="rId10"/>
    <p:sldId id="576" r:id="rId11"/>
    <p:sldId id="577" r:id="rId12"/>
    <p:sldId id="635" r:id="rId13"/>
    <p:sldId id="578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154642"/>
    <a:srgbClr val="FFCCFF"/>
    <a:srgbClr val="B5853D"/>
    <a:srgbClr val="F8C7A5"/>
    <a:srgbClr val="F0886C"/>
    <a:srgbClr val="8B5F31"/>
    <a:srgbClr val="7A573E"/>
    <a:srgbClr val="E2B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2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0A08-5FAB-46A1-8917-CC04C822CF8A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EBE8-AD40-4DC1-B8C5-4450813FBA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23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84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6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093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7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1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220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386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3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3208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5" y="1970736"/>
            <a:ext cx="3442039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54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8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911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9388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6" y="2840525"/>
            <a:ext cx="2527631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497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81062-1FA7-4484-80AB-D44A334D8A54}" type="datetimeFigureOut">
              <a:rPr lang="en-US" altLang="vi-VN" smtClean="0"/>
              <a:pPr>
                <a:defRPr/>
              </a:pPr>
              <a:t>10/17/2025</a:t>
            </a:fld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4F448-5B35-4684-BB46-58B97403CA2B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9467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277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669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45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5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2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0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3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0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5CE8F-7729-40D6-83F2-C80F8D38DC84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CE2D-FFA8-4DB4-B72B-98A857EE20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图文框 6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4"/>
          <a:srcRect l="21709" t="28104"/>
          <a:stretch>
            <a:fillRect/>
          </a:stretch>
        </p:blipFill>
        <p:spPr>
          <a:xfrm rot="21135172">
            <a:off x="-148159" y="-201943"/>
            <a:ext cx="3398403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5"/>
          <a:srcRect r="24130" b="22282"/>
          <a:stretch>
            <a:fillRect/>
          </a:stretch>
        </p:blipFill>
        <p:spPr>
          <a:xfrm>
            <a:off x="9258301" y="4688353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744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59" r:id="rId20"/>
    <p:sldLayoutId id="2147483661" r:id="rId21"/>
    <p:sldLayoutId id="2147483699" r:id="rId22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DỊCH VÀ NỒNG ĐỘ</a:t>
            </a:r>
            <a:r>
              <a:rPr lang="en-US" sz="3200" b="1" dirty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064DA-6D57-2CE7-7FEA-73E6EA630BE6}"/>
              </a:ext>
            </a:extLst>
          </p:cNvPr>
          <p:cNvSpPr txBox="1"/>
          <p:nvPr/>
        </p:nvSpPr>
        <p:spPr>
          <a:xfrm>
            <a:off x="264974" y="5366721"/>
            <a:ext cx="6544745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24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54F89-7014-E6DF-775D-34363DE958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7107" y="1943189"/>
            <a:ext cx="2360644" cy="2815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A092-F4C6-577B-CB71-95224EB2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9647" t="-19840" r="-1062" b="19840"/>
          <a:stretch/>
        </p:blipFill>
        <p:spPr>
          <a:xfrm>
            <a:off x="8306372" y="748033"/>
            <a:ext cx="3761644" cy="4891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1A092-F4C6-577B-CB71-95224EB2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74663"/>
          <a:stretch/>
        </p:blipFill>
        <p:spPr>
          <a:xfrm>
            <a:off x="6725702" y="1718399"/>
            <a:ext cx="1530221" cy="38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1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651E30-8428-83D9-9D49-1E9ADDA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4" y="4212766"/>
            <a:ext cx="2261532" cy="22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1CDC0-1347-CFBF-D852-F2B72CC03664}"/>
              </a:ext>
            </a:extLst>
          </p:cNvPr>
          <p:cNvSpPr txBox="1"/>
          <p:nvPr/>
        </p:nvSpPr>
        <p:spPr>
          <a:xfrm>
            <a:off x="1944049" y="1706046"/>
            <a:ext cx="8628949" cy="2100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dirty="0" err="1">
                <a:ea typeface="Times New Roman" panose="02020603050405020304" pitchFamily="18" charset="0"/>
              </a:rPr>
              <a:t>L</a:t>
            </a:r>
            <a:r>
              <a:rPr lang="en-US" sz="3200" b="1" dirty="0" err="1">
                <a:effectLst/>
                <a:ea typeface="Times New Roman" panose="02020603050405020304" pitchFamily="18" charset="0"/>
              </a:rPr>
              <a:t>ưu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ý:</a:t>
            </a:r>
          </a:p>
          <a:p>
            <a:pPr marL="0" marR="0" indent="457200" algn="just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spc="10" dirty="0" err="1">
                <a:ea typeface="Times New Roman" panose="02020603050405020304" pitchFamily="18" charset="0"/>
              </a:rPr>
              <a:t>Đ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rắn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sẽ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nếu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nhiệt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b="1" spc="10" dirty="0"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khí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sẽ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nếu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giảm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nhiệt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tăng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áp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ea typeface="Times New Roman" panose="02020603050405020304" pitchFamily="18" charset="0"/>
              </a:rPr>
              <a:t>suất</a:t>
            </a:r>
            <a:r>
              <a:rPr lang="en-US" sz="3200" b="1" spc="10" dirty="0">
                <a:effectLst/>
                <a:ea typeface="Times New Roman" panose="02020603050405020304" pitchFamily="18" charset="0"/>
              </a:rPr>
              <a:t>.</a:t>
            </a:r>
            <a:endParaRPr lang="en-US" sz="32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9EA047-05AF-2473-1A68-C6DAF4E08F0D}"/>
              </a:ext>
            </a:extLst>
          </p:cNvPr>
          <p:cNvSpPr txBox="1"/>
          <p:nvPr/>
        </p:nvSpPr>
        <p:spPr>
          <a:xfrm>
            <a:off x="202723" y="1889696"/>
            <a:ext cx="10894488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nhiệt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25 °C,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12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muối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X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20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khuấy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kĩ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5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muối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tan.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muối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X.</a:t>
            </a: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F2E46-A270-52C0-3B72-10CFD8856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20" t="25984" r="-1106" b="9163"/>
          <a:stretch/>
        </p:blipFill>
        <p:spPr>
          <a:xfrm>
            <a:off x="9724293" y="-25250"/>
            <a:ext cx="2183255" cy="13573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1549D1-93E8-B547-028C-3DF1E9B91903}"/>
              </a:ext>
            </a:extLst>
          </p:cNvPr>
          <p:cNvSpPr/>
          <p:nvPr/>
        </p:nvSpPr>
        <p:spPr>
          <a:xfrm>
            <a:off x="2480880" y="70788"/>
            <a:ext cx="6500560" cy="60255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7844" y="141232"/>
            <a:ext cx="25255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949" y="5786695"/>
            <a:ext cx="1232599" cy="6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/>
              <p:nvPr/>
            </p:nvSpPr>
            <p:spPr>
              <a:xfrm>
                <a:off x="505768" y="3043934"/>
                <a:ext cx="10288397" cy="172451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70C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𝑐𝑡</m:t>
                        </m:r>
                      </m:sub>
                    </m:sSub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12 − 5 = 7 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20g </a:t>
                </a:r>
                <a:r>
                  <a:rPr lang="en-US" sz="2800" spc="15" dirty="0" err="1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spc="1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25 °C </a:t>
                </a:r>
                <a:r>
                  <a:rPr lang="en-US" sz="2800" spc="1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spc="15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.100</m:t>
                    </m:r>
                    <m:r>
                      <a:rPr lang="en-US" sz="2800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spc="15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.100= 35 (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/100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2800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68" y="3043934"/>
                <a:ext cx="10288397" cy="1724511"/>
              </a:xfrm>
              <a:prstGeom prst="rect">
                <a:avLst/>
              </a:prstGeom>
              <a:blipFill>
                <a:blip r:embed="rId6"/>
                <a:stretch>
                  <a:fillRect l="-1244" b="-106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2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uiExpand="1" build="p"/>
      <p:bldP spid="1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9EA047-05AF-2473-1A68-C6DAF4E08F0D}"/>
              </a:ext>
            </a:extLst>
          </p:cNvPr>
          <p:cNvSpPr txBox="1"/>
          <p:nvPr/>
        </p:nvSpPr>
        <p:spPr>
          <a:xfrm>
            <a:off x="43818" y="1136774"/>
            <a:ext cx="113746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2. Ở 18 °C,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hoà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hết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53 gam Na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250 gam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dung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800" b="1" spc="1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bão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hoà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Na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nhiệt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spc="10" dirty="0">
              <a:solidFill>
                <a:srgbClr val="FFFF00"/>
              </a:solidFill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rgbClr val="FFFF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F2E46-A270-52C0-3B72-10CFD8856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20" t="25984" r="-1106" b="9163"/>
          <a:stretch/>
        </p:blipFill>
        <p:spPr>
          <a:xfrm>
            <a:off x="9724293" y="-25250"/>
            <a:ext cx="2183255" cy="13573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1549D1-93E8-B547-028C-3DF1E9B91903}"/>
              </a:ext>
            </a:extLst>
          </p:cNvPr>
          <p:cNvSpPr/>
          <p:nvPr/>
        </p:nvSpPr>
        <p:spPr>
          <a:xfrm>
            <a:off x="2480880" y="70788"/>
            <a:ext cx="6500560" cy="60255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7844" y="141232"/>
            <a:ext cx="25255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949" y="5786695"/>
            <a:ext cx="1232599" cy="69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/>
              <p:nvPr/>
            </p:nvSpPr>
            <p:spPr>
              <a:xfrm>
                <a:off x="890007" y="2356403"/>
                <a:ext cx="9438557" cy="8231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spc="15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𝑵𝒂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𝑪𝑶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800" b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𝟐𝟓𝟎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𝟐𝟏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07" y="2356403"/>
                <a:ext cx="9438557" cy="823174"/>
              </a:xfrm>
              <a:prstGeom prst="rect">
                <a:avLst/>
              </a:prstGeom>
              <a:blipFill>
                <a:blip r:embed="rId6"/>
                <a:stretch>
                  <a:fillRect b="-296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5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uiExpand="1" build="p"/>
      <p:bldP spid="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/>
              <p:nvPr/>
            </p:nvSpPr>
            <p:spPr>
              <a:xfrm>
                <a:off x="682112" y="2727715"/>
                <a:ext cx="10133808" cy="300864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tan: </a:t>
                </a:r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=&gt;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𝒄𝒕</m:t>
                        </m:r>
                      </m:sub>
                    </m:sSub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spc="15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hối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KNO</a:t>
                </a:r>
                <a:r>
                  <a:rPr lang="en-US" sz="2800" b="1" baseline="-250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tan 150 gam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dung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bão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𝑲𝑵𝑶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spc="15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  </m:t>
                            </m:r>
                            <m:r>
                              <a:rPr lang="en-US" sz="2800" b="1" i="1" spc="15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𝟏𝟓𝟎</m:t>
                            </m:r>
                          </m:e>
                          <m:sub/>
                        </m:sSub>
                      </m:num>
                      <m:den>
                        <m:r>
                          <a:rPr lang="en-US" sz="2800" b="1" i="1" spc="15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𝟒𝟓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pc="15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9EA047-05AF-2473-1A68-C6DAF4E08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12" y="2727715"/>
                <a:ext cx="10133808" cy="3008644"/>
              </a:xfrm>
              <a:prstGeom prst="rect">
                <a:avLst/>
              </a:prstGeom>
              <a:blipFill>
                <a:blip r:embed="rId2"/>
                <a:stretch>
                  <a:fillRect l="-1264" r="-782" b="-24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F4F2E46-A270-52C0-3B72-10CFD8856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20" t="25984" r="-1106" b="9163"/>
          <a:stretch/>
        </p:blipFill>
        <p:spPr>
          <a:xfrm>
            <a:off x="9724293" y="-25250"/>
            <a:ext cx="2183255" cy="1357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EA047-05AF-2473-1A68-C6DAF4E08F0D}"/>
              </a:ext>
            </a:extLst>
          </p:cNvPr>
          <p:cNvSpPr txBox="1"/>
          <p:nvPr/>
        </p:nvSpPr>
        <p:spPr>
          <a:xfrm>
            <a:off x="664256" y="1136774"/>
            <a:ext cx="10133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20°C,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m gam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KNO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150 gam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spc="1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KNO</a:t>
            </a:r>
            <a:r>
              <a:rPr lang="en-US" sz="2800" b="1" spc="10" baseline="-2500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 ở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30 gam.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</a:rPr>
              <a:t> 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7844" y="141232"/>
            <a:ext cx="25255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8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2760663" y="964025"/>
            <a:ext cx="731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9253" name="Group 37"/>
          <p:cNvGrpSpPr>
            <a:grpSpLocks/>
          </p:cNvGrpSpPr>
          <p:nvPr/>
        </p:nvGrpSpPr>
        <p:grpSpPr bwMode="auto">
          <a:xfrm>
            <a:off x="2702897" y="1378311"/>
            <a:ext cx="6489240" cy="957201"/>
            <a:chOff x="158" y="167"/>
            <a:chExt cx="1938" cy="768"/>
          </a:xfrm>
        </p:grpSpPr>
        <p:sp>
          <p:nvSpPr>
            <p:cNvPr id="9254" name="AutoShape 38"/>
            <p:cNvSpPr>
              <a:spLocks noChangeArrowheads="1"/>
            </p:cNvSpPr>
            <p:nvPr/>
          </p:nvSpPr>
          <p:spPr bwMode="gray">
            <a:xfrm>
              <a:off x="349" y="300"/>
              <a:ext cx="1747" cy="512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12700" algn="ctr">
              <a:solidFill>
                <a:srgbClr val="FF6600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imes New Roman" pitchFamily="18" charset="0"/>
                  <a:ea typeface="굴림" pitchFamily="34" charset="-127"/>
                </a:rPr>
                <a:t>NỘI DUNG BÀI HỌC</a:t>
              </a:r>
              <a:endParaRPr lang="en-US" sz="3000" b="1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9255" name="AutoShape 39"/>
            <p:cNvSpPr>
              <a:spLocks noChangeArrowheads="1"/>
            </p:cNvSpPr>
            <p:nvPr/>
          </p:nvSpPr>
          <p:spPr bwMode="gray">
            <a:xfrm>
              <a:off x="158" y="167"/>
              <a:ext cx="327" cy="768"/>
            </a:xfrm>
            <a:prstGeom prst="diamond">
              <a:avLst/>
            </a:prstGeom>
            <a:solidFill>
              <a:srgbClr val="CC000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Text Box 40"/>
            <p:cNvSpPr txBox="1">
              <a:spLocks noChangeArrowheads="1"/>
            </p:cNvSpPr>
            <p:nvPr/>
          </p:nvSpPr>
          <p:spPr bwMode="gray">
            <a:xfrm>
              <a:off x="449" y="363"/>
              <a:ext cx="16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03225"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92150"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eaLnBrk="0" hangingPunct="0"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03225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61796" y="2440537"/>
            <a:ext cx="6616157" cy="714150"/>
            <a:chOff x="1208845" y="2571613"/>
            <a:chExt cx="5544791" cy="714150"/>
          </a:xfrm>
        </p:grpSpPr>
        <p:sp>
          <p:nvSpPr>
            <p:cNvPr id="9260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5165678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000" b="1" dirty="0">
                  <a:latin typeface="Arial" charset="0"/>
                </a:rPr>
                <a:t>     </a:t>
              </a:r>
              <a:r>
                <a:rPr lang="en-US" sz="2400" b="1" dirty="0">
                  <a:latin typeface="Arial" charset="0"/>
                </a:rPr>
                <a:t>DUNG DỊCH- CHẤT TAN &amp; DUNG MÔI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9265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9266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9267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9268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9269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9270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9271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charset="0"/>
                  </a:rPr>
                  <a:t>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23987" y="58719"/>
            <a:ext cx="11558262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Malgun Gothic Semilight" panose="020B0502040204020203" charset="-122"/>
                <a:cs typeface="Times New Roman" panose="02020603050405020304" pitchFamily="18" charset="0"/>
              </a:rPr>
              <a:t>DUNG DỊCH &amp; NỒNG ĐỘ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2961795" y="3361951"/>
            <a:ext cx="6616159" cy="714150"/>
            <a:chOff x="1208845" y="2571613"/>
            <a:chExt cx="5544793" cy="714150"/>
          </a:xfrm>
        </p:grpSpPr>
        <p:sp>
          <p:nvSpPr>
            <p:cNvPr id="49" name="AutoShape 44"/>
            <p:cNvSpPr>
              <a:spLocks noChangeArrowheads="1"/>
            </p:cNvSpPr>
            <p:nvPr/>
          </p:nvSpPr>
          <p:spPr bwMode="gray">
            <a:xfrm>
              <a:off x="1587959" y="2571613"/>
              <a:ext cx="5165679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400" b="1" dirty="0">
                  <a:latin typeface="Arial" charset="0"/>
                </a:rPr>
                <a:t>     ĐỘ TAN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54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55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56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57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58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52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charset="0"/>
                  </a:rPr>
                  <a:t>II.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989357" y="4221445"/>
            <a:ext cx="6588597" cy="714150"/>
            <a:chOff x="1208845" y="2571613"/>
            <a:chExt cx="5521694" cy="714150"/>
          </a:xfrm>
        </p:grpSpPr>
        <p:sp>
          <p:nvSpPr>
            <p:cNvPr id="60" name="AutoShape 44"/>
            <p:cNvSpPr>
              <a:spLocks noChangeArrowheads="1"/>
            </p:cNvSpPr>
            <p:nvPr/>
          </p:nvSpPr>
          <p:spPr bwMode="gray">
            <a:xfrm>
              <a:off x="1587959" y="2571613"/>
              <a:ext cx="5142580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400" b="1" dirty="0">
                  <a:latin typeface="Arial" charset="0"/>
                </a:rPr>
                <a:t>     NỒNG ĐỘ DUNG DỊCH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62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64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65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66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67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68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63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charset="0"/>
                  </a:rPr>
                  <a:t>III.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2970565" y="5108385"/>
            <a:ext cx="6607389" cy="714150"/>
            <a:chOff x="1208845" y="2571613"/>
            <a:chExt cx="5537443" cy="714150"/>
          </a:xfrm>
        </p:grpSpPr>
        <p:sp>
          <p:nvSpPr>
            <p:cNvPr id="39" name="AutoShape 44"/>
            <p:cNvSpPr>
              <a:spLocks noChangeArrowheads="1"/>
            </p:cNvSpPr>
            <p:nvPr/>
          </p:nvSpPr>
          <p:spPr bwMode="gray">
            <a:xfrm>
              <a:off x="1587959" y="2571613"/>
              <a:ext cx="5158329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400" b="1" dirty="0">
                  <a:latin typeface="Arial" charset="0"/>
                </a:rPr>
                <a:t>     THỰC HÀNH PHA CHẾ DUNG DỊCH  </a:t>
              </a:r>
            </a:p>
            <a:p>
              <a:r>
                <a:rPr lang="en-US" sz="2400" b="1" dirty="0">
                  <a:latin typeface="Arial" charset="0"/>
                </a:rPr>
                <a:t>     </a:t>
              </a:r>
              <a:r>
                <a:rPr lang="en-US" sz="2400" b="1" dirty="0" err="1">
                  <a:latin typeface="Arial" charset="0"/>
                </a:rPr>
                <a:t>theo</a:t>
              </a:r>
              <a:r>
                <a:rPr lang="en-US" sz="2400" b="1" dirty="0">
                  <a:latin typeface="Arial" charset="0"/>
                </a:rPr>
                <a:t> </a:t>
              </a:r>
              <a:r>
                <a:rPr lang="en-US" sz="2400" b="1" dirty="0" err="1">
                  <a:latin typeface="Arial" charset="0"/>
                </a:rPr>
                <a:t>một</a:t>
              </a:r>
              <a:r>
                <a:rPr lang="en-US" sz="2400" b="1" dirty="0">
                  <a:latin typeface="Arial" charset="0"/>
                </a:rPr>
                <a:t> </a:t>
              </a:r>
              <a:r>
                <a:rPr lang="en-US" sz="2400" b="1" dirty="0" err="1">
                  <a:latin typeface="Arial" charset="0"/>
                </a:rPr>
                <a:t>nồng</a:t>
              </a:r>
              <a:r>
                <a:rPr lang="en-US" sz="2400" b="1" dirty="0">
                  <a:latin typeface="Arial" charset="0"/>
                </a:rPr>
                <a:t> </a:t>
              </a:r>
              <a:r>
                <a:rPr lang="en-US" sz="2400" b="1" dirty="0" err="1">
                  <a:latin typeface="Arial" charset="0"/>
                </a:rPr>
                <a:t>độ</a:t>
              </a:r>
              <a:r>
                <a:rPr lang="en-US" sz="2400" b="1" dirty="0">
                  <a:latin typeface="Arial" charset="0"/>
                </a:rPr>
                <a:t> </a:t>
              </a:r>
              <a:r>
                <a:rPr lang="en-US" sz="2400" b="1" dirty="0" err="1">
                  <a:latin typeface="Arial" charset="0"/>
                </a:rPr>
                <a:t>cho</a:t>
              </a:r>
              <a:r>
                <a:rPr lang="en-US" sz="2400" b="1" dirty="0">
                  <a:latin typeface="Arial" charset="0"/>
                </a:rPr>
                <a:t> </a:t>
              </a:r>
              <a:r>
                <a:rPr lang="en-US" sz="2400" b="1" dirty="0" err="1">
                  <a:latin typeface="Arial" charset="0"/>
                </a:rPr>
                <a:t>trước</a:t>
              </a:r>
              <a:endParaRPr lang="en-US" sz="2400" b="1" dirty="0">
                <a:latin typeface="Arial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41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43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44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45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46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47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42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charset="0"/>
                  </a:rPr>
                  <a:t>IV.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7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146563" y="55247"/>
            <a:ext cx="10573635" cy="994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SGK,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5269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44"/>
            <a:ext cx="1146563" cy="906445"/>
          </a:xfrm>
          <a:prstGeom prst="rect">
            <a:avLst/>
          </a:prstGeom>
        </p:spPr>
      </p:pic>
      <p:pic>
        <p:nvPicPr>
          <p:cNvPr id="9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401" y="10217"/>
            <a:ext cx="1232599" cy="693337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0299" y="1683866"/>
            <a:ext cx="11871701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cs typeface="Arial" panose="020B0604020202020204" pitchFamily="34" charset="0"/>
              </a:rPr>
              <a:t>Câu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Arial" panose="020B0604020202020204" pitchFamily="34" charset="0"/>
              </a:rPr>
              <a:t> 1: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khả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năng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hòa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tan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khác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tạo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thành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dịch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gọi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oxi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.</a:t>
            </a:r>
            <a:r>
              <a:rPr lang="en-US" altLang="en-US" sz="2400" b="1" dirty="0">
                <a:cs typeface="Arial" panose="020B0604020202020204" pitchFamily="34" charset="0"/>
              </a:rPr>
              <a:t>	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B.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khử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.</a:t>
            </a:r>
            <a:r>
              <a:rPr lang="en-US" altLang="en-US" sz="2400" b="1" dirty="0">
                <a:cs typeface="Arial" panose="020B0604020202020204" pitchFamily="34" charset="0"/>
              </a:rPr>
              <a:t>	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C.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môi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.</a:t>
            </a:r>
            <a:r>
              <a:rPr lang="en-US" altLang="en-US" sz="2400" b="1" dirty="0">
                <a:cs typeface="Arial" panose="020B0604020202020204" pitchFamily="34" charset="0"/>
              </a:rPr>
              <a:t>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D.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tan.</a:t>
            </a:r>
          </a:p>
          <a:p>
            <a:endParaRPr lang="en-US" sz="2400" b="1" dirty="0"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Câu 2:</a:t>
            </a:r>
            <a:r>
              <a:rPr lang="vi-VN" sz="2400" b="1" dirty="0">
                <a:cs typeface="Arial" panose="020B0604020202020204" pitchFamily="34" charset="0"/>
              </a:rPr>
              <a:t> Chất tan là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A. hỗn hợp đồng nhất của dung môi và chất tan.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B. chất bị hòa tan trong dung môi.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C. chất có khả năng tác dụng với nước.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D. chất có khả năng hòa tan chất khác để tạo thành dung dịch.</a:t>
            </a:r>
          </a:p>
          <a:p>
            <a:endParaRPr lang="en-US" sz="2400" b="1" dirty="0"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Câu 3:</a:t>
            </a:r>
            <a:r>
              <a:rPr lang="vi-VN" sz="2400" b="1" dirty="0">
                <a:cs typeface="Arial" panose="020B0604020202020204" pitchFamily="34" charset="0"/>
              </a:rPr>
              <a:t> Hỗn hợp đồng nhất của dung môi và chất tan được gọi là</a:t>
            </a:r>
          </a:p>
          <a:p>
            <a:pPr marL="342900" indent="-342900">
              <a:buAutoNum type="alphaUcPeriod"/>
            </a:pPr>
            <a:r>
              <a:rPr lang="vi-VN" sz="2400" b="1" dirty="0">
                <a:cs typeface="Arial" panose="020B0604020202020204" pitchFamily="34" charset="0"/>
              </a:rPr>
              <a:t>dung dịch.</a:t>
            </a:r>
            <a:r>
              <a:rPr lang="en-US" sz="2400" b="1" dirty="0">
                <a:cs typeface="Arial" panose="020B0604020202020204" pitchFamily="34" charset="0"/>
              </a:rPr>
              <a:t>	</a:t>
            </a:r>
            <a:r>
              <a:rPr lang="vi-VN" sz="2400" b="1" dirty="0">
                <a:cs typeface="Arial" panose="020B0604020202020204" pitchFamily="34" charset="0"/>
              </a:rPr>
              <a:t>B. dung môi.</a:t>
            </a:r>
            <a:r>
              <a:rPr lang="en-US" sz="2400" b="1" dirty="0">
                <a:cs typeface="Arial" panose="020B0604020202020204" pitchFamily="34" charset="0"/>
              </a:rPr>
              <a:t>	</a:t>
            </a:r>
            <a:r>
              <a:rPr lang="vi-VN" sz="2400" b="1" dirty="0">
                <a:cs typeface="Arial" panose="020B0604020202020204" pitchFamily="34" charset="0"/>
              </a:rPr>
              <a:t>C. chất tan.</a:t>
            </a:r>
            <a:r>
              <a:rPr lang="en-US" sz="2400" b="1" dirty="0">
                <a:cs typeface="Arial" panose="020B0604020202020204" pitchFamily="34" charset="0"/>
              </a:rPr>
              <a:t>		</a:t>
            </a:r>
            <a:r>
              <a:rPr lang="vi-VN" sz="2400" b="1" dirty="0">
                <a:cs typeface="Arial" panose="020B0604020202020204" pitchFamily="34" charset="0"/>
              </a:rPr>
              <a:t>D. kiềm.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710767" y="2116772"/>
            <a:ext cx="447554" cy="4249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Oval 11"/>
          <p:cNvSpPr/>
          <p:nvPr/>
        </p:nvSpPr>
        <p:spPr>
          <a:xfrm>
            <a:off x="326151" y="3484929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val 12"/>
          <p:cNvSpPr/>
          <p:nvPr/>
        </p:nvSpPr>
        <p:spPr>
          <a:xfrm>
            <a:off x="339069" y="5404136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34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2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DỊCH VÀ NỒNG ĐỘ</a:t>
            </a:r>
            <a:r>
              <a:rPr lang="en-US" sz="3200" b="1" dirty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08" y="876141"/>
            <a:ext cx="6616157" cy="714150"/>
            <a:chOff x="1208845" y="2571613"/>
            <a:chExt cx="5544791" cy="714150"/>
          </a:xfrm>
        </p:grpSpPr>
        <p:sp>
          <p:nvSpPr>
            <p:cNvPr id="5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5165678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000" b="1" dirty="0">
                  <a:latin typeface="Arial" charset="0"/>
                </a:rPr>
                <a:t>     </a:t>
              </a:r>
              <a:r>
                <a:rPr lang="en-US" sz="2400" b="1" dirty="0">
                  <a:latin typeface="Arial" charset="0"/>
                </a:rPr>
                <a:t>DUNG DỊCH- CHẤT TAN &amp; DUNG MÔI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9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10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1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2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3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8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charset="0"/>
                  </a:rPr>
                  <a:t>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23180" y="2087730"/>
            <a:ext cx="11944836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400" b="1" dirty="0"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C00000"/>
                </a:solidFill>
                <a:cs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vi-VN" sz="2400" b="1" dirty="0">
                <a:cs typeface="Arial" panose="020B0604020202020204" pitchFamily="34" charset="0"/>
              </a:rPr>
              <a:t> Cho dần dần và liên tục đường vào cốc nước, khuấy nhẹ. </a:t>
            </a:r>
            <a:endParaRPr lang="en-US" sz="2400" b="1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 panose="020B0604020202020204" pitchFamily="34" charset="0"/>
              </a:rPr>
              <a:t>    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Ở giai đoạn đầu ta được dung dịch đường, dung dịch này vẫn có thể hòa tan thêm đường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gọi là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r>
              <a:rPr lang="vi-VN" sz="2400" b="1" dirty="0">
                <a:cs typeface="Arial" panose="020B0604020202020204" pitchFamily="34" charset="0"/>
              </a:rPr>
              <a:t>A. dung dịch đường chưa bão hòa.</a:t>
            </a:r>
            <a:r>
              <a:rPr lang="en-US" sz="2400" b="1" dirty="0">
                <a:cs typeface="Arial" panose="020B0604020202020204" pitchFamily="34" charset="0"/>
              </a:rPr>
              <a:t>		</a:t>
            </a:r>
            <a:r>
              <a:rPr lang="vi-VN" sz="2400" b="1" dirty="0">
                <a:cs typeface="Arial" panose="020B0604020202020204" pitchFamily="34" charset="0"/>
              </a:rPr>
              <a:t>B. dung dịch đường trung tính.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C. dung dịch đường bão hòa.</a:t>
            </a:r>
            <a:r>
              <a:rPr lang="en-US" sz="2400" b="1" dirty="0">
                <a:cs typeface="Arial" panose="020B0604020202020204" pitchFamily="34" charset="0"/>
              </a:rPr>
              <a:t>		</a:t>
            </a:r>
            <a:r>
              <a:rPr lang="vi-VN" sz="2400" b="1" dirty="0">
                <a:cs typeface="Arial" panose="020B0604020202020204" pitchFamily="34" charset="0"/>
              </a:rPr>
              <a:t>D. dung dịch đường kém bão hòa.</a:t>
            </a:r>
          </a:p>
          <a:p>
            <a:r>
              <a:rPr lang="en-US" sz="2400" b="1" dirty="0"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FF"/>
                </a:solidFill>
                <a:cs typeface="Arial" panose="020B0604020202020204" pitchFamily="34" charset="0"/>
              </a:rPr>
              <a:t>Ở giai đoạn sau ta được một dung dịch đường không thể hòa tan thêm đường gọi là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A. dung dịch đường chưa bão hòa.</a:t>
            </a:r>
            <a:r>
              <a:rPr lang="en-US" sz="2400" b="1" dirty="0">
                <a:cs typeface="Arial" panose="020B0604020202020204" pitchFamily="34" charset="0"/>
              </a:rPr>
              <a:t>		</a:t>
            </a:r>
            <a:r>
              <a:rPr lang="vi-VN" sz="2400" b="1" dirty="0">
                <a:cs typeface="Arial" panose="020B0604020202020204" pitchFamily="34" charset="0"/>
              </a:rPr>
              <a:t>B. dung dịch đường trung tính.</a:t>
            </a:r>
          </a:p>
          <a:p>
            <a:r>
              <a:rPr lang="vi-VN" sz="2400" b="1" dirty="0">
                <a:cs typeface="Arial" panose="020B0604020202020204" pitchFamily="34" charset="0"/>
              </a:rPr>
              <a:t>C. dung dịch đường bão hòa.</a:t>
            </a:r>
            <a:r>
              <a:rPr lang="en-US" sz="2400" b="1" dirty="0">
                <a:cs typeface="Arial" panose="020B0604020202020204" pitchFamily="34" charset="0"/>
              </a:rPr>
              <a:t>			</a:t>
            </a:r>
            <a:r>
              <a:rPr lang="vi-VN" sz="2400" b="1" dirty="0">
                <a:cs typeface="Arial" panose="020B0604020202020204" pitchFamily="34" charset="0"/>
              </a:rPr>
              <a:t>D. dung dịch đường kém bão hòa.</a:t>
            </a:r>
          </a:p>
          <a:p>
            <a:endParaRPr lang="vi-VN" sz="2400" b="1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2695" y="3646346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/>
          <p:cNvSpPr/>
          <p:nvPr/>
        </p:nvSpPr>
        <p:spPr>
          <a:xfrm>
            <a:off x="161057" y="5416622"/>
            <a:ext cx="386771" cy="4981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16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DỊCH VÀ NỒNG ĐỘ</a:t>
            </a:r>
            <a:r>
              <a:rPr lang="en-US" sz="3200" b="1" dirty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08" y="876141"/>
            <a:ext cx="6616157" cy="714150"/>
            <a:chOff x="1208845" y="2571613"/>
            <a:chExt cx="5544791" cy="714150"/>
          </a:xfrm>
        </p:grpSpPr>
        <p:sp>
          <p:nvSpPr>
            <p:cNvPr id="5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5165678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000" b="1" dirty="0">
                  <a:latin typeface="Arial" charset="0"/>
                </a:rPr>
                <a:t>     </a:t>
              </a:r>
              <a:r>
                <a:rPr lang="en-US" sz="2400" b="1" dirty="0">
                  <a:latin typeface="Arial" charset="0"/>
                </a:rPr>
                <a:t>DUNG DỊCH- CHẤT TAN &amp; DUNG MÔI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08845" y="2644694"/>
              <a:ext cx="701373" cy="576791"/>
              <a:chOff x="1425139" y="3178000"/>
              <a:chExt cx="701373" cy="576791"/>
            </a:xfrm>
          </p:grpSpPr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9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10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1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2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3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8" name="Text Box 55"/>
              <p:cNvSpPr txBox="1">
                <a:spLocks noChangeArrowheads="1"/>
              </p:cNvSpPr>
              <p:nvPr/>
            </p:nvSpPr>
            <p:spPr bwMode="gray">
              <a:xfrm>
                <a:off x="1595102" y="3258927"/>
                <a:ext cx="386188" cy="3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  <a:latin typeface="Arial" charset="0"/>
                  </a:rPr>
                  <a:t>I.</a:t>
                </a:r>
                <a:endParaRPr lang="en-US" b="1" dirty="0">
                  <a:latin typeface="Arial" charset="0"/>
                </a:endParaRPr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088616" y="1872448"/>
            <a:ext cx="10457621" cy="415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hỗn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hợp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đồng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nhất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của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môi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	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dd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=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ct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+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dm</a:t>
            </a:r>
            <a:endParaRPr lang="en-US" altLang="en-US" sz="2400" b="1" dirty="0">
              <a:solidFill>
                <a:srgbClr val="00FFFF"/>
              </a:solidFill>
              <a:latin typeface="Open Sans"/>
            </a:endParaRPr>
          </a:p>
          <a:p>
            <a:pPr algn="just"/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Trong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đó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00FFFF"/>
                </a:solidFill>
                <a:effectLst/>
                <a:latin typeface="Open Sans"/>
              </a:rPr>
              <a:t>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dd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khối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lượng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dung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dịch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(g)</a:t>
            </a:r>
          </a:p>
          <a:p>
            <a:pPr algn="just"/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	      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ct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khối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lượng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chất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tan (g)</a:t>
            </a:r>
          </a:p>
          <a:p>
            <a:pPr algn="just"/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	      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</a:t>
            </a:r>
            <a:r>
              <a:rPr lang="en-US" altLang="en-US" sz="2400" b="1" baseline="-25000" dirty="0" err="1">
                <a:solidFill>
                  <a:srgbClr val="00FFFF"/>
                </a:solidFill>
                <a:latin typeface="Open Sans"/>
              </a:rPr>
              <a:t>dm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: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khối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lượng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dung </a:t>
            </a:r>
            <a:r>
              <a:rPr lang="en-US" altLang="en-US" sz="2400" b="1" dirty="0" err="1">
                <a:solidFill>
                  <a:srgbClr val="00FFFF"/>
                </a:solidFill>
                <a:latin typeface="Open Sans"/>
              </a:rPr>
              <a:t>môi</a:t>
            </a:r>
            <a:r>
              <a:rPr lang="en-US" altLang="en-US" sz="2400" b="1" dirty="0">
                <a:solidFill>
                  <a:srgbClr val="00FFFF"/>
                </a:solidFill>
                <a:latin typeface="Open Sans"/>
              </a:rPr>
              <a:t> (g)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1" i="0" u="none" strike="noStrike" cap="none" normalizeH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- 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môi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nước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ở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lỏng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-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C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ở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rắn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lỏng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khí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algn="just"/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- 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Ở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một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nhiệt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độ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,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áp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suất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nhất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Open Sans"/>
              </a:rPr>
              <a:t>định</a:t>
            </a:r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:</a:t>
            </a:r>
          </a:p>
          <a:p>
            <a:pPr algn="just"/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+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chưa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bão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thêm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</a:p>
          <a:p>
            <a:pPr algn="just"/>
            <a:r>
              <a:rPr lang="en-US" altLang="en-US" sz="2400" b="1" dirty="0">
                <a:solidFill>
                  <a:srgbClr val="FFFF00"/>
                </a:solidFill>
                <a:latin typeface="Open Sans"/>
              </a:rPr>
              <a:t> +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bão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là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dịch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không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hoà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thêm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chất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/>
              </a:rPr>
              <a:t> tan.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07" y="1030190"/>
            <a:ext cx="1194882" cy="11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915865"/>
              </p:ext>
            </p:extLst>
          </p:nvPr>
        </p:nvGraphicFramePr>
        <p:xfrm>
          <a:off x="112996" y="875757"/>
          <a:ext cx="11932822" cy="5751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523">
                  <a:extLst>
                    <a:ext uri="{9D8B030D-6E8A-4147-A177-3AD203B41FA5}">
                      <a16:colId xmlns:a16="http://schemas.microsoft.com/office/drawing/2014/main" val="3597270415"/>
                    </a:ext>
                  </a:extLst>
                </a:gridCol>
                <a:gridCol w="3719980">
                  <a:extLst>
                    <a:ext uri="{9D8B030D-6E8A-4147-A177-3AD203B41FA5}">
                      <a16:colId xmlns:a16="http://schemas.microsoft.com/office/drawing/2014/main" val="1763080378"/>
                    </a:ext>
                  </a:extLst>
                </a:gridCol>
                <a:gridCol w="3070210">
                  <a:extLst>
                    <a:ext uri="{9D8B030D-6E8A-4147-A177-3AD203B41FA5}">
                      <a16:colId xmlns:a16="http://schemas.microsoft.com/office/drawing/2014/main" val="727517990"/>
                    </a:ext>
                  </a:extLst>
                </a:gridCol>
                <a:gridCol w="1626232">
                  <a:extLst>
                    <a:ext uri="{9D8B030D-6E8A-4147-A177-3AD203B41FA5}">
                      <a16:colId xmlns:a16="http://schemas.microsoft.com/office/drawing/2014/main" val="2360849194"/>
                    </a:ext>
                  </a:extLst>
                </a:gridCol>
                <a:gridCol w="1523370">
                  <a:extLst>
                    <a:ext uri="{9D8B030D-6E8A-4147-A177-3AD203B41FA5}">
                      <a16:colId xmlns:a16="http://schemas.microsoft.com/office/drawing/2014/main" val="384889257"/>
                    </a:ext>
                  </a:extLst>
                </a:gridCol>
                <a:gridCol w="1269507">
                  <a:extLst>
                    <a:ext uri="{9D8B030D-6E8A-4147-A177-3AD203B41FA5}">
                      <a16:colId xmlns:a16="http://schemas.microsoft.com/office/drawing/2014/main" val="3136564874"/>
                    </a:ext>
                  </a:extLst>
                </a:gridCol>
              </a:tblGrid>
              <a:tr h="426623">
                <a:tc gridSpan="6"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46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01533"/>
                  </a:ext>
                </a:extLst>
              </a:tr>
              <a:tr h="6633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hỗn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tan</a:t>
                      </a:r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2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0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244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copper (II)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sufate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(CuSO</a:t>
                      </a:r>
                      <a:r>
                        <a:rPr lang="en-US" sz="2000" b="1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0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04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sữa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4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mL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+ 4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3g)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r>
                        <a:rPr lang="en-US" sz="20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p.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9308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65783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44"/>
            <a:ext cx="1146563" cy="906445"/>
          </a:xfrm>
          <a:prstGeom prst="rect">
            <a:avLst/>
          </a:prstGeom>
        </p:spPr>
      </p:pic>
      <p:pic>
        <p:nvPicPr>
          <p:cNvPr id="1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401" y="10217"/>
            <a:ext cx="1232599" cy="6933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370165" y="38022"/>
            <a:ext cx="7144717" cy="9264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dung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tan, …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D7970C-806B-5C54-AE89-F9C1354A2E49}"/>
              </a:ext>
            </a:extLst>
          </p:cNvPr>
          <p:cNvSpPr txBox="1"/>
          <p:nvPr/>
        </p:nvSpPr>
        <p:spPr>
          <a:xfrm>
            <a:off x="4675809" y="2310895"/>
            <a:ext cx="28403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b="1" kern="0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ỗ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9272542" y="2334282"/>
            <a:ext cx="1206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4D6F0-33B4-BED0-DB0F-2E38EE610EA3}"/>
              </a:ext>
            </a:extLst>
          </p:cNvPr>
          <p:cNvSpPr txBox="1"/>
          <p:nvPr/>
        </p:nvSpPr>
        <p:spPr>
          <a:xfrm>
            <a:off x="10719487" y="2410678"/>
            <a:ext cx="1233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7670894" y="2256790"/>
            <a:ext cx="1206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D7970C-806B-5C54-AE89-F9C1354A2E49}"/>
              </a:ext>
            </a:extLst>
          </p:cNvPr>
          <p:cNvSpPr txBox="1"/>
          <p:nvPr/>
        </p:nvSpPr>
        <p:spPr>
          <a:xfrm>
            <a:off x="4707645" y="3246251"/>
            <a:ext cx="2808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CuSO</a:t>
            </a:r>
            <a:r>
              <a:rPr lang="en-US" sz="2000" b="1" kern="0" baseline="-250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tan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9272541" y="3372694"/>
            <a:ext cx="1206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CuSO</a:t>
            </a:r>
            <a:r>
              <a:rPr lang="en-US" sz="2000" b="1" kern="0" baseline="-250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D4D6F0-33B4-BED0-DB0F-2E38EE610EA3}"/>
              </a:ext>
            </a:extLst>
          </p:cNvPr>
          <p:cNvSpPr txBox="1"/>
          <p:nvPr/>
        </p:nvSpPr>
        <p:spPr>
          <a:xfrm>
            <a:off x="10753877" y="3461694"/>
            <a:ext cx="13291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7516191" y="3246251"/>
            <a:ext cx="1206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2400" b="1" kern="0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DB97F2-3F5B-9DD6-1448-F2702FC4DC97}"/>
              </a:ext>
            </a:extLst>
          </p:cNvPr>
          <p:cNvSpPr txBox="1"/>
          <p:nvPr/>
        </p:nvSpPr>
        <p:spPr>
          <a:xfrm>
            <a:off x="4665326" y="4407442"/>
            <a:ext cx="32392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Bột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sữa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tan,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vẩn</a:t>
            </a:r>
            <a:r>
              <a:rPr lang="en-US" sz="2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đục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75EBE3-AA91-272A-5DDB-AD40B529B314}"/>
              </a:ext>
            </a:extLst>
          </p:cNvPr>
          <p:cNvSpPr txBox="1"/>
          <p:nvPr/>
        </p:nvSpPr>
        <p:spPr>
          <a:xfrm>
            <a:off x="7666484" y="4398585"/>
            <a:ext cx="13748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2400" b="1" kern="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F8876C-77AF-AB5E-3E4D-BB47054877D9}"/>
              </a:ext>
            </a:extLst>
          </p:cNvPr>
          <p:cNvSpPr txBox="1"/>
          <p:nvPr/>
        </p:nvSpPr>
        <p:spPr>
          <a:xfrm>
            <a:off x="4495785" y="5497418"/>
            <a:ext cx="3578344" cy="1234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tan.</a:t>
            </a:r>
          </a:p>
          <a:p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200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2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tan </a:t>
            </a:r>
            <a:r>
              <a:rPr lang="en-US" sz="22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E17818-1E78-813F-B934-D8C3253029F3}"/>
              </a:ext>
            </a:extLst>
          </p:cNvPr>
          <p:cNvSpPr txBox="1"/>
          <p:nvPr/>
        </p:nvSpPr>
        <p:spPr>
          <a:xfrm>
            <a:off x="9041351" y="5699075"/>
            <a:ext cx="149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endParaRPr lang="en-US" sz="2400" b="1" kern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2E932A-17A4-5BCA-2738-6CE2A7D6D838}"/>
              </a:ext>
            </a:extLst>
          </p:cNvPr>
          <p:cNvSpPr txBox="1"/>
          <p:nvPr/>
        </p:nvSpPr>
        <p:spPr>
          <a:xfrm>
            <a:off x="10804849" y="5699075"/>
            <a:ext cx="13291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464E98-EDD3-84C0-77E3-0FC78713AB69}"/>
              </a:ext>
            </a:extLst>
          </p:cNvPr>
          <p:cNvSpPr txBox="1"/>
          <p:nvPr/>
        </p:nvSpPr>
        <p:spPr>
          <a:xfrm>
            <a:off x="7475040" y="5517859"/>
            <a:ext cx="1757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 </a:t>
            </a:r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60B9F5-D1E9-5A90-1381-3B7E60631DD2}"/>
              </a:ext>
            </a:extLst>
          </p:cNvPr>
          <p:cNvSpPr txBox="1"/>
          <p:nvPr/>
        </p:nvSpPr>
        <p:spPr>
          <a:xfrm>
            <a:off x="1776251" y="1426959"/>
            <a:ext cx="10167257" cy="10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4572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sodium carbonate (Na</a:t>
            </a:r>
            <a:r>
              <a:rPr lang="en-US" sz="2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n-US" sz="2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AEDE01-E79A-DECE-4A7D-E1CD52F5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9" y="4212768"/>
            <a:ext cx="2261532" cy="22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0B9F5-D1E9-5A90-1381-3B7E60631DD2}"/>
              </a:ext>
            </a:extLst>
          </p:cNvPr>
          <p:cNvSpPr txBox="1"/>
          <p:nvPr/>
        </p:nvSpPr>
        <p:spPr>
          <a:xfrm>
            <a:off x="1776250" y="2833378"/>
            <a:ext cx="10167257" cy="2200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khuấy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776250" y="108513"/>
            <a:ext cx="7144717" cy="9264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/>
          <p:cNvGrpSpPr/>
          <p:nvPr/>
        </p:nvGrpSpPr>
        <p:grpSpPr>
          <a:xfrm>
            <a:off x="1461208" y="1823921"/>
            <a:ext cx="2860879" cy="1953124"/>
            <a:chOff x="1468531" y="1871421"/>
            <a:chExt cx="2080967" cy="1585199"/>
          </a:xfrm>
        </p:grpSpPr>
        <p:sp>
          <p:nvSpPr>
            <p:cNvPr id="17" name="Oval 3"/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2"/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Oval 1"/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4000" dirty="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II</a:t>
              </a:r>
            </a:p>
          </p:txBody>
        </p:sp>
        <p:sp>
          <p:nvSpPr>
            <p:cNvPr id="20" name="Oval 5"/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6"/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322085" y="2413337"/>
            <a:ext cx="2889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154642"/>
                </a:solidFill>
                <a:latin typeface="+mj-lt"/>
                <a:ea typeface="汉仪喵魂体W" panose="00020600040101010101" pitchFamily="18" charset="-122"/>
              </a:rPr>
              <a:t>Độ tan</a:t>
            </a:r>
            <a:endParaRPr lang="zh-CN" altLang="en-US" sz="6000" b="1" dirty="0">
              <a:solidFill>
                <a:srgbClr val="154642"/>
              </a:solidFill>
              <a:latin typeface="+mj-lt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2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54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D13892-F574-0371-0697-BE3D5B313C07}"/>
              </a:ext>
            </a:extLst>
          </p:cNvPr>
          <p:cNvSpPr txBox="1"/>
          <p:nvPr/>
        </p:nvSpPr>
        <p:spPr>
          <a:xfrm>
            <a:off x="1776250" y="727238"/>
            <a:ext cx="9689375" cy="2463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30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600" dirty="0" err="1"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ghiên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cứu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tin SGK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4572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 tan của một chất trong nước là gì ?</a:t>
            </a:r>
            <a:endParaRPr lang="en-US" sz="28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5720" algn="just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492A6-BE28-4FE9-8043-C331AF8E2834}"/>
              </a:ext>
            </a:extLst>
          </p:cNvPr>
          <p:cNvSpPr txBox="1"/>
          <p:nvPr/>
        </p:nvSpPr>
        <p:spPr>
          <a:xfrm>
            <a:off x="1776250" y="108513"/>
            <a:ext cx="24008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88000"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GB" sz="2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D13892-F574-0371-0697-BE3D5B313C07}"/>
                  </a:ext>
                </a:extLst>
              </p:cNvPr>
              <p:cNvSpPr txBox="1"/>
              <p:nvPr/>
            </p:nvSpPr>
            <p:spPr>
              <a:xfrm>
                <a:off x="1636095" y="2041952"/>
                <a:ext cx="9969683" cy="34243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tan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gam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hòa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tan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100g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dung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bão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hòa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45720" algn="just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4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spc="15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S </a:t>
                </a:r>
                <a:r>
                  <a:rPr lang="en-US" sz="3200" b="1" spc="15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pc="15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1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b="1" i="1" spc="15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4000" b="1" i="1" spc="15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4000" b="1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1" i="1" spc="15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45720" algn="just" fontAlgn="base">
                  <a:lnSpc>
                    <a:spcPct val="107000"/>
                  </a:lnSpc>
                </a:pP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45720" algn="just" fontAlgn="base">
                  <a:lnSpc>
                    <a:spcPct val="107000"/>
                  </a:lnSpc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rong đó S là độ tan, đơn vị g; 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45720" algn="just" fontAlgn="base">
                  <a:lnSpc>
                    <a:spcPct val="107000"/>
                  </a:lnSpc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</a:t>
                </a: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vi-VN" sz="24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ct</a:t>
                </a:r>
                <a:r>
                  <a:rPr lang="vi-V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là khối lượng chất tan, đơn vị là gam (g); 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D13892-F574-0371-0697-BE3D5B31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095" y="2041952"/>
                <a:ext cx="9969683" cy="3424335"/>
              </a:xfrm>
              <a:prstGeom prst="rect">
                <a:avLst/>
              </a:prstGeom>
              <a:blipFill>
                <a:blip r:embed="rId3"/>
                <a:stretch>
                  <a:fillRect l="-917" t="-1423" r="-489" b="-23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465878" y="3110891"/>
            <a:ext cx="1088572" cy="236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7" y="1802034"/>
            <a:ext cx="1194882" cy="1120202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6315" y="163258"/>
            <a:ext cx="11871701" cy="58477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latin typeface="Arial" panose="020B0604020202020204" pitchFamily="34" charset="0"/>
                <a:ea typeface="汉仪喵魂体W" panose="00020600040101010101" pitchFamily="18" charset="-122"/>
                <a:cs typeface="Arial" panose="020B0604020202020204" pitchFamily="34" charset="0"/>
              </a:rPr>
              <a:t> 4: DUNG DỊCH VÀ NỒNG ĐỘ</a:t>
            </a:r>
            <a:r>
              <a:rPr lang="en-US" sz="3200" b="1" dirty="0">
                <a:latin typeface="Arial" panose="020B0604020202020204" pitchFamily="34" charset="0"/>
                <a:ea typeface="Malgun Gothic Semilight" panose="020B0502040204020203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876141"/>
            <a:ext cx="2660074" cy="714150"/>
            <a:chOff x="1193405" y="2571613"/>
            <a:chExt cx="2217165" cy="714150"/>
          </a:xfrm>
        </p:grpSpPr>
        <p:sp>
          <p:nvSpPr>
            <p:cNvPr id="12" name="AutoShape 44"/>
            <p:cNvSpPr>
              <a:spLocks noChangeArrowheads="1"/>
            </p:cNvSpPr>
            <p:nvPr/>
          </p:nvSpPr>
          <p:spPr bwMode="gray">
            <a:xfrm>
              <a:off x="1587958" y="2571613"/>
              <a:ext cx="1822612" cy="7141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r>
                <a:rPr lang="en-US" sz="2000" b="1" dirty="0">
                  <a:latin typeface="Arial" charset="0"/>
                </a:rPr>
                <a:t>     </a:t>
              </a:r>
              <a:r>
                <a:rPr lang="en-US" sz="2400" b="1" dirty="0">
                  <a:latin typeface="Arial" charset="0"/>
                </a:rPr>
                <a:t>ĐỘ TAN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193405" y="2644694"/>
              <a:ext cx="716813" cy="576791"/>
              <a:chOff x="1409699" y="3178000"/>
              <a:chExt cx="716813" cy="576791"/>
            </a:xfrm>
          </p:grpSpPr>
          <p:grpSp>
            <p:nvGrpSpPr>
              <p:cNvPr id="14" name="Group 49"/>
              <p:cNvGrpSpPr>
                <a:grpSpLocks/>
              </p:cNvGrpSpPr>
              <p:nvPr/>
            </p:nvGrpSpPr>
            <p:grpSpPr bwMode="auto">
              <a:xfrm>
                <a:off x="1425139" y="3178000"/>
                <a:ext cx="701373" cy="576791"/>
                <a:chOff x="1289" y="587"/>
                <a:chExt cx="668" cy="647"/>
              </a:xfrm>
            </p:grpSpPr>
            <p:sp>
              <p:nvSpPr>
                <p:cNvPr id="16" name="Oval 50"/>
                <p:cNvSpPr>
                  <a:spLocks noChangeArrowheads="1"/>
                </p:cNvSpPr>
                <p:nvPr/>
              </p:nvSpPr>
              <p:spPr bwMode="gray">
                <a:xfrm>
                  <a:off x="1289" y="625"/>
                  <a:ext cx="668" cy="58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b="1"/>
                </a:p>
              </p:txBody>
            </p:sp>
            <p:sp>
              <p:nvSpPr>
                <p:cNvPr id="17" name="Oval 51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8" name="Oval 52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19" name="Oval 53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  <p:sp>
              <p:nvSpPr>
                <p:cNvPr id="20" name="Oval 54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15" name="Text Box 55"/>
              <p:cNvSpPr txBox="1">
                <a:spLocks noChangeArrowheads="1"/>
              </p:cNvSpPr>
              <p:nvPr/>
            </p:nvSpPr>
            <p:spPr bwMode="gray">
              <a:xfrm>
                <a:off x="1409699" y="3292803"/>
                <a:ext cx="65051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Arial" charset="0"/>
                  </a:rPr>
                  <a:t>II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66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复古花朵说课教育通用ppt模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1180</Words>
  <Application>Microsoft Office PowerPoint</Application>
  <PresentationFormat>Widescreen</PresentationFormat>
  <Paragraphs>129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Cambria Math</vt:lpstr>
      <vt:lpstr>Impact</vt:lpstr>
      <vt:lpstr>Open Sans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Đức Minh</cp:lastModifiedBy>
  <cp:revision>64</cp:revision>
  <dcterms:created xsi:type="dcterms:W3CDTF">2017-06-17T11:56:52Z</dcterms:created>
  <dcterms:modified xsi:type="dcterms:W3CDTF">2025-10-16T17:06:01Z</dcterms:modified>
</cp:coreProperties>
</file>