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17" r:id="rId3"/>
    <p:sldMasterId id="2147483721" r:id="rId4"/>
    <p:sldMasterId id="2147483736" r:id="rId5"/>
  </p:sldMasterIdLst>
  <p:notesMasterIdLst>
    <p:notesMasterId r:id="rId99"/>
  </p:notesMasterIdLst>
  <p:sldIdLst>
    <p:sldId id="468" r:id="rId6"/>
    <p:sldId id="421" r:id="rId7"/>
    <p:sldId id="427" r:id="rId8"/>
    <p:sldId id="324" r:id="rId9"/>
    <p:sldId id="325" r:id="rId10"/>
    <p:sldId id="327" r:id="rId11"/>
    <p:sldId id="422" r:id="rId12"/>
    <p:sldId id="419" r:id="rId13"/>
    <p:sldId id="423" r:id="rId14"/>
    <p:sldId id="424" r:id="rId15"/>
    <p:sldId id="425" r:id="rId16"/>
    <p:sldId id="330" r:id="rId17"/>
    <p:sldId id="395" r:id="rId18"/>
    <p:sldId id="396" r:id="rId19"/>
    <p:sldId id="331" r:id="rId20"/>
    <p:sldId id="259" r:id="rId21"/>
    <p:sldId id="426" r:id="rId22"/>
    <p:sldId id="282" r:id="rId23"/>
    <p:sldId id="397" r:id="rId24"/>
    <p:sldId id="435" r:id="rId25"/>
    <p:sldId id="394" r:id="rId26"/>
    <p:sldId id="398" r:id="rId27"/>
    <p:sldId id="289" r:id="rId28"/>
    <p:sldId id="333" r:id="rId29"/>
    <p:sldId id="334" r:id="rId30"/>
    <p:sldId id="335" r:id="rId31"/>
    <p:sldId id="336" r:id="rId32"/>
    <p:sldId id="436" r:id="rId33"/>
    <p:sldId id="437" r:id="rId34"/>
    <p:sldId id="438" r:id="rId35"/>
    <p:sldId id="439" r:id="rId36"/>
    <p:sldId id="338" r:id="rId37"/>
    <p:sldId id="340" r:id="rId38"/>
    <p:sldId id="341" r:id="rId39"/>
    <p:sldId id="342" r:id="rId40"/>
    <p:sldId id="343" r:id="rId41"/>
    <p:sldId id="344" r:id="rId42"/>
    <p:sldId id="345" r:id="rId43"/>
    <p:sldId id="346" r:id="rId44"/>
    <p:sldId id="347" r:id="rId45"/>
    <p:sldId id="293" r:id="rId46"/>
    <p:sldId id="349" r:id="rId47"/>
    <p:sldId id="350" r:id="rId48"/>
    <p:sldId id="431" r:id="rId49"/>
    <p:sldId id="433" r:id="rId50"/>
    <p:sldId id="434" r:id="rId51"/>
    <p:sldId id="440" r:id="rId52"/>
    <p:sldId id="442" r:id="rId53"/>
    <p:sldId id="441" r:id="rId54"/>
    <p:sldId id="354" r:id="rId55"/>
    <p:sldId id="401" r:id="rId56"/>
    <p:sldId id="446" r:id="rId57"/>
    <p:sldId id="402" r:id="rId58"/>
    <p:sldId id="443" r:id="rId59"/>
    <p:sldId id="361" r:id="rId60"/>
    <p:sldId id="362" r:id="rId61"/>
    <p:sldId id="363" r:id="rId62"/>
    <p:sldId id="364" r:id="rId63"/>
    <p:sldId id="365" r:id="rId64"/>
    <p:sldId id="366" r:id="rId65"/>
    <p:sldId id="367" r:id="rId66"/>
    <p:sldId id="368" r:id="rId67"/>
    <p:sldId id="369" r:id="rId68"/>
    <p:sldId id="370" r:id="rId69"/>
    <p:sldId id="371" r:id="rId70"/>
    <p:sldId id="444" r:id="rId71"/>
    <p:sldId id="445" r:id="rId72"/>
    <p:sldId id="448" r:id="rId73"/>
    <p:sldId id="447" r:id="rId74"/>
    <p:sldId id="449" r:id="rId75"/>
    <p:sldId id="404" r:id="rId76"/>
    <p:sldId id="405" r:id="rId77"/>
    <p:sldId id="406" r:id="rId78"/>
    <p:sldId id="407" r:id="rId79"/>
    <p:sldId id="451" r:id="rId80"/>
    <p:sldId id="452" r:id="rId81"/>
    <p:sldId id="453" r:id="rId82"/>
    <p:sldId id="455" r:id="rId83"/>
    <p:sldId id="454" r:id="rId84"/>
    <p:sldId id="410" r:id="rId85"/>
    <p:sldId id="411" r:id="rId86"/>
    <p:sldId id="412" r:id="rId87"/>
    <p:sldId id="457" r:id="rId88"/>
    <p:sldId id="414" r:id="rId89"/>
    <p:sldId id="415" r:id="rId90"/>
    <p:sldId id="459" r:id="rId91"/>
    <p:sldId id="460" r:id="rId92"/>
    <p:sldId id="461" r:id="rId93"/>
    <p:sldId id="462" r:id="rId94"/>
    <p:sldId id="463" r:id="rId95"/>
    <p:sldId id="464" r:id="rId96"/>
    <p:sldId id="465" r:id="rId97"/>
    <p:sldId id="466"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504D"/>
    <a:srgbClr val="FF9AA2"/>
    <a:srgbClr val="B5EAD7"/>
    <a:srgbClr val="FFDAC1"/>
    <a:srgbClr val="FFE8A4"/>
    <a:srgbClr val="C2E8F5"/>
    <a:srgbClr val="D5BDC2"/>
    <a:srgbClr val="FEF1C7"/>
    <a:srgbClr val="EF7E31"/>
    <a:srgbClr val="FFF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2" autoAdjust="0"/>
    <p:restoredTop sz="94139" autoAdjust="0"/>
  </p:normalViewPr>
  <p:slideViewPr>
    <p:cSldViewPr snapToGrid="0">
      <p:cViewPr varScale="1">
        <p:scale>
          <a:sx n="75" d="100"/>
          <a:sy n="75" d="100"/>
        </p:scale>
        <p:origin x="32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6F642-8E8E-453F-B8EB-154A5B96BB7E}" type="datetimeFigureOut">
              <a:rPr lang="en-US" smtClean="0"/>
              <a:t>10/13/2025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E8961-8222-42DA-A59E-A88F91F151A3}" type="slidenum">
              <a:rPr lang="en-US" smtClean="0"/>
              <a:t>‹#›</a:t>
            </a:fld>
            <a:endParaRPr lang="en-US"/>
          </a:p>
        </p:txBody>
      </p:sp>
    </p:spTree>
    <p:extLst>
      <p:ext uri="{BB962C8B-B14F-4D97-AF65-F5344CB8AC3E}">
        <p14:creationId xmlns:p14="http://schemas.microsoft.com/office/powerpoint/2010/main" val="4169644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B6BE58-1785-41C1-A709-8D04F0763D1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06828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61F5E-DC41-4C65-A843-0FFCEFDA306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26333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407602F-9213-4C48-B22B-3C9FE59FA42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98359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292CD37-59C8-40D6-843C-6291856EA29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66068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82A1B79-9A8B-40F2-8FBE-09F97950E94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45168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673620B-8A00-4902-B272-6D43FF69AD76}" type="datetimeFigureOut">
              <a:rPr lang="en-US" smtClean="0"/>
              <a:pPr>
                <a:defRPr/>
              </a:pPr>
              <a:t>10/13/2025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E6AE1049-EB2F-47FD-89EC-E5315D465877}"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559508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fld id="{B36F98DD-97B3-43E0-9785-782C19850C19}" type="datetimeFigureOut">
              <a:rPr lang="en-US" smtClean="0"/>
              <a:pPr>
                <a:defRPr/>
              </a:pPr>
              <a:t>10/13/2025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solidFill>
                  <a:prstClr val="black">
                    <a:lumMod val="65000"/>
                    <a:lumOff val="3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AD304D4A-F2D2-44C6-B9B5-2BD50220AF2C}"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603290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17E559EC-9B32-44F7-A471-1905A80A27E7}"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485906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fontAlgn="base">
              <a:spcBef>
                <a:spcPct val="0"/>
              </a:spcBef>
              <a:spcAft>
                <a:spcPct val="0"/>
              </a:spcAft>
              <a:defRPr>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solidFill>
                  <a:srgbClr val="000000"/>
                </a:solidFill>
                <a:latin typeface="Arial" panose="020B0604020202020204" pitchFamily="34" charset="0"/>
              </a:defRPr>
            </a:lvl1pPr>
          </a:lstStyle>
          <a:p>
            <a:pPr fontAlgn="base">
              <a:spcBef>
                <a:spcPct val="0"/>
              </a:spcBef>
              <a:spcAft>
                <a:spcPct val="0"/>
              </a:spcAft>
            </a:pPr>
            <a:fld id="{EB8FAFAF-B11F-4B3D-934C-8FB1DB397C1B}"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10391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9EF0-E080-49DB-AD24-F239AA5DE3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4CEDE0-763A-4D54-8B39-C2AFCA0D9B7B}"/>
              </a:ext>
            </a:extLst>
          </p:cNvPr>
          <p:cNvSpPr>
            <a:spLocks noGrp="1"/>
          </p:cNvSpPr>
          <p:nvPr>
            <p:ph type="dt" sz="half" idx="10"/>
          </p:nvPr>
        </p:nvSpPr>
        <p:spPr/>
        <p:txBody>
          <a:bodyPr/>
          <a:lstStyle/>
          <a:p>
            <a:pPr defTabSz="914377"/>
            <a:fld id="{486041A8-54F0-45A3-9D7B-694057E8BBE2}" type="datetimeFigureOut">
              <a:rPr lang="en-US" smtClean="0">
                <a:solidFill>
                  <a:prstClr val="black">
                    <a:tint val="75000"/>
                  </a:prstClr>
                </a:solidFill>
              </a:rPr>
              <a:pPr defTabSz="914377"/>
              <a:t>10/13/2025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F5B071-A444-4AD2-9372-84C4F054849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BDC79D3-6EB8-46FB-97A2-C0DF7E1198F2}"/>
              </a:ext>
            </a:extLst>
          </p:cNvPr>
          <p:cNvSpPr>
            <a:spLocks noGrp="1"/>
          </p:cNvSpPr>
          <p:nvPr>
            <p:ph type="sldNum" sz="quarter" idx="12"/>
          </p:nvPr>
        </p:nvSpPr>
        <p:spPr/>
        <p:txBody>
          <a:body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739627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9EF0-E080-49DB-AD24-F239AA5DE3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4CEDE0-763A-4D54-8B39-C2AFCA0D9B7B}"/>
              </a:ext>
            </a:extLst>
          </p:cNvPr>
          <p:cNvSpPr>
            <a:spLocks noGrp="1"/>
          </p:cNvSpPr>
          <p:nvPr>
            <p:ph type="dt" sz="half" idx="10"/>
          </p:nvPr>
        </p:nvSpPr>
        <p:spPr/>
        <p:txBody>
          <a:bodyPr/>
          <a:lstStyle/>
          <a:p>
            <a:pPr defTabSz="914377"/>
            <a:fld id="{486041A8-54F0-45A3-9D7B-694057E8BBE2}" type="datetimeFigureOut">
              <a:rPr lang="en-US" smtClean="0">
                <a:solidFill>
                  <a:prstClr val="black">
                    <a:tint val="75000"/>
                  </a:prstClr>
                </a:solidFill>
              </a:rPr>
              <a:pPr defTabSz="914377"/>
              <a:t>10/13/2025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F5B071-A444-4AD2-9372-84C4F0548493}"/>
              </a:ext>
            </a:extLst>
          </p:cNvPr>
          <p:cNvSpPr>
            <a:spLocks noGrp="1"/>
          </p:cNvSpPr>
          <p:nvPr>
            <p:ph type="ftr" sz="quarter" idx="11"/>
          </p:nvPr>
        </p:nvSpPr>
        <p:spPr/>
        <p:txBody>
          <a:bodyPr/>
          <a:lstStyle/>
          <a:p>
            <a:pPr defTabSz="914377"/>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BDC79D3-6EB8-46FB-97A2-C0DF7E1198F2}"/>
              </a:ext>
            </a:extLst>
          </p:cNvPr>
          <p:cNvSpPr>
            <a:spLocks noGrp="1"/>
          </p:cNvSpPr>
          <p:nvPr>
            <p:ph type="sldNum" sz="quarter" idx="12"/>
          </p:nvPr>
        </p:nvSpPr>
        <p:spPr/>
        <p:txBody>
          <a:body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97384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5FEE463-6136-4373-A140-5B205380E59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532702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3078" y="91390"/>
            <a:ext cx="11954777"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 name="Google Shape;65;p2"/>
          <p:cNvGrpSpPr/>
          <p:nvPr/>
        </p:nvGrpSpPr>
        <p:grpSpPr>
          <a:xfrm>
            <a:off x="10501988" y="2958675"/>
            <a:ext cx="3183795"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2"/>
          <p:cNvGrpSpPr/>
          <p:nvPr/>
        </p:nvGrpSpPr>
        <p:grpSpPr>
          <a:xfrm rot="-1799965">
            <a:off x="9547052" y="3795777"/>
            <a:ext cx="2390217"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2"/>
          <p:cNvGrpSpPr/>
          <p:nvPr/>
        </p:nvGrpSpPr>
        <p:grpSpPr>
          <a:xfrm>
            <a:off x="429537" y="3651797"/>
            <a:ext cx="175400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2"/>
          <p:cNvSpPr txBox="1">
            <a:spLocks noGrp="1"/>
          </p:cNvSpPr>
          <p:nvPr>
            <p:ph type="subTitle" idx="1"/>
          </p:nvPr>
        </p:nvSpPr>
        <p:spPr>
          <a:xfrm>
            <a:off x="2846200" y="4876667"/>
            <a:ext cx="64996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2" name="Google Shape;152;p2"/>
          <p:cNvSpPr txBox="1">
            <a:spLocks noGrp="1"/>
          </p:cNvSpPr>
          <p:nvPr>
            <p:ph type="ctrTitle"/>
          </p:nvPr>
        </p:nvSpPr>
        <p:spPr>
          <a:xfrm>
            <a:off x="3124000" y="1132733"/>
            <a:ext cx="5944000"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2000" b="1">
                <a:latin typeface="Amatic SC"/>
                <a:ea typeface="Amatic SC"/>
                <a:cs typeface="Amatic SC"/>
                <a:sym typeface="Amatic SC"/>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285500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5FEE463-6136-4373-A140-5B205380E594}"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456663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3"/>
        <p:cNvGrpSpPr/>
        <p:nvPr/>
      </p:nvGrpSpPr>
      <p:grpSpPr>
        <a:xfrm>
          <a:off x="0" y="0"/>
          <a:ext cx="0" cy="0"/>
          <a:chOff x="0" y="0"/>
          <a:chExt cx="0" cy="0"/>
        </a:xfrm>
      </p:grpSpPr>
      <p:sp>
        <p:nvSpPr>
          <p:cNvPr id="154" name="Google Shape;154;p3"/>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74184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63078" y="91390"/>
            <a:ext cx="11954777" cy="6721505"/>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7" name="Google Shape;227;p3"/>
          <p:cNvSpPr/>
          <p:nvPr/>
        </p:nvSpPr>
        <p:spPr>
          <a:xfrm>
            <a:off x="948567" y="720000"/>
            <a:ext cx="102948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3"/>
          <p:cNvSpPr txBox="1">
            <a:spLocks noGrp="1"/>
          </p:cNvSpPr>
          <p:nvPr>
            <p:ph type="title"/>
          </p:nvPr>
        </p:nvSpPr>
        <p:spPr>
          <a:xfrm>
            <a:off x="2140433" y="2943584"/>
            <a:ext cx="7911200" cy="17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29" name="Google Shape;229;p3"/>
          <p:cNvSpPr txBox="1">
            <a:spLocks noGrp="1"/>
          </p:cNvSpPr>
          <p:nvPr>
            <p:ph type="title" idx="2" hasCustomPrompt="1"/>
          </p:nvPr>
        </p:nvSpPr>
        <p:spPr>
          <a:xfrm>
            <a:off x="5476584" y="1693767"/>
            <a:ext cx="123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30" name="Google Shape;230;p3"/>
          <p:cNvSpPr txBox="1">
            <a:spLocks noGrp="1"/>
          </p:cNvSpPr>
          <p:nvPr>
            <p:ph type="subTitle" idx="1"/>
          </p:nvPr>
        </p:nvSpPr>
        <p:spPr>
          <a:xfrm>
            <a:off x="2140533" y="4721184"/>
            <a:ext cx="79112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0301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2152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27892" y="6381928"/>
            <a:ext cx="148249"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426" y="91390"/>
            <a:ext cx="12036429"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AutoNum type="arabicPeriod"/>
              <a:defRPr sz="1600">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0"/>
              </a:spcBef>
              <a:spcAft>
                <a:spcPts val="0"/>
              </a:spcAft>
              <a:buClr>
                <a:srgbClr val="434343"/>
              </a:buClr>
              <a:buSzPts val="1400"/>
              <a:buAutoNum type="romanLcPeriod"/>
              <a:defRPr>
                <a:solidFill>
                  <a:srgbClr val="434343"/>
                </a:solidFill>
              </a:defRPr>
            </a:lvl3pPr>
            <a:lvl4pPr marL="2438339" lvl="3" indent="-423323" rtl="0">
              <a:lnSpc>
                <a:spcPct val="115000"/>
              </a:lnSpc>
              <a:spcBef>
                <a:spcPts val="0"/>
              </a:spcBef>
              <a:spcAft>
                <a:spcPts val="0"/>
              </a:spcAft>
              <a:buClr>
                <a:srgbClr val="434343"/>
              </a:buClr>
              <a:buSzPts val="1400"/>
              <a:buAutoNum type="arabicPeriod"/>
              <a:defRPr>
                <a:solidFill>
                  <a:srgbClr val="434343"/>
                </a:solidFill>
              </a:defRPr>
            </a:lvl4pPr>
            <a:lvl5pPr marL="3047924" lvl="4" indent="-423323" rtl="0">
              <a:lnSpc>
                <a:spcPct val="115000"/>
              </a:lnSpc>
              <a:spcBef>
                <a:spcPts val="0"/>
              </a:spcBef>
              <a:spcAft>
                <a:spcPts val="0"/>
              </a:spcAft>
              <a:buClr>
                <a:srgbClr val="434343"/>
              </a:buClr>
              <a:buSzPts val="1400"/>
              <a:buAutoNum type="alphaLcPeriod"/>
              <a:defRPr>
                <a:solidFill>
                  <a:srgbClr val="434343"/>
                </a:solidFill>
              </a:defRPr>
            </a:lvl5pPr>
            <a:lvl6pPr marL="3657509" lvl="5" indent="-423323" rtl="0">
              <a:lnSpc>
                <a:spcPct val="115000"/>
              </a:lnSpc>
              <a:spcBef>
                <a:spcPts val="0"/>
              </a:spcBef>
              <a:spcAft>
                <a:spcPts val="0"/>
              </a:spcAft>
              <a:buClr>
                <a:srgbClr val="434343"/>
              </a:buClr>
              <a:buSzPts val="1400"/>
              <a:buAutoNum type="romanLcPeriod"/>
              <a:defRPr>
                <a:solidFill>
                  <a:srgbClr val="434343"/>
                </a:solidFill>
              </a:defRPr>
            </a:lvl6pPr>
            <a:lvl7pPr marL="4267093" lvl="6" indent="-423323" rtl="0">
              <a:lnSpc>
                <a:spcPct val="115000"/>
              </a:lnSpc>
              <a:spcBef>
                <a:spcPts val="0"/>
              </a:spcBef>
              <a:spcAft>
                <a:spcPts val="0"/>
              </a:spcAft>
              <a:buClr>
                <a:srgbClr val="434343"/>
              </a:buClr>
              <a:buSzPts val="1400"/>
              <a:buAutoNum type="arabicPeriod"/>
              <a:defRPr>
                <a:solidFill>
                  <a:srgbClr val="434343"/>
                </a:solidFill>
              </a:defRPr>
            </a:lvl7pPr>
            <a:lvl8pPr marL="4876678" lvl="7" indent="-423323" rtl="0">
              <a:lnSpc>
                <a:spcPct val="115000"/>
              </a:lnSpc>
              <a:spcBef>
                <a:spcPts val="0"/>
              </a:spcBef>
              <a:spcAft>
                <a:spcPts val="0"/>
              </a:spcAft>
              <a:buClr>
                <a:srgbClr val="434343"/>
              </a:buClr>
              <a:buSzPts val="1400"/>
              <a:buAutoNum type="alphaLcPeriod"/>
              <a:defRPr>
                <a:solidFill>
                  <a:srgbClr val="434343"/>
                </a:solidFill>
              </a:defRPr>
            </a:lvl8pPr>
            <a:lvl9pPr marL="5486263" lvl="8" indent="-423323"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60000" y="720000"/>
            <a:ext cx="511320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36959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4" name="Google Shape;294;p5"/>
          <p:cNvGrpSpPr/>
          <p:nvPr/>
        </p:nvGrpSpPr>
        <p:grpSpPr>
          <a:xfrm flipH="1">
            <a:off x="163078" y="91390"/>
            <a:ext cx="11954777" cy="6721505"/>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5"/>
          <p:cNvSpPr txBox="1">
            <a:spLocks noGrp="1"/>
          </p:cNvSpPr>
          <p:nvPr>
            <p:ph type="subTitle" idx="1"/>
          </p:nvPr>
        </p:nvSpPr>
        <p:spPr>
          <a:xfrm>
            <a:off x="1689300"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6380681"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689300"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6380681"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960000" y="720000"/>
            <a:ext cx="102720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48086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4"/>
        <p:cNvGrpSpPr/>
        <p:nvPr/>
      </p:nvGrpSpPr>
      <p:grpSpPr>
        <a:xfrm>
          <a:off x="0" y="0"/>
          <a:ext cx="0" cy="0"/>
          <a:chOff x="0" y="0"/>
          <a:chExt cx="0" cy="0"/>
        </a:xfrm>
      </p:grpSpPr>
      <p:sp>
        <p:nvSpPr>
          <p:cNvPr id="355" name="Google Shape;355;p6"/>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6" name="Google Shape;356;p6"/>
          <p:cNvGrpSpPr/>
          <p:nvPr/>
        </p:nvGrpSpPr>
        <p:grpSpPr>
          <a:xfrm>
            <a:off x="163078" y="91390"/>
            <a:ext cx="11954777"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9433" y="720000"/>
            <a:ext cx="51132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16049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63078" y="147200"/>
            <a:ext cx="11954777"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7"/>
          <p:cNvSpPr/>
          <p:nvPr/>
        </p:nvSpPr>
        <p:spPr>
          <a:xfrm>
            <a:off x="968367" y="720000"/>
            <a:ext cx="6346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2" name="Google Shape;482;p7"/>
          <p:cNvGrpSpPr/>
          <p:nvPr/>
        </p:nvGrpSpPr>
        <p:grpSpPr>
          <a:xfrm>
            <a:off x="8829704" y="960924"/>
            <a:ext cx="1848307"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 name="Google Shape;489;p7"/>
          <p:cNvGrpSpPr/>
          <p:nvPr/>
        </p:nvGrpSpPr>
        <p:grpSpPr>
          <a:xfrm>
            <a:off x="6655561" y="3482387"/>
            <a:ext cx="2353743"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8" name="Google Shape;528;p7"/>
          <p:cNvSpPr/>
          <p:nvPr/>
        </p:nvSpPr>
        <p:spPr>
          <a:xfrm>
            <a:off x="11232001" y="211959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8763767" y="5721665"/>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7"/>
          <p:cNvSpPr txBox="1">
            <a:spLocks noGrp="1"/>
          </p:cNvSpPr>
          <p:nvPr>
            <p:ph type="title"/>
          </p:nvPr>
        </p:nvSpPr>
        <p:spPr>
          <a:xfrm>
            <a:off x="1627167" y="1302784"/>
            <a:ext cx="502840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7167" y="2119584"/>
            <a:ext cx="5028400" cy="34356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698284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63077" y="91390"/>
            <a:ext cx="11878731" cy="6633533"/>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961400" y="738567"/>
            <a:ext cx="10268800" cy="5380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9" name="Google Shape;609;p8"/>
          <p:cNvGrpSpPr/>
          <p:nvPr/>
        </p:nvGrpSpPr>
        <p:grpSpPr>
          <a:xfrm rot="1799965" flipH="1">
            <a:off x="497173" y="3592577"/>
            <a:ext cx="2390217" cy="2318351"/>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5" name="Google Shape;645;p8"/>
          <p:cNvGrpSpPr/>
          <p:nvPr/>
        </p:nvGrpSpPr>
        <p:grpSpPr>
          <a:xfrm flipH="1">
            <a:off x="9773835" y="3448597"/>
            <a:ext cx="1754004" cy="2655631"/>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8"/>
          <p:cNvSpPr txBox="1">
            <a:spLocks noGrp="1"/>
          </p:cNvSpPr>
          <p:nvPr>
            <p:ph type="title"/>
          </p:nvPr>
        </p:nvSpPr>
        <p:spPr>
          <a:xfrm>
            <a:off x="3352167" y="1742800"/>
            <a:ext cx="54876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662371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86"/>
        <p:cNvGrpSpPr/>
        <p:nvPr/>
      </p:nvGrpSpPr>
      <p:grpSpPr>
        <a:xfrm>
          <a:off x="0" y="0"/>
          <a:ext cx="0" cy="0"/>
          <a:chOff x="0" y="0"/>
          <a:chExt cx="0" cy="0"/>
        </a:xfrm>
      </p:grpSpPr>
      <p:grpSp>
        <p:nvGrpSpPr>
          <p:cNvPr id="687" name="Google Shape;687;p9"/>
          <p:cNvGrpSpPr/>
          <p:nvPr/>
        </p:nvGrpSpPr>
        <p:grpSpPr>
          <a:xfrm rot="10800000">
            <a:off x="163078" y="91390"/>
            <a:ext cx="11954777" cy="6721505"/>
            <a:chOff x="122308" y="68542"/>
            <a:chExt cx="8966083" cy="5041129"/>
          </a:xfrm>
        </p:grpSpPr>
        <p:grpSp>
          <p:nvGrpSpPr>
            <p:cNvPr id="688" name="Google Shape;688;p9"/>
            <p:cNvGrpSpPr/>
            <p:nvPr/>
          </p:nvGrpSpPr>
          <p:grpSpPr>
            <a:xfrm>
              <a:off x="122308" y="68542"/>
              <a:ext cx="8966083" cy="5041129"/>
              <a:chOff x="122308" y="68542"/>
              <a:chExt cx="8966083" cy="5041129"/>
            </a:xfrm>
          </p:grpSpPr>
          <p:grpSp>
            <p:nvGrpSpPr>
              <p:cNvPr id="689" name="Google Shape;689;p9"/>
              <p:cNvGrpSpPr/>
              <p:nvPr/>
            </p:nvGrpSpPr>
            <p:grpSpPr>
              <a:xfrm rot="10800000">
                <a:off x="7894792" y="398400"/>
                <a:ext cx="888013" cy="1790004"/>
                <a:chOff x="8067142" y="2833934"/>
                <a:chExt cx="888013" cy="1790004"/>
              </a:xfrm>
            </p:grpSpPr>
            <p:sp>
              <p:nvSpPr>
                <p:cNvPr id="690" name="Google Shape;690;p9"/>
                <p:cNvSpPr/>
                <p:nvPr/>
              </p:nvSpPr>
              <p:spPr>
                <a:xfrm rot="2700000">
                  <a:off x="80647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691" name="Google Shape;691;p9"/>
                <p:cNvSpPr/>
                <p:nvPr/>
              </p:nvSpPr>
              <p:spPr>
                <a:xfrm rot="-5400000">
                  <a:off x="8878228" y="45470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692" name="Google Shape;692;p9"/>
              <p:cNvGrpSpPr/>
              <p:nvPr/>
            </p:nvGrpSpPr>
            <p:grpSpPr>
              <a:xfrm>
                <a:off x="122308" y="68542"/>
                <a:ext cx="8966083" cy="5041129"/>
                <a:chOff x="122308" y="68542"/>
                <a:chExt cx="8966083" cy="5041129"/>
              </a:xfrm>
            </p:grpSpPr>
            <p:grpSp>
              <p:nvGrpSpPr>
                <p:cNvPr id="693" name="Google Shape;693;p9"/>
                <p:cNvGrpSpPr/>
                <p:nvPr/>
              </p:nvGrpSpPr>
              <p:grpSpPr>
                <a:xfrm>
                  <a:off x="122308" y="68542"/>
                  <a:ext cx="8966083" cy="5041129"/>
                  <a:chOff x="122308" y="68542"/>
                  <a:chExt cx="8966083" cy="5041129"/>
                </a:xfrm>
              </p:grpSpPr>
              <p:sp>
                <p:nvSpPr>
                  <p:cNvPr id="694" name="Google Shape;694;p9"/>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95" name="Google Shape;695;p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696" name="Google Shape;696;p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97" name="Google Shape;697;p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698" name="Google Shape;698;p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99" name="Google Shape;699;p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00" name="Google Shape;700;p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1" name="Google Shape;701;p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02" name="Google Shape;702;p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3" name="Google Shape;703;p9"/>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4" name="Google Shape;704;p9"/>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05" name="Google Shape;705;p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06" name="Google Shape;706;p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7" name="Google Shape;707;p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8" name="Google Shape;708;p9"/>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9" name="Google Shape;709;p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0" name="Google Shape;710;p9"/>
                  <p:cNvSpPr/>
                  <p:nvPr/>
                </p:nvSpPr>
                <p:spPr>
                  <a:xfrm rot="-5400000">
                    <a:off x="21010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11" name="Google Shape;711;p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2" name="Google Shape;712;p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13" name="Google Shape;713;p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14" name="Google Shape;714;p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15" name="Google Shape;715;p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6" name="Google Shape;716;p9"/>
                  <p:cNvSpPr/>
                  <p:nvPr/>
                </p:nvSpPr>
                <p:spPr>
                  <a:xfrm rot="8100000" flipH="1">
                    <a:off x="86083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17" name="Google Shape;717;p9"/>
                  <p:cNvSpPr/>
                  <p:nvPr/>
                </p:nvSpPr>
                <p:spPr>
                  <a:xfrm rot="-10594826" flipH="1">
                    <a:off x="89022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8" name="Google Shape;718;p9"/>
                  <p:cNvSpPr/>
                  <p:nvPr/>
                </p:nvSpPr>
                <p:spPr>
                  <a:xfrm>
                    <a:off x="8631314" y="9723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19" name="Google Shape;719;p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720" name="Google Shape;720;p9"/>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1" name="Google Shape;721;p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22" name="Google Shape;722;p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3" name="Google Shape;723;p9"/>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24" name="Google Shape;724;p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5" name="Google Shape;725;p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6" name="Google Shape;726;p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27" name="Google Shape;727;p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8" name="Google Shape;728;p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29" name="Google Shape;729;p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30" name="Google Shape;730;p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1" name="Google Shape;731;p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2" name="Google Shape;732;p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33" name="Google Shape;733;p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34" name="Google Shape;734;p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35" name="Google Shape;735;p9"/>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6" name="Google Shape;736;p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37" name="Google Shape;737;p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38" name="Google Shape;738;p9"/>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9" name="Google Shape;739;p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40" name="Google Shape;740;p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41" name="Google Shape;741;p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2" name="Google Shape;742;p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43" name="Google Shape;743;p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44" name="Google Shape;744;p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745" name="Google Shape;745;p9"/>
                <p:cNvGrpSpPr/>
                <p:nvPr/>
              </p:nvGrpSpPr>
              <p:grpSpPr>
                <a:xfrm rot="10800000">
                  <a:off x="584873" y="1376836"/>
                  <a:ext cx="6376847" cy="3550539"/>
                  <a:chOff x="-5531338" y="1209062"/>
                  <a:chExt cx="6376847" cy="3550539"/>
                </a:xfrm>
              </p:grpSpPr>
              <p:sp>
                <p:nvSpPr>
                  <p:cNvPr id="746" name="Google Shape;746;p9"/>
                  <p:cNvSpPr/>
                  <p:nvPr/>
                </p:nvSpPr>
                <p:spPr>
                  <a:xfrm rot="2700000">
                    <a:off x="-442209" y="1422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7" name="Google Shape;747;p9"/>
                  <p:cNvSpPr/>
                  <p:nvPr/>
                </p:nvSpPr>
                <p:spPr>
                  <a:xfrm rot="-7200227">
                    <a:off x="253029" y="138657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48" name="Google Shape;748;p9"/>
                  <p:cNvSpPr/>
                  <p:nvPr/>
                </p:nvSpPr>
                <p:spPr>
                  <a:xfrm rot="8100000">
                    <a:off x="-4955417" y="129195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49" name="Google Shape;749;p9"/>
                  <p:cNvSpPr/>
                  <p:nvPr/>
                </p:nvSpPr>
                <p:spPr>
                  <a:xfrm rot="8100000">
                    <a:off x="-5533766" y="124285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50" name="Google Shape;750;p9"/>
                  <p:cNvSpPr/>
                  <p:nvPr/>
                </p:nvSpPr>
                <p:spPr>
                  <a:xfrm rot="6300406">
                    <a:off x="6644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51" name="Google Shape;751;p9"/>
                  <p:cNvSpPr/>
                  <p:nvPr/>
                </p:nvSpPr>
                <p:spPr>
                  <a:xfrm rot="8999773">
                    <a:off x="7311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752" name="Google Shape;752;p9"/>
            <p:cNvSpPr/>
            <p:nvPr/>
          </p:nvSpPr>
          <p:spPr>
            <a:xfrm rot="-2059813">
              <a:off x="385089" y="4201469"/>
              <a:ext cx="193630" cy="183896"/>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9"/>
            <p:cNvSpPr/>
            <p:nvPr/>
          </p:nvSpPr>
          <p:spPr>
            <a:xfrm rot="1827662">
              <a:off x="8404975" y="337459"/>
              <a:ext cx="193509" cy="183835"/>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9"/>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9"/>
          <p:cNvSpPr txBox="1">
            <a:spLocks noGrp="1"/>
          </p:cNvSpPr>
          <p:nvPr>
            <p:ph type="title"/>
          </p:nvPr>
        </p:nvSpPr>
        <p:spPr>
          <a:xfrm>
            <a:off x="3189200" y="1800333"/>
            <a:ext cx="5813600" cy="148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6" name="Google Shape;756;p9"/>
          <p:cNvSpPr txBox="1">
            <a:spLocks noGrp="1"/>
          </p:cNvSpPr>
          <p:nvPr>
            <p:ph type="subTitle" idx="1"/>
          </p:nvPr>
        </p:nvSpPr>
        <p:spPr>
          <a:xfrm>
            <a:off x="3189233" y="3436067"/>
            <a:ext cx="5813600" cy="162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75150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57"/>
        <p:cNvGrpSpPr/>
        <p:nvPr/>
      </p:nvGrpSpPr>
      <p:grpSpPr>
        <a:xfrm>
          <a:off x="0" y="0"/>
          <a:ext cx="0" cy="0"/>
          <a:chOff x="0" y="0"/>
          <a:chExt cx="0" cy="0"/>
        </a:xfrm>
      </p:grpSpPr>
      <p:sp>
        <p:nvSpPr>
          <p:cNvPr id="758" name="Google Shape;758;p10"/>
          <p:cNvSpPr/>
          <p:nvPr/>
        </p:nvSpPr>
        <p:spPr>
          <a:xfrm>
            <a:off x="227067" y="921900"/>
            <a:ext cx="6355776" cy="2798109"/>
          </a:xfrm>
          <a:custGeom>
            <a:avLst/>
            <a:gdLst/>
            <a:ahLst/>
            <a:cxnLst/>
            <a:rect l="l" t="t" r="r" b="b"/>
            <a:pathLst>
              <a:path w="194109" h="85937" extrusionOk="0">
                <a:moveTo>
                  <a:pt x="9511" y="44211"/>
                </a:moveTo>
                <a:cubicBezTo>
                  <a:pt x="12538" y="42065"/>
                  <a:pt x="18362" y="46051"/>
                  <a:pt x="18707" y="47660"/>
                </a:cubicBezTo>
                <a:cubicBezTo>
                  <a:pt x="19052" y="49269"/>
                  <a:pt x="14530" y="56128"/>
                  <a:pt x="11580" y="53867"/>
                </a:cubicBezTo>
                <a:cubicBezTo>
                  <a:pt x="8630" y="51606"/>
                  <a:pt x="62" y="41183"/>
                  <a:pt x="1005" y="34095"/>
                </a:cubicBezTo>
                <a:cubicBezTo>
                  <a:pt x="1948" y="27007"/>
                  <a:pt x="4010" y="15889"/>
                  <a:pt x="17236" y="11341"/>
                </a:cubicBezTo>
                <a:cubicBezTo>
                  <a:pt x="30462" y="6793"/>
                  <a:pt x="58881" y="8695"/>
                  <a:pt x="80360" y="6806"/>
                </a:cubicBezTo>
                <a:cubicBezTo>
                  <a:pt x="101840" y="4917"/>
                  <a:pt x="128842" y="100"/>
                  <a:pt x="146113" y="5"/>
                </a:cubicBezTo>
                <a:cubicBezTo>
                  <a:pt x="163384" y="-89"/>
                  <a:pt x="176009" y="1232"/>
                  <a:pt x="183987" y="6239"/>
                </a:cubicBezTo>
                <a:cubicBezTo>
                  <a:pt x="191965" y="11246"/>
                  <a:pt x="194770" y="23451"/>
                  <a:pt x="193981" y="30045"/>
                </a:cubicBezTo>
                <a:cubicBezTo>
                  <a:pt x="193192" y="36639"/>
                  <a:pt x="181357" y="40058"/>
                  <a:pt x="179253" y="45801"/>
                </a:cubicBezTo>
                <a:cubicBezTo>
                  <a:pt x="177149" y="51544"/>
                  <a:pt x="187231" y="58289"/>
                  <a:pt x="181357" y="64505"/>
                </a:cubicBezTo>
                <a:cubicBezTo>
                  <a:pt x="175483" y="70721"/>
                  <a:pt x="169853" y="79926"/>
                  <a:pt x="144009" y="83096"/>
                </a:cubicBezTo>
                <a:cubicBezTo>
                  <a:pt x="118165" y="86266"/>
                  <a:pt x="50205" y="87285"/>
                  <a:pt x="26294" y="83525"/>
                </a:cubicBezTo>
                <a:cubicBezTo>
                  <a:pt x="2383" y="79765"/>
                  <a:pt x="3342" y="67086"/>
                  <a:pt x="545" y="60534"/>
                </a:cubicBezTo>
                <a:cubicBezTo>
                  <a:pt x="-2252" y="53982"/>
                  <a:pt x="6484" y="46357"/>
                  <a:pt x="9511" y="44211"/>
                </a:cubicBezTo>
                <a:close/>
              </a:path>
            </a:pathLst>
          </a:custGeom>
          <a:noFill/>
          <a:ln w="9525" cap="flat" cmpd="sng">
            <a:solidFill>
              <a:schemeClr val="dk1"/>
            </a:solidFill>
            <a:prstDash val="dash"/>
            <a:round/>
            <a:headEnd type="none" w="med" len="med"/>
            <a:tailEnd type="none" w="med" len="med"/>
          </a:ln>
        </p:spPr>
      </p:sp>
      <p:grpSp>
        <p:nvGrpSpPr>
          <p:cNvPr id="759" name="Google Shape;759;p10"/>
          <p:cNvGrpSpPr/>
          <p:nvPr/>
        </p:nvGrpSpPr>
        <p:grpSpPr>
          <a:xfrm>
            <a:off x="831001" y="291934"/>
            <a:ext cx="10961567" cy="4702300"/>
            <a:chOff x="623250" y="218950"/>
            <a:chExt cx="8221175" cy="3526725"/>
          </a:xfrm>
        </p:grpSpPr>
        <p:sp>
          <p:nvSpPr>
            <p:cNvPr id="760" name="Google Shape;760;p10"/>
            <p:cNvSpPr/>
            <p:nvPr/>
          </p:nvSpPr>
          <p:spPr>
            <a:xfrm>
              <a:off x="8650925" y="19619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0"/>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0"/>
            <p:cNvSpPr/>
            <p:nvPr/>
          </p:nvSpPr>
          <p:spPr>
            <a:xfrm>
              <a:off x="623250" y="35617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3" name="Google Shape;763;p10"/>
          <p:cNvGrpSpPr/>
          <p:nvPr/>
        </p:nvGrpSpPr>
        <p:grpSpPr>
          <a:xfrm>
            <a:off x="-279001" y="720014"/>
            <a:ext cx="12470991" cy="3295391"/>
            <a:chOff x="-209251" y="540010"/>
            <a:chExt cx="9353243" cy="2471543"/>
          </a:xfrm>
        </p:grpSpPr>
        <p:sp>
          <p:nvSpPr>
            <p:cNvPr id="764" name="Google Shape;764;p10"/>
            <p:cNvSpPr/>
            <p:nvPr/>
          </p:nvSpPr>
          <p:spPr>
            <a:xfrm>
              <a:off x="-209251"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400"/>
                <a:t> </a:t>
              </a:r>
              <a:endParaRPr sz="2400"/>
            </a:p>
          </p:txBody>
        </p:sp>
        <p:sp>
          <p:nvSpPr>
            <p:cNvPr id="765" name="Google Shape;765;p10"/>
            <p:cNvSpPr/>
            <p:nvPr/>
          </p:nvSpPr>
          <p:spPr>
            <a:xfrm>
              <a:off x="8214749"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400"/>
                <a:t> </a:t>
              </a:r>
              <a:endParaRPr sz="2400"/>
            </a:p>
          </p:txBody>
        </p:sp>
        <p:sp>
          <p:nvSpPr>
            <p:cNvPr id="766" name="Google Shape;766;p10"/>
            <p:cNvSpPr/>
            <p:nvPr/>
          </p:nvSpPr>
          <p:spPr>
            <a:xfrm>
              <a:off x="1496625" y="269930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400"/>
                <a:t> </a:t>
              </a:r>
              <a:endParaRPr sz="2400"/>
            </a:p>
          </p:txBody>
        </p:sp>
        <p:sp>
          <p:nvSpPr>
            <p:cNvPr id="767" name="Google Shape;767;p10"/>
            <p:cNvSpPr/>
            <p:nvPr/>
          </p:nvSpPr>
          <p:spPr>
            <a:xfrm>
              <a:off x="7225074" y="12248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400"/>
                <a:t> </a:t>
              </a:r>
              <a:endParaRPr sz="2400"/>
            </a:p>
          </p:txBody>
        </p:sp>
      </p:grpSp>
      <p:sp>
        <p:nvSpPr>
          <p:cNvPr id="768" name="Google Shape;768;p10"/>
          <p:cNvSpPr txBox="1">
            <a:spLocks noGrp="1"/>
          </p:cNvSpPr>
          <p:nvPr>
            <p:ph type="title"/>
          </p:nvPr>
        </p:nvSpPr>
        <p:spPr>
          <a:xfrm>
            <a:off x="960000" y="1286100"/>
            <a:ext cx="5056800" cy="21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667">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9" name="Google Shape;769;p10"/>
          <p:cNvGrpSpPr/>
          <p:nvPr/>
        </p:nvGrpSpPr>
        <p:grpSpPr>
          <a:xfrm>
            <a:off x="381051" y="5452000"/>
            <a:ext cx="1157900" cy="686000"/>
            <a:chOff x="2575700" y="1885000"/>
            <a:chExt cx="868425" cy="514500"/>
          </a:xfrm>
        </p:grpSpPr>
        <p:sp>
          <p:nvSpPr>
            <p:cNvPr id="770" name="Google Shape;770;p1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12068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63078" y="91390"/>
            <a:ext cx="11954777" cy="6665697"/>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13"/>
          <p:cNvSpPr txBox="1">
            <a:spLocks noGrp="1"/>
          </p:cNvSpPr>
          <p:nvPr>
            <p:ph type="title"/>
          </p:nvPr>
        </p:nvSpPr>
        <p:spPr>
          <a:xfrm>
            <a:off x="1256400" y="21938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1" name="Google Shape;891;p13"/>
          <p:cNvSpPr txBox="1">
            <a:spLocks noGrp="1"/>
          </p:cNvSpPr>
          <p:nvPr>
            <p:ph type="title" idx="2" hasCustomPrompt="1"/>
          </p:nvPr>
        </p:nvSpPr>
        <p:spPr>
          <a:xfrm>
            <a:off x="46208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2" name="Google Shape;892;p13"/>
          <p:cNvSpPr txBox="1">
            <a:spLocks noGrp="1"/>
          </p:cNvSpPr>
          <p:nvPr>
            <p:ph type="subTitle" idx="1"/>
          </p:nvPr>
        </p:nvSpPr>
        <p:spPr>
          <a:xfrm>
            <a:off x="1256400" y="2814916"/>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7820567" y="21938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4" name="Google Shape;894;p13"/>
          <p:cNvSpPr txBox="1">
            <a:spLocks noGrp="1"/>
          </p:cNvSpPr>
          <p:nvPr>
            <p:ph type="title" idx="4" hasCustomPrompt="1"/>
          </p:nvPr>
        </p:nvSpPr>
        <p:spPr>
          <a:xfrm>
            <a:off x="64809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5" name="Google Shape;895;p13"/>
          <p:cNvSpPr txBox="1">
            <a:spLocks noGrp="1"/>
          </p:cNvSpPr>
          <p:nvPr>
            <p:ph type="subTitle" idx="5"/>
          </p:nvPr>
        </p:nvSpPr>
        <p:spPr>
          <a:xfrm>
            <a:off x="7820567" y="2814916"/>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256400" y="40609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7" name="Google Shape;897;p13"/>
          <p:cNvSpPr txBox="1">
            <a:spLocks noGrp="1"/>
          </p:cNvSpPr>
          <p:nvPr>
            <p:ph type="title" idx="7" hasCustomPrompt="1"/>
          </p:nvPr>
        </p:nvSpPr>
        <p:spPr>
          <a:xfrm>
            <a:off x="4620784" y="4304465"/>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8" name="Google Shape;898;p13"/>
          <p:cNvSpPr txBox="1">
            <a:spLocks noGrp="1"/>
          </p:cNvSpPr>
          <p:nvPr>
            <p:ph type="subTitle" idx="8"/>
          </p:nvPr>
        </p:nvSpPr>
        <p:spPr>
          <a:xfrm>
            <a:off x="1256400" y="4682017"/>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7820567" y="40609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0" name="Google Shape;900;p13"/>
          <p:cNvSpPr txBox="1">
            <a:spLocks noGrp="1"/>
          </p:cNvSpPr>
          <p:nvPr>
            <p:ph type="title" idx="13" hasCustomPrompt="1"/>
          </p:nvPr>
        </p:nvSpPr>
        <p:spPr>
          <a:xfrm>
            <a:off x="6480967" y="4294732"/>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1" name="Google Shape;901;p13"/>
          <p:cNvSpPr txBox="1">
            <a:spLocks noGrp="1"/>
          </p:cNvSpPr>
          <p:nvPr>
            <p:ph type="subTitle" idx="14"/>
          </p:nvPr>
        </p:nvSpPr>
        <p:spPr>
          <a:xfrm>
            <a:off x="7820567" y="4682017"/>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4663900" y="720000"/>
            <a:ext cx="2864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5706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6"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2169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683AC47-F56B-4886-B39F-16CAD7AF89D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53645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72"/>
        <p:cNvGrpSpPr/>
        <p:nvPr/>
      </p:nvGrpSpPr>
      <p:grpSpPr>
        <a:xfrm>
          <a:off x="0" y="0"/>
          <a:ext cx="0" cy="0"/>
          <a:chOff x="0" y="0"/>
          <a:chExt cx="0" cy="0"/>
        </a:xfrm>
      </p:grpSpPr>
      <p:grpSp>
        <p:nvGrpSpPr>
          <p:cNvPr id="1573" name="Google Shape;1573;p24"/>
          <p:cNvGrpSpPr/>
          <p:nvPr/>
        </p:nvGrpSpPr>
        <p:grpSpPr>
          <a:xfrm>
            <a:off x="163077" y="91390"/>
            <a:ext cx="11878731" cy="6721505"/>
            <a:chOff x="122308" y="68542"/>
            <a:chExt cx="8909048" cy="5041129"/>
          </a:xfrm>
        </p:grpSpPr>
        <p:sp>
          <p:nvSpPr>
            <p:cNvPr id="1574" name="Google Shape;1574;p2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75" name="Google Shape;1575;p2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76" name="Google Shape;1576;p2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77" name="Google Shape;1577;p2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78" name="Google Shape;1578;p2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79" name="Google Shape;1579;p2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80" name="Google Shape;1580;p2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81" name="Google Shape;1581;p2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582" name="Google Shape;1582;p2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83" name="Google Shape;1583;p2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84" name="Google Shape;1584;p2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85" name="Google Shape;1585;p2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87" name="Google Shape;1587;p2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88" name="Google Shape;1588;p2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89" name="Google Shape;1589;p24"/>
            <p:cNvSpPr/>
            <p:nvPr/>
          </p:nvSpPr>
          <p:spPr>
            <a:xfrm rot="-5400000">
              <a:off x="1007215" y="1504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90" name="Google Shape;1590;p24"/>
            <p:cNvSpPr/>
            <p:nvPr/>
          </p:nvSpPr>
          <p:spPr>
            <a:xfrm rot="2700000">
              <a:off x="1582641" y="17037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91" name="Google Shape;1591;p2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92" name="Google Shape;1592;p24"/>
            <p:cNvSpPr/>
            <p:nvPr/>
          </p:nvSpPr>
          <p:spPr>
            <a:xfrm rot="8999773">
              <a:off x="447859" y="17799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93" name="Google Shape;1593;p24"/>
            <p:cNvSpPr/>
            <p:nvPr/>
          </p:nvSpPr>
          <p:spPr>
            <a:xfrm rot="6300406">
              <a:off x="237570" y="1266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594" name="Google Shape;1594;p2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95" name="Google Shape;1595;p2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596" name="Google Shape;1596;p2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97" name="Google Shape;1597;p2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98" name="Google Shape;1598;p2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99" name="Google Shape;1599;p2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00" name="Google Shape;1600;p2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01" name="Google Shape;1601;p2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02" name="Google Shape;1602;p2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603" name="Google Shape;1603;p24"/>
            <p:cNvSpPr/>
            <p:nvPr/>
          </p:nvSpPr>
          <p:spPr>
            <a:xfrm rot="2700000">
              <a:off x="133366" y="2256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4" name="Google Shape;1604;p2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05" name="Google Shape;1605;p2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6" name="Google Shape;1606;p2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07" name="Google Shape;1607;p2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08" name="Google Shape;1608;p24"/>
            <p:cNvSpPr/>
            <p:nvPr/>
          </p:nvSpPr>
          <p:spPr>
            <a:xfrm rot="8100000" flipH="1">
              <a:off x="88264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9" name="Google Shape;1609;p2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10" name="Google Shape;1610;p2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11" name="Google Shape;1611;p2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12" name="Google Shape;1612;p2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13" name="Google Shape;1613;p2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614" name="Google Shape;1614;p2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15" name="Google Shape;1615;p2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16" name="Google Shape;1616;p24"/>
            <p:cNvSpPr/>
            <p:nvPr/>
          </p:nvSpPr>
          <p:spPr>
            <a:xfrm>
              <a:off x="51713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17" name="Google Shape;1617;p24"/>
            <p:cNvSpPr/>
            <p:nvPr/>
          </p:nvSpPr>
          <p:spPr>
            <a:xfrm rot="8999773">
              <a:off x="5950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18" name="Google Shape;1618;p24"/>
            <p:cNvSpPr/>
            <p:nvPr/>
          </p:nvSpPr>
          <p:spPr>
            <a:xfrm>
              <a:off x="67011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19" name="Google Shape;1619;p2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20" name="Google Shape;1620;p2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21" name="Google Shape;1621;p2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22" name="Google Shape;1622;p2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23" name="Google Shape;1623;p2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24" name="Google Shape;1624;p2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625" name="Google Shape;1625;p2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626" name="Google Shape;1626;p24"/>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7" name="Google Shape;1627;p24"/>
          <p:cNvSpPr txBox="1">
            <a:spLocks noGrp="1"/>
          </p:cNvSpPr>
          <p:nvPr>
            <p:ph type="title"/>
          </p:nvPr>
        </p:nvSpPr>
        <p:spPr>
          <a:xfrm>
            <a:off x="3539433" y="720000"/>
            <a:ext cx="5113200" cy="8168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Tree>
    <p:extLst>
      <p:ext uri="{BB962C8B-B14F-4D97-AF65-F5344CB8AC3E}">
        <p14:creationId xmlns:p14="http://schemas.microsoft.com/office/powerpoint/2010/main" val="388909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1744"/>
        <p:cNvGrpSpPr/>
        <p:nvPr/>
      </p:nvGrpSpPr>
      <p:grpSpPr>
        <a:xfrm>
          <a:off x="0" y="0"/>
          <a:ext cx="0" cy="0"/>
          <a:chOff x="0" y="0"/>
          <a:chExt cx="0" cy="0"/>
        </a:xfrm>
      </p:grpSpPr>
      <p:grpSp>
        <p:nvGrpSpPr>
          <p:cNvPr id="1745" name="Google Shape;1745;p27"/>
          <p:cNvGrpSpPr/>
          <p:nvPr/>
        </p:nvGrpSpPr>
        <p:grpSpPr>
          <a:xfrm rot="10800000">
            <a:off x="181059" y="91390"/>
            <a:ext cx="11936796" cy="6721505"/>
            <a:chOff x="135794" y="68542"/>
            <a:chExt cx="8952597" cy="5041129"/>
          </a:xfrm>
        </p:grpSpPr>
        <p:sp>
          <p:nvSpPr>
            <p:cNvPr id="1746" name="Google Shape;1746;p27"/>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7" name="Google Shape;1747;p2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48" name="Google Shape;1748;p27"/>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49" name="Google Shape;1749;p2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50" name="Google Shape;1750;p2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51" name="Google Shape;1751;p27"/>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52" name="Google Shape;1752;p27"/>
            <p:cNvSpPr/>
            <p:nvPr/>
          </p:nvSpPr>
          <p:spPr>
            <a:xfrm>
              <a:off x="7924089" y="2072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3" name="Google Shape;1753;p2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54" name="Google Shape;1754;p2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55" name="Google Shape;1755;p2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56" name="Google Shape;1756;p27"/>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57" name="Google Shape;1757;p27"/>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59" name="Google Shape;1759;p2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60" name="Google Shape;1760;p2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61" name="Google Shape;1761;p27"/>
            <p:cNvSpPr/>
            <p:nvPr/>
          </p:nvSpPr>
          <p:spPr>
            <a:xfrm rot="-5400000">
              <a:off x="245215" y="15802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62" name="Google Shape;1762;p2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63" name="Google Shape;1763;p2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64" name="Google Shape;1764;p27"/>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65" name="Google Shape;1765;p2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66" name="Google Shape;1766;p2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67" name="Google Shape;1767;p27"/>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68" name="Google Shape;1768;p2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69" name="Google Shape;1769;p2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70" name="Google Shape;1770;p27"/>
            <p:cNvSpPr/>
            <p:nvPr/>
          </p:nvSpPr>
          <p:spPr>
            <a:xfrm rot="-10594826" flipH="1">
              <a:off x="8826068" y="36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71" name="Google Shape;1771;p2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72" name="Google Shape;1772;p27"/>
            <p:cNvSpPr/>
            <p:nvPr/>
          </p:nvSpPr>
          <p:spPr>
            <a:xfrm>
              <a:off x="8824189" y="14454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773" name="Google Shape;1773;p27"/>
            <p:cNvSpPr/>
            <p:nvPr/>
          </p:nvSpPr>
          <p:spPr>
            <a:xfrm rot="8999773">
              <a:off x="4294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74" name="Google Shape;1774;p2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75" name="Google Shape;1775;p2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76" name="Google Shape;1776;p27"/>
            <p:cNvSpPr/>
            <p:nvPr/>
          </p:nvSpPr>
          <p:spPr>
            <a:xfrm rot="6300406">
              <a:off x="588295" y="47548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77" name="Google Shape;1777;p2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78" name="Google Shape;1778;p2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79" name="Google Shape;1779;p2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80" name="Google Shape;1780;p2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81" name="Google Shape;1781;p2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82" name="Google Shape;1782;p27"/>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83" name="Google Shape;1783;p2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84" name="Google Shape;1784;p2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85" name="Google Shape;1785;p27"/>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86" name="Google Shape;1786;p2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7" name="Google Shape;1787;p2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88" name="Google Shape;1788;p27"/>
            <p:cNvSpPr/>
            <p:nvPr/>
          </p:nvSpPr>
          <p:spPr>
            <a:xfrm>
              <a:off x="6314364" y="48543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89" name="Google Shape;1789;p2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90" name="Google Shape;1790;p2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91" name="Google Shape;1791;p27"/>
            <p:cNvSpPr/>
            <p:nvPr/>
          </p:nvSpPr>
          <p:spPr>
            <a:xfrm rot="2700000">
              <a:off x="70873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92" name="Google Shape;1792;p2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93" name="Google Shape;1793;p2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94" name="Google Shape;1794;p2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95" name="Google Shape;1795;p2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796" name="Google Shape;1796;p27"/>
          <p:cNvSpPr/>
          <p:nvPr/>
        </p:nvSpPr>
        <p:spPr>
          <a:xfrm>
            <a:off x="937000" y="720000"/>
            <a:ext cx="10318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7" name="Google Shape;1797;p27"/>
          <p:cNvSpPr txBox="1">
            <a:spLocks noGrp="1"/>
          </p:cNvSpPr>
          <p:nvPr>
            <p:ph type="title"/>
          </p:nvPr>
        </p:nvSpPr>
        <p:spPr>
          <a:xfrm>
            <a:off x="2719067" y="720000"/>
            <a:ext cx="6754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8527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6">
  <p:cSld name="Title only 6">
    <p:bg>
      <p:bgPr>
        <a:solidFill>
          <a:schemeClr val="lt1"/>
        </a:solidFill>
        <a:effectLst/>
      </p:bgPr>
    </p:bg>
    <p:spTree>
      <p:nvGrpSpPr>
        <p:cNvPr id="1" name="Shape 1801"/>
        <p:cNvGrpSpPr/>
        <p:nvPr/>
      </p:nvGrpSpPr>
      <p:grpSpPr>
        <a:xfrm>
          <a:off x="0" y="0"/>
          <a:ext cx="0" cy="0"/>
          <a:chOff x="0" y="0"/>
          <a:chExt cx="0" cy="0"/>
        </a:xfrm>
      </p:grpSpPr>
      <p:grpSp>
        <p:nvGrpSpPr>
          <p:cNvPr id="1802" name="Google Shape;1802;p29"/>
          <p:cNvGrpSpPr/>
          <p:nvPr/>
        </p:nvGrpSpPr>
        <p:grpSpPr>
          <a:xfrm rot="10800000">
            <a:off x="181059" y="91390"/>
            <a:ext cx="11936796" cy="6721505"/>
            <a:chOff x="135794" y="68542"/>
            <a:chExt cx="8952597" cy="5041129"/>
          </a:xfrm>
        </p:grpSpPr>
        <p:sp>
          <p:nvSpPr>
            <p:cNvPr id="1803" name="Google Shape;1803;p29"/>
            <p:cNvSpPr/>
            <p:nvPr/>
          </p:nvSpPr>
          <p:spPr>
            <a:xfrm rot="2700000">
              <a:off x="4721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04" name="Google Shape;1804;p2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05" name="Google Shape;1805;p2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06" name="Google Shape;1806;p2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07" name="Google Shape;1807;p2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08" name="Google Shape;1808;p2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09" name="Google Shape;1809;p29"/>
            <p:cNvSpPr/>
            <p:nvPr/>
          </p:nvSpPr>
          <p:spPr>
            <a:xfrm>
              <a:off x="8000289" y="3596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0" name="Google Shape;1810;p2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11" name="Google Shape;1811;p2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12" name="Google Shape;1812;p29"/>
            <p:cNvSpPr/>
            <p:nvPr/>
          </p:nvSpPr>
          <p:spPr>
            <a:xfrm rot="8100000" flipH="1">
              <a:off x="42805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13" name="Google Shape;1813;p29"/>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15" name="Google Shape;1815;p2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6" name="Google Shape;1816;p2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17" name="Google Shape;1817;p29"/>
            <p:cNvSpPr/>
            <p:nvPr/>
          </p:nvSpPr>
          <p:spPr>
            <a:xfrm rot="-5400000">
              <a:off x="245215" y="15802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18" name="Google Shape;1818;p2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19" name="Google Shape;1819;p29"/>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20" name="Google Shape;1820;p2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21" name="Google Shape;1821;p2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22" name="Google Shape;1822;p2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23" name="Google Shape;1823;p2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24" name="Google Shape;1824;p2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25" name="Google Shape;1825;p29"/>
            <p:cNvSpPr/>
            <p:nvPr/>
          </p:nvSpPr>
          <p:spPr>
            <a:xfrm rot="8100000" flipH="1">
              <a:off x="86845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26" name="Google Shape;1826;p29"/>
            <p:cNvSpPr/>
            <p:nvPr/>
          </p:nvSpPr>
          <p:spPr>
            <a:xfrm rot="-10594826" flipH="1">
              <a:off x="88260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27" name="Google Shape;1827;p29"/>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28" name="Google Shape;1828;p29"/>
            <p:cNvSpPr/>
            <p:nvPr/>
          </p:nvSpPr>
          <p:spPr>
            <a:xfrm>
              <a:off x="8824189" y="14454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829" name="Google Shape;1829;p29"/>
            <p:cNvSpPr/>
            <p:nvPr/>
          </p:nvSpPr>
          <p:spPr>
            <a:xfrm rot="8999773">
              <a:off x="4294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30" name="Google Shape;1830;p29"/>
            <p:cNvSpPr/>
            <p:nvPr/>
          </p:nvSpPr>
          <p:spPr>
            <a:xfrm rot="2700000">
              <a:off x="563466" y="38114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31" name="Google Shape;1831;p2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32" name="Google Shape;1832;p29"/>
            <p:cNvSpPr/>
            <p:nvPr/>
          </p:nvSpPr>
          <p:spPr>
            <a:xfrm rot="6300406">
              <a:off x="588295" y="47548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33" name="Google Shape;1833;p29"/>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34" name="Google Shape;1834;p2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35" name="Google Shape;1835;p2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36" name="Google Shape;1836;p2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37" name="Google Shape;1837;p2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38" name="Google Shape;1838;p2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39" name="Google Shape;1839;p2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40" name="Google Shape;1840;p2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41" name="Google Shape;1841;p2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42" name="Google Shape;1842;p2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43" name="Google Shape;1843;p2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44" name="Google Shape;1844;p29"/>
            <p:cNvSpPr/>
            <p:nvPr/>
          </p:nvSpPr>
          <p:spPr>
            <a:xfrm>
              <a:off x="6314364" y="48543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45" name="Google Shape;1845;p2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46" name="Google Shape;1846;p2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47" name="Google Shape;1847;p29"/>
            <p:cNvSpPr/>
            <p:nvPr/>
          </p:nvSpPr>
          <p:spPr>
            <a:xfrm rot="2700000">
              <a:off x="70873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48" name="Google Shape;1848;p2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49" name="Google Shape;1849;p2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50" name="Google Shape;1850;p2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1" name="Google Shape;1851;p2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852" name="Google Shape;1852;p29"/>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3" name="Google Shape;1853;p29"/>
          <p:cNvSpPr txBox="1">
            <a:spLocks noGrp="1"/>
          </p:cNvSpPr>
          <p:nvPr>
            <p:ph type="title"/>
          </p:nvPr>
        </p:nvSpPr>
        <p:spPr>
          <a:xfrm>
            <a:off x="2693400" y="720000"/>
            <a:ext cx="68052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41511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900"/>
        <p:cNvGrpSpPr/>
        <p:nvPr/>
      </p:nvGrpSpPr>
      <p:grpSpPr>
        <a:xfrm>
          <a:off x="0" y="0"/>
          <a:ext cx="0" cy="0"/>
          <a:chOff x="0" y="0"/>
          <a:chExt cx="0" cy="0"/>
        </a:xfrm>
      </p:grpSpPr>
      <p:grpSp>
        <p:nvGrpSpPr>
          <p:cNvPr id="1901" name="Google Shape;1901;p31"/>
          <p:cNvGrpSpPr/>
          <p:nvPr/>
        </p:nvGrpSpPr>
        <p:grpSpPr>
          <a:xfrm flipH="1">
            <a:off x="239124" y="91390"/>
            <a:ext cx="11878731" cy="6721505"/>
            <a:chOff x="122308" y="68542"/>
            <a:chExt cx="8909048" cy="5041129"/>
          </a:xfrm>
        </p:grpSpPr>
        <p:sp>
          <p:nvSpPr>
            <p:cNvPr id="1902" name="Google Shape;1902;p31"/>
            <p:cNvSpPr/>
            <p:nvPr/>
          </p:nvSpPr>
          <p:spPr>
            <a:xfrm rot="2700000">
              <a:off x="395991" y="27182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03" name="Google Shape;1903;p3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04" name="Google Shape;1904;p3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05" name="Google Shape;1905;p3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6" name="Google Shape;1906;p3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07" name="Google Shape;1907;p3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08" name="Google Shape;1908;p3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10" name="Google Shape;1910;p3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11" name="Google Shape;1911;p3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12" name="Google Shape;1912;p3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13" name="Google Shape;1913;p3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14" name="Google Shape;1914;p31"/>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16" name="Google Shape;1916;p3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17" name="Google Shape;1917;p3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18" name="Google Shape;1918;p3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19" name="Google Shape;1919;p31"/>
            <p:cNvSpPr/>
            <p:nvPr/>
          </p:nvSpPr>
          <p:spPr>
            <a:xfrm rot="-5400000">
              <a:off x="321415" y="1504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20" name="Google Shape;1920;p31"/>
            <p:cNvSpPr/>
            <p:nvPr/>
          </p:nvSpPr>
          <p:spPr>
            <a:xfrm rot="2700000">
              <a:off x="820641" y="20085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1" name="Google Shape;1921;p3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22" name="Google Shape;1922;p31"/>
            <p:cNvSpPr/>
            <p:nvPr/>
          </p:nvSpPr>
          <p:spPr>
            <a:xfrm rot="8999773">
              <a:off x="371659" y="22371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23" name="Google Shape;1923;p3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24" name="Google Shape;1924;p3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25" name="Google Shape;1925;p3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26" name="Google Shape;1926;p3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27" name="Google Shape;1927;p3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28" name="Google Shape;1928;p3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9" name="Google Shape;1929;p31"/>
            <p:cNvSpPr/>
            <p:nvPr/>
          </p:nvSpPr>
          <p:spPr>
            <a:xfrm>
              <a:off x="8707514" y="10485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0" name="Google Shape;1930;p3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31" name="Google Shape;1931;p3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32" name="Google Shape;1932;p3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33" name="Google Shape;1933;p3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34" name="Google Shape;1934;p3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35" name="Google Shape;1935;p3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36" name="Google Shape;1936;p3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37" name="Google Shape;1937;p3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8" name="Google Shape;1938;p31"/>
            <p:cNvSpPr/>
            <p:nvPr/>
          </p:nvSpPr>
          <p:spPr>
            <a:xfrm rot="8100000" flipH="1">
              <a:off x="8445469" y="2489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39" name="Google Shape;1939;p31"/>
            <p:cNvSpPr/>
            <p:nvPr/>
          </p:nvSpPr>
          <p:spPr>
            <a:xfrm rot="2700000">
              <a:off x="84457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40" name="Google Shape;1940;p3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41" name="Google Shape;1941;p3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42" name="Google Shape;1942;p31"/>
            <p:cNvSpPr/>
            <p:nvPr/>
          </p:nvSpPr>
          <p:spPr>
            <a:xfrm rot="2700000">
              <a:off x="4554064" y="46886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43" name="Google Shape;1943;p3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44" name="Google Shape;1944;p3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45" name="Google Shape;1945;p3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46" name="Google Shape;1946;p3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47" name="Google Shape;1947;p31"/>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48" name="Google Shape;1948;p3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49" name="Google Shape;1949;p3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50" name="Google Shape;1950;p3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51" name="Google Shape;1951;p3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52" name="Google Shape;1952;p3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53" name="Google Shape;1953;p3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54" name="Google Shape;1954;p3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55" name="Google Shape;1955;p3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956" name="Google Shape;1956;p31"/>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7" name="Google Shape;1957;p31"/>
          <p:cNvSpPr txBox="1">
            <a:spLocks noGrp="1"/>
          </p:cNvSpPr>
          <p:nvPr>
            <p:ph type="subTitle" idx="1"/>
          </p:nvPr>
        </p:nvSpPr>
        <p:spPr>
          <a:xfrm>
            <a:off x="1680167" y="4507700"/>
            <a:ext cx="3354000" cy="60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958" name="Google Shape;1958;p31"/>
          <p:cNvSpPr txBox="1">
            <a:spLocks noGrp="1"/>
          </p:cNvSpPr>
          <p:nvPr>
            <p:ph type="subTitle" idx="2"/>
          </p:nvPr>
        </p:nvSpPr>
        <p:spPr>
          <a:xfrm>
            <a:off x="7166195" y="4507700"/>
            <a:ext cx="3354000" cy="60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959" name="Google Shape;1959;p31"/>
          <p:cNvSpPr txBox="1">
            <a:spLocks noGrp="1"/>
          </p:cNvSpPr>
          <p:nvPr>
            <p:ph type="subTitle" idx="3"/>
          </p:nvPr>
        </p:nvSpPr>
        <p:spPr>
          <a:xfrm>
            <a:off x="1680167" y="5116567"/>
            <a:ext cx="3354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31"/>
          <p:cNvSpPr txBox="1">
            <a:spLocks noGrp="1"/>
          </p:cNvSpPr>
          <p:nvPr>
            <p:ph type="subTitle" idx="4"/>
          </p:nvPr>
        </p:nvSpPr>
        <p:spPr>
          <a:xfrm>
            <a:off x="7166195" y="5116567"/>
            <a:ext cx="3354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1" name="Google Shape;1961;p31"/>
          <p:cNvGrpSpPr/>
          <p:nvPr/>
        </p:nvGrpSpPr>
        <p:grpSpPr>
          <a:xfrm rot="-8999956" flipH="1">
            <a:off x="5702967" y="2360722"/>
            <a:ext cx="747824" cy="436319"/>
            <a:chOff x="369283" y="1974771"/>
            <a:chExt cx="560880" cy="327246"/>
          </a:xfrm>
        </p:grpSpPr>
        <p:sp>
          <p:nvSpPr>
            <p:cNvPr id="1962" name="Google Shape;1962;p31"/>
            <p:cNvSpPr/>
            <p:nvPr/>
          </p:nvSpPr>
          <p:spPr>
            <a:xfrm rot="2700000">
              <a:off x="820641" y="20085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63" name="Google Shape;1963;p31"/>
            <p:cNvSpPr/>
            <p:nvPr/>
          </p:nvSpPr>
          <p:spPr>
            <a:xfrm rot="8999773">
              <a:off x="371659" y="22371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sp>
        <p:nvSpPr>
          <p:cNvPr id="1964" name="Google Shape;1964;p31"/>
          <p:cNvSpPr txBox="1">
            <a:spLocks noGrp="1"/>
          </p:cNvSpPr>
          <p:nvPr>
            <p:ph type="title"/>
          </p:nvPr>
        </p:nvSpPr>
        <p:spPr>
          <a:xfrm>
            <a:off x="2719067" y="720000"/>
            <a:ext cx="6754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44202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1965"/>
        <p:cNvGrpSpPr/>
        <p:nvPr/>
      </p:nvGrpSpPr>
      <p:grpSpPr>
        <a:xfrm>
          <a:off x="0" y="0"/>
          <a:ext cx="0" cy="0"/>
          <a:chOff x="0" y="0"/>
          <a:chExt cx="0" cy="0"/>
        </a:xfrm>
      </p:grpSpPr>
      <p:grpSp>
        <p:nvGrpSpPr>
          <p:cNvPr id="1966" name="Google Shape;1966;p32"/>
          <p:cNvGrpSpPr/>
          <p:nvPr/>
        </p:nvGrpSpPr>
        <p:grpSpPr>
          <a:xfrm flipH="1">
            <a:off x="163078" y="91390"/>
            <a:ext cx="11954777" cy="6721505"/>
            <a:chOff x="122308" y="68542"/>
            <a:chExt cx="8966083" cy="5041129"/>
          </a:xfrm>
        </p:grpSpPr>
        <p:sp>
          <p:nvSpPr>
            <p:cNvPr id="1967" name="Google Shape;1967;p3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68" name="Google Shape;1968;p3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69" name="Google Shape;1969;p3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70" name="Google Shape;1970;p3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1" name="Google Shape;1971;p3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2" name="Google Shape;1972;p3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3" name="Google Shape;1973;p3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75" name="Google Shape;1975;p3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76" name="Google Shape;1976;p3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77" name="Google Shape;1977;p3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8" name="Google Shape;1978;p3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9" name="Google Shape;1979;p3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1" name="Google Shape;1981;p3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2" name="Google Shape;1982;p3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83" name="Google Shape;1983;p3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84" name="Google Shape;1984;p3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85" name="Google Shape;1985;p3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86" name="Google Shape;1986;p3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7" name="Google Shape;1987;p3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8" name="Google Shape;1988;p3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9" name="Google Shape;1989;p3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90" name="Google Shape;1990;p3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91" name="Google Shape;1991;p3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2" name="Google Shape;1992;p3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3" name="Google Shape;1993;p3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4" name="Google Shape;1994;p3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95" name="Google Shape;1995;p3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96" name="Google Shape;1996;p3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7" name="Google Shape;1997;p3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8" name="Google Shape;1998;p3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9" name="Google Shape;1999;p3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0" name="Google Shape;2000;p3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1" name="Google Shape;2001;p3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2" name="Google Shape;2002;p3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03" name="Google Shape;2003;p3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4" name="Google Shape;2004;p3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5" name="Google Shape;2005;p3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6" name="Google Shape;2006;p3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07" name="Google Shape;2007;p3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8" name="Google Shape;2008;p3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09" name="Google Shape;2009;p3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0" name="Google Shape;2010;p3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11" name="Google Shape;2011;p3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12" name="Google Shape;2012;p3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3" name="Google Shape;2013;p3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4" name="Google Shape;2014;p3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15" name="Google Shape;2015;p3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6" name="Google Shape;2016;p3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7" name="Google Shape;2017;p3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18" name="Google Shape;2018;p3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9" name="Google Shape;2019;p3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20" name="Google Shape;2020;p3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21" name="Google Shape;2021;p32"/>
          <p:cNvSpPr/>
          <p:nvPr/>
        </p:nvSpPr>
        <p:spPr>
          <a:xfrm>
            <a:off x="1351630" y="1211367"/>
            <a:ext cx="278468" cy="115727"/>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22" name="Google Shape;2022;p3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3" name="Google Shape;2023;p32"/>
          <p:cNvSpPr txBox="1">
            <a:spLocks noGrp="1"/>
          </p:cNvSpPr>
          <p:nvPr>
            <p:ph type="title"/>
          </p:nvPr>
        </p:nvSpPr>
        <p:spPr>
          <a:xfrm>
            <a:off x="1511200" y="3345833"/>
            <a:ext cx="2870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b="1">
                <a:latin typeface="Amatic SC"/>
                <a:ea typeface="Amatic SC"/>
                <a:cs typeface="Amatic SC"/>
                <a:sym typeface="Amatic SC"/>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24" name="Google Shape;2024;p32"/>
          <p:cNvSpPr txBox="1">
            <a:spLocks noGrp="1"/>
          </p:cNvSpPr>
          <p:nvPr>
            <p:ph type="subTitle" idx="1"/>
          </p:nvPr>
        </p:nvSpPr>
        <p:spPr>
          <a:xfrm>
            <a:off x="1511200" y="4127867"/>
            <a:ext cx="2870800" cy="92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32"/>
          <p:cNvSpPr txBox="1">
            <a:spLocks noGrp="1"/>
          </p:cNvSpPr>
          <p:nvPr>
            <p:ph type="title" idx="2"/>
          </p:nvPr>
        </p:nvSpPr>
        <p:spPr>
          <a:xfrm>
            <a:off x="4622417" y="3345833"/>
            <a:ext cx="2870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b="1">
                <a:latin typeface="Amatic SC"/>
                <a:ea typeface="Amatic SC"/>
                <a:cs typeface="Amatic SC"/>
                <a:sym typeface="Amatic SC"/>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26" name="Google Shape;2026;p32"/>
          <p:cNvSpPr txBox="1">
            <a:spLocks noGrp="1"/>
          </p:cNvSpPr>
          <p:nvPr>
            <p:ph type="subTitle" idx="3"/>
          </p:nvPr>
        </p:nvSpPr>
        <p:spPr>
          <a:xfrm>
            <a:off x="4622417" y="4127867"/>
            <a:ext cx="2870800" cy="92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32"/>
          <p:cNvSpPr txBox="1">
            <a:spLocks noGrp="1"/>
          </p:cNvSpPr>
          <p:nvPr>
            <p:ph type="title" idx="4"/>
          </p:nvPr>
        </p:nvSpPr>
        <p:spPr>
          <a:xfrm>
            <a:off x="7810067" y="3345833"/>
            <a:ext cx="2870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b="1">
                <a:latin typeface="Amatic SC"/>
                <a:ea typeface="Amatic SC"/>
                <a:cs typeface="Amatic SC"/>
                <a:sym typeface="Amatic SC"/>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28" name="Google Shape;2028;p32"/>
          <p:cNvSpPr txBox="1">
            <a:spLocks noGrp="1"/>
          </p:cNvSpPr>
          <p:nvPr>
            <p:ph type="subTitle" idx="5"/>
          </p:nvPr>
        </p:nvSpPr>
        <p:spPr>
          <a:xfrm>
            <a:off x="7810067" y="4127867"/>
            <a:ext cx="2870800" cy="92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9" name="Google Shape;2029;p32"/>
          <p:cNvSpPr txBox="1">
            <a:spLocks noGrp="1"/>
          </p:cNvSpPr>
          <p:nvPr>
            <p:ph type="title" idx="6"/>
          </p:nvPr>
        </p:nvSpPr>
        <p:spPr>
          <a:xfrm>
            <a:off x="1244833" y="720000"/>
            <a:ext cx="9702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1838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81426" y="91390"/>
            <a:ext cx="12036429" cy="6721505"/>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5" name="Google Shape;2085;p33"/>
          <p:cNvSpPr txBox="1">
            <a:spLocks noGrp="1"/>
          </p:cNvSpPr>
          <p:nvPr>
            <p:ph type="title"/>
          </p:nvPr>
        </p:nvSpPr>
        <p:spPr>
          <a:xfrm>
            <a:off x="961183" y="2376084"/>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6" name="Google Shape;2086;p33"/>
          <p:cNvSpPr txBox="1">
            <a:spLocks noGrp="1"/>
          </p:cNvSpPr>
          <p:nvPr>
            <p:ph type="subTitle" idx="1"/>
          </p:nvPr>
        </p:nvSpPr>
        <p:spPr>
          <a:xfrm>
            <a:off x="961183" y="3056517"/>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7829981" y="2376084"/>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8" name="Google Shape;2088;p33"/>
          <p:cNvSpPr txBox="1">
            <a:spLocks noGrp="1"/>
          </p:cNvSpPr>
          <p:nvPr>
            <p:ph type="subTitle" idx="3"/>
          </p:nvPr>
        </p:nvSpPr>
        <p:spPr>
          <a:xfrm>
            <a:off x="7829981" y="3056517"/>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961183" y="4200317"/>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0" name="Google Shape;2090;p33"/>
          <p:cNvSpPr txBox="1">
            <a:spLocks noGrp="1"/>
          </p:cNvSpPr>
          <p:nvPr>
            <p:ph type="subTitle" idx="5"/>
          </p:nvPr>
        </p:nvSpPr>
        <p:spPr>
          <a:xfrm>
            <a:off x="961183" y="4880751"/>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7829981" y="4200317"/>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2" name="Google Shape;2092;p33"/>
          <p:cNvSpPr txBox="1">
            <a:spLocks noGrp="1"/>
          </p:cNvSpPr>
          <p:nvPr>
            <p:ph type="subTitle" idx="7"/>
          </p:nvPr>
        </p:nvSpPr>
        <p:spPr>
          <a:xfrm>
            <a:off x="7829981" y="4880751"/>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3352167" y="720000"/>
            <a:ext cx="5487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74757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94"/>
        <p:cNvGrpSpPr/>
        <p:nvPr/>
      </p:nvGrpSpPr>
      <p:grpSpPr>
        <a:xfrm>
          <a:off x="0" y="0"/>
          <a:ext cx="0" cy="0"/>
          <a:chOff x="0" y="0"/>
          <a:chExt cx="0" cy="0"/>
        </a:xfrm>
      </p:grpSpPr>
      <p:grpSp>
        <p:nvGrpSpPr>
          <p:cNvPr id="2095" name="Google Shape;2095;p34"/>
          <p:cNvGrpSpPr/>
          <p:nvPr/>
        </p:nvGrpSpPr>
        <p:grpSpPr>
          <a:xfrm rot="10800000" flipH="1">
            <a:off x="163078" y="140347"/>
            <a:ext cx="11954777" cy="6616741"/>
            <a:chOff x="122308" y="110399"/>
            <a:chExt cx="8966083" cy="4962556"/>
          </a:xfrm>
        </p:grpSpPr>
        <p:sp>
          <p:nvSpPr>
            <p:cNvPr id="2096" name="Google Shape;2096;p3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97" name="Google Shape;2097;p3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98" name="Google Shape;2098;p34"/>
            <p:cNvSpPr/>
            <p:nvPr/>
          </p:nvSpPr>
          <p:spPr>
            <a:xfrm rot="6300406">
              <a:off x="203912" y="13732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99" name="Google Shape;2099;p3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0" name="Google Shape;2100;p3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1" name="Google Shape;2101;p3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02" name="Google Shape;2102;p3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3" name="Google Shape;2103;p3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04" name="Google Shape;2104;p3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05" name="Google Shape;2105;p3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6" name="Google Shape;2106;p3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7" name="Google Shape;2107;p3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08" name="Google Shape;2108;p3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9" name="Google Shape;2109;p3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10" name="Google Shape;2110;p3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11" name="Google Shape;2111;p3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12" name="Google Shape;2112;p34"/>
            <p:cNvSpPr/>
            <p:nvPr/>
          </p:nvSpPr>
          <p:spPr>
            <a:xfrm rot="-5400000">
              <a:off x="12628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13" name="Google Shape;2113;p3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4" name="Google Shape;2114;p34"/>
            <p:cNvSpPr/>
            <p:nvPr/>
          </p:nvSpPr>
          <p:spPr>
            <a:xfrm rot="6300406">
              <a:off x="3137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15" name="Google Shape;2115;p3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16" name="Google Shape;2116;p34"/>
            <p:cNvSpPr/>
            <p:nvPr/>
          </p:nvSpPr>
          <p:spPr>
            <a:xfrm rot="8999773">
              <a:off x="66132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7" name="Google Shape;2117;p3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8" name="Google Shape;2118;p3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19" name="Google Shape;2119;p3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0" name="Google Shape;2120;p3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1" name="Google Shape;2121;p3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122" name="Google Shape;2122;p3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3" name="Google Shape;2123;p3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4" name="Google Shape;2124;p3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5" name="Google Shape;2125;p3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26" name="Google Shape;2126;p34"/>
            <p:cNvSpPr/>
            <p:nvPr/>
          </p:nvSpPr>
          <p:spPr>
            <a:xfrm rot="-2700000">
              <a:off x="1879615" y="48716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7" name="Google Shape;2127;p3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8" name="Google Shape;2128;p3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9" name="Google Shape;2129;p3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30" name="Google Shape;2130;p3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1" name="Google Shape;2131;p3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32" name="Google Shape;2132;p34"/>
            <p:cNvSpPr/>
            <p:nvPr/>
          </p:nvSpPr>
          <p:spPr>
            <a:xfrm>
              <a:off x="23955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3" name="Google Shape;2133;p34"/>
            <p:cNvSpPr/>
            <p:nvPr/>
          </p:nvSpPr>
          <p:spPr>
            <a:xfrm rot="2700000">
              <a:off x="64590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4" name="Google Shape;2134;p34"/>
            <p:cNvSpPr/>
            <p:nvPr/>
          </p:nvSpPr>
          <p:spPr>
            <a:xfrm rot="5400000" flipH="1">
              <a:off x="3009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35" name="Google Shape;2135;p34"/>
            <p:cNvSpPr/>
            <p:nvPr/>
          </p:nvSpPr>
          <p:spPr>
            <a:xfrm rot="-900406" flipH="1">
              <a:off x="6854685" y="4975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36" name="Google Shape;2136;p3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37" name="Google Shape;2137;p3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8" name="Google Shape;2138;p34"/>
            <p:cNvSpPr/>
            <p:nvPr/>
          </p:nvSpPr>
          <p:spPr>
            <a:xfrm rot="8999773">
              <a:off x="42744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9" name="Google Shape;2139;p34"/>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0" name="Google Shape;2140;p3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41" name="Google Shape;2141;p3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42" name="Google Shape;2142;p3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3" name="Google Shape;2143;p3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44" name="Google Shape;2144;p34"/>
            <p:cNvSpPr/>
            <p:nvPr/>
          </p:nvSpPr>
          <p:spPr>
            <a:xfrm rot="-900406" flipH="1">
              <a:off x="8623960" y="35228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45" name="Google Shape;2145;p3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46" name="Google Shape;2146;p3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147" name="Google Shape;2147;p3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8" name="Google Shape;2148;p34"/>
          <p:cNvSpPr txBox="1">
            <a:spLocks noGrp="1"/>
          </p:cNvSpPr>
          <p:nvPr>
            <p:ph type="title"/>
          </p:nvPr>
        </p:nvSpPr>
        <p:spPr>
          <a:xfrm>
            <a:off x="2142400" y="2323900"/>
            <a:ext cx="2072800" cy="59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49" name="Google Shape;2149;p34"/>
          <p:cNvSpPr txBox="1">
            <a:spLocks noGrp="1"/>
          </p:cNvSpPr>
          <p:nvPr>
            <p:ph type="subTitle" idx="1"/>
          </p:nvPr>
        </p:nvSpPr>
        <p:spPr>
          <a:xfrm>
            <a:off x="2142400" y="2903115"/>
            <a:ext cx="2072800" cy="55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0" name="Google Shape;2150;p34"/>
          <p:cNvSpPr txBox="1">
            <a:spLocks noGrp="1"/>
          </p:cNvSpPr>
          <p:nvPr>
            <p:ph type="title" idx="2"/>
          </p:nvPr>
        </p:nvSpPr>
        <p:spPr>
          <a:xfrm>
            <a:off x="5655149" y="2323900"/>
            <a:ext cx="2072800" cy="59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51" name="Google Shape;2151;p34"/>
          <p:cNvSpPr txBox="1">
            <a:spLocks noGrp="1"/>
          </p:cNvSpPr>
          <p:nvPr>
            <p:ph type="subTitle" idx="3"/>
          </p:nvPr>
        </p:nvSpPr>
        <p:spPr>
          <a:xfrm>
            <a:off x="5655149" y="2903115"/>
            <a:ext cx="2072800" cy="55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2" name="Google Shape;2152;p34"/>
          <p:cNvSpPr txBox="1">
            <a:spLocks noGrp="1"/>
          </p:cNvSpPr>
          <p:nvPr>
            <p:ph type="title" idx="4"/>
          </p:nvPr>
        </p:nvSpPr>
        <p:spPr>
          <a:xfrm>
            <a:off x="2142400" y="4140160"/>
            <a:ext cx="2072800" cy="59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53" name="Google Shape;2153;p34"/>
          <p:cNvSpPr txBox="1">
            <a:spLocks noGrp="1"/>
          </p:cNvSpPr>
          <p:nvPr>
            <p:ph type="subTitle" idx="5"/>
          </p:nvPr>
        </p:nvSpPr>
        <p:spPr>
          <a:xfrm>
            <a:off x="2142400" y="4719375"/>
            <a:ext cx="2072800" cy="55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4" name="Google Shape;2154;p34"/>
          <p:cNvSpPr txBox="1">
            <a:spLocks noGrp="1"/>
          </p:cNvSpPr>
          <p:nvPr>
            <p:ph type="title" idx="6"/>
          </p:nvPr>
        </p:nvSpPr>
        <p:spPr>
          <a:xfrm>
            <a:off x="5655149" y="4140160"/>
            <a:ext cx="2072800" cy="59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55" name="Google Shape;2155;p34"/>
          <p:cNvSpPr txBox="1">
            <a:spLocks noGrp="1"/>
          </p:cNvSpPr>
          <p:nvPr>
            <p:ph type="subTitle" idx="7"/>
          </p:nvPr>
        </p:nvSpPr>
        <p:spPr>
          <a:xfrm>
            <a:off x="5655149" y="4719375"/>
            <a:ext cx="2072800" cy="55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6" name="Google Shape;2156;p34"/>
          <p:cNvSpPr txBox="1">
            <a:spLocks noGrp="1"/>
          </p:cNvSpPr>
          <p:nvPr>
            <p:ph type="title" idx="8"/>
          </p:nvPr>
        </p:nvSpPr>
        <p:spPr>
          <a:xfrm>
            <a:off x="9159200" y="2323900"/>
            <a:ext cx="2072800" cy="59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57" name="Google Shape;2157;p34"/>
          <p:cNvSpPr txBox="1">
            <a:spLocks noGrp="1"/>
          </p:cNvSpPr>
          <p:nvPr>
            <p:ph type="subTitle" idx="9"/>
          </p:nvPr>
        </p:nvSpPr>
        <p:spPr>
          <a:xfrm>
            <a:off x="9159200" y="2903115"/>
            <a:ext cx="2072800" cy="55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8" name="Google Shape;2158;p34"/>
          <p:cNvSpPr txBox="1">
            <a:spLocks noGrp="1"/>
          </p:cNvSpPr>
          <p:nvPr>
            <p:ph type="title" idx="13"/>
          </p:nvPr>
        </p:nvSpPr>
        <p:spPr>
          <a:xfrm>
            <a:off x="9159200" y="4140160"/>
            <a:ext cx="2072800" cy="59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59" name="Google Shape;2159;p34"/>
          <p:cNvSpPr txBox="1">
            <a:spLocks noGrp="1"/>
          </p:cNvSpPr>
          <p:nvPr>
            <p:ph type="subTitle" idx="14"/>
          </p:nvPr>
        </p:nvSpPr>
        <p:spPr>
          <a:xfrm>
            <a:off x="9159200" y="4719375"/>
            <a:ext cx="2072800" cy="55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0" name="Google Shape;2160;p34"/>
          <p:cNvSpPr txBox="1">
            <a:spLocks noGrp="1"/>
          </p:cNvSpPr>
          <p:nvPr>
            <p:ph type="title" idx="15"/>
          </p:nvPr>
        </p:nvSpPr>
        <p:spPr>
          <a:xfrm>
            <a:off x="2910167" y="720000"/>
            <a:ext cx="6371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16361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3078" y="105368"/>
            <a:ext cx="11860749"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5" name="Google Shape;2415;p38"/>
          <p:cNvSpPr/>
          <p:nvPr/>
        </p:nvSpPr>
        <p:spPr>
          <a:xfrm>
            <a:off x="960000" y="397367"/>
            <a:ext cx="10272000" cy="60636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16" name="Google Shape;2416;p38"/>
          <p:cNvGrpSpPr/>
          <p:nvPr/>
        </p:nvGrpSpPr>
        <p:grpSpPr>
          <a:xfrm rot="1799965" flipH="1">
            <a:off x="8981540" y="3592577"/>
            <a:ext cx="2390217"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2" name="Google Shape;2452;p38"/>
          <p:cNvGrpSpPr/>
          <p:nvPr/>
        </p:nvGrpSpPr>
        <p:grpSpPr>
          <a:xfrm>
            <a:off x="9394201" y="380468"/>
            <a:ext cx="2105633"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468" name="Google Shape;2468;p38"/>
          <p:cNvGrpSpPr/>
          <p:nvPr/>
        </p:nvGrpSpPr>
        <p:grpSpPr>
          <a:xfrm>
            <a:off x="1274501" y="1024800"/>
            <a:ext cx="1019067"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72" name="Google Shape;2472;p38"/>
          <p:cNvSpPr/>
          <p:nvPr/>
        </p:nvSpPr>
        <p:spPr>
          <a:xfrm rot="8823568">
            <a:off x="2254886" y="5510810"/>
            <a:ext cx="2715127"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3" name="Google Shape;2473;p38"/>
          <p:cNvSpPr/>
          <p:nvPr/>
        </p:nvSpPr>
        <p:spPr>
          <a:xfrm rot="-8552197" flipH="1">
            <a:off x="7203899" y="5510745"/>
            <a:ext cx="2715252"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6586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578" y="147199"/>
            <a:ext cx="11854231"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60000" y="726633"/>
            <a:ext cx="102720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6" name="Google Shape;2526;p39"/>
          <p:cNvSpPr/>
          <p:nvPr/>
        </p:nvSpPr>
        <p:spPr>
          <a:xfrm>
            <a:off x="7470650" y="2272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27" name="Google Shape;2527;p39"/>
          <p:cNvGrpSpPr/>
          <p:nvPr/>
        </p:nvGrpSpPr>
        <p:grpSpPr>
          <a:xfrm>
            <a:off x="8714967" y="3093067"/>
            <a:ext cx="1157900"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32" name="Google Shape;2532;p39"/>
          <p:cNvSpPr/>
          <p:nvPr/>
        </p:nvSpPr>
        <p:spPr>
          <a:xfrm flipH="1">
            <a:off x="9146232" y="2038567"/>
            <a:ext cx="258000" cy="245200"/>
          </a:xfrm>
          <a:prstGeom prst="star5">
            <a:avLst>
              <a:gd name="adj" fmla="val 19098"/>
              <a:gd name="hf" fmla="val 105146"/>
              <a:gd name="vf" fmla="val 11055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3" name="Google Shape;2533;p39"/>
          <p:cNvSpPr/>
          <p:nvPr/>
        </p:nvSpPr>
        <p:spPr>
          <a:xfrm>
            <a:off x="9568083" y="4064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4" name="Google Shape;2534;p39"/>
          <p:cNvSpPr/>
          <p:nvPr/>
        </p:nvSpPr>
        <p:spPr>
          <a:xfrm>
            <a:off x="9568083" y="1648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5" name="Google Shape;2535;p39"/>
          <p:cNvSpPr/>
          <p:nvPr/>
        </p:nvSpPr>
        <p:spPr>
          <a:xfrm>
            <a:off x="7780783" y="4976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6" name="Google Shape;2536;p39"/>
          <p:cNvSpPr/>
          <p:nvPr/>
        </p:nvSpPr>
        <p:spPr>
          <a:xfrm flipH="1">
            <a:off x="9146232" y="4484967"/>
            <a:ext cx="258000" cy="2452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7" name="Google Shape;2537;p39"/>
          <p:cNvSpPr/>
          <p:nvPr/>
        </p:nvSpPr>
        <p:spPr>
          <a:xfrm flipH="1">
            <a:off x="7660632" y="3313467"/>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8" name="Google Shape;2538;p39"/>
          <p:cNvSpPr/>
          <p:nvPr/>
        </p:nvSpPr>
        <p:spPr>
          <a:xfrm flipH="1">
            <a:off x="10669199" y="3313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4447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578" y="147199"/>
            <a:ext cx="11854231"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53533" y="726633"/>
            <a:ext cx="79224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91" name="Google Shape;2591;p40"/>
          <p:cNvGrpSpPr/>
          <p:nvPr/>
        </p:nvGrpSpPr>
        <p:grpSpPr>
          <a:xfrm>
            <a:off x="555094" y="2741405"/>
            <a:ext cx="2462727"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98" name="Google Shape;2598;p40"/>
          <p:cNvGrpSpPr/>
          <p:nvPr/>
        </p:nvGrpSpPr>
        <p:grpSpPr>
          <a:xfrm rot="536064" flipH="1">
            <a:off x="8914812" y="1203254"/>
            <a:ext cx="2353801"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7" name="Google Shape;2637;p40"/>
          <p:cNvSpPr/>
          <p:nvPr/>
        </p:nvSpPr>
        <p:spPr>
          <a:xfrm flipH="1">
            <a:off x="9259832" y="5537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flipH="1">
            <a:off x="5985681" y="902800"/>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9" name="Google Shape;2639;p40"/>
          <p:cNvGrpSpPr/>
          <p:nvPr/>
        </p:nvGrpSpPr>
        <p:grpSpPr>
          <a:xfrm>
            <a:off x="1520450" y="784213"/>
            <a:ext cx="9347391"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46" name="Google Shape;2646;p40"/>
          <p:cNvSpPr/>
          <p:nvPr/>
        </p:nvSpPr>
        <p:spPr>
          <a:xfrm flipH="1">
            <a:off x="3079765" y="4907433"/>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490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22CDDF5-9AE5-4F38-BF59-0A6C76A34CD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1776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65515A7-C805-4C59-9FBD-A8086AB21D2F}"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91440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5E63A47-683F-4E7E-98CE-80908CC58BD8}"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63530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611FD8D-EEEB-4C8C-9E0A-EF1A8585CB0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6086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AEEED70-0C8F-4DA5-8D13-FD2537688C7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0324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09AFA41-5E7C-486F-8406-2E31AE2C9DE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725054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0E09254-D28B-4550-AD43-2D5E1E4E662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09086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E94BFF6D-BBF6-4C31-8A6D-230A9F09FF49}" type="datetimeFigureOut">
              <a:rPr lang="en-US" smtClean="0"/>
              <a:pPr>
                <a:defRPr/>
              </a:pPr>
              <a:t>10/13/2025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879A85CC-EB7F-46FC-BD90-D2ACAAB53117}"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08278523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615D7-5B1A-455C-977F-69B750310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AE875-9891-4860-8472-A4DDAB43CE9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EFF3B-28FF-454A-BF97-A83B4941BC4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486041A8-54F0-45A3-9D7B-694057E8BBE2}" type="datetimeFigureOut">
              <a:rPr lang="en-US" smtClean="0">
                <a:solidFill>
                  <a:prstClr val="black">
                    <a:tint val="75000"/>
                  </a:prstClr>
                </a:solidFill>
              </a:rPr>
              <a:pPr defTabSz="914377"/>
              <a:t>10/13/2025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37DEF8-E986-4CE8-9117-38937F50697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A65365-8AF3-4594-9F0C-DACE9B738CB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638541317"/>
      </p:ext>
    </p:extLst>
  </p:cSld>
  <p:clrMap bg1="lt1" tx1="dk1" bg2="lt2" tx2="dk2" accent1="accent1" accent2="accent2" accent3="accent3" accent4="accent4" accent5="accent5" accent6="accent6" hlink="hlink" folHlink="folHlink"/>
  <p:sldLayoutIdLst>
    <p:sldLayoutId id="2147483718"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EF1C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615D7-5B1A-455C-977F-69B750310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AE875-9891-4860-8472-A4DDAB43CE9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EFF3B-28FF-454A-BF97-A83B4941BC4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486041A8-54F0-45A3-9D7B-694057E8BBE2}" type="datetimeFigureOut">
              <a:rPr lang="en-US" smtClean="0">
                <a:solidFill>
                  <a:prstClr val="black">
                    <a:tint val="75000"/>
                  </a:prstClr>
                </a:solidFill>
              </a:rPr>
              <a:pPr defTabSz="914377"/>
              <a:t>10/13/2025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37DEF8-E986-4CE8-9117-38937F50697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A65365-8AF3-4594-9F0C-DACE9B738CB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5FB064E-79C2-45B0-8A99-C652048071C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427297056"/>
      </p:ext>
    </p:extLst>
  </p:cSld>
  <p:clrMap bg1="lt1" tx1="dk1" bg2="lt2" tx2="dk2" accent1="accent1" accent2="accent2" accent3="accent3" accent4="accent4" accent5="accent5" accent6="accent6" hlink="hlink" folHlink="folHlink"/>
  <p:sldLayoutIdLst>
    <p:sldLayoutId id="2147483722" r:id="rId1"/>
    <p:sldLayoutId id="2147483723"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16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590398583"/>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15.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4.w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6.wmf"/><Relationship Id="rId7" Type="http://schemas.microsoft.com/office/2007/relationships/hdphoto" Target="../media/hdphoto2.wdp"/><Relationship Id="rId2" Type="http://schemas.openxmlformats.org/officeDocument/2006/relationships/oleObject" Target="../embeddings/oleObject4.bin"/><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wmf"/><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7.wmf"/><Relationship Id="rId7" Type="http://schemas.microsoft.com/office/2007/relationships/hdphoto" Target="../media/hdphoto2.wdp"/><Relationship Id="rId2" Type="http://schemas.openxmlformats.org/officeDocument/2006/relationships/oleObject" Target="../embeddings/oleObject6.bin"/><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4.wmf"/><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oleObject" Target="../embeddings/oleObject7.bin"/><Relationship Id="rId1" Type="http://schemas.openxmlformats.org/officeDocument/2006/relationships/slideLayout" Target="../slideLayouts/slideLayout6.xml"/><Relationship Id="rId5" Type="http://schemas.openxmlformats.org/officeDocument/2006/relationships/image" Target="../media/image45.wmf"/><Relationship Id="rId4" Type="http://schemas.openxmlformats.org/officeDocument/2006/relationships/oleObject" Target="../embeddings/oleObject8.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oleObject" Target="../embeddings/oleObject9.bin"/><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18.png"/></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oleObject" Target="../embeddings/oleObject10.bin"/><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oleObject" Target="../embeddings/oleObject9.bin"/><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18.png"/></Relationships>
</file>

<file path=ppt/slides/_rels/slide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oleObject" Target="../embeddings/oleObject11.bin"/><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oleObject" Target="../embeddings/oleObject11.bin"/><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oleObject" Target="../embeddings/oleObject9.bin"/><Relationship Id="rId1" Type="http://schemas.openxmlformats.org/officeDocument/2006/relationships/slideLayout" Target="../slideLayouts/slideLayout17.xml"/><Relationship Id="rId5" Type="http://schemas.microsoft.com/office/2007/relationships/hdphoto" Target="../media/hdphoto2.wdp"/><Relationship Id="rId4" Type="http://schemas.openxmlformats.org/officeDocument/2006/relationships/image" Target="../media/image18.png"/></Relationships>
</file>

<file path=ppt/slides/_rels/slide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2655" name="Google Shape;2655;p43"/>
          <p:cNvSpPr txBox="1">
            <a:spLocks noGrp="1"/>
          </p:cNvSpPr>
          <p:nvPr>
            <p:ph type="ctrTitle"/>
          </p:nvPr>
        </p:nvSpPr>
        <p:spPr>
          <a:xfrm>
            <a:off x="2869359" y="1828479"/>
            <a:ext cx="7211716" cy="2020735"/>
          </a:xfrm>
          <a:prstGeom prst="rect">
            <a:avLst/>
          </a:prstGeom>
        </p:spPr>
        <p:txBody>
          <a:bodyPr spcFirstLastPara="1" wrap="square" lIns="121900" tIns="121900" rIns="121900" bIns="121900" anchor="ctr" anchorCtr="0">
            <a:noAutofit/>
          </a:bodyPr>
          <a:lstStyle/>
          <a:p>
            <a:r>
              <a:rPr lang="pt-PT" sz="8800"/>
              <a:t>KHOA HỌC TỰ NHIÊN 7</a:t>
            </a:r>
            <a:endParaRPr sz="8800"/>
          </a:p>
        </p:txBody>
      </p:sp>
      <p:sp>
        <p:nvSpPr>
          <p:cNvPr id="2656" name="Google Shape;2656;p43"/>
          <p:cNvSpPr txBox="1">
            <a:spLocks noGrp="1"/>
          </p:cNvSpPr>
          <p:nvPr>
            <p:ph type="subTitle" idx="1"/>
          </p:nvPr>
        </p:nvSpPr>
        <p:spPr>
          <a:xfrm>
            <a:off x="2846200" y="4876667"/>
            <a:ext cx="6499600" cy="570400"/>
          </a:xfrm>
          <a:prstGeom prst="rect">
            <a:avLst/>
          </a:prstGeom>
        </p:spPr>
        <p:txBody>
          <a:bodyPr spcFirstLastPara="1" wrap="square" lIns="121900" tIns="121900" rIns="121900" bIns="121900" anchor="ctr" anchorCtr="0">
            <a:noAutofit/>
          </a:bodyPr>
          <a:lstStyle/>
          <a:p>
            <a:pPr marL="0" indent="0"/>
            <a:r>
              <a:rPr lang="pt-PT" sz="3200" i="1">
                <a:latin typeface="Times New Roman" panose="02020603050405020304" pitchFamily="18" charset="0"/>
                <a:cs typeface="Times New Roman" panose="02020603050405020304" pitchFamily="18" charset="0"/>
              </a:rPr>
              <a:t>Sách Kết nối tri thức và cuộc sống</a:t>
            </a:r>
            <a:endParaRPr sz="3200" i="1">
              <a:latin typeface="Times New Roman" panose="02020603050405020304" pitchFamily="18" charset="0"/>
              <a:cs typeface="Times New Roman" panose="02020603050405020304" pitchFamily="18" charset="0"/>
            </a:endParaRPr>
          </a:p>
        </p:txBody>
      </p:sp>
      <p:grpSp>
        <p:nvGrpSpPr>
          <p:cNvPr id="2657" name="Google Shape;2657;p43"/>
          <p:cNvGrpSpPr/>
          <p:nvPr/>
        </p:nvGrpSpPr>
        <p:grpSpPr>
          <a:xfrm>
            <a:off x="3576634" y="1462567"/>
            <a:ext cx="5695433" cy="281696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61" name="Google Shape;2661;p43"/>
          <p:cNvGrpSpPr/>
          <p:nvPr/>
        </p:nvGrpSpPr>
        <p:grpSpPr>
          <a:xfrm>
            <a:off x="-175922" y="-320445"/>
            <a:ext cx="12544196" cy="3428276"/>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676" name="Google Shape;2676;p43"/>
          <p:cNvGrpSpPr/>
          <p:nvPr/>
        </p:nvGrpSpPr>
        <p:grpSpPr>
          <a:xfrm>
            <a:off x="1606950" y="2420256"/>
            <a:ext cx="9476383" cy="3638413"/>
            <a:chOff x="1413750" y="2097423"/>
            <a:chExt cx="6480760" cy="2407450"/>
          </a:xfrm>
        </p:grpSpPr>
        <p:sp>
          <p:nvSpPr>
            <p:cNvPr id="2677" name="Google Shape;2677;p43"/>
            <p:cNvSpPr/>
            <p:nvPr/>
          </p:nvSpPr>
          <p:spPr>
            <a:xfrm>
              <a:off x="6965267" y="218882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43"/>
            <p:cNvSpPr/>
            <p:nvPr/>
          </p:nvSpPr>
          <p:spPr>
            <a:xfrm>
              <a:off x="6141530" y="418304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9" name="Google Shape;2679;p43"/>
            <p:cNvSpPr/>
            <p:nvPr/>
          </p:nvSpPr>
          <p:spPr>
            <a:xfrm>
              <a:off x="1813559" y="419262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0" name="TextBox 29">
            <a:extLst>
              <a:ext uri="{FF2B5EF4-FFF2-40B4-BE49-F238E27FC236}">
                <a16:creationId xmlns:a16="http://schemas.microsoft.com/office/drawing/2014/main" id="{C978E00C-5886-4307-A031-D91346831825}"/>
              </a:ext>
            </a:extLst>
          </p:cNvPr>
          <p:cNvSpPr txBox="1"/>
          <p:nvPr/>
        </p:nvSpPr>
        <p:spPr>
          <a:xfrm>
            <a:off x="3793726" y="5822713"/>
            <a:ext cx="5186317" cy="461665"/>
          </a:xfrm>
          <a:prstGeom prst="rect">
            <a:avLst/>
          </a:prstGeom>
          <a:noFill/>
        </p:spPr>
        <p:txBody>
          <a:bodyPr wrap="square" rtlCol="0">
            <a:spAutoFit/>
          </a:bodyPr>
          <a:lstStyle/>
          <a:p>
            <a:pPr lvl="0">
              <a:spcBef>
                <a:spcPct val="50000"/>
              </a:spcBef>
              <a:defRPr/>
            </a:pPr>
            <a:r>
              <a:rPr lang="en-US" altLang="en-US" sz="2400" b="1" dirty="0">
                <a:solidFill>
                  <a:srgbClr val="0000FF"/>
                </a:solidFill>
                <a:latin typeface="Arial" panose="020B0604020202020204" pitchFamily="34" charset="0"/>
              </a:rPr>
              <a:t>GIÁO VIÊN: LÒ VĂN ĐỨC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5476" y="282751"/>
            <a:ext cx="11242432" cy="954107"/>
          </a:xfrm>
          <a:prstGeom prst="rect">
            <a:avLst/>
          </a:prstGeom>
        </p:spPr>
        <p:txBody>
          <a:bodyPr wrap="square">
            <a:spAutoFit/>
          </a:bodyPr>
          <a:lstStyle/>
          <a:p>
            <a:r>
              <a:rPr lang="en-US" sz="2800" b="1" dirty="0">
                <a:solidFill>
                  <a:srgbClr val="FF0000"/>
                </a:solidFill>
                <a:latin typeface="Times New Roman" pitchFamily="18" charset="0"/>
                <a:cs typeface="Times New Roman" pitchFamily="18" charset="0"/>
              </a:rPr>
              <a:t>1. </a:t>
            </a:r>
            <a:r>
              <a:rPr lang="en-US" sz="2800" b="1" dirty="0" err="1">
                <a:solidFill>
                  <a:srgbClr val="FF0000"/>
                </a:solidFill>
                <a:latin typeface="Times New Roman" pitchFamily="18" charset="0"/>
                <a:cs typeface="Times New Roman" pitchFamily="18" charset="0"/>
              </a:rPr>
              <a:t>Dựa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đặc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điểm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cấu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tạo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nguyên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để</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sắp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xếp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nguyên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hàng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cột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bảng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tuần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hoàn</a:t>
            </a:r>
            <a:r>
              <a:rPr lang="en-US" sz="2800" b="1" dirty="0">
                <a:solidFill>
                  <a:srgbClr val="FF0000"/>
                </a:solidFill>
                <a:latin typeface="Times New Roman" pitchFamily="18" charset="0"/>
                <a:cs typeface="Times New Roman" pitchFamily="18" charset="0"/>
              </a:rPr>
              <a:t>?</a:t>
            </a:r>
          </a:p>
        </p:txBody>
      </p:sp>
      <p:sp>
        <p:nvSpPr>
          <p:cNvPr id="4" name="Rectangle 3"/>
          <p:cNvSpPr/>
          <p:nvPr/>
        </p:nvSpPr>
        <p:spPr>
          <a:xfrm>
            <a:off x="433753" y="943873"/>
            <a:ext cx="11265877" cy="2677656"/>
          </a:xfrm>
          <a:prstGeom prst="rect">
            <a:avLst/>
          </a:prstGeom>
        </p:spPr>
        <p:txBody>
          <a:bodyPr wrap="square">
            <a:spAutoFit/>
          </a:bodyPr>
          <a:lstStyle/>
          <a:p>
            <a:endParaRPr lang="en-US" sz="2800" b="1" dirty="0">
              <a:latin typeface="Times New Roman" pitchFamily="18" charset="0"/>
              <a:cs typeface="Times New Roman" pitchFamily="18" charset="0"/>
            </a:endParaRPr>
          </a:p>
          <a:p>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hóa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sắp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xếp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theo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chiều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nhân</a:t>
            </a:r>
            <a:r>
              <a:rPr lang="en-US" sz="2800" b="1" dirty="0">
                <a:latin typeface="Times New Roman" pitchFamily="18" charset="0"/>
                <a:cs typeface="Times New Roman" pitchFamily="18" charset="0"/>
              </a:rPr>
              <a:t>.</a:t>
            </a:r>
          </a:p>
          <a:p>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hàng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lớp</a:t>
            </a:r>
            <a:r>
              <a:rPr lang="en-US" sz="2800" b="1" dirty="0">
                <a:latin typeface="Times New Roman" pitchFamily="18" charset="0"/>
                <a:cs typeface="Times New Roman" pitchFamily="18" charset="0"/>
              </a:rPr>
              <a:t> electron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tử</a:t>
            </a:r>
            <a:r>
              <a:rPr lang="en-US" sz="2800" b="1" dirty="0">
                <a:latin typeface="Times New Roman" pitchFamily="18" charset="0"/>
                <a:cs typeface="Times New Roman" pitchFamily="18" charset="0"/>
              </a:rPr>
              <a:t>.</a:t>
            </a:r>
          </a:p>
          <a:p>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electron </a:t>
            </a:r>
            <a:r>
              <a:rPr lang="en-US" sz="2800" b="1" dirty="0" err="1">
                <a:latin typeface="Times New Roman" pitchFamily="18" charset="0"/>
                <a:cs typeface="Times New Roman" pitchFamily="18" charset="0"/>
              </a:rPr>
              <a:t>lớp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ngoài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a:t>
            </a:r>
          </a:p>
        </p:txBody>
      </p:sp>
      <p:sp>
        <p:nvSpPr>
          <p:cNvPr id="5" name="Rectangle 4"/>
          <p:cNvSpPr/>
          <p:nvPr/>
        </p:nvSpPr>
        <p:spPr>
          <a:xfrm>
            <a:off x="539259" y="4157534"/>
            <a:ext cx="11265877" cy="954107"/>
          </a:xfrm>
          <a:prstGeom prst="rect">
            <a:avLst/>
          </a:prstGeom>
        </p:spPr>
        <p:txBody>
          <a:bodyPr wrap="square">
            <a:spAutoFit/>
          </a:bodyPr>
          <a:lstStyle/>
          <a:p>
            <a:r>
              <a:rPr lang="en-US" sz="2800" b="1" dirty="0">
                <a:solidFill>
                  <a:srgbClr val="FF0000"/>
                </a:solidFill>
                <a:latin typeface="Times New Roman" pitchFamily="18" charset="0"/>
                <a:cs typeface="Times New Roman" pitchFamily="18" charset="0"/>
              </a:rPr>
              <a:t>2. </a:t>
            </a:r>
            <a:r>
              <a:rPr lang="en-US" sz="2800" b="1" dirty="0" err="1">
                <a:solidFill>
                  <a:srgbClr val="FF0000"/>
                </a:solidFill>
                <a:latin typeface="Times New Roman" pitchFamily="18" charset="0"/>
                <a:cs typeface="Times New Roman" pitchFamily="18" charset="0"/>
              </a:rPr>
              <a:t>Sử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bảng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tuần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hoàn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hãy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nguyên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Nguyên </a:t>
            </a:r>
            <a:r>
              <a:rPr lang="en-US" sz="2800" b="1" dirty="0" err="1">
                <a:solidFill>
                  <a:srgbClr val="FF0000"/>
                </a:solidFill>
                <a:latin typeface="Times New Roman" pitchFamily="18" charset="0"/>
                <a:cs typeface="Times New Roman" pitchFamily="18" charset="0"/>
              </a:rPr>
              <a:t>tố</a:t>
            </a:r>
            <a:r>
              <a:rPr lang="en-US" sz="2800" b="1" dirty="0">
                <a:solidFill>
                  <a:srgbClr val="FF0000"/>
                </a:solidFill>
                <a:latin typeface="Times New Roman" pitchFamily="18" charset="0"/>
                <a:cs typeface="Times New Roman" pitchFamily="18" charset="0"/>
              </a:rPr>
              <a:t> Li, Na, C, O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cùng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lớp</a:t>
            </a:r>
            <a:r>
              <a:rPr lang="en-US" sz="2800" b="1" dirty="0">
                <a:solidFill>
                  <a:srgbClr val="FF0000"/>
                </a:solidFill>
                <a:latin typeface="Times New Roman" pitchFamily="18" charset="0"/>
                <a:cs typeface="Times New Roman" pitchFamily="18" charset="0"/>
              </a:rPr>
              <a:t> electron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nguyên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tử</a:t>
            </a:r>
            <a:r>
              <a:rPr lang="en-US" sz="2800" b="1" dirty="0">
                <a:solidFill>
                  <a:srgbClr val="FF0000"/>
                </a:solidFill>
                <a:latin typeface="Times New Roman" pitchFamily="18" charset="0"/>
                <a:cs typeface="Times New Roman" pitchFamily="18" charset="0"/>
              </a:rPr>
              <a:t>?</a:t>
            </a:r>
            <a:endParaRPr lang="en-US" sz="2800" b="1" dirty="0">
              <a:solidFill>
                <a:srgbClr val="FF0000"/>
              </a:solidFill>
              <a:effectLst/>
              <a:latin typeface="Times New Roman" pitchFamily="18" charset="0"/>
              <a:cs typeface="Times New Roman" pitchFamily="18" charset="0"/>
            </a:endParaRPr>
          </a:p>
        </p:txBody>
      </p:sp>
      <p:sp>
        <p:nvSpPr>
          <p:cNvPr id="6" name="Rectangle 5"/>
          <p:cNvSpPr/>
          <p:nvPr/>
        </p:nvSpPr>
        <p:spPr>
          <a:xfrm>
            <a:off x="539260" y="5239814"/>
            <a:ext cx="11148648" cy="523220"/>
          </a:xfrm>
          <a:prstGeom prst="rect">
            <a:avLst/>
          </a:prstGeom>
        </p:spPr>
        <p:txBody>
          <a:bodyPr wrap="square">
            <a:spAutoFit/>
          </a:bodyPr>
          <a:lstStyle/>
          <a:p>
            <a:r>
              <a:rPr lang="en-US" sz="2800" b="1" dirty="0">
                <a:latin typeface="Times New Roman" pitchFamily="18" charset="0"/>
                <a:cs typeface="Times New Roman" pitchFamily="18" charset="0"/>
              </a:rPr>
              <a:t> Nguyên </a:t>
            </a:r>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Li, C, O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lớp</a:t>
            </a:r>
            <a:r>
              <a:rPr lang="en-US" sz="2800" b="1" dirty="0">
                <a:latin typeface="Times New Roman" pitchFamily="18" charset="0"/>
                <a:cs typeface="Times New Roman" pitchFamily="18" charset="0"/>
              </a:rPr>
              <a:t> e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2 </a:t>
            </a:r>
            <a:r>
              <a:rPr lang="en-US" sz="2800" b="1" dirty="0" err="1">
                <a:latin typeface="Times New Roman" pitchFamily="18" charset="0"/>
                <a:cs typeface="Times New Roman" pitchFamily="18" charset="0"/>
              </a:rPr>
              <a:t>lớp</a:t>
            </a:r>
            <a:r>
              <a:rPr lang="en-US" sz="2800" b="1" dirty="0">
                <a:latin typeface="Times New Roman" pitchFamily="18" charset="0"/>
                <a:cs typeface="Times New Roman" pitchFamily="18" charset="0"/>
              </a:rPr>
              <a:t>.</a:t>
            </a:r>
          </a:p>
        </p:txBody>
      </p:sp>
    </p:spTree>
    <p:extLst>
      <p:ext uri="{BB962C8B-B14F-4D97-AF65-F5344CB8AC3E}">
        <p14:creationId xmlns:p14="http://schemas.microsoft.com/office/powerpoint/2010/main" val="174016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64497AA3-87BA-997A-37CC-8725B68B8EBB}"/>
              </a:ext>
            </a:extLst>
          </p:cNvPr>
          <p:cNvGraphicFramePr>
            <a:graphicFrameLocks noChangeAspect="1"/>
          </p:cNvGraphicFramePr>
          <p:nvPr>
            <p:extLst>
              <p:ext uri="{D42A27DB-BD31-4B8C-83A1-F6EECF244321}">
                <p14:modId xmlns:p14="http://schemas.microsoft.com/office/powerpoint/2010/main" val="3582824920"/>
              </p:ext>
            </p:extLst>
          </p:nvPr>
        </p:nvGraphicFramePr>
        <p:xfrm>
          <a:off x="-1" y="0"/>
          <a:ext cx="12152963" cy="6715432"/>
        </p:xfrm>
        <a:graphic>
          <a:graphicData uri="http://schemas.openxmlformats.org/presentationml/2006/ole">
            <mc:AlternateContent xmlns:mc="http://schemas.openxmlformats.org/markup-compatibility/2006">
              <mc:Choice xmlns:v="urn:schemas-microsoft-com:vml" Requires="v">
                <p:oleObj name="Bitmap Image" r:id="rId2" imgW="9707760" imgH="5364360" progId="Paint.Picture">
                  <p:embed/>
                </p:oleObj>
              </mc:Choice>
              <mc:Fallback>
                <p:oleObj name="Bitmap Image" r:id="rId2" imgW="9707760" imgH="5364360" progId="Paint.Picture">
                  <p:embed/>
                  <p:pic>
                    <p:nvPicPr>
                      <p:cNvPr id="0" name=""/>
                      <p:cNvPicPr/>
                      <p:nvPr/>
                    </p:nvPicPr>
                    <p:blipFill>
                      <a:blip r:embed="rId3"/>
                      <a:stretch>
                        <a:fillRect/>
                      </a:stretch>
                    </p:blipFill>
                    <p:spPr>
                      <a:xfrm>
                        <a:off x="-1" y="0"/>
                        <a:ext cx="12152963" cy="671543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8BE00006-B0D5-9C30-3D44-28958A31B35A}"/>
              </a:ext>
            </a:extLst>
          </p:cNvPr>
          <p:cNvSpPr txBox="1"/>
          <p:nvPr/>
        </p:nvSpPr>
        <p:spPr>
          <a:xfrm>
            <a:off x="2535810" y="3697379"/>
            <a:ext cx="8974317" cy="2308324"/>
          </a:xfrm>
          <a:prstGeom prst="rect">
            <a:avLst/>
          </a:prstGeom>
          <a:noFill/>
        </p:spPr>
        <p:txBody>
          <a:bodyPr wrap="square" rtlCol="0">
            <a:spAutoFit/>
          </a:bodyPr>
          <a:lstStyle/>
          <a:p>
            <a:pPr algn="ctr"/>
            <a:r>
              <a:rPr lang="en-US" sz="4800" dirty="0" err="1"/>
              <a:t>Bảng</a:t>
            </a:r>
            <a:r>
              <a:rPr lang="en-US" sz="4800" dirty="0"/>
              <a:t> </a:t>
            </a:r>
            <a:r>
              <a:rPr lang="en-US" sz="4800" dirty="0" err="1"/>
              <a:t>tuần</a:t>
            </a:r>
            <a:r>
              <a:rPr lang="en-US" sz="4800" dirty="0"/>
              <a:t> </a:t>
            </a:r>
            <a:r>
              <a:rPr lang="en-US" sz="4800" dirty="0" err="1"/>
              <a:t>hoàn</a:t>
            </a:r>
            <a:r>
              <a:rPr lang="en-US" sz="4800" dirty="0"/>
              <a:t> </a:t>
            </a:r>
            <a:r>
              <a:rPr lang="en-US" sz="4800" dirty="0" err="1"/>
              <a:t>có</a:t>
            </a:r>
            <a:r>
              <a:rPr lang="en-US" sz="4800" dirty="0"/>
              <a:t> 118 </a:t>
            </a:r>
            <a:r>
              <a:rPr lang="en-US" sz="4800" dirty="0" err="1"/>
              <a:t>nguyên</a:t>
            </a:r>
            <a:r>
              <a:rPr lang="en-US" sz="4800" dirty="0"/>
              <a:t> </a:t>
            </a:r>
            <a:r>
              <a:rPr lang="en-US" sz="4800" dirty="0" err="1"/>
              <a:t>tố</a:t>
            </a:r>
            <a:r>
              <a:rPr lang="en-US" sz="4800" dirty="0"/>
              <a:t>, </a:t>
            </a:r>
            <a:r>
              <a:rPr lang="en-US" sz="4800" dirty="0" err="1"/>
              <a:t>được</a:t>
            </a:r>
            <a:r>
              <a:rPr lang="en-US" sz="4800" dirty="0"/>
              <a:t> </a:t>
            </a:r>
            <a:r>
              <a:rPr lang="en-US" sz="4800" dirty="0" err="1"/>
              <a:t>xây</a:t>
            </a:r>
            <a:r>
              <a:rPr lang="en-US" sz="4800" dirty="0"/>
              <a:t> </a:t>
            </a:r>
            <a:r>
              <a:rPr lang="en-US" sz="4800" dirty="0" err="1"/>
              <a:t>dựng</a:t>
            </a:r>
            <a:r>
              <a:rPr lang="en-US" sz="4800" dirty="0"/>
              <a:t> </a:t>
            </a:r>
            <a:r>
              <a:rPr lang="en-US" sz="4800" dirty="0" err="1"/>
              <a:t>theo</a:t>
            </a:r>
            <a:r>
              <a:rPr lang="en-US" sz="4800" dirty="0"/>
              <a:t> </a:t>
            </a:r>
            <a:r>
              <a:rPr lang="en-US" sz="4800" dirty="0" err="1"/>
              <a:t>nguyên</a:t>
            </a:r>
            <a:r>
              <a:rPr lang="en-US" sz="4800" dirty="0"/>
              <a:t> </a:t>
            </a:r>
            <a:r>
              <a:rPr lang="en-US" sz="4800" dirty="0" err="1"/>
              <a:t>tắc</a:t>
            </a:r>
            <a:r>
              <a:rPr lang="en-US" sz="4800" dirty="0"/>
              <a:t>:</a:t>
            </a:r>
            <a:endParaRPr lang="vi-VN" sz="4800" dirty="0"/>
          </a:p>
        </p:txBody>
      </p:sp>
    </p:spTree>
    <p:extLst>
      <p:ext uri="{BB962C8B-B14F-4D97-AF65-F5344CB8AC3E}">
        <p14:creationId xmlns:p14="http://schemas.microsoft.com/office/powerpoint/2010/main" val="3979083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4191872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64497AA3-87BA-997A-37CC-8725B68B8EBB}"/>
              </a:ext>
            </a:extLst>
          </p:cNvPr>
          <p:cNvGraphicFramePr>
            <a:graphicFrameLocks noChangeAspect="1"/>
          </p:cNvGraphicFramePr>
          <p:nvPr>
            <p:extLst>
              <p:ext uri="{D42A27DB-BD31-4B8C-83A1-F6EECF244321}">
                <p14:modId xmlns:p14="http://schemas.microsoft.com/office/powerpoint/2010/main" val="632548593"/>
              </p:ext>
            </p:extLst>
          </p:nvPr>
        </p:nvGraphicFramePr>
        <p:xfrm>
          <a:off x="-1" y="0"/>
          <a:ext cx="12152963" cy="6715432"/>
        </p:xfrm>
        <a:graphic>
          <a:graphicData uri="http://schemas.openxmlformats.org/presentationml/2006/ole">
            <mc:AlternateContent xmlns:mc="http://schemas.openxmlformats.org/markup-compatibility/2006">
              <mc:Choice xmlns:v="urn:schemas-microsoft-com:vml" Requires="v">
                <p:oleObj name="Bitmap Image" r:id="rId2" imgW="9707760" imgH="5364360" progId="Paint.Picture">
                  <p:embed/>
                </p:oleObj>
              </mc:Choice>
              <mc:Fallback>
                <p:oleObj name="Bitmap Image" r:id="rId2" imgW="9707760" imgH="5364360" progId="Paint.Picture">
                  <p:embed/>
                  <p:pic>
                    <p:nvPicPr>
                      <p:cNvPr id="0" name=""/>
                      <p:cNvPicPr/>
                      <p:nvPr/>
                    </p:nvPicPr>
                    <p:blipFill>
                      <a:blip r:embed="rId3"/>
                      <a:stretch>
                        <a:fillRect/>
                      </a:stretch>
                    </p:blipFill>
                    <p:spPr>
                      <a:xfrm>
                        <a:off x="-1" y="0"/>
                        <a:ext cx="12152963" cy="671543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8BE00006-B0D5-9C30-3D44-28958A31B35A}"/>
              </a:ext>
            </a:extLst>
          </p:cNvPr>
          <p:cNvSpPr txBox="1"/>
          <p:nvPr/>
        </p:nvSpPr>
        <p:spPr>
          <a:xfrm>
            <a:off x="2535810" y="3697379"/>
            <a:ext cx="8974317" cy="2308324"/>
          </a:xfrm>
          <a:prstGeom prst="rect">
            <a:avLst/>
          </a:prstGeom>
          <a:noFill/>
        </p:spPr>
        <p:txBody>
          <a:bodyPr wrap="square" rtlCol="0">
            <a:spAutoFit/>
          </a:bodyPr>
          <a:lstStyle/>
          <a:p>
            <a:pPr algn="ctr"/>
            <a:r>
              <a:rPr lang="en-US" sz="4800" dirty="0" err="1">
                <a:latin typeface="UVN Cat Bien" panose="02090603050305020704" pitchFamily="18" charset="0"/>
              </a:rPr>
              <a:t>Các</a:t>
            </a:r>
            <a:r>
              <a:rPr lang="en-US" sz="4800" dirty="0">
                <a:latin typeface="UVN Cat Bien" panose="02090603050305020704" pitchFamily="18" charset="0"/>
              </a:rPr>
              <a:t> </a:t>
            </a:r>
            <a:r>
              <a:rPr lang="en-US" sz="4800" dirty="0" err="1">
                <a:latin typeface="UVN Cat Bien" panose="02090603050305020704" pitchFamily="18" charset="0"/>
              </a:rPr>
              <a:t>nguyên</a:t>
            </a:r>
            <a:r>
              <a:rPr lang="en-US" sz="4800" dirty="0">
                <a:latin typeface="UVN Cat Bien" panose="02090603050305020704" pitchFamily="18" charset="0"/>
              </a:rPr>
              <a:t> </a:t>
            </a:r>
            <a:r>
              <a:rPr lang="en-US" sz="4800" dirty="0" err="1">
                <a:latin typeface="UVN Cat Bien" panose="02090603050305020704" pitchFamily="18" charset="0"/>
              </a:rPr>
              <a:t>tố</a:t>
            </a:r>
            <a:r>
              <a:rPr lang="en-US" sz="4800" dirty="0">
                <a:latin typeface="UVN Cat Bien" panose="02090603050305020704" pitchFamily="18" charset="0"/>
              </a:rPr>
              <a:t> </a:t>
            </a:r>
            <a:r>
              <a:rPr lang="en-US" sz="4800" dirty="0" err="1">
                <a:latin typeface="UVN Cat Bien" panose="02090603050305020704" pitchFamily="18" charset="0"/>
              </a:rPr>
              <a:t>trong</a:t>
            </a:r>
            <a:r>
              <a:rPr lang="en-US" sz="4800" dirty="0">
                <a:latin typeface="UVN Cat Bien" panose="02090603050305020704" pitchFamily="18" charset="0"/>
              </a:rPr>
              <a:t> </a:t>
            </a:r>
            <a:r>
              <a:rPr lang="en-US" sz="4800" dirty="0" err="1">
                <a:latin typeface="UVN Cat Bien" panose="02090603050305020704" pitchFamily="18" charset="0"/>
              </a:rPr>
              <a:t>cùng</a:t>
            </a:r>
            <a:r>
              <a:rPr lang="en-US" sz="4800" dirty="0">
                <a:latin typeface="UVN Cat Bien" panose="02090603050305020704" pitchFamily="18" charset="0"/>
              </a:rPr>
              <a:t> </a:t>
            </a:r>
            <a:r>
              <a:rPr lang="en-US" sz="4800" dirty="0" err="1">
                <a:latin typeface="UVN Cat Bien" panose="02090603050305020704" pitchFamily="18" charset="0"/>
              </a:rPr>
              <a:t>một</a:t>
            </a:r>
            <a:r>
              <a:rPr lang="en-US" sz="4800" dirty="0">
                <a:latin typeface="UVN Cat Bien" panose="02090603050305020704" pitchFamily="18" charset="0"/>
              </a:rPr>
              <a:t> </a:t>
            </a:r>
            <a:r>
              <a:rPr lang="en-US" sz="4800" dirty="0" err="1">
                <a:latin typeface="UVN Cat Bien" panose="02090603050305020704" pitchFamily="18" charset="0"/>
              </a:rPr>
              <a:t>hàng</a:t>
            </a:r>
            <a:r>
              <a:rPr lang="en-US" sz="4800" dirty="0">
                <a:latin typeface="UVN Cat Bien" panose="02090603050305020704" pitchFamily="18" charset="0"/>
              </a:rPr>
              <a:t> </a:t>
            </a:r>
            <a:r>
              <a:rPr lang="en-US" sz="4800" dirty="0" err="1">
                <a:latin typeface="UVN Cat Bien" panose="02090603050305020704" pitchFamily="18" charset="0"/>
              </a:rPr>
              <a:t>có</a:t>
            </a:r>
            <a:r>
              <a:rPr lang="en-US" sz="4800" dirty="0">
                <a:latin typeface="UVN Cat Bien" panose="02090603050305020704" pitchFamily="18" charset="0"/>
              </a:rPr>
              <a:t> </a:t>
            </a:r>
            <a:r>
              <a:rPr lang="en-US" sz="4800" dirty="0" err="1">
                <a:latin typeface="UVN Cat Bien" panose="02090603050305020704" pitchFamily="18" charset="0"/>
              </a:rPr>
              <a:t>cùng</a:t>
            </a:r>
            <a:r>
              <a:rPr lang="en-US" sz="4800" dirty="0">
                <a:latin typeface="UVN Cat Bien" panose="02090603050305020704" pitchFamily="18" charset="0"/>
              </a:rPr>
              <a:t> số </a:t>
            </a:r>
            <a:r>
              <a:rPr lang="en-US" sz="4800" dirty="0" err="1">
                <a:latin typeface="UVN Cat Bien" panose="02090603050305020704" pitchFamily="18" charset="0"/>
              </a:rPr>
              <a:t>lớp</a:t>
            </a:r>
            <a:r>
              <a:rPr lang="en-US" sz="4800" dirty="0">
                <a:latin typeface="UVN Cat Bien" panose="02090603050305020704" pitchFamily="18" charset="0"/>
              </a:rPr>
              <a:t> </a:t>
            </a:r>
            <a:r>
              <a:rPr lang="en-US" sz="4800" dirty="0" err="1">
                <a:latin typeface="UVN Cat Bien" panose="02090603050305020704" pitchFamily="18" charset="0"/>
              </a:rPr>
              <a:t>eletron</a:t>
            </a:r>
            <a:r>
              <a:rPr lang="en-US" sz="4800" dirty="0">
                <a:latin typeface="UVN Cat Bien" panose="02090603050305020704" pitchFamily="18" charset="0"/>
              </a:rPr>
              <a:t> </a:t>
            </a:r>
            <a:r>
              <a:rPr lang="en-US" sz="4800" dirty="0" err="1">
                <a:latin typeface="UVN Cat Bien" panose="02090603050305020704" pitchFamily="18" charset="0"/>
              </a:rPr>
              <a:t>trong</a:t>
            </a:r>
            <a:r>
              <a:rPr lang="en-US" sz="4800" dirty="0">
                <a:latin typeface="UVN Cat Bien" panose="02090603050305020704" pitchFamily="18" charset="0"/>
              </a:rPr>
              <a:t> </a:t>
            </a:r>
            <a:r>
              <a:rPr lang="en-US" sz="4800" dirty="0" err="1">
                <a:latin typeface="UVN Cat Bien" panose="02090603050305020704" pitchFamily="18" charset="0"/>
              </a:rPr>
              <a:t>nguyên</a:t>
            </a:r>
            <a:r>
              <a:rPr lang="en-US" sz="4800" dirty="0">
                <a:latin typeface="UVN Cat Bien" panose="02090603050305020704" pitchFamily="18" charset="0"/>
              </a:rPr>
              <a:t> </a:t>
            </a:r>
            <a:r>
              <a:rPr lang="en-US" sz="4800" dirty="0" err="1">
                <a:latin typeface="UVN Cat Bien" panose="02090603050305020704" pitchFamily="18" charset="0"/>
              </a:rPr>
              <a:t>tử</a:t>
            </a:r>
            <a:endParaRPr lang="vi-VN" sz="4800" dirty="0"/>
          </a:p>
        </p:txBody>
      </p:sp>
    </p:spTree>
    <p:extLst>
      <p:ext uri="{BB962C8B-B14F-4D97-AF65-F5344CB8AC3E}">
        <p14:creationId xmlns:p14="http://schemas.microsoft.com/office/powerpoint/2010/main" val="506152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E88B1-8F35-84F4-0BEB-F795660A063E}"/>
              </a:ext>
            </a:extLst>
          </p:cNvPr>
          <p:cNvSpPr>
            <a:spLocks noGrp="1"/>
          </p:cNvSpPr>
          <p:nvPr>
            <p:ph type="title"/>
          </p:nvPr>
        </p:nvSpPr>
        <p:spPr/>
        <p:txBody>
          <a:bodyPr/>
          <a:lstStyle/>
          <a:p>
            <a:endParaRPr lang="vi-VN"/>
          </a:p>
        </p:txBody>
      </p:sp>
      <p:graphicFrame>
        <p:nvGraphicFramePr>
          <p:cNvPr id="3" name="Object 2">
            <a:extLst>
              <a:ext uri="{FF2B5EF4-FFF2-40B4-BE49-F238E27FC236}">
                <a16:creationId xmlns:a16="http://schemas.microsoft.com/office/drawing/2014/main" id="{488A7F5E-923A-2306-3CAF-050988973BEC}"/>
              </a:ext>
            </a:extLst>
          </p:cNvPr>
          <p:cNvGraphicFramePr>
            <a:graphicFrameLocks noChangeAspect="1"/>
          </p:cNvGraphicFramePr>
          <p:nvPr>
            <p:extLst>
              <p:ext uri="{D42A27DB-BD31-4B8C-83A1-F6EECF244321}">
                <p14:modId xmlns:p14="http://schemas.microsoft.com/office/powerpoint/2010/main" val="1326163490"/>
              </p:ext>
            </p:extLst>
          </p:nvPr>
        </p:nvGraphicFramePr>
        <p:xfrm>
          <a:off x="-1" y="0"/>
          <a:ext cx="12152963" cy="6715432"/>
        </p:xfrm>
        <a:graphic>
          <a:graphicData uri="http://schemas.openxmlformats.org/presentationml/2006/ole">
            <mc:AlternateContent xmlns:mc="http://schemas.openxmlformats.org/markup-compatibility/2006">
              <mc:Choice xmlns:v="urn:schemas-microsoft-com:vml" Requires="v">
                <p:oleObj name="Bitmap Image" r:id="rId2" imgW="9707760" imgH="5364360" progId="Paint.Picture">
                  <p:embed/>
                </p:oleObj>
              </mc:Choice>
              <mc:Fallback>
                <p:oleObj name="Bitmap Image" r:id="rId2" imgW="9707760" imgH="5364360" progId="Paint.Picture">
                  <p:embed/>
                  <p:pic>
                    <p:nvPicPr>
                      <p:cNvPr id="3" name="Object 2">
                        <a:extLst>
                          <a:ext uri="{FF2B5EF4-FFF2-40B4-BE49-F238E27FC236}">
                            <a16:creationId xmlns:a16="http://schemas.microsoft.com/office/drawing/2014/main" id="{64497AA3-87BA-997A-37CC-8725B68B8EBB}"/>
                          </a:ext>
                        </a:extLst>
                      </p:cNvPr>
                      <p:cNvPicPr/>
                      <p:nvPr/>
                    </p:nvPicPr>
                    <p:blipFill>
                      <a:blip r:embed="rId3"/>
                      <a:stretch>
                        <a:fillRect/>
                      </a:stretch>
                    </p:blipFill>
                    <p:spPr>
                      <a:xfrm>
                        <a:off x="-1" y="0"/>
                        <a:ext cx="12152963" cy="6715432"/>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7EFDC672-F13C-8DBC-89E2-F4BCE11A2E01}"/>
              </a:ext>
            </a:extLst>
          </p:cNvPr>
          <p:cNvSpPr txBox="1"/>
          <p:nvPr/>
        </p:nvSpPr>
        <p:spPr>
          <a:xfrm>
            <a:off x="2535810" y="3697379"/>
            <a:ext cx="8974317" cy="1569660"/>
          </a:xfrm>
          <a:prstGeom prst="rect">
            <a:avLst/>
          </a:prstGeom>
          <a:noFill/>
        </p:spPr>
        <p:txBody>
          <a:bodyPr wrap="square" rtlCol="0">
            <a:spAutoFit/>
          </a:bodyPr>
          <a:lstStyle/>
          <a:p>
            <a:pPr algn="ctr"/>
            <a:r>
              <a:rPr lang="en-US" sz="4800" dirty="0" err="1">
                <a:latin typeface="UVN Cat Bien" panose="02090603050305020704" pitchFamily="18" charset="0"/>
              </a:rPr>
              <a:t>Các</a:t>
            </a:r>
            <a:r>
              <a:rPr lang="en-US" sz="4800" dirty="0">
                <a:latin typeface="UVN Cat Bien" panose="02090603050305020704" pitchFamily="18" charset="0"/>
              </a:rPr>
              <a:t> </a:t>
            </a:r>
            <a:r>
              <a:rPr lang="en-US" sz="4800" dirty="0" err="1">
                <a:latin typeface="UVN Cat Bien" panose="02090603050305020704" pitchFamily="18" charset="0"/>
              </a:rPr>
              <a:t>nguyên</a:t>
            </a:r>
            <a:r>
              <a:rPr lang="en-US" sz="4800" dirty="0">
                <a:latin typeface="UVN Cat Bien" panose="02090603050305020704" pitchFamily="18" charset="0"/>
              </a:rPr>
              <a:t> </a:t>
            </a:r>
            <a:r>
              <a:rPr lang="en-US" sz="4800" dirty="0" err="1">
                <a:latin typeface="UVN Cat Bien" panose="02090603050305020704" pitchFamily="18" charset="0"/>
              </a:rPr>
              <a:t>tố</a:t>
            </a:r>
            <a:r>
              <a:rPr lang="en-US" sz="4800" dirty="0">
                <a:latin typeface="UVN Cat Bien" panose="02090603050305020704" pitchFamily="18" charset="0"/>
              </a:rPr>
              <a:t> </a:t>
            </a:r>
            <a:r>
              <a:rPr lang="en-US" sz="4800" dirty="0" err="1">
                <a:latin typeface="UVN Cat Bien" panose="02090603050305020704" pitchFamily="18" charset="0"/>
              </a:rPr>
              <a:t>trong</a:t>
            </a:r>
            <a:r>
              <a:rPr lang="en-US" sz="4800" dirty="0">
                <a:latin typeface="UVN Cat Bien" panose="02090603050305020704" pitchFamily="18" charset="0"/>
              </a:rPr>
              <a:t> </a:t>
            </a:r>
            <a:r>
              <a:rPr lang="en-US" sz="4800" dirty="0" err="1">
                <a:latin typeface="UVN Cat Bien" panose="02090603050305020704" pitchFamily="18" charset="0"/>
              </a:rPr>
              <a:t>cùng</a:t>
            </a:r>
            <a:r>
              <a:rPr lang="en-US" sz="4800" dirty="0">
                <a:latin typeface="UVN Cat Bien" panose="02090603050305020704" pitchFamily="18" charset="0"/>
              </a:rPr>
              <a:t> </a:t>
            </a:r>
            <a:r>
              <a:rPr lang="en-US" sz="4800" dirty="0" err="1">
                <a:latin typeface="UVN Cat Bien" panose="02090603050305020704" pitchFamily="18" charset="0"/>
              </a:rPr>
              <a:t>một</a:t>
            </a:r>
            <a:r>
              <a:rPr lang="en-US" sz="4800" dirty="0">
                <a:latin typeface="UVN Cat Bien" panose="02090603050305020704" pitchFamily="18" charset="0"/>
              </a:rPr>
              <a:t> </a:t>
            </a:r>
            <a:r>
              <a:rPr lang="en-US" sz="4800" dirty="0" err="1">
                <a:latin typeface="UVN Cat Bien" panose="02090603050305020704" pitchFamily="18" charset="0"/>
              </a:rPr>
              <a:t>cột</a:t>
            </a:r>
            <a:r>
              <a:rPr lang="en-US" sz="4800" dirty="0">
                <a:latin typeface="UVN Cat Bien" panose="02090603050305020704" pitchFamily="18" charset="0"/>
              </a:rPr>
              <a:t> </a:t>
            </a:r>
            <a:r>
              <a:rPr lang="en-US" sz="4800" dirty="0" err="1">
                <a:latin typeface="UVN Cat Bien" panose="02090603050305020704" pitchFamily="18" charset="0"/>
              </a:rPr>
              <a:t>có</a:t>
            </a:r>
            <a:r>
              <a:rPr lang="en-US" sz="4800" dirty="0">
                <a:latin typeface="UVN Cat Bien" panose="02090603050305020704" pitchFamily="18" charset="0"/>
              </a:rPr>
              <a:t> </a:t>
            </a:r>
            <a:r>
              <a:rPr lang="en-US" sz="4800" dirty="0" err="1">
                <a:latin typeface="UVN Cat Bien" panose="02090603050305020704" pitchFamily="18" charset="0"/>
              </a:rPr>
              <a:t>tính</a:t>
            </a:r>
            <a:r>
              <a:rPr lang="en-US" sz="4800" dirty="0">
                <a:latin typeface="UVN Cat Bien" panose="02090603050305020704" pitchFamily="18" charset="0"/>
              </a:rPr>
              <a:t> </a:t>
            </a:r>
            <a:r>
              <a:rPr lang="en-US" sz="4800" dirty="0" err="1">
                <a:latin typeface="UVN Cat Bien" panose="02090603050305020704" pitchFamily="18" charset="0"/>
              </a:rPr>
              <a:t>chất</a:t>
            </a:r>
            <a:r>
              <a:rPr lang="en-US" sz="4800" dirty="0">
                <a:latin typeface="UVN Cat Bien" panose="02090603050305020704" pitchFamily="18" charset="0"/>
              </a:rPr>
              <a:t> </a:t>
            </a:r>
            <a:r>
              <a:rPr lang="en-US" sz="4800" dirty="0" err="1">
                <a:latin typeface="UVN Cat Bien" panose="02090603050305020704" pitchFamily="18" charset="0"/>
              </a:rPr>
              <a:t>gần</a:t>
            </a:r>
            <a:r>
              <a:rPr lang="en-US" sz="4800" dirty="0">
                <a:latin typeface="UVN Cat Bien" panose="02090603050305020704" pitchFamily="18" charset="0"/>
              </a:rPr>
              <a:t> </a:t>
            </a:r>
            <a:r>
              <a:rPr lang="en-US" sz="4800" dirty="0" err="1">
                <a:latin typeface="UVN Cat Bien" panose="02090603050305020704" pitchFamily="18" charset="0"/>
              </a:rPr>
              <a:t>giống</a:t>
            </a:r>
            <a:r>
              <a:rPr lang="en-US" sz="4800" dirty="0">
                <a:latin typeface="UVN Cat Bien" panose="02090603050305020704" pitchFamily="18" charset="0"/>
              </a:rPr>
              <a:t> </a:t>
            </a:r>
            <a:r>
              <a:rPr lang="en-US" sz="4800" dirty="0" err="1">
                <a:latin typeface="UVN Cat Bien" panose="02090603050305020704" pitchFamily="18" charset="0"/>
              </a:rPr>
              <a:t>nhau</a:t>
            </a:r>
            <a:endParaRPr lang="vi-VN" sz="4800" dirty="0"/>
          </a:p>
        </p:txBody>
      </p:sp>
    </p:spTree>
    <p:extLst>
      <p:ext uri="{BB962C8B-B14F-4D97-AF65-F5344CB8AC3E}">
        <p14:creationId xmlns:p14="http://schemas.microsoft.com/office/powerpoint/2010/main" val="4284865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a:solidFill>
                  <a:srgbClr val="FF0000"/>
                </a:solidFill>
                <a:latin typeface="Times New Roman" panose="02020603050405020304" pitchFamily="18" charset="0"/>
                <a:cs typeface="Times New Roman" panose="02020603050405020304" pitchFamily="18" charset="0"/>
              </a:rPr>
              <a:t>Tìm hiểu thêm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966" y="1685268"/>
            <a:ext cx="7895064" cy="4537113"/>
          </a:xfrm>
          <a:prstGeom prst="rect">
            <a:avLst/>
          </a:prstGeom>
        </p:spPr>
      </p:pic>
    </p:spTree>
    <p:extLst>
      <p:ext uri="{BB962C8B-B14F-4D97-AF65-F5344CB8AC3E}">
        <p14:creationId xmlns:p14="http://schemas.microsoft.com/office/powerpoint/2010/main" val="3462850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hidden="1"/>
          <p:cNvSpPr>
            <a:spLocks noGrp="1"/>
          </p:cNvSpPr>
          <p:nvPr>
            <p:ph type="title"/>
          </p:nvPr>
        </p:nvSpPr>
        <p:spPr/>
        <p:txBody>
          <a:bodyPr/>
          <a:lstStyle/>
          <a:p>
            <a:endParaRPr lang="en-US" altLang="en-US"/>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solidFill>
            <a:srgbClr val="FEF1C7"/>
          </a:solidFill>
          <a:ln>
            <a:noFill/>
          </a:ln>
        </p:spPr>
      </p:pic>
    </p:spTree>
    <p:extLst>
      <p:ext uri="{BB962C8B-B14F-4D97-AF65-F5344CB8AC3E}">
        <p14:creationId xmlns:p14="http://schemas.microsoft.com/office/powerpoint/2010/main" val="161902868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524000" y="1246189"/>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
          <p:cNvSpPr txBox="1">
            <a:spLocks noChangeArrowheads="1"/>
          </p:cNvSpPr>
          <p:nvPr/>
        </p:nvSpPr>
        <p:spPr bwMode="auto">
          <a:xfrm>
            <a:off x="2895600" y="5973764"/>
            <a:ext cx="64008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200" b="1">
                <a:solidFill>
                  <a:srgbClr val="E8F545"/>
                </a:solidFill>
              </a:rPr>
              <a:t>Bảng phân loại tuần hoàn </a:t>
            </a:r>
            <a:r>
              <a:rPr lang="en-US" altLang="en-US" sz="2200" b="1">
                <a:solidFill>
                  <a:srgbClr val="CCFF33"/>
                </a:solidFill>
              </a:rPr>
              <a:t>( </a:t>
            </a:r>
            <a:r>
              <a:rPr lang="en-US" altLang="en-US" sz="2200" b="1" i="1">
                <a:solidFill>
                  <a:srgbClr val="CCFF33"/>
                </a:solidFill>
              </a:rPr>
              <a:t>dạng bảng ngắn</a:t>
            </a:r>
            <a:r>
              <a:rPr lang="en-US" altLang="en-US" sz="2200" b="1">
                <a:solidFill>
                  <a:srgbClr val="CCFF33"/>
                </a:solidFill>
              </a:rPr>
              <a:t> )</a:t>
            </a:r>
          </a:p>
        </p:txBody>
      </p:sp>
    </p:spTree>
    <p:extLst>
      <p:ext uri="{BB962C8B-B14F-4D97-AF65-F5344CB8AC3E}">
        <p14:creationId xmlns:p14="http://schemas.microsoft.com/office/powerpoint/2010/main" val="2776878643"/>
      </p:ext>
    </p:extLst>
  </p:cSld>
  <p:clrMapOvr>
    <a:masterClrMapping/>
  </p:clrMapOvr>
  <p:transition spd="slow">
    <p:diamond/>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strips(downRight)">
                                      <p:cBhvr>
                                        <p:cTn id="7" dur="30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2963863" y="5943600"/>
            <a:ext cx="63246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200" b="1">
                <a:solidFill>
                  <a:srgbClr val="66FF33"/>
                </a:solidFill>
              </a:rPr>
              <a:t>Bảng phân loại tuần hoàn ( </a:t>
            </a:r>
            <a:r>
              <a:rPr lang="en-US" altLang="en-US" sz="2200" b="1" i="1">
                <a:solidFill>
                  <a:srgbClr val="66FF33"/>
                </a:solidFill>
              </a:rPr>
              <a:t>dạng bảng dài</a:t>
            </a:r>
            <a:r>
              <a:rPr lang="en-US" altLang="en-US" sz="2200" b="1">
                <a:solidFill>
                  <a:srgbClr val="66FF33"/>
                </a:solidFill>
              </a:rPr>
              <a:t> )</a:t>
            </a:r>
          </a:p>
        </p:txBody>
      </p:sp>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734"/>
            <a:ext cx="12192001" cy="685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AutoShape 4">
            <a:hlinkClick r:id="rId5" action="ppaction://hlinksldjump"/>
          </p:cNvPr>
          <p:cNvSpPr>
            <a:spLocks noChangeArrowheads="1"/>
          </p:cNvSpPr>
          <p:nvPr/>
        </p:nvSpPr>
        <p:spPr bwMode="auto">
          <a:xfrm>
            <a:off x="10287000" y="6477000"/>
            <a:ext cx="381000" cy="381000"/>
          </a:xfrm>
          <a:prstGeom prst="smileyFace">
            <a:avLst>
              <a:gd name="adj" fmla="val 4653"/>
            </a:avLst>
          </a:prstGeom>
          <a:solidFill>
            <a:srgbClr val="FF9966"/>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3983663971"/>
      </p:ext>
    </p:extLst>
  </p:cSld>
  <p:clrMapOvr>
    <a:masterClrMapping/>
  </p:clrMapOvr>
  <p:transition spd="slow">
    <p:split orient="vert"/>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strips(downRight)">
                                      <p:cBhvr>
                                        <p:cTn id="7" dur="30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BB6216-743C-7C0F-DA56-ABF05BB30307}"/>
              </a:ext>
            </a:extLst>
          </p:cNvPr>
          <p:cNvPicPr>
            <a:picLocks noChangeAspect="1"/>
          </p:cNvPicPr>
          <p:nvPr/>
        </p:nvPicPr>
        <p:blipFill>
          <a:blip r:embed="rId2"/>
          <a:stretch>
            <a:fillRect/>
          </a:stretch>
        </p:blipFill>
        <p:spPr>
          <a:xfrm>
            <a:off x="84614" y="0"/>
            <a:ext cx="12022772" cy="6858000"/>
          </a:xfrm>
          <a:prstGeom prst="rect">
            <a:avLst/>
          </a:prstGeom>
        </p:spPr>
      </p:pic>
    </p:spTree>
    <p:extLst>
      <p:ext uri="{BB962C8B-B14F-4D97-AF65-F5344CB8AC3E}">
        <p14:creationId xmlns:p14="http://schemas.microsoft.com/office/powerpoint/2010/main" val="4067293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2707" y="1213008"/>
            <a:ext cx="11265877" cy="3170099"/>
          </a:xfrm>
          <a:prstGeom prst="rect">
            <a:avLst/>
          </a:prstGeom>
        </p:spPr>
        <p:txBody>
          <a:bodyPr wrap="square">
            <a:spAutoFit/>
          </a:bodyPr>
          <a:lstStyle/>
          <a:p>
            <a:r>
              <a:rPr lang="vi-VN" sz="4000" b="1" dirty="0">
                <a:solidFill>
                  <a:srgbClr val="0070C0"/>
                </a:solidFill>
                <a:latin typeface="Times New Roman" pitchFamily="18" charset="0"/>
                <a:cs typeface="Times New Roman" pitchFamily="18" charset="0"/>
              </a:rPr>
              <a:t>Ngày nay, người ta đã xác định được hàng chục triệu chất hóa học với các tính chất khác nhau được tạo thành từ hơn một trăm nguyên tố hóa học. Liệu có nguyên tắc nào sắp xếp các nguyên tố để dễ dàng nhận ra tính chất của chúng không?</a:t>
            </a:r>
            <a:endParaRPr lang="en-US" sz="40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94982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1" y="294006"/>
            <a:ext cx="10515600" cy="537551"/>
          </a:xfrm>
        </p:spPr>
        <p:txBody>
          <a:bodyPr/>
          <a:lstStyle/>
          <a:p>
            <a:pPr algn="ct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tập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trắc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nghiệm</a:t>
            </a:r>
            <a:endParaRPr lang="en-US" b="1" dirty="0">
              <a:solidFill>
                <a:srgbClr val="FF0000"/>
              </a:solidFill>
              <a:latin typeface="Times New Roman" pitchFamily="18" charset="0"/>
              <a:cs typeface="Times New Roman" pitchFamily="18" charset="0"/>
            </a:endParaRPr>
          </a:p>
        </p:txBody>
      </p:sp>
      <p:sp>
        <p:nvSpPr>
          <p:cNvPr id="8" name="Rectangle 7"/>
          <p:cNvSpPr/>
          <p:nvPr/>
        </p:nvSpPr>
        <p:spPr>
          <a:xfrm>
            <a:off x="539261" y="831557"/>
            <a:ext cx="11465169" cy="1077218"/>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1.</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khoa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học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nổi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tiếng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người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đã</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có</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công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việc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xây</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dựng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dụng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đến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ngày</a:t>
            </a:r>
            <a:r>
              <a:rPr lang="en-US" sz="3200" b="1" dirty="0">
                <a:solidFill>
                  <a:srgbClr val="00B050"/>
                </a:solidFill>
                <a:latin typeface="Times New Roman" pitchFamily="18" charset="0"/>
                <a:cs typeface="Times New Roman" pitchFamily="18" charset="0"/>
              </a:rPr>
              <a:t> nay </a:t>
            </a:r>
            <a:r>
              <a:rPr lang="en-US" sz="3200" b="1" dirty="0" err="1">
                <a:solidFill>
                  <a:srgbClr val="00B050"/>
                </a:solidFill>
                <a:latin typeface="Times New Roman" pitchFamily="18" charset="0"/>
                <a:cs typeface="Times New Roman" pitchFamily="18" charset="0"/>
              </a:rPr>
              <a:t>là</a:t>
            </a:r>
            <a:r>
              <a:rPr lang="en-US" sz="3200" b="1" dirty="0">
                <a:solidFill>
                  <a:srgbClr val="00B050"/>
                </a:solidFill>
                <a:latin typeface="Times New Roman" pitchFamily="18" charset="0"/>
                <a:cs typeface="Times New Roman" pitchFamily="18" charset="0"/>
              </a:rPr>
              <a:t>: </a:t>
            </a:r>
          </a:p>
        </p:txBody>
      </p:sp>
      <p:graphicFrame>
        <p:nvGraphicFramePr>
          <p:cNvPr id="9" name="Table 8"/>
          <p:cNvGraphicFramePr>
            <a:graphicFrameLocks noGrp="1"/>
          </p:cNvGraphicFramePr>
          <p:nvPr>
            <p:extLst>
              <p:ext uri="{D42A27DB-BD31-4B8C-83A1-F6EECF244321}">
                <p14:modId xmlns:p14="http://schemas.microsoft.com/office/powerpoint/2010/main" val="3157339991"/>
              </p:ext>
            </p:extLst>
          </p:nvPr>
        </p:nvGraphicFramePr>
        <p:xfrm>
          <a:off x="622519" y="2111532"/>
          <a:ext cx="10924712" cy="975360"/>
        </p:xfrm>
        <a:graphic>
          <a:graphicData uri="http://schemas.openxmlformats.org/drawingml/2006/table">
            <a:tbl>
              <a:tblPr firstRow="1" firstCol="1" bandRow="1">
                <a:tableStyleId>{5C22544A-7EE6-4342-B048-85BDC9FD1C3A}</a:tableStyleId>
              </a:tblPr>
              <a:tblGrid>
                <a:gridCol w="5461820">
                  <a:extLst>
                    <a:ext uri="{9D8B030D-6E8A-4147-A177-3AD203B41FA5}">
                      <a16:colId xmlns:a16="http://schemas.microsoft.com/office/drawing/2014/main" val="20000"/>
                    </a:ext>
                  </a:extLst>
                </a:gridCol>
                <a:gridCol w="5462892">
                  <a:extLst>
                    <a:ext uri="{9D8B030D-6E8A-4147-A177-3AD203B41FA5}">
                      <a16:colId xmlns:a16="http://schemas.microsoft.com/office/drawing/2014/main" val="20001"/>
                    </a:ext>
                  </a:extLst>
                </a:gridCol>
              </a:tblGrid>
              <a:tr h="397895">
                <a:tc>
                  <a:txBody>
                    <a:bodyPr/>
                    <a:lstStyle/>
                    <a:p>
                      <a:pPr>
                        <a:spcAft>
                          <a:spcPts val="0"/>
                        </a:spcAft>
                        <a:tabLst>
                          <a:tab pos="179705" algn="l"/>
                          <a:tab pos="3420110" algn="l"/>
                          <a:tab pos="5039995" algn="l"/>
                        </a:tabLst>
                      </a:pPr>
                      <a:r>
                        <a:rPr lang="en-US" sz="3200" b="1" dirty="0">
                          <a:solidFill>
                            <a:srgbClr val="002060"/>
                          </a:solidFill>
                          <a:effectLst/>
                          <a:latin typeface="Times New Roman" pitchFamily="18" charset="0"/>
                          <a:cs typeface="Times New Roman" pitchFamily="18" charset="0"/>
                        </a:rPr>
                        <a:t>A</a:t>
                      </a:r>
                      <a:r>
                        <a:rPr lang="vi-VN" sz="3200" b="1" dirty="0">
                          <a:solidFill>
                            <a:srgbClr val="002060"/>
                          </a:solidFill>
                          <a:effectLst/>
                          <a:latin typeface="Times New Roman" pitchFamily="18" charset="0"/>
                          <a:cs typeface="Times New Roman" pitchFamily="18" charset="0"/>
                        </a:rPr>
                        <a:t>. Dimitri. I. Mendeleev.</a:t>
                      </a:r>
                      <a:endParaRPr lang="en-US" sz="3200" b="1"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a:spcAft>
                          <a:spcPts val="0"/>
                        </a:spcAft>
                        <a:tabLst>
                          <a:tab pos="179705" algn="l"/>
                          <a:tab pos="3420110" algn="l"/>
                          <a:tab pos="5039995" algn="l"/>
                        </a:tabLst>
                      </a:pPr>
                      <a:r>
                        <a:rPr lang="en-US" sz="3200" b="1">
                          <a:solidFill>
                            <a:srgbClr val="002060"/>
                          </a:solidFill>
                          <a:effectLst/>
                          <a:latin typeface="Times New Roman" pitchFamily="18" charset="0"/>
                          <a:cs typeface="Times New Roman" pitchFamily="18" charset="0"/>
                        </a:rPr>
                        <a:t>B. </a:t>
                      </a:r>
                      <a:r>
                        <a:rPr lang="vi-VN" sz="3200" b="1">
                          <a:solidFill>
                            <a:srgbClr val="002060"/>
                          </a:solidFill>
                          <a:effectLst/>
                          <a:latin typeface="Times New Roman" pitchFamily="18" charset="0"/>
                          <a:cs typeface="Times New Roman" pitchFamily="18" charset="0"/>
                        </a:rPr>
                        <a:t>Ernest Rutherford.</a:t>
                      </a:r>
                      <a:endParaRPr lang="en-US" sz="3200" b="1">
                        <a:solidFill>
                          <a:srgbClr val="002060"/>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0"/>
                  </a:ext>
                </a:extLst>
              </a:tr>
              <a:tr h="397895">
                <a:tc>
                  <a:txBody>
                    <a:bodyPr/>
                    <a:lstStyle/>
                    <a:p>
                      <a:pPr>
                        <a:spcAft>
                          <a:spcPts val="0"/>
                        </a:spcAft>
                        <a:tabLst>
                          <a:tab pos="179705" algn="l"/>
                          <a:tab pos="3420110" algn="l"/>
                          <a:tab pos="5039995" algn="l"/>
                        </a:tabLst>
                      </a:pPr>
                      <a:r>
                        <a:rPr lang="vi-VN" sz="3200" b="1">
                          <a:solidFill>
                            <a:srgbClr val="002060"/>
                          </a:solidFill>
                          <a:effectLst/>
                          <a:latin typeface="Times New Roman" pitchFamily="18" charset="0"/>
                          <a:cs typeface="Times New Roman" pitchFamily="18" charset="0"/>
                        </a:rPr>
                        <a:t>C. Niels Bohr.</a:t>
                      </a:r>
                      <a:endParaRPr lang="en-US" sz="3200" b="1">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a:spcAft>
                          <a:spcPts val="0"/>
                        </a:spcAft>
                        <a:tabLst>
                          <a:tab pos="179705" algn="l"/>
                          <a:tab pos="3420110" algn="l"/>
                          <a:tab pos="5039995" algn="l"/>
                        </a:tabLst>
                      </a:pPr>
                      <a:r>
                        <a:rPr lang="vi-VN" sz="3200" b="1" dirty="0">
                          <a:solidFill>
                            <a:srgbClr val="002060"/>
                          </a:solidFill>
                          <a:effectLst/>
                          <a:latin typeface="Times New Roman" pitchFamily="18" charset="0"/>
                          <a:cs typeface="Times New Roman" pitchFamily="18" charset="0"/>
                        </a:rPr>
                        <a:t>D. John Dalton.</a:t>
                      </a:r>
                      <a:endParaRPr lang="en-US" sz="3200" b="1" dirty="0">
                        <a:solidFill>
                          <a:srgbClr val="002060"/>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1"/>
                  </a:ext>
                </a:extLst>
              </a:tr>
            </a:tbl>
          </a:graphicData>
        </a:graphic>
      </p:graphicFrame>
      <p:sp>
        <p:nvSpPr>
          <p:cNvPr id="10" name="Rectangle 9"/>
          <p:cNvSpPr/>
          <p:nvPr/>
        </p:nvSpPr>
        <p:spPr>
          <a:xfrm>
            <a:off x="550984" y="3108012"/>
            <a:ext cx="11230708" cy="1077218"/>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2.</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hoá</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học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được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sắp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xếp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theo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thứ</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tự</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tăng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endParaRPr lang="en-US" sz="3200" b="1" dirty="0">
              <a:solidFill>
                <a:srgbClr val="00B050"/>
              </a:solidFill>
              <a:latin typeface="Times New Roman" pitchFamily="18" charset="0"/>
              <a:cs typeface="Times New Roman"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681217454"/>
              </p:ext>
            </p:extLst>
          </p:nvPr>
        </p:nvGraphicFramePr>
        <p:xfrm>
          <a:off x="668215" y="4126705"/>
          <a:ext cx="10830928" cy="504001"/>
        </p:xfrm>
        <a:graphic>
          <a:graphicData uri="http://schemas.openxmlformats.org/drawingml/2006/table">
            <a:tbl>
              <a:tblPr firstRow="1" firstCol="1" bandRow="1">
                <a:tableStyleId>{5C22544A-7EE6-4342-B048-85BDC9FD1C3A}</a:tableStyleId>
              </a:tblPr>
              <a:tblGrid>
                <a:gridCol w="2706934">
                  <a:extLst>
                    <a:ext uri="{9D8B030D-6E8A-4147-A177-3AD203B41FA5}">
                      <a16:colId xmlns:a16="http://schemas.microsoft.com/office/drawing/2014/main" val="20000"/>
                    </a:ext>
                  </a:extLst>
                </a:gridCol>
                <a:gridCol w="2707998">
                  <a:extLst>
                    <a:ext uri="{9D8B030D-6E8A-4147-A177-3AD203B41FA5}">
                      <a16:colId xmlns:a16="http://schemas.microsoft.com/office/drawing/2014/main" val="20001"/>
                    </a:ext>
                  </a:extLst>
                </a:gridCol>
                <a:gridCol w="2707998">
                  <a:extLst>
                    <a:ext uri="{9D8B030D-6E8A-4147-A177-3AD203B41FA5}">
                      <a16:colId xmlns:a16="http://schemas.microsoft.com/office/drawing/2014/main" val="20002"/>
                    </a:ext>
                  </a:extLst>
                </a:gridCol>
                <a:gridCol w="2707998">
                  <a:extLst>
                    <a:ext uri="{9D8B030D-6E8A-4147-A177-3AD203B41FA5}">
                      <a16:colId xmlns:a16="http://schemas.microsoft.com/office/drawing/2014/main" val="20003"/>
                    </a:ext>
                  </a:extLst>
                </a:gridCol>
              </a:tblGrid>
              <a:tr h="504001">
                <a:tc>
                  <a:txBody>
                    <a:bodyPr/>
                    <a:lstStyle/>
                    <a:p>
                      <a:pPr algn="just">
                        <a:spcAft>
                          <a:spcPts val="0"/>
                        </a:spcAft>
                      </a:pPr>
                      <a:r>
                        <a:rPr lang="en-US" sz="3200" dirty="0">
                          <a:solidFill>
                            <a:srgbClr val="002060"/>
                          </a:solidFill>
                          <a:effectLst/>
                          <a:latin typeface="Times New Roman" pitchFamily="18" charset="0"/>
                          <a:cs typeface="Times New Roman" pitchFamily="18" charset="0"/>
                        </a:rPr>
                        <a:t>A. </a:t>
                      </a:r>
                      <a:r>
                        <a:rPr lang="en-US" sz="3200" dirty="0" err="1">
                          <a:solidFill>
                            <a:srgbClr val="002060"/>
                          </a:solidFill>
                          <a:effectLst/>
                          <a:latin typeface="Times New Roman" pitchFamily="18" charset="0"/>
                          <a:cs typeface="Times New Roman" pitchFamily="18" charset="0"/>
                        </a:rPr>
                        <a:t>Khối</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lượng</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marL="179705">
                        <a:spcAft>
                          <a:spcPts val="0"/>
                        </a:spcAft>
                      </a:pPr>
                      <a:r>
                        <a:rPr lang="en-US" sz="3200">
                          <a:solidFill>
                            <a:srgbClr val="002060"/>
                          </a:solidFill>
                          <a:effectLst/>
                          <a:latin typeface="Times New Roman" pitchFamily="18" charset="0"/>
                          <a:cs typeface="Times New Roman" pitchFamily="18" charset="0"/>
                        </a:rPr>
                        <a:t>B. Số proton</a:t>
                      </a:r>
                      <a:endParaRPr lang="en-US" sz="320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marL="179705">
                        <a:spcAft>
                          <a:spcPts val="0"/>
                        </a:spcAft>
                      </a:pPr>
                      <a:r>
                        <a:rPr lang="en-US" sz="3200">
                          <a:solidFill>
                            <a:srgbClr val="002060"/>
                          </a:solidFill>
                          <a:effectLst/>
                          <a:latin typeface="Times New Roman" pitchFamily="18" charset="0"/>
                          <a:cs typeface="Times New Roman" pitchFamily="18" charset="0"/>
                        </a:rPr>
                        <a:t>C.tỉ trọng</a:t>
                      </a:r>
                      <a:endParaRPr lang="en-US" sz="320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marL="179705">
                        <a:spcAft>
                          <a:spcPts val="0"/>
                        </a:spcAft>
                      </a:pPr>
                      <a:r>
                        <a:rPr lang="en-US" sz="3200" dirty="0" err="1">
                          <a:solidFill>
                            <a:srgbClr val="002060"/>
                          </a:solidFill>
                          <a:effectLst/>
                          <a:latin typeface="Times New Roman" pitchFamily="18" charset="0"/>
                          <a:cs typeface="Times New Roman" pitchFamily="18" charset="0"/>
                        </a:rPr>
                        <a:t>D.Số</a:t>
                      </a:r>
                      <a:r>
                        <a:rPr lang="en-US" sz="3200" dirty="0">
                          <a:solidFill>
                            <a:srgbClr val="002060"/>
                          </a:solidFill>
                          <a:effectLst/>
                          <a:latin typeface="Times New Roman" pitchFamily="18" charset="0"/>
                          <a:cs typeface="Times New Roman" pitchFamily="18" charset="0"/>
                        </a:rPr>
                        <a:t> neutron</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sp>
        <p:nvSpPr>
          <p:cNvPr id="12" name="Rectangle 11"/>
          <p:cNvSpPr/>
          <p:nvPr/>
        </p:nvSpPr>
        <p:spPr>
          <a:xfrm>
            <a:off x="597876" y="4768336"/>
            <a:ext cx="11136923" cy="584775"/>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3</a:t>
            </a:r>
            <a:r>
              <a:rPr lang="en-US" sz="3200" b="1" dirty="0">
                <a:solidFill>
                  <a:srgbClr val="00B050"/>
                </a:solidFill>
                <a:latin typeface="Times New Roman" pitchFamily="18" charset="0"/>
                <a:cs typeface="Times New Roman" pitchFamily="18" charset="0"/>
              </a:rPr>
              <a:t> </a:t>
            </a:r>
            <a:r>
              <a:rPr lang="vi-VN" sz="3200" b="1" dirty="0">
                <a:solidFill>
                  <a:srgbClr val="00B050"/>
                </a:solidFill>
                <a:latin typeface="Times New Roman" pitchFamily="18" charset="0"/>
                <a:cs typeface="Times New Roman" pitchFamily="18" charset="0"/>
              </a:rPr>
              <a:t>Số hiệu nguyên tử của một nguyên tố là</a:t>
            </a:r>
            <a:endParaRPr lang="en-US" sz="3200" b="1" dirty="0">
              <a:solidFill>
                <a:srgbClr val="00B050"/>
              </a:solidFill>
              <a:latin typeface="Times New Roman" pitchFamily="18" charset="0"/>
              <a:cs typeface="Times New Roman"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575252418"/>
              </p:ext>
            </p:extLst>
          </p:nvPr>
        </p:nvGraphicFramePr>
        <p:xfrm>
          <a:off x="597876" y="5284121"/>
          <a:ext cx="11147449" cy="1522652"/>
        </p:xfrm>
        <a:graphic>
          <a:graphicData uri="http://schemas.openxmlformats.org/drawingml/2006/table">
            <a:tbl>
              <a:tblPr firstRow="1" firstCol="1" bandRow="1">
                <a:tableStyleId>{5C22544A-7EE6-4342-B048-85BDC9FD1C3A}</a:tableStyleId>
              </a:tblPr>
              <a:tblGrid>
                <a:gridCol w="5573177">
                  <a:extLst>
                    <a:ext uri="{9D8B030D-6E8A-4147-A177-3AD203B41FA5}">
                      <a16:colId xmlns:a16="http://schemas.microsoft.com/office/drawing/2014/main" val="20000"/>
                    </a:ext>
                  </a:extLst>
                </a:gridCol>
                <a:gridCol w="5574272">
                  <a:extLst>
                    <a:ext uri="{9D8B030D-6E8A-4147-A177-3AD203B41FA5}">
                      <a16:colId xmlns:a16="http://schemas.microsoft.com/office/drawing/2014/main" val="20001"/>
                    </a:ext>
                  </a:extLst>
                </a:gridCol>
              </a:tblGrid>
              <a:tr h="547292">
                <a:tc>
                  <a:txBody>
                    <a:bodyPr/>
                    <a:lstStyle/>
                    <a:p>
                      <a:pPr indent="179705">
                        <a:spcAft>
                          <a:spcPts val="0"/>
                        </a:spcAft>
                        <a:tabLst>
                          <a:tab pos="179705" algn="l"/>
                          <a:tab pos="3420110" algn="l"/>
                          <a:tab pos="5039995" algn="l"/>
                        </a:tabLst>
                      </a:pPr>
                      <a:r>
                        <a:rPr lang="en-US" sz="3200" dirty="0">
                          <a:solidFill>
                            <a:srgbClr val="002060"/>
                          </a:solidFill>
                          <a:effectLst/>
                          <a:latin typeface="Times New Roman" pitchFamily="18" charset="0"/>
                          <a:cs typeface="Times New Roman" pitchFamily="18" charset="0"/>
                        </a:rPr>
                        <a:t>A</a:t>
                      </a:r>
                      <a:r>
                        <a:rPr lang="vi-VN" sz="3200" dirty="0">
                          <a:solidFill>
                            <a:srgbClr val="002060"/>
                          </a:solidFill>
                          <a:effectLst/>
                          <a:latin typeface="Times New Roman" pitchFamily="18" charset="0"/>
                          <a:cs typeface="Times New Roman" pitchFamily="18" charset="0"/>
                        </a:rPr>
                        <a:t>.số proton trong nguyên tử.</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indent="179705">
                        <a:spcAft>
                          <a:spcPts val="0"/>
                        </a:spcAft>
                        <a:tabLst>
                          <a:tab pos="179705" algn="l"/>
                          <a:tab pos="3420110" algn="l"/>
                          <a:tab pos="5039995" algn="l"/>
                        </a:tabLst>
                      </a:pPr>
                      <a:r>
                        <a:rPr lang="vi-VN" sz="3200">
                          <a:solidFill>
                            <a:srgbClr val="002060"/>
                          </a:solidFill>
                          <a:effectLst/>
                          <a:latin typeface="Times New Roman" pitchFamily="18" charset="0"/>
                          <a:cs typeface="Times New Roman" pitchFamily="18" charset="0"/>
                        </a:rPr>
                        <a:t>B.số neutron trong nguyên tử.</a:t>
                      </a:r>
                      <a:endParaRPr lang="en-US" sz="3200">
                        <a:solidFill>
                          <a:srgbClr val="002060"/>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0"/>
                  </a:ext>
                </a:extLst>
              </a:tr>
              <a:tr h="547292">
                <a:tc>
                  <a:txBody>
                    <a:bodyPr/>
                    <a:lstStyle/>
                    <a:p>
                      <a:pPr indent="179705">
                        <a:spcAft>
                          <a:spcPts val="0"/>
                        </a:spcAft>
                        <a:tabLst>
                          <a:tab pos="179705" algn="l"/>
                          <a:tab pos="3420110" algn="l"/>
                          <a:tab pos="5039995" algn="l"/>
                        </a:tabLst>
                      </a:pPr>
                      <a:r>
                        <a:rPr lang="en-US" sz="3200">
                          <a:solidFill>
                            <a:srgbClr val="002060"/>
                          </a:solidFill>
                          <a:effectLst/>
                          <a:latin typeface="Times New Roman" pitchFamily="18" charset="0"/>
                          <a:cs typeface="Times New Roman" pitchFamily="18" charset="0"/>
                        </a:rPr>
                        <a:t>C.</a:t>
                      </a:r>
                      <a:r>
                        <a:rPr lang="vi-VN" sz="3200">
                          <a:solidFill>
                            <a:srgbClr val="002060"/>
                          </a:solidFill>
                          <a:effectLst/>
                          <a:latin typeface="Times New Roman" pitchFamily="18" charset="0"/>
                          <a:cs typeface="Times New Roman" pitchFamily="18" charset="0"/>
                        </a:rPr>
                        <a:t>số electron trong hạt nhân.</a:t>
                      </a:r>
                      <a:endParaRPr lang="en-US" sz="320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indent="179705">
                        <a:spcAft>
                          <a:spcPts val="0"/>
                        </a:spcAft>
                        <a:tabLst>
                          <a:tab pos="179705" algn="l"/>
                          <a:tab pos="3420110" algn="l"/>
                          <a:tab pos="5039995" algn="l"/>
                        </a:tabLst>
                      </a:pPr>
                      <a:r>
                        <a:rPr lang="vi-VN" sz="3200" b="1" dirty="0">
                          <a:solidFill>
                            <a:srgbClr val="002060"/>
                          </a:solidFill>
                          <a:effectLst/>
                          <a:latin typeface="Times New Roman" pitchFamily="18" charset="0"/>
                          <a:cs typeface="Times New Roman" pitchFamily="18" charset="0"/>
                        </a:rPr>
                        <a:t>D.số proton và neutron trong </a:t>
                      </a:r>
                      <a:r>
                        <a:rPr lang="en-US" sz="3200" b="1" dirty="0">
                          <a:solidFill>
                            <a:srgbClr val="002060"/>
                          </a:solidFill>
                          <a:effectLst/>
                          <a:latin typeface="Times New Roman" pitchFamily="18" charset="0"/>
                          <a:cs typeface="Times New Roman" pitchFamily="18" charset="0"/>
                        </a:rPr>
                        <a:t>  </a:t>
                      </a:r>
                    </a:p>
                    <a:p>
                      <a:pPr indent="179705">
                        <a:spcAft>
                          <a:spcPts val="0"/>
                        </a:spcAft>
                        <a:tabLst>
                          <a:tab pos="179705" algn="l"/>
                          <a:tab pos="3420110" algn="l"/>
                          <a:tab pos="5039995" algn="l"/>
                        </a:tabLst>
                      </a:pPr>
                      <a:r>
                        <a:rPr lang="en-US" sz="3200" b="1" dirty="0">
                          <a:solidFill>
                            <a:srgbClr val="002060"/>
                          </a:solidFill>
                          <a:effectLst/>
                          <a:latin typeface="Times New Roman" pitchFamily="18" charset="0"/>
                          <a:cs typeface="Times New Roman" pitchFamily="18" charset="0"/>
                        </a:rPr>
                        <a:t>    </a:t>
                      </a:r>
                      <a:r>
                        <a:rPr lang="vi-VN" sz="3200" b="1" dirty="0">
                          <a:solidFill>
                            <a:srgbClr val="002060"/>
                          </a:solidFill>
                          <a:effectLst/>
                          <a:latin typeface="Times New Roman" pitchFamily="18" charset="0"/>
                          <a:cs typeface="Times New Roman" pitchFamily="18" charset="0"/>
                        </a:rPr>
                        <a:t>hạt nhân.</a:t>
                      </a:r>
                      <a:endParaRPr lang="en-US" sz="3200" b="1" dirty="0">
                        <a:solidFill>
                          <a:srgbClr val="002060"/>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1"/>
                  </a:ext>
                </a:extLst>
              </a:tr>
            </a:tbl>
          </a:graphicData>
        </a:graphic>
      </p:graphicFrame>
      <p:sp>
        <p:nvSpPr>
          <p:cNvPr id="14" name="Oval 13"/>
          <p:cNvSpPr/>
          <p:nvPr/>
        </p:nvSpPr>
        <p:spPr>
          <a:xfrm>
            <a:off x="3505200" y="4126705"/>
            <a:ext cx="515815" cy="6682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Oval 14"/>
          <p:cNvSpPr/>
          <p:nvPr/>
        </p:nvSpPr>
        <p:spPr>
          <a:xfrm>
            <a:off x="668213" y="5313607"/>
            <a:ext cx="515815" cy="6682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Oval 15"/>
          <p:cNvSpPr/>
          <p:nvPr/>
        </p:nvSpPr>
        <p:spPr>
          <a:xfrm>
            <a:off x="550984" y="1998785"/>
            <a:ext cx="515815" cy="6682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19546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2" grpId="0"/>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0D079C2-822F-65DE-A276-8402EA5B32F4}"/>
              </a:ext>
            </a:extLst>
          </p:cNvPr>
          <p:cNvSpPr txBox="1"/>
          <p:nvPr/>
        </p:nvSpPr>
        <p:spPr>
          <a:xfrm>
            <a:off x="733986" y="1901932"/>
            <a:ext cx="10930475" cy="1938992"/>
          </a:xfrm>
          <a:prstGeom prst="rect">
            <a:avLst/>
          </a:prstGeom>
          <a:noFill/>
        </p:spPr>
        <p:txBody>
          <a:bodyPr wrap="square" rtlCol="0">
            <a:spAutoFit/>
          </a:bodyPr>
          <a:lstStyle/>
          <a:p>
            <a:r>
              <a:rPr lang="en-US" sz="6000" b="1" dirty="0">
                <a:solidFill>
                  <a:srgbClr val="01B0F1"/>
                </a:solidFill>
                <a:latin typeface="Times New Roman" pitchFamily="18" charset="0"/>
                <a:cs typeface="Times New Roman" pitchFamily="18" charset="0"/>
              </a:rPr>
              <a:t>II. </a:t>
            </a:r>
            <a:r>
              <a:rPr lang="en-US" sz="6000" b="1" dirty="0" err="1">
                <a:solidFill>
                  <a:srgbClr val="01B0F1"/>
                </a:solidFill>
                <a:latin typeface="Times New Roman" pitchFamily="18" charset="0"/>
                <a:cs typeface="Times New Roman" pitchFamily="18" charset="0"/>
              </a:rPr>
              <a:t>Cấu</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tạo</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bảng</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tuần</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hoàn</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các</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nguyên</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tố</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hóa</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học</a:t>
            </a:r>
            <a:r>
              <a:rPr lang="en-US" sz="6000" b="1" dirty="0">
                <a:solidFill>
                  <a:srgbClr val="01B0F1"/>
                </a:solidFill>
                <a:latin typeface="Times New Roman" pitchFamily="18" charset="0"/>
                <a:cs typeface="Times New Roman" pitchFamily="18" charset="0"/>
              </a:rPr>
              <a:t>.</a:t>
            </a:r>
            <a:endParaRPr lang="vi-VN" sz="6000" b="1" dirty="0">
              <a:solidFill>
                <a:srgbClr val="01B0F1"/>
              </a:solidFill>
              <a:latin typeface="Times New Roman" pitchFamily="18" charset="0"/>
              <a:cs typeface="Times New Roman" pitchFamily="18" charset="0"/>
            </a:endParaRPr>
          </a:p>
        </p:txBody>
      </p:sp>
    </p:spTree>
    <p:extLst>
      <p:ext uri="{BB962C8B-B14F-4D97-AF65-F5344CB8AC3E}">
        <p14:creationId xmlns:p14="http://schemas.microsoft.com/office/powerpoint/2010/main" val="3002559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6C1D4-A133-BE51-7F74-C644D9B83E1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7344" y1="36528" x2="47344" y2="36528"/>
                        <a14:foregroundMark x1="47969" y1="35000" x2="52188" y2="34028"/>
                        <a14:foregroundMark x1="52188" y1="34028" x2="53438" y2="34167"/>
                        <a14:foregroundMark x1="52031" y1="35278" x2="52656" y2="42778"/>
                        <a14:foregroundMark x1="52656" y1="42778" x2="51016" y2="46528"/>
                        <a14:foregroundMark x1="46016" y1="64861" x2="53438" y2="64861"/>
                        <a14:foregroundMark x1="47578" y1="69722" x2="51797" y2="70278"/>
                        <a14:foregroundMark x1="47188" y1="74306" x2="52578" y2="74583"/>
                        <a14:foregroundMark x1="44375" y1="25833" x2="44375" y2="25833"/>
                        <a14:foregroundMark x1="62578" y1="27778" x2="62578" y2="27778"/>
                        <a14:foregroundMark x1="63594" y1="40833" x2="63594" y2="40833"/>
                        <a14:foregroundMark x1="62344" y1="52917" x2="62344" y2="52917"/>
                        <a14:foregroundMark x1="38672" y1="51667" x2="38672" y2="51667"/>
                        <a14:foregroundMark x1="36563" y1="41111" x2="36797" y2="41111"/>
                        <a14:foregroundMark x1="38125" y1="27222" x2="38125" y2="27222"/>
                      </a14:backgroundRemoval>
                    </a14:imgEffect>
                  </a14:imgLayer>
                </a14:imgProps>
              </a:ext>
            </a:extLst>
          </a:blip>
          <a:stretch>
            <a:fillRect/>
          </a:stretch>
        </p:blipFill>
        <p:spPr>
          <a:xfrm>
            <a:off x="-1627829" y="-544750"/>
            <a:ext cx="5120059" cy="2880033"/>
          </a:xfrm>
          <a:prstGeom prst="rect">
            <a:avLst/>
          </a:prstGeom>
        </p:spPr>
      </p:pic>
      <p:graphicFrame>
        <p:nvGraphicFramePr>
          <p:cNvPr id="8" name="Object 7">
            <a:extLst>
              <a:ext uri="{FF2B5EF4-FFF2-40B4-BE49-F238E27FC236}">
                <a16:creationId xmlns:a16="http://schemas.microsoft.com/office/drawing/2014/main" id="{6FA7D944-4686-5CCF-4F47-8FE476FF8C8B}"/>
              </a:ext>
            </a:extLst>
          </p:cNvPr>
          <p:cNvGraphicFramePr>
            <a:graphicFrameLocks noChangeAspect="1"/>
          </p:cNvGraphicFramePr>
          <p:nvPr>
            <p:extLst>
              <p:ext uri="{D42A27DB-BD31-4B8C-83A1-F6EECF244321}">
                <p14:modId xmlns:p14="http://schemas.microsoft.com/office/powerpoint/2010/main" val="1667998247"/>
              </p:ext>
            </p:extLst>
          </p:nvPr>
        </p:nvGraphicFramePr>
        <p:xfrm>
          <a:off x="3950676" y="0"/>
          <a:ext cx="8159262" cy="6858000"/>
        </p:xfrm>
        <a:graphic>
          <a:graphicData uri="http://schemas.openxmlformats.org/presentationml/2006/ole">
            <mc:AlternateContent xmlns:mc="http://schemas.openxmlformats.org/markup-compatibility/2006">
              <mc:Choice xmlns:v="urn:schemas-microsoft-com:vml" Requires="v">
                <p:oleObj name="Bitmap Image" r:id="rId4" imgW="11018520" imgH="6941880" progId="Paint.Picture">
                  <p:embed/>
                </p:oleObj>
              </mc:Choice>
              <mc:Fallback>
                <p:oleObj name="Bitmap Image" r:id="rId4" imgW="11018520" imgH="6941880" progId="Paint.Picture">
                  <p:embed/>
                  <p:pic>
                    <p:nvPicPr>
                      <p:cNvPr id="0" name=""/>
                      <p:cNvPicPr/>
                      <p:nvPr/>
                    </p:nvPicPr>
                    <p:blipFill>
                      <a:blip r:embed="rId5"/>
                      <a:stretch>
                        <a:fillRect/>
                      </a:stretch>
                    </p:blipFill>
                    <p:spPr>
                      <a:xfrm>
                        <a:off x="3950676" y="0"/>
                        <a:ext cx="8159262" cy="68580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EB73D320-946C-F4D4-1AF6-BD8DF2ABC797}"/>
              </a:ext>
            </a:extLst>
          </p:cNvPr>
          <p:cNvSpPr txBox="1"/>
          <p:nvPr/>
        </p:nvSpPr>
        <p:spPr>
          <a:xfrm>
            <a:off x="243193" y="1678011"/>
            <a:ext cx="3707483" cy="5016758"/>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Dựa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tuần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hoàn</a:t>
            </a:r>
            <a:r>
              <a:rPr lang="en-US" sz="4000" b="1" dirty="0">
                <a:latin typeface="Times New Roman" panose="02020603050405020304" pitchFamily="18" charset="0"/>
                <a:cs typeface="Times New Roman" panose="02020603050405020304" pitchFamily="18" charset="0"/>
              </a:rPr>
              <a:t> (SGK – T25)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hãy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cấu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tuần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hoàn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hóa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447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hidden="1"/>
          <p:cNvSpPr>
            <a:spLocks noGrp="1"/>
          </p:cNvSpPr>
          <p:nvPr>
            <p:ph type="title"/>
          </p:nvPr>
        </p:nvSpPr>
        <p:spPr/>
        <p:txBody>
          <a:bodyPr/>
          <a:lstStyle/>
          <a:p>
            <a:pPr eaLnBrk="1" hangingPunct="1">
              <a:buClr>
                <a:srgbClr val="000000"/>
              </a:buClr>
              <a:buSzPts val="1100"/>
            </a:pPr>
            <a:r>
              <a:rPr lang="en-US" altLang="en-US"/>
              <a:t>CẤU TẠO BẢNG TUẦN HOÀN</a:t>
            </a:r>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84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265895"/>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01B8506-2DC8-4662-9FE8-6E177DB5A995}"/>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80C67C24-9334-CAFD-C92A-D9D99D1F23B1}"/>
              </a:ext>
            </a:extLst>
          </p:cNvPr>
          <p:cNvSpPr/>
          <p:nvPr/>
        </p:nvSpPr>
        <p:spPr>
          <a:xfrm>
            <a:off x="2651125" y="4994275"/>
            <a:ext cx="9327356" cy="1343025"/>
          </a:xfrm>
          <a:prstGeom prst="rect">
            <a:avLst/>
          </a:prstGeom>
          <a:solidFill>
            <a:srgbClr val="FDA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4.2 </a:t>
            </a:r>
            <a:r>
              <a:rPr lang="en-US" sz="3200" dirty="0" err="1">
                <a:solidFill>
                  <a:schemeClr val="tx1"/>
                </a:solidFill>
                <a:latin typeface="Times New Roman" panose="02020603050405020304" pitchFamily="18" charset="0"/>
                <a:cs typeface="Times New Roman" panose="02020603050405020304" pitchFamily="18" charset="0"/>
              </a:rPr>
              <a:t>cho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thông</a:t>
            </a:r>
            <a:r>
              <a:rPr lang="en-US" sz="3200" dirty="0">
                <a:solidFill>
                  <a:schemeClr val="tx1"/>
                </a:solidFill>
                <a:latin typeface="Times New Roman" panose="02020603050405020304" pitchFamily="18" charset="0"/>
                <a:cs typeface="Times New Roman" panose="02020603050405020304" pitchFamily="18" charset="0"/>
              </a:rPr>
              <a:t> tin </a:t>
            </a:r>
            <a:r>
              <a:rPr lang="en-US" sz="3200" dirty="0" err="1">
                <a:solidFill>
                  <a:schemeClr val="tx1"/>
                </a:solidFill>
                <a:latin typeface="Times New Roman" panose="02020603050405020304" pitchFamily="18" charset="0"/>
                <a:cs typeface="Times New Roman" panose="02020603050405020304" pitchFamily="18" charset="0"/>
              </a:rPr>
              <a:t>gì</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nguyên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tử</a:t>
            </a:r>
            <a:r>
              <a:rPr lang="en-US" sz="3200" dirty="0">
                <a:solidFill>
                  <a:schemeClr val="tx1"/>
                </a:solidFill>
                <a:latin typeface="Times New Roman" panose="02020603050405020304" pitchFamily="18" charset="0"/>
                <a:cs typeface="Times New Roman" panose="02020603050405020304" pitchFamily="18" charset="0"/>
              </a:rPr>
              <a:t> Oxygen?</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3D83848-4EAA-190C-C2AE-E99DBCD42482}"/>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8" name="Object 7">
            <a:extLst>
              <a:ext uri="{FF2B5EF4-FFF2-40B4-BE49-F238E27FC236}">
                <a16:creationId xmlns:a16="http://schemas.microsoft.com/office/drawing/2014/main" id="{B16DA09A-609E-828D-8F92-3AD2F668C1C1}"/>
              </a:ext>
            </a:extLst>
          </p:cNvPr>
          <p:cNvGraphicFramePr>
            <a:graphicFrameLocks noChangeAspect="1"/>
          </p:cNvGraphicFramePr>
          <p:nvPr>
            <p:extLst>
              <p:ext uri="{D42A27DB-BD31-4B8C-83A1-F6EECF244321}">
                <p14:modId xmlns:p14="http://schemas.microsoft.com/office/powerpoint/2010/main" val="4093712481"/>
              </p:ext>
            </p:extLst>
          </p:nvPr>
        </p:nvGraphicFramePr>
        <p:xfrm>
          <a:off x="152887" y="1612291"/>
          <a:ext cx="1640742" cy="2941637"/>
        </p:xfrm>
        <a:graphic>
          <a:graphicData uri="http://schemas.openxmlformats.org/presentationml/2006/ole">
            <mc:AlternateContent xmlns:mc="http://schemas.openxmlformats.org/markup-compatibility/2006">
              <mc:Choice xmlns:v="urn:schemas-microsoft-com:vml" Requires="v">
                <p:oleObj name="Bitmap Image" r:id="rId2" imgW="1623240" imgH="2941200" progId="Paint.Picture">
                  <p:embed/>
                </p:oleObj>
              </mc:Choice>
              <mc:Fallback>
                <p:oleObj name="Bitmap Image" r:id="rId2" imgW="1623240" imgH="2941200" progId="Paint.Picture">
                  <p:embed/>
                  <p:pic>
                    <p:nvPicPr>
                      <p:cNvPr id="5" name="Object 4">
                        <a:extLst>
                          <a:ext uri="{FF2B5EF4-FFF2-40B4-BE49-F238E27FC236}">
                            <a16:creationId xmlns:a16="http://schemas.microsoft.com/office/drawing/2014/main" id="{0108C2FA-B51C-7AA5-8AFA-7009100AF104}"/>
                          </a:ext>
                        </a:extLst>
                      </p:cNvPr>
                      <p:cNvPicPr/>
                      <p:nvPr/>
                    </p:nvPicPr>
                    <p:blipFill>
                      <a:blip r:embed="rId3"/>
                      <a:stretch>
                        <a:fillRect/>
                      </a:stretch>
                    </p:blipFill>
                    <p:spPr>
                      <a:xfrm>
                        <a:off x="152887" y="1612291"/>
                        <a:ext cx="1640742" cy="294163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A94A473-605B-8048-36CB-98EEE30C78BF}"/>
              </a:ext>
            </a:extLst>
          </p:cNvPr>
          <p:cNvGraphicFramePr>
            <a:graphicFrameLocks noChangeAspect="1"/>
          </p:cNvGraphicFramePr>
          <p:nvPr>
            <p:extLst>
              <p:ext uri="{D42A27DB-BD31-4B8C-83A1-F6EECF244321}">
                <p14:modId xmlns:p14="http://schemas.microsoft.com/office/powerpoint/2010/main" val="3149957263"/>
              </p:ext>
            </p:extLst>
          </p:nvPr>
        </p:nvGraphicFramePr>
        <p:xfrm>
          <a:off x="2651125" y="338514"/>
          <a:ext cx="9099550" cy="3577849"/>
        </p:xfrm>
        <a:graphic>
          <a:graphicData uri="http://schemas.openxmlformats.org/presentationml/2006/ole">
            <mc:AlternateContent xmlns:mc="http://schemas.openxmlformats.org/markup-compatibility/2006">
              <mc:Choice xmlns:v="urn:schemas-microsoft-com:vml" Requires="v">
                <p:oleObj name="Bitmap Image" r:id="rId4" imgW="5966640" imgH="2346840" progId="Paint.Picture">
                  <p:embed/>
                </p:oleObj>
              </mc:Choice>
              <mc:Fallback>
                <p:oleObj name="Bitmap Image" r:id="rId4" imgW="5966640" imgH="2346840" progId="Paint.Picture">
                  <p:embed/>
                  <p:pic>
                    <p:nvPicPr>
                      <p:cNvPr id="6" name="Object 5">
                        <a:extLst>
                          <a:ext uri="{FF2B5EF4-FFF2-40B4-BE49-F238E27FC236}">
                            <a16:creationId xmlns:a16="http://schemas.microsoft.com/office/drawing/2014/main" id="{DD5F328D-9870-453F-4A68-E2ABFB7510C4}"/>
                          </a:ext>
                        </a:extLst>
                      </p:cNvPr>
                      <p:cNvPicPr/>
                      <p:nvPr/>
                    </p:nvPicPr>
                    <p:blipFill>
                      <a:blip r:embed="rId5"/>
                      <a:stretch>
                        <a:fillRect/>
                      </a:stretch>
                    </p:blipFill>
                    <p:spPr>
                      <a:xfrm>
                        <a:off x="2651125" y="338514"/>
                        <a:ext cx="9099550" cy="3577849"/>
                      </a:xfrm>
                      <a:prstGeom prst="rect">
                        <a:avLst/>
                      </a:prstGeom>
                      <a:ln>
                        <a:noFill/>
                      </a:ln>
                    </p:spPr>
                  </p:pic>
                </p:oleObj>
              </mc:Fallback>
            </mc:AlternateContent>
          </a:graphicData>
        </a:graphic>
      </p:graphicFrame>
      <p:pic>
        <p:nvPicPr>
          <p:cNvPr id="10" name="Picture 9">
            <a:extLst>
              <a:ext uri="{FF2B5EF4-FFF2-40B4-BE49-F238E27FC236}">
                <a16:creationId xmlns:a16="http://schemas.microsoft.com/office/drawing/2014/main" id="{A3B6DA5C-2966-AC81-992B-3F024DF5B0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1244600" y="4044950"/>
            <a:ext cx="2813050" cy="2813050"/>
          </a:xfrm>
          <a:prstGeom prst="rect">
            <a:avLst/>
          </a:prstGeom>
        </p:spPr>
      </p:pic>
    </p:spTree>
    <p:extLst>
      <p:ext uri="{BB962C8B-B14F-4D97-AF65-F5344CB8AC3E}">
        <p14:creationId xmlns:p14="http://schemas.microsoft.com/office/powerpoint/2010/main" val="178781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BF41B3B-8031-48E8-A741-77C38CECFA9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A17F257-D159-4A28-B957-6D2772ECE787}"/>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04478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E8D038E-1B86-4ED0-BB89-556F727E7764}"/>
              </a:ext>
            </a:extLst>
          </p:cNvPr>
          <p:cNvSpPr>
            <a:spLocks noGrp="1"/>
          </p:cNvSpPr>
          <p:nvPr>
            <p:ph type="title"/>
          </p:nvPr>
        </p:nvSpPr>
        <p:spPr/>
        <p:txBody>
          <a:bodyPr/>
          <a:lstStyle/>
          <a:p>
            <a:pPr algn="ctr">
              <a:spcBef>
                <a:spcPts val="0"/>
              </a:spcBef>
              <a:spcAft>
                <a:spcPts val="0"/>
              </a:spcAft>
            </a:pPr>
            <a:r>
              <a:rPr lang="vi-VN" sz="4267">
                <a:solidFill>
                  <a:schemeClr val="accent3"/>
                </a:solidFill>
                <a:latin typeface="+mn-lt"/>
              </a:rPr>
              <a:t>VẬN DỤNG</a:t>
            </a:r>
            <a:endParaRPr lang="vi-VN" sz="4267" dirty="0">
              <a:solidFill>
                <a:schemeClr val="accent3"/>
              </a:solidFill>
              <a:latin typeface="+mn-lt"/>
            </a:endParaRPr>
          </a:p>
        </p:txBody>
      </p:sp>
      <p:sp>
        <p:nvSpPr>
          <p:cNvPr id="4" name="Rectangle 3">
            <a:extLst>
              <a:ext uri="{FF2B5EF4-FFF2-40B4-BE49-F238E27FC236}">
                <a16:creationId xmlns:a16="http://schemas.microsoft.com/office/drawing/2014/main" id="{03E390D9-310D-5200-1EA4-007D867684B9}"/>
              </a:ext>
            </a:extLst>
          </p:cNvPr>
          <p:cNvSpPr/>
          <p:nvPr/>
        </p:nvSpPr>
        <p:spPr>
          <a:xfrm>
            <a:off x="4223208" y="1187777"/>
            <a:ext cx="6400800" cy="1894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p:cNvSpPr/>
          <p:nvPr/>
        </p:nvSpPr>
        <p:spPr>
          <a:xfrm>
            <a:off x="237361" y="4179166"/>
            <a:ext cx="11720177" cy="2554545"/>
          </a:xfrm>
          <a:prstGeom prst="rect">
            <a:avLst/>
          </a:prstGeom>
        </p:spPr>
        <p:txBody>
          <a:bodyPr wrap="square">
            <a:spAutoFit/>
          </a:bodyPr>
          <a:lstStyle/>
          <a:p>
            <a:r>
              <a:rPr lang="en-US" sz="3200" b="1" dirty="0">
                <a:solidFill>
                  <a:srgbClr val="0070C0"/>
                </a:solidFill>
                <a:latin typeface="Times New Roman" pitchFamily="18" charset="0"/>
                <a:cs typeface="Times New Roman" pitchFamily="18" charset="0"/>
              </a:rPr>
              <a:t>1. </a:t>
            </a:r>
            <a:r>
              <a:rPr lang="en-US" sz="3200" b="1" dirty="0" err="1">
                <a:solidFill>
                  <a:srgbClr val="0070C0"/>
                </a:solidFill>
                <a:latin typeface="Times New Roman" pitchFamily="18" charset="0"/>
                <a:cs typeface="Times New Roman" pitchFamily="18" charset="0"/>
              </a:rPr>
              <a:t>Quan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sát</a:t>
            </a:r>
            <a:r>
              <a:rPr lang="en-US" sz="3200" b="1" dirty="0">
                <a:solidFill>
                  <a:srgbClr val="0070C0"/>
                </a:solidFill>
                <a:latin typeface="Times New Roman" pitchFamily="18" charset="0"/>
                <a:cs typeface="Times New Roman" pitchFamily="18" charset="0"/>
              </a:rPr>
              <a:t> H 4.2, </a:t>
            </a:r>
            <a:r>
              <a:rPr lang="en-US" sz="3200" b="1" dirty="0" err="1">
                <a:solidFill>
                  <a:srgbClr val="0070C0"/>
                </a:solidFill>
                <a:latin typeface="Times New Roman" pitchFamily="18" charset="0"/>
                <a:cs typeface="Times New Roman" pitchFamily="18" charset="0"/>
              </a:rPr>
              <a:t>cho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biết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proton,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electron </a:t>
            </a:r>
            <a:r>
              <a:rPr lang="en-US" sz="3200" b="1" dirty="0" err="1">
                <a:solidFill>
                  <a:srgbClr val="0070C0"/>
                </a:solidFill>
                <a:latin typeface="Times New Roman" pitchFamily="18" charset="0"/>
                <a:cs typeface="Times New Roman" pitchFamily="18" charset="0"/>
              </a:rPr>
              <a:t>trong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tử</a:t>
            </a:r>
            <a:r>
              <a:rPr lang="en-US" sz="3200" b="1" dirty="0">
                <a:solidFill>
                  <a:srgbClr val="0070C0"/>
                </a:solidFill>
                <a:latin typeface="Times New Roman" pitchFamily="18" charset="0"/>
                <a:cs typeface="Times New Roman" pitchFamily="18" charset="0"/>
              </a:rPr>
              <a:t> oxygen.</a:t>
            </a:r>
          </a:p>
          <a:p>
            <a:r>
              <a:rPr lang="en-US" sz="3200" b="1" dirty="0">
                <a:solidFill>
                  <a:srgbClr val="0070C0"/>
                </a:solidFill>
                <a:latin typeface="Times New Roman" pitchFamily="18" charset="0"/>
                <a:cs typeface="Times New Roman" pitchFamily="18" charset="0"/>
              </a:rPr>
              <a:t>2. </a:t>
            </a:r>
            <a:r>
              <a:rPr lang="en-US" sz="3200" b="1" dirty="0" err="1">
                <a:solidFill>
                  <a:srgbClr val="0070C0"/>
                </a:solidFill>
                <a:latin typeface="Times New Roman" pitchFamily="18" charset="0"/>
                <a:cs typeface="Times New Roman" pitchFamily="18" charset="0"/>
              </a:rPr>
              <a:t>Sử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dụng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bảng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tuần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hoàn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biết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hiệu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hóa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học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hiệu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khối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lượng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electron </a:t>
            </a:r>
            <a:r>
              <a:rPr lang="en-US" sz="3200" b="1" dirty="0" err="1">
                <a:solidFill>
                  <a:srgbClr val="0070C0"/>
                </a:solidFill>
                <a:latin typeface="Times New Roman" pitchFamily="18" charset="0"/>
                <a:cs typeface="Times New Roman" pitchFamily="18" charset="0"/>
              </a:rPr>
              <a:t>trong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ở ô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6, 11.</a:t>
            </a:r>
            <a:endParaRPr lang="en-US" sz="3200" b="1" dirty="0">
              <a:solidFill>
                <a:srgbClr val="0070C0"/>
              </a:solidFill>
              <a:effectLst/>
              <a:latin typeface="Times New Roman" pitchFamily="18" charset="0"/>
              <a:cs typeface="Times New Roman" pitchFamily="18" charset="0"/>
            </a:endParaRPr>
          </a:p>
        </p:txBody>
      </p:sp>
      <p:pic>
        <p:nvPicPr>
          <p:cNvPr id="8" name="Picture 7" descr="C:\Users\Administrator.HB-20210203ZWRM\Desktop\cau-hoi-1-trang-26-khoa-hoc-tu-nhien-7-ket-noi-131239.png"/>
          <p:cNvPicPr/>
          <p:nvPr/>
        </p:nvPicPr>
        <p:blipFill>
          <a:blip r:embed="rId2">
            <a:extLst>
              <a:ext uri="{28A0092B-C50C-407E-A947-70E740481C1C}">
                <a14:useLocalDpi xmlns:a14="http://schemas.microsoft.com/office/drawing/2010/main" val="0"/>
              </a:ext>
            </a:extLst>
          </a:blip>
          <a:srcRect/>
          <a:stretch>
            <a:fillRect/>
          </a:stretch>
        </p:blipFill>
        <p:spPr bwMode="auto">
          <a:xfrm>
            <a:off x="2135163" y="1"/>
            <a:ext cx="7477759" cy="3657600"/>
          </a:xfrm>
          <a:prstGeom prst="rect">
            <a:avLst/>
          </a:prstGeom>
          <a:noFill/>
          <a:ln>
            <a:noFill/>
          </a:ln>
        </p:spPr>
      </p:pic>
      <p:sp>
        <p:nvSpPr>
          <p:cNvPr id="9" name="Rectangle 8"/>
          <p:cNvSpPr/>
          <p:nvPr/>
        </p:nvSpPr>
        <p:spPr>
          <a:xfrm>
            <a:off x="3537935" y="3657601"/>
            <a:ext cx="5343129"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Thảo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bàn</a:t>
            </a:r>
            <a:r>
              <a:rPr lang="en-US" sz="3200" b="1" dirty="0">
                <a:solidFill>
                  <a:srgbClr val="FF0000"/>
                </a:solidFill>
                <a:latin typeface="Times New Roman" pitchFamily="18" charset="0"/>
                <a:cs typeface="Times New Roman" pitchFamily="18" charset="0"/>
              </a:rPr>
              <a:t> (3 </a:t>
            </a:r>
            <a:r>
              <a:rPr lang="en-US" sz="3200" b="1" dirty="0" err="1">
                <a:solidFill>
                  <a:srgbClr val="FF0000"/>
                </a:solidFill>
                <a:latin typeface="Times New Roman" pitchFamily="18" charset="0"/>
                <a:cs typeface="Times New Roman" pitchFamily="18" charset="0"/>
              </a:rPr>
              <a:t>phút</a:t>
            </a:r>
            <a:r>
              <a:rPr lang="en-US" sz="3200" b="1" dirty="0">
                <a:solidFill>
                  <a:srgbClr val="FF0000"/>
                </a:solidFill>
                <a:latin typeface="Times New Roman" pitchFamily="18" charset="0"/>
                <a:cs typeface="Times New Roman" pitchFamily="18" charset="0"/>
              </a:rPr>
              <a:t>)</a:t>
            </a:r>
            <a:endParaRPr lang="en-US" sz="3200" dirty="0">
              <a:solidFill>
                <a:srgbClr val="FF0000"/>
              </a:solidFill>
            </a:endParaRPr>
          </a:p>
        </p:txBody>
      </p:sp>
    </p:spTree>
    <p:extLst>
      <p:ext uri="{BB962C8B-B14F-4D97-AF65-F5344CB8AC3E}">
        <p14:creationId xmlns:p14="http://schemas.microsoft.com/office/powerpoint/2010/main" val="37690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B728337-1BE2-4DE9-A866-F9D3A1BAC137}"/>
              </a:ext>
            </a:extLst>
          </p:cNvPr>
          <p:cNvSpPr>
            <a:spLocks noGrp="1"/>
          </p:cNvSpPr>
          <p:nvPr>
            <p:ph type="title"/>
          </p:nvPr>
        </p:nvSpPr>
        <p:spPr/>
        <p:txBody>
          <a:bodyPr/>
          <a:lstStyle/>
          <a:p>
            <a:endParaRPr lang="en-US"/>
          </a:p>
        </p:txBody>
      </p:sp>
      <p:sp>
        <p:nvSpPr>
          <p:cNvPr id="5" name="Rectangle: Rounded Corners 4">
            <a:extLst>
              <a:ext uri="{FF2B5EF4-FFF2-40B4-BE49-F238E27FC236}">
                <a16:creationId xmlns:a16="http://schemas.microsoft.com/office/drawing/2014/main" id="{72FA6E1B-D3BD-5480-C91A-847A07BB5530}"/>
              </a:ext>
            </a:extLst>
          </p:cNvPr>
          <p:cNvSpPr/>
          <p:nvPr/>
        </p:nvSpPr>
        <p:spPr>
          <a:xfrm>
            <a:off x="3629025" y="707886"/>
            <a:ext cx="4741252" cy="198120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oxygen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32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proton</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số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eletron</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số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đơn</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điện</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hạt</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số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8</a:t>
            </a:r>
            <a:endParaRPr lang="vi-VN" sz="28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04C142F-331D-3CC6-71E1-8844DB7F89FA}"/>
              </a:ext>
            </a:extLst>
          </p:cNvPr>
          <p:cNvSpPr/>
          <p:nvPr/>
        </p:nvSpPr>
        <p:spPr>
          <a:xfrm>
            <a:off x="306264" y="2934892"/>
            <a:ext cx="5447202" cy="3501077"/>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ô số 6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endPar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Ký</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hóa</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a:t>
            </a:r>
          </a:p>
          <a:p>
            <a:pPr marL="342900" indent="-342900" algn="just">
              <a:buFont typeface="Wingdings" panose="05000000000000000000" pitchFamily="2" charset="2"/>
              <a:buChar char="ü"/>
            </a:pP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Carbon</a:t>
            </a:r>
          </a:p>
          <a:p>
            <a:pPr marL="342900" indent="-342900" algn="just">
              <a:buFont typeface="Wingdings" panose="05000000000000000000" pitchFamily="2" charset="2"/>
              <a:buChar char="ü"/>
            </a:pP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6</a:t>
            </a:r>
          </a:p>
          <a:p>
            <a:pPr marL="342900" indent="-342900" algn="just">
              <a:buFont typeface="Wingdings" panose="05000000000000000000" pitchFamily="2" charset="2"/>
              <a:buChar char="ü"/>
            </a:pP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Khối</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lượng</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12</a:t>
            </a:r>
          </a:p>
          <a:p>
            <a:pPr marL="342900" indent="-342900" algn="just">
              <a:buFont typeface="Wingdings" panose="05000000000000000000" pitchFamily="2" charset="2"/>
              <a:buChar char="ü"/>
            </a:pP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eletron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6</a:t>
            </a:r>
          </a:p>
        </p:txBody>
      </p:sp>
      <p:sp>
        <p:nvSpPr>
          <p:cNvPr id="7" name="Rectangle: Rounded Corners 6">
            <a:extLst>
              <a:ext uri="{FF2B5EF4-FFF2-40B4-BE49-F238E27FC236}">
                <a16:creationId xmlns:a16="http://schemas.microsoft.com/office/drawing/2014/main" id="{EAFE6D45-690E-E006-E2A5-A6A94917E63A}"/>
              </a:ext>
            </a:extLst>
          </p:cNvPr>
          <p:cNvSpPr/>
          <p:nvPr/>
        </p:nvSpPr>
        <p:spPr>
          <a:xfrm>
            <a:off x="6365631" y="2930128"/>
            <a:ext cx="5673970" cy="362307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ô số 11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endPar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Ký</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hóa</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Na</a:t>
            </a:r>
          </a:p>
          <a:p>
            <a:pPr marL="342900" indent="-342900" algn="just">
              <a:buFont typeface="Wingdings" panose="05000000000000000000" pitchFamily="2" charset="2"/>
              <a:buChar char="ü"/>
            </a:pP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Sodium</a:t>
            </a:r>
          </a:p>
          <a:p>
            <a:pPr marL="342900" indent="-342900" algn="just">
              <a:buFont typeface="Wingdings" panose="05000000000000000000" pitchFamily="2" charset="2"/>
              <a:buChar char="ü"/>
            </a:pP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11</a:t>
            </a:r>
          </a:p>
          <a:p>
            <a:pPr marL="342900" indent="-342900" algn="just">
              <a:buFont typeface="Wingdings" panose="05000000000000000000" pitchFamily="2" charset="2"/>
              <a:buChar char="ü"/>
            </a:pP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Khối</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lượng</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23</a:t>
            </a:r>
          </a:p>
          <a:p>
            <a:pPr marL="342900" indent="-342900" algn="just">
              <a:buFont typeface="Wingdings" panose="05000000000000000000" pitchFamily="2" charset="2"/>
              <a:buChar char="ü"/>
            </a:pP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3200" b="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eletron</a:t>
            </a:r>
            <a:r>
              <a:rPr lang="en-US" sz="3200" b="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11</a:t>
            </a:r>
          </a:p>
        </p:txBody>
      </p:sp>
      <p:sp>
        <p:nvSpPr>
          <p:cNvPr id="3" name="Rectangle 2"/>
          <p:cNvSpPr/>
          <p:nvPr/>
        </p:nvSpPr>
        <p:spPr>
          <a:xfrm>
            <a:off x="5304782" y="0"/>
            <a:ext cx="1766830"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Đáp</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án</a:t>
            </a:r>
            <a:endParaRPr lang="en-US" sz="4000" dirty="0"/>
          </a:p>
        </p:txBody>
      </p:sp>
    </p:spTree>
    <p:extLst>
      <p:ext uri="{BB962C8B-B14F-4D97-AF65-F5344CB8AC3E}">
        <p14:creationId xmlns:p14="http://schemas.microsoft.com/office/powerpoint/2010/main" val="4172891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1" y="294006"/>
            <a:ext cx="10515600" cy="537551"/>
          </a:xfrm>
        </p:spPr>
        <p:txBody>
          <a:bodyPr/>
          <a:lstStyle/>
          <a:p>
            <a:pPr algn="ct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tập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trắc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nghiệm</a:t>
            </a:r>
            <a:endParaRPr lang="en-US" b="1" dirty="0">
              <a:solidFill>
                <a:srgbClr val="FF0000"/>
              </a:solidFill>
              <a:latin typeface="Times New Roman" pitchFamily="18" charset="0"/>
              <a:cs typeface="Times New Roman" pitchFamily="18" charset="0"/>
            </a:endParaRPr>
          </a:p>
        </p:txBody>
      </p:sp>
      <p:sp>
        <p:nvSpPr>
          <p:cNvPr id="16" name="Oval 15"/>
          <p:cNvSpPr/>
          <p:nvPr/>
        </p:nvSpPr>
        <p:spPr>
          <a:xfrm>
            <a:off x="1348149" y="1492034"/>
            <a:ext cx="644774" cy="7897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Rectangle 2"/>
          <p:cNvSpPr/>
          <p:nvPr/>
        </p:nvSpPr>
        <p:spPr>
          <a:xfrm>
            <a:off x="988359" y="1052118"/>
            <a:ext cx="9964138"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1</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ô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sau</a:t>
            </a:r>
            <a:r>
              <a:rPr lang="en-US" sz="3200" b="1" dirty="0">
                <a:solidFill>
                  <a:srgbClr val="00B050"/>
                </a:solidFill>
                <a:latin typeface="Times New Roman" pitchFamily="18" charset="0"/>
                <a:cs typeface="Times New Roman" pitchFamily="18" charset="0"/>
              </a:rPr>
              <a:t>, con </a:t>
            </a:r>
            <a:r>
              <a:rPr lang="en-US" sz="3200" b="1" dirty="0" err="1">
                <a:solidFill>
                  <a:srgbClr val="00B050"/>
                </a:solidFill>
                <a:latin typeface="Times New Roman" pitchFamily="18" charset="0"/>
                <a:cs typeface="Times New Roman" pitchFamily="18" charset="0"/>
              </a:rPr>
              <a:t>số</a:t>
            </a:r>
            <a:r>
              <a:rPr lang="en-US" sz="3200" b="1" dirty="0">
                <a:solidFill>
                  <a:srgbClr val="00B050"/>
                </a:solidFill>
                <a:latin typeface="Times New Roman" pitchFamily="18" charset="0"/>
                <a:cs typeface="Times New Roman" pitchFamily="18" charset="0"/>
              </a:rPr>
              <a:t> 23 </a:t>
            </a:r>
            <a:r>
              <a:rPr lang="en-US" sz="3200" b="1" dirty="0" err="1">
                <a:solidFill>
                  <a:srgbClr val="00B050"/>
                </a:solidFill>
                <a:latin typeface="Times New Roman" pitchFamily="18" charset="0"/>
                <a:cs typeface="Times New Roman" pitchFamily="18" charset="0"/>
              </a:rPr>
              <a:t>cho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biết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điều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gì</a:t>
            </a:r>
            <a:r>
              <a:rPr lang="en-US" sz="3200" b="1" dirty="0">
                <a:solidFill>
                  <a:srgbClr val="00B050"/>
                </a:solidFill>
                <a:latin typeface="Times New Roman" pitchFamily="18" charset="0"/>
                <a:cs typeface="Times New Roman" pitchFamily="18" charset="0"/>
              </a:rPr>
              <a:t>?</a:t>
            </a:r>
          </a:p>
        </p:txBody>
      </p:sp>
      <p:graphicFrame>
        <p:nvGraphicFramePr>
          <p:cNvPr id="4" name="Table 3"/>
          <p:cNvGraphicFramePr>
            <a:graphicFrameLocks noGrp="1"/>
          </p:cNvGraphicFramePr>
          <p:nvPr>
            <p:extLst>
              <p:ext uri="{D42A27DB-BD31-4B8C-83A1-F6EECF244321}">
                <p14:modId xmlns:p14="http://schemas.microsoft.com/office/powerpoint/2010/main" val="1369169416"/>
              </p:ext>
            </p:extLst>
          </p:nvPr>
        </p:nvGraphicFramePr>
        <p:xfrm>
          <a:off x="1244942" y="1857203"/>
          <a:ext cx="9707555" cy="1950720"/>
        </p:xfrm>
        <a:graphic>
          <a:graphicData uri="http://schemas.openxmlformats.org/drawingml/2006/table">
            <a:tbl>
              <a:tblPr firstRow="1" firstCol="1" bandRow="1">
                <a:tableStyleId>{5C22544A-7EE6-4342-B048-85BDC9FD1C3A}</a:tableStyleId>
              </a:tblPr>
              <a:tblGrid>
                <a:gridCol w="8004567">
                  <a:extLst>
                    <a:ext uri="{9D8B030D-6E8A-4147-A177-3AD203B41FA5}">
                      <a16:colId xmlns:a16="http://schemas.microsoft.com/office/drawing/2014/main" val="20000"/>
                    </a:ext>
                  </a:extLst>
                </a:gridCol>
                <a:gridCol w="1702988">
                  <a:extLst>
                    <a:ext uri="{9D8B030D-6E8A-4147-A177-3AD203B41FA5}">
                      <a16:colId xmlns:a16="http://schemas.microsoft.com/office/drawing/2014/main" val="20001"/>
                    </a:ext>
                  </a:extLst>
                </a:gridCol>
              </a:tblGrid>
              <a:tr h="1677734">
                <a:tc>
                  <a:txBody>
                    <a:bodyPr/>
                    <a:lstStyle/>
                    <a:p>
                      <a:pPr indent="179705" algn="l">
                        <a:spcAft>
                          <a:spcPts val="0"/>
                        </a:spcAft>
                        <a:tabLst>
                          <a:tab pos="179705" algn="l"/>
                          <a:tab pos="4770755" algn="l"/>
                          <a:tab pos="6031230" algn="l"/>
                        </a:tabLst>
                      </a:pPr>
                      <a:r>
                        <a:rPr lang="en-US" sz="3200" dirty="0">
                          <a:solidFill>
                            <a:srgbClr val="002060"/>
                          </a:solidFill>
                          <a:effectLst/>
                          <a:latin typeface="Times New Roman" pitchFamily="18" charset="0"/>
                          <a:cs typeface="Times New Roman" pitchFamily="18" charset="0"/>
                        </a:rPr>
                        <a:t>A</a:t>
                      </a:r>
                      <a:r>
                        <a:rPr lang="vi-VN" sz="3200" dirty="0">
                          <a:solidFill>
                            <a:srgbClr val="002060"/>
                          </a:solidFill>
                          <a:effectLst/>
                          <a:latin typeface="Times New Roman" pitchFamily="18" charset="0"/>
                          <a:cs typeface="Times New Roman" pitchFamily="18" charset="0"/>
                        </a:rPr>
                        <a:t>.</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Khối</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lượng</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nguyên</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tử</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của</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nguyên</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tố</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đó</a:t>
                      </a:r>
                      <a:r>
                        <a:rPr lang="en-US" sz="3200" dirty="0">
                          <a:solidFill>
                            <a:srgbClr val="002060"/>
                          </a:solidFill>
                          <a:effectLst/>
                          <a:latin typeface="Times New Roman" pitchFamily="18" charset="0"/>
                          <a:cs typeface="Times New Roman" pitchFamily="18" charset="0"/>
                        </a:rPr>
                        <a:t>                                               </a:t>
                      </a:r>
                    </a:p>
                    <a:p>
                      <a:pPr indent="179705" algn="l">
                        <a:spcAft>
                          <a:spcPts val="0"/>
                        </a:spcAft>
                        <a:tabLst>
                          <a:tab pos="179705" algn="l"/>
                          <a:tab pos="3420110" algn="l"/>
                          <a:tab pos="5039995" algn="l"/>
                        </a:tabLst>
                      </a:pPr>
                      <a:r>
                        <a:rPr lang="en-US" sz="3200" dirty="0">
                          <a:solidFill>
                            <a:srgbClr val="002060"/>
                          </a:solidFill>
                          <a:effectLst/>
                          <a:latin typeface="Times New Roman" pitchFamily="18" charset="0"/>
                          <a:cs typeface="Times New Roman" pitchFamily="18" charset="0"/>
                        </a:rPr>
                        <a:t>B.</a:t>
                      </a:r>
                      <a:r>
                        <a:rPr lang="vi-VN" sz="3200" dirty="0">
                          <a:solidFill>
                            <a:srgbClr val="002060"/>
                          </a:solidFill>
                          <a:effectLst/>
                          <a:latin typeface="Times New Roman" pitchFamily="18" charset="0"/>
                          <a:cs typeface="Times New Roman" pitchFamily="18" charset="0"/>
                        </a:rPr>
                        <a:t> Chu kì của nó</a:t>
                      </a:r>
                      <a:endParaRPr lang="en-US" sz="3200" dirty="0">
                        <a:solidFill>
                          <a:srgbClr val="002060"/>
                        </a:solidFill>
                        <a:effectLst/>
                        <a:latin typeface="Times New Roman" pitchFamily="18" charset="0"/>
                        <a:cs typeface="Times New Roman" pitchFamily="18" charset="0"/>
                      </a:endParaRPr>
                    </a:p>
                    <a:p>
                      <a:pPr indent="179705" algn="l">
                        <a:spcAft>
                          <a:spcPts val="0"/>
                        </a:spcAft>
                        <a:tabLst>
                          <a:tab pos="179705" algn="l"/>
                          <a:tab pos="3420110" algn="l"/>
                          <a:tab pos="5039995" algn="l"/>
                        </a:tabLst>
                      </a:pPr>
                      <a:r>
                        <a:rPr lang="vi-VN" sz="3200" dirty="0">
                          <a:solidFill>
                            <a:srgbClr val="002060"/>
                          </a:solidFill>
                          <a:effectLst/>
                          <a:latin typeface="Times New Roman" pitchFamily="18" charset="0"/>
                          <a:cs typeface="Times New Roman" pitchFamily="18" charset="0"/>
                        </a:rPr>
                        <a:t>C. Số nguyên tử của nguyên tố</a:t>
                      </a:r>
                      <a:endParaRPr lang="en-US" sz="3200" dirty="0">
                        <a:solidFill>
                          <a:srgbClr val="002060"/>
                        </a:solidFill>
                        <a:effectLst/>
                        <a:latin typeface="Times New Roman" pitchFamily="18" charset="0"/>
                        <a:cs typeface="Times New Roman" pitchFamily="18" charset="0"/>
                      </a:endParaRPr>
                    </a:p>
                    <a:p>
                      <a:pPr indent="179705" algn="l">
                        <a:spcAft>
                          <a:spcPts val="0"/>
                        </a:spcAft>
                        <a:tabLst>
                          <a:tab pos="179705" algn="l"/>
                          <a:tab pos="3420110" algn="l"/>
                          <a:tab pos="5039995" algn="l"/>
                        </a:tabLst>
                      </a:pPr>
                      <a:r>
                        <a:rPr lang="vi-VN" sz="3200" dirty="0">
                          <a:solidFill>
                            <a:srgbClr val="002060"/>
                          </a:solidFill>
                          <a:effectLst/>
                          <a:latin typeface="Times New Roman" pitchFamily="18" charset="0"/>
                          <a:cs typeface="Times New Roman" pitchFamily="18" charset="0"/>
                        </a:rPr>
                        <a:t>D. Số thứ tự của nguyên tố.</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algn="l">
                        <a:lnSpc>
                          <a:spcPct val="115000"/>
                        </a:lnSpc>
                        <a:spcAft>
                          <a:spcPts val="0"/>
                        </a:spcAft>
                      </a:pPr>
                      <a:r>
                        <a:rPr lang="en-US" sz="3200" dirty="0">
                          <a:solidFill>
                            <a:srgbClr val="002060"/>
                          </a:solidFill>
                          <a:effectLst/>
                          <a:latin typeface="Times New Roman" pitchFamily="18" charset="0"/>
                          <a:cs typeface="Times New Roman" pitchFamily="18" charset="0"/>
                        </a:rPr>
                        <a:t> </a:t>
                      </a:r>
                      <a:endParaRPr lang="en-US" sz="3200" dirty="0">
                        <a:solidFill>
                          <a:srgbClr val="002060"/>
                        </a:solidFill>
                        <a:effectLst/>
                        <a:latin typeface="Times New Roman" pitchFamily="18" charset="0"/>
                        <a:ea typeface="Calibri"/>
                        <a:cs typeface="Times New Roman"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pic>
        <p:nvPicPr>
          <p:cNvPr id="31745"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7241" y="1886926"/>
            <a:ext cx="1580051" cy="18912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88358" y="3752166"/>
            <a:ext cx="10699549" cy="1077218"/>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2.</a:t>
            </a:r>
            <a:r>
              <a:rPr lang="en-US" sz="3200" b="1" dirty="0">
                <a:solidFill>
                  <a:srgbClr val="00B050"/>
                </a:solidFill>
                <a:latin typeface="Times New Roman" pitchFamily="18" charset="0"/>
                <a:cs typeface="Times New Roman" pitchFamily="18" charset="0"/>
              </a:rPr>
              <a:t> </a:t>
            </a:r>
            <a:r>
              <a:rPr lang="vi-VN" sz="3200" b="1" dirty="0">
                <a:solidFill>
                  <a:srgbClr val="00B050"/>
                </a:solidFill>
                <a:latin typeface="Times New Roman" pitchFamily="18" charset="0"/>
                <a:cs typeface="Times New Roman" pitchFamily="18" charset="0"/>
              </a:rPr>
              <a:t>Tên gọi của các cột trong bảng tuần hoàn các nguyên tố hoá học là gì?</a:t>
            </a:r>
            <a:endParaRPr lang="en-US" sz="3200" b="1" dirty="0">
              <a:solidFill>
                <a:srgbClr val="00B05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310898712"/>
              </p:ext>
            </p:extLst>
          </p:nvPr>
        </p:nvGraphicFramePr>
        <p:xfrm>
          <a:off x="988359" y="4829384"/>
          <a:ext cx="10851950" cy="528062"/>
        </p:xfrm>
        <a:graphic>
          <a:graphicData uri="http://schemas.openxmlformats.org/drawingml/2006/table">
            <a:tbl>
              <a:tblPr firstRow="1" firstCol="1" bandRow="1">
                <a:tableStyleId>{5C22544A-7EE6-4342-B048-85BDC9FD1C3A}</a:tableStyleId>
              </a:tblPr>
              <a:tblGrid>
                <a:gridCol w="2712188">
                  <a:extLst>
                    <a:ext uri="{9D8B030D-6E8A-4147-A177-3AD203B41FA5}">
                      <a16:colId xmlns:a16="http://schemas.microsoft.com/office/drawing/2014/main" val="20000"/>
                    </a:ext>
                  </a:extLst>
                </a:gridCol>
                <a:gridCol w="2713254">
                  <a:extLst>
                    <a:ext uri="{9D8B030D-6E8A-4147-A177-3AD203B41FA5}">
                      <a16:colId xmlns:a16="http://schemas.microsoft.com/office/drawing/2014/main" val="20001"/>
                    </a:ext>
                  </a:extLst>
                </a:gridCol>
                <a:gridCol w="2713254">
                  <a:extLst>
                    <a:ext uri="{9D8B030D-6E8A-4147-A177-3AD203B41FA5}">
                      <a16:colId xmlns:a16="http://schemas.microsoft.com/office/drawing/2014/main" val="20002"/>
                    </a:ext>
                  </a:extLst>
                </a:gridCol>
                <a:gridCol w="2713254">
                  <a:extLst>
                    <a:ext uri="{9D8B030D-6E8A-4147-A177-3AD203B41FA5}">
                      <a16:colId xmlns:a16="http://schemas.microsoft.com/office/drawing/2014/main" val="20003"/>
                    </a:ext>
                  </a:extLst>
                </a:gridCol>
              </a:tblGrid>
              <a:tr h="528062">
                <a:tc>
                  <a:txBody>
                    <a:bodyPr/>
                    <a:lstStyle/>
                    <a:p>
                      <a:pPr algn="just">
                        <a:spcAft>
                          <a:spcPts val="0"/>
                        </a:spcAft>
                      </a:pPr>
                      <a:r>
                        <a:rPr lang="en-US" sz="3200" dirty="0">
                          <a:solidFill>
                            <a:srgbClr val="002060"/>
                          </a:solidFill>
                          <a:effectLst/>
                          <a:latin typeface="Times New Roman" pitchFamily="18" charset="0"/>
                          <a:cs typeface="Times New Roman" pitchFamily="18" charset="0"/>
                        </a:rPr>
                        <a:t>A</a:t>
                      </a:r>
                      <a:r>
                        <a:rPr lang="vi-VN" sz="3200" dirty="0">
                          <a:solidFill>
                            <a:srgbClr val="002060"/>
                          </a:solidFill>
                          <a:effectLst/>
                          <a:latin typeface="Times New Roman" pitchFamily="18" charset="0"/>
                          <a:cs typeface="Times New Roman" pitchFamily="18" charset="0"/>
                        </a:rPr>
                        <a:t>.</a:t>
                      </a:r>
                      <a:r>
                        <a:rPr lang="en-US" sz="3200" dirty="0">
                          <a:solidFill>
                            <a:srgbClr val="002060"/>
                          </a:solidFill>
                          <a:effectLst/>
                          <a:latin typeface="Times New Roman" pitchFamily="18" charset="0"/>
                          <a:cs typeface="Times New Roman" pitchFamily="18" charset="0"/>
                        </a:rPr>
                        <a:t> Chu </a:t>
                      </a:r>
                      <a:r>
                        <a:rPr lang="en-US" sz="3200" dirty="0" err="1">
                          <a:solidFill>
                            <a:srgbClr val="002060"/>
                          </a:solidFill>
                          <a:effectLst/>
                          <a:latin typeface="Times New Roman" pitchFamily="18" charset="0"/>
                          <a:cs typeface="Times New Roman" pitchFamily="18" charset="0"/>
                        </a:rPr>
                        <a:t>kì</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indent="179705">
                        <a:spcAft>
                          <a:spcPts val="0"/>
                        </a:spcAft>
                        <a:tabLst>
                          <a:tab pos="179705" algn="l"/>
                          <a:tab pos="3420110" algn="l"/>
                          <a:tab pos="5039995" algn="l"/>
                        </a:tabLst>
                      </a:pPr>
                      <a:r>
                        <a:rPr lang="en-US" sz="3200" dirty="0">
                          <a:solidFill>
                            <a:srgbClr val="002060"/>
                          </a:solidFill>
                          <a:effectLst/>
                          <a:latin typeface="Times New Roman" pitchFamily="18" charset="0"/>
                          <a:cs typeface="Times New Roman" pitchFamily="18" charset="0"/>
                        </a:rPr>
                        <a:t>B. </a:t>
                      </a:r>
                      <a:r>
                        <a:rPr lang="en-US" sz="3200" dirty="0" err="1">
                          <a:solidFill>
                            <a:srgbClr val="002060"/>
                          </a:solidFill>
                          <a:effectLst/>
                          <a:latin typeface="Times New Roman" pitchFamily="18" charset="0"/>
                          <a:cs typeface="Times New Roman" pitchFamily="18" charset="0"/>
                        </a:rPr>
                        <a:t>Nhóm</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indent="179705">
                        <a:spcAft>
                          <a:spcPts val="0"/>
                        </a:spcAft>
                        <a:tabLst>
                          <a:tab pos="179705" algn="l"/>
                          <a:tab pos="3420110" algn="l"/>
                          <a:tab pos="5039995" algn="l"/>
                        </a:tabLst>
                      </a:pPr>
                      <a:r>
                        <a:rPr lang="vi-VN" sz="3200">
                          <a:solidFill>
                            <a:srgbClr val="002060"/>
                          </a:solidFill>
                          <a:effectLst/>
                          <a:latin typeface="Times New Roman" pitchFamily="18" charset="0"/>
                          <a:cs typeface="Times New Roman" pitchFamily="18" charset="0"/>
                        </a:rPr>
                        <a:t>C.</a:t>
                      </a:r>
                      <a:r>
                        <a:rPr lang="en-US" sz="3200">
                          <a:solidFill>
                            <a:srgbClr val="002060"/>
                          </a:solidFill>
                          <a:effectLst/>
                          <a:latin typeface="Times New Roman" pitchFamily="18" charset="0"/>
                          <a:cs typeface="Times New Roman" pitchFamily="18" charset="0"/>
                        </a:rPr>
                        <a:t> Loại</a:t>
                      </a:r>
                      <a:endParaRPr lang="en-US" sz="320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indent="179705">
                        <a:spcAft>
                          <a:spcPts val="0"/>
                        </a:spcAft>
                        <a:tabLst>
                          <a:tab pos="179705" algn="l"/>
                          <a:tab pos="3420110" algn="l"/>
                          <a:tab pos="5039995" algn="l"/>
                        </a:tabLst>
                      </a:pPr>
                      <a:r>
                        <a:rPr lang="vi-VN" sz="3200" dirty="0">
                          <a:solidFill>
                            <a:srgbClr val="002060"/>
                          </a:solidFill>
                          <a:effectLst/>
                          <a:latin typeface="Times New Roman" pitchFamily="18" charset="0"/>
                          <a:cs typeface="Times New Roman" pitchFamily="18" charset="0"/>
                        </a:rPr>
                        <a:t>D.</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Họ</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sp>
        <p:nvSpPr>
          <p:cNvPr id="18" name="Oval 17"/>
          <p:cNvSpPr/>
          <p:nvPr/>
        </p:nvSpPr>
        <p:spPr>
          <a:xfrm>
            <a:off x="3809996" y="4748846"/>
            <a:ext cx="515815" cy="6682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80163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745"/>
                                        </p:tgtEl>
                                        <p:attrNameLst>
                                          <p:attrName>style.visibility</p:attrName>
                                        </p:attrNameLst>
                                      </p:cBhvr>
                                      <p:to>
                                        <p:strVal val="visible"/>
                                      </p:to>
                                    </p:set>
                                    <p:anim calcmode="lin" valueType="num">
                                      <p:cBhvr additive="base">
                                        <p:cTn id="19" dur="500" fill="hold"/>
                                        <p:tgtEl>
                                          <p:spTgt spid="31745"/>
                                        </p:tgtEl>
                                        <p:attrNameLst>
                                          <p:attrName>ppt_x</p:attrName>
                                        </p:attrNameLst>
                                      </p:cBhvr>
                                      <p:tavLst>
                                        <p:tav tm="0">
                                          <p:val>
                                            <p:strVal val="#ppt_x"/>
                                          </p:val>
                                        </p:tav>
                                        <p:tav tm="100000">
                                          <p:val>
                                            <p:strVal val="#ppt_x"/>
                                          </p:val>
                                        </p:tav>
                                      </p:tavLst>
                                    </p:anim>
                                    <p:anim calcmode="lin" valueType="num">
                                      <p:cBhvr additive="base">
                                        <p:cTn id="20" dur="500" fill="hold"/>
                                        <p:tgtEl>
                                          <p:spTgt spid="3174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3" grpId="0"/>
      <p:bldP spid="5" grpId="0"/>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276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5350" y="55214"/>
            <a:ext cx="2586649" cy="28757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65650" y="61077"/>
            <a:ext cx="9339699"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Câu</a:t>
            </a:r>
            <a:r>
              <a:rPr kumimoji="0" lang="en-US" sz="28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3.</a:t>
            </a:r>
            <a:r>
              <a:rPr kumimoji="0" lang="en-US" sz="2800" b="1" i="0" u="none" strike="noStrike" cap="none" normalizeH="0" baseline="0" dirty="0">
                <a:ln>
                  <a:noFill/>
                </a:ln>
                <a:solidFill>
                  <a:srgbClr val="0070C0"/>
                </a:solidFill>
                <a:effectLst/>
                <a:latin typeface="Times New Roman" pitchFamily="18" charset="0"/>
                <a:ea typeface="Times New Roman" pitchFamily="18" charset="0"/>
                <a:cs typeface="Times New Roman" pitchFamily="18" charset="0"/>
              </a:rPr>
              <a:t> </a:t>
            </a:r>
            <a:r>
              <a:rPr kumimoji="0" lang="vi-VN" sz="2800" b="1" i="0" u="none" strike="noStrike" cap="none" normalizeH="0" baseline="0" dirty="0">
                <a:ln>
                  <a:noFill/>
                </a:ln>
                <a:solidFill>
                  <a:srgbClr val="0070C0"/>
                </a:solidFill>
                <a:effectLst/>
                <a:latin typeface="Times New Roman" pitchFamily="18" charset="0"/>
                <a:ea typeface="Times New Roman" pitchFamily="18" charset="0"/>
                <a:cs typeface="Times New Roman" pitchFamily="18" charset="0"/>
              </a:rPr>
              <a:t>Quan sát ô nguyên tố và trả lời các câu hỏi sau:</a:t>
            </a:r>
            <a:endParaRPr kumimoji="0" lang="en-US" sz="2800" b="1" i="0" u="none" strike="noStrike" cap="none" normalizeH="0" baseline="0" dirty="0">
              <a:ln>
                <a:noFill/>
              </a:ln>
              <a:solidFill>
                <a:srgbClr val="0070C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a:ln>
                  <a:noFill/>
                </a:ln>
                <a:solidFill>
                  <a:srgbClr val="0070C0"/>
                </a:solidFill>
                <a:effectLst/>
                <a:latin typeface="Times New Roman" pitchFamily="18" charset="0"/>
                <a:ea typeface="Times New Roman" pitchFamily="18" charset="0"/>
                <a:cs typeface="Times New Roman" pitchFamily="18" charset="0"/>
              </a:rPr>
              <a:t>a) Em biết được thông tin gì trong ô nguyên tố calcium?</a:t>
            </a:r>
            <a:r>
              <a:rPr kumimoji="0" lang="en-US" sz="2800" b="1" i="0" u="none" strike="noStrike" cap="none" normalizeH="0" baseline="0" dirty="0">
                <a:ln>
                  <a:noFill/>
                </a:ln>
                <a:solidFill>
                  <a:srgbClr val="0070C0"/>
                </a:solidFill>
                <a:effectLst/>
                <a:latin typeface="Times New Roman" pitchFamily="18" charset="0"/>
                <a:ea typeface="Times New Roman" pitchFamily="18" charset="0"/>
                <a:cs typeface="Times New Roman" pitchFamily="18" charset="0"/>
              </a:rPr>
              <a:t>                  </a:t>
            </a:r>
            <a:endParaRPr kumimoji="0" lang="en-US" sz="2800" b="1" i="0" u="none" strike="noStrike" cap="none" normalizeH="0" baseline="0" dirty="0">
              <a:ln>
                <a:noFill/>
              </a:ln>
              <a:solidFill>
                <a:srgbClr val="0070C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a:ln>
                  <a:noFill/>
                </a:ln>
                <a:solidFill>
                  <a:srgbClr val="0070C0"/>
                </a:solidFill>
                <a:effectLst/>
                <a:latin typeface="Times New Roman" pitchFamily="18" charset="0"/>
                <a:ea typeface="Times New Roman" pitchFamily="18" charset="0"/>
                <a:cs typeface="Times New Roman" pitchFamily="18" charset="0"/>
              </a:rPr>
              <a:t>b) Nguyên tố calcium này nằm ở vị trí nào (ô, nhóm, chu kì) trong</a:t>
            </a:r>
            <a:r>
              <a:rPr lang="en-US" sz="2800" b="1" dirty="0">
                <a:solidFill>
                  <a:srgbClr val="0070C0"/>
                </a:solidFill>
                <a:latin typeface="Times New Roman" pitchFamily="18" charset="0"/>
                <a:cs typeface="Times New Roman" pitchFamily="18" charset="0"/>
              </a:rPr>
              <a:t> </a:t>
            </a:r>
            <a:r>
              <a:rPr kumimoji="0" lang="vi-VN" sz="2800" b="1" i="0" u="none" strike="noStrike" cap="none" normalizeH="0" baseline="0" dirty="0">
                <a:ln>
                  <a:noFill/>
                </a:ln>
                <a:solidFill>
                  <a:srgbClr val="0070C0"/>
                </a:solidFill>
                <a:effectLst/>
                <a:latin typeface="Times New Roman" pitchFamily="18" charset="0"/>
                <a:ea typeface="Times New Roman" pitchFamily="18" charset="0"/>
                <a:cs typeface="Times New Roman" pitchFamily="18" charset="0"/>
              </a:rPr>
              <a:t>bảng tuần hoàn các nguyên tố hoá học?</a:t>
            </a:r>
            <a:endParaRPr kumimoji="0" lang="en-US" sz="2800" b="1" i="0" u="none" strike="noStrike" cap="none" normalizeH="0" baseline="0" dirty="0">
              <a:ln>
                <a:noFill/>
              </a:ln>
              <a:solidFill>
                <a:srgbClr val="0070C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a:ln>
                  <a:noFill/>
                </a:ln>
                <a:solidFill>
                  <a:srgbClr val="0070C0"/>
                </a:solidFill>
                <a:effectLst/>
                <a:latin typeface="Times New Roman" pitchFamily="18" charset="0"/>
                <a:ea typeface="Times New Roman" pitchFamily="18" charset="0"/>
                <a:cs typeface="Times New Roman" pitchFamily="18" charset="0"/>
              </a:rPr>
              <a:t>c) Tên gọi của nhóm chứa nguyên tố này là gì?</a:t>
            </a:r>
            <a:endParaRPr kumimoji="0" lang="en-US" sz="2800" b="1" i="0" u="none" strike="noStrike" cap="none" normalizeH="0" baseline="0" dirty="0">
              <a:ln>
                <a:noFill/>
              </a:ln>
              <a:solidFill>
                <a:srgbClr val="0070C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a:ln>
                  <a:noFill/>
                </a:ln>
                <a:solidFill>
                  <a:srgbClr val="0070C0"/>
                </a:solidFill>
                <a:effectLst/>
                <a:latin typeface="Times New Roman" pitchFamily="18" charset="0"/>
                <a:ea typeface="Times New Roman" pitchFamily="18" charset="0"/>
                <a:cs typeface="Times New Roman" pitchFamily="18" charset="0"/>
              </a:rPr>
              <a:t>d) Calcium có cần thiết cho cơ thể chúng ta không? Lấy ví dụ minh hoạ.</a:t>
            </a:r>
            <a:r>
              <a:rPr kumimoji="0" lang="en-US" sz="2800" b="1" i="0" u="none" strike="noStrike" cap="none" normalizeH="0" baseline="0" dirty="0">
                <a:ln>
                  <a:noFill/>
                </a:ln>
                <a:solidFill>
                  <a:srgbClr val="0070C0"/>
                </a:solidFill>
                <a:effectLst/>
                <a:latin typeface="Times New Roman" pitchFamily="18" charset="0"/>
                <a:ea typeface="Times New Roman" pitchFamily="18" charset="0"/>
                <a:cs typeface="Times New Roman" pitchFamily="18" charset="0"/>
              </a:rPr>
              <a:t>    </a:t>
            </a:r>
            <a:endParaRPr kumimoji="0" lang="en-US" sz="2800" b="1" i="0" u="none" strike="noStrike" cap="none" normalizeH="0" baseline="0" dirty="0">
              <a:ln>
                <a:noFill/>
              </a:ln>
              <a:solidFill>
                <a:srgbClr val="0070C0"/>
              </a:solidFill>
              <a:effectLst/>
              <a:latin typeface="Times New Roman" pitchFamily="18" charset="0"/>
              <a:cs typeface="Times New Roman" pitchFamily="18" charset="0"/>
            </a:endParaRPr>
          </a:p>
        </p:txBody>
      </p:sp>
      <p:sp>
        <p:nvSpPr>
          <p:cNvPr id="6" name="Rectangle 5"/>
          <p:cNvSpPr/>
          <p:nvPr/>
        </p:nvSpPr>
        <p:spPr>
          <a:xfrm>
            <a:off x="4835035" y="2685273"/>
            <a:ext cx="2173993" cy="584775"/>
          </a:xfrm>
          <a:prstGeom prst="rect">
            <a:avLst/>
          </a:prstGeom>
        </p:spPr>
        <p:txBody>
          <a:bodyPr wrap="none">
            <a:spAutoFit/>
          </a:bodyPr>
          <a:lstStyle/>
          <a:p>
            <a:r>
              <a:rPr lang="en-US" sz="3200" b="1" dirty="0" err="1">
                <a:solidFill>
                  <a:srgbClr val="FF0000"/>
                </a:solidFill>
                <a:latin typeface="Times New Roman" pitchFamily="18" charset="0"/>
                <a:ea typeface="Times New Roman" pitchFamily="18" charset="0"/>
                <a:cs typeface="Times New Roman" pitchFamily="18" charset="0"/>
              </a:rPr>
              <a:t>Hướng</a:t>
            </a:r>
            <a:r>
              <a:rPr lang="en-US" sz="3200" b="1" dirty="0">
                <a:solidFill>
                  <a:srgbClr val="FF0000"/>
                </a:solidFill>
                <a:latin typeface="Times New Roman" pitchFamily="18" charset="0"/>
                <a:ea typeface="Times New Roman" pitchFamily="18" charset="0"/>
                <a:cs typeface="Times New Roman" pitchFamily="18" charset="0"/>
              </a:rPr>
              <a:t> </a:t>
            </a:r>
            <a:r>
              <a:rPr lang="en-US" sz="3200" b="1" dirty="0" err="1">
                <a:solidFill>
                  <a:srgbClr val="FF0000"/>
                </a:solidFill>
                <a:latin typeface="Times New Roman" pitchFamily="18" charset="0"/>
                <a:ea typeface="Times New Roman" pitchFamily="18" charset="0"/>
                <a:cs typeface="Times New Roman" pitchFamily="18" charset="0"/>
              </a:rPr>
              <a:t>dẫn</a:t>
            </a:r>
            <a:endParaRPr lang="en-US" sz="3200" dirty="0"/>
          </a:p>
        </p:txBody>
      </p:sp>
      <p:sp>
        <p:nvSpPr>
          <p:cNvPr id="7" name="Rectangle 5"/>
          <p:cNvSpPr>
            <a:spLocks noChangeArrowheads="1"/>
          </p:cNvSpPr>
          <p:nvPr/>
        </p:nvSpPr>
        <p:spPr bwMode="auto">
          <a:xfrm>
            <a:off x="117229" y="3116590"/>
            <a:ext cx="50526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0000"/>
                </a:solidFill>
                <a:effectLst/>
                <a:latin typeface="Arial" pitchFamily="34" charset="0"/>
                <a:ea typeface="Times New Roman" pitchFamily="18" charset="0"/>
                <a:cs typeface="Arial" pitchFamily="34" charset="0"/>
              </a:rPr>
              <a:t>a)</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FF0000"/>
                </a:solidFill>
                <a:effectLst/>
                <a:latin typeface="Arial" pitchFamily="34" charset="0"/>
                <a:ea typeface="Times New Roman" pitchFamily="18" charset="0"/>
                <a:cs typeface="Arial" pitchFamily="34" charset="0"/>
              </a:rPr>
              <a:t>  </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460" y="3119027"/>
            <a:ext cx="3838575" cy="10477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3743" y="4166777"/>
            <a:ext cx="11952411" cy="2246769"/>
          </a:xfrm>
          <a:prstGeom prst="rect">
            <a:avLst/>
          </a:prstGeom>
        </p:spPr>
        <p:txBody>
          <a:bodyPr wrap="square">
            <a:spAutoFit/>
          </a:bodyPr>
          <a:lstStyle/>
          <a:p>
            <a:pPr lvl="0" fontAlgn="base">
              <a:spcBef>
                <a:spcPct val="0"/>
              </a:spcBef>
              <a:spcAft>
                <a:spcPct val="0"/>
              </a:spcAft>
            </a:pPr>
            <a:r>
              <a:rPr lang="vi-VN" sz="2800" b="1" dirty="0">
                <a:solidFill>
                  <a:srgbClr val="00B0F0"/>
                </a:solidFill>
                <a:latin typeface="Times New Roman" pitchFamily="18" charset="0"/>
                <a:ea typeface="Times New Roman" pitchFamily="18" charset="0"/>
                <a:cs typeface="Times New Roman" pitchFamily="18" charset="0"/>
              </a:rPr>
              <a:t>b) Nguyên tố calcium này nằm ở ô </a:t>
            </a:r>
            <a:r>
              <a:rPr lang="en-US" sz="2800" b="1" dirty="0">
                <a:solidFill>
                  <a:srgbClr val="00B0F0"/>
                </a:solidFill>
                <a:latin typeface="Times New Roman" pitchFamily="18" charset="0"/>
                <a:ea typeface="Times New Roman" pitchFamily="18" charset="0"/>
                <a:cs typeface="Times New Roman" pitchFamily="18" charset="0"/>
              </a:rPr>
              <a:t>20</a:t>
            </a:r>
            <a:r>
              <a:rPr lang="vi-VN" sz="2800" b="1" dirty="0">
                <a:solidFill>
                  <a:srgbClr val="00B0F0"/>
                </a:solidFill>
                <a:latin typeface="Times New Roman" pitchFamily="18" charset="0"/>
                <a:ea typeface="Times New Roman" pitchFamily="18" charset="0"/>
                <a:cs typeface="Times New Roman" pitchFamily="18" charset="0"/>
              </a:rPr>
              <a:t>, nhóm IIA, chu kì </a:t>
            </a:r>
            <a:r>
              <a:rPr lang="en-US" sz="2800" b="1" dirty="0">
                <a:solidFill>
                  <a:srgbClr val="00B0F0"/>
                </a:solidFill>
                <a:latin typeface="Times New Roman" pitchFamily="18" charset="0"/>
                <a:ea typeface="Times New Roman" pitchFamily="18" charset="0"/>
                <a:cs typeface="Times New Roman" pitchFamily="18" charset="0"/>
              </a:rPr>
              <a:t>4</a:t>
            </a:r>
            <a:r>
              <a:rPr lang="vi-VN" sz="2800" b="1" dirty="0">
                <a:solidFill>
                  <a:srgbClr val="00B0F0"/>
                </a:solidFill>
                <a:latin typeface="Times New Roman" pitchFamily="18" charset="0"/>
                <a:ea typeface="Times New Roman" pitchFamily="18" charset="0"/>
                <a:cs typeface="Times New Roman" pitchFamily="18" charset="0"/>
              </a:rPr>
              <a:t> trong bảng tuần hoàn</a:t>
            </a:r>
            <a:r>
              <a:rPr lang="en-US" sz="2800" b="1" dirty="0">
                <a:solidFill>
                  <a:srgbClr val="00B0F0"/>
                </a:solidFill>
                <a:latin typeface="Times New Roman" pitchFamily="18" charset="0"/>
                <a:cs typeface="Times New Roman" pitchFamily="18" charset="0"/>
              </a:rPr>
              <a:t> </a:t>
            </a:r>
            <a:r>
              <a:rPr lang="vi-VN" sz="2800" b="1" dirty="0">
                <a:solidFill>
                  <a:srgbClr val="00B0F0"/>
                </a:solidFill>
                <a:latin typeface="Times New Roman" pitchFamily="18" charset="0"/>
                <a:ea typeface="Times New Roman" pitchFamily="18" charset="0"/>
                <a:cs typeface="Times New Roman" pitchFamily="18" charset="0"/>
              </a:rPr>
              <a:t>các nguyên tố hoá học.</a:t>
            </a:r>
            <a:endParaRPr lang="en-US" sz="2800" b="1" dirty="0">
              <a:solidFill>
                <a:srgbClr val="00B0F0"/>
              </a:solidFill>
              <a:latin typeface="Times New Roman" pitchFamily="18" charset="0"/>
              <a:cs typeface="Times New Roman" pitchFamily="18" charset="0"/>
            </a:endParaRPr>
          </a:p>
          <a:p>
            <a:pPr lvl="0" eaLnBrk="0" fontAlgn="base" hangingPunct="0">
              <a:spcBef>
                <a:spcPct val="0"/>
              </a:spcBef>
              <a:spcAft>
                <a:spcPct val="0"/>
              </a:spcAft>
            </a:pPr>
            <a:r>
              <a:rPr lang="vi-VN" sz="2800" b="1" dirty="0">
                <a:solidFill>
                  <a:srgbClr val="00B0F0"/>
                </a:solidFill>
                <a:latin typeface="Times New Roman" pitchFamily="18" charset="0"/>
                <a:ea typeface="Times New Roman" pitchFamily="18" charset="0"/>
                <a:cs typeface="Times New Roman" pitchFamily="18" charset="0"/>
              </a:rPr>
              <a:t>c) Tên gọi của nhóm chứa nguyên tố này là nhóm kim loại kiềm thổ.</a:t>
            </a:r>
            <a:endParaRPr lang="en-US" sz="2800" b="1" dirty="0">
              <a:solidFill>
                <a:srgbClr val="00B0F0"/>
              </a:solidFill>
              <a:latin typeface="Times New Roman" pitchFamily="18" charset="0"/>
              <a:cs typeface="Times New Roman" pitchFamily="18" charset="0"/>
            </a:endParaRPr>
          </a:p>
          <a:p>
            <a:pPr lvl="0" eaLnBrk="0" fontAlgn="base" hangingPunct="0">
              <a:spcBef>
                <a:spcPct val="0"/>
              </a:spcBef>
              <a:spcAft>
                <a:spcPct val="0"/>
              </a:spcAft>
            </a:pPr>
            <a:r>
              <a:rPr lang="vi-VN" sz="2800" b="1" dirty="0">
                <a:solidFill>
                  <a:srgbClr val="00B0F0"/>
                </a:solidFill>
                <a:latin typeface="Times New Roman" pitchFamily="18" charset="0"/>
                <a:ea typeface="Times New Roman" pitchFamily="18" charset="0"/>
                <a:cs typeface="Times New Roman" pitchFamily="18" charset="0"/>
              </a:rPr>
              <a:t>d) Calcicum cần thiết cho sức khoẻ. Ví dụ, calcium giúp xương chắc khoẻ,</a:t>
            </a:r>
            <a:endParaRPr lang="en-US" sz="2800" b="1" dirty="0">
              <a:solidFill>
                <a:srgbClr val="00B0F0"/>
              </a:solidFill>
              <a:latin typeface="Times New Roman" pitchFamily="18" charset="0"/>
              <a:cs typeface="Times New Roman" pitchFamily="18" charset="0"/>
            </a:endParaRPr>
          </a:p>
          <a:p>
            <a:pPr lvl="0" eaLnBrk="0" fontAlgn="base" hangingPunct="0">
              <a:spcBef>
                <a:spcPct val="0"/>
              </a:spcBef>
              <a:spcAft>
                <a:spcPct val="0"/>
              </a:spcAft>
            </a:pPr>
            <a:r>
              <a:rPr lang="vi-VN" sz="2800" b="1" dirty="0">
                <a:solidFill>
                  <a:srgbClr val="00B0F0"/>
                </a:solidFill>
                <a:latin typeface="Times New Roman" pitchFamily="18" charset="0"/>
                <a:ea typeface="Times New Roman" pitchFamily="18" charset="0"/>
                <a:cs typeface="Times New Roman" pitchFamily="18" charset="0"/>
              </a:rPr>
              <a:t>phòng ngừa những bệnh loãng xương, giúp phát triển chiều cao, ...</a:t>
            </a:r>
            <a:endParaRPr lang="vi-VN" sz="2800"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174925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769"/>
                                        </p:tgtEl>
                                        <p:attrNameLst>
                                          <p:attrName>style.visibility</p:attrName>
                                        </p:attrNameLst>
                                      </p:cBhvr>
                                      <p:to>
                                        <p:strVal val="visible"/>
                                      </p:to>
                                    </p:set>
                                    <p:anim calcmode="lin" valueType="num">
                                      <p:cBhvr additive="base">
                                        <p:cTn id="13" dur="500" fill="hold"/>
                                        <p:tgtEl>
                                          <p:spTgt spid="32769"/>
                                        </p:tgtEl>
                                        <p:attrNameLst>
                                          <p:attrName>ppt_x</p:attrName>
                                        </p:attrNameLst>
                                      </p:cBhvr>
                                      <p:tavLst>
                                        <p:tav tm="0">
                                          <p:val>
                                            <p:strVal val="#ppt_x"/>
                                          </p:val>
                                        </p:tav>
                                        <p:tav tm="100000">
                                          <p:val>
                                            <p:strVal val="#ppt_x"/>
                                          </p:val>
                                        </p:tav>
                                      </p:tavLst>
                                    </p:anim>
                                    <p:anim calcmode="lin" valueType="num">
                                      <p:cBhvr additive="base">
                                        <p:cTn id="14" dur="500" fill="hold"/>
                                        <p:tgtEl>
                                          <p:spTgt spid="3276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2772"/>
                                        </p:tgtEl>
                                        <p:attrNameLst>
                                          <p:attrName>style.visibility</p:attrName>
                                        </p:attrNameLst>
                                      </p:cBhvr>
                                      <p:to>
                                        <p:strVal val="visible"/>
                                      </p:to>
                                    </p:set>
                                    <p:anim calcmode="lin" valueType="num">
                                      <p:cBhvr additive="base">
                                        <p:cTn id="31" dur="500" fill="hold"/>
                                        <p:tgtEl>
                                          <p:spTgt spid="32772"/>
                                        </p:tgtEl>
                                        <p:attrNameLst>
                                          <p:attrName>ppt_x</p:attrName>
                                        </p:attrNameLst>
                                      </p:cBhvr>
                                      <p:tavLst>
                                        <p:tav tm="0">
                                          <p:val>
                                            <p:strVal val="#ppt_x"/>
                                          </p:val>
                                        </p:tav>
                                        <p:tav tm="100000">
                                          <p:val>
                                            <p:strVal val="#ppt_x"/>
                                          </p:val>
                                        </p:tav>
                                      </p:tavLst>
                                    </p:anim>
                                    <p:anim calcmode="lin" valueType="num">
                                      <p:cBhvr additive="base">
                                        <p:cTn id="32" dur="500" fill="hold"/>
                                        <p:tgtEl>
                                          <p:spTgt spid="327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3ECD2D-D9C1-48DD-9B1B-E56F8D3DA7FA}"/>
              </a:ext>
            </a:extLst>
          </p:cNvPr>
          <p:cNvSpPr>
            <a:spLocks noGrp="1"/>
          </p:cNvSpPr>
          <p:nvPr>
            <p:ph type="title"/>
          </p:nvPr>
        </p:nvSpPr>
        <p:spPr/>
        <p:txBody>
          <a:bodyPr/>
          <a:lstStyle/>
          <a:p>
            <a:r>
              <a:rPr lang="en-US" sz="4800" b="1" i="1" u="sng">
                <a:solidFill>
                  <a:srgbClr val="7030A0"/>
                </a:solidFill>
                <a:latin typeface="Arial" panose="020B0604020202020204" pitchFamily="34" charset="0"/>
                <a:cs typeface="Arial" panose="020B0604020202020204" pitchFamily="34" charset="0"/>
              </a:rPr>
              <a:t>Bài 3:</a:t>
            </a:r>
            <a:br>
              <a:rPr lang="en-US" sz="6400" b="1">
                <a:solidFill>
                  <a:srgbClr val="FF0000"/>
                </a:solidFill>
                <a:latin typeface="Arial" panose="020B0604020202020204" pitchFamily="34" charset="0"/>
                <a:cs typeface="Arial" panose="020B0604020202020204" pitchFamily="34" charset="0"/>
              </a:rPr>
            </a:br>
            <a:r>
              <a:rPr lang="en-US" sz="6400" b="1">
                <a:solidFill>
                  <a:srgbClr val="FF0000"/>
                </a:solidFill>
                <a:latin typeface="Arial" panose="020B0604020202020204" pitchFamily="34" charset="0"/>
                <a:cs typeface="Arial" panose="020B0604020202020204" pitchFamily="34" charset="0"/>
              </a:rPr>
              <a:t>SƠ LƯỢC VỀ BẢNG TUẦN HOÀN CÁC NGUYÊN TỐ HÓA HỌC</a:t>
            </a:r>
            <a:endParaRPr lang="vi-VN" sz="6400" dirty="0">
              <a:solidFill>
                <a:srgbClr val="FF0000"/>
              </a:solidFill>
              <a:latin typeface="+mn-lt"/>
            </a:endParaRPr>
          </a:p>
        </p:txBody>
      </p:sp>
      <p:pic>
        <p:nvPicPr>
          <p:cNvPr id="3" name="Picture 2">
            <a:extLst>
              <a:ext uri="{FF2B5EF4-FFF2-40B4-BE49-F238E27FC236}">
                <a16:creationId xmlns:a16="http://schemas.microsoft.com/office/drawing/2014/main" id="{CBFE2349-BF3B-400F-9696-364119BDE486}"/>
              </a:ext>
            </a:extLst>
          </p:cNvPr>
          <p:cNvPicPr/>
          <p:nvPr/>
        </p:nvPicPr>
        <p:blipFill>
          <a:blip r:embed="rId2"/>
          <a:stretch>
            <a:fillRect/>
          </a:stretch>
        </p:blipFill>
        <p:spPr>
          <a:xfrm>
            <a:off x="-366021" y="414867"/>
            <a:ext cx="12320954" cy="6858000"/>
          </a:xfrm>
          <a:prstGeom prst="rect">
            <a:avLst/>
          </a:prstGeom>
        </p:spPr>
      </p:pic>
      <p:sp>
        <p:nvSpPr>
          <p:cNvPr id="4" name="Rectangle: Rounded Corners 3">
            <a:extLst>
              <a:ext uri="{FF2B5EF4-FFF2-40B4-BE49-F238E27FC236}">
                <a16:creationId xmlns:a16="http://schemas.microsoft.com/office/drawing/2014/main" id="{7F9786AE-B337-945D-A7EF-84307F366933}"/>
              </a:ext>
            </a:extLst>
          </p:cNvPr>
          <p:cNvSpPr/>
          <p:nvPr/>
        </p:nvSpPr>
        <p:spPr>
          <a:xfrm>
            <a:off x="237067" y="1583791"/>
            <a:ext cx="11421533" cy="876692"/>
          </a:xfrm>
          <a:prstGeom prst="roundRect">
            <a:avLst/>
          </a:prstGeom>
          <a:solidFill>
            <a:srgbClr val="C5E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Tiết</a:t>
            </a:r>
            <a:r>
              <a:rPr lang="en-US" sz="6000" b="1" dirty="0">
                <a:ln w="10160">
                  <a:solidFill>
                    <a:schemeClr val="accent5"/>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10,11,12,13,14,15,16:  BÀI 4</a:t>
            </a:r>
            <a:endParaRPr lang="vi-VN" sz="6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3971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7770" y="172888"/>
            <a:ext cx="9581337" cy="584775"/>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4.</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Quan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sát</a:t>
            </a:r>
            <a:r>
              <a:rPr lang="en-US" sz="3200" b="1" dirty="0">
                <a:solidFill>
                  <a:srgbClr val="00B050"/>
                </a:solidFill>
                <a:latin typeface="Times New Roman" pitchFamily="18" charset="0"/>
                <a:cs typeface="Times New Roman" pitchFamily="18" charset="0"/>
              </a:rPr>
              <a:t> ô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sau</a:t>
            </a:r>
            <a:r>
              <a:rPr lang="en-US" sz="3200" b="1" dirty="0">
                <a:solidFill>
                  <a:srgbClr val="00B050"/>
                </a:solidFill>
                <a:latin typeface="Times New Roman" pitchFamily="18" charset="0"/>
                <a:cs typeface="Times New Roman" pitchFamily="18" charset="0"/>
              </a:rPr>
              <a:t>:</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6236677" y="170323"/>
            <a:ext cx="4420699" cy="1459185"/>
          </a:xfrm>
          <a:prstGeom prst="rect">
            <a:avLst/>
          </a:prstGeom>
        </p:spPr>
      </p:pic>
      <p:sp>
        <p:nvSpPr>
          <p:cNvPr id="6" name="Rectangle 5"/>
          <p:cNvSpPr/>
          <p:nvPr/>
        </p:nvSpPr>
        <p:spPr>
          <a:xfrm>
            <a:off x="438896" y="1649996"/>
            <a:ext cx="10034094" cy="584775"/>
          </a:xfrm>
          <a:prstGeom prst="rect">
            <a:avLst/>
          </a:prstGeom>
        </p:spPr>
        <p:txBody>
          <a:bodyPr wrap="none">
            <a:spAutoFit/>
          </a:bodyPr>
          <a:lstStyle/>
          <a:p>
            <a:r>
              <a:rPr lang="en-US" sz="3200" b="1" dirty="0" err="1">
                <a:solidFill>
                  <a:srgbClr val="00B050"/>
                </a:solidFill>
                <a:latin typeface="Times New Roman" pitchFamily="18" charset="0"/>
                <a:cs typeface="Times New Roman" pitchFamily="18" charset="0"/>
              </a:rPr>
              <a:t>Bổ</a:t>
            </a:r>
            <a:r>
              <a:rPr lang="en-US" sz="3200" b="1" dirty="0">
                <a:solidFill>
                  <a:srgbClr val="00B050"/>
                </a:solidFill>
                <a:latin typeface="Times New Roman" pitchFamily="18" charset="0"/>
                <a:cs typeface="Times New Roman" pitchFamily="18" charset="0"/>
              </a:rPr>
              <a:t> sung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thông</a:t>
            </a:r>
            <a:r>
              <a:rPr lang="en-US" sz="3200" b="1" dirty="0">
                <a:solidFill>
                  <a:srgbClr val="00B050"/>
                </a:solidFill>
                <a:latin typeface="Times New Roman" pitchFamily="18" charset="0"/>
                <a:cs typeface="Times New Roman" pitchFamily="18" charset="0"/>
              </a:rPr>
              <a:t> tin </a:t>
            </a:r>
            <a:r>
              <a:rPr lang="en-US" sz="3200" b="1" dirty="0" err="1">
                <a:solidFill>
                  <a:srgbClr val="00B050"/>
                </a:solidFill>
                <a:latin typeface="Times New Roman" pitchFamily="18" charset="0"/>
                <a:cs typeface="Times New Roman" pitchFamily="18" charset="0"/>
              </a:rPr>
              <a:t>còn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thiếu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sau</a:t>
            </a:r>
            <a:r>
              <a:rPr lang="en-US" sz="3200" b="1" dirty="0">
                <a:solidFill>
                  <a:srgbClr val="00B050"/>
                </a:solidFill>
                <a:latin typeface="Times New Roman" pitchFamily="18" charset="0"/>
                <a:cs typeface="Times New Roman" pitchFamily="18" charset="0"/>
              </a:rPr>
              <a:t>:</a:t>
            </a:r>
            <a:endParaRPr lang="en-US" sz="3200" dirty="0">
              <a:solidFill>
                <a:srgbClr val="00B050"/>
              </a:solidFill>
              <a:latin typeface="Times New Roman" pitchFamily="18" charset="0"/>
              <a:cs typeface="Times New Roman" pitchFamily="18" charset="0"/>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3051662" y="2234771"/>
            <a:ext cx="5564799" cy="2255166"/>
          </a:xfrm>
          <a:prstGeom prst="rect">
            <a:avLst/>
          </a:prstGeom>
        </p:spPr>
      </p:pic>
      <p:sp>
        <p:nvSpPr>
          <p:cNvPr id="8" name="Rectangle 7"/>
          <p:cNvSpPr/>
          <p:nvPr/>
        </p:nvSpPr>
        <p:spPr>
          <a:xfrm>
            <a:off x="591281" y="4197550"/>
            <a:ext cx="2173993" cy="584775"/>
          </a:xfrm>
          <a:prstGeom prst="rect">
            <a:avLst/>
          </a:prstGeom>
        </p:spPr>
        <p:txBody>
          <a:bodyPr wrap="none">
            <a:spAutoFit/>
          </a:bodyPr>
          <a:lstStyle/>
          <a:p>
            <a:r>
              <a:rPr lang="en-US" sz="3200" b="1" dirty="0" err="1">
                <a:solidFill>
                  <a:srgbClr val="FF0000"/>
                </a:solidFill>
                <a:latin typeface="Times New Roman" pitchFamily="18" charset="0"/>
                <a:ea typeface="Times New Roman" pitchFamily="18" charset="0"/>
                <a:cs typeface="Times New Roman" pitchFamily="18" charset="0"/>
              </a:rPr>
              <a:t>Hướng</a:t>
            </a:r>
            <a:r>
              <a:rPr lang="en-US" sz="3200" b="1" dirty="0">
                <a:solidFill>
                  <a:srgbClr val="FF0000"/>
                </a:solidFill>
                <a:latin typeface="Times New Roman" pitchFamily="18" charset="0"/>
                <a:ea typeface="Times New Roman" pitchFamily="18" charset="0"/>
                <a:cs typeface="Times New Roman" pitchFamily="18" charset="0"/>
              </a:rPr>
              <a:t> </a:t>
            </a:r>
            <a:r>
              <a:rPr lang="en-US" sz="3200" b="1" dirty="0" err="1">
                <a:solidFill>
                  <a:srgbClr val="FF0000"/>
                </a:solidFill>
                <a:latin typeface="Times New Roman" pitchFamily="18" charset="0"/>
                <a:ea typeface="Times New Roman" pitchFamily="18" charset="0"/>
                <a:cs typeface="Times New Roman" pitchFamily="18" charset="0"/>
              </a:rPr>
              <a:t>dẫn</a:t>
            </a:r>
            <a:endParaRPr lang="en-US" sz="3200" dirty="0"/>
          </a:p>
        </p:txBody>
      </p:sp>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3051663" y="4583356"/>
            <a:ext cx="5564799" cy="2098797"/>
          </a:xfrm>
          <a:prstGeom prst="rect">
            <a:avLst/>
          </a:prstGeom>
        </p:spPr>
      </p:pic>
    </p:spTree>
    <p:extLst>
      <p:ext uri="{BB962C8B-B14F-4D97-AF65-F5344CB8AC3E}">
        <p14:creationId xmlns:p14="http://schemas.microsoft.com/office/powerpoint/2010/main" val="296732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846" y="148607"/>
            <a:ext cx="11840308" cy="3046988"/>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5.</a:t>
            </a:r>
            <a:r>
              <a:rPr lang="en-US" sz="3200" b="1" dirty="0">
                <a:solidFill>
                  <a:srgbClr val="00B050"/>
                </a:solidFill>
                <a:latin typeface="Times New Roman" pitchFamily="18" charset="0"/>
                <a:cs typeface="Times New Roman" pitchFamily="18" charset="0"/>
              </a:rPr>
              <a:t> Cho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sau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Ca</a:t>
            </a:r>
            <a:r>
              <a:rPr lang="en-US" sz="3200" b="1" dirty="0">
                <a:solidFill>
                  <a:srgbClr val="00B050"/>
                </a:solidFill>
                <a:latin typeface="Times New Roman" pitchFamily="18" charset="0"/>
                <a:cs typeface="Times New Roman" pitchFamily="18" charset="0"/>
              </a:rPr>
              <a:t>, S, Na, Mg, F, Ne. </a:t>
            </a:r>
            <a:r>
              <a:rPr lang="en-US" sz="3200" b="1" dirty="0" err="1">
                <a:solidFill>
                  <a:srgbClr val="00B050"/>
                </a:solidFill>
                <a:latin typeface="Times New Roman" pitchFamily="18" charset="0"/>
                <a:cs typeface="Times New Roman" pitchFamily="18" charset="0"/>
              </a:rPr>
              <a:t>Sử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dụng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hóa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học</a:t>
            </a:r>
            <a:r>
              <a:rPr lang="en-US" sz="3200" b="1" dirty="0">
                <a:solidFill>
                  <a:srgbClr val="00B050"/>
                </a:solidFill>
                <a:latin typeface="Times New Roman" pitchFamily="18" charset="0"/>
                <a:cs typeface="Times New Roman" pitchFamily="18" charset="0"/>
              </a:rPr>
              <a:t>:</a:t>
            </a:r>
          </a:p>
          <a:p>
            <a:r>
              <a:rPr lang="en-US" sz="3200" b="1" dirty="0">
                <a:solidFill>
                  <a:srgbClr val="00B050"/>
                </a:solidFill>
                <a:latin typeface="Times New Roman" pitchFamily="18" charset="0"/>
                <a:cs typeface="Times New Roman" pitchFamily="18" charset="0"/>
              </a:rPr>
              <a:t>a) </a:t>
            </a:r>
            <a:r>
              <a:rPr lang="en-US" sz="3200" b="1" dirty="0" err="1">
                <a:solidFill>
                  <a:srgbClr val="00B050"/>
                </a:solidFill>
                <a:latin typeface="Times New Roman" pitchFamily="18" charset="0"/>
                <a:cs typeface="Times New Roman" pitchFamily="18" charset="0"/>
              </a:rPr>
              <a:t>Hãy</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sắp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xếp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theo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chiều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tăng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điện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tích</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hạt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nhân</a:t>
            </a:r>
            <a:endParaRPr lang="en-US" sz="3200" b="1" dirty="0">
              <a:solidFill>
                <a:srgbClr val="00B050"/>
              </a:solidFill>
              <a:latin typeface="Times New Roman" pitchFamily="18" charset="0"/>
              <a:cs typeface="Times New Roman" pitchFamily="18" charset="0"/>
            </a:endParaRPr>
          </a:p>
          <a:p>
            <a:r>
              <a:rPr lang="en-US" sz="3200" b="1" dirty="0">
                <a:solidFill>
                  <a:srgbClr val="00B050"/>
                </a:solidFill>
                <a:latin typeface="Times New Roman" pitchFamily="18" charset="0"/>
                <a:cs typeface="Times New Roman" pitchFamily="18" charset="0"/>
              </a:rPr>
              <a:t>b) Cho </a:t>
            </a:r>
            <a:r>
              <a:rPr lang="en-US" sz="3200" b="1" dirty="0" err="1">
                <a:solidFill>
                  <a:srgbClr val="00B050"/>
                </a:solidFill>
                <a:latin typeface="Times New Roman" pitchFamily="18" charset="0"/>
                <a:cs typeface="Times New Roman" pitchFamily="18" charset="0"/>
              </a:rPr>
              <a:t>biết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mỗi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dãy</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kim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loại</a:t>
            </a:r>
            <a:r>
              <a:rPr lang="en-US" sz="3200" b="1" dirty="0">
                <a:solidFill>
                  <a:srgbClr val="00B050"/>
                </a:solidFill>
                <a:latin typeface="Times New Roman" pitchFamily="18" charset="0"/>
                <a:cs typeface="Times New Roman" pitchFamily="18" charset="0"/>
              </a:rPr>
              <a:t>, phi </a:t>
            </a:r>
            <a:r>
              <a:rPr lang="en-US" sz="3200" b="1" dirty="0" err="1">
                <a:solidFill>
                  <a:srgbClr val="00B050"/>
                </a:solidFill>
                <a:latin typeface="Times New Roman" pitchFamily="18" charset="0"/>
                <a:cs typeface="Times New Roman" pitchFamily="18" charset="0"/>
              </a:rPr>
              <a:t>kim</a:t>
            </a:r>
            <a:r>
              <a:rPr lang="en-US" sz="3200" b="1" dirty="0">
                <a:solidFill>
                  <a:srgbClr val="00B050"/>
                </a:solidFill>
                <a:latin typeface="Times New Roman" pitchFamily="18" charset="0"/>
                <a:cs typeface="Times New Roman" pitchFamily="18" charset="0"/>
              </a:rPr>
              <a:t> hay </a:t>
            </a:r>
            <a:r>
              <a:rPr lang="en-US" sz="3200" b="1" dirty="0" err="1">
                <a:solidFill>
                  <a:srgbClr val="00B050"/>
                </a:solidFill>
                <a:latin typeface="Times New Roman" pitchFamily="18" charset="0"/>
                <a:cs typeface="Times New Roman" pitchFamily="18" charset="0"/>
              </a:rPr>
              <a:t>khí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hiếm</a:t>
            </a:r>
            <a:endParaRPr lang="en-US" sz="3200" b="1" dirty="0">
              <a:solidFill>
                <a:srgbClr val="00B05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699427901"/>
              </p:ext>
            </p:extLst>
          </p:nvPr>
        </p:nvGraphicFramePr>
        <p:xfrm>
          <a:off x="424326" y="3656217"/>
          <a:ext cx="6325870" cy="2662520"/>
        </p:xfrm>
        <a:graphic>
          <a:graphicData uri="http://schemas.openxmlformats.org/drawingml/2006/table">
            <a:tbl>
              <a:tblPr firstRow="1" firstCol="1" bandRow="1">
                <a:tableStyleId>{5C22544A-7EE6-4342-B048-85BDC9FD1C3A}</a:tableStyleId>
              </a:tblPr>
              <a:tblGrid>
                <a:gridCol w="3162935">
                  <a:extLst>
                    <a:ext uri="{9D8B030D-6E8A-4147-A177-3AD203B41FA5}">
                      <a16:colId xmlns:a16="http://schemas.microsoft.com/office/drawing/2014/main" val="20000"/>
                    </a:ext>
                  </a:extLst>
                </a:gridCol>
                <a:gridCol w="3162935">
                  <a:extLst>
                    <a:ext uri="{9D8B030D-6E8A-4147-A177-3AD203B41FA5}">
                      <a16:colId xmlns:a16="http://schemas.microsoft.com/office/drawing/2014/main" val="20001"/>
                    </a:ext>
                  </a:extLst>
                </a:gridCol>
              </a:tblGrid>
              <a:tr h="380360">
                <a:tc>
                  <a:txBody>
                    <a:bodyPr/>
                    <a:lstStyle/>
                    <a:p>
                      <a:pPr algn="ctr">
                        <a:lnSpc>
                          <a:spcPts val="1650"/>
                        </a:lnSpc>
                        <a:spcAft>
                          <a:spcPts val="0"/>
                        </a:spcAft>
                      </a:pPr>
                      <a:r>
                        <a:rPr lang="en-US" sz="2400" dirty="0" err="1">
                          <a:effectLst/>
                          <a:latin typeface="Times New Roman" pitchFamily="18" charset="0"/>
                          <a:cs typeface="Times New Roman" pitchFamily="18" charset="0"/>
                        </a:rPr>
                        <a:t>Kí</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hiệu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hóa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học</a:t>
                      </a:r>
                      <a:endParaRPr lang="en-US" sz="2400" dirty="0">
                        <a:effectLst/>
                        <a:latin typeface="Times New Roman" pitchFamily="18" charset="0"/>
                        <a:ea typeface="Times New Roman"/>
                        <a:cs typeface="Times New Roman" pitchFamily="18" charset="0"/>
                      </a:endParaRPr>
                    </a:p>
                  </a:txBody>
                  <a:tcPr marL="68580" marR="68580" marT="0" marB="0" anchor="ctr"/>
                </a:tc>
                <a:tc>
                  <a:txBody>
                    <a:bodyPr/>
                    <a:lstStyle/>
                    <a:p>
                      <a:pPr algn="ctr">
                        <a:lnSpc>
                          <a:spcPts val="1650"/>
                        </a:lnSpc>
                        <a:spcAft>
                          <a:spcPts val="0"/>
                        </a:spcAft>
                      </a:pPr>
                      <a:r>
                        <a:rPr lang="en-US" sz="2400">
                          <a:effectLst/>
                          <a:latin typeface="Times New Roman" pitchFamily="18" charset="0"/>
                          <a:cs typeface="Times New Roman" pitchFamily="18" charset="0"/>
                        </a:rPr>
                        <a:t>Điện tích hạt nhân</a:t>
                      </a:r>
                      <a:endParaRPr lang="en-US" sz="240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0"/>
                  </a:ext>
                </a:extLst>
              </a:tr>
              <a:tr h="380360">
                <a:tc>
                  <a:txBody>
                    <a:bodyPr/>
                    <a:lstStyle/>
                    <a:p>
                      <a:pPr algn="ctr">
                        <a:lnSpc>
                          <a:spcPts val="1650"/>
                        </a:lnSpc>
                        <a:spcAft>
                          <a:spcPts val="0"/>
                        </a:spcAft>
                      </a:pPr>
                      <a:r>
                        <a:rPr lang="en-US" sz="2400" dirty="0" err="1">
                          <a:effectLst/>
                          <a:latin typeface="Times New Roman" pitchFamily="18" charset="0"/>
                          <a:cs typeface="Times New Roman" pitchFamily="18" charset="0"/>
                        </a:rPr>
                        <a:t>Ca</a:t>
                      </a:r>
                      <a:endParaRPr lang="en-US" sz="2400" dirty="0">
                        <a:effectLst/>
                        <a:latin typeface="Times New Roman" pitchFamily="18" charset="0"/>
                        <a:ea typeface="Times New Roman"/>
                        <a:cs typeface="Times New Roman" pitchFamily="18" charset="0"/>
                      </a:endParaRPr>
                    </a:p>
                  </a:txBody>
                  <a:tcPr marL="68580" marR="68580" marT="0" marB="0" anchor="ctr"/>
                </a:tc>
                <a:tc>
                  <a:txBody>
                    <a:bodyPr/>
                    <a:lstStyle/>
                    <a:p>
                      <a:pPr algn="ctr">
                        <a:lnSpc>
                          <a:spcPts val="1650"/>
                        </a:lnSpc>
                        <a:spcAft>
                          <a:spcPts val="0"/>
                        </a:spcAft>
                      </a:pPr>
                      <a:r>
                        <a:rPr lang="en-US" sz="2400" dirty="0">
                          <a:effectLst/>
                          <a:latin typeface="Times New Roman" pitchFamily="18" charset="0"/>
                          <a:cs typeface="Times New Roman" pitchFamily="18" charset="0"/>
                        </a:rPr>
                        <a:t>+20</a:t>
                      </a:r>
                      <a:endParaRPr lang="en-US" sz="2400" dirty="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1"/>
                  </a:ext>
                </a:extLst>
              </a:tr>
              <a:tr h="380360">
                <a:tc>
                  <a:txBody>
                    <a:bodyPr/>
                    <a:lstStyle/>
                    <a:p>
                      <a:pPr algn="ctr">
                        <a:lnSpc>
                          <a:spcPts val="1650"/>
                        </a:lnSpc>
                        <a:spcAft>
                          <a:spcPts val="0"/>
                        </a:spcAft>
                      </a:pPr>
                      <a:r>
                        <a:rPr lang="en-US" sz="2400">
                          <a:effectLst/>
                          <a:latin typeface="Times New Roman" pitchFamily="18" charset="0"/>
                          <a:cs typeface="Times New Roman" pitchFamily="18" charset="0"/>
                        </a:rPr>
                        <a:t>S</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dirty="0">
                          <a:effectLst/>
                          <a:latin typeface="Times New Roman" pitchFamily="18" charset="0"/>
                          <a:cs typeface="Times New Roman" pitchFamily="18" charset="0"/>
                        </a:rPr>
                        <a:t>+16</a:t>
                      </a:r>
                      <a:endParaRPr lang="en-US" sz="2400" dirty="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2"/>
                  </a:ext>
                </a:extLst>
              </a:tr>
              <a:tr h="380360">
                <a:tc>
                  <a:txBody>
                    <a:bodyPr/>
                    <a:lstStyle/>
                    <a:p>
                      <a:pPr algn="ctr">
                        <a:lnSpc>
                          <a:spcPts val="1650"/>
                        </a:lnSpc>
                        <a:spcAft>
                          <a:spcPts val="0"/>
                        </a:spcAft>
                      </a:pPr>
                      <a:r>
                        <a:rPr lang="en-US" sz="2400">
                          <a:effectLst/>
                          <a:latin typeface="Times New Roman" pitchFamily="18" charset="0"/>
                          <a:cs typeface="Times New Roman" pitchFamily="18" charset="0"/>
                        </a:rPr>
                        <a:t>Na</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dirty="0">
                          <a:effectLst/>
                          <a:latin typeface="Times New Roman" pitchFamily="18" charset="0"/>
                          <a:cs typeface="Times New Roman" pitchFamily="18" charset="0"/>
                        </a:rPr>
                        <a:t>+11</a:t>
                      </a:r>
                      <a:endParaRPr lang="en-US" sz="2400" dirty="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3"/>
                  </a:ext>
                </a:extLst>
              </a:tr>
              <a:tr h="380360">
                <a:tc>
                  <a:txBody>
                    <a:bodyPr/>
                    <a:lstStyle/>
                    <a:p>
                      <a:pPr algn="ctr">
                        <a:lnSpc>
                          <a:spcPts val="1650"/>
                        </a:lnSpc>
                        <a:spcAft>
                          <a:spcPts val="0"/>
                        </a:spcAft>
                      </a:pPr>
                      <a:r>
                        <a:rPr lang="en-US" sz="2400">
                          <a:effectLst/>
                          <a:latin typeface="Times New Roman" pitchFamily="18" charset="0"/>
                          <a:cs typeface="Times New Roman" pitchFamily="18" charset="0"/>
                        </a:rPr>
                        <a:t>Mg</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dirty="0">
                          <a:effectLst/>
                          <a:latin typeface="Times New Roman" pitchFamily="18" charset="0"/>
                          <a:cs typeface="Times New Roman" pitchFamily="18" charset="0"/>
                        </a:rPr>
                        <a:t>+12</a:t>
                      </a:r>
                      <a:endParaRPr lang="en-US" sz="2400" dirty="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4"/>
                  </a:ext>
                </a:extLst>
              </a:tr>
              <a:tr h="380360">
                <a:tc>
                  <a:txBody>
                    <a:bodyPr/>
                    <a:lstStyle/>
                    <a:p>
                      <a:pPr algn="ctr">
                        <a:lnSpc>
                          <a:spcPts val="1650"/>
                        </a:lnSpc>
                        <a:spcAft>
                          <a:spcPts val="0"/>
                        </a:spcAft>
                      </a:pPr>
                      <a:r>
                        <a:rPr lang="en-US" sz="2400">
                          <a:effectLst/>
                          <a:latin typeface="Times New Roman" pitchFamily="18" charset="0"/>
                          <a:cs typeface="Times New Roman" pitchFamily="18" charset="0"/>
                        </a:rPr>
                        <a:t>F</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dirty="0">
                          <a:effectLst/>
                          <a:latin typeface="Times New Roman" pitchFamily="18" charset="0"/>
                          <a:cs typeface="Times New Roman" pitchFamily="18" charset="0"/>
                        </a:rPr>
                        <a:t>+9</a:t>
                      </a:r>
                      <a:endParaRPr lang="en-US" sz="2400" dirty="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5"/>
                  </a:ext>
                </a:extLst>
              </a:tr>
              <a:tr h="380360">
                <a:tc>
                  <a:txBody>
                    <a:bodyPr/>
                    <a:lstStyle/>
                    <a:p>
                      <a:pPr algn="ctr">
                        <a:lnSpc>
                          <a:spcPts val="1650"/>
                        </a:lnSpc>
                        <a:spcAft>
                          <a:spcPts val="0"/>
                        </a:spcAft>
                      </a:pPr>
                      <a:r>
                        <a:rPr lang="en-US" sz="2400">
                          <a:effectLst/>
                          <a:latin typeface="Times New Roman" pitchFamily="18" charset="0"/>
                          <a:cs typeface="Times New Roman" pitchFamily="18" charset="0"/>
                        </a:rPr>
                        <a:t>Ne</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dirty="0">
                          <a:effectLst/>
                          <a:latin typeface="Times New Roman" pitchFamily="18" charset="0"/>
                          <a:cs typeface="Times New Roman" pitchFamily="18" charset="0"/>
                        </a:rPr>
                        <a:t>+10</a:t>
                      </a:r>
                      <a:endParaRPr lang="en-US" sz="2400" dirty="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6"/>
                  </a:ext>
                </a:extLst>
              </a:tr>
            </a:tbl>
          </a:graphicData>
        </a:graphic>
      </p:graphicFrame>
      <p:sp>
        <p:nvSpPr>
          <p:cNvPr id="6" name="Rectangle 5"/>
          <p:cNvSpPr/>
          <p:nvPr/>
        </p:nvSpPr>
        <p:spPr>
          <a:xfrm>
            <a:off x="4835035" y="2610820"/>
            <a:ext cx="2173993" cy="584775"/>
          </a:xfrm>
          <a:prstGeom prst="rect">
            <a:avLst/>
          </a:prstGeom>
        </p:spPr>
        <p:txBody>
          <a:bodyPr wrap="none">
            <a:spAutoFit/>
          </a:bodyPr>
          <a:lstStyle/>
          <a:p>
            <a:r>
              <a:rPr lang="en-US" sz="3200" b="1" dirty="0" err="1">
                <a:solidFill>
                  <a:srgbClr val="FF0000"/>
                </a:solidFill>
                <a:latin typeface="Times New Roman" pitchFamily="18" charset="0"/>
                <a:ea typeface="Times New Roman" pitchFamily="18" charset="0"/>
                <a:cs typeface="Times New Roman" pitchFamily="18" charset="0"/>
              </a:rPr>
              <a:t>Hướng</a:t>
            </a:r>
            <a:r>
              <a:rPr lang="en-US" sz="3200" b="1" dirty="0">
                <a:solidFill>
                  <a:srgbClr val="FF0000"/>
                </a:solidFill>
                <a:latin typeface="Times New Roman" pitchFamily="18" charset="0"/>
                <a:ea typeface="Times New Roman" pitchFamily="18" charset="0"/>
                <a:cs typeface="Times New Roman" pitchFamily="18" charset="0"/>
              </a:rPr>
              <a:t> </a:t>
            </a:r>
            <a:r>
              <a:rPr lang="en-US" sz="3200" b="1" dirty="0" err="1">
                <a:solidFill>
                  <a:srgbClr val="FF0000"/>
                </a:solidFill>
                <a:latin typeface="Times New Roman" pitchFamily="18" charset="0"/>
                <a:ea typeface="Times New Roman" pitchFamily="18" charset="0"/>
                <a:cs typeface="Times New Roman" pitchFamily="18" charset="0"/>
              </a:rPr>
              <a:t>dẫn</a:t>
            </a:r>
            <a:endParaRPr lang="en-US" sz="3200" dirty="0"/>
          </a:p>
        </p:txBody>
      </p:sp>
      <p:sp>
        <p:nvSpPr>
          <p:cNvPr id="7" name="Rectangle 6"/>
          <p:cNvSpPr/>
          <p:nvPr/>
        </p:nvSpPr>
        <p:spPr>
          <a:xfrm>
            <a:off x="7174523" y="3195595"/>
            <a:ext cx="4654062" cy="3539430"/>
          </a:xfrm>
          <a:prstGeom prst="rect">
            <a:avLst/>
          </a:prstGeom>
        </p:spPr>
        <p:txBody>
          <a:bodyPr wrap="square">
            <a:spAutoFit/>
          </a:bodyPr>
          <a:lstStyle/>
          <a:p>
            <a:r>
              <a:rPr lang="en-US" sz="3200" b="1" dirty="0">
                <a:solidFill>
                  <a:srgbClr val="0070C0"/>
                </a:solidFill>
                <a:latin typeface="Times New Roman" pitchFamily="18" charset="0"/>
                <a:cs typeface="Times New Roman" pitchFamily="18" charset="0"/>
              </a:rPr>
              <a:t>=&gt;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theo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chiều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tăng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dần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điện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tích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hạt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nhân</a:t>
            </a:r>
            <a:r>
              <a:rPr lang="en-US" sz="3200" b="1" dirty="0">
                <a:solidFill>
                  <a:srgbClr val="0070C0"/>
                </a:solidFill>
                <a:latin typeface="Times New Roman" pitchFamily="18" charset="0"/>
                <a:cs typeface="Times New Roman" pitchFamily="18" charset="0"/>
              </a:rPr>
              <a:t>: F, Ne, Na, Mg, S, </a:t>
            </a:r>
            <a:r>
              <a:rPr lang="en-US" sz="3200" b="1" dirty="0" err="1">
                <a:solidFill>
                  <a:srgbClr val="0070C0"/>
                </a:solidFill>
                <a:latin typeface="Times New Roman" pitchFamily="18" charset="0"/>
                <a:cs typeface="Times New Roman" pitchFamily="18" charset="0"/>
              </a:rPr>
              <a:t>Ca</a:t>
            </a:r>
            <a:endParaRPr lang="en-US" sz="3200" b="1" dirty="0">
              <a:solidFill>
                <a:srgbClr val="0070C0"/>
              </a:solidFill>
              <a:latin typeface="Times New Roman" pitchFamily="18" charset="0"/>
              <a:cs typeface="Times New Roman" pitchFamily="18" charset="0"/>
            </a:endParaRPr>
          </a:p>
          <a:p>
            <a:r>
              <a:rPr lang="en-US" sz="3200" b="1" dirty="0">
                <a:solidFill>
                  <a:srgbClr val="0070C0"/>
                </a:solidFill>
                <a:latin typeface="Times New Roman" pitchFamily="18" charset="0"/>
                <a:cs typeface="Times New Roman" pitchFamily="18" charset="0"/>
              </a:rPr>
              <a:t>-Kim </a:t>
            </a:r>
            <a:r>
              <a:rPr lang="en-US" sz="3200" b="1" dirty="0" err="1">
                <a:solidFill>
                  <a:srgbClr val="0070C0"/>
                </a:solidFill>
                <a:latin typeface="Times New Roman" pitchFamily="18" charset="0"/>
                <a:cs typeface="Times New Roman" pitchFamily="18" charset="0"/>
              </a:rPr>
              <a:t>loại</a:t>
            </a:r>
            <a:r>
              <a:rPr lang="en-US" sz="3200" b="1" dirty="0">
                <a:solidFill>
                  <a:srgbClr val="0070C0"/>
                </a:solidFill>
                <a:latin typeface="Times New Roman" pitchFamily="18" charset="0"/>
                <a:cs typeface="Times New Roman" pitchFamily="18" charset="0"/>
              </a:rPr>
              <a:t>: Na, Mg, </a:t>
            </a:r>
            <a:r>
              <a:rPr lang="en-US" sz="3200" b="1" dirty="0" err="1">
                <a:solidFill>
                  <a:srgbClr val="0070C0"/>
                </a:solidFill>
                <a:latin typeface="Times New Roman" pitchFamily="18" charset="0"/>
                <a:cs typeface="Times New Roman" pitchFamily="18" charset="0"/>
              </a:rPr>
              <a:t>Ca</a:t>
            </a:r>
            <a:endParaRPr lang="en-US" sz="3200" b="1" dirty="0">
              <a:solidFill>
                <a:srgbClr val="0070C0"/>
              </a:solidFill>
              <a:latin typeface="Times New Roman" pitchFamily="18" charset="0"/>
              <a:cs typeface="Times New Roman" pitchFamily="18" charset="0"/>
            </a:endParaRPr>
          </a:p>
          <a:p>
            <a:r>
              <a:rPr lang="en-US" sz="3200" b="1" dirty="0">
                <a:solidFill>
                  <a:srgbClr val="0070C0"/>
                </a:solidFill>
                <a:latin typeface="Times New Roman" pitchFamily="18" charset="0"/>
                <a:cs typeface="Times New Roman" pitchFamily="18" charset="0"/>
              </a:rPr>
              <a:t>- Phi </a:t>
            </a:r>
            <a:r>
              <a:rPr lang="en-US" sz="3200" b="1" dirty="0" err="1">
                <a:solidFill>
                  <a:srgbClr val="0070C0"/>
                </a:solidFill>
                <a:latin typeface="Times New Roman" pitchFamily="18" charset="0"/>
                <a:cs typeface="Times New Roman" pitchFamily="18" charset="0"/>
              </a:rPr>
              <a:t>kim</a:t>
            </a:r>
            <a:r>
              <a:rPr lang="en-US" sz="3200" b="1" dirty="0">
                <a:solidFill>
                  <a:srgbClr val="0070C0"/>
                </a:solidFill>
                <a:latin typeface="Times New Roman" pitchFamily="18" charset="0"/>
                <a:cs typeface="Times New Roman" pitchFamily="18" charset="0"/>
              </a:rPr>
              <a:t>: F, S</a:t>
            </a:r>
          </a:p>
          <a:p>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Khí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hiếm</a:t>
            </a:r>
            <a:r>
              <a:rPr lang="en-US" sz="3200" b="1" dirty="0">
                <a:solidFill>
                  <a:srgbClr val="0070C0"/>
                </a:solidFill>
                <a:latin typeface="Times New Roman" pitchFamily="18" charset="0"/>
                <a:cs typeface="Times New Roman" pitchFamily="18" charset="0"/>
              </a:rPr>
              <a:t>: Ne</a:t>
            </a:r>
          </a:p>
        </p:txBody>
      </p:sp>
    </p:spTree>
    <p:extLst>
      <p:ext uri="{BB962C8B-B14F-4D97-AF65-F5344CB8AC3E}">
        <p14:creationId xmlns:p14="http://schemas.microsoft.com/office/powerpoint/2010/main" val="263441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1D7B51-6D1C-B87A-0CE2-5BC5D445E19A}"/>
              </a:ext>
            </a:extLst>
          </p:cNvPr>
          <p:cNvSpPr/>
          <p:nvPr/>
        </p:nvSpPr>
        <p:spPr>
          <a:xfrm>
            <a:off x="2095500" y="4924425"/>
            <a:ext cx="10096500" cy="1933575"/>
          </a:xfrm>
          <a:prstGeom prst="rect">
            <a:avLst/>
          </a:prstGeom>
          <a:solidFill>
            <a:srgbClr val="FDA18A"/>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a16="http://schemas.microsoft.com/office/drawing/2014/main" id="{D496925C-E89A-7B4E-1AEE-22B2B7011CA5}"/>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1" name="Object 10">
            <a:extLst>
              <a:ext uri="{FF2B5EF4-FFF2-40B4-BE49-F238E27FC236}">
                <a16:creationId xmlns:a16="http://schemas.microsoft.com/office/drawing/2014/main" id="{C85D27EA-29BA-27A8-2655-A6723A570552}"/>
              </a:ext>
            </a:extLst>
          </p:cNvPr>
          <p:cNvGraphicFramePr>
            <a:graphicFrameLocks noChangeAspect="1"/>
          </p:cNvGraphicFramePr>
          <p:nvPr>
            <p:extLst>
              <p:ext uri="{D42A27DB-BD31-4B8C-83A1-F6EECF244321}">
                <p14:modId xmlns:p14="http://schemas.microsoft.com/office/powerpoint/2010/main" val="3537201839"/>
              </p:ext>
            </p:extLst>
          </p:nvPr>
        </p:nvGraphicFramePr>
        <p:xfrm>
          <a:off x="222250" y="2103437"/>
          <a:ext cx="1516063" cy="2651125"/>
        </p:xfrm>
        <a:graphic>
          <a:graphicData uri="http://schemas.openxmlformats.org/presentationml/2006/ole">
            <mc:AlternateContent xmlns:mc="http://schemas.openxmlformats.org/markup-compatibility/2006">
              <mc:Choice xmlns:v="urn:schemas-microsoft-com:vml" Requires="v">
                <p:oleObj name="Bitmap Image" r:id="rId2" imgW="1516320" imgH="2651760" progId="Paint.Picture">
                  <p:embed/>
                </p:oleObj>
              </mc:Choice>
              <mc:Fallback>
                <p:oleObj name="Bitmap Image" r:id="rId2" imgW="1516320" imgH="2651760" progId="Paint.Picture">
                  <p:embed/>
                  <p:pic>
                    <p:nvPicPr>
                      <p:cNvPr id="5" name="Object 4">
                        <a:extLst>
                          <a:ext uri="{FF2B5EF4-FFF2-40B4-BE49-F238E27FC236}">
                            <a16:creationId xmlns:a16="http://schemas.microsoft.com/office/drawing/2014/main" id="{B1C0DA6B-5127-20F4-A6CE-24CD67429014}"/>
                          </a:ext>
                        </a:extLst>
                      </p:cNvPr>
                      <p:cNvPicPr/>
                      <p:nvPr/>
                    </p:nvPicPr>
                    <p:blipFill>
                      <a:blip r:embed="rId3"/>
                      <a:stretch>
                        <a:fillRect/>
                      </a:stretch>
                    </p:blipFill>
                    <p:spPr>
                      <a:xfrm>
                        <a:off x="222250" y="2103437"/>
                        <a:ext cx="1516063" cy="26511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DF3770E-A341-7D3A-570A-1E6862D6FE14}"/>
              </a:ext>
            </a:extLst>
          </p:cNvPr>
          <p:cNvGraphicFramePr>
            <a:graphicFrameLocks noChangeAspect="1"/>
          </p:cNvGraphicFramePr>
          <p:nvPr>
            <p:extLst>
              <p:ext uri="{D42A27DB-BD31-4B8C-83A1-F6EECF244321}">
                <p14:modId xmlns:p14="http://schemas.microsoft.com/office/powerpoint/2010/main" val="3267209957"/>
              </p:ext>
            </p:extLst>
          </p:nvPr>
        </p:nvGraphicFramePr>
        <p:xfrm>
          <a:off x="2286000" y="-1"/>
          <a:ext cx="9612923" cy="4778733"/>
        </p:xfrm>
        <a:graphic>
          <a:graphicData uri="http://schemas.openxmlformats.org/presentationml/2006/ole">
            <mc:AlternateContent xmlns:mc="http://schemas.openxmlformats.org/markup-compatibility/2006">
              <mc:Choice xmlns:v="urn:schemas-microsoft-com:vml" Requires="v">
                <p:oleObj name="Bitmap Image" r:id="rId4" imgW="11018520" imgH="6941880" progId="Paint.Picture">
                  <p:embed/>
                </p:oleObj>
              </mc:Choice>
              <mc:Fallback>
                <p:oleObj name="Bitmap Image" r:id="rId4" imgW="11018520" imgH="6941880" progId="Paint.Picture">
                  <p:embed/>
                  <p:pic>
                    <p:nvPicPr>
                      <p:cNvPr id="6" name="Object 5">
                        <a:extLst>
                          <a:ext uri="{FF2B5EF4-FFF2-40B4-BE49-F238E27FC236}">
                            <a16:creationId xmlns:a16="http://schemas.microsoft.com/office/drawing/2014/main" id="{66021C3F-8E65-7A30-3F5E-D5FEEC3F6807}"/>
                          </a:ext>
                        </a:extLst>
                      </p:cNvPr>
                      <p:cNvPicPr/>
                      <p:nvPr/>
                    </p:nvPicPr>
                    <p:blipFill>
                      <a:blip r:embed="rId5"/>
                      <a:stretch>
                        <a:fillRect/>
                      </a:stretch>
                    </p:blipFill>
                    <p:spPr>
                      <a:xfrm>
                        <a:off x="2286000" y="-1"/>
                        <a:ext cx="9612923" cy="4778733"/>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6B79369B-F1D1-B6AF-7A66-D8D812BBF5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33337" y="3742531"/>
            <a:ext cx="3429794" cy="3429794"/>
          </a:xfrm>
          <a:prstGeom prst="rect">
            <a:avLst/>
          </a:prstGeom>
        </p:spPr>
      </p:pic>
      <p:sp>
        <p:nvSpPr>
          <p:cNvPr id="14" name="TextBox 13">
            <a:extLst>
              <a:ext uri="{FF2B5EF4-FFF2-40B4-BE49-F238E27FC236}">
                <a16:creationId xmlns:a16="http://schemas.microsoft.com/office/drawing/2014/main" id="{59B3B760-4312-7A07-4B2A-A4B6699B0433}"/>
              </a:ext>
            </a:extLst>
          </p:cNvPr>
          <p:cNvSpPr txBox="1"/>
          <p:nvPr/>
        </p:nvSpPr>
        <p:spPr>
          <a:xfrm>
            <a:off x="2319337" y="5088761"/>
            <a:ext cx="9739313" cy="1815882"/>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Quan </a:t>
            </a:r>
            <a:r>
              <a:rPr lang="en-US" sz="2800" b="1" dirty="0" err="1">
                <a:latin typeface="Times New Roman" panose="02020603050405020304" pitchFamily="18" charset="0"/>
                <a:cs typeface="Times New Roman" panose="02020603050405020304" pitchFamily="18" charset="0"/>
              </a:rPr>
              <a:t>sát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số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r>
              <a:rPr lang="en-US" sz="2800" b="1" dirty="0">
                <a:latin typeface="Times New Roman" panose="02020603050405020304" pitchFamily="18" charset="0"/>
                <a:cs typeface="Times New Roman" panose="02020603050405020304" pitchFamily="18" charset="0"/>
              </a:rPr>
              <a:t>, số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electron </a:t>
            </a:r>
            <a:r>
              <a:rPr lang="en-US" sz="2800" b="1" dirty="0" err="1">
                <a:latin typeface="Times New Roman" panose="02020603050405020304" pitchFamily="18" charset="0"/>
                <a:cs typeface="Times New Roman" panose="02020603050405020304" pitchFamily="18" charset="0"/>
              </a:rPr>
              <a:t>lần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tử</a:t>
            </a:r>
            <a:r>
              <a:rPr lang="en-US" sz="2800" b="1" dirty="0">
                <a:latin typeface="Times New Roman" panose="02020603050405020304" pitchFamily="18" charset="0"/>
                <a:cs typeface="Times New Roman" panose="02020603050405020304" pitchFamily="18" charset="0"/>
              </a:rPr>
              <a:t> Carbon (C) và  </a:t>
            </a:r>
            <a:r>
              <a:rPr lang="en-US" sz="2800" b="1" dirty="0" err="1">
                <a:latin typeface="Times New Roman" panose="02020603050405020304" pitchFamily="18" charset="0"/>
                <a:cs typeface="Times New Roman" panose="02020603050405020304" pitchFamily="18" charset="0"/>
              </a:rPr>
              <a:t>Aluminium</a:t>
            </a:r>
            <a:r>
              <a:rPr lang="en-US" sz="2800" b="1" dirty="0">
                <a:latin typeface="Times New Roman" panose="02020603050405020304" pitchFamily="18" charset="0"/>
                <a:cs typeface="Times New Roman" panose="02020603050405020304" pitchFamily="18" charset="0"/>
              </a:rPr>
              <a:t> (Al) . Hai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nằm</a:t>
            </a:r>
            <a:r>
              <a:rPr lang="en-US" sz="2800" b="1" dirty="0">
                <a:latin typeface="Times New Roman" panose="02020603050405020304" pitchFamily="18" charset="0"/>
                <a:cs typeface="Times New Roman" panose="02020603050405020304" pitchFamily="18" charset="0"/>
              </a:rPr>
              <a:t> ở chu </a:t>
            </a:r>
            <a:r>
              <a:rPr lang="en-US" sz="2800" b="1" dirty="0" err="1">
                <a:latin typeface="Times New Roman" panose="02020603050405020304" pitchFamily="18" charset="0"/>
                <a:cs typeface="Times New Roman" panose="02020603050405020304" pitchFamily="18" charset="0"/>
              </a:rPr>
              <a:t>kì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11501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F484EB6-4C0A-41B7-8EE5-A0037882A54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5765525-D87F-4FEF-A886-F70D580062C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76296665"/>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155AE0C-E426-486B-8411-78B09570CE6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D2133A7-7873-4BF5-A104-6F58E0756256}"/>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061203"/>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5012BD3-91D0-4AAD-A4C8-8CB14A051D9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D4349D5-0AA5-4386-853A-067587545CA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188315"/>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5E846C1-60A8-43C6-90C0-05DD5EFE9A7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FD2A1BB-7890-414D-AC0F-476A3AD81EF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4733140"/>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91A4DE9-E872-4B11-9181-8B24F9F193A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7A56A21-A5A6-4181-A755-4E6076867DFD}"/>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05918233"/>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4B9213A-74B6-4B53-B1CC-9D199C684EE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F84F190-513E-4F32-8B08-818C6A22173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16495921"/>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BAB51DA-8379-44CE-921D-5A1A2AE96DF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814E6C5-D9FA-45D8-93C0-141D6E10134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8981069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21C2948-B939-4293-AC9E-A2AD1495FD16}"/>
              </a:ext>
            </a:extLst>
          </p:cNvPr>
          <p:cNvSpPr>
            <a:spLocks noGrp="1"/>
          </p:cNvSpPr>
          <p:nvPr>
            <p:ph type="title"/>
          </p:nvPr>
        </p:nvSpPr>
        <p:spPr/>
        <p:txBody>
          <a:bodyPr/>
          <a:lstStyle/>
          <a:p>
            <a:pPr defTabSz="1219170">
              <a:defRPr/>
            </a:pPr>
            <a:r>
              <a:rPr lang="en-US" altLang="zh-CN" sz="4800" b="1">
                <a:solidFill>
                  <a:srgbClr val="C00000"/>
                </a:solidFill>
                <a:latin typeface="Arial" panose="020B0604020202020204" pitchFamily="34" charset="0"/>
                <a:cs typeface="Arial" panose="020B0604020202020204" pitchFamily="34" charset="0"/>
                <a:sym typeface="+mn-lt"/>
              </a:rPr>
              <a:t>NỘI DUNG BÀI HỌC</a:t>
            </a:r>
            <a:endParaRPr lang="zh-CN" altLang="en-US" sz="4800" b="1" dirty="0">
              <a:solidFill>
                <a:srgbClr val="C00000"/>
              </a:solidFill>
              <a:latin typeface="Arial" panose="020B0604020202020204" pitchFamily="34" charset="0"/>
              <a:cs typeface="Arial" panose="020B0604020202020204" pitchFamily="34" charset="0"/>
              <a:sym typeface="+mn-lt"/>
            </a:endParaRPr>
          </a:p>
        </p:txBody>
      </p:sp>
      <p:graphicFrame>
        <p:nvGraphicFramePr>
          <p:cNvPr id="5" name="Object 4">
            <a:extLst>
              <a:ext uri="{FF2B5EF4-FFF2-40B4-BE49-F238E27FC236}">
                <a16:creationId xmlns:a16="http://schemas.microsoft.com/office/drawing/2014/main" id="{6DCD7D49-0F47-3ED9-655E-0B91B75A6FD0}"/>
              </a:ext>
            </a:extLst>
          </p:cNvPr>
          <p:cNvGraphicFramePr>
            <a:graphicFrameLocks noChangeAspect="1"/>
          </p:cNvGraphicFramePr>
          <p:nvPr>
            <p:extLst>
              <p:ext uri="{D42A27DB-BD31-4B8C-83A1-F6EECF244321}">
                <p14:modId xmlns:p14="http://schemas.microsoft.com/office/powerpoint/2010/main" val="1695337570"/>
              </p:ext>
            </p:extLst>
          </p:nvPr>
        </p:nvGraphicFramePr>
        <p:xfrm>
          <a:off x="0" y="0"/>
          <a:ext cx="12285164" cy="6858000"/>
        </p:xfrm>
        <a:graphic>
          <a:graphicData uri="http://schemas.openxmlformats.org/presentationml/2006/ole">
            <mc:AlternateContent xmlns:mc="http://schemas.openxmlformats.org/markup-compatibility/2006">
              <mc:Choice xmlns:v="urn:schemas-microsoft-com:vml" Requires="v">
                <p:oleObj name="Bitmap Image" r:id="rId2" imgW="9745920" imgH="5440680" progId="Paint.Picture">
                  <p:embed/>
                </p:oleObj>
              </mc:Choice>
              <mc:Fallback>
                <p:oleObj name="Bitmap Image" r:id="rId2" imgW="9745920" imgH="5440680" progId="Paint.Picture">
                  <p:embed/>
                  <p:pic>
                    <p:nvPicPr>
                      <p:cNvPr id="0" name=""/>
                      <p:cNvPicPr/>
                      <p:nvPr/>
                    </p:nvPicPr>
                    <p:blipFill>
                      <a:blip r:embed="rId3"/>
                      <a:stretch>
                        <a:fillRect/>
                      </a:stretch>
                    </p:blipFill>
                    <p:spPr>
                      <a:xfrm>
                        <a:off x="0" y="0"/>
                        <a:ext cx="12285164" cy="6858000"/>
                      </a:xfrm>
                      <a:prstGeom prst="rect">
                        <a:avLst/>
                      </a:prstGeom>
                    </p:spPr>
                  </p:pic>
                </p:oleObj>
              </mc:Fallback>
            </mc:AlternateContent>
          </a:graphicData>
        </a:graphic>
      </p:graphicFrame>
    </p:spTree>
    <p:extLst>
      <p:ext uri="{BB962C8B-B14F-4D97-AF65-F5344CB8AC3E}">
        <p14:creationId xmlns:p14="http://schemas.microsoft.com/office/powerpoint/2010/main" val="680064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08335EC-C373-4A3E-8002-D8F26D23CB5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2BEF2D4-A879-44B1-A5D1-9F3C2E189C3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0690701"/>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hidden="1"/>
          <p:cNvSpPr>
            <a:spLocks noGrp="1"/>
          </p:cNvSpPr>
          <p:nvPr>
            <p:ph type="title"/>
          </p:nvPr>
        </p:nvSpPr>
        <p:spPr/>
        <p:txBody>
          <a:bodyPr/>
          <a:lstStyle/>
          <a:p>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200" y="2072640"/>
            <a:ext cx="5892800" cy="4785360"/>
          </a:xfrm>
          <a:prstGeom prst="rect">
            <a:avLst/>
          </a:prstGeom>
        </p:spPr>
      </p:pic>
      <p:sp>
        <p:nvSpPr>
          <p:cNvPr id="7" name="Rectangle 1"/>
          <p:cNvSpPr>
            <a:spLocks noChangeArrowheads="1"/>
          </p:cNvSpPr>
          <p:nvPr/>
        </p:nvSpPr>
        <p:spPr bwMode="auto">
          <a:xfrm rot="10800000" flipV="1">
            <a:off x="705166" y="2025908"/>
            <a:ext cx="559403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Chu kì 1 gồm 2 nguyên tố là H và He. Nguyên tử của các nguyên tố này có 1 lớp electron. Điện tích hạt nhân tăng từ H là +1 đến He là +2 (hình 3.2).</a:t>
            </a:r>
            <a:endParaRPr kumimoji="0" lang="en-US" altLang="en-US" sz="4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90" y="507735"/>
            <a:ext cx="11846450" cy="1422665"/>
          </a:xfrm>
          <a:prstGeom prst="rect">
            <a:avLst/>
          </a:prstGeom>
        </p:spPr>
      </p:pic>
    </p:spTree>
    <p:extLst>
      <p:ext uri="{BB962C8B-B14F-4D97-AF65-F5344CB8AC3E}">
        <p14:creationId xmlns:p14="http://schemas.microsoft.com/office/powerpoint/2010/main" val="1163721616"/>
      </p:ext>
    </p:extLst>
  </p:cSld>
  <p:clrMapOvr>
    <a:masterClrMapping/>
  </p:clrMapOvr>
  <p:transition spd="slow">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3126"/>
            <a:ext cx="12192000" cy="1376247"/>
          </a:xfrm>
          <a:prstGeom prst="rect">
            <a:avLst/>
          </a:prstGeom>
        </p:spPr>
      </p:pic>
      <p:sp>
        <p:nvSpPr>
          <p:cNvPr id="5" name="Rectangle 1"/>
          <p:cNvSpPr>
            <a:spLocks noChangeArrowheads="1"/>
          </p:cNvSpPr>
          <p:nvPr/>
        </p:nvSpPr>
        <p:spPr bwMode="auto">
          <a:xfrm rot="10800000" flipV="1">
            <a:off x="278446" y="2092093"/>
            <a:ext cx="598011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Chu kì 2 gồm 8 nguyên tố từ Li đến Ne. Nguyên tử của các nguyên tố này có 2 lớp electron. Điện tích hạt nhân tăng dần từ Li là +3 đến Ne là +10 </a:t>
            </a:r>
          </a:p>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(hình 3.3)</a:t>
            </a:r>
            <a:endParaRPr kumimoji="0" lang="en-US" altLang="en-US" sz="4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560" y="2187861"/>
            <a:ext cx="5608320" cy="3963267"/>
          </a:xfrm>
          <a:prstGeom prst="rect">
            <a:avLst/>
          </a:prstGeom>
        </p:spPr>
      </p:pic>
      <p:sp>
        <p:nvSpPr>
          <p:cNvPr id="7" name="TextBox 6"/>
          <p:cNvSpPr txBox="1"/>
          <p:nvPr/>
        </p:nvSpPr>
        <p:spPr>
          <a:xfrm>
            <a:off x="6644640" y="6277855"/>
            <a:ext cx="4937760" cy="369332"/>
          </a:xfrm>
          <a:prstGeom prst="rect">
            <a:avLst/>
          </a:prstGeom>
          <a:noFill/>
        </p:spPr>
        <p:txBody>
          <a:bodyPr wrap="square" rtlCol="0">
            <a:spAutoFit/>
          </a:bodyPr>
          <a:lstStyle/>
          <a:p>
            <a:endParaRPr lang="en-US"/>
          </a:p>
        </p:txBody>
      </p:sp>
      <p:sp>
        <p:nvSpPr>
          <p:cNvPr id="8" name="Rectangle 7"/>
          <p:cNvSpPr/>
          <p:nvPr/>
        </p:nvSpPr>
        <p:spPr>
          <a:xfrm>
            <a:off x="6949440" y="5669280"/>
            <a:ext cx="4917440" cy="9779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Hình 3.3. Mô hình cấu tạo nguyên tử Lithium và Neon</a:t>
            </a:r>
          </a:p>
          <a:p>
            <a:pPr algn="ctr"/>
            <a:endParaRPr lang="en-US"/>
          </a:p>
        </p:txBody>
      </p:sp>
    </p:spTree>
    <p:extLst>
      <p:ext uri="{BB962C8B-B14F-4D97-AF65-F5344CB8AC3E}">
        <p14:creationId xmlns:p14="http://schemas.microsoft.com/office/powerpoint/2010/main" val="3218193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4787" y="2025908"/>
            <a:ext cx="6407213" cy="4679692"/>
          </a:xfrm>
          <a:prstGeom prst="rect">
            <a:avLst/>
          </a:prstGeom>
        </p:spPr>
      </p:pic>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638"/>
            <a:ext cx="12192000" cy="1574482"/>
          </a:xfrm>
          <a:prstGeom prst="rect">
            <a:avLst/>
          </a:prstGeom>
        </p:spPr>
      </p:pic>
      <p:sp>
        <p:nvSpPr>
          <p:cNvPr id="4" name="Rectangle 1"/>
          <p:cNvSpPr>
            <a:spLocks noChangeArrowheads="1"/>
          </p:cNvSpPr>
          <p:nvPr/>
        </p:nvSpPr>
        <p:spPr bwMode="auto">
          <a:xfrm rot="10800000" flipV="1">
            <a:off x="258126" y="2025908"/>
            <a:ext cx="598011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Chu kì 3 gồm 8 nguyên tố từ Na đến Ar. Nguyên tử của các nguyên tố này có 3 lớp electron. Điện tích hạt nhân tăng dần từ Na là +11 đến Ar là +18 </a:t>
            </a:r>
          </a:p>
          <a:p>
            <a:pPr lvl="0" eaLnBrk="0" fontAlgn="base" hangingPunct="0">
              <a:spcBef>
                <a:spcPct val="0"/>
              </a:spcBef>
              <a:spcAft>
                <a:spcPct val="0"/>
              </a:spcAft>
            </a:pPr>
            <a:r>
              <a:rPr lang="en-US" altLang="en-US" sz="4400">
                <a:latin typeface="Times New Roman" panose="02020603050405020304" pitchFamily="18" charset="0"/>
                <a:cs typeface="Times New Roman" panose="02020603050405020304" pitchFamily="18" charset="0"/>
              </a:rPr>
              <a:t>(hình 3.4)</a:t>
            </a:r>
            <a:endParaRPr kumimoji="0" lang="en-US" altLang="en-US" sz="4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23358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036256"/>
            <a:ext cx="12109938" cy="1815882"/>
          </a:xfrm>
          <a:prstGeom prst="rect">
            <a:avLst/>
          </a:prstGeom>
        </p:spPr>
        <p:txBody>
          <a:bodyPr wrap="square">
            <a:spAutoFit/>
          </a:bodyPr>
          <a:lstStyle/>
          <a:p>
            <a:r>
              <a:rPr lang="en-US" sz="2800" b="1" dirty="0">
                <a:solidFill>
                  <a:srgbClr val="00B0F0"/>
                </a:solidFill>
                <a:latin typeface="Times New Roman" pitchFamily="18" charset="0"/>
                <a:cs typeface="Times New Roman" pitchFamily="18" charset="0"/>
              </a:rPr>
              <a:t>1. </a:t>
            </a:r>
            <a:r>
              <a:rPr lang="en-US" sz="2800" b="1" dirty="0" err="1">
                <a:solidFill>
                  <a:srgbClr val="00B0F0"/>
                </a:solidFill>
                <a:latin typeface="Times New Roman" pitchFamily="18" charset="0"/>
                <a:cs typeface="Times New Roman" pitchFamily="18" charset="0"/>
              </a:rPr>
              <a:t>Hãy</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cho</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biết</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số</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lớp</a:t>
            </a:r>
            <a:r>
              <a:rPr lang="en-US" sz="2800" b="1" dirty="0">
                <a:solidFill>
                  <a:srgbClr val="00B0F0"/>
                </a:solidFill>
                <a:latin typeface="Times New Roman" pitchFamily="18" charset="0"/>
                <a:cs typeface="Times New Roman" pitchFamily="18" charset="0"/>
              </a:rPr>
              <a:t> electron </a:t>
            </a:r>
            <a:r>
              <a:rPr lang="en-US" sz="2800" b="1" dirty="0" err="1">
                <a:solidFill>
                  <a:srgbClr val="00B0F0"/>
                </a:solidFill>
                <a:latin typeface="Times New Roman" pitchFamily="18" charset="0"/>
                <a:cs typeface="Times New Roman" pitchFamily="18" charset="0"/>
              </a:rPr>
              <a:t>của</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nguyên</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tử</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các</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nguyên</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tố</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thuộc</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chu</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kì</a:t>
            </a:r>
            <a:r>
              <a:rPr lang="en-US" sz="2800" b="1" dirty="0">
                <a:solidFill>
                  <a:srgbClr val="00B0F0"/>
                </a:solidFill>
                <a:latin typeface="Times New Roman" pitchFamily="18" charset="0"/>
                <a:cs typeface="Times New Roman" pitchFamily="18" charset="0"/>
              </a:rPr>
              <a:t> 3. </a:t>
            </a:r>
            <a:r>
              <a:rPr lang="en-US" sz="2800" b="1" dirty="0" err="1">
                <a:solidFill>
                  <a:srgbClr val="00B0F0"/>
                </a:solidFill>
                <a:latin typeface="Times New Roman" pitchFamily="18" charset="0"/>
                <a:cs typeface="Times New Roman" pitchFamily="18" charset="0"/>
              </a:rPr>
              <a:t>Giải</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thích</a:t>
            </a:r>
            <a:r>
              <a:rPr lang="en-US" sz="2800" b="1" dirty="0">
                <a:solidFill>
                  <a:srgbClr val="00B0F0"/>
                </a:solidFill>
                <a:latin typeface="Times New Roman" pitchFamily="18" charset="0"/>
                <a:cs typeface="Times New Roman" pitchFamily="18" charset="0"/>
              </a:rPr>
              <a:t>.</a:t>
            </a:r>
          </a:p>
          <a:p>
            <a:r>
              <a:rPr lang="en-US" sz="2800" b="1" dirty="0">
                <a:solidFill>
                  <a:srgbClr val="00B0F0"/>
                </a:solidFill>
                <a:latin typeface="Times New Roman" pitchFamily="18" charset="0"/>
                <a:cs typeface="Times New Roman" pitchFamily="18" charset="0"/>
              </a:rPr>
              <a:t>2. So </a:t>
            </a:r>
            <a:r>
              <a:rPr lang="en-US" sz="2800" b="1" dirty="0" err="1">
                <a:solidFill>
                  <a:srgbClr val="00B0F0"/>
                </a:solidFill>
                <a:latin typeface="Times New Roman" pitchFamily="18" charset="0"/>
                <a:cs typeface="Times New Roman" pitchFamily="18" charset="0"/>
              </a:rPr>
              <a:t>sánh</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số</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lớp</a:t>
            </a:r>
            <a:r>
              <a:rPr lang="en-US" sz="2800" b="1" dirty="0">
                <a:solidFill>
                  <a:srgbClr val="00B0F0"/>
                </a:solidFill>
                <a:latin typeface="Times New Roman" pitchFamily="18" charset="0"/>
                <a:cs typeface="Times New Roman" pitchFamily="18" charset="0"/>
              </a:rPr>
              <a:t> electron </a:t>
            </a:r>
            <a:r>
              <a:rPr lang="en-US" sz="2800" b="1" dirty="0" err="1">
                <a:solidFill>
                  <a:srgbClr val="00B0F0"/>
                </a:solidFill>
                <a:latin typeface="Times New Roman" pitchFamily="18" charset="0"/>
                <a:cs typeface="Times New Roman" pitchFamily="18" charset="0"/>
              </a:rPr>
              <a:t>của</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nguyên</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tử</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các</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nguyên</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tố</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trên</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với</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số</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thứ</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tự</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chu</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kì</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của</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các</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nguyên</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tố</a:t>
            </a:r>
            <a:r>
              <a:rPr lang="en-US" sz="2800" b="1" dirty="0">
                <a:solidFill>
                  <a:srgbClr val="00B0F0"/>
                </a:solidFill>
                <a:latin typeface="Times New Roman" pitchFamily="18" charset="0"/>
                <a:cs typeface="Times New Roman" pitchFamily="18" charset="0"/>
              </a:rPr>
              <a:t> </a:t>
            </a:r>
            <a:r>
              <a:rPr lang="en-US" sz="2800" b="1" dirty="0" err="1">
                <a:solidFill>
                  <a:srgbClr val="00B0F0"/>
                </a:solidFill>
                <a:latin typeface="Times New Roman" pitchFamily="18" charset="0"/>
                <a:cs typeface="Times New Roman" pitchFamily="18" charset="0"/>
              </a:rPr>
              <a:t>đó</a:t>
            </a:r>
            <a:r>
              <a:rPr lang="en-US" sz="2800" b="1" dirty="0">
                <a:solidFill>
                  <a:srgbClr val="00B0F0"/>
                </a:solidFill>
                <a:latin typeface="Times New Roman" pitchFamily="18" charset="0"/>
                <a:cs typeface="Times New Roman" pitchFamily="18" charset="0"/>
              </a:rPr>
              <a:t>.</a:t>
            </a:r>
          </a:p>
        </p:txBody>
      </p:sp>
      <p:pic>
        <p:nvPicPr>
          <p:cNvPr id="4" name="Picture 3" descr="C:\Users\Administrator.HB-20210203ZWRM\Desktop\cau-hoi-1-trang-27-khoa-hoc-tu-nhien-7-ket-noi-131300.png"/>
          <p:cNvPicPr/>
          <p:nvPr/>
        </p:nvPicPr>
        <p:blipFill>
          <a:blip r:embed="rId2">
            <a:extLst>
              <a:ext uri="{28A0092B-C50C-407E-A947-70E740481C1C}">
                <a14:useLocalDpi xmlns:a14="http://schemas.microsoft.com/office/drawing/2010/main" val="0"/>
              </a:ext>
            </a:extLst>
          </a:blip>
          <a:srcRect/>
          <a:stretch>
            <a:fillRect/>
          </a:stretch>
        </p:blipFill>
        <p:spPr bwMode="auto">
          <a:xfrm>
            <a:off x="0" y="99182"/>
            <a:ext cx="12192000" cy="4320418"/>
          </a:xfrm>
          <a:prstGeom prst="rect">
            <a:avLst/>
          </a:prstGeom>
          <a:noFill/>
          <a:ln>
            <a:noFill/>
          </a:ln>
        </p:spPr>
      </p:pic>
      <p:sp>
        <p:nvSpPr>
          <p:cNvPr id="5" name="Rectangle 4"/>
          <p:cNvSpPr/>
          <p:nvPr/>
        </p:nvSpPr>
        <p:spPr>
          <a:xfrm>
            <a:off x="3262134" y="4455579"/>
            <a:ext cx="6300123"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Thảo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theo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bàn</a:t>
            </a:r>
            <a:r>
              <a:rPr lang="en-US" sz="3200" b="1" dirty="0">
                <a:solidFill>
                  <a:srgbClr val="FF0000"/>
                </a:solidFill>
                <a:latin typeface="Times New Roman" pitchFamily="18" charset="0"/>
                <a:cs typeface="Times New Roman" pitchFamily="18" charset="0"/>
              </a:rPr>
              <a:t> ( 3 </a:t>
            </a:r>
            <a:r>
              <a:rPr lang="en-US" sz="3200" b="1" dirty="0" err="1">
                <a:solidFill>
                  <a:srgbClr val="FF0000"/>
                </a:solidFill>
                <a:latin typeface="Times New Roman" pitchFamily="18" charset="0"/>
                <a:cs typeface="Times New Roman" pitchFamily="18" charset="0"/>
              </a:rPr>
              <a:t>phút</a:t>
            </a:r>
            <a:r>
              <a:rPr lang="en-US" sz="3200" b="1" dirty="0">
                <a:solidFill>
                  <a:srgbClr val="FF0000"/>
                </a:solidFill>
                <a:latin typeface="Times New Roman" pitchFamily="18" charset="0"/>
                <a:cs typeface="Times New Roman" pitchFamily="18" charset="0"/>
              </a:rPr>
              <a:t>)</a:t>
            </a:r>
            <a:endParaRPr lang="en-US" sz="3200" b="1" dirty="0">
              <a:solidFill>
                <a:srgbClr val="FF0000"/>
              </a:solidFill>
            </a:endParaRPr>
          </a:p>
        </p:txBody>
      </p:sp>
    </p:spTree>
    <p:extLst>
      <p:ext uri="{BB962C8B-B14F-4D97-AF65-F5344CB8AC3E}">
        <p14:creationId xmlns:p14="http://schemas.microsoft.com/office/powerpoint/2010/main" val="369187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677" y="262824"/>
            <a:ext cx="11863754" cy="1938992"/>
          </a:xfrm>
          <a:prstGeom prst="rect">
            <a:avLst/>
          </a:prstGeom>
        </p:spPr>
        <p:txBody>
          <a:bodyPr wrap="square">
            <a:spAutoFit/>
          </a:bodyPr>
          <a:lstStyle/>
          <a:p>
            <a:r>
              <a:rPr lang="en-US" sz="4000" b="1" dirty="0">
                <a:solidFill>
                  <a:srgbClr val="0070C0"/>
                </a:solidFill>
                <a:latin typeface="Times New Roman" pitchFamily="18" charset="0"/>
                <a:cs typeface="Times New Roman" pitchFamily="18" charset="0"/>
              </a:rPr>
              <a:t>1. </a:t>
            </a:r>
            <a:r>
              <a:rPr lang="en-US" sz="4000" b="1" dirty="0" err="1">
                <a:solidFill>
                  <a:srgbClr val="0070C0"/>
                </a:solidFill>
                <a:latin typeface="Times New Roman" pitchFamily="18" charset="0"/>
                <a:cs typeface="Times New Roman" pitchFamily="18" charset="0"/>
              </a:rPr>
              <a:t>Các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thuộc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chu</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kì</a:t>
            </a:r>
            <a:r>
              <a:rPr lang="en-US" sz="4000" b="1" dirty="0">
                <a:solidFill>
                  <a:srgbClr val="0070C0"/>
                </a:solidFill>
                <a:latin typeface="Times New Roman" pitchFamily="18" charset="0"/>
                <a:cs typeface="Times New Roman" pitchFamily="18" charset="0"/>
              </a:rPr>
              <a:t> 3,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tử</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của</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có</a:t>
            </a:r>
            <a:r>
              <a:rPr lang="en-US" sz="4000" b="1" dirty="0">
                <a:solidFill>
                  <a:srgbClr val="0070C0"/>
                </a:solidFill>
                <a:latin typeface="Times New Roman" pitchFamily="18" charset="0"/>
                <a:cs typeface="Times New Roman" pitchFamily="18" charset="0"/>
              </a:rPr>
              <a:t> 3 </a:t>
            </a:r>
            <a:r>
              <a:rPr lang="en-US" sz="4000" b="1" dirty="0" err="1">
                <a:solidFill>
                  <a:srgbClr val="0070C0"/>
                </a:solidFill>
                <a:latin typeface="Times New Roman" pitchFamily="18" charset="0"/>
                <a:cs typeface="Times New Roman" pitchFamily="18" charset="0"/>
              </a:rPr>
              <a:t>lớp</a:t>
            </a:r>
            <a:r>
              <a:rPr lang="en-US" sz="4000" b="1" dirty="0">
                <a:solidFill>
                  <a:srgbClr val="0070C0"/>
                </a:solidFill>
                <a:latin typeface="Times New Roman" pitchFamily="18" charset="0"/>
                <a:cs typeface="Times New Roman" pitchFamily="18" charset="0"/>
              </a:rPr>
              <a:t> electron. </a:t>
            </a:r>
            <a:r>
              <a:rPr lang="en-US" sz="4000" b="1" dirty="0" err="1">
                <a:solidFill>
                  <a:srgbClr val="0070C0"/>
                </a:solidFill>
                <a:latin typeface="Times New Roman" pitchFamily="18" charset="0"/>
                <a:cs typeface="Times New Roman" pitchFamily="18" charset="0"/>
              </a:rPr>
              <a:t>Vì</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số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thứ</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tự</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chu</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kì</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bằng</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với</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số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lớp</a:t>
            </a:r>
            <a:r>
              <a:rPr lang="en-US" sz="4000" b="1" dirty="0">
                <a:solidFill>
                  <a:srgbClr val="0070C0"/>
                </a:solidFill>
                <a:latin typeface="Times New Roman" pitchFamily="18" charset="0"/>
                <a:cs typeface="Times New Roman" pitchFamily="18" charset="0"/>
              </a:rPr>
              <a:t> electron </a:t>
            </a:r>
            <a:r>
              <a:rPr lang="en-US" sz="4000" b="1" dirty="0" err="1">
                <a:solidFill>
                  <a:srgbClr val="0070C0"/>
                </a:solidFill>
                <a:latin typeface="Times New Roman" pitchFamily="18" charset="0"/>
                <a:cs typeface="Times New Roman" pitchFamily="18" charset="0"/>
              </a:rPr>
              <a:t>của</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tử</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các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tố</a:t>
            </a:r>
            <a:r>
              <a:rPr lang="en-US" sz="4000" b="1" dirty="0">
                <a:solidFill>
                  <a:srgbClr val="0070C0"/>
                </a:solidFill>
                <a:latin typeface="Times New Roman" pitchFamily="18" charset="0"/>
                <a:cs typeface="Times New Roman" pitchFamily="18" charset="0"/>
              </a:rPr>
              <a:t>.</a:t>
            </a:r>
          </a:p>
        </p:txBody>
      </p:sp>
      <p:sp>
        <p:nvSpPr>
          <p:cNvPr id="4" name="Rectangle 3"/>
          <p:cNvSpPr/>
          <p:nvPr/>
        </p:nvSpPr>
        <p:spPr>
          <a:xfrm>
            <a:off x="140677" y="2201816"/>
            <a:ext cx="11594124" cy="4401205"/>
          </a:xfrm>
          <a:prstGeom prst="rect">
            <a:avLst/>
          </a:prstGeom>
        </p:spPr>
        <p:txBody>
          <a:bodyPr wrap="square">
            <a:spAutoFit/>
          </a:bodyPr>
          <a:lstStyle/>
          <a:p>
            <a:r>
              <a:rPr lang="en-US" sz="4000" b="1" dirty="0">
                <a:solidFill>
                  <a:srgbClr val="0070C0"/>
                </a:solidFill>
                <a:latin typeface="Times New Roman" pitchFamily="18" charset="0"/>
                <a:cs typeface="Times New Roman" pitchFamily="18" charset="0"/>
              </a:rPr>
              <a:t>2. </a:t>
            </a:r>
          </a:p>
          <a:p>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Số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lớp</a:t>
            </a:r>
            <a:r>
              <a:rPr lang="en-US" sz="4000" b="1" dirty="0">
                <a:solidFill>
                  <a:srgbClr val="0070C0"/>
                </a:solidFill>
                <a:latin typeface="Times New Roman" pitchFamily="18" charset="0"/>
                <a:cs typeface="Times New Roman" pitchFamily="18" charset="0"/>
              </a:rPr>
              <a:t> electron </a:t>
            </a:r>
            <a:r>
              <a:rPr lang="en-US" sz="4000" b="1" dirty="0" err="1">
                <a:solidFill>
                  <a:srgbClr val="0070C0"/>
                </a:solidFill>
                <a:latin typeface="Times New Roman" pitchFamily="18" charset="0"/>
                <a:cs typeface="Times New Roman" pitchFamily="18" charset="0"/>
              </a:rPr>
              <a:t>của</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tử</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các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tố</a:t>
            </a:r>
            <a:r>
              <a:rPr lang="en-US" sz="4000" b="1" dirty="0">
                <a:solidFill>
                  <a:srgbClr val="0070C0"/>
                </a:solidFill>
                <a:latin typeface="Times New Roman" pitchFamily="18" charset="0"/>
                <a:cs typeface="Times New Roman" pitchFamily="18" charset="0"/>
              </a:rPr>
              <a:t> H, He, Li, Be, C, N </a:t>
            </a:r>
            <a:r>
              <a:rPr lang="en-US" sz="4000" b="1" dirty="0" err="1">
                <a:solidFill>
                  <a:srgbClr val="0070C0"/>
                </a:solidFill>
                <a:latin typeface="Times New Roman" pitchFamily="18" charset="0"/>
                <a:cs typeface="Times New Roman" pitchFamily="18" charset="0"/>
              </a:rPr>
              <a:t>lần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lượt</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là</a:t>
            </a:r>
            <a:r>
              <a:rPr lang="en-US" sz="4000" b="1" dirty="0">
                <a:solidFill>
                  <a:srgbClr val="0070C0"/>
                </a:solidFill>
                <a:latin typeface="Times New Roman" pitchFamily="18" charset="0"/>
                <a:cs typeface="Times New Roman" pitchFamily="18" charset="0"/>
              </a:rPr>
              <a:t> 1, 1, 2, 2, 2, 2.</a:t>
            </a:r>
          </a:p>
          <a:p>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Các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thuộc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chu</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kì</a:t>
            </a:r>
            <a:r>
              <a:rPr lang="en-US" sz="4000" b="1" dirty="0">
                <a:solidFill>
                  <a:srgbClr val="0070C0"/>
                </a:solidFill>
                <a:latin typeface="Times New Roman" pitchFamily="18" charset="0"/>
                <a:cs typeface="Times New Roman" pitchFamily="18" charset="0"/>
              </a:rPr>
              <a:t> 1: H, He.</a:t>
            </a:r>
          </a:p>
          <a:p>
            <a:r>
              <a:rPr lang="en-US" sz="4000" b="1" dirty="0" err="1">
                <a:solidFill>
                  <a:srgbClr val="0070C0"/>
                </a:solidFill>
                <a:latin typeface="Times New Roman" pitchFamily="18" charset="0"/>
                <a:cs typeface="Times New Roman" pitchFamily="18" charset="0"/>
              </a:rPr>
              <a:t>Các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thuộc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chu</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kì</a:t>
            </a:r>
            <a:r>
              <a:rPr lang="en-US" sz="4000" b="1" dirty="0">
                <a:solidFill>
                  <a:srgbClr val="0070C0"/>
                </a:solidFill>
                <a:latin typeface="Times New Roman" pitchFamily="18" charset="0"/>
                <a:cs typeface="Times New Roman" pitchFamily="18" charset="0"/>
              </a:rPr>
              <a:t> 2: Li, Be, C, N.</a:t>
            </a:r>
          </a:p>
          <a:p>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Số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lớp</a:t>
            </a:r>
            <a:r>
              <a:rPr lang="en-US" sz="4000" b="1" dirty="0">
                <a:solidFill>
                  <a:srgbClr val="0070C0"/>
                </a:solidFill>
                <a:latin typeface="Times New Roman" pitchFamily="18" charset="0"/>
                <a:cs typeface="Times New Roman" pitchFamily="18" charset="0"/>
              </a:rPr>
              <a:t> electron </a:t>
            </a:r>
            <a:r>
              <a:rPr lang="en-US" sz="4000" b="1" dirty="0" err="1">
                <a:solidFill>
                  <a:srgbClr val="0070C0"/>
                </a:solidFill>
                <a:latin typeface="Times New Roman" pitchFamily="18" charset="0"/>
                <a:cs typeface="Times New Roman" pitchFamily="18" charset="0"/>
              </a:rPr>
              <a:t>của</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tử</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các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tố</a:t>
            </a:r>
            <a:r>
              <a:rPr lang="en-US" sz="4000" b="1" dirty="0">
                <a:solidFill>
                  <a:srgbClr val="0070C0"/>
                </a:solidFill>
                <a:latin typeface="Times New Roman" pitchFamily="18" charset="0"/>
                <a:cs typeface="Times New Roman" pitchFamily="18" charset="0"/>
              </a:rPr>
              <a:t> = </a:t>
            </a:r>
            <a:r>
              <a:rPr lang="en-US" sz="4000" b="1" dirty="0" err="1">
                <a:solidFill>
                  <a:srgbClr val="0070C0"/>
                </a:solidFill>
                <a:latin typeface="Times New Roman" pitchFamily="18" charset="0"/>
                <a:cs typeface="Times New Roman" pitchFamily="18" charset="0"/>
              </a:rPr>
              <a:t>số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thứ</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tự</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chu</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kì</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của</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các</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nguyên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tố</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đó</a:t>
            </a:r>
            <a:r>
              <a:rPr lang="en-US" sz="4000" b="1"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3205179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508" y="568459"/>
            <a:ext cx="11957538" cy="1815882"/>
          </a:xfrm>
          <a:prstGeom prst="rect">
            <a:avLst/>
          </a:prstGeom>
        </p:spPr>
        <p:txBody>
          <a:bodyPr wrap="square">
            <a:spAutoFit/>
          </a:bodyPr>
          <a:lstStyle/>
          <a:p>
            <a:r>
              <a:rPr lang="en-US" sz="2800" b="1" dirty="0">
                <a:solidFill>
                  <a:srgbClr val="0070C0"/>
                </a:solidFill>
                <a:latin typeface="Times New Roman" pitchFamily="18" charset="0"/>
                <a:cs typeface="Times New Roman" pitchFamily="18" charset="0"/>
              </a:rPr>
              <a:t>1. </a:t>
            </a:r>
            <a:r>
              <a:rPr lang="en-US" sz="2800" b="1" dirty="0" err="1">
                <a:solidFill>
                  <a:srgbClr val="0070C0"/>
                </a:solidFill>
                <a:latin typeface="Times New Roman" pitchFamily="18" charset="0"/>
                <a:cs typeface="Times New Roman" pitchFamily="18" charset="0"/>
              </a:rPr>
              <a:t>Quan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sát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Hình</a:t>
            </a:r>
            <a:r>
              <a:rPr lang="en-US" sz="2800" b="1" dirty="0">
                <a:solidFill>
                  <a:srgbClr val="0070C0"/>
                </a:solidFill>
                <a:latin typeface="Times New Roman" pitchFamily="18" charset="0"/>
                <a:cs typeface="Times New Roman" pitchFamily="18" charset="0"/>
              </a:rPr>
              <a:t> 4.3 </a:t>
            </a:r>
            <a:r>
              <a:rPr lang="en-US" sz="2800" b="1" dirty="0" err="1">
                <a:solidFill>
                  <a:srgbClr val="0070C0"/>
                </a:solidFill>
                <a:latin typeface="Times New Roman" pitchFamily="18" charset="0"/>
                <a:cs typeface="Times New Roman" pitchFamily="18" charset="0"/>
              </a:rPr>
              <a:t>và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biết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hiệu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hóa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học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điện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tích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hạt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nhân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xung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quanh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carbon.</a:t>
            </a:r>
          </a:p>
          <a:p>
            <a:r>
              <a:rPr lang="en-US" sz="2800" b="1" dirty="0">
                <a:solidFill>
                  <a:srgbClr val="0070C0"/>
                </a:solidFill>
                <a:latin typeface="Times New Roman" pitchFamily="18" charset="0"/>
                <a:cs typeface="Times New Roman" pitchFamily="18" charset="0"/>
              </a:rPr>
              <a:t>2. </a:t>
            </a:r>
            <a:r>
              <a:rPr lang="en-US" sz="2800" b="1" dirty="0" err="1">
                <a:solidFill>
                  <a:srgbClr val="0070C0"/>
                </a:solidFill>
                <a:latin typeface="Times New Roman" pitchFamily="18" charset="0"/>
                <a:cs typeface="Times New Roman" pitchFamily="18" charset="0"/>
              </a:rPr>
              <a:t>Hãy</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biết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lớp</a:t>
            </a:r>
            <a:r>
              <a:rPr lang="en-US" sz="2800" b="1" dirty="0">
                <a:solidFill>
                  <a:srgbClr val="0070C0"/>
                </a:solidFill>
                <a:latin typeface="Times New Roman" pitchFamily="18" charset="0"/>
                <a:cs typeface="Times New Roman" pitchFamily="18" charset="0"/>
              </a:rPr>
              <a:t> electron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thuộc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kì</a:t>
            </a:r>
            <a:r>
              <a:rPr lang="en-US" sz="2800" b="1" dirty="0">
                <a:solidFill>
                  <a:srgbClr val="0070C0"/>
                </a:solidFill>
                <a:latin typeface="Times New Roman" pitchFamily="18" charset="0"/>
                <a:cs typeface="Times New Roman" pitchFamily="18" charset="0"/>
              </a:rPr>
              <a:t> 3. </a:t>
            </a:r>
            <a:r>
              <a:rPr lang="en-US" sz="2800" b="1" dirty="0" err="1">
                <a:solidFill>
                  <a:srgbClr val="0070C0"/>
                </a:solidFill>
                <a:latin typeface="Times New Roman" pitchFamily="18" charset="0"/>
                <a:cs typeface="Times New Roman" pitchFamily="18" charset="0"/>
              </a:rPr>
              <a:t>Giải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thích</a:t>
            </a:r>
            <a:r>
              <a:rPr lang="en-US" sz="2800" b="1" dirty="0">
                <a:solidFill>
                  <a:srgbClr val="0070C0"/>
                </a:solidFill>
                <a:latin typeface="Times New Roman" pitchFamily="18" charset="0"/>
                <a:cs typeface="Times New Roman" pitchFamily="18" charset="0"/>
              </a:rPr>
              <a:t>.</a:t>
            </a:r>
            <a:endParaRPr lang="en-US" sz="2800" b="1" dirty="0">
              <a:solidFill>
                <a:srgbClr val="0070C0"/>
              </a:solidFill>
              <a:effectLst/>
              <a:latin typeface="Times New Roman" pitchFamily="18" charset="0"/>
              <a:cs typeface="Times New Roman" pitchFamily="18" charset="0"/>
            </a:endParaRPr>
          </a:p>
        </p:txBody>
      </p:sp>
      <p:sp>
        <p:nvSpPr>
          <p:cNvPr id="4" name="Rectangle 3"/>
          <p:cNvSpPr/>
          <p:nvPr/>
        </p:nvSpPr>
        <p:spPr>
          <a:xfrm>
            <a:off x="2934215" y="94595"/>
            <a:ext cx="4945585"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Thảo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cặp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đôi</a:t>
            </a:r>
            <a:r>
              <a:rPr lang="en-US" sz="3200" b="1" dirty="0">
                <a:solidFill>
                  <a:srgbClr val="FF0000"/>
                </a:solidFill>
                <a:latin typeface="Times New Roman" pitchFamily="18" charset="0"/>
                <a:cs typeface="Times New Roman" pitchFamily="18" charset="0"/>
              </a:rPr>
              <a:t> ( 3 </a:t>
            </a:r>
            <a:r>
              <a:rPr lang="en-US" sz="3200" b="1" dirty="0" err="1">
                <a:solidFill>
                  <a:srgbClr val="FF0000"/>
                </a:solidFill>
                <a:latin typeface="Times New Roman" pitchFamily="18" charset="0"/>
                <a:cs typeface="Times New Roman" pitchFamily="18" charset="0"/>
              </a:rPr>
              <a:t>phút</a:t>
            </a:r>
            <a:r>
              <a:rPr lang="en-US" sz="3200" b="1" dirty="0">
                <a:solidFill>
                  <a:srgbClr val="FF0000"/>
                </a:solidFill>
                <a:latin typeface="Times New Roman" pitchFamily="18" charset="0"/>
                <a:cs typeface="Times New Roman" pitchFamily="18" charset="0"/>
              </a:rPr>
              <a:t>)</a:t>
            </a:r>
            <a:endParaRPr lang="en-US" sz="3200" b="1" dirty="0">
              <a:solidFill>
                <a:srgbClr val="FF0000"/>
              </a:solidFill>
            </a:endParaRPr>
          </a:p>
        </p:txBody>
      </p:sp>
      <p:sp>
        <p:nvSpPr>
          <p:cNvPr id="5" name="Rectangle 4"/>
          <p:cNvSpPr/>
          <p:nvPr/>
        </p:nvSpPr>
        <p:spPr>
          <a:xfrm>
            <a:off x="199292" y="2649977"/>
            <a:ext cx="11863754" cy="2554545"/>
          </a:xfrm>
          <a:prstGeom prst="rect">
            <a:avLst/>
          </a:prstGeom>
        </p:spPr>
        <p:txBody>
          <a:bodyPr wrap="square">
            <a:spAutoFit/>
          </a:bodyPr>
          <a:lstStyle/>
          <a:p>
            <a:r>
              <a:rPr lang="en-US" sz="3200" b="1" dirty="0">
                <a:solidFill>
                  <a:srgbClr val="00B0F0"/>
                </a:solidFill>
                <a:latin typeface="Times New Roman" pitchFamily="18" charset="0"/>
                <a:cs typeface="Times New Roman" pitchFamily="18" charset="0"/>
              </a:rPr>
              <a:t>1.</a:t>
            </a:r>
            <a:r>
              <a:rPr lang="en-US" sz="3200" b="1" dirty="0">
                <a:solidFill>
                  <a:srgbClr val="0070C0"/>
                </a:solidFill>
                <a:latin typeface="Times New Roman" pitchFamily="18" charset="0"/>
                <a:cs typeface="Times New Roman" pitchFamily="18" charset="0"/>
              </a:rPr>
              <a:t> </a:t>
            </a:r>
            <a:endParaRPr lang="en-US" sz="3200" b="1" dirty="0">
              <a:solidFill>
                <a:srgbClr val="00B0F0"/>
              </a:solidFill>
              <a:latin typeface="Times New Roman" pitchFamily="18" charset="0"/>
              <a:cs typeface="Times New Roman" pitchFamily="18" charset="0"/>
            </a:endParaRPr>
          </a:p>
          <a:p>
            <a:r>
              <a:rPr lang="en-US" sz="3200" b="1" dirty="0" err="1">
                <a:solidFill>
                  <a:srgbClr val="00B0F0"/>
                </a:solidFill>
                <a:latin typeface="Times New Roman" pitchFamily="18" charset="0"/>
                <a:cs typeface="Times New Roman" pitchFamily="18" charset="0"/>
              </a:rPr>
              <a:t>Xung</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quanh</a:t>
            </a:r>
            <a:r>
              <a:rPr lang="en-US" sz="3200" b="1" dirty="0">
                <a:solidFill>
                  <a:srgbClr val="00B0F0"/>
                </a:solidFill>
                <a:latin typeface="Times New Roman" pitchFamily="18" charset="0"/>
                <a:cs typeface="Times New Roman" pitchFamily="18" charset="0"/>
              </a:rPr>
              <a:t> carbon </a:t>
            </a:r>
            <a:r>
              <a:rPr lang="en-US" sz="3200" b="1" dirty="0" err="1">
                <a:solidFill>
                  <a:srgbClr val="00B0F0"/>
                </a:solidFill>
                <a:latin typeface="Times New Roman" pitchFamily="18" charset="0"/>
                <a:cs typeface="Times New Roman" pitchFamily="18" charset="0"/>
              </a:rPr>
              <a:t>có</a:t>
            </a:r>
            <a:r>
              <a:rPr lang="en-US" sz="3200" b="1" dirty="0">
                <a:solidFill>
                  <a:srgbClr val="00B0F0"/>
                </a:solidFill>
                <a:latin typeface="Times New Roman" pitchFamily="18" charset="0"/>
                <a:cs typeface="Times New Roman" pitchFamily="18" charset="0"/>
              </a:rPr>
              <a:t> 3 </a:t>
            </a:r>
            <a:r>
              <a:rPr lang="en-US" sz="3200" b="1" dirty="0" err="1">
                <a:solidFill>
                  <a:srgbClr val="00B0F0"/>
                </a:solidFill>
                <a:latin typeface="Times New Roman" pitchFamily="18" charset="0"/>
                <a:cs typeface="Times New Roman" pitchFamily="18" charset="0"/>
              </a:rPr>
              <a:t>nguyên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tố</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B, N </a:t>
            </a:r>
            <a:r>
              <a:rPr lang="en-US" sz="3200" b="1" dirty="0" err="1">
                <a:solidFill>
                  <a:srgbClr val="00B0F0"/>
                </a:solidFill>
                <a:latin typeface="Times New Roman" pitchFamily="18" charset="0"/>
                <a:cs typeface="Times New Roman" pitchFamily="18" charset="0"/>
              </a:rPr>
              <a:t>và</a:t>
            </a:r>
            <a:r>
              <a:rPr lang="en-US" sz="3200" b="1" dirty="0">
                <a:solidFill>
                  <a:srgbClr val="00B0F0"/>
                </a:solidFill>
                <a:latin typeface="Times New Roman" pitchFamily="18" charset="0"/>
                <a:cs typeface="Times New Roman" pitchFamily="18" charset="0"/>
              </a:rPr>
              <a:t> Si.</a:t>
            </a:r>
          </a:p>
          <a:p>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Bên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trái</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Boron (B) </a:t>
            </a:r>
            <a:r>
              <a:rPr lang="en-US" sz="3200" b="1" dirty="0" err="1">
                <a:solidFill>
                  <a:srgbClr val="00B0F0"/>
                </a:solidFill>
                <a:latin typeface="Times New Roman" pitchFamily="18" charset="0"/>
                <a:cs typeface="Times New Roman" pitchFamily="18" charset="0"/>
              </a:rPr>
              <a:t>có</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điện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tích</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hạt</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nhân</a:t>
            </a:r>
            <a:r>
              <a:rPr lang="en-US" sz="3200" b="1" dirty="0">
                <a:solidFill>
                  <a:srgbClr val="00B0F0"/>
                </a:solidFill>
                <a:latin typeface="Times New Roman" pitchFamily="18" charset="0"/>
                <a:cs typeface="Times New Roman" pitchFamily="18" charset="0"/>
              </a:rPr>
              <a:t> +5.</a:t>
            </a:r>
          </a:p>
          <a:p>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Bên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phải</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Nitrogen (N) </a:t>
            </a:r>
            <a:r>
              <a:rPr lang="en-US" sz="3200" b="1" dirty="0" err="1">
                <a:solidFill>
                  <a:srgbClr val="00B0F0"/>
                </a:solidFill>
                <a:latin typeface="Times New Roman" pitchFamily="18" charset="0"/>
                <a:cs typeface="Times New Roman" pitchFamily="18" charset="0"/>
              </a:rPr>
              <a:t>có</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điện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tích</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hạt</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nhân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+7.</a:t>
            </a:r>
          </a:p>
          <a:p>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Bên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dưới</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Silicon (Si) </a:t>
            </a:r>
            <a:r>
              <a:rPr lang="en-US" sz="3200" b="1" dirty="0" err="1">
                <a:solidFill>
                  <a:srgbClr val="00B0F0"/>
                </a:solidFill>
                <a:latin typeface="Times New Roman" pitchFamily="18" charset="0"/>
                <a:cs typeface="Times New Roman" pitchFamily="18" charset="0"/>
              </a:rPr>
              <a:t>có</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điện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tích</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hạt</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nhân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+14.</a:t>
            </a:r>
          </a:p>
        </p:txBody>
      </p:sp>
      <p:sp>
        <p:nvSpPr>
          <p:cNvPr id="6" name="Rectangle 5"/>
          <p:cNvSpPr/>
          <p:nvPr/>
        </p:nvSpPr>
        <p:spPr>
          <a:xfrm>
            <a:off x="4997333" y="2243665"/>
            <a:ext cx="144943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án</a:t>
            </a:r>
            <a:endParaRPr lang="en-US" sz="3200" dirty="0">
              <a:solidFill>
                <a:srgbClr val="FF0000"/>
              </a:solidFill>
            </a:endParaRPr>
          </a:p>
        </p:txBody>
      </p:sp>
      <p:sp>
        <p:nvSpPr>
          <p:cNvPr id="2" name="Rectangle 1"/>
          <p:cNvSpPr/>
          <p:nvPr/>
        </p:nvSpPr>
        <p:spPr>
          <a:xfrm>
            <a:off x="199291" y="5204522"/>
            <a:ext cx="11699631" cy="1569660"/>
          </a:xfrm>
          <a:prstGeom prst="rect">
            <a:avLst/>
          </a:prstGeom>
        </p:spPr>
        <p:txBody>
          <a:bodyPr wrap="square">
            <a:spAutoFit/>
          </a:bodyPr>
          <a:lstStyle/>
          <a:p>
            <a:r>
              <a:rPr lang="en-US" sz="3200" b="1" dirty="0">
                <a:solidFill>
                  <a:srgbClr val="00B0F0"/>
                </a:solidFill>
                <a:latin typeface="Times New Roman" pitchFamily="18" charset="0"/>
                <a:cs typeface="Times New Roman" pitchFamily="18" charset="0"/>
              </a:rPr>
              <a:t>2. </a:t>
            </a:r>
            <a:r>
              <a:rPr lang="en-US" sz="3200" b="1" dirty="0" err="1">
                <a:solidFill>
                  <a:srgbClr val="00B0F0"/>
                </a:solidFill>
                <a:latin typeface="Times New Roman" pitchFamily="18" charset="0"/>
                <a:cs typeface="Times New Roman" pitchFamily="18" charset="0"/>
              </a:rPr>
              <a:t>Các</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nguyên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tố</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thuộc</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3, </a:t>
            </a:r>
            <a:r>
              <a:rPr lang="en-US" sz="3200" b="1" dirty="0" err="1">
                <a:solidFill>
                  <a:srgbClr val="00B0F0"/>
                </a:solidFill>
                <a:latin typeface="Times New Roman" pitchFamily="18" charset="0"/>
                <a:cs typeface="Times New Roman" pitchFamily="18" charset="0"/>
              </a:rPr>
              <a:t>nguyên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tử</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của</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nguyên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tố</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có</a:t>
            </a:r>
            <a:r>
              <a:rPr lang="en-US" sz="3200" b="1" dirty="0">
                <a:solidFill>
                  <a:srgbClr val="00B0F0"/>
                </a:solidFill>
                <a:latin typeface="Times New Roman" pitchFamily="18" charset="0"/>
                <a:cs typeface="Times New Roman" pitchFamily="18" charset="0"/>
              </a:rPr>
              <a:t> 3 </a:t>
            </a:r>
            <a:r>
              <a:rPr lang="en-US" sz="3200" b="1" dirty="0" err="1">
                <a:solidFill>
                  <a:srgbClr val="00B0F0"/>
                </a:solidFill>
                <a:latin typeface="Times New Roman" pitchFamily="18" charset="0"/>
                <a:cs typeface="Times New Roman" pitchFamily="18" charset="0"/>
              </a:rPr>
              <a:t>lớp</a:t>
            </a:r>
            <a:r>
              <a:rPr lang="en-US" sz="3200" b="1" dirty="0">
                <a:solidFill>
                  <a:srgbClr val="00B0F0"/>
                </a:solidFill>
                <a:latin typeface="Times New Roman" pitchFamily="18" charset="0"/>
                <a:cs typeface="Times New Roman" pitchFamily="18" charset="0"/>
              </a:rPr>
              <a:t> electron. </a:t>
            </a:r>
            <a:r>
              <a:rPr lang="en-US" sz="3200" b="1" dirty="0" err="1">
                <a:solidFill>
                  <a:srgbClr val="00B0F0"/>
                </a:solidFill>
                <a:latin typeface="Times New Roman" pitchFamily="18" charset="0"/>
                <a:cs typeface="Times New Roman" pitchFamily="18" charset="0"/>
              </a:rPr>
              <a:t>Vì</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số</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thứ</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tự</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bằng</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với</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số</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lớp</a:t>
            </a:r>
            <a:r>
              <a:rPr lang="en-US" sz="3200" b="1" dirty="0">
                <a:solidFill>
                  <a:srgbClr val="00B0F0"/>
                </a:solidFill>
                <a:latin typeface="Times New Roman" pitchFamily="18" charset="0"/>
                <a:cs typeface="Times New Roman" pitchFamily="18" charset="0"/>
              </a:rPr>
              <a:t> electron </a:t>
            </a:r>
            <a:r>
              <a:rPr lang="en-US" sz="3200" b="1" dirty="0" err="1">
                <a:solidFill>
                  <a:srgbClr val="00B0F0"/>
                </a:solidFill>
                <a:latin typeface="Times New Roman" pitchFamily="18" charset="0"/>
                <a:cs typeface="Times New Roman" pitchFamily="18" charset="0"/>
              </a:rPr>
              <a:t>của</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nguyên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tử</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các</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nguyên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tố</a:t>
            </a:r>
            <a:r>
              <a:rPr lang="en-US" sz="3200" b="1" dirty="0">
                <a:solidFill>
                  <a:srgbClr val="00B0F0"/>
                </a:solidFill>
                <a:latin typeface="Times New Roman" pitchFamily="18" charset="0"/>
                <a:cs typeface="Times New Roman" pitchFamily="18" charset="0"/>
              </a:rPr>
              <a:t>.</a:t>
            </a:r>
          </a:p>
        </p:txBody>
      </p:sp>
    </p:spTree>
    <p:extLst>
      <p:ext uri="{BB962C8B-B14F-4D97-AF65-F5344CB8AC3E}">
        <p14:creationId xmlns:p14="http://schemas.microsoft.com/office/powerpoint/2010/main" val="245326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860" y="517212"/>
            <a:ext cx="11289324" cy="1754326"/>
          </a:xfrm>
          <a:prstGeom prst="rect">
            <a:avLst/>
          </a:prstGeom>
        </p:spPr>
        <p:txBody>
          <a:bodyPr wrap="square">
            <a:spAutoFit/>
          </a:bodyPr>
          <a:lstStyle/>
          <a:p>
            <a:r>
              <a:rPr lang="en-US" sz="3600" b="1" dirty="0">
                <a:solidFill>
                  <a:srgbClr val="00B0F0"/>
                </a:solidFill>
                <a:latin typeface="Times New Roman" pitchFamily="18" charset="0"/>
                <a:cs typeface="Times New Roman" pitchFamily="18" charset="0"/>
              </a:rPr>
              <a:t>- Chu </a:t>
            </a:r>
            <a:r>
              <a:rPr lang="en-US" sz="3600" b="1" dirty="0" err="1">
                <a:solidFill>
                  <a:srgbClr val="00B0F0"/>
                </a:solidFill>
                <a:latin typeface="Times New Roman" pitchFamily="18" charset="0"/>
                <a:cs typeface="Times New Roman" pitchFamily="18" charset="0"/>
              </a:rPr>
              <a:t>kì</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là</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dãy</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các</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nguyên</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tố</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mà</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nguyên</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tử</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của</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chúng</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có</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cùng</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số</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lớp</a:t>
            </a:r>
            <a:r>
              <a:rPr lang="en-US" sz="3600" b="1" dirty="0">
                <a:solidFill>
                  <a:srgbClr val="00B0F0"/>
                </a:solidFill>
                <a:latin typeface="Times New Roman" pitchFamily="18" charset="0"/>
                <a:cs typeface="Times New Roman" pitchFamily="18" charset="0"/>
              </a:rPr>
              <a:t> electron </a:t>
            </a:r>
            <a:r>
              <a:rPr lang="en-US" sz="3600" b="1" dirty="0" err="1">
                <a:solidFill>
                  <a:srgbClr val="00B0F0"/>
                </a:solidFill>
                <a:latin typeface="Times New Roman" pitchFamily="18" charset="0"/>
                <a:cs typeface="Times New Roman" pitchFamily="18" charset="0"/>
              </a:rPr>
              <a:t>và</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được</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xếp</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theo</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chiều</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điện</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tích</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hạt</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nhân</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tăng</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dần</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khi</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đi</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từ</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trái</a:t>
            </a:r>
            <a:r>
              <a:rPr lang="en-US" sz="3600" b="1" dirty="0">
                <a:solidFill>
                  <a:srgbClr val="00B0F0"/>
                </a:solidFill>
                <a:latin typeface="Times New Roman" pitchFamily="18" charset="0"/>
                <a:cs typeface="Times New Roman" pitchFamily="18" charset="0"/>
              </a:rPr>
              <a:t> qua </a:t>
            </a:r>
            <a:r>
              <a:rPr lang="en-US" sz="3600" b="1" dirty="0" err="1">
                <a:solidFill>
                  <a:srgbClr val="00B0F0"/>
                </a:solidFill>
                <a:latin typeface="Times New Roman" pitchFamily="18" charset="0"/>
                <a:cs typeface="Times New Roman" pitchFamily="18" charset="0"/>
              </a:rPr>
              <a:t>phải</a:t>
            </a:r>
            <a:r>
              <a:rPr lang="en-US" sz="3600" b="1" dirty="0">
                <a:solidFill>
                  <a:srgbClr val="00B0F0"/>
                </a:solidFill>
                <a:latin typeface="Times New Roman" pitchFamily="18" charset="0"/>
                <a:cs typeface="Times New Roman" pitchFamily="18" charset="0"/>
              </a:rPr>
              <a:t>.</a:t>
            </a:r>
            <a:endParaRPr lang="en-US" sz="3600" b="1" dirty="0">
              <a:solidFill>
                <a:srgbClr val="00B0F0"/>
              </a:solidFill>
              <a:effectLst/>
              <a:latin typeface="Times New Roman" pitchFamily="18" charset="0"/>
              <a:cs typeface="Times New Roman" pitchFamily="18" charset="0"/>
            </a:endParaRPr>
          </a:p>
        </p:txBody>
      </p:sp>
      <p:sp>
        <p:nvSpPr>
          <p:cNvPr id="3" name="Rectangle 2"/>
          <p:cNvSpPr/>
          <p:nvPr/>
        </p:nvSpPr>
        <p:spPr>
          <a:xfrm>
            <a:off x="386859" y="2245353"/>
            <a:ext cx="11535510" cy="3539430"/>
          </a:xfrm>
          <a:prstGeom prst="rect">
            <a:avLst/>
          </a:prstGeom>
        </p:spPr>
        <p:txBody>
          <a:bodyPr wrap="square">
            <a:spAutoFit/>
          </a:bodyPr>
          <a:lstStyle/>
          <a:p>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Bảng</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tuần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hoàn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có</a:t>
            </a:r>
            <a:r>
              <a:rPr lang="en-US" sz="3200" b="1" dirty="0">
                <a:solidFill>
                  <a:srgbClr val="00B0F0"/>
                </a:solidFill>
                <a:latin typeface="Times New Roman" pitchFamily="18" charset="0"/>
                <a:cs typeface="Times New Roman" pitchFamily="18" charset="0"/>
              </a:rPr>
              <a:t> 7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mỗi</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1 </a:t>
            </a:r>
            <a:r>
              <a:rPr lang="en-US" sz="3200" b="1" dirty="0" err="1">
                <a:solidFill>
                  <a:srgbClr val="00B0F0"/>
                </a:solidFill>
                <a:latin typeface="Times New Roman" pitchFamily="18" charset="0"/>
                <a:cs typeface="Times New Roman" pitchFamily="18" charset="0"/>
              </a:rPr>
              <a:t>hàng</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ngang</a:t>
            </a:r>
            <a:r>
              <a:rPr lang="en-US" sz="3200" b="1" dirty="0">
                <a:solidFill>
                  <a:srgbClr val="00B0F0"/>
                </a:solidFill>
                <a:latin typeface="Times New Roman" pitchFamily="18" charset="0"/>
                <a:cs typeface="Times New Roman" pitchFamily="18" charset="0"/>
              </a:rPr>
              <a:t>:</a:t>
            </a:r>
          </a:p>
          <a:p>
            <a:r>
              <a:rPr lang="en-US" sz="3200" b="1" dirty="0">
                <a:solidFill>
                  <a:srgbClr val="00B0F0"/>
                </a:solidFill>
                <a:latin typeface="Times New Roman" pitchFamily="18" charset="0"/>
                <a:cs typeface="Times New Roman" pitchFamily="18" charset="0"/>
              </a:rPr>
              <a:t>+ Chu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1, 2, 3 </a:t>
            </a:r>
            <a:r>
              <a:rPr lang="en-US" sz="3200" b="1" dirty="0" err="1">
                <a:solidFill>
                  <a:srgbClr val="00B0F0"/>
                </a:solidFill>
                <a:latin typeface="Times New Roman" pitchFamily="18" charset="0"/>
                <a:cs typeface="Times New Roman" pitchFamily="18" charset="0"/>
              </a:rPr>
              <a:t>được</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gọi</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nhỏ</a:t>
            </a:r>
            <a:r>
              <a:rPr lang="en-US" sz="3200" b="1" dirty="0">
                <a:solidFill>
                  <a:srgbClr val="00B0F0"/>
                </a:solidFill>
                <a:latin typeface="Times New Roman" pitchFamily="18" charset="0"/>
                <a:cs typeface="Times New Roman" pitchFamily="18" charset="0"/>
              </a:rPr>
              <a:t>.</a:t>
            </a:r>
          </a:p>
          <a:p>
            <a:r>
              <a:rPr lang="en-US" sz="3200" b="1" dirty="0">
                <a:solidFill>
                  <a:srgbClr val="00B0F0"/>
                </a:solidFill>
                <a:latin typeface="Times New Roman" pitchFamily="18" charset="0"/>
                <a:cs typeface="Times New Roman" pitchFamily="18" charset="0"/>
              </a:rPr>
              <a:t>+ Chu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4, 5, 6, 7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lớn</a:t>
            </a:r>
            <a:r>
              <a:rPr lang="en-US" sz="3200" b="1" dirty="0">
                <a:solidFill>
                  <a:srgbClr val="00B0F0"/>
                </a:solidFill>
                <a:latin typeface="Times New Roman" pitchFamily="18" charset="0"/>
                <a:cs typeface="Times New Roman" pitchFamily="18" charset="0"/>
              </a:rPr>
              <a:t>.</a:t>
            </a:r>
          </a:p>
          <a:p>
            <a:r>
              <a:rPr lang="en-US" sz="3200" b="1" dirty="0">
                <a:solidFill>
                  <a:srgbClr val="00B0F0"/>
                </a:solidFill>
                <a:latin typeface="Times New Roman" pitchFamily="18" charset="0"/>
                <a:cs typeface="Times New Roman" pitchFamily="18" charset="0"/>
              </a:rPr>
              <a:t>+ Chu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6 </a:t>
            </a:r>
            <a:r>
              <a:rPr lang="en-US" sz="3200" b="1" dirty="0" err="1">
                <a:solidFill>
                  <a:srgbClr val="00B0F0"/>
                </a:solidFill>
                <a:latin typeface="Times New Roman" pitchFamily="18" charset="0"/>
                <a:cs typeface="Times New Roman" pitchFamily="18" charset="0"/>
              </a:rPr>
              <a:t>và</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7, </a:t>
            </a:r>
            <a:r>
              <a:rPr lang="en-US" sz="3200" b="1" dirty="0" err="1">
                <a:solidFill>
                  <a:srgbClr val="00B0F0"/>
                </a:solidFill>
                <a:latin typeface="Times New Roman" pitchFamily="18" charset="0"/>
                <a:cs typeface="Times New Roman" pitchFamily="18" charset="0"/>
              </a:rPr>
              <a:t>mỗi</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có</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thêm</a:t>
            </a:r>
            <a:r>
              <a:rPr lang="en-US" sz="3200" b="1" dirty="0">
                <a:solidFill>
                  <a:srgbClr val="00B0F0"/>
                </a:solidFill>
                <a:latin typeface="Times New Roman" pitchFamily="18" charset="0"/>
                <a:cs typeface="Times New Roman" pitchFamily="18" charset="0"/>
              </a:rPr>
              <a:t> 1 </a:t>
            </a:r>
            <a:r>
              <a:rPr lang="en-US" sz="3200" b="1" dirty="0" err="1">
                <a:solidFill>
                  <a:srgbClr val="00B0F0"/>
                </a:solidFill>
                <a:latin typeface="Times New Roman" pitchFamily="18" charset="0"/>
                <a:cs typeface="Times New Roman" pitchFamily="18" charset="0"/>
              </a:rPr>
              <a:t>hàng</a:t>
            </a:r>
            <a:r>
              <a:rPr lang="en-US" sz="3200" b="1" dirty="0">
                <a:solidFill>
                  <a:srgbClr val="00B0F0"/>
                </a:solidFill>
                <a:latin typeface="Times New Roman" pitchFamily="18" charset="0"/>
                <a:cs typeface="Times New Roman" pitchFamily="18" charset="0"/>
              </a:rPr>
              <a:t> ở </a:t>
            </a:r>
            <a:r>
              <a:rPr lang="en-US" sz="3200" b="1" dirty="0" err="1">
                <a:solidFill>
                  <a:srgbClr val="00B0F0"/>
                </a:solidFill>
                <a:latin typeface="Times New Roman" pitchFamily="18" charset="0"/>
                <a:cs typeface="Times New Roman" pitchFamily="18" charset="0"/>
              </a:rPr>
              <a:t>ngoài</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bảng</a:t>
            </a:r>
            <a:r>
              <a:rPr lang="en-US" sz="3200" b="1" dirty="0">
                <a:solidFill>
                  <a:srgbClr val="00B0F0"/>
                </a:solidFill>
                <a:latin typeface="Times New Roman" pitchFamily="18" charset="0"/>
                <a:cs typeface="Times New Roman" pitchFamily="18" charset="0"/>
              </a:rPr>
              <a:t>.</a:t>
            </a:r>
          </a:p>
          <a:p>
            <a:r>
              <a:rPr lang="en-US" sz="3200" b="1" dirty="0">
                <a:solidFill>
                  <a:srgbClr val="00B0F0"/>
                </a:solidFill>
                <a:latin typeface="Times New Roman" pitchFamily="18" charset="0"/>
                <a:cs typeface="Times New Roman" pitchFamily="18" charset="0"/>
              </a:rPr>
              <a:t>+ Chu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7 </a:t>
            </a:r>
            <a:r>
              <a:rPr lang="en-US" sz="3200" b="1" dirty="0" err="1">
                <a:solidFill>
                  <a:srgbClr val="00B0F0"/>
                </a:solidFill>
                <a:latin typeface="Times New Roman" pitchFamily="18" charset="0"/>
                <a:cs typeface="Times New Roman" pitchFamily="18" charset="0"/>
              </a:rPr>
              <a:t>chưa</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hoàn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thành</a:t>
            </a:r>
            <a:r>
              <a:rPr lang="en-US" sz="3200" b="1" dirty="0">
                <a:solidFill>
                  <a:srgbClr val="00B0F0"/>
                </a:solidFill>
                <a:latin typeface="Times New Roman" pitchFamily="18" charset="0"/>
                <a:cs typeface="Times New Roman" pitchFamily="18" charset="0"/>
              </a:rPr>
              <a:t>. </a:t>
            </a:r>
          </a:p>
          <a:p>
            <a:r>
              <a:rPr lang="en-US" sz="3200" b="1" dirty="0">
                <a:solidFill>
                  <a:srgbClr val="00B0F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STT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kì</a:t>
            </a:r>
            <a:r>
              <a:rPr lang="en-US" sz="3200" b="1" dirty="0">
                <a:solidFill>
                  <a:srgbClr val="FF0000"/>
                </a:solidFill>
                <a:latin typeface="Times New Roman" pitchFamily="18" charset="0"/>
                <a:cs typeface="Times New Roman" pitchFamily="18" charset="0"/>
              </a:rPr>
              <a:t> = </a:t>
            </a:r>
            <a:r>
              <a:rPr lang="en-US" sz="3200" b="1" dirty="0" err="1">
                <a:solidFill>
                  <a:srgbClr val="FF0000"/>
                </a:solidFill>
                <a:latin typeface="Times New Roman" pitchFamily="18" charset="0"/>
                <a:cs typeface="Times New Roman" pitchFamily="18" charset="0"/>
              </a:rPr>
              <a:t>số</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lớp</a:t>
            </a:r>
            <a:r>
              <a:rPr lang="en-US" sz="3200" b="1" dirty="0">
                <a:solidFill>
                  <a:srgbClr val="FF0000"/>
                </a:solidFill>
                <a:latin typeface="Times New Roman" pitchFamily="18" charset="0"/>
                <a:cs typeface="Times New Roman" pitchFamily="18" charset="0"/>
              </a:rPr>
              <a:t> electron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nguyên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tử</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nguyên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tố</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kì</a:t>
            </a:r>
            <a:r>
              <a:rPr lang="en-US" sz="3200" b="1" dirty="0">
                <a:solidFill>
                  <a:srgbClr val="FF0000"/>
                </a:solidFill>
                <a:latin typeface="Times New Roman" pitchFamily="18" charset="0"/>
                <a:cs typeface="Times New Roman" pitchFamily="18" charset="0"/>
              </a:rPr>
              <a:t>.</a:t>
            </a:r>
            <a:endParaRPr lang="en-US" sz="3200" b="1" dirty="0">
              <a:solidFill>
                <a:srgbClr val="FF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44511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1" y="294006"/>
            <a:ext cx="10515600" cy="537551"/>
          </a:xfrm>
        </p:spPr>
        <p:txBody>
          <a:bodyPr/>
          <a:lstStyle/>
          <a:p>
            <a:pPr algn="ct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tập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trắc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nghiệm</a:t>
            </a:r>
            <a:endParaRPr lang="en-US" b="1" dirty="0">
              <a:solidFill>
                <a:srgbClr val="FF0000"/>
              </a:solidFill>
              <a:latin typeface="Times New Roman" pitchFamily="18" charset="0"/>
              <a:cs typeface="Times New Roman" pitchFamily="18" charset="0"/>
            </a:endParaRPr>
          </a:p>
        </p:txBody>
      </p:sp>
      <p:sp>
        <p:nvSpPr>
          <p:cNvPr id="16" name="Oval 15"/>
          <p:cNvSpPr/>
          <p:nvPr/>
        </p:nvSpPr>
        <p:spPr>
          <a:xfrm>
            <a:off x="169982" y="2059573"/>
            <a:ext cx="644774" cy="5781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Rectangle 6"/>
          <p:cNvSpPr/>
          <p:nvPr/>
        </p:nvSpPr>
        <p:spPr>
          <a:xfrm>
            <a:off x="322387" y="875048"/>
            <a:ext cx="11717212" cy="2677656"/>
          </a:xfrm>
          <a:prstGeom prst="rect">
            <a:avLst/>
          </a:prstGeom>
        </p:spPr>
        <p:txBody>
          <a:bodyPr wrap="square">
            <a:spAutoFit/>
          </a:bodyPr>
          <a:lstStyle/>
          <a:p>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1:</a:t>
            </a:r>
            <a:r>
              <a:rPr lang="en-US" sz="2800" b="1" dirty="0">
                <a:solidFill>
                  <a:srgbClr val="002060"/>
                </a:solidFill>
                <a:latin typeface="Times New Roman" pitchFamily="18" charset="0"/>
                <a:cs typeface="Times New Roman" pitchFamily="18" charset="0"/>
              </a:rPr>
              <a:t> </a:t>
            </a:r>
            <a:r>
              <a:rPr lang="en-US" sz="2800" b="1" dirty="0">
                <a:solidFill>
                  <a:srgbClr val="00B050"/>
                </a:solidFill>
                <a:latin typeface="Times New Roman" pitchFamily="18" charset="0"/>
                <a:cs typeface="Times New Roman" pitchFamily="18" charset="0"/>
              </a:rPr>
              <a:t>Chu </a:t>
            </a:r>
            <a:r>
              <a:rPr lang="en-US" sz="2800" b="1" dirty="0" err="1">
                <a:solidFill>
                  <a:srgbClr val="00B050"/>
                </a:solidFill>
                <a:latin typeface="Times New Roman" pitchFamily="18" charset="0"/>
                <a:cs typeface="Times New Roman" pitchFamily="18" charset="0"/>
              </a:rPr>
              <a:t>kì</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là</a:t>
            </a:r>
            <a:r>
              <a:rPr lang="en-US" sz="2800" b="1" dirty="0">
                <a:solidFill>
                  <a:srgbClr val="00B050"/>
                </a:solidFill>
                <a:latin typeface="Times New Roman" pitchFamily="18" charset="0"/>
                <a:cs typeface="Times New Roman" pitchFamily="18" charset="0"/>
              </a:rPr>
              <a:t> </a:t>
            </a:r>
          </a:p>
          <a:p>
            <a:r>
              <a:rPr lang="en-US" sz="2800" b="1" dirty="0">
                <a:solidFill>
                  <a:srgbClr val="002060"/>
                </a:solidFill>
                <a:latin typeface="Times New Roman" pitchFamily="18" charset="0"/>
                <a:cs typeface="Times New Roman" pitchFamily="18" charset="0"/>
              </a:rPr>
              <a:t>A. </a:t>
            </a:r>
            <a:r>
              <a:rPr lang="en-US" sz="2800" b="1" dirty="0" err="1">
                <a:solidFill>
                  <a:srgbClr val="002060"/>
                </a:solidFill>
                <a:latin typeface="Times New Roman" pitchFamily="18" charset="0"/>
                <a:cs typeface="Times New Roman" pitchFamily="18" charset="0"/>
              </a:rPr>
              <a:t>Tập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hợp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các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mà</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tử</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của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cùng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electron </a:t>
            </a:r>
            <a:r>
              <a:rPr lang="en-US" sz="2800" b="1" dirty="0" err="1">
                <a:solidFill>
                  <a:srgbClr val="002060"/>
                </a:solidFill>
                <a:latin typeface="Times New Roman" pitchFamily="18" charset="0"/>
                <a:cs typeface="Times New Roman" pitchFamily="18" charset="0"/>
              </a:rPr>
              <a:t>lớp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ngoài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cùng</a:t>
            </a:r>
            <a:r>
              <a:rPr lang="en-US" sz="2800" b="1" dirty="0">
                <a:solidFill>
                  <a:srgbClr val="002060"/>
                </a:solidFill>
                <a:latin typeface="Times New Roman" pitchFamily="18" charset="0"/>
                <a:cs typeface="Times New Roman" pitchFamily="18" charset="0"/>
              </a:rPr>
              <a:t>. </a:t>
            </a:r>
          </a:p>
          <a:p>
            <a:r>
              <a:rPr lang="en-US" sz="2800" b="1" dirty="0">
                <a:solidFill>
                  <a:srgbClr val="002060"/>
                </a:solidFill>
                <a:latin typeface="Times New Roman" pitchFamily="18" charset="0"/>
                <a:cs typeface="Times New Roman" pitchFamily="18" charset="0"/>
              </a:rPr>
              <a:t>B. </a:t>
            </a:r>
            <a:r>
              <a:rPr lang="en-US" sz="2800" b="1" dirty="0" err="1">
                <a:solidFill>
                  <a:srgbClr val="002060"/>
                </a:solidFill>
                <a:latin typeface="Times New Roman" pitchFamily="18" charset="0"/>
                <a:cs typeface="Times New Roman" pitchFamily="18" charset="0"/>
              </a:rPr>
              <a:t>Tập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hợp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các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mà</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tử</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của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cùng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lớp</a:t>
            </a:r>
            <a:r>
              <a:rPr lang="en-US" sz="2800" b="1" dirty="0">
                <a:solidFill>
                  <a:srgbClr val="002060"/>
                </a:solidFill>
                <a:latin typeface="Times New Roman" pitchFamily="18" charset="0"/>
                <a:cs typeface="Times New Roman" pitchFamily="18" charset="0"/>
              </a:rPr>
              <a:t> electron.</a:t>
            </a:r>
          </a:p>
          <a:p>
            <a:r>
              <a:rPr lang="en-US" sz="2800" b="1" dirty="0">
                <a:solidFill>
                  <a:srgbClr val="002060"/>
                </a:solidFill>
                <a:latin typeface="Times New Roman" pitchFamily="18" charset="0"/>
                <a:cs typeface="Times New Roman" pitchFamily="18" charset="0"/>
              </a:rPr>
              <a:t>C. </a:t>
            </a:r>
            <a:r>
              <a:rPr lang="en-US" sz="2800" b="1" dirty="0" err="1">
                <a:solidFill>
                  <a:srgbClr val="002060"/>
                </a:solidFill>
                <a:latin typeface="Times New Roman" pitchFamily="18" charset="0"/>
                <a:cs typeface="Times New Roman" pitchFamily="18" charset="0"/>
              </a:rPr>
              <a:t>Tập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hợp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các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mà</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tử</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của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cùng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electron. </a:t>
            </a:r>
          </a:p>
          <a:p>
            <a:r>
              <a:rPr lang="en-US" sz="2800" b="1" dirty="0">
                <a:solidFill>
                  <a:srgbClr val="002060"/>
                </a:solidFill>
                <a:latin typeface="Times New Roman" pitchFamily="18" charset="0"/>
                <a:cs typeface="Times New Roman" pitchFamily="18" charset="0"/>
              </a:rPr>
              <a:t>D. </a:t>
            </a:r>
            <a:r>
              <a:rPr lang="en-US" sz="2800" b="1" dirty="0" err="1">
                <a:solidFill>
                  <a:srgbClr val="002060"/>
                </a:solidFill>
                <a:latin typeface="Times New Roman" pitchFamily="18" charset="0"/>
                <a:cs typeface="Times New Roman" pitchFamily="18" charset="0"/>
              </a:rPr>
              <a:t>Tập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hợp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các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mà</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tử</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của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cùng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tính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chất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hóa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học</a:t>
            </a:r>
            <a:r>
              <a:rPr lang="en-US" sz="2800" b="1" dirty="0">
                <a:solidFill>
                  <a:srgbClr val="002060"/>
                </a:solidFill>
                <a:latin typeface="Times New Roman" pitchFamily="18" charset="0"/>
                <a:cs typeface="Times New Roman" pitchFamily="18" charset="0"/>
              </a:rPr>
              <a:t>. </a:t>
            </a:r>
            <a:endParaRPr lang="en-US" sz="2800" b="1" dirty="0">
              <a:solidFill>
                <a:srgbClr val="002060"/>
              </a:solidFill>
              <a:effectLst/>
              <a:latin typeface="Times New Roman" pitchFamily="18" charset="0"/>
              <a:cs typeface="Times New Roman" pitchFamily="18" charset="0"/>
            </a:endParaRPr>
          </a:p>
        </p:txBody>
      </p:sp>
      <p:sp>
        <p:nvSpPr>
          <p:cNvPr id="10" name="Rectangle 9"/>
          <p:cNvSpPr/>
          <p:nvPr/>
        </p:nvSpPr>
        <p:spPr>
          <a:xfrm>
            <a:off x="322387" y="3784299"/>
            <a:ext cx="11599982" cy="1077218"/>
          </a:xfrm>
          <a:prstGeom prst="rect">
            <a:avLst/>
          </a:prstGeom>
        </p:spPr>
        <p:txBody>
          <a:bodyPr wrap="square">
            <a:spAutoFit/>
          </a:bodyPr>
          <a:lstStyle/>
          <a:p>
            <a:r>
              <a:rPr lang="vi-VN" sz="3200" b="1" dirty="0">
                <a:solidFill>
                  <a:srgbClr val="FF0000"/>
                </a:solidFill>
                <a:latin typeface="Times New Roman" pitchFamily="18" charset="0"/>
                <a:cs typeface="Times New Roman" pitchFamily="18" charset="0"/>
              </a:rPr>
              <a:t>Câu </a:t>
            </a:r>
            <a:r>
              <a:rPr lang="en-US" sz="3200" b="1" dirty="0">
                <a:solidFill>
                  <a:srgbClr val="FF0000"/>
                </a:solidFill>
                <a:latin typeface="Times New Roman" pitchFamily="18" charset="0"/>
                <a:cs typeface="Times New Roman" pitchFamily="18" charset="0"/>
              </a:rPr>
              <a:t>2:</a:t>
            </a:r>
            <a:r>
              <a:rPr lang="vi-VN" sz="3200" b="1" dirty="0">
                <a:solidFill>
                  <a:srgbClr val="00B050"/>
                </a:solidFill>
                <a:latin typeface="Times New Roman" pitchFamily="18" charset="0"/>
                <a:cs typeface="Times New Roman" pitchFamily="18" charset="0"/>
              </a:rPr>
              <a:t> Vị trí kim loại kiềm trong bảng tuần hoàn các nguyên tố hoá học thường</a:t>
            </a:r>
            <a:endParaRPr lang="en-US" sz="3200" b="1" dirty="0">
              <a:solidFill>
                <a:srgbClr val="00B050"/>
              </a:solidFill>
              <a:latin typeface="Times New Roman" pitchFamily="18" charset="0"/>
              <a:cs typeface="Times New Roman"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443268800"/>
              </p:ext>
            </p:extLst>
          </p:nvPr>
        </p:nvGraphicFramePr>
        <p:xfrm>
          <a:off x="331177" y="5125414"/>
          <a:ext cx="11699631" cy="426720"/>
        </p:xfrm>
        <a:graphic>
          <a:graphicData uri="http://schemas.openxmlformats.org/drawingml/2006/table">
            <a:tbl>
              <a:tblPr firstRow="1" firstCol="1" bandRow="1">
                <a:tableStyleId>{5C22544A-7EE6-4342-B048-85BDC9FD1C3A}</a:tableStyleId>
              </a:tblPr>
              <a:tblGrid>
                <a:gridCol w="2589164">
                  <a:extLst>
                    <a:ext uri="{9D8B030D-6E8A-4147-A177-3AD203B41FA5}">
                      <a16:colId xmlns:a16="http://schemas.microsoft.com/office/drawing/2014/main" val="20000"/>
                    </a:ext>
                  </a:extLst>
                </a:gridCol>
                <a:gridCol w="3108252">
                  <a:extLst>
                    <a:ext uri="{9D8B030D-6E8A-4147-A177-3AD203B41FA5}">
                      <a16:colId xmlns:a16="http://schemas.microsoft.com/office/drawing/2014/main" val="20001"/>
                    </a:ext>
                  </a:extLst>
                </a:gridCol>
                <a:gridCol w="3153507">
                  <a:extLst>
                    <a:ext uri="{9D8B030D-6E8A-4147-A177-3AD203B41FA5}">
                      <a16:colId xmlns:a16="http://schemas.microsoft.com/office/drawing/2014/main" val="20002"/>
                    </a:ext>
                  </a:extLst>
                </a:gridCol>
                <a:gridCol w="2848708">
                  <a:extLst>
                    <a:ext uri="{9D8B030D-6E8A-4147-A177-3AD203B41FA5}">
                      <a16:colId xmlns:a16="http://schemas.microsoft.com/office/drawing/2014/main" val="20003"/>
                    </a:ext>
                  </a:extLst>
                </a:gridCol>
              </a:tblGrid>
              <a:tr h="0">
                <a:tc>
                  <a:txBody>
                    <a:bodyPr/>
                    <a:lstStyle/>
                    <a:p>
                      <a:pPr>
                        <a:spcAft>
                          <a:spcPts val="0"/>
                        </a:spcAft>
                        <a:tabLst>
                          <a:tab pos="540385" algn="l"/>
                        </a:tabLst>
                      </a:pPr>
                      <a:r>
                        <a:rPr lang="en-US" sz="2800" dirty="0">
                          <a:solidFill>
                            <a:srgbClr val="002060"/>
                          </a:solidFill>
                          <a:effectLst/>
                          <a:latin typeface="Times New Roman" pitchFamily="18" charset="0"/>
                          <a:cs typeface="Times New Roman" pitchFamily="18" charset="0"/>
                        </a:rPr>
                        <a:t>A. Ở </a:t>
                      </a:r>
                      <a:r>
                        <a:rPr lang="en-US" sz="2800" dirty="0" err="1">
                          <a:solidFill>
                            <a:srgbClr val="002060"/>
                          </a:solidFill>
                          <a:effectLst/>
                          <a:latin typeface="Times New Roman" pitchFamily="18" charset="0"/>
                          <a:cs typeface="Times New Roman" pitchFamily="18" charset="0"/>
                        </a:rPr>
                        <a:t>đầu</a:t>
                      </a:r>
                      <a:r>
                        <a:rPr lang="en-US" sz="2800" dirty="0">
                          <a:solidFill>
                            <a:srgbClr val="002060"/>
                          </a:solidFill>
                          <a:effectLst/>
                          <a:latin typeface="Times New Roman" pitchFamily="18" charset="0"/>
                          <a:cs typeface="Times New Roman" pitchFamily="18" charset="0"/>
                        </a:rPr>
                        <a:t> </a:t>
                      </a:r>
                      <a:r>
                        <a:rPr lang="en-US" sz="2800" dirty="0" err="1">
                          <a:solidFill>
                            <a:srgbClr val="002060"/>
                          </a:solidFill>
                          <a:effectLst/>
                          <a:latin typeface="Times New Roman" pitchFamily="18" charset="0"/>
                          <a:cs typeface="Times New Roman" pitchFamily="18" charset="0"/>
                        </a:rPr>
                        <a:t>nhóm</a:t>
                      </a:r>
                      <a:r>
                        <a:rPr lang="en-US" sz="2800" dirty="0">
                          <a:solidFill>
                            <a:srgbClr val="002060"/>
                          </a:solidFill>
                          <a:effectLst/>
                          <a:latin typeface="Times New Roman" pitchFamily="18" charset="0"/>
                          <a:cs typeface="Times New Roman" pitchFamily="18" charset="0"/>
                        </a:rPr>
                        <a:t> </a:t>
                      </a:r>
                      <a:endParaRPr lang="en-US" sz="2800"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marL="457200" indent="180340">
                        <a:lnSpc>
                          <a:spcPct val="107000"/>
                        </a:lnSpc>
                        <a:spcAft>
                          <a:spcPts val="0"/>
                        </a:spcAft>
                        <a:tabLst>
                          <a:tab pos="179705" algn="l"/>
                          <a:tab pos="3420110" algn="l"/>
                          <a:tab pos="5039995" algn="l"/>
                        </a:tabLst>
                      </a:pPr>
                      <a:r>
                        <a:rPr lang="en-US" sz="2800" dirty="0">
                          <a:solidFill>
                            <a:srgbClr val="002060"/>
                          </a:solidFill>
                          <a:effectLst/>
                          <a:latin typeface="Times New Roman" pitchFamily="18" charset="0"/>
                          <a:cs typeface="Times New Roman" pitchFamily="18" charset="0"/>
                        </a:rPr>
                        <a:t>B. ở </a:t>
                      </a:r>
                      <a:r>
                        <a:rPr lang="en-US" sz="2800" dirty="0" err="1">
                          <a:solidFill>
                            <a:srgbClr val="002060"/>
                          </a:solidFill>
                          <a:effectLst/>
                          <a:latin typeface="Times New Roman" pitchFamily="18" charset="0"/>
                          <a:cs typeface="Times New Roman" pitchFamily="18" charset="0"/>
                        </a:rPr>
                        <a:t>cuối</a:t>
                      </a:r>
                      <a:r>
                        <a:rPr lang="en-US" sz="2800" dirty="0">
                          <a:solidFill>
                            <a:srgbClr val="002060"/>
                          </a:solidFill>
                          <a:effectLst/>
                          <a:latin typeface="Times New Roman" pitchFamily="18" charset="0"/>
                          <a:cs typeface="Times New Roman" pitchFamily="18" charset="0"/>
                        </a:rPr>
                        <a:t> </a:t>
                      </a:r>
                      <a:r>
                        <a:rPr lang="en-US" sz="2800" dirty="0" err="1">
                          <a:solidFill>
                            <a:srgbClr val="002060"/>
                          </a:solidFill>
                          <a:effectLst/>
                          <a:latin typeface="Times New Roman" pitchFamily="18" charset="0"/>
                          <a:cs typeface="Times New Roman" pitchFamily="18" charset="0"/>
                        </a:rPr>
                        <a:t>nhóm</a:t>
                      </a:r>
                      <a:endParaRPr lang="en-US" sz="2800" dirty="0">
                        <a:solidFill>
                          <a:srgbClr val="002060"/>
                        </a:solidFill>
                        <a:effectLst/>
                        <a:latin typeface="Times New Roman" pitchFamily="18" charset="0"/>
                        <a:ea typeface="Calibri"/>
                        <a:cs typeface="Times New Roman" pitchFamily="18" charset="0"/>
                      </a:endParaRPr>
                    </a:p>
                  </a:txBody>
                  <a:tcPr marL="68580" marR="68580" marT="0" marB="0">
                    <a:noFill/>
                  </a:tcPr>
                </a:tc>
                <a:tc>
                  <a:txBody>
                    <a:bodyPr/>
                    <a:lstStyle/>
                    <a:p>
                      <a:pPr marL="457200" indent="180340">
                        <a:lnSpc>
                          <a:spcPct val="107000"/>
                        </a:lnSpc>
                        <a:spcAft>
                          <a:spcPts val="0"/>
                        </a:spcAft>
                        <a:tabLst>
                          <a:tab pos="179705" algn="l"/>
                          <a:tab pos="3420110" algn="l"/>
                          <a:tab pos="5039995" algn="l"/>
                        </a:tabLst>
                      </a:pPr>
                      <a:r>
                        <a:rPr lang="en-US" sz="2800" dirty="0">
                          <a:solidFill>
                            <a:srgbClr val="002060"/>
                          </a:solidFill>
                          <a:effectLst/>
                          <a:latin typeface="Times New Roman" pitchFamily="18" charset="0"/>
                          <a:cs typeface="Times New Roman" pitchFamily="18" charset="0"/>
                        </a:rPr>
                        <a:t>C. ở </a:t>
                      </a:r>
                      <a:r>
                        <a:rPr lang="en-US" sz="2800" dirty="0" err="1">
                          <a:solidFill>
                            <a:srgbClr val="002060"/>
                          </a:solidFill>
                          <a:effectLst/>
                          <a:latin typeface="Times New Roman" pitchFamily="18" charset="0"/>
                          <a:cs typeface="Times New Roman" pitchFamily="18" charset="0"/>
                        </a:rPr>
                        <a:t>đầu</a:t>
                      </a:r>
                      <a:r>
                        <a:rPr lang="en-US" sz="2800" dirty="0">
                          <a:solidFill>
                            <a:srgbClr val="002060"/>
                          </a:solidFill>
                          <a:effectLst/>
                          <a:latin typeface="Times New Roman" pitchFamily="18" charset="0"/>
                          <a:cs typeface="Times New Roman" pitchFamily="18" charset="0"/>
                        </a:rPr>
                        <a:t> </a:t>
                      </a:r>
                      <a:r>
                        <a:rPr lang="en-US" sz="2800" dirty="0" err="1">
                          <a:solidFill>
                            <a:srgbClr val="002060"/>
                          </a:solidFill>
                          <a:effectLst/>
                          <a:latin typeface="Times New Roman" pitchFamily="18" charset="0"/>
                          <a:cs typeface="Times New Roman" pitchFamily="18" charset="0"/>
                        </a:rPr>
                        <a:t>chu</a:t>
                      </a:r>
                      <a:r>
                        <a:rPr lang="en-US" sz="2800" dirty="0">
                          <a:solidFill>
                            <a:srgbClr val="002060"/>
                          </a:solidFill>
                          <a:effectLst/>
                          <a:latin typeface="Times New Roman" pitchFamily="18" charset="0"/>
                          <a:cs typeface="Times New Roman" pitchFamily="18" charset="0"/>
                        </a:rPr>
                        <a:t> </a:t>
                      </a:r>
                      <a:r>
                        <a:rPr lang="en-US" sz="2800" dirty="0" err="1">
                          <a:solidFill>
                            <a:srgbClr val="002060"/>
                          </a:solidFill>
                          <a:effectLst/>
                          <a:latin typeface="Times New Roman" pitchFamily="18" charset="0"/>
                          <a:cs typeface="Times New Roman" pitchFamily="18" charset="0"/>
                        </a:rPr>
                        <a:t>kì</a:t>
                      </a:r>
                      <a:endParaRPr lang="en-US" sz="2800" dirty="0">
                        <a:solidFill>
                          <a:srgbClr val="002060"/>
                        </a:solidFill>
                        <a:effectLst/>
                        <a:latin typeface="Times New Roman" pitchFamily="18" charset="0"/>
                        <a:ea typeface="Calibri"/>
                        <a:cs typeface="Times New Roman" pitchFamily="18" charset="0"/>
                      </a:endParaRPr>
                    </a:p>
                  </a:txBody>
                  <a:tcPr marL="68580" marR="68580" marT="0" marB="0">
                    <a:noFill/>
                  </a:tcPr>
                </a:tc>
                <a:tc>
                  <a:txBody>
                    <a:bodyPr/>
                    <a:lstStyle/>
                    <a:p>
                      <a:pPr indent="180340">
                        <a:spcAft>
                          <a:spcPts val="0"/>
                        </a:spcAft>
                      </a:pPr>
                      <a:r>
                        <a:rPr lang="vi-VN" sz="2800" dirty="0">
                          <a:solidFill>
                            <a:srgbClr val="002060"/>
                          </a:solidFill>
                          <a:effectLst/>
                          <a:latin typeface="Times New Roman" pitchFamily="18" charset="0"/>
                          <a:cs typeface="Times New Roman" pitchFamily="18" charset="0"/>
                        </a:rPr>
                        <a:t>D. </a:t>
                      </a:r>
                      <a:r>
                        <a:rPr lang="en-US" sz="2800" dirty="0">
                          <a:solidFill>
                            <a:srgbClr val="002060"/>
                          </a:solidFill>
                          <a:effectLst/>
                          <a:latin typeface="Times New Roman" pitchFamily="18" charset="0"/>
                          <a:cs typeface="Times New Roman" pitchFamily="18" charset="0"/>
                        </a:rPr>
                        <a:t>ở </a:t>
                      </a:r>
                      <a:r>
                        <a:rPr lang="en-US" sz="2800" dirty="0" err="1">
                          <a:solidFill>
                            <a:srgbClr val="002060"/>
                          </a:solidFill>
                          <a:effectLst/>
                          <a:latin typeface="Times New Roman" pitchFamily="18" charset="0"/>
                          <a:cs typeface="Times New Roman" pitchFamily="18" charset="0"/>
                        </a:rPr>
                        <a:t>cuối</a:t>
                      </a:r>
                      <a:r>
                        <a:rPr lang="en-US" sz="2800" dirty="0">
                          <a:solidFill>
                            <a:srgbClr val="002060"/>
                          </a:solidFill>
                          <a:effectLst/>
                          <a:latin typeface="Times New Roman" pitchFamily="18" charset="0"/>
                          <a:cs typeface="Times New Roman" pitchFamily="18" charset="0"/>
                        </a:rPr>
                        <a:t> </a:t>
                      </a:r>
                      <a:r>
                        <a:rPr lang="en-US" sz="2800" dirty="0" err="1">
                          <a:solidFill>
                            <a:srgbClr val="002060"/>
                          </a:solidFill>
                          <a:effectLst/>
                          <a:latin typeface="Times New Roman" pitchFamily="18" charset="0"/>
                          <a:cs typeface="Times New Roman" pitchFamily="18" charset="0"/>
                        </a:rPr>
                        <a:t>chu</a:t>
                      </a:r>
                      <a:r>
                        <a:rPr lang="en-US" sz="2800" dirty="0">
                          <a:solidFill>
                            <a:srgbClr val="002060"/>
                          </a:solidFill>
                          <a:effectLst/>
                          <a:latin typeface="Times New Roman" pitchFamily="18" charset="0"/>
                          <a:cs typeface="Times New Roman" pitchFamily="18" charset="0"/>
                        </a:rPr>
                        <a:t> </a:t>
                      </a:r>
                      <a:r>
                        <a:rPr lang="en-US" sz="2800" dirty="0" err="1">
                          <a:solidFill>
                            <a:srgbClr val="002060"/>
                          </a:solidFill>
                          <a:effectLst/>
                          <a:latin typeface="Times New Roman" pitchFamily="18" charset="0"/>
                          <a:cs typeface="Times New Roman" pitchFamily="18" charset="0"/>
                        </a:rPr>
                        <a:t>kì</a:t>
                      </a:r>
                      <a:endParaRPr lang="en-US" sz="2800" dirty="0">
                        <a:solidFill>
                          <a:srgbClr val="002060"/>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sp>
        <p:nvSpPr>
          <p:cNvPr id="15" name="Oval 14"/>
          <p:cNvSpPr/>
          <p:nvPr/>
        </p:nvSpPr>
        <p:spPr>
          <a:xfrm>
            <a:off x="6518031" y="4993389"/>
            <a:ext cx="644774" cy="7897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04890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7" grpId="0"/>
      <p:bldP spid="10" grpId="0"/>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599" y="216766"/>
            <a:ext cx="10503877" cy="2062103"/>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3:</a:t>
            </a:r>
            <a:r>
              <a:rPr lang="en-US" sz="3200" b="1" dirty="0">
                <a:latin typeface="Times New Roman" pitchFamily="18" charset="0"/>
                <a:cs typeface="Times New Roman" pitchFamily="18" charset="0"/>
              </a:rPr>
              <a:t> Cho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nguyên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a:latin typeface="Times New Roman" pitchFamily="18" charset="0"/>
                <a:cs typeface="Times New Roman" pitchFamily="18" charset="0"/>
              </a:rPr>
              <a:t>: H, Mg, B, Na, S, O, P, Ne, He, Al.</a:t>
            </a:r>
          </a:p>
          <a:p>
            <a:r>
              <a:rPr lang="en-US" sz="3200" b="1" dirty="0">
                <a:latin typeface="Times New Roman" pitchFamily="18" charset="0"/>
                <a:cs typeface="Times New Roman" pitchFamily="18" charset="0"/>
              </a:rPr>
              <a:t>a)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nguyên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thuộc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kì</a:t>
            </a:r>
            <a:r>
              <a:rPr lang="en-US" sz="3200" b="1" dirty="0">
                <a:latin typeface="Times New Roman" pitchFamily="18" charset="0"/>
                <a:cs typeface="Times New Roman" pitchFamily="18" charset="0"/>
              </a:rPr>
              <a:t>?</a:t>
            </a:r>
          </a:p>
          <a:p>
            <a:r>
              <a:rPr lang="en-US" sz="3200" b="1" dirty="0">
                <a:latin typeface="Times New Roman" pitchFamily="18" charset="0"/>
                <a:cs typeface="Times New Roman" pitchFamily="18" charset="0"/>
              </a:rPr>
              <a:t>b)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nguyên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loại</a:t>
            </a:r>
            <a:r>
              <a:rPr lang="en-US" sz="3200" b="1" dirty="0">
                <a:latin typeface="Times New Roman" pitchFamily="18" charset="0"/>
                <a:cs typeface="Times New Roman" pitchFamily="18" charset="0"/>
              </a:rPr>
              <a:t>? Phi </a:t>
            </a:r>
            <a:r>
              <a:rPr lang="en-US" sz="3200" b="1" dirty="0" err="1">
                <a:latin typeface="Times New Roman" pitchFamily="18" charset="0"/>
                <a:cs typeface="Times New Roman" pitchFamily="18" charset="0"/>
              </a:rPr>
              <a:t>kim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hiếm</a:t>
            </a:r>
            <a:r>
              <a:rPr lang="en-US" sz="3200" b="1" dirty="0">
                <a:latin typeface="Times New Roman" pitchFamily="18" charset="0"/>
                <a:cs typeface="Times New Roman" pitchFamily="18" charset="0"/>
              </a:rPr>
              <a:t>?</a:t>
            </a:r>
          </a:p>
        </p:txBody>
      </p:sp>
      <p:sp>
        <p:nvSpPr>
          <p:cNvPr id="5" name="Rectangle 4"/>
          <p:cNvSpPr/>
          <p:nvPr/>
        </p:nvSpPr>
        <p:spPr>
          <a:xfrm>
            <a:off x="5174101" y="2278869"/>
            <a:ext cx="144943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án</a:t>
            </a:r>
            <a:endParaRPr lang="en-US" sz="3200" dirty="0">
              <a:solidFill>
                <a:srgbClr val="FF0000"/>
              </a:solidFill>
            </a:endParaRPr>
          </a:p>
        </p:txBody>
      </p:sp>
      <p:sp>
        <p:nvSpPr>
          <p:cNvPr id="6" name="Rectangle 5"/>
          <p:cNvSpPr/>
          <p:nvPr/>
        </p:nvSpPr>
        <p:spPr>
          <a:xfrm>
            <a:off x="1371598" y="3028129"/>
            <a:ext cx="10011509" cy="2062103"/>
          </a:xfrm>
          <a:prstGeom prst="rect">
            <a:avLst/>
          </a:prstGeom>
        </p:spPr>
        <p:txBody>
          <a:bodyPr wrap="square">
            <a:spAutoFit/>
          </a:bodyPr>
          <a:lstStyle/>
          <a:p>
            <a:r>
              <a:rPr lang="en-US" sz="3200" b="1" dirty="0">
                <a:solidFill>
                  <a:srgbClr val="0070C0"/>
                </a:solidFill>
                <a:latin typeface="Times New Roman" pitchFamily="18" charset="0"/>
                <a:cs typeface="Times New Roman" pitchFamily="18" charset="0"/>
              </a:rPr>
              <a:t>a) </a:t>
            </a:r>
            <a:r>
              <a:rPr lang="en-US" sz="3200" b="1" dirty="0" err="1">
                <a:solidFill>
                  <a:srgbClr val="0070C0"/>
                </a:solidFill>
                <a:latin typeface="Times New Roman" pitchFamily="18" charset="0"/>
                <a:cs typeface="Times New Roman" pitchFamily="18" charset="0"/>
              </a:rPr>
              <a:t>Những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thuộc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một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kì</a:t>
            </a:r>
            <a:r>
              <a:rPr lang="en-US" sz="3200" b="1" dirty="0">
                <a:solidFill>
                  <a:srgbClr val="0070C0"/>
                </a:solidFill>
                <a:latin typeface="Times New Roman" pitchFamily="18" charset="0"/>
                <a:cs typeface="Times New Roman" pitchFamily="18" charset="0"/>
              </a:rPr>
              <a:t>: (H, He), (B, O, Ne), (Na, Mg, Al, P, S).</a:t>
            </a:r>
          </a:p>
          <a:p>
            <a:r>
              <a:rPr lang="en-US" sz="3200" b="1" dirty="0">
                <a:solidFill>
                  <a:srgbClr val="0070C0"/>
                </a:solidFill>
                <a:latin typeface="Times New Roman" pitchFamily="18" charset="0"/>
                <a:cs typeface="Times New Roman" pitchFamily="18" charset="0"/>
              </a:rPr>
              <a:t>b) </a:t>
            </a:r>
            <a:r>
              <a:rPr lang="en-US" sz="3200" b="1" dirty="0" err="1">
                <a:solidFill>
                  <a:srgbClr val="0070C0"/>
                </a:solidFill>
                <a:latin typeface="Times New Roman" pitchFamily="18" charset="0"/>
                <a:cs typeface="Times New Roman" pitchFamily="18" charset="0"/>
              </a:rPr>
              <a:t>Những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kim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loại</a:t>
            </a:r>
            <a:r>
              <a:rPr lang="en-US" sz="3200" b="1" dirty="0">
                <a:solidFill>
                  <a:srgbClr val="0070C0"/>
                </a:solidFill>
                <a:latin typeface="Times New Roman" pitchFamily="18" charset="0"/>
                <a:cs typeface="Times New Roman" pitchFamily="18" charset="0"/>
              </a:rPr>
              <a:t>: Na, Mg, Al, B; phi </a:t>
            </a:r>
            <a:r>
              <a:rPr lang="en-US" sz="3200" b="1" dirty="0" err="1">
                <a:solidFill>
                  <a:srgbClr val="0070C0"/>
                </a:solidFill>
                <a:latin typeface="Times New Roman" pitchFamily="18" charset="0"/>
                <a:cs typeface="Times New Roman" pitchFamily="18" charset="0"/>
              </a:rPr>
              <a:t>kim</a:t>
            </a:r>
            <a:r>
              <a:rPr lang="en-US" sz="3200" b="1" dirty="0">
                <a:solidFill>
                  <a:srgbClr val="0070C0"/>
                </a:solidFill>
                <a:latin typeface="Times New Roman" pitchFamily="18" charset="0"/>
                <a:cs typeface="Times New Roman" pitchFamily="18" charset="0"/>
              </a:rPr>
              <a:t>: O, P, S; </a:t>
            </a:r>
            <a:r>
              <a:rPr lang="en-US" sz="3200" b="1" dirty="0" err="1">
                <a:solidFill>
                  <a:srgbClr val="0070C0"/>
                </a:solidFill>
                <a:latin typeface="Times New Roman" pitchFamily="18" charset="0"/>
                <a:cs typeface="Times New Roman" pitchFamily="18" charset="0"/>
              </a:rPr>
              <a:t>khí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hiếm</a:t>
            </a:r>
            <a:r>
              <a:rPr lang="en-US" sz="3200" b="1" dirty="0">
                <a:solidFill>
                  <a:srgbClr val="0070C0"/>
                </a:solidFill>
                <a:latin typeface="Times New Roman" pitchFamily="18" charset="0"/>
                <a:cs typeface="Times New Roman" pitchFamily="18" charset="0"/>
              </a:rPr>
              <a:t>: He, Ne.</a:t>
            </a:r>
          </a:p>
        </p:txBody>
      </p:sp>
    </p:spTree>
    <p:extLst>
      <p:ext uri="{BB962C8B-B14F-4D97-AF65-F5344CB8AC3E}">
        <p14:creationId xmlns:p14="http://schemas.microsoft.com/office/powerpoint/2010/main" val="138881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A127814-2236-469A-BE3F-0B4D62480BA1}"/>
              </a:ext>
            </a:extLst>
          </p:cNvPr>
          <p:cNvSpPr>
            <a:spLocks noGrp="1"/>
          </p:cNvSpPr>
          <p:nvPr>
            <p:ph type="title"/>
          </p:nvPr>
        </p:nvSpPr>
        <p:spPr/>
        <p:txBody>
          <a:bodyPr/>
          <a:lstStyle/>
          <a:p>
            <a:pPr>
              <a:spcBef>
                <a:spcPts val="0"/>
              </a:spcBef>
              <a:spcAft>
                <a:spcPts val="0"/>
              </a:spcAft>
            </a:pPr>
            <a:r>
              <a:rPr lang="vi-VN" sz="18400">
                <a:solidFill>
                  <a:srgbClr val="00B0F0"/>
                </a:solidFill>
                <a:latin typeface="+mn-lt"/>
              </a:rPr>
              <a:t>I.</a:t>
            </a:r>
            <a:endParaRPr lang="vi-VN" sz="18400" dirty="0">
              <a:solidFill>
                <a:srgbClr val="00B0F0"/>
              </a:solidFill>
              <a:latin typeface="+mn-lt"/>
            </a:endParaRPr>
          </a:p>
        </p:txBody>
      </p:sp>
      <p:pic>
        <p:nvPicPr>
          <p:cNvPr id="3" name="Picture 2">
            <a:extLst>
              <a:ext uri="{FF2B5EF4-FFF2-40B4-BE49-F238E27FC236}">
                <a16:creationId xmlns:a16="http://schemas.microsoft.com/office/drawing/2014/main" id="{BF6740FD-4360-4F88-A48A-28404528ECD0}"/>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59493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AB665B9-8D93-4C02-8AED-A5E83ADA90C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70632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A7341F-6314-8829-3940-46FBDB194D52}"/>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56" name="Object 55">
            <a:extLst>
              <a:ext uri="{FF2B5EF4-FFF2-40B4-BE49-F238E27FC236}">
                <a16:creationId xmlns:a16="http://schemas.microsoft.com/office/drawing/2014/main" id="{440E664E-E044-2348-5EC7-D94EB981EC61}"/>
              </a:ext>
            </a:extLst>
          </p:cNvPr>
          <p:cNvGraphicFramePr>
            <a:graphicFrameLocks noChangeAspect="1"/>
          </p:cNvGraphicFramePr>
          <p:nvPr>
            <p:extLst>
              <p:ext uri="{D42A27DB-BD31-4B8C-83A1-F6EECF244321}">
                <p14:modId xmlns:p14="http://schemas.microsoft.com/office/powerpoint/2010/main" val="2904400527"/>
              </p:ext>
            </p:extLst>
          </p:nvPr>
        </p:nvGraphicFramePr>
        <p:xfrm>
          <a:off x="452804" y="1178643"/>
          <a:ext cx="1638300" cy="1455737"/>
        </p:xfrm>
        <a:graphic>
          <a:graphicData uri="http://schemas.openxmlformats.org/presentationml/2006/ole">
            <mc:AlternateContent xmlns:mc="http://schemas.openxmlformats.org/markup-compatibility/2006">
              <mc:Choice xmlns:v="urn:schemas-microsoft-com:vml" Requires="v">
                <p:oleObj name="Bitmap Image" r:id="rId2" imgW="1638360" imgH="1455480" progId="Paint.Picture">
                  <p:embed/>
                </p:oleObj>
              </mc:Choice>
              <mc:Fallback>
                <p:oleObj name="Bitmap Image" r:id="rId2" imgW="1638360" imgH="1455480" progId="Paint.Picture">
                  <p:embed/>
                  <p:pic>
                    <p:nvPicPr>
                      <p:cNvPr id="0" name=""/>
                      <p:cNvPicPr/>
                      <p:nvPr/>
                    </p:nvPicPr>
                    <p:blipFill>
                      <a:blip r:embed="rId3"/>
                      <a:stretch>
                        <a:fillRect/>
                      </a:stretch>
                    </p:blipFill>
                    <p:spPr>
                      <a:xfrm>
                        <a:off x="452804" y="1178643"/>
                        <a:ext cx="1638300" cy="1455737"/>
                      </a:xfrm>
                      <a:prstGeom prst="rect">
                        <a:avLst/>
                      </a:prstGeom>
                    </p:spPr>
                  </p:pic>
                </p:oleObj>
              </mc:Fallback>
            </mc:AlternateContent>
          </a:graphicData>
        </a:graphic>
      </p:graphicFrame>
      <p:graphicFrame>
        <p:nvGraphicFramePr>
          <p:cNvPr id="107" name="Object 106">
            <a:extLst>
              <a:ext uri="{FF2B5EF4-FFF2-40B4-BE49-F238E27FC236}">
                <a16:creationId xmlns:a16="http://schemas.microsoft.com/office/drawing/2014/main" id="{24C1599F-8927-4A78-9C74-B47BAC5D1F07}"/>
              </a:ext>
            </a:extLst>
          </p:cNvPr>
          <p:cNvGraphicFramePr>
            <a:graphicFrameLocks noChangeAspect="1"/>
          </p:cNvGraphicFramePr>
          <p:nvPr>
            <p:extLst>
              <p:ext uri="{D42A27DB-BD31-4B8C-83A1-F6EECF244321}">
                <p14:modId xmlns:p14="http://schemas.microsoft.com/office/powerpoint/2010/main" val="4090972084"/>
              </p:ext>
            </p:extLst>
          </p:nvPr>
        </p:nvGraphicFramePr>
        <p:xfrm>
          <a:off x="9196387" y="0"/>
          <a:ext cx="2995613" cy="6629400"/>
        </p:xfrm>
        <a:graphic>
          <a:graphicData uri="http://schemas.openxmlformats.org/presentationml/2006/ole">
            <mc:AlternateContent xmlns:mc="http://schemas.openxmlformats.org/markup-compatibility/2006">
              <mc:Choice xmlns:v="urn:schemas-microsoft-com:vml" Requires="v">
                <p:oleObj name="Bitmap Image" r:id="rId4" imgW="2994840" imgH="6629400" progId="Paint.Picture">
                  <p:embed/>
                </p:oleObj>
              </mc:Choice>
              <mc:Fallback>
                <p:oleObj name="Bitmap Image" r:id="rId4" imgW="2994840" imgH="6629400" progId="Paint.Picture">
                  <p:embed/>
                  <p:pic>
                    <p:nvPicPr>
                      <p:cNvPr id="0" name=""/>
                      <p:cNvPicPr/>
                      <p:nvPr/>
                    </p:nvPicPr>
                    <p:blipFill>
                      <a:blip r:embed="rId5"/>
                      <a:stretch>
                        <a:fillRect/>
                      </a:stretch>
                    </p:blipFill>
                    <p:spPr>
                      <a:xfrm>
                        <a:off x="9196387" y="0"/>
                        <a:ext cx="2995613" cy="6629400"/>
                      </a:xfrm>
                      <a:prstGeom prst="rect">
                        <a:avLst/>
                      </a:prstGeom>
                    </p:spPr>
                  </p:pic>
                </p:oleObj>
              </mc:Fallback>
            </mc:AlternateContent>
          </a:graphicData>
        </a:graphic>
      </p:graphicFrame>
      <p:grpSp>
        <p:nvGrpSpPr>
          <p:cNvPr id="116" name="Group 115">
            <a:extLst>
              <a:ext uri="{FF2B5EF4-FFF2-40B4-BE49-F238E27FC236}">
                <a16:creationId xmlns:a16="http://schemas.microsoft.com/office/drawing/2014/main" id="{E76AE3B4-37DF-3069-F414-FF6F8761ECCF}"/>
              </a:ext>
            </a:extLst>
          </p:cNvPr>
          <p:cNvGrpSpPr/>
          <p:nvPr/>
        </p:nvGrpSpPr>
        <p:grpSpPr>
          <a:xfrm>
            <a:off x="3324483" y="569240"/>
            <a:ext cx="1078814" cy="1173242"/>
            <a:chOff x="3324483" y="569240"/>
            <a:chExt cx="1078814" cy="1173242"/>
          </a:xfrm>
        </p:grpSpPr>
        <p:sp>
          <p:nvSpPr>
            <p:cNvPr id="109" name="Oval 108">
              <a:extLst>
                <a:ext uri="{FF2B5EF4-FFF2-40B4-BE49-F238E27FC236}">
                  <a16:creationId xmlns:a16="http://schemas.microsoft.com/office/drawing/2014/main" id="{0A78A605-F33C-7B72-165E-D86352191325}"/>
                </a:ext>
              </a:extLst>
            </p:cNvPr>
            <p:cNvSpPr/>
            <p:nvPr/>
          </p:nvSpPr>
          <p:spPr>
            <a:xfrm>
              <a:off x="3559022" y="831290"/>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0" name="Oval 109">
              <a:extLst>
                <a:ext uri="{FF2B5EF4-FFF2-40B4-BE49-F238E27FC236}">
                  <a16:creationId xmlns:a16="http://schemas.microsoft.com/office/drawing/2014/main" id="{34AF6CEF-A191-9375-B8DA-9A44CE25C3EE}"/>
                </a:ext>
              </a:extLst>
            </p:cNvPr>
            <p:cNvSpPr/>
            <p:nvPr/>
          </p:nvSpPr>
          <p:spPr>
            <a:xfrm>
              <a:off x="3716887" y="1002973"/>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1" name="TextBox 110">
              <a:extLst>
                <a:ext uri="{FF2B5EF4-FFF2-40B4-BE49-F238E27FC236}">
                  <a16:creationId xmlns:a16="http://schemas.microsoft.com/office/drawing/2014/main" id="{F103DDF2-394D-7717-8AB0-F4E8BCF5F650}"/>
                </a:ext>
              </a:extLst>
            </p:cNvPr>
            <p:cNvSpPr txBox="1"/>
            <p:nvPr/>
          </p:nvSpPr>
          <p:spPr>
            <a:xfrm>
              <a:off x="3617631" y="983605"/>
              <a:ext cx="417102" cy="401659"/>
            </a:xfrm>
            <a:prstGeom prst="rect">
              <a:avLst/>
            </a:prstGeom>
            <a:noFill/>
          </p:spPr>
          <p:txBody>
            <a:bodyPr wrap="none" rtlCol="0">
              <a:spAutoFit/>
            </a:bodyPr>
            <a:lstStyle/>
            <a:p>
              <a:r>
                <a:rPr lang="en-US" dirty="0"/>
                <a:t>+3</a:t>
              </a:r>
              <a:endParaRPr lang="vi-VN" dirty="0"/>
            </a:p>
          </p:txBody>
        </p:sp>
        <p:sp>
          <p:nvSpPr>
            <p:cNvPr id="112" name="Oval 111">
              <a:extLst>
                <a:ext uri="{FF2B5EF4-FFF2-40B4-BE49-F238E27FC236}">
                  <a16:creationId xmlns:a16="http://schemas.microsoft.com/office/drawing/2014/main" id="{76D29801-EE68-11A0-6E3C-0228CED56DAC}"/>
                </a:ext>
              </a:extLst>
            </p:cNvPr>
            <p:cNvSpPr/>
            <p:nvPr/>
          </p:nvSpPr>
          <p:spPr>
            <a:xfrm flipH="1" flipV="1">
              <a:off x="4093342" y="1272308"/>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3" name="Oval 112">
              <a:extLst>
                <a:ext uri="{FF2B5EF4-FFF2-40B4-BE49-F238E27FC236}">
                  <a16:creationId xmlns:a16="http://schemas.microsoft.com/office/drawing/2014/main" id="{BBFCA03D-A1AF-3E34-03A7-459F3955EDE8}"/>
                </a:ext>
              </a:extLst>
            </p:cNvPr>
            <p:cNvSpPr/>
            <p:nvPr/>
          </p:nvSpPr>
          <p:spPr>
            <a:xfrm>
              <a:off x="3324483" y="569240"/>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4" name="Oval 113">
              <a:extLst>
                <a:ext uri="{FF2B5EF4-FFF2-40B4-BE49-F238E27FC236}">
                  <a16:creationId xmlns:a16="http://schemas.microsoft.com/office/drawing/2014/main" id="{A5414FA9-9EA4-B12D-64C7-7B3D3C50F89D}"/>
                </a:ext>
              </a:extLst>
            </p:cNvPr>
            <p:cNvSpPr/>
            <p:nvPr/>
          </p:nvSpPr>
          <p:spPr>
            <a:xfrm flipH="1" flipV="1">
              <a:off x="4132448" y="156980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5" name="Oval 114">
              <a:extLst>
                <a:ext uri="{FF2B5EF4-FFF2-40B4-BE49-F238E27FC236}">
                  <a16:creationId xmlns:a16="http://schemas.microsoft.com/office/drawing/2014/main" id="{E5F5F062-6DF3-80CB-F62F-81F839B2FAB9}"/>
                </a:ext>
              </a:extLst>
            </p:cNvPr>
            <p:cNvSpPr/>
            <p:nvPr/>
          </p:nvSpPr>
          <p:spPr>
            <a:xfrm flipH="1" flipV="1">
              <a:off x="3640140" y="84872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148" name="Group 147">
            <a:extLst>
              <a:ext uri="{FF2B5EF4-FFF2-40B4-BE49-F238E27FC236}">
                <a16:creationId xmlns:a16="http://schemas.microsoft.com/office/drawing/2014/main" id="{BC71C0BC-6054-2EAD-274F-395EA66ACA79}"/>
              </a:ext>
            </a:extLst>
          </p:cNvPr>
          <p:cNvGrpSpPr/>
          <p:nvPr/>
        </p:nvGrpSpPr>
        <p:grpSpPr>
          <a:xfrm>
            <a:off x="5758530" y="549518"/>
            <a:ext cx="1437232" cy="1563032"/>
            <a:chOff x="5251789" y="414061"/>
            <a:chExt cx="1437232" cy="1563032"/>
          </a:xfrm>
        </p:grpSpPr>
        <p:sp>
          <p:nvSpPr>
            <p:cNvPr id="118" name="Oval 117">
              <a:extLst>
                <a:ext uri="{FF2B5EF4-FFF2-40B4-BE49-F238E27FC236}">
                  <a16:creationId xmlns:a16="http://schemas.microsoft.com/office/drawing/2014/main" id="{D93CB4F6-1CCB-FDC6-D730-1C0D0186F457}"/>
                </a:ext>
              </a:extLst>
            </p:cNvPr>
            <p:cNvSpPr/>
            <p:nvPr/>
          </p:nvSpPr>
          <p:spPr>
            <a:xfrm>
              <a:off x="5676319" y="859863"/>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Oval 118">
              <a:extLst>
                <a:ext uri="{FF2B5EF4-FFF2-40B4-BE49-F238E27FC236}">
                  <a16:creationId xmlns:a16="http://schemas.microsoft.com/office/drawing/2014/main" id="{A2111226-C471-8F6F-1EC7-F24168EDDBF8}"/>
                </a:ext>
              </a:extLst>
            </p:cNvPr>
            <p:cNvSpPr/>
            <p:nvPr/>
          </p:nvSpPr>
          <p:spPr>
            <a:xfrm>
              <a:off x="5834184" y="1031546"/>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0" name="TextBox 119">
              <a:extLst>
                <a:ext uri="{FF2B5EF4-FFF2-40B4-BE49-F238E27FC236}">
                  <a16:creationId xmlns:a16="http://schemas.microsoft.com/office/drawing/2014/main" id="{3BDAA4DB-6D2F-4F9E-7C24-62708EFCBE0D}"/>
                </a:ext>
              </a:extLst>
            </p:cNvPr>
            <p:cNvSpPr txBox="1"/>
            <p:nvPr/>
          </p:nvSpPr>
          <p:spPr>
            <a:xfrm>
              <a:off x="5691066" y="983605"/>
              <a:ext cx="558679" cy="369332"/>
            </a:xfrm>
            <a:prstGeom prst="rect">
              <a:avLst/>
            </a:prstGeom>
            <a:noFill/>
          </p:spPr>
          <p:txBody>
            <a:bodyPr wrap="square" rtlCol="0">
              <a:spAutoFit/>
            </a:bodyPr>
            <a:lstStyle/>
            <a:p>
              <a:r>
                <a:rPr lang="en-US" dirty="0"/>
                <a:t>+11</a:t>
              </a:r>
              <a:endParaRPr lang="vi-VN" dirty="0"/>
            </a:p>
          </p:txBody>
        </p:sp>
        <p:sp>
          <p:nvSpPr>
            <p:cNvPr id="121" name="Oval 120">
              <a:extLst>
                <a:ext uri="{FF2B5EF4-FFF2-40B4-BE49-F238E27FC236}">
                  <a16:creationId xmlns:a16="http://schemas.microsoft.com/office/drawing/2014/main" id="{4705CDC7-A70A-048D-633E-916662C4AFDE}"/>
                </a:ext>
              </a:extLst>
            </p:cNvPr>
            <p:cNvSpPr/>
            <p:nvPr/>
          </p:nvSpPr>
          <p:spPr>
            <a:xfrm flipH="1" flipV="1">
              <a:off x="6210639" y="130088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2" name="Oval 121">
              <a:extLst>
                <a:ext uri="{FF2B5EF4-FFF2-40B4-BE49-F238E27FC236}">
                  <a16:creationId xmlns:a16="http://schemas.microsoft.com/office/drawing/2014/main" id="{5671B0B5-D583-1191-DE38-CE3B318433CE}"/>
                </a:ext>
              </a:extLst>
            </p:cNvPr>
            <p:cNvSpPr/>
            <p:nvPr/>
          </p:nvSpPr>
          <p:spPr>
            <a:xfrm>
              <a:off x="5441780" y="597813"/>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3" name="Oval 122">
              <a:extLst>
                <a:ext uri="{FF2B5EF4-FFF2-40B4-BE49-F238E27FC236}">
                  <a16:creationId xmlns:a16="http://schemas.microsoft.com/office/drawing/2014/main" id="{D73A1BC9-EE0F-954D-C9A5-8414EC0E8FD2}"/>
                </a:ext>
              </a:extLst>
            </p:cNvPr>
            <p:cNvSpPr/>
            <p:nvPr/>
          </p:nvSpPr>
          <p:spPr>
            <a:xfrm flipH="1" flipV="1">
              <a:off x="6249745" y="159837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4" name="Oval 123">
              <a:extLst>
                <a:ext uri="{FF2B5EF4-FFF2-40B4-BE49-F238E27FC236}">
                  <a16:creationId xmlns:a16="http://schemas.microsoft.com/office/drawing/2014/main" id="{4FA4AC06-983D-2B4D-8CA1-E8BB299AB8DC}"/>
                </a:ext>
              </a:extLst>
            </p:cNvPr>
            <p:cNvSpPr/>
            <p:nvPr/>
          </p:nvSpPr>
          <p:spPr>
            <a:xfrm flipH="1" flipV="1">
              <a:off x="5757437" y="87729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5" name="Oval 124">
              <a:extLst>
                <a:ext uri="{FF2B5EF4-FFF2-40B4-BE49-F238E27FC236}">
                  <a16:creationId xmlns:a16="http://schemas.microsoft.com/office/drawing/2014/main" id="{EE7616F9-BC7C-DEAC-455E-7764C3BC923F}"/>
                </a:ext>
              </a:extLst>
            </p:cNvPr>
            <p:cNvSpPr/>
            <p:nvPr/>
          </p:nvSpPr>
          <p:spPr>
            <a:xfrm>
              <a:off x="5251789" y="414061"/>
              <a:ext cx="1437232" cy="156303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6" name="Oval 125">
              <a:extLst>
                <a:ext uri="{FF2B5EF4-FFF2-40B4-BE49-F238E27FC236}">
                  <a16:creationId xmlns:a16="http://schemas.microsoft.com/office/drawing/2014/main" id="{250F4DA4-4B40-83F4-326D-69A6F7686286}"/>
                </a:ext>
              </a:extLst>
            </p:cNvPr>
            <p:cNvSpPr/>
            <p:nvPr/>
          </p:nvSpPr>
          <p:spPr>
            <a:xfrm flipH="1" flipV="1">
              <a:off x="6210639" y="61013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7" name="Oval 126">
              <a:extLst>
                <a:ext uri="{FF2B5EF4-FFF2-40B4-BE49-F238E27FC236}">
                  <a16:creationId xmlns:a16="http://schemas.microsoft.com/office/drawing/2014/main" id="{0D65BDE0-5A3C-AB39-8919-BDD6DC3FCAFD}"/>
                </a:ext>
              </a:extLst>
            </p:cNvPr>
            <p:cNvSpPr/>
            <p:nvPr/>
          </p:nvSpPr>
          <p:spPr>
            <a:xfrm flipH="1" flipV="1">
              <a:off x="6413380" y="88552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8" name="Oval 127">
              <a:extLst>
                <a:ext uri="{FF2B5EF4-FFF2-40B4-BE49-F238E27FC236}">
                  <a16:creationId xmlns:a16="http://schemas.microsoft.com/office/drawing/2014/main" id="{8D95D190-8314-3ED3-DB4B-A171A6F5E95C}"/>
                </a:ext>
              </a:extLst>
            </p:cNvPr>
            <p:cNvSpPr/>
            <p:nvPr/>
          </p:nvSpPr>
          <p:spPr>
            <a:xfrm flipH="1" flipV="1">
              <a:off x="5862405" y="55015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9" name="Oval 128">
              <a:extLst>
                <a:ext uri="{FF2B5EF4-FFF2-40B4-BE49-F238E27FC236}">
                  <a16:creationId xmlns:a16="http://schemas.microsoft.com/office/drawing/2014/main" id="{3D7F4624-4B29-B37F-A715-A34A8FC15732}"/>
                </a:ext>
              </a:extLst>
            </p:cNvPr>
            <p:cNvSpPr/>
            <p:nvPr/>
          </p:nvSpPr>
          <p:spPr>
            <a:xfrm flipH="1" flipV="1">
              <a:off x="5468639" y="86134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0" name="Oval 129">
              <a:extLst>
                <a:ext uri="{FF2B5EF4-FFF2-40B4-BE49-F238E27FC236}">
                  <a16:creationId xmlns:a16="http://schemas.microsoft.com/office/drawing/2014/main" id="{5F0B4174-82B6-6091-1634-DEC38D7C1D7D}"/>
                </a:ext>
              </a:extLst>
            </p:cNvPr>
            <p:cNvSpPr/>
            <p:nvPr/>
          </p:nvSpPr>
          <p:spPr>
            <a:xfrm flipH="1" flipV="1">
              <a:off x="5417126" y="132653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1" name="Oval 130">
              <a:extLst>
                <a:ext uri="{FF2B5EF4-FFF2-40B4-BE49-F238E27FC236}">
                  <a16:creationId xmlns:a16="http://schemas.microsoft.com/office/drawing/2014/main" id="{E7E293C9-49E0-65D4-9A2D-CCDF3F99DBED}"/>
                </a:ext>
              </a:extLst>
            </p:cNvPr>
            <p:cNvSpPr/>
            <p:nvPr/>
          </p:nvSpPr>
          <p:spPr>
            <a:xfrm flipH="1" flipV="1">
              <a:off x="5780184" y="1670722"/>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2" name="Oval 131">
              <a:extLst>
                <a:ext uri="{FF2B5EF4-FFF2-40B4-BE49-F238E27FC236}">
                  <a16:creationId xmlns:a16="http://schemas.microsoft.com/office/drawing/2014/main" id="{50697F97-945D-7CD6-4041-68472E617469}"/>
                </a:ext>
              </a:extLst>
            </p:cNvPr>
            <p:cNvSpPr/>
            <p:nvPr/>
          </p:nvSpPr>
          <p:spPr>
            <a:xfrm flipH="1" flipV="1">
              <a:off x="5523790" y="49143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4" name="Oval 133">
              <a:extLst>
                <a:ext uri="{FF2B5EF4-FFF2-40B4-BE49-F238E27FC236}">
                  <a16:creationId xmlns:a16="http://schemas.microsoft.com/office/drawing/2014/main" id="{705BD99A-51BD-351D-6940-98F1A6959CCD}"/>
                </a:ext>
              </a:extLst>
            </p:cNvPr>
            <p:cNvSpPr/>
            <p:nvPr/>
          </p:nvSpPr>
          <p:spPr>
            <a:xfrm flipH="1" flipV="1">
              <a:off x="6466987" y="126395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38" name="Oval 137">
            <a:extLst>
              <a:ext uri="{FF2B5EF4-FFF2-40B4-BE49-F238E27FC236}">
                <a16:creationId xmlns:a16="http://schemas.microsoft.com/office/drawing/2014/main" id="{BAE93B77-D6A2-FE0A-3A0B-367A1991B66F}"/>
              </a:ext>
            </a:extLst>
          </p:cNvPr>
          <p:cNvSpPr/>
          <p:nvPr/>
        </p:nvSpPr>
        <p:spPr>
          <a:xfrm>
            <a:off x="3679179" y="3422269"/>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0" name="Oval 139">
            <a:extLst>
              <a:ext uri="{FF2B5EF4-FFF2-40B4-BE49-F238E27FC236}">
                <a16:creationId xmlns:a16="http://schemas.microsoft.com/office/drawing/2014/main" id="{AB130C90-EE63-8307-01E3-9990278F57F4}"/>
              </a:ext>
            </a:extLst>
          </p:cNvPr>
          <p:cNvSpPr/>
          <p:nvPr/>
        </p:nvSpPr>
        <p:spPr>
          <a:xfrm flipH="1" flipV="1">
            <a:off x="4055634" y="369160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1" name="Oval 140">
            <a:extLst>
              <a:ext uri="{FF2B5EF4-FFF2-40B4-BE49-F238E27FC236}">
                <a16:creationId xmlns:a16="http://schemas.microsoft.com/office/drawing/2014/main" id="{9273FDDD-473C-A6EE-9319-122A37AF1740}"/>
              </a:ext>
            </a:extLst>
          </p:cNvPr>
          <p:cNvSpPr/>
          <p:nvPr/>
        </p:nvSpPr>
        <p:spPr>
          <a:xfrm>
            <a:off x="3286775" y="2988536"/>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3" name="Oval 142">
            <a:extLst>
              <a:ext uri="{FF2B5EF4-FFF2-40B4-BE49-F238E27FC236}">
                <a16:creationId xmlns:a16="http://schemas.microsoft.com/office/drawing/2014/main" id="{0C0AF1CE-B645-DBDD-158E-3B72BF282913}"/>
              </a:ext>
            </a:extLst>
          </p:cNvPr>
          <p:cNvSpPr/>
          <p:nvPr/>
        </p:nvSpPr>
        <p:spPr>
          <a:xfrm flipH="1" flipV="1">
            <a:off x="3602432" y="326801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2" name="Group 1"/>
          <p:cNvGrpSpPr/>
          <p:nvPr/>
        </p:nvGrpSpPr>
        <p:grpSpPr>
          <a:xfrm>
            <a:off x="3232775" y="3047313"/>
            <a:ext cx="1191423" cy="1184143"/>
            <a:chOff x="3232775" y="3047313"/>
            <a:chExt cx="1191423" cy="1184143"/>
          </a:xfrm>
        </p:grpSpPr>
        <p:sp>
          <p:nvSpPr>
            <p:cNvPr id="137" name="Oval 136">
              <a:extLst>
                <a:ext uri="{FF2B5EF4-FFF2-40B4-BE49-F238E27FC236}">
                  <a16:creationId xmlns:a16="http://schemas.microsoft.com/office/drawing/2014/main" id="{687D4EC6-AC77-81AA-5653-7504F471E90A}"/>
                </a:ext>
              </a:extLst>
            </p:cNvPr>
            <p:cNvSpPr/>
            <p:nvPr/>
          </p:nvSpPr>
          <p:spPr>
            <a:xfrm>
              <a:off x="3521314" y="3250586"/>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9" name="TextBox 138">
              <a:extLst>
                <a:ext uri="{FF2B5EF4-FFF2-40B4-BE49-F238E27FC236}">
                  <a16:creationId xmlns:a16="http://schemas.microsoft.com/office/drawing/2014/main" id="{3CF100B2-94AF-F955-950B-CD511CF31F0E}"/>
                </a:ext>
              </a:extLst>
            </p:cNvPr>
            <p:cNvSpPr txBox="1"/>
            <p:nvPr/>
          </p:nvSpPr>
          <p:spPr>
            <a:xfrm>
              <a:off x="3579923" y="3402901"/>
              <a:ext cx="447558" cy="369332"/>
            </a:xfrm>
            <a:prstGeom prst="rect">
              <a:avLst/>
            </a:prstGeom>
            <a:noFill/>
          </p:spPr>
          <p:txBody>
            <a:bodyPr wrap="none" rtlCol="0">
              <a:spAutoFit/>
            </a:bodyPr>
            <a:lstStyle/>
            <a:p>
              <a:r>
                <a:rPr lang="en-US" dirty="0"/>
                <a:t>+9</a:t>
              </a:r>
              <a:endParaRPr lang="vi-VN" dirty="0"/>
            </a:p>
          </p:txBody>
        </p:sp>
        <p:sp>
          <p:nvSpPr>
            <p:cNvPr id="142" name="Oval 141">
              <a:extLst>
                <a:ext uri="{FF2B5EF4-FFF2-40B4-BE49-F238E27FC236}">
                  <a16:creationId xmlns:a16="http://schemas.microsoft.com/office/drawing/2014/main" id="{219A8B69-CA10-F8DD-7C52-45176FF081C8}"/>
                </a:ext>
              </a:extLst>
            </p:cNvPr>
            <p:cNvSpPr/>
            <p:nvPr/>
          </p:nvSpPr>
          <p:spPr>
            <a:xfrm flipH="1" flipV="1">
              <a:off x="4094740" y="398910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4" name="Oval 143">
              <a:extLst>
                <a:ext uri="{FF2B5EF4-FFF2-40B4-BE49-F238E27FC236}">
                  <a16:creationId xmlns:a16="http://schemas.microsoft.com/office/drawing/2014/main" id="{15ECB7A3-FD53-CE76-84EC-AB0ACD5AB9D8}"/>
                </a:ext>
              </a:extLst>
            </p:cNvPr>
            <p:cNvSpPr/>
            <p:nvPr/>
          </p:nvSpPr>
          <p:spPr>
            <a:xfrm flipH="1" flipV="1">
              <a:off x="3324483" y="387168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5" name="Oval 144">
              <a:extLst>
                <a:ext uri="{FF2B5EF4-FFF2-40B4-BE49-F238E27FC236}">
                  <a16:creationId xmlns:a16="http://schemas.microsoft.com/office/drawing/2014/main" id="{961BFC2C-8C16-5965-60B9-D20ED4FEE91D}"/>
                </a:ext>
              </a:extLst>
            </p:cNvPr>
            <p:cNvSpPr/>
            <p:nvPr/>
          </p:nvSpPr>
          <p:spPr>
            <a:xfrm flipH="1" flipV="1">
              <a:off x="4155652" y="313313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6" name="Oval 145">
              <a:extLst>
                <a:ext uri="{FF2B5EF4-FFF2-40B4-BE49-F238E27FC236}">
                  <a16:creationId xmlns:a16="http://schemas.microsoft.com/office/drawing/2014/main" id="{9ABAACA3-01F6-AA75-6F97-008C65B84D6F}"/>
                </a:ext>
              </a:extLst>
            </p:cNvPr>
            <p:cNvSpPr/>
            <p:nvPr/>
          </p:nvSpPr>
          <p:spPr>
            <a:xfrm flipH="1" flipV="1">
              <a:off x="3413314" y="304731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7" name="Oval 146">
              <a:extLst>
                <a:ext uri="{FF2B5EF4-FFF2-40B4-BE49-F238E27FC236}">
                  <a16:creationId xmlns:a16="http://schemas.microsoft.com/office/drawing/2014/main" id="{45512D51-D2CC-256A-5297-7CA123153157}"/>
                </a:ext>
              </a:extLst>
            </p:cNvPr>
            <p:cNvSpPr/>
            <p:nvPr/>
          </p:nvSpPr>
          <p:spPr>
            <a:xfrm flipH="1" flipV="1">
              <a:off x="3640140" y="411400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9" name="Oval 148">
              <a:extLst>
                <a:ext uri="{FF2B5EF4-FFF2-40B4-BE49-F238E27FC236}">
                  <a16:creationId xmlns:a16="http://schemas.microsoft.com/office/drawing/2014/main" id="{7C3233D0-1066-D2FD-531F-96324BBEA0B4}"/>
                </a:ext>
              </a:extLst>
            </p:cNvPr>
            <p:cNvSpPr/>
            <p:nvPr/>
          </p:nvSpPr>
          <p:spPr>
            <a:xfrm flipH="1" flipV="1">
              <a:off x="4316198" y="352757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0" name="Oval 149">
              <a:extLst>
                <a:ext uri="{FF2B5EF4-FFF2-40B4-BE49-F238E27FC236}">
                  <a16:creationId xmlns:a16="http://schemas.microsoft.com/office/drawing/2014/main" id="{C7386968-E0EC-4778-7672-61691D01C6DD}"/>
                </a:ext>
              </a:extLst>
            </p:cNvPr>
            <p:cNvSpPr/>
            <p:nvPr/>
          </p:nvSpPr>
          <p:spPr>
            <a:xfrm flipH="1" flipV="1">
              <a:off x="3232775" y="3444319"/>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52" name="Oval 151">
            <a:extLst>
              <a:ext uri="{FF2B5EF4-FFF2-40B4-BE49-F238E27FC236}">
                <a16:creationId xmlns:a16="http://schemas.microsoft.com/office/drawing/2014/main" id="{DA1DE9AD-F3DA-0116-12D8-F2C581AA482E}"/>
              </a:ext>
            </a:extLst>
          </p:cNvPr>
          <p:cNvSpPr/>
          <p:nvPr/>
        </p:nvSpPr>
        <p:spPr>
          <a:xfrm>
            <a:off x="5667092" y="3174079"/>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3" name="Oval 152">
            <a:extLst>
              <a:ext uri="{FF2B5EF4-FFF2-40B4-BE49-F238E27FC236}">
                <a16:creationId xmlns:a16="http://schemas.microsoft.com/office/drawing/2014/main" id="{29B16C72-34D4-7E62-7153-54908DE102CC}"/>
              </a:ext>
            </a:extLst>
          </p:cNvPr>
          <p:cNvSpPr/>
          <p:nvPr/>
        </p:nvSpPr>
        <p:spPr>
          <a:xfrm>
            <a:off x="5824957" y="3345762"/>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4" name="TextBox 153">
            <a:extLst>
              <a:ext uri="{FF2B5EF4-FFF2-40B4-BE49-F238E27FC236}">
                <a16:creationId xmlns:a16="http://schemas.microsoft.com/office/drawing/2014/main" id="{84906F26-4559-E9B6-A1DD-51653C4056AE}"/>
              </a:ext>
            </a:extLst>
          </p:cNvPr>
          <p:cNvSpPr txBox="1"/>
          <p:nvPr/>
        </p:nvSpPr>
        <p:spPr>
          <a:xfrm>
            <a:off x="5681839" y="3297821"/>
            <a:ext cx="602641" cy="369332"/>
          </a:xfrm>
          <a:prstGeom prst="rect">
            <a:avLst/>
          </a:prstGeom>
          <a:noFill/>
        </p:spPr>
        <p:txBody>
          <a:bodyPr wrap="square" rtlCol="0">
            <a:spAutoFit/>
          </a:bodyPr>
          <a:lstStyle/>
          <a:p>
            <a:r>
              <a:rPr lang="en-US" dirty="0"/>
              <a:t>+17</a:t>
            </a:r>
            <a:endParaRPr lang="vi-VN" dirty="0"/>
          </a:p>
        </p:txBody>
      </p:sp>
      <p:sp>
        <p:nvSpPr>
          <p:cNvPr id="155" name="Oval 154">
            <a:extLst>
              <a:ext uri="{FF2B5EF4-FFF2-40B4-BE49-F238E27FC236}">
                <a16:creationId xmlns:a16="http://schemas.microsoft.com/office/drawing/2014/main" id="{DC54184E-D08E-D5CB-A34B-13C02A08AB7B}"/>
              </a:ext>
            </a:extLst>
          </p:cNvPr>
          <p:cNvSpPr/>
          <p:nvPr/>
        </p:nvSpPr>
        <p:spPr>
          <a:xfrm flipH="1" flipV="1">
            <a:off x="6201412" y="361509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6" name="Oval 155">
            <a:extLst>
              <a:ext uri="{FF2B5EF4-FFF2-40B4-BE49-F238E27FC236}">
                <a16:creationId xmlns:a16="http://schemas.microsoft.com/office/drawing/2014/main" id="{9252D37A-5FBA-F117-646A-00B940BDBB73}"/>
              </a:ext>
            </a:extLst>
          </p:cNvPr>
          <p:cNvSpPr/>
          <p:nvPr/>
        </p:nvSpPr>
        <p:spPr>
          <a:xfrm>
            <a:off x="5432553" y="2912029"/>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7" name="Oval 156">
            <a:extLst>
              <a:ext uri="{FF2B5EF4-FFF2-40B4-BE49-F238E27FC236}">
                <a16:creationId xmlns:a16="http://schemas.microsoft.com/office/drawing/2014/main" id="{940659F4-AD31-2466-7CF8-D98545B68F77}"/>
              </a:ext>
            </a:extLst>
          </p:cNvPr>
          <p:cNvSpPr/>
          <p:nvPr/>
        </p:nvSpPr>
        <p:spPr>
          <a:xfrm flipH="1" flipV="1">
            <a:off x="6240518" y="391259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8" name="Oval 157">
            <a:extLst>
              <a:ext uri="{FF2B5EF4-FFF2-40B4-BE49-F238E27FC236}">
                <a16:creationId xmlns:a16="http://schemas.microsoft.com/office/drawing/2014/main" id="{F4591737-E918-C320-7C80-6280F0A777BE}"/>
              </a:ext>
            </a:extLst>
          </p:cNvPr>
          <p:cNvSpPr/>
          <p:nvPr/>
        </p:nvSpPr>
        <p:spPr>
          <a:xfrm flipH="1" flipV="1">
            <a:off x="5748210" y="319151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 name="Oval 158">
            <a:extLst>
              <a:ext uri="{FF2B5EF4-FFF2-40B4-BE49-F238E27FC236}">
                <a16:creationId xmlns:a16="http://schemas.microsoft.com/office/drawing/2014/main" id="{9C121FEB-AC1F-DE5D-1D77-245B516D3F29}"/>
              </a:ext>
            </a:extLst>
          </p:cNvPr>
          <p:cNvSpPr/>
          <p:nvPr/>
        </p:nvSpPr>
        <p:spPr>
          <a:xfrm>
            <a:off x="5242562" y="2728277"/>
            <a:ext cx="1437232" cy="156303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0" name="Oval 159">
            <a:extLst>
              <a:ext uri="{FF2B5EF4-FFF2-40B4-BE49-F238E27FC236}">
                <a16:creationId xmlns:a16="http://schemas.microsoft.com/office/drawing/2014/main" id="{DDB0DFD6-EA8B-8811-72C8-D2F7AD411D34}"/>
              </a:ext>
            </a:extLst>
          </p:cNvPr>
          <p:cNvSpPr/>
          <p:nvPr/>
        </p:nvSpPr>
        <p:spPr>
          <a:xfrm flipH="1" flipV="1">
            <a:off x="6201412" y="2924349"/>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1" name="Oval 160">
            <a:extLst>
              <a:ext uri="{FF2B5EF4-FFF2-40B4-BE49-F238E27FC236}">
                <a16:creationId xmlns:a16="http://schemas.microsoft.com/office/drawing/2014/main" id="{AC0995B0-4782-71CF-97CF-07269C0DB866}"/>
              </a:ext>
            </a:extLst>
          </p:cNvPr>
          <p:cNvSpPr/>
          <p:nvPr/>
        </p:nvSpPr>
        <p:spPr>
          <a:xfrm flipH="1" flipV="1">
            <a:off x="6404153" y="319973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2" name="Oval 161">
            <a:extLst>
              <a:ext uri="{FF2B5EF4-FFF2-40B4-BE49-F238E27FC236}">
                <a16:creationId xmlns:a16="http://schemas.microsoft.com/office/drawing/2014/main" id="{DF8E1B9E-5475-14AE-C20C-6C2828BF5479}"/>
              </a:ext>
            </a:extLst>
          </p:cNvPr>
          <p:cNvSpPr/>
          <p:nvPr/>
        </p:nvSpPr>
        <p:spPr>
          <a:xfrm flipH="1" flipV="1">
            <a:off x="5853178" y="286437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3" name="Oval 162">
            <a:extLst>
              <a:ext uri="{FF2B5EF4-FFF2-40B4-BE49-F238E27FC236}">
                <a16:creationId xmlns:a16="http://schemas.microsoft.com/office/drawing/2014/main" id="{563C4378-2142-F764-5492-920F268D172F}"/>
              </a:ext>
            </a:extLst>
          </p:cNvPr>
          <p:cNvSpPr/>
          <p:nvPr/>
        </p:nvSpPr>
        <p:spPr>
          <a:xfrm flipH="1" flipV="1">
            <a:off x="5459412" y="317555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4" name="Oval 163">
            <a:extLst>
              <a:ext uri="{FF2B5EF4-FFF2-40B4-BE49-F238E27FC236}">
                <a16:creationId xmlns:a16="http://schemas.microsoft.com/office/drawing/2014/main" id="{1E54C05B-FA0E-FBDD-D572-1C2EA0050897}"/>
              </a:ext>
            </a:extLst>
          </p:cNvPr>
          <p:cNvSpPr/>
          <p:nvPr/>
        </p:nvSpPr>
        <p:spPr>
          <a:xfrm flipH="1" flipV="1">
            <a:off x="5407899" y="364075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5" name="Oval 164">
            <a:extLst>
              <a:ext uri="{FF2B5EF4-FFF2-40B4-BE49-F238E27FC236}">
                <a16:creationId xmlns:a16="http://schemas.microsoft.com/office/drawing/2014/main" id="{3DF53B4C-13E8-8944-7DD7-C18D72172AAB}"/>
              </a:ext>
            </a:extLst>
          </p:cNvPr>
          <p:cNvSpPr/>
          <p:nvPr/>
        </p:nvSpPr>
        <p:spPr>
          <a:xfrm flipH="1" flipV="1">
            <a:off x="5770957" y="3984938"/>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6" name="Oval 165">
            <a:extLst>
              <a:ext uri="{FF2B5EF4-FFF2-40B4-BE49-F238E27FC236}">
                <a16:creationId xmlns:a16="http://schemas.microsoft.com/office/drawing/2014/main" id="{86D530CF-B4E1-3135-057F-D4F31F09EA67}"/>
              </a:ext>
            </a:extLst>
          </p:cNvPr>
          <p:cNvSpPr/>
          <p:nvPr/>
        </p:nvSpPr>
        <p:spPr>
          <a:xfrm flipH="1" flipV="1">
            <a:off x="5514563" y="280564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7" name="Oval 166">
            <a:extLst>
              <a:ext uri="{FF2B5EF4-FFF2-40B4-BE49-F238E27FC236}">
                <a16:creationId xmlns:a16="http://schemas.microsoft.com/office/drawing/2014/main" id="{08A0D35E-E5DB-B9FF-5E74-3BF5CABCB180}"/>
              </a:ext>
            </a:extLst>
          </p:cNvPr>
          <p:cNvSpPr/>
          <p:nvPr/>
        </p:nvSpPr>
        <p:spPr>
          <a:xfrm flipH="1" flipV="1">
            <a:off x="6457760" y="357816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8" name="Oval 167">
            <a:extLst>
              <a:ext uri="{FF2B5EF4-FFF2-40B4-BE49-F238E27FC236}">
                <a16:creationId xmlns:a16="http://schemas.microsoft.com/office/drawing/2014/main" id="{2B8B72E9-F75B-DCD0-97D0-2087855B2C61}"/>
              </a:ext>
            </a:extLst>
          </p:cNvPr>
          <p:cNvSpPr/>
          <p:nvPr/>
        </p:nvSpPr>
        <p:spPr>
          <a:xfrm flipH="1" flipV="1">
            <a:off x="5248957" y="373255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9" name="Oval 168">
            <a:extLst>
              <a:ext uri="{FF2B5EF4-FFF2-40B4-BE49-F238E27FC236}">
                <a16:creationId xmlns:a16="http://schemas.microsoft.com/office/drawing/2014/main" id="{0F4D30A2-B79C-9A3D-3A15-3486ABA2F2D7}"/>
              </a:ext>
            </a:extLst>
          </p:cNvPr>
          <p:cNvSpPr/>
          <p:nvPr/>
        </p:nvSpPr>
        <p:spPr>
          <a:xfrm flipH="1" flipV="1">
            <a:off x="6625225" y="3468846"/>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0" name="Oval 169">
            <a:extLst>
              <a:ext uri="{FF2B5EF4-FFF2-40B4-BE49-F238E27FC236}">
                <a16:creationId xmlns:a16="http://schemas.microsoft.com/office/drawing/2014/main" id="{A37C29DD-6146-6CE5-40B5-7A3B4042124E}"/>
              </a:ext>
            </a:extLst>
          </p:cNvPr>
          <p:cNvSpPr/>
          <p:nvPr/>
        </p:nvSpPr>
        <p:spPr>
          <a:xfrm flipH="1" flipV="1">
            <a:off x="6303745" y="277273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1" name="Oval 170">
            <a:extLst>
              <a:ext uri="{FF2B5EF4-FFF2-40B4-BE49-F238E27FC236}">
                <a16:creationId xmlns:a16="http://schemas.microsoft.com/office/drawing/2014/main" id="{40974FA3-FCEC-93FF-A0A9-08BABD5863AC}"/>
              </a:ext>
            </a:extLst>
          </p:cNvPr>
          <p:cNvSpPr/>
          <p:nvPr/>
        </p:nvSpPr>
        <p:spPr>
          <a:xfrm flipH="1" flipV="1">
            <a:off x="6493864" y="3879372"/>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2" name="Oval 171">
            <a:extLst>
              <a:ext uri="{FF2B5EF4-FFF2-40B4-BE49-F238E27FC236}">
                <a16:creationId xmlns:a16="http://schemas.microsoft.com/office/drawing/2014/main" id="{A02656E8-D015-66C8-A1BC-F2BAEA32C35E}"/>
              </a:ext>
            </a:extLst>
          </p:cNvPr>
          <p:cNvSpPr/>
          <p:nvPr/>
        </p:nvSpPr>
        <p:spPr>
          <a:xfrm flipH="1" flipV="1">
            <a:off x="5650530" y="415882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3" name="Oval 172">
            <a:extLst>
              <a:ext uri="{FF2B5EF4-FFF2-40B4-BE49-F238E27FC236}">
                <a16:creationId xmlns:a16="http://schemas.microsoft.com/office/drawing/2014/main" id="{1A4FEC70-4016-8CFE-CAD2-7C787FC67005}"/>
              </a:ext>
            </a:extLst>
          </p:cNvPr>
          <p:cNvSpPr/>
          <p:nvPr/>
        </p:nvSpPr>
        <p:spPr>
          <a:xfrm flipH="1" flipV="1">
            <a:off x="6081842" y="419997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6" name="Rectangle 65"/>
          <p:cNvSpPr/>
          <p:nvPr/>
        </p:nvSpPr>
        <p:spPr>
          <a:xfrm>
            <a:off x="3199066" y="1949126"/>
            <a:ext cx="1261884" cy="461665"/>
          </a:xfrm>
          <a:prstGeom prst="rect">
            <a:avLst/>
          </a:prstGeom>
        </p:spPr>
        <p:txBody>
          <a:bodyPr wrap="none">
            <a:spAutoFit/>
          </a:bodyPr>
          <a:lstStyle/>
          <a:p>
            <a:r>
              <a:rPr lang="en-US" sz="2400" b="1" dirty="0">
                <a:solidFill>
                  <a:srgbClr val="FF0000"/>
                </a:solidFill>
                <a:latin typeface="Times New Roman" pitchFamily="18" charset="0"/>
                <a:cs typeface="Times New Roman" pitchFamily="18" charset="0"/>
              </a:rPr>
              <a:t>Lithium</a:t>
            </a:r>
            <a:endParaRPr lang="en-US" sz="2400" dirty="0">
              <a:solidFill>
                <a:srgbClr val="FF0000"/>
              </a:solidFill>
            </a:endParaRPr>
          </a:p>
        </p:txBody>
      </p:sp>
      <p:sp>
        <p:nvSpPr>
          <p:cNvPr id="67" name="Rectangle 66"/>
          <p:cNvSpPr/>
          <p:nvPr/>
        </p:nvSpPr>
        <p:spPr>
          <a:xfrm>
            <a:off x="5303876" y="2202336"/>
            <a:ext cx="1194558" cy="461665"/>
          </a:xfrm>
          <a:prstGeom prst="rect">
            <a:avLst/>
          </a:prstGeom>
        </p:spPr>
        <p:txBody>
          <a:bodyPr wrap="none">
            <a:spAutoFit/>
          </a:bodyPr>
          <a:lstStyle/>
          <a:p>
            <a:r>
              <a:rPr lang="en-US" sz="2400" b="1" dirty="0">
                <a:solidFill>
                  <a:srgbClr val="FF0000"/>
                </a:solidFill>
                <a:latin typeface="Times New Roman" pitchFamily="18" charset="0"/>
                <a:cs typeface="Times New Roman" pitchFamily="18" charset="0"/>
              </a:rPr>
              <a:t>Sodium</a:t>
            </a:r>
            <a:endParaRPr lang="en-US" sz="2400" dirty="0">
              <a:solidFill>
                <a:srgbClr val="FF0000"/>
              </a:solidFill>
            </a:endParaRPr>
          </a:p>
        </p:txBody>
      </p:sp>
      <p:sp>
        <p:nvSpPr>
          <p:cNvPr id="68" name="Rectangle 67"/>
          <p:cNvSpPr/>
          <p:nvPr/>
        </p:nvSpPr>
        <p:spPr>
          <a:xfrm>
            <a:off x="3176679" y="4257255"/>
            <a:ext cx="1226618" cy="461665"/>
          </a:xfrm>
          <a:prstGeom prst="rect">
            <a:avLst/>
          </a:prstGeom>
        </p:spPr>
        <p:txBody>
          <a:bodyPr wrap="none">
            <a:spAutoFit/>
          </a:bodyPr>
          <a:lstStyle/>
          <a:p>
            <a:r>
              <a:rPr lang="en-US" sz="2400" b="1" dirty="0">
                <a:solidFill>
                  <a:srgbClr val="FF0000"/>
                </a:solidFill>
                <a:latin typeface="Times New Roman" pitchFamily="18" charset="0"/>
                <a:cs typeface="Times New Roman" pitchFamily="18" charset="0"/>
              </a:rPr>
              <a:t>fluorine</a:t>
            </a:r>
            <a:endParaRPr lang="en-US" sz="2400" dirty="0">
              <a:solidFill>
                <a:srgbClr val="FF0000"/>
              </a:solidFill>
            </a:endParaRPr>
          </a:p>
        </p:txBody>
      </p:sp>
      <p:sp>
        <p:nvSpPr>
          <p:cNvPr id="69" name="Rectangle 68"/>
          <p:cNvSpPr/>
          <p:nvPr/>
        </p:nvSpPr>
        <p:spPr>
          <a:xfrm>
            <a:off x="5451701" y="4317427"/>
            <a:ext cx="1260281" cy="461665"/>
          </a:xfrm>
          <a:prstGeom prst="rect">
            <a:avLst/>
          </a:prstGeom>
        </p:spPr>
        <p:txBody>
          <a:bodyPr wrap="none">
            <a:spAutoFit/>
          </a:bodyPr>
          <a:lstStyle/>
          <a:p>
            <a:r>
              <a:rPr lang="en-US" sz="2400" b="1" dirty="0">
                <a:solidFill>
                  <a:srgbClr val="FF0000"/>
                </a:solidFill>
                <a:latin typeface="Times New Roman" pitchFamily="18" charset="0"/>
                <a:cs typeface="Times New Roman" pitchFamily="18" charset="0"/>
              </a:rPr>
              <a:t>chlorine</a:t>
            </a:r>
            <a:endParaRPr lang="en-US" sz="2400" dirty="0">
              <a:solidFill>
                <a:srgbClr val="FF0000"/>
              </a:solidFill>
            </a:endParaRPr>
          </a:p>
        </p:txBody>
      </p:sp>
      <p:sp>
        <p:nvSpPr>
          <p:cNvPr id="3" name="Rectangle 2"/>
          <p:cNvSpPr/>
          <p:nvPr/>
        </p:nvSpPr>
        <p:spPr>
          <a:xfrm>
            <a:off x="238774" y="5138543"/>
            <a:ext cx="8999011" cy="1815882"/>
          </a:xfrm>
          <a:prstGeom prst="rect">
            <a:avLst/>
          </a:prstGeom>
        </p:spPr>
        <p:txBody>
          <a:bodyPr wrap="square">
            <a:spAutoFit/>
          </a:bodyPr>
          <a:lstStyle/>
          <a:p>
            <a:r>
              <a:rPr lang="en-US" sz="2800" b="1" dirty="0">
                <a:solidFill>
                  <a:srgbClr val="0070C0"/>
                </a:solidFill>
                <a:latin typeface="Times New Roman" pitchFamily="18" charset="0"/>
                <a:cs typeface="Times New Roman" pitchFamily="18" charset="0"/>
              </a:rPr>
              <a:t>1. </a:t>
            </a:r>
            <a:r>
              <a:rPr lang="en-US" sz="2800" b="1" dirty="0" err="1">
                <a:solidFill>
                  <a:srgbClr val="0070C0"/>
                </a:solidFill>
                <a:latin typeface="Times New Roman" pitchFamily="18" charset="0"/>
                <a:cs typeface="Times New Roman" pitchFamily="18" charset="0"/>
              </a:rPr>
              <a:t>Hãy</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biết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nào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cùng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số</a:t>
            </a:r>
            <a:r>
              <a:rPr lang="en-US" sz="2800" b="1" dirty="0">
                <a:solidFill>
                  <a:srgbClr val="0070C0"/>
                </a:solidFill>
                <a:latin typeface="Times New Roman" pitchFamily="18" charset="0"/>
                <a:cs typeface="Times New Roman" pitchFamily="18" charset="0"/>
              </a:rPr>
              <a:t> electron ở </a:t>
            </a:r>
            <a:r>
              <a:rPr lang="en-US" sz="2800" b="1" dirty="0" err="1">
                <a:solidFill>
                  <a:srgbClr val="0070C0"/>
                </a:solidFill>
                <a:latin typeface="Times New Roman" pitchFamily="18" charset="0"/>
                <a:cs typeface="Times New Roman" pitchFamily="18" charset="0"/>
              </a:rPr>
              <a:t>lớp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ngoài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cùng</a:t>
            </a:r>
            <a:r>
              <a:rPr lang="en-US" sz="2800" b="1" dirty="0">
                <a:solidFill>
                  <a:srgbClr val="0070C0"/>
                </a:solidFill>
                <a:latin typeface="Times New Roman" pitchFamily="18" charset="0"/>
                <a:cs typeface="Times New Roman" pitchFamily="18" charset="0"/>
              </a:rPr>
              <a:t>.</a:t>
            </a:r>
          </a:p>
          <a:p>
            <a:r>
              <a:rPr lang="en-US" sz="2800" b="1" dirty="0">
                <a:solidFill>
                  <a:srgbClr val="0070C0"/>
                </a:solidFill>
                <a:latin typeface="Times New Roman" pitchFamily="18" charset="0"/>
                <a:cs typeface="Times New Roman" pitchFamily="18" charset="0"/>
              </a:rPr>
              <a:t>2. </a:t>
            </a:r>
            <a:r>
              <a:rPr lang="en-US" sz="2800" b="1" dirty="0" err="1">
                <a:solidFill>
                  <a:srgbClr val="0070C0"/>
                </a:solidFill>
                <a:latin typeface="Times New Roman" pitchFamily="18" charset="0"/>
                <a:cs typeface="Times New Roman" pitchFamily="18" charset="0"/>
              </a:rPr>
              <a:t>Hãy</a:t>
            </a:r>
            <a:r>
              <a:rPr lang="en-US" sz="2800" b="1" dirty="0">
                <a:solidFill>
                  <a:srgbClr val="0070C0"/>
                </a:solidFill>
                <a:latin typeface="Times New Roman" pitchFamily="18" charset="0"/>
                <a:cs typeface="Times New Roman" pitchFamily="18" charset="0"/>
              </a:rPr>
              <a:t> so </a:t>
            </a:r>
            <a:r>
              <a:rPr lang="en-US" sz="2800" b="1" dirty="0" err="1">
                <a:solidFill>
                  <a:srgbClr val="0070C0"/>
                </a:solidFill>
                <a:latin typeface="Times New Roman" pitchFamily="18" charset="0"/>
                <a:cs typeface="Times New Roman" pitchFamily="18" charset="0"/>
              </a:rPr>
              <a:t>sánh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số</a:t>
            </a:r>
            <a:r>
              <a:rPr lang="en-US" sz="2800" b="1" dirty="0">
                <a:solidFill>
                  <a:srgbClr val="0070C0"/>
                </a:solidFill>
                <a:latin typeface="Times New Roman" pitchFamily="18" charset="0"/>
                <a:cs typeface="Times New Roman" pitchFamily="18" charset="0"/>
              </a:rPr>
              <a:t> electron </a:t>
            </a:r>
            <a:r>
              <a:rPr lang="en-US" sz="2800" b="1" dirty="0" err="1">
                <a:solidFill>
                  <a:srgbClr val="0070C0"/>
                </a:solidFill>
                <a:latin typeface="Times New Roman" pitchFamily="18" charset="0"/>
                <a:cs typeface="Times New Roman" pitchFamily="18" charset="0"/>
              </a:rPr>
              <a:t>lớp</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ngoài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cùng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với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thứ</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tự</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nhóm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đó</a:t>
            </a:r>
            <a:r>
              <a:rPr lang="en-US" sz="2800" b="1" dirty="0">
                <a:solidFill>
                  <a:srgbClr val="0070C0"/>
                </a:solidFill>
                <a:latin typeface="Times New Roman" pitchFamily="18" charset="0"/>
                <a:cs typeface="Times New Roman" pitchFamily="18" charset="0"/>
              </a:rPr>
              <a:t>.</a:t>
            </a:r>
          </a:p>
        </p:txBody>
      </p:sp>
      <p:sp>
        <p:nvSpPr>
          <p:cNvPr id="5" name="Rectangle 4"/>
          <p:cNvSpPr/>
          <p:nvPr/>
        </p:nvSpPr>
        <p:spPr>
          <a:xfrm>
            <a:off x="54147" y="4634824"/>
            <a:ext cx="5461752" cy="523220"/>
          </a:xfrm>
          <a:prstGeom prst="rect">
            <a:avLst/>
          </a:prstGeom>
        </p:spPr>
        <p:txBody>
          <a:bodyPr wrap="none">
            <a:spAutoFit/>
          </a:bodyPr>
          <a:lstStyle/>
          <a:p>
            <a:r>
              <a:rPr lang="en-US" sz="2800" b="1" dirty="0" err="1">
                <a:solidFill>
                  <a:srgbClr val="FF0000"/>
                </a:solidFill>
                <a:latin typeface="Times New Roman" pitchFamily="18" charset="0"/>
                <a:cs typeface="Times New Roman" pitchFamily="18" charset="0"/>
              </a:rPr>
              <a:t>Thảo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luận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nhóm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theo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bàn</a:t>
            </a:r>
            <a:r>
              <a:rPr lang="en-US" sz="2800" b="1" dirty="0">
                <a:solidFill>
                  <a:srgbClr val="FF0000"/>
                </a:solidFill>
                <a:latin typeface="Times New Roman" pitchFamily="18" charset="0"/>
                <a:cs typeface="Times New Roman" pitchFamily="18" charset="0"/>
              </a:rPr>
              <a:t> (3 </a:t>
            </a:r>
            <a:r>
              <a:rPr lang="en-US" sz="2800" b="1" dirty="0" err="1">
                <a:solidFill>
                  <a:srgbClr val="FF0000"/>
                </a:solidFill>
                <a:latin typeface="Times New Roman" pitchFamily="18" charset="0"/>
                <a:cs typeface="Times New Roman" pitchFamily="18" charset="0"/>
              </a:rPr>
              <a:t>phút</a:t>
            </a:r>
            <a:r>
              <a:rPr lang="en-US" sz="2800" b="1" dirty="0">
                <a:solidFill>
                  <a:srgbClr val="FF0000"/>
                </a:solidFill>
                <a:latin typeface="Times New Roman" pitchFamily="18" charset="0"/>
                <a:cs typeface="Times New Roman" pitchFamily="18" charset="0"/>
              </a:rPr>
              <a:t>)</a:t>
            </a:r>
            <a:endParaRPr lang="en-US" sz="2800" dirty="0">
              <a:solidFill>
                <a:srgbClr val="FF0000"/>
              </a:solidFill>
            </a:endParaRPr>
          </a:p>
        </p:txBody>
      </p:sp>
    </p:spTree>
    <p:extLst>
      <p:ext uri="{BB962C8B-B14F-4D97-AF65-F5344CB8AC3E}">
        <p14:creationId xmlns:p14="http://schemas.microsoft.com/office/powerpoint/2010/main" val="52706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additive="base">
                                        <p:cTn id="13" dur="500" fill="hold"/>
                                        <p:tgtEl>
                                          <p:spTgt spid="67"/>
                                        </p:tgtEl>
                                        <p:attrNameLst>
                                          <p:attrName>ppt_x</p:attrName>
                                        </p:attrNameLst>
                                      </p:cBhvr>
                                      <p:tavLst>
                                        <p:tav tm="0">
                                          <p:val>
                                            <p:strVal val="#ppt_x"/>
                                          </p:val>
                                        </p:tav>
                                        <p:tav tm="100000">
                                          <p:val>
                                            <p:strVal val="#ppt_x"/>
                                          </p:val>
                                        </p:tav>
                                      </p:tavLst>
                                    </p:anim>
                                    <p:anim calcmode="lin" valueType="num">
                                      <p:cBhvr additive="base">
                                        <p:cTn id="14"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fill="hold"/>
                                        <p:tgtEl>
                                          <p:spTgt spid="69"/>
                                        </p:tgtEl>
                                        <p:attrNameLst>
                                          <p:attrName>ppt_x</p:attrName>
                                        </p:attrNameLst>
                                      </p:cBhvr>
                                      <p:tavLst>
                                        <p:tav tm="0">
                                          <p:val>
                                            <p:strVal val="#ppt_x"/>
                                          </p:val>
                                        </p:tav>
                                        <p:tav tm="100000">
                                          <p:val>
                                            <p:strVal val="#ppt_x"/>
                                          </p:val>
                                        </p:tav>
                                      </p:tavLst>
                                    </p:anim>
                                    <p:anim calcmode="lin" valueType="num">
                                      <p:cBhvr additive="base">
                                        <p:cTn id="2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3"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678" y="2175753"/>
            <a:ext cx="12051322" cy="1077218"/>
          </a:xfrm>
          <a:prstGeom prst="rect">
            <a:avLst/>
          </a:prstGeom>
        </p:spPr>
        <p:txBody>
          <a:bodyPr wrap="square">
            <a:spAutoFit/>
          </a:bodyPr>
          <a:lstStyle/>
          <a:p>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Li, Na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có</a:t>
            </a:r>
            <a:r>
              <a:rPr lang="en-US" sz="3200" b="1" dirty="0">
                <a:solidFill>
                  <a:srgbClr val="00B050"/>
                </a:solidFill>
                <a:latin typeface="Times New Roman" pitchFamily="18" charset="0"/>
                <a:cs typeface="Times New Roman" pitchFamily="18" charset="0"/>
              </a:rPr>
              <a:t> 1 electron ở </a:t>
            </a:r>
            <a:r>
              <a:rPr lang="en-US" sz="3200" b="1" dirty="0" err="1">
                <a:solidFill>
                  <a:srgbClr val="00B050"/>
                </a:solidFill>
                <a:latin typeface="Times New Roman" pitchFamily="18" charset="0"/>
                <a:cs typeface="Times New Roman" pitchFamily="18" charset="0"/>
              </a:rPr>
              <a:t>lớp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ngoài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a:t>
            </a:r>
          </a:p>
          <a:p>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F, </a:t>
            </a:r>
            <a:r>
              <a:rPr lang="en-US" sz="3200" b="1" dirty="0" err="1">
                <a:solidFill>
                  <a:srgbClr val="00B050"/>
                </a:solidFill>
                <a:latin typeface="Times New Roman" pitchFamily="18" charset="0"/>
                <a:cs typeface="Times New Roman" pitchFamily="18" charset="0"/>
              </a:rPr>
              <a:t>Cl</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có</a:t>
            </a:r>
            <a:r>
              <a:rPr lang="en-US" sz="3200" b="1" dirty="0">
                <a:solidFill>
                  <a:srgbClr val="00B050"/>
                </a:solidFill>
                <a:latin typeface="Times New Roman" pitchFamily="18" charset="0"/>
                <a:cs typeface="Times New Roman" pitchFamily="18" charset="0"/>
              </a:rPr>
              <a:t> 7 electron ở </a:t>
            </a:r>
            <a:r>
              <a:rPr lang="en-US" sz="3200" b="1" dirty="0" err="1">
                <a:solidFill>
                  <a:srgbClr val="00B050"/>
                </a:solidFill>
                <a:latin typeface="Times New Roman" pitchFamily="18" charset="0"/>
                <a:cs typeface="Times New Roman" pitchFamily="18" charset="0"/>
              </a:rPr>
              <a:t>lớp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ngoài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a:t>
            </a:r>
          </a:p>
        </p:txBody>
      </p:sp>
      <p:sp>
        <p:nvSpPr>
          <p:cNvPr id="4" name="Rectangle 3"/>
          <p:cNvSpPr/>
          <p:nvPr/>
        </p:nvSpPr>
        <p:spPr>
          <a:xfrm>
            <a:off x="5314778" y="332838"/>
            <a:ext cx="1766830"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Đáp</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án</a:t>
            </a:r>
            <a:endParaRPr lang="en-US" sz="4000" dirty="0">
              <a:solidFill>
                <a:srgbClr val="FF0000"/>
              </a:solidFill>
            </a:endParaRPr>
          </a:p>
        </p:txBody>
      </p:sp>
      <p:sp>
        <p:nvSpPr>
          <p:cNvPr id="5" name="Rectangle 4"/>
          <p:cNvSpPr/>
          <p:nvPr/>
        </p:nvSpPr>
        <p:spPr>
          <a:xfrm>
            <a:off x="339967" y="4952889"/>
            <a:ext cx="11500336" cy="1569660"/>
          </a:xfrm>
          <a:prstGeom prst="rect">
            <a:avLst/>
          </a:prstGeom>
        </p:spPr>
        <p:txBody>
          <a:bodyPr wrap="square">
            <a:spAutoFit/>
          </a:bodyPr>
          <a:lstStyle/>
          <a:p>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Li, Na </a:t>
            </a:r>
            <a:r>
              <a:rPr lang="en-US" sz="3200" b="1" dirty="0" err="1">
                <a:solidFill>
                  <a:srgbClr val="00B050"/>
                </a:solidFill>
                <a:latin typeface="Times New Roman" pitchFamily="18" charset="0"/>
                <a:cs typeface="Times New Roman" pitchFamily="18" charset="0"/>
              </a:rPr>
              <a:t>thuộc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IA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r>
              <a:rPr lang="en-US" sz="3200" b="1" dirty="0">
                <a:solidFill>
                  <a:srgbClr val="00B050"/>
                </a:solidFill>
                <a:latin typeface="Times New Roman" pitchFamily="18" charset="0"/>
                <a:cs typeface="Times New Roman" pitchFamily="18" charset="0"/>
              </a:rPr>
              <a:t>.</a:t>
            </a:r>
          </a:p>
          <a:p>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F, </a:t>
            </a:r>
            <a:r>
              <a:rPr lang="en-US" sz="3200" b="1" dirty="0" err="1">
                <a:solidFill>
                  <a:srgbClr val="00B050"/>
                </a:solidFill>
                <a:latin typeface="Times New Roman" pitchFamily="18" charset="0"/>
                <a:cs typeface="Times New Roman" pitchFamily="18" charset="0"/>
              </a:rPr>
              <a:t>Cl</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thuộc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VIIA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r>
              <a:rPr lang="en-US" sz="3200" b="1" dirty="0">
                <a:solidFill>
                  <a:srgbClr val="00B050"/>
                </a:solidFill>
                <a:latin typeface="Times New Roman" pitchFamily="18" charset="0"/>
                <a:cs typeface="Times New Roman" pitchFamily="18" charset="0"/>
              </a:rPr>
              <a:t>.</a:t>
            </a:r>
          </a:p>
          <a:p>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Số</a:t>
            </a:r>
            <a:r>
              <a:rPr lang="en-US" sz="3200" b="1" dirty="0">
                <a:solidFill>
                  <a:srgbClr val="00B050"/>
                </a:solidFill>
                <a:latin typeface="Times New Roman" pitchFamily="18" charset="0"/>
                <a:cs typeface="Times New Roman" pitchFamily="18" charset="0"/>
              </a:rPr>
              <a:t> electron ở </a:t>
            </a:r>
            <a:r>
              <a:rPr lang="en-US" sz="3200" b="1" dirty="0" err="1">
                <a:solidFill>
                  <a:srgbClr val="00B050"/>
                </a:solidFill>
                <a:latin typeface="Times New Roman" pitchFamily="18" charset="0"/>
                <a:cs typeface="Times New Roman" pitchFamily="18" charset="0"/>
              </a:rPr>
              <a:t>lớp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ngoài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 = </a:t>
            </a:r>
            <a:r>
              <a:rPr lang="en-US" sz="3200" b="1" dirty="0" err="1">
                <a:solidFill>
                  <a:srgbClr val="00B050"/>
                </a:solidFill>
                <a:latin typeface="Times New Roman" pitchFamily="18" charset="0"/>
                <a:cs typeface="Times New Roman" pitchFamily="18" charset="0"/>
              </a:rPr>
              <a:t>số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thứ</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tự</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a:t>
            </a:r>
          </a:p>
        </p:txBody>
      </p:sp>
      <p:sp>
        <p:nvSpPr>
          <p:cNvPr id="6" name="Rectangle 5"/>
          <p:cNvSpPr/>
          <p:nvPr/>
        </p:nvSpPr>
        <p:spPr>
          <a:xfrm>
            <a:off x="339967" y="1013868"/>
            <a:ext cx="11500337" cy="1077218"/>
          </a:xfrm>
          <a:prstGeom prst="rect">
            <a:avLst/>
          </a:prstGeom>
        </p:spPr>
        <p:txBody>
          <a:bodyPr wrap="square">
            <a:spAutoFit/>
          </a:bodyPr>
          <a:lstStyle/>
          <a:p>
            <a:r>
              <a:rPr lang="en-US" sz="3200" b="1" dirty="0">
                <a:solidFill>
                  <a:srgbClr val="0070C0"/>
                </a:solidFill>
                <a:latin typeface="Times New Roman" pitchFamily="18" charset="0"/>
                <a:cs typeface="Times New Roman" pitchFamily="18" charset="0"/>
              </a:rPr>
              <a:t>1. </a:t>
            </a:r>
            <a:r>
              <a:rPr lang="en-US" sz="3200" b="1" dirty="0" err="1">
                <a:solidFill>
                  <a:srgbClr val="0070C0"/>
                </a:solidFill>
                <a:latin typeface="Times New Roman" pitchFamily="18" charset="0"/>
                <a:cs typeface="Times New Roman" pitchFamily="18" charset="0"/>
              </a:rPr>
              <a:t>Hãy</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biết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nào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electron ở </a:t>
            </a:r>
            <a:r>
              <a:rPr lang="en-US" sz="3200" b="1" dirty="0" err="1">
                <a:solidFill>
                  <a:srgbClr val="0070C0"/>
                </a:solidFill>
                <a:latin typeface="Times New Roman" pitchFamily="18" charset="0"/>
                <a:cs typeface="Times New Roman" pitchFamily="18" charset="0"/>
              </a:rPr>
              <a:t>lớp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ngoài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a:t>
            </a:r>
          </a:p>
        </p:txBody>
      </p:sp>
      <p:sp>
        <p:nvSpPr>
          <p:cNvPr id="7" name="Rectangle 6"/>
          <p:cNvSpPr/>
          <p:nvPr/>
        </p:nvSpPr>
        <p:spPr>
          <a:xfrm>
            <a:off x="339967" y="3598205"/>
            <a:ext cx="11500336" cy="1077218"/>
          </a:xfrm>
          <a:prstGeom prst="rect">
            <a:avLst/>
          </a:prstGeom>
        </p:spPr>
        <p:txBody>
          <a:bodyPr wrap="square">
            <a:spAutoFit/>
          </a:bodyPr>
          <a:lstStyle/>
          <a:p>
            <a:r>
              <a:rPr lang="en-US" sz="3200" b="1" dirty="0">
                <a:solidFill>
                  <a:srgbClr val="0070C0"/>
                </a:solidFill>
                <a:latin typeface="Times New Roman" pitchFamily="18" charset="0"/>
                <a:cs typeface="Times New Roman" pitchFamily="18" charset="0"/>
              </a:rPr>
              <a:t>2. </a:t>
            </a:r>
            <a:r>
              <a:rPr lang="en-US" sz="3200" b="1" dirty="0" err="1">
                <a:solidFill>
                  <a:srgbClr val="0070C0"/>
                </a:solidFill>
                <a:latin typeface="Times New Roman" pitchFamily="18" charset="0"/>
                <a:cs typeface="Times New Roman" pitchFamily="18" charset="0"/>
              </a:rPr>
              <a:t>Hãy</a:t>
            </a:r>
            <a:r>
              <a:rPr lang="en-US" sz="3200" b="1" dirty="0">
                <a:solidFill>
                  <a:srgbClr val="0070C0"/>
                </a:solidFill>
                <a:latin typeface="Times New Roman" pitchFamily="18" charset="0"/>
                <a:cs typeface="Times New Roman" pitchFamily="18" charset="0"/>
              </a:rPr>
              <a:t> so </a:t>
            </a:r>
            <a:r>
              <a:rPr lang="en-US" sz="3200" b="1" dirty="0" err="1">
                <a:solidFill>
                  <a:srgbClr val="0070C0"/>
                </a:solidFill>
                <a:latin typeface="Times New Roman" pitchFamily="18" charset="0"/>
                <a:cs typeface="Times New Roman" pitchFamily="18" charset="0"/>
              </a:rPr>
              <a:t>sánh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electron </a:t>
            </a:r>
            <a:r>
              <a:rPr lang="en-US" sz="3200" b="1" dirty="0" err="1">
                <a:solidFill>
                  <a:srgbClr val="0070C0"/>
                </a:solidFill>
                <a:latin typeface="Times New Roman" pitchFamily="18" charset="0"/>
                <a:cs typeface="Times New Roman" pitchFamily="18" charset="0"/>
              </a:rPr>
              <a:t>lớp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ngoài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với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thứ</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tự</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đó</a:t>
            </a:r>
            <a:r>
              <a:rPr lang="en-US" sz="3200" b="1"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162319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8F21E8-2FC6-9EAE-6D76-83D164570842}"/>
              </a:ext>
            </a:extLst>
          </p:cNvPr>
          <p:cNvSpPr/>
          <p:nvPr/>
        </p:nvSpPr>
        <p:spPr>
          <a:xfrm>
            <a:off x="8380429" y="150829"/>
            <a:ext cx="3940404" cy="1027522"/>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316524" y="1178351"/>
            <a:ext cx="11711353" cy="2308324"/>
          </a:xfrm>
          <a:prstGeom prst="rect">
            <a:avLst/>
          </a:prstGeom>
        </p:spPr>
        <p:txBody>
          <a:bodyPr wrap="square">
            <a:spAutoFit/>
          </a:bodyPr>
          <a:lstStyle/>
          <a:p>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Nhóm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gồm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các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nguyên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tố</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mà</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nguyên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tử</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của</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chúng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có</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số</a:t>
            </a:r>
            <a:r>
              <a:rPr lang="en-US" sz="3600" b="1" dirty="0">
                <a:solidFill>
                  <a:srgbClr val="0070C0"/>
                </a:solidFill>
                <a:latin typeface="Times New Roman" pitchFamily="18" charset="0"/>
                <a:cs typeface="Times New Roman" pitchFamily="18" charset="0"/>
              </a:rPr>
              <a:t> electron </a:t>
            </a:r>
            <a:r>
              <a:rPr lang="en-US" sz="3600" b="1" dirty="0" err="1">
                <a:solidFill>
                  <a:srgbClr val="0070C0"/>
                </a:solidFill>
                <a:latin typeface="Times New Roman" pitchFamily="18" charset="0"/>
                <a:cs typeface="Times New Roman" pitchFamily="18" charset="0"/>
              </a:rPr>
              <a:t>lớp</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ngoài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cùng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bằng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nhau</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và</a:t>
            </a:r>
            <a:r>
              <a:rPr lang="en-US" sz="3600" b="1" dirty="0">
                <a:solidFill>
                  <a:srgbClr val="0070C0"/>
                </a:solidFill>
                <a:latin typeface="Times New Roman" pitchFamily="18" charset="0"/>
                <a:cs typeface="Times New Roman" pitchFamily="18" charset="0"/>
              </a:rPr>
              <a:t> do </a:t>
            </a:r>
            <a:r>
              <a:rPr lang="en-US" sz="3600" b="1" dirty="0" err="1">
                <a:solidFill>
                  <a:srgbClr val="0070C0"/>
                </a:solidFill>
                <a:latin typeface="Times New Roman" pitchFamily="18" charset="0"/>
                <a:cs typeface="Times New Roman" pitchFamily="18" charset="0"/>
              </a:rPr>
              <a:t>đó</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có</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tính</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chất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tương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tự</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nhau</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được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xếp</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thành</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một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cột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theo</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chiều</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tăng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dần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của</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điện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tích</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hạt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nhân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nguyên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tử</a:t>
            </a:r>
            <a:r>
              <a:rPr lang="en-US" sz="3600" b="1" dirty="0">
                <a:solidFill>
                  <a:srgbClr val="0070C0"/>
                </a:solidFill>
                <a:latin typeface="Times New Roman" pitchFamily="18" charset="0"/>
                <a:cs typeface="Times New Roman" pitchFamily="18" charset="0"/>
              </a:rPr>
              <a:t>.</a:t>
            </a:r>
            <a:endParaRPr lang="en-US" sz="3600" b="1" dirty="0">
              <a:solidFill>
                <a:srgbClr val="0070C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587317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496925C-E89A-7B4E-1AEE-22B2B7011CA5}"/>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2" name="Object 11">
            <a:extLst>
              <a:ext uri="{FF2B5EF4-FFF2-40B4-BE49-F238E27FC236}">
                <a16:creationId xmlns:a16="http://schemas.microsoft.com/office/drawing/2014/main" id="{4DF3770E-A341-7D3A-570A-1E6862D6FE14}"/>
              </a:ext>
            </a:extLst>
          </p:cNvPr>
          <p:cNvGraphicFramePr>
            <a:graphicFrameLocks noChangeAspect="1"/>
          </p:cNvGraphicFramePr>
          <p:nvPr>
            <p:extLst>
              <p:ext uri="{D42A27DB-BD31-4B8C-83A1-F6EECF244321}">
                <p14:modId xmlns:p14="http://schemas.microsoft.com/office/powerpoint/2010/main" val="1531591138"/>
              </p:ext>
            </p:extLst>
          </p:nvPr>
        </p:nvGraphicFramePr>
        <p:xfrm>
          <a:off x="0" y="-2"/>
          <a:ext cx="12192000" cy="6940063"/>
        </p:xfrm>
        <a:graphic>
          <a:graphicData uri="http://schemas.openxmlformats.org/presentationml/2006/ole">
            <mc:AlternateContent xmlns:mc="http://schemas.openxmlformats.org/markup-compatibility/2006">
              <mc:Choice xmlns:v="urn:schemas-microsoft-com:vml" Requires="v">
                <p:oleObj name="Bitmap Image" r:id="rId2" imgW="11018520" imgH="6941880" progId="Paint.Picture">
                  <p:embed/>
                </p:oleObj>
              </mc:Choice>
              <mc:Fallback>
                <p:oleObj name="Bitmap Image" r:id="rId2" imgW="11018520" imgH="6941880" progId="Paint.Picture">
                  <p:embed/>
                  <p:pic>
                    <p:nvPicPr>
                      <p:cNvPr id="0" name=""/>
                      <p:cNvPicPr/>
                      <p:nvPr/>
                    </p:nvPicPr>
                    <p:blipFill>
                      <a:blip r:embed="rId3"/>
                      <a:stretch>
                        <a:fillRect/>
                      </a:stretch>
                    </p:blipFill>
                    <p:spPr>
                      <a:xfrm>
                        <a:off x="0" y="-2"/>
                        <a:ext cx="12192000" cy="6940063"/>
                      </a:xfrm>
                      <a:prstGeom prst="rect">
                        <a:avLst/>
                      </a:prstGeom>
                    </p:spPr>
                  </p:pic>
                </p:oleObj>
              </mc:Fallback>
            </mc:AlternateContent>
          </a:graphicData>
        </a:graphic>
      </p:graphicFrame>
    </p:spTree>
    <p:extLst>
      <p:ext uri="{BB962C8B-B14F-4D97-AF65-F5344CB8AC3E}">
        <p14:creationId xmlns:p14="http://schemas.microsoft.com/office/powerpoint/2010/main" val="37114730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B1E5DD3-6555-4E24-828F-039C79CA09D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E4E109-7434-4F72-9769-0AD126952DA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6405430"/>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85C609C-1C9E-4845-85AB-6681128A8F5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7B544EA-D9F0-44A7-B3FB-331C0FCE61C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9869568"/>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5B82CCD-53EA-40AF-9CCF-D3BBE1D9D8B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8C921E6-A2DC-4CBF-A995-172ED7C0F32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99454446"/>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276CC6D-4952-4BF2-8E4D-AC685C03F3A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B83FDBC-AE75-43ED-9A25-7445886DE01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95726141"/>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6EC087F-BB91-4092-B396-84B84C4B723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DFC3789-3EA5-4C71-984A-6AEF3BDF1D1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045931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463272"/>
            <a:ext cx="10731500" cy="1143000"/>
          </a:xfrm>
        </p:spPr>
        <p:txBody>
          <a:bodyPr/>
          <a:lstStyle/>
          <a:p>
            <a:r>
              <a:rPr lang="en-US" sz="6600" b="1" dirty="0">
                <a:solidFill>
                  <a:srgbClr val="FF0000"/>
                </a:solidFill>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Cho bi</a:t>
            </a:r>
            <a:r>
              <a:rPr lang="en-US" sz="3600" dirty="0">
                <a:latin typeface="Times New Roman" panose="02020603050405020304" pitchFamily="18" charset="0"/>
                <a:cs typeface="Times New Roman" panose="02020603050405020304" pitchFamily="18" charset="0"/>
              </a:rPr>
              <a:t>ế</a:t>
            </a:r>
            <a:r>
              <a:rPr lang="vi-VN" sz="3600" dirty="0">
                <a:latin typeface="Times New Roman" panose="02020603050405020304" pitchFamily="18" charset="0"/>
                <a:cs typeface="Times New Roman" panose="02020603050405020304" pitchFamily="18" charset="0"/>
              </a:rPr>
              <a:t>t </a:t>
            </a:r>
            <a:r>
              <a:rPr lang="en-US" sz="3600" dirty="0">
                <a:latin typeface="Times New Roman" panose="02020603050405020304" pitchFamily="18" charset="0"/>
                <a:cs typeface="Times New Roman" panose="02020603050405020304" pitchFamily="18" charset="0"/>
              </a:rPr>
              <a:t>số </a:t>
            </a:r>
            <a:r>
              <a:rPr lang="en-US" sz="3600" dirty="0" err="1">
                <a:latin typeface="Times New Roman" panose="02020603050405020304" pitchFamily="18" charset="0"/>
                <a:cs typeface="Times New Roman" panose="02020603050405020304" pitchFamily="18" charset="0"/>
              </a:rPr>
              <a:t>đơn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ệ</a:t>
            </a:r>
            <a:r>
              <a:rPr lang="vi-VN" sz="3600" dirty="0">
                <a:latin typeface="Times New Roman" panose="02020603050405020304" pitchFamily="18" charset="0"/>
                <a:cs typeface="Times New Roman" panose="02020603050405020304" pitchFamily="18" charset="0"/>
              </a:rPr>
              <a:t>n </a:t>
            </a:r>
            <a:r>
              <a:rPr lang="vi-VN" sz="3600" dirty="0" err="1">
                <a:latin typeface="Times New Roman" panose="02020603050405020304" pitchFamily="18" charset="0"/>
                <a:cs typeface="Times New Roman" panose="02020603050405020304" pitchFamily="18" charset="0"/>
              </a:rPr>
              <a:t>tích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hạt</a:t>
            </a:r>
            <a:r>
              <a:rPr lang="vi-VN" sz="3600" dirty="0">
                <a:latin typeface="Times New Roman" panose="02020603050405020304" pitchFamily="18" charset="0"/>
                <a:cs typeface="Times New Roman" panose="02020603050405020304" pitchFamily="18" charset="0"/>
              </a:rPr>
              <a:t> nhân </a:t>
            </a:r>
            <a:r>
              <a:rPr lang="vi-VN" sz="3600" dirty="0" err="1">
                <a:latin typeface="Times New Roman" panose="02020603050405020304" pitchFamily="18" charset="0"/>
                <a:cs typeface="Times New Roman" panose="02020603050405020304" pitchFamily="18" charset="0"/>
              </a:rPr>
              <a:t>của</a:t>
            </a:r>
            <a:r>
              <a:rPr lang="vi-VN" sz="3600" dirty="0">
                <a:latin typeface="Times New Roman" panose="02020603050405020304" pitchFamily="18" charset="0"/>
                <a:cs typeface="Times New Roman" panose="02020603050405020304" pitchFamily="18" charset="0"/>
              </a:rPr>
              <a:t> m</a:t>
            </a:r>
            <a:r>
              <a:rPr lang="en-US" sz="3600" dirty="0">
                <a:latin typeface="Times New Roman" panose="02020603050405020304" pitchFamily="18" charset="0"/>
                <a:cs typeface="Times New Roman" panose="02020603050405020304" pitchFamily="18" charset="0"/>
              </a:rPr>
              <a:t>ỗ</a:t>
            </a:r>
            <a:r>
              <a:rPr lang="vi-VN" sz="3600" dirty="0">
                <a:latin typeface="Times New Roman" panose="02020603050405020304" pitchFamily="18" charset="0"/>
                <a:cs typeface="Times New Roman" panose="02020603050405020304" pitchFamily="18" charset="0"/>
              </a:rPr>
              <a:t>i nguyên </a:t>
            </a:r>
            <a:r>
              <a:rPr lang="vi-VN" sz="3600" dirty="0" err="1">
                <a:latin typeface="Times New Roman" panose="02020603050405020304" pitchFamily="18" charset="0"/>
                <a:cs typeface="Times New Roman" panose="02020603050405020304" pitchFamily="18" charset="0"/>
              </a:rPr>
              <a:t>tử</a:t>
            </a: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C</a:t>
            </a:r>
            <a:r>
              <a:rPr lang="vi-VN" sz="3600" dirty="0">
                <a:latin typeface="Times New Roman" panose="02020603050405020304" pitchFamily="18" charset="0"/>
                <a:cs typeface="Times New Roman" panose="02020603050405020304" pitchFamily="18" charset="0"/>
              </a:rPr>
              <a:t>, Si, </a:t>
            </a:r>
            <a:r>
              <a:rPr lang="en-US" sz="3600" dirty="0">
                <a:latin typeface="Times New Roman" panose="02020603050405020304" pitchFamily="18" charset="0"/>
                <a:cs typeface="Times New Roman" panose="02020603050405020304" pitchFamily="18" charset="0"/>
              </a:rPr>
              <a:t>O</a:t>
            </a: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P</a:t>
            </a:r>
            <a:r>
              <a:rPr lang="vi-VN" sz="3600" dirty="0">
                <a:latin typeface="Times New Roman" panose="02020603050405020304" pitchFamily="18" charset="0"/>
                <a:cs typeface="Times New Roman" panose="02020603050405020304" pitchFamily="18" charset="0"/>
              </a:rPr>
              <a:t>, N, </a:t>
            </a:r>
            <a:r>
              <a:rPr lang="en-US" sz="3600" dirty="0">
                <a:latin typeface="Times New Roman" panose="02020603050405020304" pitchFamily="18" charset="0"/>
                <a:cs typeface="Times New Roman" panose="02020603050405020304" pitchFamily="18" charset="0"/>
              </a:rPr>
              <a:t>S</a:t>
            </a:r>
            <a:r>
              <a:rPr lang="vi-VN" sz="3600" dirty="0">
                <a:latin typeface="Times New Roman" panose="02020603050405020304" pitchFamily="18" charset="0"/>
                <a:cs typeface="Times New Roman" panose="02020603050405020304" pitchFamily="18" charset="0"/>
              </a:rPr>
              <a:t> l</a:t>
            </a:r>
            <a:r>
              <a:rPr lang="en-US" sz="3600" dirty="0">
                <a:latin typeface="Times New Roman" panose="02020603050405020304" pitchFamily="18" charset="0"/>
                <a:cs typeface="Times New Roman" panose="02020603050405020304" pitchFamily="18" charset="0"/>
              </a:rPr>
              <a:t>ầ</a:t>
            </a:r>
            <a:r>
              <a:rPr lang="vi-VN" sz="3600" dirty="0">
                <a:latin typeface="Times New Roman" panose="02020603050405020304" pitchFamily="18" charset="0"/>
                <a:cs typeface="Times New Roman" panose="02020603050405020304" pitchFamily="18" charset="0"/>
              </a:rPr>
              <a:t>n </a:t>
            </a:r>
            <a:r>
              <a:rPr lang="vi-VN" sz="3600" dirty="0" err="1">
                <a:latin typeface="Times New Roman" panose="02020603050405020304" pitchFamily="18" charset="0"/>
                <a:cs typeface="Times New Roman" panose="02020603050405020304" pitchFamily="18" charset="0"/>
              </a:rPr>
              <a:t>lượt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là</a:t>
            </a:r>
            <a:r>
              <a:rPr lang="vi-VN" sz="3600" dirty="0">
                <a:latin typeface="Times New Roman" panose="02020603050405020304" pitchFamily="18" charset="0"/>
                <a:cs typeface="Times New Roman" panose="02020603050405020304" pitchFamily="18" charset="0"/>
              </a:rPr>
              <a:t> 6, 14, 8, 15, 7, 16. </a:t>
            </a:r>
            <a:r>
              <a:rPr lang="vi-VN" sz="3600" dirty="0" err="1">
                <a:latin typeface="Times New Roman" panose="02020603050405020304" pitchFamily="18" charset="0"/>
                <a:cs typeface="Times New Roman" panose="02020603050405020304" pitchFamily="18" charset="0"/>
              </a:rPr>
              <a:t>Hãy</a:t>
            </a:r>
            <a:r>
              <a:rPr lang="vi-VN" sz="3600" dirty="0">
                <a:latin typeface="Times New Roman" panose="02020603050405020304" pitchFamily="18" charset="0"/>
                <a:cs typeface="Times New Roman" panose="02020603050405020304" pitchFamily="18" charset="0"/>
              </a:rPr>
              <a:t> s</a:t>
            </a:r>
            <a:r>
              <a:rPr lang="en-US" sz="3600" dirty="0">
                <a:latin typeface="Times New Roman" panose="02020603050405020304" pitchFamily="18" charset="0"/>
                <a:cs typeface="Times New Roman" panose="02020603050405020304" pitchFamily="18" charset="0"/>
              </a:rPr>
              <a:t>ắ</a:t>
            </a:r>
            <a:r>
              <a:rPr lang="vi-VN" sz="3600" dirty="0">
                <a:latin typeface="Times New Roman" panose="02020603050405020304" pitchFamily="18" charset="0"/>
                <a:cs typeface="Times New Roman" panose="02020603050405020304" pitchFamily="18" charset="0"/>
              </a:rPr>
              <a:t>p x</a:t>
            </a:r>
            <a:r>
              <a:rPr lang="en-US" sz="3600" dirty="0">
                <a:latin typeface="Times New Roman" panose="02020603050405020304" pitchFamily="18" charset="0"/>
                <a:cs typeface="Times New Roman" panose="02020603050405020304" pitchFamily="18" charset="0"/>
              </a:rPr>
              <a:t>ế</a:t>
            </a:r>
            <a:r>
              <a:rPr lang="vi-VN" sz="3600" dirty="0">
                <a:latin typeface="Times New Roman" panose="02020603050405020304" pitchFamily="18" charset="0"/>
                <a:cs typeface="Times New Roman" panose="02020603050405020304" pitchFamily="18" charset="0"/>
              </a:rPr>
              <a:t>p </a:t>
            </a:r>
            <a:r>
              <a:rPr lang="vi-VN" sz="3600" dirty="0" err="1">
                <a:latin typeface="Times New Roman" panose="02020603050405020304" pitchFamily="18" charset="0"/>
                <a:cs typeface="Times New Roman" panose="02020603050405020304" pitchFamily="18" charset="0"/>
              </a:rPr>
              <a:t>các</a:t>
            </a:r>
            <a:r>
              <a:rPr lang="vi-VN" sz="3600" dirty="0">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nguyên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tố</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theo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a:t>
            </a:r>
            <a:r>
              <a:rPr lang="en-US" sz="3600" dirty="0" err="1">
                <a:latin typeface="Times New Roman" panose="02020603050405020304" pitchFamily="18" charset="0"/>
                <a:cs typeface="Times New Roman" panose="02020603050405020304" pitchFamily="18" charset="0"/>
              </a:rPr>
              <a:t>iều</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điện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tích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hạt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nh</a:t>
            </a:r>
            <a:r>
              <a:rPr lang="en-US" sz="3600" dirty="0">
                <a:latin typeface="Times New Roman" panose="02020603050405020304" pitchFamily="18" charset="0"/>
                <a:cs typeface="Times New Roman" panose="02020603050405020304" pitchFamily="18" charset="0"/>
              </a:rPr>
              <a:t>â</a:t>
            </a:r>
            <a:r>
              <a:rPr lang="vi-VN" sz="3600" dirty="0">
                <a:latin typeface="Times New Roman" panose="02020603050405020304" pitchFamily="18" charset="0"/>
                <a:cs typeface="Times New Roman" panose="02020603050405020304" pitchFamily="18" charset="0"/>
              </a:rPr>
              <a:t>n t</a:t>
            </a:r>
            <a:r>
              <a:rPr lang="en-US" sz="3600" dirty="0">
                <a:latin typeface="Times New Roman" panose="02020603050405020304" pitchFamily="18" charset="0"/>
                <a:cs typeface="Times New Roman" panose="02020603050405020304" pitchFamily="18" charset="0"/>
              </a:rPr>
              <a:t>ă</a:t>
            </a:r>
            <a:r>
              <a:rPr lang="vi-VN" sz="3600" dirty="0" err="1">
                <a:latin typeface="Times New Roman" panose="02020603050405020304" pitchFamily="18" charset="0"/>
                <a:cs typeface="Times New Roman" panose="02020603050405020304" pitchFamily="18" charset="0"/>
              </a:rPr>
              <a:t>ng</a:t>
            </a:r>
            <a:r>
              <a:rPr lang="vi-VN" sz="3600" dirty="0">
                <a:latin typeface="Times New Roman" panose="02020603050405020304" pitchFamily="18" charset="0"/>
                <a:cs typeface="Times New Roman" panose="02020603050405020304" pitchFamily="18" charset="0"/>
              </a:rPr>
              <a:t> d</a:t>
            </a:r>
            <a:r>
              <a:rPr lang="en-US" sz="3600" dirty="0">
                <a:latin typeface="Times New Roman" panose="02020603050405020304" pitchFamily="18" charset="0"/>
                <a:cs typeface="Times New Roman" panose="02020603050405020304" pitchFamily="18" charset="0"/>
              </a:rPr>
              <a:t>ầ</a:t>
            </a:r>
            <a:r>
              <a:rPr lang="vi-VN" sz="3600" dirty="0">
                <a:latin typeface="Times New Roman" panose="02020603050405020304" pitchFamily="18" charset="0"/>
                <a:cs typeface="Times New Roman" panose="02020603050405020304" pitchFamily="18" charset="0"/>
              </a:rPr>
              <a:t>n </a:t>
            </a:r>
            <a:r>
              <a:rPr lang="vi-VN" sz="3600" dirty="0" err="1">
                <a:latin typeface="Times New Roman" panose="02020603050405020304" pitchFamily="18" charset="0"/>
                <a:cs typeface="Times New Roman" panose="02020603050405020304" pitchFamily="18" charset="0"/>
              </a:rPr>
              <a:t>từ</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trái</a:t>
            </a:r>
            <a:r>
              <a:rPr lang="vi-VN" sz="3600" dirty="0">
                <a:latin typeface="Times New Roman" panose="02020603050405020304" pitchFamily="18" charset="0"/>
                <a:cs typeface="Times New Roman" panose="02020603050405020304" pitchFamily="18" charset="0"/>
              </a:rPr>
              <a:t> sang </a:t>
            </a:r>
            <a:r>
              <a:rPr lang="vi-VN" sz="3600" dirty="0" err="1">
                <a:latin typeface="Times New Roman" panose="02020603050405020304" pitchFamily="18" charset="0"/>
                <a:cs typeface="Times New Roman" panose="02020603050405020304" pitchFamily="18" charset="0"/>
              </a:rPr>
              <a:t>phải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và</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từ</a:t>
            </a:r>
            <a:r>
              <a:rPr lang="vi-VN" sz="3600" dirty="0">
                <a:latin typeface="Times New Roman" panose="02020603050405020304" pitchFamily="18" charset="0"/>
                <a:cs typeface="Times New Roman" panose="02020603050405020304" pitchFamily="18" charset="0"/>
              </a:rPr>
              <a:t> trên </a:t>
            </a:r>
            <a:r>
              <a:rPr lang="vi-VN" sz="3600" dirty="0" err="1">
                <a:latin typeface="Times New Roman" panose="02020603050405020304" pitchFamily="18" charset="0"/>
                <a:cs typeface="Times New Roman" panose="02020603050405020304" pitchFamily="18" charset="0"/>
              </a:rPr>
              <a:t>xuống</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dưới</a:t>
            </a:r>
            <a:r>
              <a:rPr lang="vi-VN" sz="36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br>
              <a:rPr lang="en-US" dirty="0"/>
            </a:br>
            <a:endParaRPr lang="en-US" dirty="0"/>
          </a:p>
        </p:txBody>
      </p:sp>
      <p:graphicFrame>
        <p:nvGraphicFramePr>
          <p:cNvPr id="4" name="Table 3"/>
          <p:cNvGraphicFramePr>
            <a:graphicFrameLocks noGrp="1"/>
          </p:cNvGraphicFramePr>
          <p:nvPr/>
        </p:nvGraphicFramePr>
        <p:xfrm>
          <a:off x="3028951" y="3606272"/>
          <a:ext cx="5664198" cy="1218036"/>
        </p:xfrm>
        <a:graphic>
          <a:graphicData uri="http://schemas.openxmlformats.org/drawingml/2006/table">
            <a:tbl>
              <a:tblPr firstRow="1" bandRow="1">
                <a:tableStyleId>{5C22544A-7EE6-4342-B048-85BDC9FD1C3A}</a:tableStyleId>
              </a:tblPr>
              <a:tblGrid>
                <a:gridCol w="1888066">
                  <a:extLst>
                    <a:ext uri="{9D8B030D-6E8A-4147-A177-3AD203B41FA5}">
                      <a16:colId xmlns:a16="http://schemas.microsoft.com/office/drawing/2014/main" val="66848173"/>
                    </a:ext>
                  </a:extLst>
                </a:gridCol>
                <a:gridCol w="1888066">
                  <a:extLst>
                    <a:ext uri="{9D8B030D-6E8A-4147-A177-3AD203B41FA5}">
                      <a16:colId xmlns:a16="http://schemas.microsoft.com/office/drawing/2014/main" val="2014577146"/>
                    </a:ext>
                  </a:extLst>
                </a:gridCol>
                <a:gridCol w="1888066">
                  <a:extLst>
                    <a:ext uri="{9D8B030D-6E8A-4147-A177-3AD203B41FA5}">
                      <a16:colId xmlns:a16="http://schemas.microsoft.com/office/drawing/2014/main" val="3553685170"/>
                    </a:ext>
                  </a:extLst>
                </a:gridCol>
              </a:tblGrid>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C</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O</a:t>
                      </a:r>
                    </a:p>
                  </a:txBody>
                  <a:tcPr>
                    <a:solidFill>
                      <a:schemeClr val="accent1">
                        <a:lumMod val="75000"/>
                      </a:schemeClr>
                    </a:solidFill>
                  </a:tcPr>
                </a:tc>
                <a:extLst>
                  <a:ext uri="{0D108BD9-81ED-4DB2-BD59-A6C34878D82A}">
                    <a16:rowId xmlns:a16="http://schemas.microsoft.com/office/drawing/2014/main" val="3569898440"/>
                  </a:ext>
                </a:extLst>
              </a:tr>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Si</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a:t>
                      </a:r>
                    </a:p>
                  </a:txBody>
                  <a:tcPr>
                    <a:solidFill>
                      <a:schemeClr val="accent1">
                        <a:lumMod val="75000"/>
                      </a:schemeClr>
                    </a:solidFill>
                  </a:tcPr>
                </a:tc>
                <a:extLst>
                  <a:ext uri="{0D108BD9-81ED-4DB2-BD59-A6C34878D82A}">
                    <a16:rowId xmlns:a16="http://schemas.microsoft.com/office/drawing/2014/main" val="2523861845"/>
                  </a:ext>
                </a:extLst>
              </a:tr>
            </a:tbl>
          </a:graphicData>
        </a:graphic>
      </p:graphicFrame>
      <p:graphicFrame>
        <p:nvGraphicFramePr>
          <p:cNvPr id="5" name="Table 4"/>
          <p:cNvGraphicFramePr>
            <a:graphicFrameLocks noGrp="1"/>
          </p:cNvGraphicFramePr>
          <p:nvPr/>
        </p:nvGraphicFramePr>
        <p:xfrm>
          <a:off x="3028951" y="3606272"/>
          <a:ext cx="5664198" cy="1218036"/>
        </p:xfrm>
        <a:graphic>
          <a:graphicData uri="http://schemas.openxmlformats.org/drawingml/2006/table">
            <a:tbl>
              <a:tblPr firstRow="1" bandRow="1">
                <a:tableStyleId>{5C22544A-7EE6-4342-B048-85BDC9FD1C3A}</a:tableStyleId>
              </a:tblPr>
              <a:tblGrid>
                <a:gridCol w="1888066">
                  <a:extLst>
                    <a:ext uri="{9D8B030D-6E8A-4147-A177-3AD203B41FA5}">
                      <a16:colId xmlns:a16="http://schemas.microsoft.com/office/drawing/2014/main" val="66848173"/>
                    </a:ext>
                  </a:extLst>
                </a:gridCol>
                <a:gridCol w="1888066">
                  <a:extLst>
                    <a:ext uri="{9D8B030D-6E8A-4147-A177-3AD203B41FA5}">
                      <a16:colId xmlns:a16="http://schemas.microsoft.com/office/drawing/2014/main" val="2014577146"/>
                    </a:ext>
                  </a:extLst>
                </a:gridCol>
                <a:gridCol w="1888066">
                  <a:extLst>
                    <a:ext uri="{9D8B030D-6E8A-4147-A177-3AD203B41FA5}">
                      <a16:colId xmlns:a16="http://schemas.microsoft.com/office/drawing/2014/main" val="3553685170"/>
                    </a:ext>
                  </a:extLst>
                </a:gridCol>
              </a:tblGrid>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C</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N</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O</a:t>
                      </a:r>
                    </a:p>
                  </a:txBody>
                  <a:tcPr>
                    <a:solidFill>
                      <a:schemeClr val="accent1">
                        <a:lumMod val="75000"/>
                      </a:schemeClr>
                    </a:solidFill>
                  </a:tcPr>
                </a:tc>
                <a:extLst>
                  <a:ext uri="{0D108BD9-81ED-4DB2-BD59-A6C34878D82A}">
                    <a16:rowId xmlns:a16="http://schemas.microsoft.com/office/drawing/2014/main" val="3569898440"/>
                  </a:ext>
                </a:extLst>
              </a:tr>
              <a:tr h="609018">
                <a:tc>
                  <a:txBody>
                    <a:bodyPr/>
                    <a:lstStyle/>
                    <a:p>
                      <a:pPr algn="ctr"/>
                      <a:r>
                        <a:rPr lang="en-US" sz="3200">
                          <a:solidFill>
                            <a:schemeClr val="tx1"/>
                          </a:solidFill>
                          <a:latin typeface="Times New Roman" panose="02020603050405020304" pitchFamily="18" charset="0"/>
                          <a:cs typeface="Times New Roman" panose="02020603050405020304" pitchFamily="18" charset="0"/>
                        </a:rPr>
                        <a:t>Si</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P</a:t>
                      </a:r>
                    </a:p>
                  </a:txBody>
                  <a:tcPr>
                    <a:solidFill>
                      <a:schemeClr val="accent1">
                        <a:lumMod val="75000"/>
                      </a:schemeClr>
                    </a:solid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S</a:t>
                      </a:r>
                    </a:p>
                  </a:txBody>
                  <a:tcPr>
                    <a:solidFill>
                      <a:schemeClr val="accent1">
                        <a:lumMod val="75000"/>
                      </a:schemeClr>
                    </a:solidFill>
                  </a:tcPr>
                </a:tc>
                <a:extLst>
                  <a:ext uri="{0D108BD9-81ED-4DB2-BD59-A6C34878D82A}">
                    <a16:rowId xmlns:a16="http://schemas.microsoft.com/office/drawing/2014/main" val="2523861845"/>
                  </a:ext>
                </a:extLst>
              </a:tr>
            </a:tbl>
          </a:graphicData>
        </a:graphic>
      </p:graphicFrame>
      <p:pic>
        <p:nvPicPr>
          <p:cNvPr id="3" name="Picture 2">
            <a:extLst>
              <a:ext uri="{FF2B5EF4-FFF2-40B4-BE49-F238E27FC236}">
                <a16:creationId xmlns:a16="http://schemas.microsoft.com/office/drawing/2014/main" id="{B327962E-AB8D-232A-85E1-0E90D22ADD7A}"/>
              </a:ext>
            </a:extLst>
          </p:cNvPr>
          <p:cNvPicPr>
            <a:picLocks noChangeAspect="1"/>
          </p:cNvPicPr>
          <p:nvPr/>
        </p:nvPicPr>
        <p:blipFill>
          <a:blip r:embed="rId2"/>
          <a:stretch>
            <a:fillRect/>
          </a:stretch>
        </p:blipFill>
        <p:spPr>
          <a:xfrm>
            <a:off x="-1" y="0"/>
            <a:ext cx="12182231" cy="5928852"/>
          </a:xfrm>
          <a:prstGeom prst="rect">
            <a:avLst/>
          </a:prstGeom>
        </p:spPr>
      </p:pic>
    </p:spTree>
    <p:extLst>
      <p:ext uri="{BB962C8B-B14F-4D97-AF65-F5344CB8AC3E}">
        <p14:creationId xmlns:p14="http://schemas.microsoft.com/office/powerpoint/2010/main" val="18298172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5B19059-46B4-46EC-BE9C-D38E16AB848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59DE0F-6798-44BA-A84C-85BEDB736AF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96019942"/>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5BC6185-BA6F-47B5-906E-C6A6C696AF4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7A0C274-5DDF-4A42-BBC8-48B6B7E4AB8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81316503"/>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B85A443-5978-48F9-9632-F41783331D0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5C25D96-3D22-456E-B4AA-DF4C453A11A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5136621"/>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05C6A35-3040-4035-A555-1F5D61EB8EB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E8136E4-6F14-4390-B334-6B6AFB49C1A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1453510"/>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2251F2C-2CFF-433E-893A-306E6C26925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8C5FF02-F253-43B6-AE6E-3265A7EB15A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5149055"/>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7D47CA6-893C-48A3-A411-62324A94F78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67250B0-FB43-46F7-B5E3-D6DCC34A6F9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62189919"/>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629" y="220846"/>
            <a:ext cx="11746523" cy="5016758"/>
          </a:xfrm>
          <a:prstGeom prst="rect">
            <a:avLst/>
          </a:prstGeom>
        </p:spPr>
        <p:txBody>
          <a:bodyPr wrap="square">
            <a:spAutoFit/>
          </a:bodyPr>
          <a:lstStyle/>
          <a:p>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hai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loại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a:t>
            </a:r>
          </a:p>
          <a:p>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A:</a:t>
            </a:r>
          </a:p>
          <a:p>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A </a:t>
            </a:r>
            <a:r>
              <a:rPr lang="en-US" sz="3200" b="1" dirty="0" err="1">
                <a:solidFill>
                  <a:srgbClr val="0070C0"/>
                </a:solidFill>
                <a:latin typeface="Times New Roman" pitchFamily="18" charset="0"/>
                <a:cs typeface="Times New Roman" pitchFamily="18" charset="0"/>
              </a:rPr>
              <a:t>gồm</a:t>
            </a:r>
            <a:r>
              <a:rPr lang="en-US" sz="3200" b="1" dirty="0">
                <a:solidFill>
                  <a:srgbClr val="0070C0"/>
                </a:solidFill>
                <a:latin typeface="Times New Roman" pitchFamily="18" charset="0"/>
                <a:cs typeface="Times New Roman" pitchFamily="18" charset="0"/>
              </a:rPr>
              <a:t> 8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IA </a:t>
            </a:r>
            <a:r>
              <a:rPr lang="en-US" sz="3200" b="1" dirty="0" err="1">
                <a:solidFill>
                  <a:srgbClr val="0070C0"/>
                </a:solidFill>
                <a:latin typeface="Times New Roman" pitchFamily="18" charset="0"/>
                <a:cs typeface="Times New Roman" pitchFamily="18" charset="0"/>
              </a:rPr>
              <a:t>đến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VIIIA</a:t>
            </a:r>
            <a:r>
              <a:rPr lang="en-US" sz="3200" b="1" dirty="0">
                <a:solidFill>
                  <a:srgbClr val="0070C0"/>
                </a:solidFill>
                <a:latin typeface="Times New Roman" pitchFamily="18" charset="0"/>
                <a:cs typeface="Times New Roman" pitchFamily="18" charset="0"/>
              </a:rPr>
              <a:t> </a:t>
            </a:r>
          </a:p>
          <a:p>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trong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một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electron ở </a:t>
            </a:r>
            <a:r>
              <a:rPr lang="en-US" sz="3200" b="1" dirty="0" err="1">
                <a:solidFill>
                  <a:srgbClr val="0070C0"/>
                </a:solidFill>
                <a:latin typeface="Times New Roman" pitchFamily="18" charset="0"/>
                <a:cs typeface="Times New Roman" pitchFamily="18" charset="0"/>
              </a:rPr>
              <a:t>lớp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ngoài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bằng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nhau</a:t>
            </a:r>
            <a:r>
              <a:rPr lang="en-US" sz="3200" b="1" dirty="0">
                <a:solidFill>
                  <a:srgbClr val="0070C0"/>
                </a:solidFill>
                <a:latin typeface="Times New Roman" pitchFamily="18" charset="0"/>
                <a:cs typeface="Times New Roman" pitchFamily="18" charset="0"/>
              </a:rPr>
              <a:t>. </a:t>
            </a:r>
          </a:p>
          <a:p>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thứ</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tự</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A =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e </a:t>
            </a:r>
            <a:r>
              <a:rPr lang="en-US" sz="3200" b="1" dirty="0" err="1">
                <a:solidFill>
                  <a:srgbClr val="0070C0"/>
                </a:solidFill>
                <a:latin typeface="Times New Roman" pitchFamily="18" charset="0"/>
                <a:cs typeface="Times New Roman" pitchFamily="18" charset="0"/>
              </a:rPr>
              <a:t>lớp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ngoài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endParaRPr lang="en-US" sz="3200" b="1" dirty="0">
              <a:solidFill>
                <a:srgbClr val="0070C0"/>
              </a:solidFill>
              <a:latin typeface="Times New Roman" pitchFamily="18" charset="0"/>
              <a:cs typeface="Times New Roman" pitchFamily="18" charset="0"/>
            </a:endParaRPr>
          </a:p>
          <a:p>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B:</a:t>
            </a:r>
          </a:p>
          <a:p>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B </a:t>
            </a:r>
            <a:r>
              <a:rPr lang="en-US" sz="3200" b="1" dirty="0" err="1">
                <a:solidFill>
                  <a:srgbClr val="0070C0"/>
                </a:solidFill>
                <a:latin typeface="Times New Roman" pitchFamily="18" charset="0"/>
                <a:cs typeface="Times New Roman" pitchFamily="18" charset="0"/>
              </a:rPr>
              <a:t>gồm</a:t>
            </a:r>
            <a:r>
              <a:rPr lang="en-US" sz="3200" b="1" dirty="0">
                <a:solidFill>
                  <a:srgbClr val="0070C0"/>
                </a:solidFill>
                <a:latin typeface="Times New Roman" pitchFamily="18" charset="0"/>
                <a:cs typeface="Times New Roman" pitchFamily="18" charset="0"/>
              </a:rPr>
              <a:t> 8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được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đánh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IB</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đến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VIIIB</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theo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chiều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trái</a:t>
            </a:r>
            <a:r>
              <a:rPr lang="en-US" sz="3200" b="1" dirty="0">
                <a:solidFill>
                  <a:srgbClr val="0070C0"/>
                </a:solidFill>
                <a:latin typeface="Times New Roman" pitchFamily="18" charset="0"/>
                <a:cs typeface="Times New Roman" pitchFamily="18" charset="0"/>
              </a:rPr>
              <a:t> sang </a:t>
            </a:r>
            <a:r>
              <a:rPr lang="en-US" sz="3200" b="1" dirty="0" err="1">
                <a:solidFill>
                  <a:srgbClr val="0070C0"/>
                </a:solidFill>
                <a:latin typeface="Times New Roman" pitchFamily="18" charset="0"/>
                <a:cs typeface="Times New Roman" pitchFamily="18" charset="0"/>
              </a:rPr>
              <a:t>phải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trong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bảng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tuần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hoàn</a:t>
            </a:r>
            <a:r>
              <a:rPr lang="en-US" sz="3200" b="1" dirty="0">
                <a:solidFill>
                  <a:srgbClr val="0070C0"/>
                </a:solidFill>
                <a:latin typeface="Times New Roman" pitchFamily="18" charset="0"/>
                <a:cs typeface="Times New Roman" pitchFamily="18" charset="0"/>
              </a:rPr>
              <a:t>. </a:t>
            </a:r>
          </a:p>
          <a:p>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B </a:t>
            </a:r>
            <a:r>
              <a:rPr lang="en-US" sz="3200" b="1" dirty="0" err="1">
                <a:solidFill>
                  <a:srgbClr val="0070C0"/>
                </a:solidFill>
                <a:latin typeface="Times New Roman" pitchFamily="18" charset="0"/>
                <a:cs typeface="Times New Roman" pitchFamily="18" charset="0"/>
              </a:rPr>
              <a:t>chỉ</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gồm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lớn</a:t>
            </a:r>
            <a:r>
              <a:rPr lang="en-US" sz="3200" b="1" dirty="0">
                <a:solidFill>
                  <a:srgbClr val="0070C0"/>
                </a:solidFill>
                <a:latin typeface="Times New Roman" pitchFamily="18" charset="0"/>
                <a:cs typeface="Times New Roman" pitchFamily="18" charset="0"/>
              </a:rPr>
              <a:t>.</a:t>
            </a:r>
            <a:endParaRPr lang="en-US" sz="3200" b="1" dirty="0">
              <a:solidFill>
                <a:srgbClr val="0070C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8091371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1692" y="741891"/>
            <a:ext cx="11840308" cy="2554545"/>
          </a:xfrm>
          <a:prstGeom prst="rect">
            <a:avLst/>
          </a:prstGeom>
        </p:spPr>
        <p:txBody>
          <a:bodyPr wrap="square">
            <a:spAutoFit/>
          </a:bodyPr>
          <a:lstStyle/>
          <a:p>
            <a:r>
              <a:rPr lang="en-US" sz="3200" b="1" dirty="0" err="1">
                <a:solidFill>
                  <a:srgbClr val="00B050"/>
                </a:solidFill>
                <a:latin typeface="Times New Roman" pitchFamily="18" charset="0"/>
                <a:cs typeface="Times New Roman" pitchFamily="18" charset="0"/>
              </a:rPr>
              <a:t>Sử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dụng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hãy</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cho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biết</a:t>
            </a:r>
            <a:r>
              <a:rPr lang="en-US" sz="3200" b="1" dirty="0">
                <a:solidFill>
                  <a:srgbClr val="00B050"/>
                </a:solidFill>
                <a:latin typeface="Times New Roman" pitchFamily="18" charset="0"/>
                <a:cs typeface="Times New Roman" pitchFamily="18" charset="0"/>
              </a:rPr>
              <a:t>:</a:t>
            </a:r>
          </a:p>
          <a:p>
            <a:r>
              <a:rPr lang="en-US" sz="3200" b="1" dirty="0">
                <a:solidFill>
                  <a:srgbClr val="0070C0"/>
                </a:solidFill>
                <a:latin typeface="Times New Roman" pitchFamily="18" charset="0"/>
                <a:cs typeface="Times New Roman" pitchFamily="18" charset="0"/>
              </a:rPr>
              <a:t>1.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electron </a:t>
            </a:r>
            <a:r>
              <a:rPr lang="en-US" sz="3200" b="1" dirty="0" err="1">
                <a:solidFill>
                  <a:srgbClr val="0070C0"/>
                </a:solidFill>
                <a:latin typeface="Times New Roman" pitchFamily="18" charset="0"/>
                <a:cs typeface="Times New Roman" pitchFamily="18" charset="0"/>
              </a:rPr>
              <a:t>lớp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ngoài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hai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Al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S. </a:t>
            </a:r>
            <a:r>
              <a:rPr lang="en-US" sz="3200" b="1" dirty="0" err="1">
                <a:solidFill>
                  <a:srgbClr val="0070C0"/>
                </a:solidFill>
                <a:latin typeface="Times New Roman" pitchFamily="18" charset="0"/>
                <a:cs typeface="Times New Roman" pitchFamily="18" charset="0"/>
              </a:rPr>
              <a:t>Giải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thích</a:t>
            </a:r>
            <a:r>
              <a:rPr lang="en-US" sz="3200" b="1" dirty="0">
                <a:solidFill>
                  <a:srgbClr val="0070C0"/>
                </a:solidFill>
                <a:latin typeface="Times New Roman" pitchFamily="18" charset="0"/>
                <a:cs typeface="Times New Roman" pitchFamily="18" charset="0"/>
              </a:rPr>
              <a:t>.</a:t>
            </a:r>
          </a:p>
          <a:p>
            <a:r>
              <a:rPr lang="en-US" sz="3200" b="1" dirty="0">
                <a:solidFill>
                  <a:srgbClr val="0070C0"/>
                </a:solidFill>
                <a:latin typeface="Times New Roman" pitchFamily="18" charset="0"/>
                <a:cs typeface="Times New Roman" pitchFamily="18" charset="0"/>
              </a:rPr>
              <a:t>2. </a:t>
            </a:r>
            <a:r>
              <a:rPr lang="en-US" sz="3200" b="1" dirty="0" err="1">
                <a:solidFill>
                  <a:srgbClr val="0070C0"/>
                </a:solidFill>
                <a:latin typeface="Times New Roman" pitchFamily="18" charset="0"/>
                <a:cs typeface="Times New Roman" pitchFamily="18" charset="0"/>
              </a:rPr>
              <a:t>Hãy</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thuộc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kì</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nhỏ</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với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beryllium.</a:t>
            </a:r>
          </a:p>
        </p:txBody>
      </p:sp>
      <p:sp>
        <p:nvSpPr>
          <p:cNvPr id="4" name="Rectangle 3"/>
          <p:cNvSpPr/>
          <p:nvPr/>
        </p:nvSpPr>
        <p:spPr>
          <a:xfrm>
            <a:off x="3880940" y="95560"/>
            <a:ext cx="5429692" cy="646331"/>
          </a:xfrm>
          <a:prstGeom prst="rect">
            <a:avLst/>
          </a:prstGeom>
        </p:spPr>
        <p:txBody>
          <a:bodyPr wrap="none">
            <a:spAutoFit/>
          </a:bodyPr>
          <a:lstStyle/>
          <a:p>
            <a:r>
              <a:rPr lang="en-US" sz="3600" b="1" dirty="0" err="1">
                <a:solidFill>
                  <a:srgbClr val="FF0000"/>
                </a:solidFill>
                <a:latin typeface="Times New Roman" pitchFamily="18" charset="0"/>
                <a:cs typeface="Times New Roman" pitchFamily="18" charset="0"/>
              </a:rPr>
              <a:t>Thảo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luận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cặp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đôi</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itchFamily="18" charset="0"/>
                <a:cs typeface="Times New Roman" pitchFamily="18" charset="0"/>
              </a:rPr>
              <a:t>phút</a:t>
            </a:r>
            <a:r>
              <a:rPr lang="en-US" sz="3600" b="1" dirty="0">
                <a:solidFill>
                  <a:srgbClr val="FF0000"/>
                </a:solidFill>
                <a:latin typeface="Times New Roman" pitchFamily="18" charset="0"/>
                <a:cs typeface="Times New Roman" pitchFamily="18" charset="0"/>
              </a:rPr>
              <a:t>)</a:t>
            </a:r>
            <a:endParaRPr lang="en-US" sz="3600" dirty="0">
              <a:solidFill>
                <a:srgbClr val="FF0000"/>
              </a:solidFill>
            </a:endParaRPr>
          </a:p>
        </p:txBody>
      </p:sp>
      <p:sp>
        <p:nvSpPr>
          <p:cNvPr id="5" name="Rectangle 4"/>
          <p:cNvSpPr/>
          <p:nvPr/>
        </p:nvSpPr>
        <p:spPr>
          <a:xfrm>
            <a:off x="5478901" y="2942493"/>
            <a:ext cx="1766830"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Đáp</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án</a:t>
            </a:r>
            <a:endParaRPr lang="en-US" sz="4000" dirty="0">
              <a:solidFill>
                <a:srgbClr val="FF0000"/>
              </a:solidFill>
            </a:endParaRPr>
          </a:p>
        </p:txBody>
      </p:sp>
      <p:sp>
        <p:nvSpPr>
          <p:cNvPr id="6" name="Rectangle 5"/>
          <p:cNvSpPr/>
          <p:nvPr/>
        </p:nvSpPr>
        <p:spPr>
          <a:xfrm>
            <a:off x="175846" y="3336107"/>
            <a:ext cx="12016153" cy="1384995"/>
          </a:xfrm>
          <a:prstGeom prst="rect">
            <a:avLst/>
          </a:prstGeom>
        </p:spPr>
        <p:txBody>
          <a:bodyPr wrap="square">
            <a:spAutoFit/>
          </a:bodyPr>
          <a:lstStyle/>
          <a:p>
            <a:r>
              <a:rPr lang="en-US" sz="2800" b="1" dirty="0">
                <a:solidFill>
                  <a:srgbClr val="00B050"/>
                </a:solidFill>
                <a:latin typeface="Times New Roman" pitchFamily="18" charset="0"/>
                <a:cs typeface="Times New Roman" pitchFamily="18" charset="0"/>
              </a:rPr>
              <a:t>1. </a:t>
            </a:r>
          </a:p>
          <a:p>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tố</a:t>
            </a:r>
            <a:r>
              <a:rPr lang="en-US" sz="2800" b="1" dirty="0">
                <a:solidFill>
                  <a:srgbClr val="00B050"/>
                </a:solidFill>
                <a:latin typeface="Times New Roman" pitchFamily="18" charset="0"/>
                <a:cs typeface="Times New Roman" pitchFamily="18" charset="0"/>
              </a:rPr>
              <a:t> Al </a:t>
            </a:r>
            <a:r>
              <a:rPr lang="en-US" sz="2800" b="1" dirty="0" err="1">
                <a:solidFill>
                  <a:srgbClr val="00B050"/>
                </a:solidFill>
                <a:latin typeface="Times New Roman" pitchFamily="18" charset="0"/>
                <a:cs typeface="Times New Roman" pitchFamily="18" charset="0"/>
              </a:rPr>
              <a:t>thuộc</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nhóm</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IIIA</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tử</a:t>
            </a:r>
            <a:r>
              <a:rPr lang="en-US" sz="2800" b="1" dirty="0">
                <a:solidFill>
                  <a:srgbClr val="00B050"/>
                </a:solidFill>
                <a:latin typeface="Times New Roman" pitchFamily="18" charset="0"/>
                <a:cs typeface="Times New Roman" pitchFamily="18" charset="0"/>
              </a:rPr>
              <a:t> Al </a:t>
            </a:r>
            <a:r>
              <a:rPr lang="en-US" sz="2800" b="1" dirty="0" err="1">
                <a:solidFill>
                  <a:srgbClr val="00B050"/>
                </a:solidFill>
                <a:latin typeface="Times New Roman" pitchFamily="18" charset="0"/>
                <a:cs typeface="Times New Roman" pitchFamily="18" charset="0"/>
              </a:rPr>
              <a:t>có</a:t>
            </a:r>
            <a:r>
              <a:rPr lang="en-US" sz="2800" b="1" dirty="0">
                <a:solidFill>
                  <a:srgbClr val="00B050"/>
                </a:solidFill>
                <a:latin typeface="Times New Roman" pitchFamily="18" charset="0"/>
                <a:cs typeface="Times New Roman" pitchFamily="18" charset="0"/>
              </a:rPr>
              <a:t> 3 electron </a:t>
            </a:r>
            <a:r>
              <a:rPr lang="en-US" sz="2800" b="1" dirty="0" err="1">
                <a:solidFill>
                  <a:srgbClr val="00B050"/>
                </a:solidFill>
                <a:latin typeface="Times New Roman" pitchFamily="18" charset="0"/>
                <a:cs typeface="Times New Roman" pitchFamily="18" charset="0"/>
              </a:rPr>
              <a:t>lớp</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ngoài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cùng</a:t>
            </a:r>
            <a:endParaRPr lang="en-US" sz="2800" b="1" dirty="0">
              <a:solidFill>
                <a:srgbClr val="00B050"/>
              </a:solidFill>
              <a:latin typeface="Times New Roman" pitchFamily="18" charset="0"/>
              <a:cs typeface="Times New Roman" pitchFamily="18" charset="0"/>
            </a:endParaRPr>
          </a:p>
          <a:p>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tố</a:t>
            </a:r>
            <a:r>
              <a:rPr lang="en-US" sz="2800" b="1" dirty="0">
                <a:solidFill>
                  <a:srgbClr val="00B050"/>
                </a:solidFill>
                <a:latin typeface="Times New Roman" pitchFamily="18" charset="0"/>
                <a:cs typeface="Times New Roman" pitchFamily="18" charset="0"/>
              </a:rPr>
              <a:t> S </a:t>
            </a:r>
            <a:r>
              <a:rPr lang="en-US" sz="2800" b="1" dirty="0" err="1">
                <a:solidFill>
                  <a:srgbClr val="00B050"/>
                </a:solidFill>
                <a:latin typeface="Times New Roman" pitchFamily="18" charset="0"/>
                <a:cs typeface="Times New Roman" pitchFamily="18" charset="0"/>
              </a:rPr>
              <a:t>thuộc</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nhóm</a:t>
            </a:r>
            <a:r>
              <a:rPr lang="en-US" sz="2800" b="1" dirty="0">
                <a:solidFill>
                  <a:srgbClr val="00B050"/>
                </a:solidFill>
                <a:latin typeface="Times New Roman" pitchFamily="18" charset="0"/>
                <a:cs typeface="Times New Roman" pitchFamily="18" charset="0"/>
              </a:rPr>
              <a:t> VIA </a:t>
            </a:r>
            <a:r>
              <a:rPr lang="en-US" sz="2800" b="1" dirty="0" err="1">
                <a:solidFill>
                  <a:srgbClr val="00B050"/>
                </a:solidFill>
                <a:latin typeface="Times New Roman" pitchFamily="18" charset="0"/>
                <a:cs typeface="Times New Roman" pitchFamily="18" charset="0"/>
              </a:rPr>
              <a:t>nên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tử</a:t>
            </a:r>
            <a:r>
              <a:rPr lang="en-US" sz="2800" b="1" dirty="0">
                <a:solidFill>
                  <a:srgbClr val="00B050"/>
                </a:solidFill>
                <a:latin typeface="Times New Roman" pitchFamily="18" charset="0"/>
                <a:cs typeface="Times New Roman" pitchFamily="18" charset="0"/>
              </a:rPr>
              <a:t> S </a:t>
            </a:r>
            <a:r>
              <a:rPr lang="en-US" sz="2800" b="1" dirty="0" err="1">
                <a:solidFill>
                  <a:srgbClr val="00B050"/>
                </a:solidFill>
                <a:latin typeface="Times New Roman" pitchFamily="18" charset="0"/>
                <a:cs typeface="Times New Roman" pitchFamily="18" charset="0"/>
              </a:rPr>
              <a:t>có</a:t>
            </a:r>
            <a:r>
              <a:rPr lang="en-US" sz="2800" b="1" dirty="0">
                <a:solidFill>
                  <a:srgbClr val="00B050"/>
                </a:solidFill>
                <a:latin typeface="Times New Roman" pitchFamily="18" charset="0"/>
                <a:cs typeface="Times New Roman" pitchFamily="18" charset="0"/>
              </a:rPr>
              <a:t> 6 electron </a:t>
            </a:r>
            <a:r>
              <a:rPr lang="en-US" sz="2800" b="1" dirty="0" err="1">
                <a:solidFill>
                  <a:srgbClr val="00B050"/>
                </a:solidFill>
                <a:latin typeface="Times New Roman" pitchFamily="18" charset="0"/>
                <a:cs typeface="Times New Roman" pitchFamily="18" charset="0"/>
              </a:rPr>
              <a:t>lớp</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ngoài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cùng</a:t>
            </a:r>
            <a:r>
              <a:rPr lang="en-US" sz="2800" b="1" dirty="0">
                <a:solidFill>
                  <a:srgbClr val="00B050"/>
                </a:solidFill>
                <a:latin typeface="Times New Roman" pitchFamily="18" charset="0"/>
                <a:cs typeface="Times New Roman" pitchFamily="18" charset="0"/>
              </a:rPr>
              <a:t>.</a:t>
            </a:r>
          </a:p>
        </p:txBody>
      </p:sp>
      <p:sp>
        <p:nvSpPr>
          <p:cNvPr id="7" name="Rectangle 6"/>
          <p:cNvSpPr/>
          <p:nvPr/>
        </p:nvSpPr>
        <p:spPr>
          <a:xfrm>
            <a:off x="351691" y="5207738"/>
            <a:ext cx="11746523" cy="954107"/>
          </a:xfrm>
          <a:prstGeom prst="rect">
            <a:avLst/>
          </a:prstGeom>
        </p:spPr>
        <p:txBody>
          <a:bodyPr wrap="square">
            <a:spAutoFit/>
          </a:bodyPr>
          <a:lstStyle/>
          <a:p>
            <a:r>
              <a:rPr lang="en-US" sz="2800" b="1" dirty="0">
                <a:solidFill>
                  <a:srgbClr val="00B050"/>
                </a:solidFill>
                <a:latin typeface="Times New Roman" pitchFamily="18" charset="0"/>
                <a:cs typeface="Times New Roman" pitchFamily="18" charset="0"/>
              </a:rPr>
              <a:t>2. </a:t>
            </a:r>
            <a:r>
              <a:rPr lang="en-US" sz="2800" b="1" dirty="0" err="1">
                <a:solidFill>
                  <a:srgbClr val="00B050"/>
                </a:solidFill>
                <a:latin typeface="Times New Roman" pitchFamily="18" charset="0"/>
                <a:cs typeface="Times New Roman" pitchFamily="18" charset="0"/>
              </a:rPr>
              <a:t>Dựa</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vào</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bảng</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tuần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hoàn</a:t>
            </a:r>
            <a:r>
              <a:rPr lang="en-US" sz="2800" b="1" dirty="0">
                <a:solidFill>
                  <a:srgbClr val="00B050"/>
                </a:solidFill>
                <a:latin typeface="Times New Roman" pitchFamily="18" charset="0"/>
                <a:cs typeface="Times New Roman" pitchFamily="18" charset="0"/>
              </a:rPr>
              <a:t>, ta </a:t>
            </a:r>
            <a:r>
              <a:rPr lang="en-US" sz="2800" b="1" dirty="0" err="1">
                <a:solidFill>
                  <a:srgbClr val="00B050"/>
                </a:solidFill>
                <a:latin typeface="Times New Roman" pitchFamily="18" charset="0"/>
                <a:cs typeface="Times New Roman" pitchFamily="18" charset="0"/>
              </a:rPr>
              <a:t>thấy</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tố</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thuộc</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chu</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kì</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nhỏ</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và</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cùng</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nhóm</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với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tố</a:t>
            </a:r>
            <a:r>
              <a:rPr lang="en-US" sz="2800" b="1" dirty="0">
                <a:solidFill>
                  <a:srgbClr val="00B050"/>
                </a:solidFill>
                <a:latin typeface="Times New Roman" pitchFamily="18" charset="0"/>
                <a:cs typeface="Times New Roman" pitchFamily="18" charset="0"/>
              </a:rPr>
              <a:t> beryllium </a:t>
            </a:r>
            <a:r>
              <a:rPr lang="en-US" sz="2800" b="1" dirty="0" err="1">
                <a:solidFill>
                  <a:srgbClr val="00B050"/>
                </a:solidFill>
                <a:latin typeface="Times New Roman" pitchFamily="18" charset="0"/>
                <a:cs typeface="Times New Roman" pitchFamily="18" charset="0"/>
              </a:rPr>
              <a:t>là</a:t>
            </a:r>
            <a:r>
              <a:rPr lang="en-US" sz="2800" b="1" dirty="0">
                <a:solidFill>
                  <a:srgbClr val="00B050"/>
                </a:solidFill>
                <a:latin typeface="Times New Roman" pitchFamily="18" charset="0"/>
                <a:cs typeface="Times New Roman" pitchFamily="18" charset="0"/>
              </a:rPr>
              <a:t> magnesium (Mg).</a:t>
            </a:r>
          </a:p>
        </p:txBody>
      </p:sp>
    </p:spTree>
    <p:extLst>
      <p:ext uri="{BB962C8B-B14F-4D97-AF65-F5344CB8AC3E}">
        <p14:creationId xmlns:p14="http://schemas.microsoft.com/office/powerpoint/2010/main" val="339730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1" y="294006"/>
            <a:ext cx="10515600" cy="537551"/>
          </a:xfrm>
        </p:spPr>
        <p:txBody>
          <a:bodyPr>
            <a:normAutofit fontScale="90000"/>
          </a:bodyPr>
          <a:lstStyle/>
          <a:p>
            <a:pPr algn="ct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tập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trắc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nghiệm</a:t>
            </a:r>
            <a:endParaRPr lang="en-US" b="1" dirty="0">
              <a:solidFill>
                <a:srgbClr val="FF0000"/>
              </a:solidFill>
              <a:latin typeface="Times New Roman" pitchFamily="18" charset="0"/>
              <a:cs typeface="Times New Roman" pitchFamily="18" charset="0"/>
            </a:endParaRPr>
          </a:p>
        </p:txBody>
      </p:sp>
      <p:sp>
        <p:nvSpPr>
          <p:cNvPr id="16" name="Oval 15"/>
          <p:cNvSpPr/>
          <p:nvPr/>
        </p:nvSpPr>
        <p:spPr>
          <a:xfrm>
            <a:off x="492368" y="1906531"/>
            <a:ext cx="644774" cy="7897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Oval 14"/>
          <p:cNvSpPr/>
          <p:nvPr/>
        </p:nvSpPr>
        <p:spPr>
          <a:xfrm>
            <a:off x="492368" y="3438558"/>
            <a:ext cx="644774" cy="7897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Rectangle 2"/>
          <p:cNvSpPr/>
          <p:nvPr/>
        </p:nvSpPr>
        <p:spPr>
          <a:xfrm>
            <a:off x="269631" y="946623"/>
            <a:ext cx="11664461" cy="1077218"/>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1:</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kim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loại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kiềm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IA </a:t>
            </a:r>
            <a:r>
              <a:rPr lang="en-US" sz="3200" b="1" dirty="0" err="1">
                <a:solidFill>
                  <a:srgbClr val="00B050"/>
                </a:solidFill>
                <a:latin typeface="Times New Roman" pitchFamily="18" charset="0"/>
                <a:cs typeface="Times New Roman" pitchFamily="18" charset="0"/>
              </a:rPr>
              <a:t>đều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có</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số</a:t>
            </a:r>
            <a:r>
              <a:rPr lang="en-US" sz="3200" b="1" dirty="0">
                <a:solidFill>
                  <a:srgbClr val="00B050"/>
                </a:solidFill>
                <a:latin typeface="Times New Roman" pitchFamily="18" charset="0"/>
                <a:cs typeface="Times New Roman" pitchFamily="18" charset="0"/>
              </a:rPr>
              <a:t> electron </a:t>
            </a:r>
            <a:r>
              <a:rPr lang="en-US" sz="3200" b="1" dirty="0" err="1">
                <a:solidFill>
                  <a:srgbClr val="00B050"/>
                </a:solidFill>
                <a:latin typeface="Times New Roman" pitchFamily="18" charset="0"/>
                <a:cs typeface="Times New Roman" pitchFamily="18" charset="0"/>
              </a:rPr>
              <a:t>lớp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ngoài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bao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nhiêu</a:t>
            </a:r>
            <a:r>
              <a:rPr lang="en-US" sz="3200" b="1" dirty="0">
                <a:solidFill>
                  <a:srgbClr val="00B050"/>
                </a:solidFill>
                <a:latin typeface="Times New Roman" pitchFamily="18" charset="0"/>
                <a:cs typeface="Times New Roman" pitchFamily="18" charset="0"/>
              </a:rPr>
              <a:t>?</a:t>
            </a:r>
          </a:p>
        </p:txBody>
      </p:sp>
      <p:graphicFrame>
        <p:nvGraphicFramePr>
          <p:cNvPr id="4" name="Table 3"/>
          <p:cNvGraphicFramePr>
            <a:graphicFrameLocks noGrp="1"/>
          </p:cNvGraphicFramePr>
          <p:nvPr>
            <p:extLst>
              <p:ext uri="{D42A27DB-BD31-4B8C-83A1-F6EECF244321}">
                <p14:modId xmlns:p14="http://schemas.microsoft.com/office/powerpoint/2010/main" val="430683042"/>
              </p:ext>
            </p:extLst>
          </p:nvPr>
        </p:nvGraphicFramePr>
        <p:xfrm>
          <a:off x="492368" y="2023841"/>
          <a:ext cx="11535508" cy="487680"/>
        </p:xfrm>
        <a:graphic>
          <a:graphicData uri="http://schemas.openxmlformats.org/drawingml/2006/table">
            <a:tbl>
              <a:tblPr firstRow="1" firstCol="1" bandRow="1">
                <a:tableStyleId>{5C22544A-7EE6-4342-B048-85BDC9FD1C3A}</a:tableStyleId>
              </a:tblPr>
              <a:tblGrid>
                <a:gridCol w="2883028">
                  <a:extLst>
                    <a:ext uri="{9D8B030D-6E8A-4147-A177-3AD203B41FA5}">
                      <a16:colId xmlns:a16="http://schemas.microsoft.com/office/drawing/2014/main" val="20000"/>
                    </a:ext>
                  </a:extLst>
                </a:gridCol>
                <a:gridCol w="2884160">
                  <a:extLst>
                    <a:ext uri="{9D8B030D-6E8A-4147-A177-3AD203B41FA5}">
                      <a16:colId xmlns:a16="http://schemas.microsoft.com/office/drawing/2014/main" val="20001"/>
                    </a:ext>
                  </a:extLst>
                </a:gridCol>
                <a:gridCol w="2884160">
                  <a:extLst>
                    <a:ext uri="{9D8B030D-6E8A-4147-A177-3AD203B41FA5}">
                      <a16:colId xmlns:a16="http://schemas.microsoft.com/office/drawing/2014/main" val="20002"/>
                    </a:ext>
                  </a:extLst>
                </a:gridCol>
                <a:gridCol w="2884160">
                  <a:extLst>
                    <a:ext uri="{9D8B030D-6E8A-4147-A177-3AD203B41FA5}">
                      <a16:colId xmlns:a16="http://schemas.microsoft.com/office/drawing/2014/main" val="20003"/>
                    </a:ext>
                  </a:extLst>
                </a:gridCol>
              </a:tblGrid>
              <a:tr h="0">
                <a:tc>
                  <a:txBody>
                    <a:bodyPr/>
                    <a:lstStyle/>
                    <a:p>
                      <a:pPr marL="179705">
                        <a:spcAft>
                          <a:spcPts val="0"/>
                        </a:spcAft>
                      </a:pPr>
                      <a:r>
                        <a:rPr lang="en-US" sz="3200" dirty="0">
                          <a:solidFill>
                            <a:schemeClr val="tx1"/>
                          </a:solidFill>
                          <a:effectLst/>
                          <a:latin typeface="Times New Roman" pitchFamily="18" charset="0"/>
                          <a:cs typeface="Times New Roman" pitchFamily="18" charset="0"/>
                        </a:rPr>
                        <a:t>A. 1</a:t>
                      </a:r>
                      <a:endParaRPr lang="en-US" sz="3200"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marL="179705">
                        <a:spcAft>
                          <a:spcPts val="0"/>
                        </a:spcAft>
                      </a:pPr>
                      <a:r>
                        <a:rPr lang="en-US" sz="3200">
                          <a:solidFill>
                            <a:schemeClr val="tx1"/>
                          </a:solidFill>
                          <a:effectLst/>
                          <a:latin typeface="Times New Roman" pitchFamily="18" charset="0"/>
                          <a:cs typeface="Times New Roman" pitchFamily="18" charset="0"/>
                        </a:rPr>
                        <a:t>B. 2</a:t>
                      </a:r>
                      <a:endParaRPr lang="en-US" sz="320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marL="179705">
                        <a:spcAft>
                          <a:spcPts val="0"/>
                        </a:spcAft>
                      </a:pPr>
                      <a:r>
                        <a:rPr lang="en-US" sz="3200">
                          <a:solidFill>
                            <a:schemeClr val="tx1"/>
                          </a:solidFill>
                          <a:effectLst/>
                          <a:latin typeface="Times New Roman" pitchFamily="18" charset="0"/>
                          <a:cs typeface="Times New Roman" pitchFamily="18" charset="0"/>
                        </a:rPr>
                        <a:t>C. 4</a:t>
                      </a:r>
                      <a:endParaRPr lang="en-US" sz="320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marL="179705">
                        <a:spcAft>
                          <a:spcPts val="0"/>
                        </a:spcAft>
                      </a:pPr>
                      <a:r>
                        <a:rPr lang="en-US" sz="3200" dirty="0">
                          <a:solidFill>
                            <a:schemeClr val="tx1"/>
                          </a:solidFill>
                          <a:effectLst/>
                          <a:latin typeface="Times New Roman" pitchFamily="18" charset="0"/>
                          <a:cs typeface="Times New Roman" pitchFamily="18" charset="0"/>
                        </a:rPr>
                        <a:t>D. 7</a:t>
                      </a:r>
                      <a:endParaRPr lang="en-US" sz="3200" dirty="0">
                        <a:solidFill>
                          <a:schemeClr val="tx1"/>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sp>
        <p:nvSpPr>
          <p:cNvPr id="5" name="Rectangle 4"/>
          <p:cNvSpPr/>
          <p:nvPr/>
        </p:nvSpPr>
        <p:spPr>
          <a:xfrm>
            <a:off x="269631" y="2696315"/>
            <a:ext cx="11922369" cy="584775"/>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2:</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Những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nào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sau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đây</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thuộc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VIIA</a:t>
            </a:r>
            <a:r>
              <a:rPr lang="en-US" sz="3200" b="1" dirty="0">
                <a:solidFill>
                  <a:srgbClr val="00B050"/>
                </a:solidFill>
                <a:latin typeface="Times New Roman" pitchFamily="18" charset="0"/>
                <a:cs typeface="Times New Roman" pitchFamily="18" charset="0"/>
              </a:rPr>
              <a:t> (Halogen)?</a:t>
            </a:r>
          </a:p>
        </p:txBody>
      </p:sp>
      <p:graphicFrame>
        <p:nvGraphicFramePr>
          <p:cNvPr id="6" name="Table 5"/>
          <p:cNvGraphicFramePr>
            <a:graphicFrameLocks noGrp="1"/>
          </p:cNvGraphicFramePr>
          <p:nvPr>
            <p:extLst>
              <p:ext uri="{D42A27DB-BD31-4B8C-83A1-F6EECF244321}">
                <p14:modId xmlns:p14="http://schemas.microsoft.com/office/powerpoint/2010/main" val="3621755000"/>
              </p:ext>
            </p:extLst>
          </p:nvPr>
        </p:nvGraphicFramePr>
        <p:xfrm>
          <a:off x="410905" y="3560690"/>
          <a:ext cx="11639819" cy="975360"/>
        </p:xfrm>
        <a:graphic>
          <a:graphicData uri="http://schemas.openxmlformats.org/drawingml/2006/table">
            <a:tbl>
              <a:tblPr firstRow="1" firstCol="1" bandRow="1">
                <a:tableStyleId>{5C22544A-7EE6-4342-B048-85BDC9FD1C3A}</a:tableStyleId>
              </a:tblPr>
              <a:tblGrid>
                <a:gridCol w="5819338">
                  <a:extLst>
                    <a:ext uri="{9D8B030D-6E8A-4147-A177-3AD203B41FA5}">
                      <a16:colId xmlns:a16="http://schemas.microsoft.com/office/drawing/2014/main" val="20000"/>
                    </a:ext>
                  </a:extLst>
                </a:gridCol>
                <a:gridCol w="5820481">
                  <a:extLst>
                    <a:ext uri="{9D8B030D-6E8A-4147-A177-3AD203B41FA5}">
                      <a16:colId xmlns:a16="http://schemas.microsoft.com/office/drawing/2014/main" val="20001"/>
                    </a:ext>
                  </a:extLst>
                </a:gridCol>
              </a:tblGrid>
              <a:tr h="300019">
                <a:tc>
                  <a:txBody>
                    <a:bodyPr/>
                    <a:lstStyle/>
                    <a:p>
                      <a:pPr indent="179705">
                        <a:spcAft>
                          <a:spcPts val="0"/>
                        </a:spcAft>
                        <a:tabLst>
                          <a:tab pos="179705" algn="l"/>
                          <a:tab pos="3420110" algn="l"/>
                          <a:tab pos="5039995" algn="l"/>
                        </a:tabLst>
                      </a:pPr>
                      <a:r>
                        <a:rPr lang="en-US" sz="3200" dirty="0">
                          <a:solidFill>
                            <a:schemeClr val="tx1"/>
                          </a:solidFill>
                          <a:effectLst/>
                          <a:latin typeface="Times New Roman" pitchFamily="18" charset="0"/>
                          <a:cs typeface="Times New Roman" pitchFamily="18" charset="0"/>
                        </a:rPr>
                        <a:t>A</a:t>
                      </a:r>
                      <a:r>
                        <a:rPr lang="vi-VN" sz="3200" dirty="0">
                          <a:solidFill>
                            <a:schemeClr val="tx1"/>
                          </a:solidFill>
                          <a:effectLst/>
                          <a:latin typeface="Times New Roman" pitchFamily="18" charset="0"/>
                          <a:cs typeface="Times New Roman" pitchFamily="18" charset="0"/>
                        </a:rPr>
                        <a:t>.</a:t>
                      </a:r>
                      <a:r>
                        <a:rPr lang="en-US" sz="3200" dirty="0">
                          <a:solidFill>
                            <a:schemeClr val="tx1"/>
                          </a:solidFill>
                          <a:effectLst/>
                          <a:latin typeface="Times New Roman" pitchFamily="18" charset="0"/>
                          <a:cs typeface="Times New Roman" pitchFamily="18" charset="0"/>
                        </a:rPr>
                        <a:t> Chlorine, Bromine, Fluorine</a:t>
                      </a:r>
                      <a:endParaRPr lang="en-US" sz="3200"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indent="179705">
                        <a:spcAft>
                          <a:spcPts val="0"/>
                        </a:spcAft>
                        <a:tabLst>
                          <a:tab pos="179705" algn="l"/>
                          <a:tab pos="3420110" algn="l"/>
                          <a:tab pos="5039995" algn="l"/>
                        </a:tabLst>
                      </a:pPr>
                      <a:r>
                        <a:rPr lang="vi-VN" sz="3200">
                          <a:solidFill>
                            <a:schemeClr val="tx1"/>
                          </a:solidFill>
                          <a:effectLst/>
                          <a:latin typeface="Times New Roman" pitchFamily="18" charset="0"/>
                          <a:cs typeface="Times New Roman" pitchFamily="18" charset="0"/>
                        </a:rPr>
                        <a:t>B.</a:t>
                      </a:r>
                      <a:r>
                        <a:rPr lang="en-US" sz="3200">
                          <a:solidFill>
                            <a:schemeClr val="tx1"/>
                          </a:solidFill>
                          <a:effectLst/>
                          <a:latin typeface="Times New Roman" pitchFamily="18" charset="0"/>
                          <a:cs typeface="Times New Roman" pitchFamily="18" charset="0"/>
                        </a:rPr>
                        <a:t> Fluorine, Carbon, Bromine.</a:t>
                      </a:r>
                      <a:endParaRPr lang="en-US" sz="3200">
                        <a:solidFill>
                          <a:schemeClr val="tx1"/>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0"/>
                  </a:ext>
                </a:extLst>
              </a:tr>
              <a:tr h="300019">
                <a:tc>
                  <a:txBody>
                    <a:bodyPr/>
                    <a:lstStyle/>
                    <a:p>
                      <a:pPr indent="179705">
                        <a:spcAft>
                          <a:spcPts val="0"/>
                        </a:spcAft>
                        <a:tabLst>
                          <a:tab pos="179705" algn="l"/>
                          <a:tab pos="3420110" algn="l"/>
                          <a:tab pos="5039995" algn="l"/>
                        </a:tabLst>
                      </a:pPr>
                      <a:r>
                        <a:rPr lang="en-US" sz="3200" dirty="0">
                          <a:solidFill>
                            <a:schemeClr val="tx1"/>
                          </a:solidFill>
                          <a:effectLst/>
                          <a:latin typeface="Times New Roman" pitchFamily="18" charset="0"/>
                          <a:cs typeface="Times New Roman" pitchFamily="18" charset="0"/>
                        </a:rPr>
                        <a:t>C. </a:t>
                      </a:r>
                      <a:r>
                        <a:rPr lang="en-US" sz="3200" dirty="0" err="1">
                          <a:solidFill>
                            <a:schemeClr val="tx1"/>
                          </a:solidFill>
                          <a:effectLst/>
                          <a:latin typeface="Times New Roman" pitchFamily="18" charset="0"/>
                          <a:cs typeface="Times New Roman" pitchFamily="18" charset="0"/>
                        </a:rPr>
                        <a:t>Berylium</a:t>
                      </a:r>
                      <a:r>
                        <a:rPr lang="en-US" sz="3200" dirty="0">
                          <a:solidFill>
                            <a:schemeClr val="tx1"/>
                          </a:solidFill>
                          <a:effectLst/>
                          <a:latin typeface="Times New Roman" pitchFamily="18" charset="0"/>
                          <a:cs typeface="Times New Roman" pitchFamily="18" charset="0"/>
                        </a:rPr>
                        <a:t>, Carbon, Oxygen</a:t>
                      </a:r>
                      <a:endParaRPr lang="en-US" sz="3200"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indent="179705">
                        <a:spcAft>
                          <a:spcPts val="0"/>
                        </a:spcAft>
                        <a:tabLst>
                          <a:tab pos="179705" algn="l"/>
                          <a:tab pos="3420110" algn="l"/>
                          <a:tab pos="5039995" algn="l"/>
                        </a:tabLst>
                      </a:pPr>
                      <a:r>
                        <a:rPr lang="vi-VN" sz="3200" b="1" dirty="0">
                          <a:solidFill>
                            <a:schemeClr val="tx1"/>
                          </a:solidFill>
                          <a:effectLst/>
                          <a:latin typeface="Times New Roman" pitchFamily="18" charset="0"/>
                          <a:cs typeface="Times New Roman" pitchFamily="18" charset="0"/>
                        </a:rPr>
                        <a:t>D. </a:t>
                      </a:r>
                      <a:r>
                        <a:rPr lang="en-US" sz="3200" b="1" dirty="0">
                          <a:solidFill>
                            <a:schemeClr val="tx1"/>
                          </a:solidFill>
                          <a:effectLst/>
                          <a:latin typeface="Times New Roman" pitchFamily="18" charset="0"/>
                          <a:cs typeface="Times New Roman" pitchFamily="18" charset="0"/>
                        </a:rPr>
                        <a:t>Neon, Helium, Argon</a:t>
                      </a:r>
                      <a:endParaRPr lang="en-US" sz="3200" b="1" dirty="0">
                        <a:solidFill>
                          <a:schemeClr val="tx1"/>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1"/>
                  </a:ext>
                </a:extLst>
              </a:tr>
            </a:tbl>
          </a:graphicData>
        </a:graphic>
      </p:graphicFrame>
      <p:sp>
        <p:nvSpPr>
          <p:cNvPr id="8" name="Rectangle 7"/>
          <p:cNvSpPr/>
          <p:nvPr/>
        </p:nvSpPr>
        <p:spPr>
          <a:xfrm>
            <a:off x="269630" y="4536050"/>
            <a:ext cx="11664461" cy="584775"/>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3.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hoá</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học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IIA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có</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điểm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gì</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chung</a:t>
            </a:r>
            <a:r>
              <a:rPr lang="en-US" sz="3200" b="1" dirty="0">
                <a:solidFill>
                  <a:srgbClr val="00B050"/>
                </a:solidFill>
                <a:latin typeface="Times New Roman" pitchFamily="18" charset="0"/>
                <a:cs typeface="Times New Roman" pitchFamily="18" charset="0"/>
              </a:rPr>
              <a:t>?</a:t>
            </a:r>
          </a:p>
        </p:txBody>
      </p:sp>
      <p:graphicFrame>
        <p:nvGraphicFramePr>
          <p:cNvPr id="9" name="Table 8"/>
          <p:cNvGraphicFramePr>
            <a:graphicFrameLocks noGrp="1"/>
          </p:cNvGraphicFramePr>
          <p:nvPr>
            <p:extLst>
              <p:ext uri="{D42A27DB-BD31-4B8C-83A1-F6EECF244321}">
                <p14:modId xmlns:p14="http://schemas.microsoft.com/office/powerpoint/2010/main" val="4280436233"/>
              </p:ext>
            </p:extLst>
          </p:nvPr>
        </p:nvGraphicFramePr>
        <p:xfrm>
          <a:off x="376334" y="5288486"/>
          <a:ext cx="11557758" cy="853440"/>
        </p:xfrm>
        <a:graphic>
          <a:graphicData uri="http://schemas.openxmlformats.org/drawingml/2006/table">
            <a:tbl>
              <a:tblPr firstRow="1" firstCol="1" bandRow="1">
                <a:tableStyleId>{5C22544A-7EE6-4342-B048-85BDC9FD1C3A}</a:tableStyleId>
              </a:tblPr>
              <a:tblGrid>
                <a:gridCol w="5778312">
                  <a:extLst>
                    <a:ext uri="{9D8B030D-6E8A-4147-A177-3AD203B41FA5}">
                      <a16:colId xmlns:a16="http://schemas.microsoft.com/office/drawing/2014/main" val="20000"/>
                    </a:ext>
                  </a:extLst>
                </a:gridCol>
                <a:gridCol w="5779446">
                  <a:extLst>
                    <a:ext uri="{9D8B030D-6E8A-4147-A177-3AD203B41FA5}">
                      <a16:colId xmlns:a16="http://schemas.microsoft.com/office/drawing/2014/main" val="20001"/>
                    </a:ext>
                  </a:extLst>
                </a:gridCol>
              </a:tblGrid>
              <a:tr h="386172">
                <a:tc>
                  <a:txBody>
                    <a:bodyPr/>
                    <a:lstStyle/>
                    <a:p>
                      <a:pPr>
                        <a:spcAft>
                          <a:spcPts val="0"/>
                        </a:spcAft>
                        <a:tabLst>
                          <a:tab pos="540385" algn="l"/>
                        </a:tabLst>
                      </a:pPr>
                      <a:r>
                        <a:rPr lang="en-US" sz="2800" dirty="0">
                          <a:solidFill>
                            <a:schemeClr val="tx1"/>
                          </a:solidFill>
                          <a:effectLst/>
                          <a:latin typeface="Times New Roman" pitchFamily="18" charset="0"/>
                          <a:cs typeface="Times New Roman" pitchFamily="18" charset="0"/>
                        </a:rPr>
                        <a:t>A</a:t>
                      </a:r>
                      <a:r>
                        <a:rPr lang="vi-VN" sz="2800" dirty="0">
                          <a:solidFill>
                            <a:schemeClr val="tx1"/>
                          </a:solidFill>
                          <a:effectLst/>
                          <a:latin typeface="Times New Roman" pitchFamily="18" charset="0"/>
                          <a:cs typeface="Times New Roman" pitchFamily="18" charset="0"/>
                        </a:rPr>
                        <a:t>.</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Có</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cùng</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số</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nguyên</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tử</a:t>
                      </a:r>
                      <a:endParaRPr lang="en-US" sz="2800"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indent="179705">
                        <a:spcAft>
                          <a:spcPts val="0"/>
                        </a:spcAft>
                        <a:tabLst>
                          <a:tab pos="179705" algn="l"/>
                          <a:tab pos="3420110" algn="l"/>
                          <a:tab pos="5039995" algn="l"/>
                        </a:tabLst>
                      </a:pPr>
                      <a:r>
                        <a:rPr lang="en-US" sz="2800" dirty="0">
                          <a:solidFill>
                            <a:schemeClr val="tx1"/>
                          </a:solidFill>
                          <a:effectLst/>
                          <a:latin typeface="Times New Roman" pitchFamily="18" charset="0"/>
                          <a:cs typeface="Times New Roman" pitchFamily="18" charset="0"/>
                        </a:rPr>
                        <a:t>B. </a:t>
                      </a:r>
                      <a:r>
                        <a:rPr lang="en-US" sz="2800" dirty="0" err="1">
                          <a:solidFill>
                            <a:schemeClr val="tx1"/>
                          </a:solidFill>
                          <a:effectLst/>
                          <a:latin typeface="Times New Roman" pitchFamily="18" charset="0"/>
                          <a:cs typeface="Times New Roman" pitchFamily="18" charset="0"/>
                        </a:rPr>
                        <a:t>Tính</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chất</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hoá</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học</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tương</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tự</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nhau</a:t>
                      </a:r>
                      <a:endParaRPr lang="en-US" sz="2800" dirty="0">
                        <a:solidFill>
                          <a:schemeClr val="tx1"/>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0"/>
                  </a:ext>
                </a:extLst>
              </a:tr>
              <a:tr h="386172">
                <a:tc>
                  <a:txBody>
                    <a:bodyPr/>
                    <a:lstStyle/>
                    <a:p>
                      <a:pPr>
                        <a:spcAft>
                          <a:spcPts val="0"/>
                        </a:spcAft>
                        <a:tabLst>
                          <a:tab pos="179705" algn="l"/>
                          <a:tab pos="3420110" algn="l"/>
                          <a:tab pos="5039995" algn="l"/>
                        </a:tabLst>
                      </a:pPr>
                      <a:r>
                        <a:rPr lang="vi-VN" sz="2800" dirty="0">
                          <a:solidFill>
                            <a:schemeClr val="tx1"/>
                          </a:solidFill>
                          <a:effectLst/>
                          <a:latin typeface="Times New Roman" pitchFamily="18" charset="0"/>
                          <a:cs typeface="Times New Roman" pitchFamily="18" charset="0"/>
                        </a:rPr>
                        <a:t>C.</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Có</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cùng</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khối</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lượng</a:t>
                      </a:r>
                      <a:endParaRPr lang="en-US" sz="2800"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indent="179705">
                        <a:spcAft>
                          <a:spcPts val="0"/>
                        </a:spcAft>
                        <a:tabLst>
                          <a:tab pos="179705" algn="l"/>
                          <a:tab pos="3420110" algn="l"/>
                          <a:tab pos="5039995" algn="l"/>
                        </a:tabLst>
                      </a:pPr>
                      <a:r>
                        <a:rPr lang="vi-VN" sz="2800" b="1" dirty="0">
                          <a:solidFill>
                            <a:schemeClr val="tx1"/>
                          </a:solidFill>
                          <a:effectLst/>
                          <a:latin typeface="Times New Roman" pitchFamily="18" charset="0"/>
                          <a:cs typeface="Times New Roman" pitchFamily="18" charset="0"/>
                        </a:rPr>
                        <a:t>D.</a:t>
                      </a:r>
                      <a:r>
                        <a:rPr lang="en-US" sz="2800" b="1" dirty="0">
                          <a:solidFill>
                            <a:schemeClr val="tx1"/>
                          </a:solidFill>
                          <a:effectLst/>
                          <a:latin typeface="Times New Roman" pitchFamily="18" charset="0"/>
                          <a:cs typeface="Times New Roman" pitchFamily="18" charset="0"/>
                        </a:rPr>
                        <a:t> </a:t>
                      </a:r>
                      <a:r>
                        <a:rPr lang="en-US" sz="2800" b="1" dirty="0" err="1">
                          <a:solidFill>
                            <a:schemeClr val="tx1"/>
                          </a:solidFill>
                          <a:effectLst/>
                          <a:latin typeface="Times New Roman" pitchFamily="18" charset="0"/>
                          <a:cs typeface="Times New Roman" pitchFamily="18" charset="0"/>
                        </a:rPr>
                        <a:t>Không</a:t>
                      </a:r>
                      <a:r>
                        <a:rPr lang="en-US" sz="2800" b="1" dirty="0">
                          <a:solidFill>
                            <a:schemeClr val="tx1"/>
                          </a:solidFill>
                          <a:effectLst/>
                          <a:latin typeface="Times New Roman" pitchFamily="18" charset="0"/>
                          <a:cs typeface="Times New Roman" pitchFamily="18" charset="0"/>
                        </a:rPr>
                        <a:t> </a:t>
                      </a:r>
                      <a:r>
                        <a:rPr lang="en-US" sz="2800" b="1" dirty="0" err="1">
                          <a:solidFill>
                            <a:schemeClr val="tx1"/>
                          </a:solidFill>
                          <a:effectLst/>
                          <a:latin typeface="Times New Roman" pitchFamily="18" charset="0"/>
                          <a:cs typeface="Times New Roman" pitchFamily="18" charset="0"/>
                        </a:rPr>
                        <a:t>có</a:t>
                      </a:r>
                      <a:r>
                        <a:rPr lang="en-US" sz="2800" b="1" dirty="0">
                          <a:solidFill>
                            <a:schemeClr val="tx1"/>
                          </a:solidFill>
                          <a:effectLst/>
                          <a:latin typeface="Times New Roman" pitchFamily="18" charset="0"/>
                          <a:cs typeface="Times New Roman" pitchFamily="18" charset="0"/>
                        </a:rPr>
                        <a:t> </a:t>
                      </a:r>
                      <a:r>
                        <a:rPr lang="en-US" sz="2800" b="1" dirty="0" err="1">
                          <a:solidFill>
                            <a:schemeClr val="tx1"/>
                          </a:solidFill>
                          <a:effectLst/>
                          <a:latin typeface="Times New Roman" pitchFamily="18" charset="0"/>
                          <a:cs typeface="Times New Roman" pitchFamily="18" charset="0"/>
                        </a:rPr>
                        <a:t>điểm</a:t>
                      </a:r>
                      <a:r>
                        <a:rPr lang="en-US" sz="2800" b="1" dirty="0">
                          <a:solidFill>
                            <a:schemeClr val="tx1"/>
                          </a:solidFill>
                          <a:effectLst/>
                          <a:latin typeface="Times New Roman" pitchFamily="18" charset="0"/>
                          <a:cs typeface="Times New Roman" pitchFamily="18" charset="0"/>
                        </a:rPr>
                        <a:t> </a:t>
                      </a:r>
                      <a:r>
                        <a:rPr lang="en-US" sz="2800" b="1" dirty="0" err="1">
                          <a:solidFill>
                            <a:schemeClr val="tx1"/>
                          </a:solidFill>
                          <a:effectLst/>
                          <a:latin typeface="Times New Roman" pitchFamily="18" charset="0"/>
                          <a:cs typeface="Times New Roman" pitchFamily="18" charset="0"/>
                        </a:rPr>
                        <a:t>gì</a:t>
                      </a:r>
                      <a:r>
                        <a:rPr lang="en-US" sz="2800" b="1" dirty="0">
                          <a:solidFill>
                            <a:schemeClr val="tx1"/>
                          </a:solidFill>
                          <a:effectLst/>
                          <a:latin typeface="Times New Roman" pitchFamily="18" charset="0"/>
                          <a:cs typeface="Times New Roman" pitchFamily="18" charset="0"/>
                        </a:rPr>
                        <a:t> </a:t>
                      </a:r>
                      <a:r>
                        <a:rPr lang="en-US" sz="2800" b="1" dirty="0" err="1">
                          <a:solidFill>
                            <a:schemeClr val="tx1"/>
                          </a:solidFill>
                          <a:effectLst/>
                          <a:latin typeface="Times New Roman" pitchFamily="18" charset="0"/>
                          <a:cs typeface="Times New Roman" pitchFamily="18" charset="0"/>
                        </a:rPr>
                        <a:t>chung</a:t>
                      </a:r>
                      <a:endParaRPr lang="en-US" sz="2800" b="1" dirty="0">
                        <a:solidFill>
                          <a:schemeClr val="tx1"/>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1"/>
                  </a:ext>
                </a:extLst>
              </a:tr>
            </a:tbl>
          </a:graphicData>
        </a:graphic>
      </p:graphicFrame>
      <p:sp>
        <p:nvSpPr>
          <p:cNvPr id="14" name="Oval 13"/>
          <p:cNvSpPr/>
          <p:nvPr/>
        </p:nvSpPr>
        <p:spPr>
          <a:xfrm>
            <a:off x="6230815" y="5097386"/>
            <a:ext cx="644774" cy="7897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53627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5" grpId="0" animBg="1"/>
      <p:bldP spid="3" grpId="0"/>
      <p:bldP spid="5" grpId="0"/>
      <p:bldP spid="8" grpId="0"/>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4817"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877" y="1219646"/>
            <a:ext cx="11101754" cy="26958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28954" y="147191"/>
            <a:ext cx="1184030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Lst>
            </a:pPr>
            <a:r>
              <a:rPr kumimoji="0" lang="en-US" sz="3200" b="1"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Câu</a:t>
            </a:r>
            <a:r>
              <a:rPr kumimoji="0" lang="en-US" sz="32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4.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Hãy</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cho</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biết</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tên</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gọi</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của</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nhóm</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nguyên</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tố</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được</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tô</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màu</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trong</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bảng</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tuần</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hoàn</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dưới</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đây</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a:t>
            </a:r>
            <a:endParaRPr kumimoji="0" lang="en-US" sz="3200" b="1" i="0" u="none" strike="noStrike" cap="none" normalizeH="0" baseline="0" dirty="0">
              <a:ln>
                <a:noFill/>
              </a:ln>
              <a:solidFill>
                <a:srgbClr val="00B050"/>
              </a:solidFill>
              <a:effectLst/>
              <a:latin typeface="Times New Roman" pitchFamily="18" charset="0"/>
              <a:cs typeface="Times New Roman" pitchFamily="18" charset="0"/>
            </a:endParaRPr>
          </a:p>
        </p:txBody>
      </p:sp>
      <p:sp>
        <p:nvSpPr>
          <p:cNvPr id="5" name="Rectangle 4"/>
          <p:cNvSpPr/>
          <p:nvPr/>
        </p:nvSpPr>
        <p:spPr>
          <a:xfrm>
            <a:off x="597877" y="4141820"/>
            <a:ext cx="6096000" cy="2062103"/>
          </a:xfrm>
          <a:prstGeom prst="rect">
            <a:avLst/>
          </a:prstGeom>
        </p:spPr>
        <p:txBody>
          <a:bodyPr>
            <a:spAutoFit/>
          </a:bodyPr>
          <a:lstStyle/>
          <a:p>
            <a:r>
              <a:rPr lang="en-US" sz="3200" b="1" dirty="0">
                <a:latin typeface="Times New Roman" pitchFamily="18" charset="0"/>
                <a:cs typeface="Times New Roman" pitchFamily="18" charset="0"/>
              </a:rPr>
              <a:t>A. Kim </a:t>
            </a:r>
            <a:r>
              <a:rPr lang="en-US" sz="3200" b="1" dirty="0" err="1">
                <a:latin typeface="Times New Roman" pitchFamily="18" charset="0"/>
                <a:cs typeface="Times New Roman" pitchFamily="18" charset="0"/>
              </a:rPr>
              <a:t>loại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kiểm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thổ</a:t>
            </a:r>
            <a:r>
              <a:rPr lang="en-US" sz="3200" b="1" dirty="0">
                <a:latin typeface="Times New Roman" pitchFamily="18" charset="0"/>
                <a:cs typeface="Times New Roman" pitchFamily="18" charset="0"/>
              </a:rPr>
              <a:t>          </a:t>
            </a:r>
          </a:p>
          <a:p>
            <a:r>
              <a:rPr lang="en-US" sz="3200" b="1" dirty="0">
                <a:latin typeface="Times New Roman" pitchFamily="18" charset="0"/>
                <a:cs typeface="Times New Roman" pitchFamily="18" charset="0"/>
              </a:rPr>
              <a:t>B. Kim </a:t>
            </a:r>
            <a:r>
              <a:rPr lang="en-US" sz="3200" b="1" dirty="0" err="1">
                <a:latin typeface="Times New Roman" pitchFamily="18" charset="0"/>
                <a:cs typeface="Times New Roman" pitchFamily="18" charset="0"/>
              </a:rPr>
              <a:t>loại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kiềm</a:t>
            </a:r>
            <a:endParaRPr lang="en-US" sz="3200" b="1" dirty="0">
              <a:latin typeface="Times New Roman" pitchFamily="18" charset="0"/>
              <a:cs typeface="Times New Roman" pitchFamily="18" charset="0"/>
            </a:endParaRPr>
          </a:p>
          <a:p>
            <a:r>
              <a:rPr lang="en-US" sz="3200" b="1" dirty="0">
                <a:latin typeface="Times New Roman" pitchFamily="18" charset="0"/>
                <a:cs typeface="Times New Roman" pitchFamily="18" charset="0"/>
              </a:rPr>
              <a:t>C. Kim </a:t>
            </a:r>
            <a:r>
              <a:rPr lang="en-US" sz="3200" b="1" dirty="0" err="1">
                <a:latin typeface="Times New Roman" pitchFamily="18" charset="0"/>
                <a:cs typeface="Times New Roman" pitchFamily="18" charset="0"/>
              </a:rPr>
              <a:t>loại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chuyển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tiếp</a:t>
            </a:r>
            <a:endParaRPr lang="en-US" sz="3200" b="1" dirty="0">
              <a:latin typeface="Times New Roman" pitchFamily="18" charset="0"/>
              <a:cs typeface="Times New Roman" pitchFamily="18" charset="0"/>
            </a:endParaRPr>
          </a:p>
          <a:p>
            <a:r>
              <a:rPr lang="en-US" sz="3200" b="1" dirty="0">
                <a:latin typeface="Times New Roman" pitchFamily="18" charset="0"/>
                <a:cs typeface="Times New Roman" pitchFamily="18" charset="0"/>
              </a:rPr>
              <a:t>D. Halogen</a:t>
            </a:r>
          </a:p>
        </p:txBody>
      </p:sp>
      <p:sp>
        <p:nvSpPr>
          <p:cNvPr id="7" name="Oval 6"/>
          <p:cNvSpPr/>
          <p:nvPr/>
        </p:nvSpPr>
        <p:spPr>
          <a:xfrm>
            <a:off x="498230" y="4042309"/>
            <a:ext cx="644774" cy="7897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14492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46" y="3724144"/>
            <a:ext cx="11558954" cy="2923877"/>
          </a:xfrm>
          <a:prstGeom prst="rect">
            <a:avLst/>
          </a:prstGeom>
        </p:spPr>
        <p:txBody>
          <a:bodyPr wrap="square">
            <a:spAutoFit/>
          </a:bodyPr>
          <a:lstStyle/>
          <a:p>
            <a:pPr algn="just"/>
            <a:r>
              <a:rPr lang="vi-VN" sz="2800" b="1" dirty="0">
                <a:solidFill>
                  <a:srgbClr val="FF0000"/>
                </a:solidFill>
                <a:latin typeface="Times New Roman" panose="02020603050405020304" pitchFamily="18" charset="0"/>
                <a:cs typeface="Times New Roman" panose="02020603050405020304" pitchFamily="18" charset="0"/>
              </a:rPr>
              <a:t>Thảo luận </a:t>
            </a:r>
            <a:r>
              <a:rPr lang="en-US" sz="2800" b="1" dirty="0">
                <a:solidFill>
                  <a:srgbClr val="FF0000"/>
                </a:solidFill>
                <a:latin typeface="Times New Roman" panose="02020603050405020304" pitchFamily="18" charset="0"/>
                <a:cs typeface="Times New Roman" panose="02020603050405020304" pitchFamily="18" charset="0"/>
              </a:rPr>
              <a:t>NHÓM</a:t>
            </a:r>
            <a:r>
              <a:rPr lang="vi-VN" sz="2800" b="1" dirty="0">
                <a:solidFill>
                  <a:srgbClr val="FF0000"/>
                </a:solidFill>
                <a:latin typeface="Times New Roman" panose="02020603050405020304" pitchFamily="18" charset="0"/>
                <a:cs typeface="Times New Roman" panose="02020603050405020304" pitchFamily="18" charset="0"/>
              </a:rPr>
              <a:t> nhận xét về các đặc điểm của bảng sau khi đã sắp xếp:</a:t>
            </a:r>
            <a:r>
              <a:rPr lang="en-US" sz="2800" b="1" dirty="0">
                <a:solidFill>
                  <a:srgbClr val="FF0000"/>
                </a:solidFill>
                <a:latin typeface="Times New Roman" panose="02020603050405020304" pitchFamily="18" charset="0"/>
                <a:cs typeface="Times New Roman" panose="02020603050405020304" pitchFamily="18" charset="0"/>
              </a:rPr>
              <a:t> (3 </a:t>
            </a:r>
            <a:r>
              <a:rPr lang="en-US" sz="2800" b="1" dirty="0" err="1">
                <a:solidFill>
                  <a:srgbClr val="FF0000"/>
                </a:solidFill>
                <a:latin typeface="Times New Roman" panose="02020603050405020304" pitchFamily="18" charset="0"/>
                <a:cs typeface="Times New Roman" panose="02020603050405020304" pitchFamily="18" charset="0"/>
              </a:rPr>
              <a:t>phút</a:t>
            </a:r>
            <a:r>
              <a:rPr lang="en-US" sz="2800" b="1" dirty="0">
                <a:solidFill>
                  <a:srgbClr val="FF0000"/>
                </a:solidFill>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a:p>
            <a:pPr algn="just"/>
            <a:r>
              <a:rPr lang="en-US" sz="3200" b="1" dirty="0">
                <a:solidFill>
                  <a:srgbClr val="0070C0"/>
                </a:solidFill>
                <a:latin typeface="Times New Roman" panose="02020603050405020304" pitchFamily="18" charset="0"/>
                <a:cs typeface="Times New Roman" panose="02020603050405020304" pitchFamily="18" charset="0"/>
              </a:rPr>
              <a:t>1. </a:t>
            </a:r>
            <a:r>
              <a:rPr lang="vi-VN" sz="3200" b="1" dirty="0">
                <a:solidFill>
                  <a:srgbClr val="0070C0"/>
                </a:solidFill>
                <a:latin typeface="Times New Roman" panose="02020603050405020304" pitchFamily="18" charset="0"/>
                <a:cs typeface="Times New Roman" panose="02020603050405020304" pitchFamily="18" charset="0"/>
              </a:rPr>
              <a:t>Sự thay đổi số electron ở lớp ngoài cùng của nguyên tử các nguyên tố trong một hàng khi đi từ trái sang phải?</a:t>
            </a:r>
          </a:p>
          <a:p>
            <a:pPr algn="just"/>
            <a:r>
              <a:rPr lang="en-US" sz="3200" b="1" dirty="0">
                <a:solidFill>
                  <a:srgbClr val="0070C0"/>
                </a:solidFill>
                <a:latin typeface="Times New Roman" panose="02020603050405020304" pitchFamily="18" charset="0"/>
                <a:cs typeface="Times New Roman" panose="02020603050405020304" pitchFamily="18" charset="0"/>
              </a:rPr>
              <a:t>2. </a:t>
            </a:r>
            <a:r>
              <a:rPr lang="vi-VN" sz="3200" b="1" dirty="0">
                <a:solidFill>
                  <a:srgbClr val="0070C0"/>
                </a:solidFill>
                <a:latin typeface="Times New Roman" panose="02020603050405020304" pitchFamily="18" charset="0"/>
                <a:cs typeface="Times New Roman" panose="02020603050405020304" pitchFamily="18" charset="0"/>
              </a:rPr>
              <a:t>Số ele</a:t>
            </a:r>
            <a:r>
              <a:rPr lang="en-US" sz="3200" b="1" dirty="0">
                <a:solidFill>
                  <a:srgbClr val="0070C0"/>
                </a:solidFill>
                <a:latin typeface="Times New Roman" panose="02020603050405020304" pitchFamily="18" charset="0"/>
                <a:cs typeface="Times New Roman" panose="02020603050405020304" pitchFamily="18" charset="0"/>
              </a:rPr>
              <a:t>c</a:t>
            </a:r>
            <a:r>
              <a:rPr lang="vi-VN" sz="3200" b="1" dirty="0">
                <a:solidFill>
                  <a:srgbClr val="0070C0"/>
                </a:solidFill>
                <a:latin typeface="Times New Roman" panose="02020603050405020304" pitchFamily="18" charset="0"/>
                <a:cs typeface="Times New Roman" panose="02020603050405020304" pitchFamily="18" charset="0"/>
              </a:rPr>
              <a:t>tron lớp ngoài cùng của các nguyên tố trong cùng một </a:t>
            </a:r>
            <a:r>
              <a:rPr lang="en-US" sz="3200" b="1" dirty="0" err="1">
                <a:solidFill>
                  <a:srgbClr val="0070C0"/>
                </a:solidFill>
                <a:latin typeface="Times New Roman" panose="02020603050405020304" pitchFamily="18" charset="0"/>
                <a:cs typeface="Times New Roman" panose="02020603050405020304" pitchFamily="18" charset="0"/>
              </a:rPr>
              <a:t>cột</a:t>
            </a:r>
            <a:r>
              <a:rPr lang="vi-VN" sz="3200" b="1" dirty="0">
                <a:solidFill>
                  <a:srgbClr val="0070C0"/>
                </a:solidFill>
                <a:latin typeface="Times New Roman" panose="02020603050405020304" pitchFamily="18" charset="0"/>
                <a:cs typeface="Times New Roman" panose="02020603050405020304" pitchFamily="18" charset="0"/>
              </a:rPr>
              <a:t>?</a:t>
            </a:r>
          </a:p>
        </p:txBody>
      </p:sp>
      <p:pic>
        <p:nvPicPr>
          <p:cNvPr id="5" name="Picture 4" descr="Khoa học tự nhiên 7 bài 4 Kết nối tri thức"/>
          <p:cNvPicPr/>
          <p:nvPr/>
        </p:nvPicPr>
        <p:blipFill>
          <a:blip r:embed="rId2">
            <a:extLst>
              <a:ext uri="{28A0092B-C50C-407E-A947-70E740481C1C}">
                <a14:useLocalDpi xmlns:a14="http://schemas.microsoft.com/office/drawing/2010/main" val="0"/>
              </a:ext>
            </a:extLst>
          </a:blip>
          <a:srcRect/>
          <a:stretch>
            <a:fillRect/>
          </a:stretch>
        </p:blipFill>
        <p:spPr bwMode="auto">
          <a:xfrm>
            <a:off x="410309" y="128954"/>
            <a:ext cx="11324492" cy="3595190"/>
          </a:xfrm>
          <a:prstGeom prst="rect">
            <a:avLst/>
          </a:prstGeom>
          <a:noFill/>
          <a:ln>
            <a:noFill/>
          </a:ln>
        </p:spPr>
      </p:pic>
    </p:spTree>
    <p:extLst>
      <p:ext uri="{BB962C8B-B14F-4D97-AF65-F5344CB8AC3E}">
        <p14:creationId xmlns:p14="http://schemas.microsoft.com/office/powerpoint/2010/main" val="3513303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320" y="256438"/>
            <a:ext cx="11711355" cy="2062103"/>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5:</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Biết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M </a:t>
            </a:r>
            <a:r>
              <a:rPr lang="en-US" sz="3200" b="1" dirty="0" err="1">
                <a:solidFill>
                  <a:srgbClr val="00B050"/>
                </a:solidFill>
                <a:latin typeface="Times New Roman" pitchFamily="18" charset="0"/>
                <a:cs typeface="Times New Roman" pitchFamily="18" charset="0"/>
              </a:rPr>
              <a:t>có</a:t>
            </a:r>
            <a:r>
              <a:rPr lang="en-US" sz="3200" b="1" dirty="0">
                <a:solidFill>
                  <a:srgbClr val="00B050"/>
                </a:solidFill>
                <a:latin typeface="Times New Roman" pitchFamily="18" charset="0"/>
                <a:cs typeface="Times New Roman" pitchFamily="18" charset="0"/>
              </a:rPr>
              <a:t> 2 electron ở </a:t>
            </a:r>
            <a:r>
              <a:rPr lang="en-US" sz="3200" b="1" dirty="0" err="1">
                <a:solidFill>
                  <a:srgbClr val="00B050"/>
                </a:solidFill>
                <a:latin typeface="Times New Roman" pitchFamily="18" charset="0"/>
                <a:cs typeface="Times New Roman" pitchFamily="18" charset="0"/>
              </a:rPr>
              <a:t>lớp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ngoài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có</a:t>
            </a:r>
            <a:r>
              <a:rPr lang="en-US" sz="3200" b="1" dirty="0">
                <a:solidFill>
                  <a:srgbClr val="00B050"/>
                </a:solidFill>
                <a:latin typeface="Times New Roman" pitchFamily="18" charset="0"/>
                <a:cs typeface="Times New Roman" pitchFamily="18" charset="0"/>
              </a:rPr>
              <a:t> 3 </a:t>
            </a:r>
            <a:r>
              <a:rPr lang="en-US" sz="3200" b="1" dirty="0" err="1">
                <a:solidFill>
                  <a:srgbClr val="00B050"/>
                </a:solidFill>
                <a:latin typeface="Times New Roman" pitchFamily="18" charset="0"/>
                <a:cs typeface="Times New Roman" pitchFamily="18" charset="0"/>
              </a:rPr>
              <a:t>lớp</a:t>
            </a:r>
            <a:r>
              <a:rPr lang="en-US" sz="3200" b="1" dirty="0">
                <a:solidFill>
                  <a:srgbClr val="00B050"/>
                </a:solidFill>
                <a:latin typeface="Times New Roman" pitchFamily="18" charset="0"/>
                <a:cs typeface="Times New Roman" pitchFamily="18" charset="0"/>
              </a:rPr>
              <a:t> electron. </a:t>
            </a:r>
            <a:r>
              <a:rPr lang="en-US" sz="3200" b="1" dirty="0" err="1">
                <a:solidFill>
                  <a:srgbClr val="00B050"/>
                </a:solidFill>
                <a:latin typeface="Times New Roman" pitchFamily="18" charset="0"/>
                <a:cs typeface="Times New Roman" pitchFamily="18" charset="0"/>
              </a:rPr>
              <a:t>Hãy</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xác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định</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vị</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M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r>
              <a:rPr lang="en-US" sz="3200" b="1" dirty="0">
                <a:solidFill>
                  <a:srgbClr val="00B050"/>
                </a:solidFill>
                <a:latin typeface="Times New Roman" pitchFamily="18" charset="0"/>
                <a:cs typeface="Times New Roman" pitchFamily="18" charset="0"/>
              </a:rPr>
              <a:t> (ô, </a:t>
            </a:r>
            <a:r>
              <a:rPr lang="en-US" sz="3200" b="1" dirty="0" err="1">
                <a:solidFill>
                  <a:srgbClr val="00B050"/>
                </a:solidFill>
                <a:latin typeface="Times New Roman" pitchFamily="18" charset="0"/>
                <a:cs typeface="Times New Roman" pitchFamily="18" charset="0"/>
              </a:rPr>
              <a:t>chu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kì</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cho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biết</a:t>
            </a:r>
            <a:r>
              <a:rPr lang="en-US" sz="3200" b="1" dirty="0">
                <a:solidFill>
                  <a:srgbClr val="00B050"/>
                </a:solidFill>
                <a:latin typeface="Times New Roman" pitchFamily="18" charset="0"/>
                <a:cs typeface="Times New Roman" pitchFamily="18" charset="0"/>
              </a:rPr>
              <a:t> M </a:t>
            </a:r>
            <a:r>
              <a:rPr lang="en-US" sz="3200" b="1" dirty="0" err="1">
                <a:solidFill>
                  <a:srgbClr val="00B050"/>
                </a:solidFill>
                <a:latin typeface="Times New Roman" pitchFamily="18" charset="0"/>
                <a:cs typeface="Times New Roman" pitchFamily="18" charset="0"/>
              </a:rPr>
              <a:t>là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kim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loại</a:t>
            </a:r>
            <a:r>
              <a:rPr lang="en-US" sz="3200" b="1" dirty="0">
                <a:solidFill>
                  <a:srgbClr val="00B050"/>
                </a:solidFill>
                <a:latin typeface="Times New Roman" pitchFamily="18" charset="0"/>
                <a:cs typeface="Times New Roman" pitchFamily="18" charset="0"/>
              </a:rPr>
              <a:t>, phi </a:t>
            </a:r>
            <a:r>
              <a:rPr lang="en-US" sz="3200" b="1" dirty="0" err="1">
                <a:solidFill>
                  <a:srgbClr val="00B050"/>
                </a:solidFill>
                <a:latin typeface="Times New Roman" pitchFamily="18" charset="0"/>
                <a:cs typeface="Times New Roman" pitchFamily="18" charset="0"/>
              </a:rPr>
              <a:t>kim</a:t>
            </a:r>
            <a:r>
              <a:rPr lang="en-US" sz="3200" b="1" dirty="0">
                <a:solidFill>
                  <a:srgbClr val="00B050"/>
                </a:solidFill>
                <a:latin typeface="Times New Roman" pitchFamily="18" charset="0"/>
                <a:cs typeface="Times New Roman" pitchFamily="18" charset="0"/>
              </a:rPr>
              <a:t> hay </a:t>
            </a:r>
            <a:r>
              <a:rPr lang="en-US" sz="3200" b="1" dirty="0" err="1">
                <a:solidFill>
                  <a:srgbClr val="00B050"/>
                </a:solidFill>
                <a:latin typeface="Times New Roman" pitchFamily="18" charset="0"/>
                <a:cs typeface="Times New Roman" pitchFamily="18" charset="0"/>
              </a:rPr>
              <a:t>khí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hiếm</a:t>
            </a:r>
            <a:endParaRPr lang="en-US" sz="3200" b="1" dirty="0">
              <a:solidFill>
                <a:srgbClr val="00B050"/>
              </a:solidFill>
              <a:latin typeface="Times New Roman" pitchFamily="18" charset="0"/>
              <a:cs typeface="Times New Roman" pitchFamily="18" charset="0"/>
            </a:endParaRPr>
          </a:p>
        </p:txBody>
      </p:sp>
      <p:sp>
        <p:nvSpPr>
          <p:cNvPr id="5" name="Rectangle 4"/>
          <p:cNvSpPr/>
          <p:nvPr/>
        </p:nvSpPr>
        <p:spPr>
          <a:xfrm>
            <a:off x="5478901" y="2318541"/>
            <a:ext cx="1766830"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Đáp</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án</a:t>
            </a:r>
            <a:endParaRPr lang="en-US" sz="4000" dirty="0">
              <a:solidFill>
                <a:srgbClr val="FF0000"/>
              </a:solidFill>
            </a:endParaRPr>
          </a:p>
        </p:txBody>
      </p:sp>
      <p:sp>
        <p:nvSpPr>
          <p:cNvPr id="6" name="Rectangle 5"/>
          <p:cNvSpPr/>
          <p:nvPr/>
        </p:nvSpPr>
        <p:spPr>
          <a:xfrm>
            <a:off x="140676" y="3237441"/>
            <a:ext cx="11910645" cy="2554545"/>
          </a:xfrm>
          <a:prstGeom prst="rect">
            <a:avLst/>
          </a:prstGeom>
        </p:spPr>
        <p:txBody>
          <a:bodyPr wrap="square">
            <a:spAutoFit/>
          </a:bodyPr>
          <a:lstStyle/>
          <a:p>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Nguyên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tử</a:t>
            </a:r>
            <a:r>
              <a:rPr lang="en-US" sz="3200" b="1" dirty="0">
                <a:solidFill>
                  <a:srgbClr val="00B0F0"/>
                </a:solidFill>
                <a:latin typeface="Times New Roman" pitchFamily="18" charset="0"/>
                <a:cs typeface="Times New Roman" pitchFamily="18" charset="0"/>
              </a:rPr>
              <a:t> M </a:t>
            </a:r>
            <a:r>
              <a:rPr lang="en-US" sz="3200" b="1" dirty="0" err="1">
                <a:solidFill>
                  <a:srgbClr val="00B0F0"/>
                </a:solidFill>
                <a:latin typeface="Times New Roman" pitchFamily="18" charset="0"/>
                <a:cs typeface="Times New Roman" pitchFamily="18" charset="0"/>
              </a:rPr>
              <a:t>có</a:t>
            </a:r>
            <a:r>
              <a:rPr lang="en-US" sz="3200" b="1" dirty="0">
                <a:solidFill>
                  <a:srgbClr val="00B0F0"/>
                </a:solidFill>
                <a:latin typeface="Times New Roman" pitchFamily="18" charset="0"/>
                <a:cs typeface="Times New Roman" pitchFamily="18" charset="0"/>
              </a:rPr>
              <a:t> 2 electron ở </a:t>
            </a:r>
            <a:r>
              <a:rPr lang="en-US" sz="3200" b="1" dirty="0" err="1">
                <a:solidFill>
                  <a:srgbClr val="00B0F0"/>
                </a:solidFill>
                <a:latin typeface="Times New Roman" pitchFamily="18" charset="0"/>
                <a:cs typeface="Times New Roman" pitchFamily="18" charset="0"/>
              </a:rPr>
              <a:t>lớp</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ngoài</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cùng</a:t>
            </a:r>
            <a:r>
              <a:rPr lang="en-US" sz="3200" b="1" dirty="0">
                <a:solidFill>
                  <a:srgbClr val="00B0F0"/>
                </a:solidFill>
                <a:latin typeface="Times New Roman" pitchFamily="18" charset="0"/>
                <a:cs typeface="Times New Roman" pitchFamily="18" charset="0"/>
              </a:rPr>
              <a:t> =&gt; M </a:t>
            </a:r>
            <a:r>
              <a:rPr lang="en-US" sz="3200" b="1" dirty="0" err="1">
                <a:solidFill>
                  <a:srgbClr val="00B0F0"/>
                </a:solidFill>
                <a:latin typeface="Times New Roman" pitchFamily="18" charset="0"/>
                <a:cs typeface="Times New Roman" pitchFamily="18" charset="0"/>
              </a:rPr>
              <a:t>nằm</a:t>
            </a:r>
            <a:r>
              <a:rPr lang="en-US" sz="3200" b="1" dirty="0">
                <a:solidFill>
                  <a:srgbClr val="00B0F0"/>
                </a:solidFill>
                <a:latin typeface="Times New Roman" pitchFamily="18" charset="0"/>
                <a:cs typeface="Times New Roman" pitchFamily="18" charset="0"/>
              </a:rPr>
              <a:t> ở </a:t>
            </a:r>
            <a:r>
              <a:rPr lang="en-US" sz="3200" b="1" dirty="0" err="1">
                <a:solidFill>
                  <a:srgbClr val="00B0F0"/>
                </a:solidFill>
                <a:latin typeface="Times New Roman" pitchFamily="18" charset="0"/>
                <a:cs typeface="Times New Roman" pitchFamily="18" charset="0"/>
              </a:rPr>
              <a:t>nhóm</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IIA</a:t>
            </a:r>
            <a:endParaRPr lang="en-US" sz="3200" b="1" dirty="0">
              <a:solidFill>
                <a:srgbClr val="00B0F0"/>
              </a:solidFill>
              <a:latin typeface="Times New Roman" pitchFamily="18" charset="0"/>
              <a:cs typeface="Times New Roman" pitchFamily="18" charset="0"/>
            </a:endParaRPr>
          </a:p>
          <a:p>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Nguyên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tử</a:t>
            </a:r>
            <a:r>
              <a:rPr lang="en-US" sz="3200" b="1" dirty="0">
                <a:solidFill>
                  <a:srgbClr val="00B0F0"/>
                </a:solidFill>
                <a:latin typeface="Times New Roman" pitchFamily="18" charset="0"/>
                <a:cs typeface="Times New Roman" pitchFamily="18" charset="0"/>
              </a:rPr>
              <a:t> M </a:t>
            </a:r>
            <a:r>
              <a:rPr lang="en-US" sz="3200" b="1" dirty="0" err="1">
                <a:solidFill>
                  <a:srgbClr val="00B0F0"/>
                </a:solidFill>
                <a:latin typeface="Times New Roman" pitchFamily="18" charset="0"/>
                <a:cs typeface="Times New Roman" pitchFamily="18" charset="0"/>
              </a:rPr>
              <a:t>có</a:t>
            </a:r>
            <a:r>
              <a:rPr lang="en-US" sz="3200" b="1" dirty="0">
                <a:solidFill>
                  <a:srgbClr val="00B0F0"/>
                </a:solidFill>
                <a:latin typeface="Times New Roman" pitchFamily="18" charset="0"/>
                <a:cs typeface="Times New Roman" pitchFamily="18" charset="0"/>
              </a:rPr>
              <a:t> 3 </a:t>
            </a:r>
            <a:r>
              <a:rPr lang="en-US" sz="3200" b="1" dirty="0" err="1">
                <a:solidFill>
                  <a:srgbClr val="00B0F0"/>
                </a:solidFill>
                <a:latin typeface="Times New Roman" pitchFamily="18" charset="0"/>
                <a:cs typeface="Times New Roman" pitchFamily="18" charset="0"/>
              </a:rPr>
              <a:t>lớp</a:t>
            </a:r>
            <a:r>
              <a:rPr lang="en-US" sz="3200" b="1" dirty="0">
                <a:solidFill>
                  <a:srgbClr val="00B0F0"/>
                </a:solidFill>
                <a:latin typeface="Times New Roman" pitchFamily="18" charset="0"/>
                <a:cs typeface="Times New Roman" pitchFamily="18" charset="0"/>
              </a:rPr>
              <a:t> electron =&gt; M </a:t>
            </a:r>
            <a:r>
              <a:rPr lang="en-US" sz="3200" b="1" dirty="0" err="1">
                <a:solidFill>
                  <a:srgbClr val="00B0F0"/>
                </a:solidFill>
                <a:latin typeface="Times New Roman" pitchFamily="18" charset="0"/>
                <a:cs typeface="Times New Roman" pitchFamily="18" charset="0"/>
              </a:rPr>
              <a:t>nằm</a:t>
            </a:r>
            <a:r>
              <a:rPr lang="en-US" sz="3200" b="1" dirty="0">
                <a:solidFill>
                  <a:srgbClr val="00B0F0"/>
                </a:solidFill>
                <a:latin typeface="Times New Roman" pitchFamily="18" charset="0"/>
                <a:cs typeface="Times New Roman" pitchFamily="18" charset="0"/>
              </a:rPr>
              <a:t> ở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3</a:t>
            </a:r>
          </a:p>
          <a:p>
            <a:r>
              <a:rPr lang="en-US" sz="3200" b="1" dirty="0">
                <a:solidFill>
                  <a:srgbClr val="00B0F0"/>
                </a:solidFill>
                <a:latin typeface="Times New Roman" pitchFamily="18" charset="0"/>
                <a:cs typeface="Times New Roman" pitchFamily="18" charset="0"/>
              </a:rPr>
              <a:t>=&gt; M </a:t>
            </a:r>
            <a:r>
              <a:rPr lang="en-US" sz="3200" b="1" dirty="0" err="1">
                <a:solidFill>
                  <a:srgbClr val="00B0F0"/>
                </a:solidFill>
                <a:latin typeface="Times New Roman" pitchFamily="18" charset="0"/>
                <a:cs typeface="Times New Roman" pitchFamily="18" charset="0"/>
              </a:rPr>
              <a:t>thuộc</a:t>
            </a:r>
            <a:r>
              <a:rPr lang="en-US" sz="3200" b="1" dirty="0">
                <a:solidFill>
                  <a:srgbClr val="00B0F0"/>
                </a:solidFill>
                <a:latin typeface="Times New Roman" pitchFamily="18" charset="0"/>
                <a:cs typeface="Times New Roman" pitchFamily="18" charset="0"/>
              </a:rPr>
              <a:t> ô </a:t>
            </a:r>
            <a:r>
              <a:rPr lang="en-US" sz="3200" b="1" dirty="0" err="1">
                <a:solidFill>
                  <a:srgbClr val="00B0F0"/>
                </a:solidFill>
                <a:latin typeface="Times New Roman" pitchFamily="18" charset="0"/>
                <a:cs typeface="Times New Roman" pitchFamily="18" charset="0"/>
              </a:rPr>
              <a:t>số</a:t>
            </a:r>
            <a:r>
              <a:rPr lang="en-US" sz="3200" b="1" dirty="0">
                <a:solidFill>
                  <a:srgbClr val="00B0F0"/>
                </a:solidFill>
                <a:latin typeface="Times New Roman" pitchFamily="18" charset="0"/>
                <a:cs typeface="Times New Roman" pitchFamily="18" charset="0"/>
              </a:rPr>
              <a:t> 12, </a:t>
            </a:r>
            <a:r>
              <a:rPr lang="en-US" sz="3200" b="1" dirty="0" err="1">
                <a:solidFill>
                  <a:srgbClr val="00B0F0"/>
                </a:solidFill>
                <a:latin typeface="Times New Roman" pitchFamily="18" charset="0"/>
                <a:cs typeface="Times New Roman" pitchFamily="18" charset="0"/>
              </a:rPr>
              <a:t>nằm</a:t>
            </a:r>
            <a:r>
              <a:rPr lang="en-US" sz="3200" b="1" dirty="0">
                <a:solidFill>
                  <a:srgbClr val="00B0F0"/>
                </a:solidFill>
                <a:latin typeface="Times New Roman" pitchFamily="18" charset="0"/>
                <a:cs typeface="Times New Roman" pitchFamily="18" charset="0"/>
              </a:rPr>
              <a:t> ở </a:t>
            </a:r>
            <a:r>
              <a:rPr lang="en-US" sz="3200" b="1" dirty="0" err="1">
                <a:solidFill>
                  <a:srgbClr val="00B0F0"/>
                </a:solidFill>
                <a:latin typeface="Times New Roman" pitchFamily="18" charset="0"/>
                <a:cs typeface="Times New Roman" pitchFamily="18" charset="0"/>
              </a:rPr>
              <a:t>nhóm</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IIA</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chu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kì</a:t>
            </a:r>
            <a:r>
              <a:rPr lang="en-US" sz="3200" b="1" dirty="0">
                <a:solidFill>
                  <a:srgbClr val="00B0F0"/>
                </a:solidFill>
                <a:latin typeface="Times New Roman" pitchFamily="18" charset="0"/>
                <a:cs typeface="Times New Roman" pitchFamily="18" charset="0"/>
              </a:rPr>
              <a:t> 3</a:t>
            </a:r>
          </a:p>
          <a:p>
            <a:r>
              <a:rPr lang="en-US" sz="3200" b="1" dirty="0">
                <a:solidFill>
                  <a:srgbClr val="00B0F0"/>
                </a:solidFill>
                <a:latin typeface="Times New Roman" pitchFamily="18" charset="0"/>
                <a:cs typeface="Times New Roman" pitchFamily="18" charset="0"/>
              </a:rPr>
              <a:t>- Ô </a:t>
            </a:r>
            <a:r>
              <a:rPr lang="en-US" sz="3200" b="1" dirty="0" err="1">
                <a:solidFill>
                  <a:srgbClr val="00B0F0"/>
                </a:solidFill>
                <a:latin typeface="Times New Roman" pitchFamily="18" charset="0"/>
                <a:cs typeface="Times New Roman" pitchFamily="18" charset="0"/>
              </a:rPr>
              <a:t>số</a:t>
            </a:r>
            <a:r>
              <a:rPr lang="en-US" sz="3200" b="1" dirty="0">
                <a:solidFill>
                  <a:srgbClr val="00B0F0"/>
                </a:solidFill>
                <a:latin typeface="Times New Roman" pitchFamily="18" charset="0"/>
                <a:cs typeface="Times New Roman" pitchFamily="18" charset="0"/>
              </a:rPr>
              <a:t> 12 </a:t>
            </a:r>
            <a:r>
              <a:rPr lang="en-US" sz="3200" b="1" dirty="0" err="1">
                <a:solidFill>
                  <a:srgbClr val="00B0F0"/>
                </a:solidFill>
                <a:latin typeface="Times New Roman" pitchFamily="18" charset="0"/>
                <a:cs typeface="Times New Roman" pitchFamily="18" charset="0"/>
              </a:rPr>
              <a:t>màu</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xanh</a:t>
            </a:r>
            <a:r>
              <a:rPr lang="en-US" sz="3200" b="1" dirty="0">
                <a:solidFill>
                  <a:srgbClr val="00B0F0"/>
                </a:solidFill>
                <a:latin typeface="Times New Roman" pitchFamily="18" charset="0"/>
                <a:cs typeface="Times New Roman" pitchFamily="18" charset="0"/>
              </a:rPr>
              <a:t> =&gt; </a:t>
            </a:r>
            <a:r>
              <a:rPr lang="en-US" sz="3200" b="1" dirty="0" err="1">
                <a:solidFill>
                  <a:srgbClr val="00B0F0"/>
                </a:solidFill>
                <a:latin typeface="Times New Roman" pitchFamily="18" charset="0"/>
                <a:cs typeface="Times New Roman" pitchFamily="18" charset="0"/>
              </a:rPr>
              <a:t>Nguyên</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tử</a:t>
            </a:r>
            <a:r>
              <a:rPr lang="en-US" sz="3200" b="1" dirty="0">
                <a:solidFill>
                  <a:srgbClr val="00B0F0"/>
                </a:solidFill>
                <a:latin typeface="Times New Roman" pitchFamily="18" charset="0"/>
                <a:cs typeface="Times New Roman" pitchFamily="18" charset="0"/>
              </a:rPr>
              <a:t> M </a:t>
            </a:r>
            <a:r>
              <a:rPr lang="en-US" sz="3200" b="1" dirty="0" err="1">
                <a:solidFill>
                  <a:srgbClr val="00B0F0"/>
                </a:solidFill>
                <a:latin typeface="Times New Roman" pitchFamily="18" charset="0"/>
                <a:cs typeface="Times New Roman" pitchFamily="18" charset="0"/>
              </a:rPr>
              <a:t>là</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kim</a:t>
            </a:r>
            <a:r>
              <a:rPr lang="en-US" sz="3200" b="1" dirty="0">
                <a:solidFill>
                  <a:srgbClr val="00B0F0"/>
                </a:solidFill>
                <a:latin typeface="Times New Roman" pitchFamily="18" charset="0"/>
                <a:cs typeface="Times New Roman" pitchFamily="18" charset="0"/>
              </a:rPr>
              <a:t> </a:t>
            </a:r>
            <a:r>
              <a:rPr lang="en-US" sz="3200" b="1" dirty="0" err="1">
                <a:solidFill>
                  <a:srgbClr val="00B0F0"/>
                </a:solidFill>
                <a:latin typeface="Times New Roman" pitchFamily="18" charset="0"/>
                <a:cs typeface="Times New Roman" pitchFamily="18" charset="0"/>
              </a:rPr>
              <a:t>loại</a:t>
            </a:r>
            <a:endParaRPr lang="en-US" sz="3200"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406162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FE6BA6-B206-E3E5-C0A4-AA33A8B03A2B}"/>
              </a:ext>
            </a:extLst>
          </p:cNvPr>
          <p:cNvSpPr txBox="1"/>
          <p:nvPr/>
        </p:nvSpPr>
        <p:spPr>
          <a:xfrm>
            <a:off x="93786" y="2180643"/>
            <a:ext cx="12098214" cy="2862322"/>
          </a:xfrm>
          <a:prstGeom prst="rect">
            <a:avLst/>
          </a:prstGeom>
          <a:noFill/>
        </p:spPr>
        <p:txBody>
          <a:bodyPr wrap="square" rtlCol="0">
            <a:spAutoFit/>
          </a:bodyPr>
          <a:lstStyle/>
          <a:p>
            <a:r>
              <a:rPr lang="en-US" sz="6000" b="1" dirty="0">
                <a:solidFill>
                  <a:srgbClr val="01B0F1"/>
                </a:solidFill>
                <a:latin typeface="Times New Roman" pitchFamily="18" charset="0"/>
                <a:cs typeface="Times New Roman" pitchFamily="18" charset="0"/>
              </a:rPr>
              <a:t>III. </a:t>
            </a:r>
            <a:r>
              <a:rPr lang="en-US" sz="6000" b="1" dirty="0" err="1">
                <a:solidFill>
                  <a:srgbClr val="01B0F1"/>
                </a:solidFill>
                <a:latin typeface="Times New Roman" pitchFamily="18" charset="0"/>
                <a:cs typeface="Times New Roman" pitchFamily="18" charset="0"/>
              </a:rPr>
              <a:t>Vị</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trí</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các</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nhóm</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nguyên</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tố</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kim</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loại</a:t>
            </a:r>
            <a:r>
              <a:rPr lang="en-US" sz="6000" b="1" dirty="0">
                <a:solidFill>
                  <a:srgbClr val="01B0F1"/>
                </a:solidFill>
                <a:latin typeface="Times New Roman" pitchFamily="18" charset="0"/>
                <a:cs typeface="Times New Roman" pitchFamily="18" charset="0"/>
              </a:rPr>
              <a:t>, phi </a:t>
            </a:r>
            <a:r>
              <a:rPr lang="en-US" sz="6000" b="1" dirty="0" err="1">
                <a:solidFill>
                  <a:srgbClr val="01B0F1"/>
                </a:solidFill>
                <a:latin typeface="Times New Roman" pitchFamily="18" charset="0"/>
                <a:cs typeface="Times New Roman" pitchFamily="18" charset="0"/>
              </a:rPr>
              <a:t>kim</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và</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khí</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hiếm</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trong</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bảng</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tuần</a:t>
            </a:r>
            <a:r>
              <a:rPr lang="en-US" sz="6000" b="1" dirty="0">
                <a:solidFill>
                  <a:srgbClr val="01B0F1"/>
                </a:solidFill>
                <a:latin typeface="Times New Roman" pitchFamily="18" charset="0"/>
                <a:cs typeface="Times New Roman" pitchFamily="18" charset="0"/>
              </a:rPr>
              <a:t> </a:t>
            </a:r>
            <a:r>
              <a:rPr lang="en-US" sz="6000" b="1" dirty="0" err="1">
                <a:solidFill>
                  <a:srgbClr val="01B0F1"/>
                </a:solidFill>
                <a:latin typeface="Times New Roman" pitchFamily="18" charset="0"/>
                <a:cs typeface="Times New Roman" pitchFamily="18" charset="0"/>
              </a:rPr>
              <a:t>hoàn</a:t>
            </a:r>
            <a:endParaRPr lang="vi-VN" sz="6000" b="1" dirty="0">
              <a:solidFill>
                <a:srgbClr val="01B0F1"/>
              </a:solidFill>
              <a:latin typeface="Times New Roman" pitchFamily="18" charset="0"/>
              <a:cs typeface="Times New Roman" pitchFamily="18" charset="0"/>
            </a:endParaRPr>
          </a:p>
        </p:txBody>
      </p:sp>
    </p:spTree>
    <p:extLst>
      <p:ext uri="{BB962C8B-B14F-4D97-AF65-F5344CB8AC3E}">
        <p14:creationId xmlns:p14="http://schemas.microsoft.com/office/powerpoint/2010/main" val="5810514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6E1DC6-A9D1-2AEF-9995-BBE6EC98FC5A}"/>
              </a:ext>
            </a:extLst>
          </p:cNvPr>
          <p:cNvSpPr/>
          <p:nvPr/>
        </p:nvSpPr>
        <p:spPr>
          <a:xfrm>
            <a:off x="2215299" y="5363852"/>
            <a:ext cx="9976701" cy="1494148"/>
          </a:xfrm>
          <a:prstGeom prst="rect">
            <a:avLst/>
          </a:prstGeom>
          <a:solidFill>
            <a:srgbClr val="D5BDC2"/>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1" name="Group 10">
            <a:extLst>
              <a:ext uri="{FF2B5EF4-FFF2-40B4-BE49-F238E27FC236}">
                <a16:creationId xmlns:a16="http://schemas.microsoft.com/office/drawing/2014/main" id="{125789D7-1DEF-215B-CB08-0222EAC0118E}"/>
              </a:ext>
            </a:extLst>
          </p:cNvPr>
          <p:cNvGrpSpPr/>
          <p:nvPr/>
        </p:nvGrpSpPr>
        <p:grpSpPr>
          <a:xfrm>
            <a:off x="0" y="0"/>
            <a:ext cx="2286000" cy="6858000"/>
            <a:chOff x="0" y="0"/>
            <a:chExt cx="2286000" cy="6858000"/>
          </a:xfrm>
        </p:grpSpPr>
        <p:sp>
          <p:nvSpPr>
            <p:cNvPr id="4" name="Rectangle 3">
              <a:extLst>
                <a:ext uri="{FF2B5EF4-FFF2-40B4-BE49-F238E27FC236}">
                  <a16:creationId xmlns:a16="http://schemas.microsoft.com/office/drawing/2014/main" id="{B809B4CA-5DC1-2D46-D179-036CD5AB337F}"/>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994FE38A-2883-CEB9-75CD-FEE485BA4022}"/>
                </a:ext>
              </a:extLst>
            </p:cNvPr>
            <p:cNvSpPr txBox="1"/>
            <p:nvPr/>
          </p:nvSpPr>
          <p:spPr>
            <a:xfrm>
              <a:off x="141402" y="1998482"/>
              <a:ext cx="2144597" cy="2800767"/>
            </a:xfrm>
            <a:prstGeom prst="rect">
              <a:avLst/>
            </a:prstGeom>
            <a:noFill/>
          </p:spPr>
          <p:txBody>
            <a:bodyPr wrap="square" rtlCol="0">
              <a:spAutoFit/>
            </a:bodyPr>
            <a:lstStyle/>
            <a:p>
              <a:pPr algn="ctr"/>
              <a:r>
                <a:rPr lang="en-US" sz="4400" b="1" dirty="0">
                  <a:solidFill>
                    <a:srgbClr val="FE504D"/>
                  </a:solidFill>
                  <a:latin typeface=".VnArial Narrow" panose="020B7200000000000000" pitchFamily="34" charset="0"/>
                </a:rPr>
                <a:t>1. </a:t>
              </a:r>
              <a:r>
                <a:rPr lang="en-US" sz="4400" b="1" dirty="0" err="1">
                  <a:solidFill>
                    <a:srgbClr val="FE504D"/>
                  </a:solidFill>
                  <a:latin typeface=".VnArial Narrow" panose="020B7200000000000000" pitchFamily="34" charset="0"/>
                </a:rPr>
                <a:t>C</a:t>
              </a:r>
              <a:r>
                <a:rPr lang="en-US" sz="4400" b="1" dirty="0" err="1">
                  <a:solidFill>
                    <a:srgbClr val="FE504D"/>
                  </a:solidFill>
                  <a:latin typeface="Times New Roman" panose="02020603050405020304" pitchFamily="18" charset="0"/>
                  <a:cs typeface="Times New Roman" panose="02020603050405020304" pitchFamily="18" charset="0"/>
                </a:rPr>
                <a:t>ác</a:t>
              </a:r>
              <a:r>
                <a:rPr lang="en-US" sz="4400" b="1" dirty="0">
                  <a:solidFill>
                    <a:srgbClr val="FE504D"/>
                  </a:solidFill>
                  <a:latin typeface="Times New Roman" panose="02020603050405020304" pitchFamily="18" charset="0"/>
                  <a:cs typeface="Times New Roman" panose="02020603050405020304" pitchFamily="18" charset="0"/>
                </a:rPr>
                <a:t> </a:t>
              </a:r>
              <a:r>
                <a:rPr lang="en-US" sz="4400" b="1" dirty="0" err="1">
                  <a:solidFill>
                    <a:srgbClr val="FE504D"/>
                  </a:solidFill>
                  <a:latin typeface="Times New Roman" panose="02020603050405020304" pitchFamily="18" charset="0"/>
                  <a:cs typeface="Times New Roman" panose="02020603050405020304" pitchFamily="18" charset="0"/>
                </a:rPr>
                <a:t>nguyên</a:t>
              </a:r>
              <a:r>
                <a:rPr lang="en-US" sz="4400" b="1" dirty="0">
                  <a:solidFill>
                    <a:srgbClr val="FE504D"/>
                  </a:solidFill>
                  <a:latin typeface="Times New Roman" panose="02020603050405020304" pitchFamily="18" charset="0"/>
                  <a:cs typeface="Times New Roman" panose="02020603050405020304" pitchFamily="18" charset="0"/>
                </a:rPr>
                <a:t> </a:t>
              </a:r>
              <a:r>
                <a:rPr lang="en-US" sz="4400" b="1" dirty="0" err="1">
                  <a:solidFill>
                    <a:srgbClr val="FE504D"/>
                  </a:solidFill>
                  <a:latin typeface="Times New Roman" panose="02020603050405020304" pitchFamily="18" charset="0"/>
                  <a:cs typeface="Times New Roman" panose="02020603050405020304" pitchFamily="18" charset="0"/>
                </a:rPr>
                <a:t>tố</a:t>
              </a:r>
              <a:r>
                <a:rPr lang="en-US" sz="4400" b="1" dirty="0">
                  <a:solidFill>
                    <a:srgbClr val="FE504D"/>
                  </a:solidFill>
                  <a:latin typeface="Times New Roman" panose="02020603050405020304" pitchFamily="18" charset="0"/>
                  <a:cs typeface="Times New Roman" panose="02020603050405020304" pitchFamily="18" charset="0"/>
                </a:rPr>
                <a:t> </a:t>
              </a:r>
              <a:r>
                <a:rPr lang="en-US" sz="4400" b="1" dirty="0" err="1">
                  <a:solidFill>
                    <a:srgbClr val="FE504D"/>
                  </a:solidFill>
                  <a:latin typeface="Times New Roman" panose="02020603050405020304" pitchFamily="18" charset="0"/>
                  <a:cs typeface="Times New Roman" panose="02020603050405020304" pitchFamily="18" charset="0"/>
                </a:rPr>
                <a:t>kim</a:t>
              </a:r>
              <a:r>
                <a:rPr lang="en-US" sz="4400" b="1" dirty="0">
                  <a:solidFill>
                    <a:srgbClr val="FE504D"/>
                  </a:solidFill>
                  <a:latin typeface="Times New Roman" panose="02020603050405020304" pitchFamily="18" charset="0"/>
                  <a:cs typeface="Times New Roman" panose="02020603050405020304" pitchFamily="18" charset="0"/>
                </a:rPr>
                <a:t> </a:t>
              </a:r>
              <a:r>
                <a:rPr lang="en-US" sz="4400" b="1" dirty="0" err="1">
                  <a:solidFill>
                    <a:srgbClr val="FE504D"/>
                  </a:solidFill>
                  <a:latin typeface="Times New Roman" panose="02020603050405020304" pitchFamily="18" charset="0"/>
                  <a:cs typeface="Times New Roman" panose="02020603050405020304" pitchFamily="18" charset="0"/>
                </a:rPr>
                <a:t>loại</a:t>
              </a:r>
              <a:r>
                <a:rPr lang="en-US" sz="4400" b="1" dirty="0">
                  <a:solidFill>
                    <a:srgbClr val="FE504D"/>
                  </a:solidFill>
                  <a:latin typeface=".VnArial Narrow" panose="020B7200000000000000" pitchFamily="34" charset="0"/>
                </a:rPr>
                <a:t> </a:t>
              </a:r>
              <a:endParaRPr lang="vi-VN" sz="4400" b="1" dirty="0">
                <a:solidFill>
                  <a:srgbClr val="FE504D"/>
                </a:solidFill>
              </a:endParaRPr>
            </a:p>
          </p:txBody>
        </p:sp>
      </p:grpSp>
      <p:graphicFrame>
        <p:nvGraphicFramePr>
          <p:cNvPr id="7" name="Object 6">
            <a:extLst>
              <a:ext uri="{FF2B5EF4-FFF2-40B4-BE49-F238E27FC236}">
                <a16:creationId xmlns:a16="http://schemas.microsoft.com/office/drawing/2014/main" id="{08AA29F0-59BE-399B-2CAD-D3FC9BF3BDA1}"/>
              </a:ext>
            </a:extLst>
          </p:cNvPr>
          <p:cNvGraphicFramePr>
            <a:graphicFrameLocks noChangeAspect="1"/>
          </p:cNvGraphicFramePr>
          <p:nvPr>
            <p:extLst>
              <p:ext uri="{D42A27DB-BD31-4B8C-83A1-F6EECF244321}">
                <p14:modId xmlns:p14="http://schemas.microsoft.com/office/powerpoint/2010/main" val="1537182606"/>
              </p:ext>
            </p:extLst>
          </p:nvPr>
        </p:nvGraphicFramePr>
        <p:xfrm>
          <a:off x="2516957" y="74384"/>
          <a:ext cx="9464511" cy="4724865"/>
        </p:xfrm>
        <a:graphic>
          <a:graphicData uri="http://schemas.openxmlformats.org/presentationml/2006/ole">
            <mc:AlternateContent xmlns:mc="http://schemas.openxmlformats.org/markup-compatibility/2006">
              <mc:Choice xmlns:v="urn:schemas-microsoft-com:vml" Requires="v">
                <p:oleObj name="Bitmap Image" r:id="rId2" imgW="9464040" imgH="4312800" progId="Paint.Picture">
                  <p:embed/>
                </p:oleObj>
              </mc:Choice>
              <mc:Fallback>
                <p:oleObj name="Bitmap Image" r:id="rId2" imgW="9464040" imgH="4312800" progId="Paint.Picture">
                  <p:embed/>
                  <p:pic>
                    <p:nvPicPr>
                      <p:cNvPr id="0" name=""/>
                      <p:cNvPicPr/>
                      <p:nvPr/>
                    </p:nvPicPr>
                    <p:blipFill>
                      <a:blip r:embed="rId3"/>
                      <a:stretch>
                        <a:fillRect/>
                      </a:stretch>
                    </p:blipFill>
                    <p:spPr>
                      <a:xfrm>
                        <a:off x="2516957" y="74384"/>
                        <a:ext cx="9464511" cy="4724865"/>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FC353779-DB3B-171D-3ED2-E917AF9052A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857839" y="4259442"/>
            <a:ext cx="2856322" cy="2856322"/>
          </a:xfrm>
          <a:prstGeom prst="rect">
            <a:avLst/>
          </a:prstGeom>
        </p:spPr>
      </p:pic>
      <p:sp>
        <p:nvSpPr>
          <p:cNvPr id="10" name="TextBox 9">
            <a:extLst>
              <a:ext uri="{FF2B5EF4-FFF2-40B4-BE49-F238E27FC236}">
                <a16:creationId xmlns:a16="http://schemas.microsoft.com/office/drawing/2014/main" id="{F5AC9302-3465-C9E3-2899-670B08CFBF81}"/>
              </a:ext>
            </a:extLst>
          </p:cNvPr>
          <p:cNvSpPr txBox="1"/>
          <p:nvPr/>
        </p:nvSpPr>
        <p:spPr>
          <a:xfrm>
            <a:off x="2691352" y="5572317"/>
            <a:ext cx="9115720"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93638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CC80727D-D741-6E26-190D-756D5B757A50}"/>
              </a:ext>
            </a:extLst>
          </p:cNvPr>
          <p:cNvSpPr/>
          <p:nvPr/>
        </p:nvSpPr>
        <p:spPr>
          <a:xfrm>
            <a:off x="0" y="3091992"/>
            <a:ext cx="3733014" cy="3766008"/>
          </a:xfrm>
          <a:prstGeom prst="flowChartDelay">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1C2E9750-EE5F-1FD3-7995-6AA94981E72C}"/>
              </a:ext>
            </a:extLst>
          </p:cNvPr>
          <p:cNvGrpSpPr/>
          <p:nvPr/>
        </p:nvGrpSpPr>
        <p:grpSpPr>
          <a:xfrm>
            <a:off x="2738935" y="1598615"/>
            <a:ext cx="8663234" cy="3766008"/>
            <a:chOff x="2738935" y="1598615"/>
            <a:chExt cx="8663234" cy="3766008"/>
          </a:xfrm>
        </p:grpSpPr>
        <p:sp>
          <p:nvSpPr>
            <p:cNvPr id="5" name="Rectangle 4">
              <a:extLst>
                <a:ext uri="{FF2B5EF4-FFF2-40B4-BE49-F238E27FC236}">
                  <a16:creationId xmlns:a16="http://schemas.microsoft.com/office/drawing/2014/main" id="{99A7F038-FD88-BE98-600A-0BC3B0753CD3}"/>
                </a:ext>
              </a:extLst>
            </p:cNvPr>
            <p:cNvSpPr/>
            <p:nvPr/>
          </p:nvSpPr>
          <p:spPr>
            <a:xfrm>
              <a:off x="2738935" y="1598615"/>
              <a:ext cx="8663234" cy="3766008"/>
            </a:xfrm>
            <a:prstGeom prst="rect">
              <a:avLst/>
            </a:prstGeom>
            <a:solidFill>
              <a:srgbClr val="FFE8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D4434D89-4B06-81B2-2C7D-6DB51134122A}"/>
                </a:ext>
              </a:extLst>
            </p:cNvPr>
            <p:cNvSpPr/>
            <p:nvPr/>
          </p:nvSpPr>
          <p:spPr>
            <a:xfrm>
              <a:off x="2965179" y="1812303"/>
              <a:ext cx="8220173" cy="326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4" name="Picture 3">
            <a:extLst>
              <a:ext uri="{FF2B5EF4-FFF2-40B4-BE49-F238E27FC236}">
                <a16:creationId xmlns:a16="http://schemas.microsoft.com/office/drawing/2014/main" id="{D7AB0C1E-E3D2-D436-3200-571DD207FFFD}"/>
              </a:ext>
            </a:extLst>
          </p:cNvPr>
          <p:cNvPicPr>
            <a:picLocks noChangeAspect="1"/>
          </p:cNvPicPr>
          <p:nvPr/>
        </p:nvPicPr>
        <p:blipFill>
          <a:blip r:embed="rId2"/>
          <a:stretch>
            <a:fillRect/>
          </a:stretch>
        </p:blipFill>
        <p:spPr>
          <a:xfrm>
            <a:off x="0" y="633897"/>
            <a:ext cx="3982405" cy="3162693"/>
          </a:xfrm>
          <a:prstGeom prst="rect">
            <a:avLst/>
          </a:prstGeom>
        </p:spPr>
      </p:pic>
      <p:sp>
        <p:nvSpPr>
          <p:cNvPr id="7" name="TextBox 6">
            <a:extLst>
              <a:ext uri="{FF2B5EF4-FFF2-40B4-BE49-F238E27FC236}">
                <a16:creationId xmlns:a16="http://schemas.microsoft.com/office/drawing/2014/main" id="{7FA672D1-76B3-28C8-7F1F-3F71E45EB1DD}"/>
              </a:ext>
            </a:extLst>
          </p:cNvPr>
          <p:cNvSpPr txBox="1"/>
          <p:nvPr/>
        </p:nvSpPr>
        <p:spPr>
          <a:xfrm>
            <a:off x="2894926" y="2039823"/>
            <a:ext cx="8290426" cy="3046988"/>
          </a:xfrm>
          <a:prstGeom prst="rect">
            <a:avLst/>
          </a:prstGeom>
          <a:noFill/>
        </p:spPr>
        <p:txBody>
          <a:bodyPr wrap="square" rtlCol="0">
            <a:spAutoFit/>
          </a:bodyPr>
          <a:lstStyle/>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Hầu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IA;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IIA;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IIIA và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số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IVA; VA và VIA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endParaRPr lang="en-US" sz="32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IB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VIIIB,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lanthanide và actinide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22520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00832F5-DBDC-C595-4EE4-7FAFBEA87628}"/>
              </a:ext>
            </a:extLst>
          </p:cNvPr>
          <p:cNvGrpSpPr/>
          <p:nvPr/>
        </p:nvGrpSpPr>
        <p:grpSpPr>
          <a:xfrm>
            <a:off x="0" y="0"/>
            <a:ext cx="2286000" cy="6858000"/>
            <a:chOff x="0" y="0"/>
            <a:chExt cx="2286000" cy="6858000"/>
          </a:xfrm>
        </p:grpSpPr>
        <p:sp>
          <p:nvSpPr>
            <p:cNvPr id="4" name="Rectangle 3">
              <a:extLst>
                <a:ext uri="{FF2B5EF4-FFF2-40B4-BE49-F238E27FC236}">
                  <a16:creationId xmlns:a16="http://schemas.microsoft.com/office/drawing/2014/main" id="{25B53105-5238-B705-F6DA-F3C655625B6B}"/>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F9056A68-BD15-BA96-4244-2B70D735FFEE}"/>
                </a:ext>
              </a:extLst>
            </p:cNvPr>
            <p:cNvSpPr txBox="1"/>
            <p:nvPr/>
          </p:nvSpPr>
          <p:spPr>
            <a:xfrm>
              <a:off x="141402" y="1998482"/>
              <a:ext cx="2144597" cy="2800767"/>
            </a:xfrm>
            <a:prstGeom prst="rect">
              <a:avLst/>
            </a:prstGeom>
            <a:noFill/>
          </p:spPr>
          <p:txBody>
            <a:bodyPr wrap="square" rtlCol="0">
              <a:spAutoFit/>
            </a:bodyPr>
            <a:lstStyle/>
            <a:p>
              <a:pPr algn="ctr"/>
              <a:r>
                <a:rPr lang="en-US" sz="4400" b="1" dirty="0">
                  <a:solidFill>
                    <a:srgbClr val="FE504D"/>
                  </a:solidFill>
                  <a:latin typeface=".VnTime" panose="020B7200000000000000" pitchFamily="34" charset="0"/>
                  <a:cs typeface="Times New Roman" panose="02020603050405020304" pitchFamily="18" charset="0"/>
                </a:rPr>
                <a:t>1. </a:t>
              </a:r>
              <a:r>
                <a:rPr lang="en-US" sz="4400" b="1" dirty="0" err="1">
                  <a:solidFill>
                    <a:srgbClr val="FE504D"/>
                  </a:solidFill>
                  <a:latin typeface=".VnTime" panose="020B7200000000000000" pitchFamily="34" charset="0"/>
                  <a:cs typeface="Times New Roman" panose="02020603050405020304" pitchFamily="18" charset="0"/>
                </a:rPr>
                <a:t>C¸c</a:t>
              </a:r>
              <a:r>
                <a:rPr lang="en-US" sz="4400" b="1" dirty="0">
                  <a:solidFill>
                    <a:srgbClr val="FE504D"/>
                  </a:solidFill>
                  <a:latin typeface=".VnTime" panose="020B7200000000000000" pitchFamily="34" charset="0"/>
                  <a:cs typeface="Times New Roman" panose="02020603050405020304" pitchFamily="18" charset="0"/>
                </a:rPr>
                <a:t> </a:t>
              </a:r>
              <a:r>
                <a:rPr lang="en-US" sz="4400" b="1" dirty="0" err="1">
                  <a:solidFill>
                    <a:srgbClr val="FE504D"/>
                  </a:solidFill>
                  <a:latin typeface=".VnTime" panose="020B7200000000000000" pitchFamily="34" charset="0"/>
                  <a:cs typeface="Times New Roman" panose="02020603050405020304" pitchFamily="18" charset="0"/>
                </a:rPr>
                <a:t>nguyªn</a:t>
              </a:r>
              <a:r>
                <a:rPr lang="en-US" sz="4400" b="1" dirty="0">
                  <a:solidFill>
                    <a:srgbClr val="FE504D"/>
                  </a:solidFill>
                  <a:latin typeface=".VnTime" panose="020B7200000000000000" pitchFamily="34" charset="0"/>
                  <a:cs typeface="Times New Roman" panose="02020603050405020304" pitchFamily="18" charset="0"/>
                </a:rPr>
                <a:t> </a:t>
              </a:r>
              <a:r>
                <a:rPr lang="en-US" sz="4400" b="1" dirty="0" err="1">
                  <a:solidFill>
                    <a:srgbClr val="FE504D"/>
                  </a:solidFill>
                  <a:latin typeface=".VnTime" panose="020B7200000000000000" pitchFamily="34" charset="0"/>
                  <a:cs typeface="Times New Roman" panose="02020603050405020304" pitchFamily="18" charset="0"/>
                </a:rPr>
                <a:t>tè</a:t>
              </a:r>
              <a:r>
                <a:rPr lang="en-US" sz="4400" b="1" dirty="0">
                  <a:solidFill>
                    <a:srgbClr val="FE504D"/>
                  </a:solidFill>
                  <a:latin typeface=".VnTime" panose="020B7200000000000000" pitchFamily="34" charset="0"/>
                  <a:cs typeface="Times New Roman" panose="02020603050405020304" pitchFamily="18" charset="0"/>
                </a:rPr>
                <a:t> </a:t>
              </a:r>
              <a:r>
                <a:rPr lang="en-US" sz="4400" b="1" dirty="0" err="1">
                  <a:solidFill>
                    <a:srgbClr val="FE504D"/>
                  </a:solidFill>
                  <a:latin typeface=".VnTime" panose="020B7200000000000000" pitchFamily="34" charset="0"/>
                  <a:cs typeface="Times New Roman" panose="02020603050405020304" pitchFamily="18" charset="0"/>
                </a:rPr>
                <a:t>kim</a:t>
              </a:r>
              <a:r>
                <a:rPr lang="en-US" sz="4400" b="1" dirty="0">
                  <a:solidFill>
                    <a:srgbClr val="FE504D"/>
                  </a:solidFill>
                  <a:latin typeface=".VnTime" panose="020B7200000000000000" pitchFamily="34" charset="0"/>
                  <a:cs typeface="Times New Roman" panose="02020603050405020304" pitchFamily="18" charset="0"/>
                </a:rPr>
                <a:t> lo¹i </a:t>
              </a:r>
              <a:endParaRPr lang="vi-VN" sz="4400" b="1" dirty="0">
                <a:solidFill>
                  <a:srgbClr val="FE504D"/>
                </a:solidFill>
                <a:latin typeface="Times New Roman" panose="02020603050405020304" pitchFamily="18" charset="0"/>
                <a:cs typeface="Times New Roman" panose="02020603050405020304" pitchFamily="18" charset="0"/>
              </a:endParaRPr>
            </a:p>
          </p:txBody>
        </p:sp>
      </p:grpSp>
      <p:graphicFrame>
        <p:nvGraphicFramePr>
          <p:cNvPr id="6" name="Object 5">
            <a:extLst>
              <a:ext uri="{FF2B5EF4-FFF2-40B4-BE49-F238E27FC236}">
                <a16:creationId xmlns:a16="http://schemas.microsoft.com/office/drawing/2014/main" id="{DA1BB10F-2642-CD34-A452-81CDFDCF83BC}"/>
              </a:ext>
            </a:extLst>
          </p:cNvPr>
          <p:cNvGraphicFramePr>
            <a:graphicFrameLocks noChangeAspect="1"/>
          </p:cNvGraphicFramePr>
          <p:nvPr>
            <p:extLst>
              <p:ext uri="{D42A27DB-BD31-4B8C-83A1-F6EECF244321}">
                <p14:modId xmlns:p14="http://schemas.microsoft.com/office/powerpoint/2010/main" val="999078319"/>
              </p:ext>
            </p:extLst>
          </p:nvPr>
        </p:nvGraphicFramePr>
        <p:xfrm>
          <a:off x="2286000" y="130045"/>
          <a:ext cx="9906000" cy="6727955"/>
        </p:xfrm>
        <a:graphic>
          <a:graphicData uri="http://schemas.openxmlformats.org/presentationml/2006/ole">
            <mc:AlternateContent xmlns:mc="http://schemas.openxmlformats.org/markup-compatibility/2006">
              <mc:Choice xmlns:v="urn:schemas-microsoft-com:vml" Requires="v">
                <p:oleObj name="Bitmap Image" r:id="rId2" imgW="6629400" imgH="4183560" progId="Paint.Picture">
                  <p:embed/>
                </p:oleObj>
              </mc:Choice>
              <mc:Fallback>
                <p:oleObj name="Bitmap Image" r:id="rId2" imgW="6629400" imgH="4183560" progId="Paint.Picture">
                  <p:embed/>
                  <p:pic>
                    <p:nvPicPr>
                      <p:cNvPr id="0" name=""/>
                      <p:cNvPicPr/>
                      <p:nvPr/>
                    </p:nvPicPr>
                    <p:blipFill>
                      <a:blip r:embed="rId3"/>
                      <a:stretch>
                        <a:fillRect/>
                      </a:stretch>
                    </p:blipFill>
                    <p:spPr>
                      <a:xfrm>
                        <a:off x="2286000" y="130045"/>
                        <a:ext cx="9906000" cy="6727955"/>
                      </a:xfrm>
                      <a:prstGeom prst="rect">
                        <a:avLst/>
                      </a:prstGeom>
                    </p:spPr>
                  </p:pic>
                </p:oleObj>
              </mc:Fallback>
            </mc:AlternateContent>
          </a:graphicData>
        </a:graphic>
      </p:graphicFrame>
    </p:spTree>
    <p:extLst>
      <p:ext uri="{BB962C8B-B14F-4D97-AF65-F5344CB8AC3E}">
        <p14:creationId xmlns:p14="http://schemas.microsoft.com/office/powerpoint/2010/main" val="10570540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34215" y="94595"/>
            <a:ext cx="5445722"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Thảo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bàn</a:t>
            </a:r>
            <a:r>
              <a:rPr lang="en-US" sz="3200" b="1" dirty="0">
                <a:solidFill>
                  <a:srgbClr val="FF0000"/>
                </a:solidFill>
                <a:latin typeface="Times New Roman" pitchFamily="18" charset="0"/>
                <a:cs typeface="Times New Roman" pitchFamily="18" charset="0"/>
              </a:rPr>
              <a:t> ( 3 </a:t>
            </a:r>
            <a:r>
              <a:rPr lang="en-US" sz="3200" b="1" dirty="0" err="1">
                <a:solidFill>
                  <a:srgbClr val="FF0000"/>
                </a:solidFill>
                <a:latin typeface="Times New Roman" pitchFamily="18" charset="0"/>
                <a:cs typeface="Times New Roman" pitchFamily="18" charset="0"/>
              </a:rPr>
              <a:t>phút</a:t>
            </a:r>
            <a:r>
              <a:rPr lang="en-US" sz="3200" b="1" dirty="0">
                <a:solidFill>
                  <a:srgbClr val="FF0000"/>
                </a:solidFill>
                <a:latin typeface="Times New Roman" pitchFamily="18" charset="0"/>
                <a:cs typeface="Times New Roman" pitchFamily="18" charset="0"/>
              </a:rPr>
              <a:t>)</a:t>
            </a:r>
            <a:endParaRPr lang="en-US" sz="3200" b="1" dirty="0">
              <a:solidFill>
                <a:srgbClr val="FF0000"/>
              </a:solidFill>
            </a:endParaRPr>
          </a:p>
        </p:txBody>
      </p:sp>
      <p:sp>
        <p:nvSpPr>
          <p:cNvPr id="4" name="Rectangle 3"/>
          <p:cNvSpPr/>
          <p:nvPr/>
        </p:nvSpPr>
        <p:spPr>
          <a:xfrm>
            <a:off x="797168" y="995681"/>
            <a:ext cx="10703169" cy="1077218"/>
          </a:xfrm>
          <a:prstGeom prst="rect">
            <a:avLst/>
          </a:prstGeom>
        </p:spPr>
        <p:txBody>
          <a:bodyPr wrap="square">
            <a:spAutoFit/>
          </a:bodyPr>
          <a:lstStyle/>
          <a:p>
            <a:r>
              <a:rPr lang="en-US" sz="3200" b="1" dirty="0">
                <a:solidFill>
                  <a:srgbClr val="002060"/>
                </a:solidFill>
                <a:latin typeface="Times New Roman" pitchFamily="18" charset="0"/>
                <a:cs typeface="Times New Roman" pitchFamily="18" charset="0"/>
              </a:rPr>
              <a:t>1. </a:t>
            </a:r>
            <a:r>
              <a:rPr lang="vi-VN" sz="3200" b="1" dirty="0">
                <a:solidFill>
                  <a:srgbClr val="002060"/>
                </a:solidFill>
                <a:latin typeface="Times New Roman" pitchFamily="18" charset="0"/>
                <a:cs typeface="Times New Roman" pitchFamily="18" charset="0"/>
              </a:rPr>
              <a:t>Sử dụng bảng tuần hoàn, hãy xác định vị trí (số thứ tự, chu kì, nhóm) của các nguyên tố Al, Ca, Na.</a:t>
            </a:r>
            <a:endParaRPr lang="en-US" sz="3200" b="1" dirty="0">
              <a:solidFill>
                <a:srgbClr val="002060"/>
              </a:solidFill>
              <a:latin typeface="Times New Roman" pitchFamily="18" charset="0"/>
              <a:cs typeface="Times New Roman" pitchFamily="18" charset="0"/>
            </a:endParaRPr>
          </a:p>
        </p:txBody>
      </p:sp>
      <p:sp>
        <p:nvSpPr>
          <p:cNvPr id="5" name="Rectangle 4"/>
          <p:cNvSpPr/>
          <p:nvPr/>
        </p:nvSpPr>
        <p:spPr>
          <a:xfrm>
            <a:off x="797167" y="2343835"/>
            <a:ext cx="10796955" cy="1077218"/>
          </a:xfrm>
          <a:prstGeom prst="rect">
            <a:avLst/>
          </a:prstGeom>
        </p:spPr>
        <p:txBody>
          <a:bodyPr wrap="square">
            <a:spAutoFit/>
          </a:bodyPr>
          <a:lstStyle/>
          <a:p>
            <a:r>
              <a:rPr lang="en-US" sz="3200" b="1" dirty="0">
                <a:solidFill>
                  <a:srgbClr val="002060"/>
                </a:solidFill>
                <a:latin typeface="Times New Roman" pitchFamily="18" charset="0"/>
                <a:cs typeface="Times New Roman" pitchFamily="18" charset="0"/>
              </a:rPr>
              <a:t>2. </a:t>
            </a:r>
            <a:r>
              <a:rPr lang="vi-VN" sz="3200" b="1" dirty="0">
                <a:solidFill>
                  <a:srgbClr val="002060"/>
                </a:solidFill>
                <a:latin typeface="Times New Roman" pitchFamily="18" charset="0"/>
                <a:cs typeface="Times New Roman" pitchFamily="18" charset="0"/>
              </a:rPr>
              <a:t>Tính chất nào của nhôm, sắt, đồng đã được dùng trong các ứng dụng ở trong Hình 4.6?</a:t>
            </a:r>
            <a:endParaRPr lang="en-US" sz="32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422079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30523" y="94595"/>
            <a:ext cx="144943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án</a:t>
            </a:r>
            <a:endParaRPr lang="en-US" sz="3200" b="1" dirty="0">
              <a:solidFill>
                <a:srgbClr val="FF0000"/>
              </a:solidFill>
            </a:endParaRPr>
          </a:p>
        </p:txBody>
      </p:sp>
      <p:sp>
        <p:nvSpPr>
          <p:cNvPr id="4" name="Rectangle 3"/>
          <p:cNvSpPr/>
          <p:nvPr/>
        </p:nvSpPr>
        <p:spPr>
          <a:xfrm>
            <a:off x="797166" y="702036"/>
            <a:ext cx="10703169" cy="1077218"/>
          </a:xfrm>
          <a:prstGeom prst="rect">
            <a:avLst/>
          </a:prstGeom>
        </p:spPr>
        <p:txBody>
          <a:bodyPr wrap="square">
            <a:spAutoFit/>
          </a:bodyPr>
          <a:lstStyle/>
          <a:p>
            <a:r>
              <a:rPr lang="en-US" sz="3200" b="1" dirty="0">
                <a:solidFill>
                  <a:srgbClr val="002060"/>
                </a:solidFill>
                <a:latin typeface="Times New Roman" pitchFamily="18" charset="0"/>
                <a:cs typeface="Times New Roman" pitchFamily="18" charset="0"/>
              </a:rPr>
              <a:t>1. </a:t>
            </a:r>
            <a:r>
              <a:rPr lang="vi-VN" sz="3200" b="1" dirty="0">
                <a:solidFill>
                  <a:srgbClr val="002060"/>
                </a:solidFill>
                <a:latin typeface="Times New Roman" pitchFamily="18" charset="0"/>
                <a:cs typeface="Times New Roman" pitchFamily="18" charset="0"/>
              </a:rPr>
              <a:t>Sử dụng bảng tuần hoàn, hãy xác định vị trí (số thứ tự, chu kì, nhóm) của các nguyên tố Al, Ca, Na.</a:t>
            </a:r>
            <a:endParaRPr lang="en-US" sz="3200" b="1" dirty="0">
              <a:solidFill>
                <a:srgbClr val="002060"/>
              </a:solidFill>
              <a:latin typeface="Times New Roman" pitchFamily="18" charset="0"/>
              <a:cs typeface="Times New Roman" pitchFamily="18" charset="0"/>
            </a:endParaRPr>
          </a:p>
        </p:txBody>
      </p:sp>
      <p:sp>
        <p:nvSpPr>
          <p:cNvPr id="5" name="Rectangle 4"/>
          <p:cNvSpPr/>
          <p:nvPr/>
        </p:nvSpPr>
        <p:spPr>
          <a:xfrm>
            <a:off x="750274" y="3727158"/>
            <a:ext cx="10796955" cy="1077218"/>
          </a:xfrm>
          <a:prstGeom prst="rect">
            <a:avLst/>
          </a:prstGeom>
        </p:spPr>
        <p:txBody>
          <a:bodyPr wrap="square">
            <a:spAutoFit/>
          </a:bodyPr>
          <a:lstStyle/>
          <a:p>
            <a:r>
              <a:rPr lang="en-US" sz="3200" b="1" dirty="0">
                <a:solidFill>
                  <a:srgbClr val="002060"/>
                </a:solidFill>
                <a:latin typeface="Times New Roman" pitchFamily="18" charset="0"/>
                <a:cs typeface="Times New Roman" pitchFamily="18" charset="0"/>
              </a:rPr>
              <a:t>2. </a:t>
            </a:r>
            <a:r>
              <a:rPr lang="vi-VN" sz="3200" b="1" dirty="0">
                <a:solidFill>
                  <a:srgbClr val="002060"/>
                </a:solidFill>
                <a:latin typeface="Times New Roman" pitchFamily="18" charset="0"/>
                <a:cs typeface="Times New Roman" pitchFamily="18" charset="0"/>
              </a:rPr>
              <a:t>Tính chất nào của nhôm, sắt, đồng đã được dùng trong các ứng dụng ở trong Hình 4.6?</a:t>
            </a:r>
            <a:endParaRPr lang="en-US" sz="3200" b="1" dirty="0">
              <a:solidFill>
                <a:srgbClr val="002060"/>
              </a:solidFill>
              <a:latin typeface="Times New Roman" pitchFamily="18" charset="0"/>
              <a:cs typeface="Times New Roman" pitchFamily="18" charset="0"/>
            </a:endParaRPr>
          </a:p>
        </p:txBody>
      </p:sp>
      <p:sp>
        <p:nvSpPr>
          <p:cNvPr id="2" name="Rectangle 1"/>
          <p:cNvSpPr/>
          <p:nvPr/>
        </p:nvSpPr>
        <p:spPr>
          <a:xfrm>
            <a:off x="797165" y="1890990"/>
            <a:ext cx="10972803" cy="1815882"/>
          </a:xfrm>
          <a:prstGeom prst="rect">
            <a:avLst/>
          </a:prstGeom>
        </p:spPr>
        <p:txBody>
          <a:bodyPr wrap="square">
            <a:spAutoFit/>
          </a:bodyPr>
          <a:lstStyle/>
          <a:p>
            <a:r>
              <a:rPr lang="vi-VN" sz="2800" b="1" dirty="0">
                <a:solidFill>
                  <a:srgbClr val="0070C0"/>
                </a:solidFill>
                <a:latin typeface="Times New Roman" pitchFamily="18" charset="0"/>
                <a:cs typeface="Times New Roman" pitchFamily="18" charset="0"/>
              </a:rPr>
              <a:t>Dựa vào bảng tuần hoàn, ta xác định được:</a:t>
            </a:r>
          </a:p>
          <a:p>
            <a:r>
              <a:rPr lang="vi-VN" sz="2800" b="1" dirty="0">
                <a:solidFill>
                  <a:srgbClr val="0070C0"/>
                </a:solidFill>
                <a:latin typeface="Times New Roman" pitchFamily="18" charset="0"/>
                <a:cs typeface="Times New Roman" pitchFamily="18" charset="0"/>
              </a:rPr>
              <a:t>+ Nguyên tố Al nằm ở ô thứ 13, chu kì 3, nhóm IIIA.</a:t>
            </a:r>
          </a:p>
          <a:p>
            <a:r>
              <a:rPr lang="vi-VN" sz="2800" b="1" dirty="0">
                <a:solidFill>
                  <a:srgbClr val="0070C0"/>
                </a:solidFill>
                <a:latin typeface="Times New Roman" pitchFamily="18" charset="0"/>
                <a:cs typeface="Times New Roman" pitchFamily="18" charset="0"/>
              </a:rPr>
              <a:t>+ Nguyên tố Ca nằm ở ô thứ 20, chu kì 4, nhóm IIA.</a:t>
            </a:r>
          </a:p>
          <a:p>
            <a:r>
              <a:rPr lang="vi-VN" sz="2800" b="1" dirty="0">
                <a:solidFill>
                  <a:srgbClr val="0070C0"/>
                </a:solidFill>
                <a:latin typeface="Times New Roman" pitchFamily="18" charset="0"/>
                <a:cs typeface="Times New Roman" pitchFamily="18" charset="0"/>
              </a:rPr>
              <a:t>+ Nguyên tố Na nằm ở ô thứ 11, chu kì 3, nhóm IA.</a:t>
            </a:r>
          </a:p>
        </p:txBody>
      </p:sp>
      <p:sp>
        <p:nvSpPr>
          <p:cNvPr id="9" name="Rectangle 4"/>
          <p:cNvSpPr>
            <a:spLocks noChangeArrowheads="1"/>
          </p:cNvSpPr>
          <p:nvPr/>
        </p:nvSpPr>
        <p:spPr bwMode="auto">
          <a:xfrm>
            <a:off x="750273" y="4618187"/>
            <a:ext cx="1125415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Al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được</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dùng</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làm</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màng</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bọc</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thực</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phẩm</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vì</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Al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dễ</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dát</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mỏng</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nhẹ</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dẫn</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nhiệt</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tốt</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Cu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được</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dùng</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làm</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lõi</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dây</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điện</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vì</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Cu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dẫn</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điện</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tốt</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Fe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được</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dùng</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trong</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các</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công</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trình</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xây</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dựng</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vì</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sắt</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cứng</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chịu</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lực</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70C0"/>
                </a:solidFill>
                <a:effectLst/>
                <a:latin typeface="Times New Roman" pitchFamily="18" charset="0"/>
                <a:cs typeface="Times New Roman" pitchFamily="18" charset="0"/>
              </a:rPr>
              <a:t>tốt</a:t>
            </a:r>
            <a:r>
              <a:rPr kumimoji="0" lang="en-US" sz="2800" b="1" i="0" u="none" strike="noStrike" cap="none" normalizeH="0" baseline="0" dirty="0">
                <a:ln>
                  <a:noFill/>
                </a:ln>
                <a:solidFill>
                  <a:srgbClr val="0070C0"/>
                </a:solidFill>
                <a:effectLst/>
                <a:latin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sz="2800" b="1" i="0" u="none" strike="noStrike" cap="none" normalizeH="0" baseline="0" dirty="0">
                <a:ln>
                  <a:noFill/>
                </a:ln>
                <a:solidFill>
                  <a:srgbClr val="0070C0"/>
                </a:solidFill>
                <a:effectLst/>
                <a:latin typeface="Times New Roman" pitchFamily="18" charset="0"/>
                <a:cs typeface="Times New Roman" pitchFamily="18" charset="0"/>
              </a:rPr>
            </a:br>
            <a:endParaRPr kumimoji="0" lang="en-US" sz="2800" b="1" i="0" u="none" strike="noStrike" cap="none" normalizeH="0" baseline="0" dirty="0">
              <a:ln>
                <a:noFill/>
              </a:ln>
              <a:solidFill>
                <a:srgbClr val="0070C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402149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5815" y="1201504"/>
            <a:ext cx="11312769" cy="2554545"/>
          </a:xfrm>
          <a:prstGeom prst="rect">
            <a:avLst/>
          </a:prstGeom>
        </p:spPr>
        <p:txBody>
          <a:bodyPr wrap="square">
            <a:spAutoFit/>
          </a:bodyPr>
          <a:lstStyle/>
          <a:p>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Hầu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hết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kim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loại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thuộc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IA;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IIA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IIIA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một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thuộc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IVA; VA </a:t>
            </a:r>
            <a:r>
              <a:rPr lang="en-US" sz="3200" b="1" dirty="0" err="1">
                <a:solidFill>
                  <a:srgbClr val="00B050"/>
                </a:solidFill>
                <a:latin typeface="Times New Roman" pitchFamily="18" charset="0"/>
                <a:cs typeface="Times New Roman" pitchFamily="18" charset="0"/>
              </a:rPr>
              <a:t>và</a:t>
            </a:r>
            <a:r>
              <a:rPr lang="en-US" sz="3200" b="1" dirty="0">
                <a:solidFill>
                  <a:srgbClr val="00B050"/>
                </a:solidFill>
                <a:latin typeface="Times New Roman" pitchFamily="18" charset="0"/>
                <a:cs typeface="Times New Roman" pitchFamily="18" charset="0"/>
              </a:rPr>
              <a:t> VIA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endParaRPr lang="en-US" sz="3200" b="1" dirty="0">
              <a:solidFill>
                <a:srgbClr val="00B050"/>
              </a:solidFill>
              <a:latin typeface="Times New Roman" pitchFamily="18" charset="0"/>
              <a:cs typeface="Times New Roman" pitchFamily="18" charset="0"/>
            </a:endParaRPr>
          </a:p>
          <a:p>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kim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loại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thuộc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nhóm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IB</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đến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VIIIB</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lanthanide </a:t>
            </a:r>
            <a:r>
              <a:rPr lang="en-US" sz="3200" b="1" dirty="0" err="1">
                <a:solidFill>
                  <a:srgbClr val="00B050"/>
                </a:solidFill>
                <a:latin typeface="Times New Roman" pitchFamily="18" charset="0"/>
                <a:cs typeface="Times New Roman" pitchFamily="18" charset="0"/>
              </a:rPr>
              <a:t>và</a:t>
            </a:r>
            <a:r>
              <a:rPr lang="en-US" sz="3200" b="1" dirty="0">
                <a:solidFill>
                  <a:srgbClr val="00B050"/>
                </a:solidFill>
                <a:latin typeface="Times New Roman" pitchFamily="18" charset="0"/>
                <a:cs typeface="Times New Roman" pitchFamily="18" charset="0"/>
              </a:rPr>
              <a:t> actinide </a:t>
            </a:r>
            <a:r>
              <a:rPr lang="en-US" sz="3200" b="1" dirty="0" err="1">
                <a:solidFill>
                  <a:srgbClr val="00B050"/>
                </a:solidFill>
                <a:latin typeface="Times New Roman" pitchFamily="18" charset="0"/>
                <a:cs typeface="Times New Roman" pitchFamily="18" charset="0"/>
              </a:rPr>
              <a:t>được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xếp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riêng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thành</a:t>
            </a:r>
            <a:r>
              <a:rPr lang="en-US" sz="3200" b="1" dirty="0">
                <a:solidFill>
                  <a:srgbClr val="00B050"/>
                </a:solidFill>
                <a:latin typeface="Times New Roman" pitchFamily="18" charset="0"/>
                <a:cs typeface="Times New Roman" pitchFamily="18" charset="0"/>
              </a:rPr>
              <a:t> 2 </a:t>
            </a:r>
            <a:r>
              <a:rPr lang="en-US" sz="3200" b="1" dirty="0" err="1">
                <a:solidFill>
                  <a:srgbClr val="00B050"/>
                </a:solidFill>
                <a:latin typeface="Times New Roman" pitchFamily="18" charset="0"/>
                <a:cs typeface="Times New Roman" pitchFamily="18" charset="0"/>
              </a:rPr>
              <a:t>hàng</a:t>
            </a:r>
            <a:r>
              <a:rPr lang="en-US" sz="3200" b="1" dirty="0">
                <a:solidFill>
                  <a:srgbClr val="00B050"/>
                </a:solidFill>
                <a:latin typeface="Times New Roman" pitchFamily="18" charset="0"/>
                <a:cs typeface="Times New Roman" pitchFamily="18" charset="0"/>
              </a:rPr>
              <a:t> ở </a:t>
            </a:r>
            <a:r>
              <a:rPr lang="en-US" sz="3200" b="1" dirty="0" err="1">
                <a:solidFill>
                  <a:srgbClr val="00B050"/>
                </a:solidFill>
                <a:latin typeface="Times New Roman" pitchFamily="18" charset="0"/>
                <a:cs typeface="Times New Roman" pitchFamily="18" charset="0"/>
              </a:rPr>
              <a:t>cuối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endParaRPr lang="en-US" sz="3200" b="1" dirty="0">
              <a:solidFill>
                <a:srgbClr val="00B05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2138973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1" y="294006"/>
            <a:ext cx="10515600" cy="537551"/>
          </a:xfrm>
        </p:spPr>
        <p:txBody>
          <a:bodyPr>
            <a:normAutofit fontScale="90000"/>
          </a:bodyPr>
          <a:lstStyle/>
          <a:p>
            <a:pPr algn="ct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tập</a:t>
            </a:r>
            <a:endParaRPr lang="en-US" b="1" dirty="0">
              <a:solidFill>
                <a:srgbClr val="FF0000"/>
              </a:solidFill>
              <a:latin typeface="Times New Roman" pitchFamily="18" charset="0"/>
              <a:cs typeface="Times New Roman" pitchFamily="18" charset="0"/>
            </a:endParaRPr>
          </a:p>
        </p:txBody>
      </p:sp>
      <p:sp>
        <p:nvSpPr>
          <p:cNvPr id="7" name="Rectangle 6"/>
          <p:cNvSpPr/>
          <p:nvPr/>
        </p:nvSpPr>
        <p:spPr>
          <a:xfrm>
            <a:off x="246185" y="971399"/>
            <a:ext cx="11805138" cy="2554545"/>
          </a:xfrm>
          <a:prstGeom prst="rect">
            <a:avLst/>
          </a:prstGeom>
        </p:spPr>
        <p:txBody>
          <a:bodyPr wrap="square">
            <a:spAutoFit/>
          </a:bodyPr>
          <a:lstStyle/>
          <a:p>
            <a:r>
              <a:rPr lang="vi-VN" sz="3200" b="1" dirty="0">
                <a:solidFill>
                  <a:srgbClr val="FF0000"/>
                </a:solidFill>
                <a:latin typeface="Times New Roman" pitchFamily="18" charset="0"/>
                <a:cs typeface="Times New Roman" pitchFamily="18" charset="0"/>
              </a:rPr>
              <a:t>Câu </a:t>
            </a:r>
            <a:r>
              <a:rPr lang="en-US" sz="3200" b="1" dirty="0">
                <a:solidFill>
                  <a:srgbClr val="FF0000"/>
                </a:solidFill>
                <a:latin typeface="Times New Roman" pitchFamily="18" charset="0"/>
                <a:cs typeface="Times New Roman" pitchFamily="18" charset="0"/>
              </a:rPr>
              <a:t>1</a:t>
            </a:r>
            <a:r>
              <a:rPr lang="vi-VN" sz="3200" b="1" dirty="0">
                <a:solidFill>
                  <a:srgbClr val="FF0000"/>
                </a:solidFill>
                <a:latin typeface="Times New Roman" pitchFamily="18" charset="0"/>
                <a:cs typeface="Times New Roman" pitchFamily="18" charset="0"/>
              </a:rPr>
              <a:t>.</a:t>
            </a:r>
            <a:r>
              <a:rPr lang="vi-VN" sz="3200" b="1" dirty="0">
                <a:solidFill>
                  <a:srgbClr val="00B050"/>
                </a:solidFill>
                <a:latin typeface="Times New Roman" pitchFamily="18" charset="0"/>
                <a:cs typeface="Times New Roman" pitchFamily="18" charset="0"/>
              </a:rPr>
              <a:t> </a:t>
            </a:r>
            <a:r>
              <a:rPr lang="en-US" sz="3200" b="1" dirty="0">
                <a:solidFill>
                  <a:srgbClr val="00B050"/>
                </a:solidFill>
                <a:latin typeface="Times New Roman" pitchFamily="18" charset="0"/>
                <a:cs typeface="Times New Roman" pitchFamily="18" charset="0"/>
              </a:rPr>
              <a:t>Cho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sau</a:t>
            </a:r>
            <a:r>
              <a:rPr lang="en-US" sz="3200" b="1" dirty="0">
                <a:solidFill>
                  <a:srgbClr val="00B050"/>
                </a:solidFill>
                <a:latin typeface="Times New Roman" pitchFamily="18" charset="0"/>
                <a:cs typeface="Times New Roman" pitchFamily="18" charset="0"/>
              </a:rPr>
              <a:t>: P, Ba, </a:t>
            </a:r>
            <a:r>
              <a:rPr lang="en-US" sz="3200" b="1" dirty="0" err="1">
                <a:solidFill>
                  <a:srgbClr val="00B050"/>
                </a:solidFill>
                <a:latin typeface="Times New Roman" pitchFamily="18" charset="0"/>
                <a:cs typeface="Times New Roman" pitchFamily="18" charset="0"/>
              </a:rPr>
              <a:t>Rb</a:t>
            </a:r>
            <a:r>
              <a:rPr lang="en-US" sz="3200" b="1" dirty="0">
                <a:solidFill>
                  <a:srgbClr val="00B050"/>
                </a:solidFill>
                <a:latin typeface="Times New Roman" pitchFamily="18" charset="0"/>
                <a:cs typeface="Times New Roman" pitchFamily="18" charset="0"/>
              </a:rPr>
              <a:t>, Cu, Fe, Ne, Si.</a:t>
            </a:r>
          </a:p>
          <a:p>
            <a:r>
              <a:rPr lang="en-US" sz="3200" b="1" dirty="0">
                <a:solidFill>
                  <a:srgbClr val="00B050"/>
                </a:solidFill>
                <a:latin typeface="Times New Roman" pitchFamily="18" charset="0"/>
                <a:cs typeface="Times New Roman" pitchFamily="18" charset="0"/>
              </a:rPr>
              <a:t>a) </a:t>
            </a:r>
            <a:r>
              <a:rPr lang="en-US" sz="3200" b="1" dirty="0" err="1">
                <a:solidFill>
                  <a:srgbClr val="00B050"/>
                </a:solidFill>
                <a:latin typeface="Times New Roman" pitchFamily="18" charset="0"/>
                <a:cs typeface="Times New Roman" pitchFamily="18" charset="0"/>
              </a:rPr>
              <a:t>Sử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dụng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hãy</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cho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biết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nào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kim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loại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nào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là</a:t>
            </a:r>
            <a:r>
              <a:rPr lang="en-US" sz="3200" b="1" dirty="0">
                <a:solidFill>
                  <a:srgbClr val="00B050"/>
                </a:solidFill>
                <a:latin typeface="Times New Roman" pitchFamily="18" charset="0"/>
                <a:cs typeface="Times New Roman" pitchFamily="18" charset="0"/>
              </a:rPr>
              <a:t> phi </a:t>
            </a:r>
            <a:r>
              <a:rPr lang="en-US" sz="3200" b="1" dirty="0" err="1">
                <a:solidFill>
                  <a:srgbClr val="00B050"/>
                </a:solidFill>
                <a:latin typeface="Times New Roman" pitchFamily="18" charset="0"/>
                <a:cs typeface="Times New Roman" pitchFamily="18" charset="0"/>
              </a:rPr>
              <a:t>kim</a:t>
            </a:r>
            <a:endParaRPr lang="en-US" sz="3200" b="1" dirty="0">
              <a:solidFill>
                <a:srgbClr val="00B050"/>
              </a:solidFill>
              <a:latin typeface="Times New Roman" pitchFamily="18" charset="0"/>
              <a:cs typeface="Times New Roman" pitchFamily="18" charset="0"/>
            </a:endParaRPr>
          </a:p>
          <a:p>
            <a:r>
              <a:rPr lang="en-US" sz="3200" b="1" dirty="0">
                <a:solidFill>
                  <a:srgbClr val="00B050"/>
                </a:solidFill>
                <a:latin typeface="Times New Roman" pitchFamily="18" charset="0"/>
                <a:cs typeface="Times New Roman" pitchFamily="18" charset="0"/>
              </a:rPr>
              <a:t>b) </a:t>
            </a:r>
            <a:r>
              <a:rPr lang="en-US" sz="3200" b="1" dirty="0" err="1">
                <a:solidFill>
                  <a:srgbClr val="00B050"/>
                </a:solidFill>
                <a:latin typeface="Times New Roman" pitchFamily="18" charset="0"/>
                <a:cs typeface="Times New Roman" pitchFamily="18" charset="0"/>
              </a:rPr>
              <a:t>Nêu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ứng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dụng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đời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sống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một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trên</a:t>
            </a:r>
            <a:r>
              <a:rPr lang="en-US" sz="3200" b="1" dirty="0">
                <a:solidFill>
                  <a:srgbClr val="00B050"/>
                </a:solidFill>
                <a:latin typeface="Times New Roman" pitchFamily="18" charset="0"/>
                <a:cs typeface="Times New Roman" pitchFamily="18" charset="0"/>
              </a:rPr>
              <a:t>.</a:t>
            </a:r>
          </a:p>
        </p:txBody>
      </p:sp>
      <p:sp>
        <p:nvSpPr>
          <p:cNvPr id="11" name="Rectangle 10"/>
          <p:cNvSpPr/>
          <p:nvPr/>
        </p:nvSpPr>
        <p:spPr>
          <a:xfrm>
            <a:off x="410308" y="4032598"/>
            <a:ext cx="11453446" cy="2246769"/>
          </a:xfrm>
          <a:prstGeom prst="rect">
            <a:avLst/>
          </a:prstGeom>
        </p:spPr>
        <p:txBody>
          <a:bodyPr wrap="square">
            <a:spAutoFit/>
          </a:bodyPr>
          <a:lstStyle/>
          <a:p>
            <a:r>
              <a:rPr lang="en-US" sz="2800" b="1" dirty="0">
                <a:solidFill>
                  <a:srgbClr val="0070C0"/>
                </a:solidFill>
                <a:latin typeface="Times New Roman" pitchFamily="18" charset="0"/>
                <a:cs typeface="Times New Roman" pitchFamily="18" charset="0"/>
              </a:rPr>
              <a:t>a) -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kim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loại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Ba, </a:t>
            </a:r>
            <a:r>
              <a:rPr lang="en-US" sz="2800" b="1" dirty="0" err="1">
                <a:solidFill>
                  <a:srgbClr val="0070C0"/>
                </a:solidFill>
                <a:latin typeface="Times New Roman" pitchFamily="18" charset="0"/>
                <a:cs typeface="Times New Roman" pitchFamily="18" charset="0"/>
              </a:rPr>
              <a:t>Rb</a:t>
            </a:r>
            <a:r>
              <a:rPr lang="en-US" sz="2800" b="1" dirty="0">
                <a:solidFill>
                  <a:srgbClr val="0070C0"/>
                </a:solidFill>
                <a:latin typeface="Times New Roman" pitchFamily="18" charset="0"/>
                <a:cs typeface="Times New Roman" pitchFamily="18" charset="0"/>
              </a:rPr>
              <a:t>, Cu, Fe</a:t>
            </a:r>
          </a:p>
          <a:p>
            <a:r>
              <a:rPr lang="en-US" sz="2800" b="1" dirty="0">
                <a:solidFill>
                  <a:srgbClr val="0070C0"/>
                </a:solidFill>
                <a:latin typeface="Times New Roman" pitchFamily="18" charset="0"/>
                <a:cs typeface="Times New Roman" pitchFamily="18" charset="0"/>
              </a:rPr>
              <a:t>    -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phi </a:t>
            </a:r>
            <a:r>
              <a:rPr lang="en-US" sz="2800" b="1" dirty="0" err="1">
                <a:solidFill>
                  <a:srgbClr val="0070C0"/>
                </a:solidFill>
                <a:latin typeface="Times New Roman" pitchFamily="18" charset="0"/>
                <a:cs typeface="Times New Roman" pitchFamily="18" charset="0"/>
              </a:rPr>
              <a:t>kim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P, Si</a:t>
            </a:r>
          </a:p>
          <a:p>
            <a:r>
              <a:rPr lang="en-US" sz="2800" b="1" dirty="0">
                <a:solidFill>
                  <a:srgbClr val="0070C0"/>
                </a:solidFill>
                <a:latin typeface="Times New Roman" pitchFamily="18" charset="0"/>
                <a:cs typeface="Times New Roman" pitchFamily="18" charset="0"/>
              </a:rPr>
              <a:t>b) </a:t>
            </a:r>
            <a:r>
              <a:rPr lang="en-US" sz="2800" b="1" dirty="0" err="1">
                <a:solidFill>
                  <a:srgbClr val="0070C0"/>
                </a:solidFill>
                <a:latin typeface="Times New Roman" pitchFamily="18" charset="0"/>
                <a:cs typeface="Times New Roman" pitchFamily="18" charset="0"/>
              </a:rPr>
              <a:t>Ứng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dụng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Nhôm</a:t>
            </a:r>
            <a:r>
              <a:rPr lang="en-US" sz="2800" b="1" dirty="0">
                <a:solidFill>
                  <a:srgbClr val="0070C0"/>
                </a:solidFill>
                <a:latin typeface="Times New Roman" pitchFamily="18" charset="0"/>
                <a:cs typeface="Times New Roman" pitchFamily="18" charset="0"/>
              </a:rPr>
              <a:t> (Al) </a:t>
            </a:r>
            <a:r>
              <a:rPr lang="en-US" sz="2800" b="1" dirty="0" err="1">
                <a:solidFill>
                  <a:srgbClr val="0070C0"/>
                </a:solidFill>
                <a:latin typeface="Times New Roman" pitchFamily="18" charset="0"/>
                <a:cs typeface="Times New Roman" pitchFamily="18" charset="0"/>
              </a:rPr>
              <a:t>trong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đời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sống</a:t>
            </a:r>
            <a:endParaRPr lang="en-US" sz="2800" b="1" dirty="0">
              <a:solidFill>
                <a:srgbClr val="0070C0"/>
              </a:solidFill>
              <a:latin typeface="Times New Roman" pitchFamily="18" charset="0"/>
              <a:cs typeface="Times New Roman" pitchFamily="18" charset="0"/>
            </a:endParaRPr>
          </a:p>
          <a:p>
            <a:r>
              <a:rPr lang="en-US" sz="2800" b="1" dirty="0">
                <a:solidFill>
                  <a:srgbClr val="0070C0"/>
                </a:solidFill>
                <a:latin typeface="Times New Roman" pitchFamily="18" charset="0"/>
                <a:cs typeface="Times New Roman" pitchFamily="18" charset="0"/>
              </a:rPr>
              <a:t>    - </a:t>
            </a:r>
            <a:r>
              <a:rPr lang="en-US" sz="2800" b="1" dirty="0" err="1">
                <a:solidFill>
                  <a:srgbClr val="0070C0"/>
                </a:solidFill>
                <a:latin typeface="Times New Roman" pitchFamily="18" charset="0"/>
                <a:cs typeface="Times New Roman" pitchFamily="18" charset="0"/>
              </a:rPr>
              <a:t>Được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dùng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để</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chế</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tạo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máy</a:t>
            </a:r>
            <a:r>
              <a:rPr lang="en-US" sz="2800" b="1" dirty="0">
                <a:solidFill>
                  <a:srgbClr val="0070C0"/>
                </a:solidFill>
                <a:latin typeface="Times New Roman" pitchFamily="18" charset="0"/>
                <a:cs typeface="Times New Roman" pitchFamily="18" charset="0"/>
              </a:rPr>
              <a:t> bay, ô </a:t>
            </a:r>
            <a:r>
              <a:rPr lang="en-US" sz="2800" b="1" dirty="0" err="1">
                <a:solidFill>
                  <a:srgbClr val="0070C0"/>
                </a:solidFill>
                <a:latin typeface="Times New Roman" pitchFamily="18" charset="0"/>
                <a:cs typeface="Times New Roman" pitchFamily="18" charset="0"/>
              </a:rPr>
              <a:t>tô</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lửa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tàu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vũ</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trụ</a:t>
            </a:r>
            <a:endParaRPr lang="en-US" sz="2800" b="1" dirty="0">
              <a:solidFill>
                <a:srgbClr val="0070C0"/>
              </a:solidFill>
              <a:latin typeface="Times New Roman" pitchFamily="18" charset="0"/>
              <a:cs typeface="Times New Roman" pitchFamily="18" charset="0"/>
            </a:endParaRPr>
          </a:p>
          <a:p>
            <a:r>
              <a:rPr lang="en-US" sz="2800" b="1" dirty="0">
                <a:solidFill>
                  <a:srgbClr val="0070C0"/>
                </a:solidFill>
                <a:latin typeface="Times New Roman" pitchFamily="18" charset="0"/>
                <a:cs typeface="Times New Roman" pitchFamily="18" charset="0"/>
              </a:rPr>
              <a:t>    - </a:t>
            </a:r>
            <a:r>
              <a:rPr lang="en-US" sz="2800" b="1" dirty="0" err="1">
                <a:solidFill>
                  <a:srgbClr val="0070C0"/>
                </a:solidFill>
                <a:latin typeface="Times New Roman" pitchFamily="18" charset="0"/>
                <a:cs typeface="Times New Roman" pitchFamily="18" charset="0"/>
              </a:rPr>
              <a:t>Dùng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trong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xây</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dựng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cửa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trang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nội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thất</a:t>
            </a:r>
            <a:endParaRPr lang="en-US" sz="2800" b="1" dirty="0">
              <a:solidFill>
                <a:srgbClr val="0070C0"/>
              </a:solidFill>
              <a:latin typeface="Times New Roman" pitchFamily="18" charset="0"/>
              <a:cs typeface="Times New Roman" pitchFamily="18" charset="0"/>
            </a:endParaRPr>
          </a:p>
        </p:txBody>
      </p:sp>
      <p:sp>
        <p:nvSpPr>
          <p:cNvPr id="17" name="Rectangle 16"/>
          <p:cNvSpPr/>
          <p:nvPr/>
        </p:nvSpPr>
        <p:spPr>
          <a:xfrm>
            <a:off x="5588827" y="3356667"/>
            <a:ext cx="144943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án</a:t>
            </a:r>
            <a:endParaRPr lang="en-US" sz="3200" dirty="0"/>
          </a:p>
        </p:txBody>
      </p:sp>
    </p:spTree>
    <p:extLst>
      <p:ext uri="{BB962C8B-B14F-4D97-AF65-F5344CB8AC3E}">
        <p14:creationId xmlns:p14="http://schemas.microsoft.com/office/powerpoint/2010/main" val="117925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P spid="1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076" y="275382"/>
            <a:ext cx="11594124" cy="2554545"/>
          </a:xfrm>
          <a:prstGeom prst="rect">
            <a:avLst/>
          </a:prstGeom>
        </p:spPr>
        <p:txBody>
          <a:bodyPr wrap="square">
            <a:spAutoFit/>
          </a:bodyPr>
          <a:lstStyle/>
          <a:p>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2:</a:t>
            </a:r>
            <a:r>
              <a:rPr lang="en-US" sz="3200" b="1" dirty="0">
                <a:solidFill>
                  <a:srgbClr val="00B050"/>
                </a:solidFill>
                <a:latin typeface="Times New Roman" pitchFamily="18" charset="0"/>
                <a:cs typeface="Times New Roman" pitchFamily="18" charset="0"/>
              </a:rPr>
              <a:t> Cho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hoá</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học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sau</a:t>
            </a:r>
            <a:r>
              <a:rPr lang="en-US" sz="3200" b="1" dirty="0">
                <a:solidFill>
                  <a:srgbClr val="00B050"/>
                </a:solidFill>
                <a:latin typeface="Times New Roman" pitchFamily="18" charset="0"/>
                <a:cs typeface="Times New Roman" pitchFamily="18" charset="0"/>
              </a:rPr>
              <a:t>: H, Mg, B, Na, S, O, P, Ne, He, Al.</a:t>
            </a:r>
          </a:p>
          <a:p>
            <a:r>
              <a:rPr lang="en-US" sz="3200" b="1" dirty="0">
                <a:solidFill>
                  <a:srgbClr val="002060"/>
                </a:solidFill>
                <a:latin typeface="Times New Roman" pitchFamily="18" charset="0"/>
                <a:cs typeface="Times New Roman" pitchFamily="18" charset="0"/>
              </a:rPr>
              <a:t>a) </a:t>
            </a:r>
            <a:r>
              <a:rPr lang="en-US" sz="3200" b="1" dirty="0" err="1">
                <a:solidFill>
                  <a:srgbClr val="002060"/>
                </a:solidFill>
                <a:latin typeface="Times New Roman" pitchFamily="18" charset="0"/>
                <a:cs typeface="Times New Roman" pitchFamily="18" charset="0"/>
              </a:rPr>
              <a:t>Những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nguyên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tố</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nào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thuộc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cùng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một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nhóm</a:t>
            </a:r>
            <a:r>
              <a:rPr lang="en-US" sz="3200" b="1" dirty="0">
                <a:solidFill>
                  <a:srgbClr val="002060"/>
                </a:solidFill>
                <a:latin typeface="Times New Roman" pitchFamily="18" charset="0"/>
                <a:cs typeface="Times New Roman" pitchFamily="18" charset="0"/>
              </a:rPr>
              <a:t>?</a:t>
            </a:r>
          </a:p>
          <a:p>
            <a:r>
              <a:rPr lang="en-US" sz="3200" b="1" dirty="0">
                <a:solidFill>
                  <a:srgbClr val="002060"/>
                </a:solidFill>
                <a:latin typeface="Times New Roman" pitchFamily="18" charset="0"/>
                <a:cs typeface="Times New Roman" pitchFamily="18" charset="0"/>
              </a:rPr>
              <a:t>b) </a:t>
            </a:r>
            <a:r>
              <a:rPr lang="en-US" sz="3200" b="1" dirty="0" err="1">
                <a:solidFill>
                  <a:srgbClr val="002060"/>
                </a:solidFill>
                <a:latin typeface="Times New Roman" pitchFamily="18" charset="0"/>
                <a:cs typeface="Times New Roman" pitchFamily="18" charset="0"/>
              </a:rPr>
              <a:t>Những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nguyên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tố</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nào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thuộc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cùng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một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kì</a:t>
            </a:r>
            <a:r>
              <a:rPr lang="en-US" sz="3200" b="1" dirty="0">
                <a:solidFill>
                  <a:srgbClr val="002060"/>
                </a:solidFill>
                <a:latin typeface="Times New Roman" pitchFamily="18" charset="0"/>
                <a:cs typeface="Times New Roman" pitchFamily="18" charset="0"/>
              </a:rPr>
              <a:t>?</a:t>
            </a:r>
          </a:p>
          <a:p>
            <a:r>
              <a:rPr lang="en-US" sz="3200" b="1" dirty="0">
                <a:solidFill>
                  <a:srgbClr val="002060"/>
                </a:solidFill>
                <a:latin typeface="Times New Roman" pitchFamily="18" charset="0"/>
                <a:cs typeface="Times New Roman" pitchFamily="18" charset="0"/>
              </a:rPr>
              <a:t>c) </a:t>
            </a:r>
            <a:r>
              <a:rPr lang="en-US" sz="3200" b="1" dirty="0" err="1">
                <a:solidFill>
                  <a:srgbClr val="002060"/>
                </a:solidFill>
                <a:latin typeface="Times New Roman" pitchFamily="18" charset="0"/>
                <a:cs typeface="Times New Roman" pitchFamily="18" charset="0"/>
              </a:rPr>
              <a:t>Những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nguyên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tố</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nào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là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kim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loại</a:t>
            </a:r>
            <a:r>
              <a:rPr lang="en-US" sz="3200" b="1" dirty="0">
                <a:solidFill>
                  <a:srgbClr val="002060"/>
                </a:solidFill>
                <a:latin typeface="Times New Roman" pitchFamily="18" charset="0"/>
                <a:cs typeface="Times New Roman" pitchFamily="18" charset="0"/>
              </a:rPr>
              <a:t>? Phi </a:t>
            </a:r>
            <a:r>
              <a:rPr lang="en-US" sz="3200" b="1" dirty="0" err="1">
                <a:solidFill>
                  <a:srgbClr val="002060"/>
                </a:solidFill>
                <a:latin typeface="Times New Roman" pitchFamily="18" charset="0"/>
                <a:cs typeface="Times New Roman" pitchFamily="18" charset="0"/>
              </a:rPr>
              <a:t>kim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Khí</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hiếm</a:t>
            </a:r>
            <a:r>
              <a:rPr lang="en-US" sz="3200" b="1" dirty="0">
                <a:solidFill>
                  <a:srgbClr val="002060"/>
                </a:solidFill>
                <a:latin typeface="Times New Roman" pitchFamily="18" charset="0"/>
                <a:cs typeface="Times New Roman" pitchFamily="18" charset="0"/>
              </a:rPr>
              <a:t>?</a:t>
            </a:r>
          </a:p>
        </p:txBody>
      </p:sp>
      <p:sp>
        <p:nvSpPr>
          <p:cNvPr id="5" name="Rectangle 4"/>
          <p:cNvSpPr/>
          <p:nvPr/>
        </p:nvSpPr>
        <p:spPr>
          <a:xfrm>
            <a:off x="5588827" y="2810348"/>
            <a:ext cx="144943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án</a:t>
            </a:r>
            <a:endParaRPr lang="en-US" sz="3200" dirty="0"/>
          </a:p>
        </p:txBody>
      </p:sp>
      <p:sp>
        <p:nvSpPr>
          <p:cNvPr id="6" name="Rectangle 5"/>
          <p:cNvSpPr/>
          <p:nvPr/>
        </p:nvSpPr>
        <p:spPr>
          <a:xfrm>
            <a:off x="293075" y="3395123"/>
            <a:ext cx="11687909" cy="3046988"/>
          </a:xfrm>
          <a:prstGeom prst="rect">
            <a:avLst/>
          </a:prstGeom>
        </p:spPr>
        <p:txBody>
          <a:bodyPr wrap="square">
            <a:spAutoFit/>
          </a:bodyPr>
          <a:lstStyle/>
          <a:p>
            <a:r>
              <a:rPr lang="en-US" sz="3200" b="1" dirty="0">
                <a:solidFill>
                  <a:srgbClr val="0070C0"/>
                </a:solidFill>
                <a:latin typeface="Times New Roman" pitchFamily="18" charset="0"/>
                <a:cs typeface="Times New Roman" pitchFamily="18" charset="0"/>
              </a:rPr>
              <a:t>a) </a:t>
            </a:r>
            <a:r>
              <a:rPr lang="en-US" sz="3200" b="1" dirty="0" err="1">
                <a:solidFill>
                  <a:srgbClr val="0070C0"/>
                </a:solidFill>
                <a:latin typeface="Times New Roman" pitchFamily="18" charset="0"/>
                <a:cs typeface="Times New Roman" pitchFamily="18" charset="0"/>
              </a:rPr>
              <a:t>Những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thuộc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một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nhóm</a:t>
            </a:r>
            <a:r>
              <a:rPr lang="en-US" sz="3200" b="1" dirty="0">
                <a:solidFill>
                  <a:srgbClr val="0070C0"/>
                </a:solidFill>
                <a:latin typeface="Times New Roman" pitchFamily="18" charset="0"/>
                <a:cs typeface="Times New Roman" pitchFamily="18" charset="0"/>
              </a:rPr>
              <a:t>: (H, Na), (B, Al), (S, O), (He, Ne).</a:t>
            </a:r>
          </a:p>
          <a:p>
            <a:r>
              <a:rPr lang="en-US" sz="3200" b="1" dirty="0">
                <a:solidFill>
                  <a:srgbClr val="0070C0"/>
                </a:solidFill>
                <a:latin typeface="Times New Roman" pitchFamily="18" charset="0"/>
                <a:cs typeface="Times New Roman" pitchFamily="18" charset="0"/>
              </a:rPr>
              <a:t>b) </a:t>
            </a:r>
            <a:r>
              <a:rPr lang="en-US" sz="3200" b="1" dirty="0" err="1">
                <a:solidFill>
                  <a:srgbClr val="0070C0"/>
                </a:solidFill>
                <a:latin typeface="Times New Roman" pitchFamily="18" charset="0"/>
                <a:cs typeface="Times New Roman" pitchFamily="18" charset="0"/>
              </a:rPr>
              <a:t>Những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thuộc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một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kì</a:t>
            </a:r>
            <a:r>
              <a:rPr lang="en-US" sz="3200" b="1" dirty="0">
                <a:solidFill>
                  <a:srgbClr val="0070C0"/>
                </a:solidFill>
                <a:latin typeface="Times New Roman" pitchFamily="18" charset="0"/>
                <a:cs typeface="Times New Roman" pitchFamily="18" charset="0"/>
              </a:rPr>
              <a:t>: (H, He), (B, O, Ne), (Na, Mg, Al, P, S).</a:t>
            </a:r>
          </a:p>
          <a:p>
            <a:r>
              <a:rPr lang="en-US" sz="3200" b="1" dirty="0">
                <a:solidFill>
                  <a:srgbClr val="0070C0"/>
                </a:solidFill>
                <a:latin typeface="Times New Roman" pitchFamily="18" charset="0"/>
                <a:cs typeface="Times New Roman" pitchFamily="18" charset="0"/>
              </a:rPr>
              <a:t>c) </a:t>
            </a:r>
            <a:r>
              <a:rPr lang="en-US" sz="3200" b="1" dirty="0" err="1">
                <a:solidFill>
                  <a:srgbClr val="0070C0"/>
                </a:solidFill>
                <a:latin typeface="Times New Roman" pitchFamily="18" charset="0"/>
                <a:cs typeface="Times New Roman" pitchFamily="18" charset="0"/>
              </a:rPr>
              <a:t>Những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kim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loại</a:t>
            </a:r>
            <a:r>
              <a:rPr lang="en-US" sz="3200" b="1" dirty="0">
                <a:solidFill>
                  <a:srgbClr val="0070C0"/>
                </a:solidFill>
                <a:latin typeface="Times New Roman" pitchFamily="18" charset="0"/>
                <a:cs typeface="Times New Roman" pitchFamily="18" charset="0"/>
              </a:rPr>
              <a:t>: Na, Mg, Al, B; phi </a:t>
            </a:r>
            <a:r>
              <a:rPr lang="en-US" sz="3200" b="1" dirty="0" err="1">
                <a:solidFill>
                  <a:srgbClr val="0070C0"/>
                </a:solidFill>
                <a:latin typeface="Times New Roman" pitchFamily="18" charset="0"/>
                <a:cs typeface="Times New Roman" pitchFamily="18" charset="0"/>
              </a:rPr>
              <a:t>kim</a:t>
            </a:r>
            <a:r>
              <a:rPr lang="en-US" sz="3200" b="1" dirty="0">
                <a:solidFill>
                  <a:srgbClr val="0070C0"/>
                </a:solidFill>
                <a:latin typeface="Times New Roman" pitchFamily="18" charset="0"/>
                <a:cs typeface="Times New Roman" pitchFamily="18" charset="0"/>
              </a:rPr>
              <a:t>: O, P, S; </a:t>
            </a:r>
            <a:r>
              <a:rPr lang="en-US" sz="3200" b="1" dirty="0" err="1">
                <a:solidFill>
                  <a:srgbClr val="0070C0"/>
                </a:solidFill>
                <a:latin typeface="Times New Roman" pitchFamily="18" charset="0"/>
                <a:cs typeface="Times New Roman" pitchFamily="18" charset="0"/>
              </a:rPr>
              <a:t>khí</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hiếm</a:t>
            </a:r>
            <a:r>
              <a:rPr lang="en-US" sz="3200" b="1" dirty="0">
                <a:solidFill>
                  <a:srgbClr val="0070C0"/>
                </a:solidFill>
                <a:latin typeface="Times New Roman" pitchFamily="18" charset="0"/>
                <a:cs typeface="Times New Roman" pitchFamily="18" charset="0"/>
              </a:rPr>
              <a:t>: He, Ne.</a:t>
            </a:r>
          </a:p>
        </p:txBody>
      </p:sp>
    </p:spTree>
    <p:extLst>
      <p:ext uri="{BB962C8B-B14F-4D97-AF65-F5344CB8AC3E}">
        <p14:creationId xmlns:p14="http://schemas.microsoft.com/office/powerpoint/2010/main" val="173195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8553" y="1012649"/>
            <a:ext cx="10937631" cy="1077218"/>
          </a:xfrm>
          <a:prstGeom prst="rect">
            <a:avLst/>
          </a:prstGeom>
        </p:spPr>
        <p:txBody>
          <a:bodyPr wrap="square">
            <a:spAutoFit/>
          </a:bodyPr>
          <a:lstStyle/>
          <a:p>
            <a:pPr algn="just"/>
            <a:r>
              <a:rPr lang="en-US" sz="3200" b="1" dirty="0">
                <a:solidFill>
                  <a:srgbClr val="0070C0"/>
                </a:solidFill>
                <a:latin typeface="Times New Roman" panose="02020603050405020304" pitchFamily="18" charset="0"/>
                <a:cs typeface="Times New Roman" panose="02020603050405020304" pitchFamily="18" charset="0"/>
              </a:rPr>
              <a:t>1. </a:t>
            </a:r>
            <a:r>
              <a:rPr lang="vi-VN" sz="3200" b="1" dirty="0">
                <a:solidFill>
                  <a:srgbClr val="0070C0"/>
                </a:solidFill>
                <a:latin typeface="Times New Roman" panose="02020603050405020304" pitchFamily="18" charset="0"/>
                <a:cs typeface="Times New Roman" panose="02020603050405020304" pitchFamily="18" charset="0"/>
              </a:rPr>
              <a:t>Sự thay đổi số electron ở lớp ngoài cùng của nguyên tử các nguyên tố trong một hàng khi đi từ trái sang phải?</a:t>
            </a:r>
          </a:p>
        </p:txBody>
      </p:sp>
      <p:sp>
        <p:nvSpPr>
          <p:cNvPr id="4" name="Rectangle 3"/>
          <p:cNvSpPr/>
          <p:nvPr/>
        </p:nvSpPr>
        <p:spPr>
          <a:xfrm>
            <a:off x="5338808" y="366318"/>
            <a:ext cx="1608133" cy="646331"/>
          </a:xfrm>
          <a:prstGeom prst="rect">
            <a:avLst/>
          </a:prstGeom>
        </p:spPr>
        <p:txBody>
          <a:bodyPr wrap="none">
            <a:spAutoFit/>
          </a:bodyPr>
          <a:lstStyle/>
          <a:p>
            <a:r>
              <a:rPr lang="en-US" sz="3600" b="1" dirty="0" err="1">
                <a:solidFill>
                  <a:srgbClr val="0070C0"/>
                </a:solidFill>
                <a:latin typeface="Times New Roman" panose="02020603050405020304" pitchFamily="18" charset="0"/>
                <a:cs typeface="Times New Roman" panose="02020603050405020304" pitchFamily="18" charset="0"/>
              </a:rPr>
              <a:t>Đáp</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án</a:t>
            </a:r>
            <a:endParaRPr lang="en-US" sz="3600" dirty="0"/>
          </a:p>
        </p:txBody>
      </p:sp>
      <p:sp>
        <p:nvSpPr>
          <p:cNvPr id="5" name="Rectangle 4"/>
          <p:cNvSpPr/>
          <p:nvPr/>
        </p:nvSpPr>
        <p:spPr>
          <a:xfrm>
            <a:off x="669908" y="4877038"/>
            <a:ext cx="10945932" cy="1077218"/>
          </a:xfrm>
          <a:prstGeom prst="rect">
            <a:avLst/>
          </a:prstGeom>
        </p:spPr>
        <p:txBody>
          <a:bodyPr wrap="square">
            <a:spAutoFit/>
          </a:bodyPr>
          <a:lstStyle/>
          <a:p>
            <a:r>
              <a:rPr lang="en-US" sz="3200" b="1" dirty="0" err="1">
                <a:solidFill>
                  <a:srgbClr val="00B050"/>
                </a:solidFill>
                <a:latin typeface="Times New Roman" pitchFamily="18" charset="0"/>
                <a:cs typeface="Times New Roman" pitchFamily="18" charset="0"/>
              </a:rPr>
              <a:t>Số</a:t>
            </a:r>
            <a:r>
              <a:rPr lang="en-US" sz="3200" b="1" dirty="0">
                <a:solidFill>
                  <a:srgbClr val="00B050"/>
                </a:solidFill>
                <a:latin typeface="Times New Roman" pitchFamily="18" charset="0"/>
                <a:cs typeface="Times New Roman" pitchFamily="18" charset="0"/>
              </a:rPr>
              <a:t> electron ở </a:t>
            </a:r>
            <a:r>
              <a:rPr lang="en-US" sz="3200" b="1" dirty="0" err="1">
                <a:solidFill>
                  <a:srgbClr val="00B050"/>
                </a:solidFill>
                <a:latin typeface="Times New Roman" pitchFamily="18" charset="0"/>
                <a:cs typeface="Times New Roman" pitchFamily="18" charset="0"/>
              </a:rPr>
              <a:t>lớp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ngoài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một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cột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giống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nhau</a:t>
            </a:r>
            <a:r>
              <a:rPr lang="en-US" sz="3200" b="1" dirty="0">
                <a:solidFill>
                  <a:srgbClr val="00B050"/>
                </a:solidFill>
                <a:latin typeface="Times New Roman" pitchFamily="18" charset="0"/>
                <a:cs typeface="Times New Roman" pitchFamily="18" charset="0"/>
              </a:rPr>
              <a:t>.</a:t>
            </a:r>
          </a:p>
        </p:txBody>
      </p:sp>
      <p:sp>
        <p:nvSpPr>
          <p:cNvPr id="6" name="Rectangle 5"/>
          <p:cNvSpPr/>
          <p:nvPr/>
        </p:nvSpPr>
        <p:spPr>
          <a:xfrm>
            <a:off x="730252" y="2208128"/>
            <a:ext cx="10825243" cy="1077218"/>
          </a:xfrm>
          <a:prstGeom prst="rect">
            <a:avLst/>
          </a:prstGeom>
        </p:spPr>
        <p:txBody>
          <a:bodyPr wrap="square">
            <a:spAutoFit/>
          </a:bodyPr>
          <a:lstStyle/>
          <a:p>
            <a:r>
              <a:rPr lang="en-US" sz="3200" b="1" dirty="0" err="1">
                <a:solidFill>
                  <a:srgbClr val="00B050"/>
                </a:solidFill>
                <a:latin typeface="Times New Roman" pitchFamily="18" charset="0"/>
                <a:cs typeface="Times New Roman" pitchFamily="18" charset="0"/>
              </a:rPr>
              <a:t>Số</a:t>
            </a:r>
            <a:r>
              <a:rPr lang="en-US" sz="3200" b="1" dirty="0">
                <a:solidFill>
                  <a:srgbClr val="00B050"/>
                </a:solidFill>
                <a:latin typeface="Times New Roman" pitchFamily="18" charset="0"/>
                <a:cs typeface="Times New Roman" pitchFamily="18" charset="0"/>
              </a:rPr>
              <a:t> electron ở </a:t>
            </a:r>
            <a:r>
              <a:rPr lang="en-US" sz="3200" b="1" dirty="0" err="1">
                <a:solidFill>
                  <a:srgbClr val="00B050"/>
                </a:solidFill>
                <a:latin typeface="Times New Roman" pitchFamily="18" charset="0"/>
                <a:cs typeface="Times New Roman" pitchFamily="18" charset="0"/>
              </a:rPr>
              <a:t>lớp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ngoài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cùng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một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hàng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khi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từ</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trái</a:t>
            </a:r>
            <a:r>
              <a:rPr lang="en-US" sz="3200" b="1" dirty="0">
                <a:solidFill>
                  <a:srgbClr val="00B050"/>
                </a:solidFill>
                <a:latin typeface="Times New Roman" pitchFamily="18" charset="0"/>
                <a:cs typeface="Times New Roman" pitchFamily="18" charset="0"/>
              </a:rPr>
              <a:t> sang </a:t>
            </a:r>
            <a:r>
              <a:rPr lang="en-US" sz="3200" b="1" dirty="0" err="1">
                <a:solidFill>
                  <a:srgbClr val="00B050"/>
                </a:solidFill>
                <a:latin typeface="Times New Roman" pitchFamily="18" charset="0"/>
                <a:cs typeface="Times New Roman" pitchFamily="18" charset="0"/>
              </a:rPr>
              <a:t>phải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tăng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từ</a:t>
            </a:r>
            <a:r>
              <a:rPr lang="en-US" sz="3200" b="1" dirty="0">
                <a:solidFill>
                  <a:srgbClr val="00B050"/>
                </a:solidFill>
                <a:latin typeface="Times New Roman" pitchFamily="18" charset="0"/>
                <a:cs typeface="Times New Roman" pitchFamily="18" charset="0"/>
              </a:rPr>
              <a:t> 1 – 8.</a:t>
            </a:r>
          </a:p>
        </p:txBody>
      </p:sp>
      <p:sp>
        <p:nvSpPr>
          <p:cNvPr id="7" name="Rectangle 6"/>
          <p:cNvSpPr/>
          <p:nvPr/>
        </p:nvSpPr>
        <p:spPr>
          <a:xfrm>
            <a:off x="730252" y="3618694"/>
            <a:ext cx="10881438" cy="1077218"/>
          </a:xfrm>
          <a:prstGeom prst="rect">
            <a:avLst/>
          </a:prstGeom>
        </p:spPr>
        <p:txBody>
          <a:bodyPr wrap="square">
            <a:spAutoFit/>
          </a:bodyPr>
          <a:lstStyle/>
          <a:p>
            <a:r>
              <a:rPr lang="en-US" sz="3200" b="1" dirty="0">
                <a:solidFill>
                  <a:srgbClr val="0070C0"/>
                </a:solidFill>
                <a:latin typeface="Times New Roman" pitchFamily="18" charset="0"/>
                <a:cs typeface="Times New Roman" pitchFamily="18" charset="0"/>
              </a:rPr>
              <a:t>2. </a:t>
            </a:r>
            <a:r>
              <a:rPr lang="en-US" sz="3200" b="1" dirty="0" err="1">
                <a:solidFill>
                  <a:srgbClr val="0070C0"/>
                </a:solidFill>
                <a:latin typeface="Times New Roman" pitchFamily="18" charset="0"/>
                <a:cs typeface="Times New Roman" pitchFamily="18" charset="0"/>
              </a:rPr>
              <a:t>Số</a:t>
            </a:r>
            <a:r>
              <a:rPr lang="en-US" sz="3200" b="1" dirty="0">
                <a:solidFill>
                  <a:srgbClr val="0070C0"/>
                </a:solidFill>
                <a:latin typeface="Times New Roman" pitchFamily="18" charset="0"/>
                <a:cs typeface="Times New Roman" pitchFamily="18" charset="0"/>
              </a:rPr>
              <a:t> electron ở </a:t>
            </a:r>
            <a:r>
              <a:rPr lang="en-US" sz="3200" b="1" dirty="0" err="1">
                <a:solidFill>
                  <a:srgbClr val="0070C0"/>
                </a:solidFill>
                <a:latin typeface="Times New Roman" pitchFamily="18" charset="0"/>
                <a:cs typeface="Times New Roman" pitchFamily="18" charset="0"/>
              </a:rPr>
              <a:t>lớp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ngoài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của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nguyên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tố</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trong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cùng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một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cột</a:t>
            </a:r>
            <a:r>
              <a:rPr lang="en-US" sz="3200" b="1" dirty="0">
                <a:solidFill>
                  <a:srgbClr val="0070C0"/>
                </a:solidFill>
                <a:latin typeface="Times New Roman" pitchFamily="18" charset="0"/>
                <a:cs typeface="Times New Roman" pitchFamily="18" charset="0"/>
              </a:rPr>
              <a:t>.</a:t>
            </a:r>
            <a:endParaRPr lang="en-US" sz="3200" b="1" dirty="0">
              <a:solidFill>
                <a:srgbClr val="0070C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86519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2A11-D599-4D3B-A671-C17A131D0765}"/>
              </a:ext>
            </a:extLst>
          </p:cNvPr>
          <p:cNvSpPr>
            <a:spLocks noGrp="1"/>
          </p:cNvSpPr>
          <p:nvPr>
            <p:ph type="title"/>
          </p:nvPr>
        </p:nvSpPr>
        <p:spPr/>
        <p:txBody>
          <a:bodyPr/>
          <a:lstStyle/>
          <a:p>
            <a:endParaRPr lang="vi-VN"/>
          </a:p>
        </p:txBody>
      </p:sp>
      <p:sp>
        <p:nvSpPr>
          <p:cNvPr id="3" name="Rectangle 2">
            <a:extLst>
              <a:ext uri="{FF2B5EF4-FFF2-40B4-BE49-F238E27FC236}">
                <a16:creationId xmlns:a16="http://schemas.microsoft.com/office/drawing/2014/main" id="{DE7B3F68-17D3-FBE3-7ECF-45C587C8C057}"/>
              </a:ext>
            </a:extLst>
          </p:cNvPr>
          <p:cNvSpPr/>
          <p:nvPr/>
        </p:nvSpPr>
        <p:spPr>
          <a:xfrm>
            <a:off x="2215299" y="5363852"/>
            <a:ext cx="9976701" cy="1494148"/>
          </a:xfrm>
          <a:prstGeom prst="rect">
            <a:avLst/>
          </a:prstGeom>
          <a:solidFill>
            <a:srgbClr val="D5BDC2"/>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E7238510-FD73-E21D-1687-FA4873D12A2A}"/>
              </a:ext>
            </a:extLst>
          </p:cNvPr>
          <p:cNvGrpSpPr/>
          <p:nvPr/>
        </p:nvGrpSpPr>
        <p:grpSpPr>
          <a:xfrm>
            <a:off x="0" y="0"/>
            <a:ext cx="2286000" cy="6858000"/>
            <a:chOff x="0" y="0"/>
            <a:chExt cx="2286000" cy="6858000"/>
          </a:xfrm>
        </p:grpSpPr>
        <p:sp>
          <p:nvSpPr>
            <p:cNvPr id="5" name="Rectangle 4">
              <a:extLst>
                <a:ext uri="{FF2B5EF4-FFF2-40B4-BE49-F238E27FC236}">
                  <a16:creationId xmlns:a16="http://schemas.microsoft.com/office/drawing/2014/main" id="{5E7F8731-9E50-ED7B-C664-857352F17A60}"/>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a16="http://schemas.microsoft.com/office/drawing/2014/main" id="{9C783BEA-AEEC-0FCE-8C90-01D96D2EFB00}"/>
                </a:ext>
              </a:extLst>
            </p:cNvPr>
            <p:cNvSpPr txBox="1"/>
            <p:nvPr/>
          </p:nvSpPr>
          <p:spPr>
            <a:xfrm>
              <a:off x="141402" y="1998482"/>
              <a:ext cx="2144597" cy="2800767"/>
            </a:xfrm>
            <a:prstGeom prst="rect">
              <a:avLst/>
            </a:prstGeom>
            <a:noFill/>
          </p:spPr>
          <p:txBody>
            <a:bodyPr wrap="square" rtlCol="0">
              <a:spAutoFit/>
            </a:bodyPr>
            <a:lstStyle/>
            <a:p>
              <a:pPr algn="ctr"/>
              <a:r>
                <a:rPr lang="en-US" sz="4400" b="1" dirty="0">
                  <a:solidFill>
                    <a:srgbClr val="FE504D"/>
                  </a:solidFill>
                  <a:latin typeface=".VnTime" panose="020B7200000000000000" pitchFamily="34" charset="0"/>
                </a:rPr>
                <a:t>2. </a:t>
              </a:r>
              <a:r>
                <a:rPr lang="en-US" sz="4400" b="1" dirty="0" err="1">
                  <a:solidFill>
                    <a:srgbClr val="FE504D"/>
                  </a:solidFill>
                  <a:latin typeface=".VnTime" panose="020B7200000000000000" pitchFamily="34" charset="0"/>
                </a:rPr>
                <a:t>C¸c</a:t>
              </a:r>
              <a:r>
                <a:rPr lang="en-US" sz="4400" b="1" dirty="0">
                  <a:solidFill>
                    <a:srgbClr val="FE504D"/>
                  </a:solidFill>
                  <a:latin typeface=".VnTime" panose="020B7200000000000000" pitchFamily="34" charset="0"/>
                </a:rPr>
                <a:t> </a:t>
              </a:r>
              <a:r>
                <a:rPr lang="en-US" sz="4400" b="1" dirty="0" err="1">
                  <a:solidFill>
                    <a:srgbClr val="FE504D"/>
                  </a:solidFill>
                  <a:latin typeface=".VnTime" panose="020B7200000000000000" pitchFamily="34" charset="0"/>
                </a:rPr>
                <a:t>nguyªn</a:t>
              </a:r>
              <a:r>
                <a:rPr lang="en-US" sz="4400" b="1" dirty="0">
                  <a:solidFill>
                    <a:srgbClr val="FE504D"/>
                  </a:solidFill>
                  <a:latin typeface=".VnTime" panose="020B7200000000000000" pitchFamily="34" charset="0"/>
                </a:rPr>
                <a:t> </a:t>
              </a:r>
              <a:r>
                <a:rPr lang="en-US" sz="4400" b="1" dirty="0" err="1">
                  <a:solidFill>
                    <a:srgbClr val="FE504D"/>
                  </a:solidFill>
                  <a:latin typeface=".VnTime" panose="020B7200000000000000" pitchFamily="34" charset="0"/>
                </a:rPr>
                <a:t>tè</a:t>
              </a:r>
              <a:r>
                <a:rPr lang="en-US" sz="4400" b="1" dirty="0">
                  <a:solidFill>
                    <a:srgbClr val="FE504D"/>
                  </a:solidFill>
                  <a:latin typeface=".VnTime" panose="020B7200000000000000" pitchFamily="34" charset="0"/>
                </a:rPr>
                <a:t> phi </a:t>
              </a:r>
              <a:r>
                <a:rPr lang="en-US" sz="4400" b="1" dirty="0" err="1">
                  <a:solidFill>
                    <a:srgbClr val="FE504D"/>
                  </a:solidFill>
                  <a:latin typeface=".VnTime" panose="020B7200000000000000" pitchFamily="34" charset="0"/>
                </a:rPr>
                <a:t>kim</a:t>
              </a:r>
              <a:endParaRPr lang="vi-VN" sz="4400" b="1" dirty="0">
                <a:solidFill>
                  <a:srgbClr val="FE504D"/>
                </a:solidFill>
              </a:endParaRPr>
            </a:p>
          </p:txBody>
        </p:sp>
      </p:grpSp>
      <p:graphicFrame>
        <p:nvGraphicFramePr>
          <p:cNvPr id="7" name="Object 6">
            <a:extLst>
              <a:ext uri="{FF2B5EF4-FFF2-40B4-BE49-F238E27FC236}">
                <a16:creationId xmlns:a16="http://schemas.microsoft.com/office/drawing/2014/main" id="{04164F73-3A49-D526-DEF2-6182ABF11C0F}"/>
              </a:ext>
            </a:extLst>
          </p:cNvPr>
          <p:cNvGraphicFramePr>
            <a:graphicFrameLocks noChangeAspect="1"/>
          </p:cNvGraphicFramePr>
          <p:nvPr>
            <p:extLst>
              <p:ext uri="{D42A27DB-BD31-4B8C-83A1-F6EECF244321}">
                <p14:modId xmlns:p14="http://schemas.microsoft.com/office/powerpoint/2010/main" val="771134214"/>
              </p:ext>
            </p:extLst>
          </p:nvPr>
        </p:nvGraphicFramePr>
        <p:xfrm>
          <a:off x="2215299" y="74384"/>
          <a:ext cx="9976701" cy="5289468"/>
        </p:xfrm>
        <a:graphic>
          <a:graphicData uri="http://schemas.openxmlformats.org/presentationml/2006/ole">
            <mc:AlternateContent xmlns:mc="http://schemas.openxmlformats.org/markup-compatibility/2006">
              <mc:Choice xmlns:v="urn:schemas-microsoft-com:vml" Requires="v">
                <p:oleObj name="Bitmap Image" r:id="rId2" imgW="9464040" imgH="4312800" progId="Paint.Picture">
                  <p:embed/>
                </p:oleObj>
              </mc:Choice>
              <mc:Fallback>
                <p:oleObj name="Bitmap Image" r:id="rId2" imgW="9464040" imgH="4312800" progId="Paint.Picture">
                  <p:embed/>
                  <p:pic>
                    <p:nvPicPr>
                      <p:cNvPr id="7" name="Object 6">
                        <a:extLst>
                          <a:ext uri="{FF2B5EF4-FFF2-40B4-BE49-F238E27FC236}">
                            <a16:creationId xmlns:a16="http://schemas.microsoft.com/office/drawing/2014/main" id="{08AA29F0-59BE-399B-2CAD-D3FC9BF3BDA1}"/>
                          </a:ext>
                        </a:extLst>
                      </p:cNvPr>
                      <p:cNvPicPr/>
                      <p:nvPr/>
                    </p:nvPicPr>
                    <p:blipFill>
                      <a:blip r:embed="rId3"/>
                      <a:stretch>
                        <a:fillRect/>
                      </a:stretch>
                    </p:blipFill>
                    <p:spPr>
                      <a:xfrm>
                        <a:off x="2215299" y="74384"/>
                        <a:ext cx="9976701" cy="528946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2AE525F8-4324-205A-393D-BFE481F8E0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857839" y="4958862"/>
            <a:ext cx="2156902" cy="2156902"/>
          </a:xfrm>
          <a:prstGeom prst="rect">
            <a:avLst/>
          </a:prstGeom>
        </p:spPr>
      </p:pic>
      <p:sp>
        <p:nvSpPr>
          <p:cNvPr id="9" name="TextBox 8">
            <a:extLst>
              <a:ext uri="{FF2B5EF4-FFF2-40B4-BE49-F238E27FC236}">
                <a16:creationId xmlns:a16="http://schemas.microsoft.com/office/drawing/2014/main" id="{C9A4150B-6F16-5690-0919-887B5BF73740}"/>
              </a:ext>
            </a:extLst>
          </p:cNvPr>
          <p:cNvSpPr txBox="1"/>
          <p:nvPr/>
        </p:nvSpPr>
        <p:spPr>
          <a:xfrm>
            <a:off x="2691352" y="5572317"/>
            <a:ext cx="9115720"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phi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10812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5BFFB39C-9D9E-35A7-22A3-1721FF89BFC8}"/>
              </a:ext>
            </a:extLst>
          </p:cNvPr>
          <p:cNvSpPr/>
          <p:nvPr/>
        </p:nvSpPr>
        <p:spPr>
          <a:xfrm>
            <a:off x="0" y="3091992"/>
            <a:ext cx="3733014" cy="3766008"/>
          </a:xfrm>
          <a:prstGeom prst="flowChartDelay">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A7C980FF-BFCC-4E61-5F29-D13219A9BFF4}"/>
              </a:ext>
            </a:extLst>
          </p:cNvPr>
          <p:cNvGrpSpPr/>
          <p:nvPr/>
        </p:nvGrpSpPr>
        <p:grpSpPr>
          <a:xfrm>
            <a:off x="2738935" y="1598615"/>
            <a:ext cx="8663234" cy="3766008"/>
            <a:chOff x="2738935" y="1598615"/>
            <a:chExt cx="8663234" cy="3766008"/>
          </a:xfrm>
        </p:grpSpPr>
        <p:sp>
          <p:nvSpPr>
            <p:cNvPr id="5" name="Rectangle 4">
              <a:extLst>
                <a:ext uri="{FF2B5EF4-FFF2-40B4-BE49-F238E27FC236}">
                  <a16:creationId xmlns:a16="http://schemas.microsoft.com/office/drawing/2014/main" id="{4F8830C1-FC2D-E9D6-8C77-2D8E497F6EC7}"/>
                </a:ext>
              </a:extLst>
            </p:cNvPr>
            <p:cNvSpPr/>
            <p:nvPr/>
          </p:nvSpPr>
          <p:spPr>
            <a:xfrm>
              <a:off x="2738935" y="1598615"/>
              <a:ext cx="8663234" cy="3766008"/>
            </a:xfrm>
            <a:prstGeom prst="rect">
              <a:avLst/>
            </a:prstGeom>
            <a:solidFill>
              <a:srgbClr val="FFE8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71E0F66D-F207-A5F1-34F3-1060C09AADB9}"/>
                </a:ext>
              </a:extLst>
            </p:cNvPr>
            <p:cNvSpPr/>
            <p:nvPr/>
          </p:nvSpPr>
          <p:spPr>
            <a:xfrm>
              <a:off x="2965179" y="1812303"/>
              <a:ext cx="8220173" cy="326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7" name="Picture 6">
            <a:extLst>
              <a:ext uri="{FF2B5EF4-FFF2-40B4-BE49-F238E27FC236}">
                <a16:creationId xmlns:a16="http://schemas.microsoft.com/office/drawing/2014/main" id="{DF15078D-D383-01BD-E877-6E94F937E801}"/>
              </a:ext>
            </a:extLst>
          </p:cNvPr>
          <p:cNvPicPr>
            <a:picLocks noChangeAspect="1"/>
          </p:cNvPicPr>
          <p:nvPr/>
        </p:nvPicPr>
        <p:blipFill>
          <a:blip r:embed="rId2"/>
          <a:stretch>
            <a:fillRect/>
          </a:stretch>
        </p:blipFill>
        <p:spPr>
          <a:xfrm>
            <a:off x="0" y="633897"/>
            <a:ext cx="3982405" cy="3162693"/>
          </a:xfrm>
          <a:prstGeom prst="rect">
            <a:avLst/>
          </a:prstGeom>
        </p:spPr>
      </p:pic>
      <p:sp>
        <p:nvSpPr>
          <p:cNvPr id="8" name="TextBox 7">
            <a:extLst>
              <a:ext uri="{FF2B5EF4-FFF2-40B4-BE49-F238E27FC236}">
                <a16:creationId xmlns:a16="http://schemas.microsoft.com/office/drawing/2014/main" id="{CD720B9C-CF29-9E39-7AC5-F1D26E3C1297}"/>
              </a:ext>
            </a:extLst>
          </p:cNvPr>
          <p:cNvSpPr txBox="1"/>
          <p:nvPr/>
        </p:nvSpPr>
        <p:spPr>
          <a:xfrm>
            <a:off x="2894926" y="2039823"/>
            <a:ext cx="8290426" cy="2554545"/>
          </a:xfrm>
          <a:prstGeom prst="rect">
            <a:avLst/>
          </a:prstGeom>
          <a:noFill/>
        </p:spPr>
        <p:txBody>
          <a:bodyPr wrap="square" rtlCol="0">
            <a:spAutoFit/>
          </a:bodyPr>
          <a:lstStyle/>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Hầu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phi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VIIA; VIA và VA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endParaRPr lang="en-US" sz="32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số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IVA và IIIA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endParaRPr lang="en-US" sz="32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H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015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9F08EF84-30EF-4A32-99E1-FCC02425B0F7}"/>
              </a:ext>
            </a:extLst>
          </p:cNvPr>
          <p:cNvGraphicFramePr>
            <a:graphicFrameLocks noChangeAspect="1"/>
          </p:cNvGraphicFramePr>
          <p:nvPr>
            <p:extLst>
              <p:ext uri="{D42A27DB-BD31-4B8C-83A1-F6EECF244321}">
                <p14:modId xmlns:p14="http://schemas.microsoft.com/office/powerpoint/2010/main" val="1902668635"/>
              </p:ext>
            </p:extLst>
          </p:nvPr>
        </p:nvGraphicFramePr>
        <p:xfrm>
          <a:off x="0" y="0"/>
          <a:ext cx="12192000" cy="4501661"/>
        </p:xfrm>
        <a:graphic>
          <a:graphicData uri="http://schemas.openxmlformats.org/presentationml/2006/ole">
            <mc:AlternateContent xmlns:mc="http://schemas.openxmlformats.org/markup-compatibility/2006">
              <mc:Choice xmlns:v="urn:schemas-microsoft-com:vml" Requires="v">
                <p:oleObj name="Bitmap Image" r:id="rId2" imgW="6735960" imgH="4785480" progId="Paint.Picture">
                  <p:embed/>
                </p:oleObj>
              </mc:Choice>
              <mc:Fallback>
                <p:oleObj name="Bitmap Image" r:id="rId2" imgW="6735960" imgH="4785480" progId="Paint.Picture">
                  <p:embed/>
                  <p:pic>
                    <p:nvPicPr>
                      <p:cNvPr id="0" name=""/>
                      <p:cNvPicPr/>
                      <p:nvPr/>
                    </p:nvPicPr>
                    <p:blipFill>
                      <a:blip r:embed="rId3"/>
                      <a:stretch>
                        <a:fillRect/>
                      </a:stretch>
                    </p:blipFill>
                    <p:spPr>
                      <a:xfrm>
                        <a:off x="0" y="0"/>
                        <a:ext cx="12192000" cy="4501661"/>
                      </a:xfrm>
                      <a:prstGeom prst="rect">
                        <a:avLst/>
                      </a:prstGeom>
                    </p:spPr>
                  </p:pic>
                </p:oleObj>
              </mc:Fallback>
            </mc:AlternateContent>
          </a:graphicData>
        </a:graphic>
      </p:graphicFrame>
      <p:sp>
        <p:nvSpPr>
          <p:cNvPr id="7" name="Rectangle 6"/>
          <p:cNvSpPr/>
          <p:nvPr/>
        </p:nvSpPr>
        <p:spPr>
          <a:xfrm>
            <a:off x="3309353" y="4596257"/>
            <a:ext cx="5445722"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Thảo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bàn</a:t>
            </a:r>
            <a:r>
              <a:rPr lang="en-US" sz="3200" b="1" dirty="0">
                <a:solidFill>
                  <a:srgbClr val="FF0000"/>
                </a:solidFill>
                <a:latin typeface="Times New Roman" pitchFamily="18" charset="0"/>
                <a:cs typeface="Times New Roman" pitchFamily="18" charset="0"/>
              </a:rPr>
              <a:t> ( 3 </a:t>
            </a:r>
            <a:r>
              <a:rPr lang="en-US" sz="3200" b="1" dirty="0" err="1">
                <a:solidFill>
                  <a:srgbClr val="FF0000"/>
                </a:solidFill>
                <a:latin typeface="Times New Roman" pitchFamily="18" charset="0"/>
                <a:cs typeface="Times New Roman" pitchFamily="18" charset="0"/>
              </a:rPr>
              <a:t>phút</a:t>
            </a:r>
            <a:r>
              <a:rPr lang="en-US" sz="3200" b="1" dirty="0">
                <a:solidFill>
                  <a:srgbClr val="FF0000"/>
                </a:solidFill>
                <a:latin typeface="Times New Roman" pitchFamily="18" charset="0"/>
                <a:cs typeface="Times New Roman" pitchFamily="18" charset="0"/>
              </a:rPr>
              <a:t>)</a:t>
            </a:r>
            <a:endParaRPr lang="en-US" sz="3200" b="1" dirty="0">
              <a:solidFill>
                <a:srgbClr val="FF0000"/>
              </a:solidFill>
            </a:endParaRPr>
          </a:p>
        </p:txBody>
      </p:sp>
      <p:sp>
        <p:nvSpPr>
          <p:cNvPr id="8" name="Rectangle 7"/>
          <p:cNvSpPr/>
          <p:nvPr/>
        </p:nvSpPr>
        <p:spPr>
          <a:xfrm>
            <a:off x="527538" y="5274604"/>
            <a:ext cx="10703169" cy="1077218"/>
          </a:xfrm>
          <a:prstGeom prst="rect">
            <a:avLst/>
          </a:prstGeom>
        </p:spPr>
        <p:txBody>
          <a:bodyPr wrap="square">
            <a:spAutoFit/>
          </a:bodyPr>
          <a:lstStyle/>
          <a:p>
            <a:r>
              <a:rPr lang="vi-VN" sz="3200" b="1" dirty="0">
                <a:solidFill>
                  <a:srgbClr val="0070C0"/>
                </a:solidFill>
                <a:latin typeface="Times New Roman" pitchFamily="18" charset="0"/>
                <a:cs typeface="Times New Roman" pitchFamily="18" charset="0"/>
              </a:rPr>
              <a:t>Sử dụng bảng tuần hoàn, hãy xác định vị trí (số thứ tự, chu kì, nhóm) của các nguyên tố có tên trong Hình 4.7</a:t>
            </a:r>
            <a:endParaRPr lang="en-US" sz="32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94081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9F08EF84-30EF-4A32-99E1-FCC02425B0F7}"/>
              </a:ext>
            </a:extLst>
          </p:cNvPr>
          <p:cNvGraphicFramePr>
            <a:graphicFrameLocks noChangeAspect="1"/>
          </p:cNvGraphicFramePr>
          <p:nvPr>
            <p:extLst>
              <p:ext uri="{D42A27DB-BD31-4B8C-83A1-F6EECF244321}">
                <p14:modId xmlns:p14="http://schemas.microsoft.com/office/powerpoint/2010/main" val="865061732"/>
              </p:ext>
            </p:extLst>
          </p:nvPr>
        </p:nvGraphicFramePr>
        <p:xfrm>
          <a:off x="0" y="0"/>
          <a:ext cx="6623538" cy="5066610"/>
        </p:xfrm>
        <a:graphic>
          <a:graphicData uri="http://schemas.openxmlformats.org/presentationml/2006/ole">
            <mc:AlternateContent xmlns:mc="http://schemas.openxmlformats.org/markup-compatibility/2006">
              <mc:Choice xmlns:v="urn:schemas-microsoft-com:vml" Requires="v">
                <p:oleObj name="Bitmap Image" r:id="rId2" imgW="6735960" imgH="4785480" progId="Paint.Picture">
                  <p:embed/>
                </p:oleObj>
              </mc:Choice>
              <mc:Fallback>
                <p:oleObj name="Bitmap Image" r:id="rId2" imgW="6735960" imgH="4785480" progId="Paint.Picture">
                  <p:embed/>
                  <p:pic>
                    <p:nvPicPr>
                      <p:cNvPr id="0" name=""/>
                      <p:cNvPicPr/>
                      <p:nvPr/>
                    </p:nvPicPr>
                    <p:blipFill>
                      <a:blip r:embed="rId3"/>
                      <a:stretch>
                        <a:fillRect/>
                      </a:stretch>
                    </p:blipFill>
                    <p:spPr>
                      <a:xfrm>
                        <a:off x="0" y="0"/>
                        <a:ext cx="6623538" cy="5066610"/>
                      </a:xfrm>
                      <a:prstGeom prst="rect">
                        <a:avLst/>
                      </a:prstGeom>
                    </p:spPr>
                  </p:pic>
                </p:oleObj>
              </mc:Fallback>
            </mc:AlternateContent>
          </a:graphicData>
        </a:graphic>
      </p:graphicFrame>
      <p:sp>
        <p:nvSpPr>
          <p:cNvPr id="7" name="Rectangle 6"/>
          <p:cNvSpPr/>
          <p:nvPr/>
        </p:nvSpPr>
        <p:spPr>
          <a:xfrm>
            <a:off x="892677" y="5030322"/>
            <a:ext cx="10160462" cy="584775"/>
          </a:xfrm>
          <a:prstGeom prst="rect">
            <a:avLst/>
          </a:prstGeom>
        </p:spPr>
        <p:txBody>
          <a:bodyPr wrap="square">
            <a:spAutoFit/>
          </a:bodyPr>
          <a:lstStyle/>
          <a:p>
            <a:pPr algn="ctr"/>
            <a:r>
              <a:rPr lang="en-US" sz="3200" b="1" dirty="0" err="1">
                <a:solidFill>
                  <a:srgbClr val="FF0000"/>
                </a:solidFill>
                <a:latin typeface="Times New Roman" pitchFamily="18" charset="0"/>
                <a:cs typeface="Times New Roman" pitchFamily="18" charset="0"/>
              </a:rPr>
              <a:t>Thảo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bàn</a:t>
            </a:r>
            <a:r>
              <a:rPr lang="en-US" sz="3200" b="1" dirty="0">
                <a:solidFill>
                  <a:srgbClr val="FF0000"/>
                </a:solidFill>
                <a:latin typeface="Times New Roman" pitchFamily="18" charset="0"/>
                <a:cs typeface="Times New Roman" pitchFamily="18" charset="0"/>
              </a:rPr>
              <a:t> ( 3 </a:t>
            </a:r>
            <a:r>
              <a:rPr lang="en-US" sz="3200" b="1" dirty="0" err="1">
                <a:solidFill>
                  <a:srgbClr val="FF0000"/>
                </a:solidFill>
                <a:latin typeface="Times New Roman" pitchFamily="18" charset="0"/>
                <a:cs typeface="Times New Roman" pitchFamily="18" charset="0"/>
              </a:rPr>
              <a:t>phút</a:t>
            </a:r>
            <a:r>
              <a:rPr lang="en-US" sz="3200" b="1" dirty="0">
                <a:solidFill>
                  <a:srgbClr val="FF0000"/>
                </a:solidFill>
                <a:latin typeface="Times New Roman" pitchFamily="18" charset="0"/>
                <a:cs typeface="Times New Roman" pitchFamily="18" charset="0"/>
              </a:rPr>
              <a:t>)</a:t>
            </a:r>
            <a:endParaRPr lang="en-US" sz="3200" b="1" dirty="0">
              <a:solidFill>
                <a:srgbClr val="FF0000"/>
              </a:solidFill>
            </a:endParaRPr>
          </a:p>
        </p:txBody>
      </p:sp>
      <p:sp>
        <p:nvSpPr>
          <p:cNvPr id="8" name="Rectangle 7"/>
          <p:cNvSpPr/>
          <p:nvPr/>
        </p:nvSpPr>
        <p:spPr>
          <a:xfrm>
            <a:off x="234462" y="5602850"/>
            <a:ext cx="11476892" cy="1077218"/>
          </a:xfrm>
          <a:prstGeom prst="rect">
            <a:avLst/>
          </a:prstGeom>
        </p:spPr>
        <p:txBody>
          <a:bodyPr wrap="square">
            <a:spAutoFit/>
          </a:bodyPr>
          <a:lstStyle/>
          <a:p>
            <a:r>
              <a:rPr lang="vi-VN" sz="3200" b="1" dirty="0">
                <a:solidFill>
                  <a:srgbClr val="0070C0"/>
                </a:solidFill>
                <a:latin typeface="Times New Roman" pitchFamily="18" charset="0"/>
                <a:cs typeface="Times New Roman" pitchFamily="18" charset="0"/>
              </a:rPr>
              <a:t>Sử dụng bảng tuần hoàn, hãy xác định vị trí (số thứ tự, chu kì, nhóm) của các nguyên tố có tên trong Hình 4.7</a:t>
            </a:r>
            <a:endParaRPr lang="en-US" sz="3200" b="1" dirty="0">
              <a:solidFill>
                <a:srgbClr val="0070C0"/>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228401173"/>
              </p:ext>
            </p:extLst>
          </p:nvPr>
        </p:nvGraphicFramePr>
        <p:xfrm>
          <a:off x="6864156" y="1735808"/>
          <a:ext cx="5116829" cy="2403475"/>
        </p:xfrm>
        <a:graphic>
          <a:graphicData uri="http://schemas.openxmlformats.org/drawingml/2006/table">
            <a:tbl>
              <a:tblPr firstRow="1" firstCol="1" bandRow="1">
                <a:tableStyleId>{5C22544A-7EE6-4342-B048-85BDC9FD1C3A}</a:tableStyleId>
              </a:tblPr>
              <a:tblGrid>
                <a:gridCol w="1706245">
                  <a:extLst>
                    <a:ext uri="{9D8B030D-6E8A-4147-A177-3AD203B41FA5}">
                      <a16:colId xmlns:a16="http://schemas.microsoft.com/office/drawing/2014/main" val="20000"/>
                    </a:ext>
                  </a:extLst>
                </a:gridCol>
                <a:gridCol w="1432992">
                  <a:extLst>
                    <a:ext uri="{9D8B030D-6E8A-4147-A177-3AD203B41FA5}">
                      <a16:colId xmlns:a16="http://schemas.microsoft.com/office/drawing/2014/main" val="20001"/>
                    </a:ext>
                  </a:extLst>
                </a:gridCol>
                <a:gridCol w="1077127">
                  <a:extLst>
                    <a:ext uri="{9D8B030D-6E8A-4147-A177-3AD203B41FA5}">
                      <a16:colId xmlns:a16="http://schemas.microsoft.com/office/drawing/2014/main" val="20002"/>
                    </a:ext>
                  </a:extLst>
                </a:gridCol>
                <a:gridCol w="900465">
                  <a:extLst>
                    <a:ext uri="{9D8B030D-6E8A-4147-A177-3AD203B41FA5}">
                      <a16:colId xmlns:a16="http://schemas.microsoft.com/office/drawing/2014/main" val="20003"/>
                    </a:ext>
                  </a:extLst>
                </a:gridCol>
              </a:tblGrid>
              <a:tr h="277495">
                <a:tc>
                  <a:txBody>
                    <a:bodyPr/>
                    <a:lstStyle/>
                    <a:p>
                      <a:pPr marL="30480" marR="30480" algn="ctr">
                        <a:lnSpc>
                          <a:spcPct val="115000"/>
                        </a:lnSpc>
                        <a:spcAft>
                          <a:spcPts val="0"/>
                        </a:spcAft>
                      </a:pPr>
                      <a:r>
                        <a:rPr lang="en-US" sz="2000" dirty="0">
                          <a:effectLst/>
                        </a:rPr>
                        <a:t> </a:t>
                      </a:r>
                      <a:endParaRPr lang="en-US" sz="1400" dirty="0">
                        <a:effectLst/>
                        <a:latin typeface="Times New Roman"/>
                        <a:ea typeface="Calibri"/>
                        <a:cs typeface="Times New Roman"/>
                      </a:endParaRPr>
                    </a:p>
                  </a:txBody>
                  <a:tcPr marL="76200" marR="76200" marT="76200" marB="76200" anchor="ctr"/>
                </a:tc>
                <a:tc>
                  <a:txBody>
                    <a:bodyPr/>
                    <a:lstStyle/>
                    <a:p>
                      <a:pPr marR="30480" algn="ctr">
                        <a:lnSpc>
                          <a:spcPct val="115000"/>
                        </a:lnSpc>
                        <a:spcAft>
                          <a:spcPts val="0"/>
                        </a:spcAft>
                      </a:pPr>
                      <a:r>
                        <a:rPr lang="en-US" sz="2000" dirty="0" err="1">
                          <a:effectLst/>
                        </a:rPr>
                        <a:t>Số</a:t>
                      </a:r>
                      <a:r>
                        <a:rPr lang="en-US" sz="2000" dirty="0">
                          <a:effectLst/>
                        </a:rPr>
                        <a:t> </a:t>
                      </a:r>
                      <a:r>
                        <a:rPr lang="en-US" sz="2000" dirty="0" err="1">
                          <a:effectLst/>
                        </a:rPr>
                        <a:t>thứ</a:t>
                      </a:r>
                      <a:r>
                        <a:rPr lang="en-US" sz="2000" dirty="0">
                          <a:effectLst/>
                        </a:rPr>
                        <a:t> </a:t>
                      </a:r>
                      <a:r>
                        <a:rPr lang="en-US" sz="2000" dirty="0" err="1">
                          <a:effectLst/>
                        </a:rPr>
                        <a:t>tự</a:t>
                      </a:r>
                      <a:endParaRPr lang="en-US" sz="1400" dirty="0">
                        <a:effectLst/>
                        <a:latin typeface="Times New Roman"/>
                        <a:ea typeface="Calibri"/>
                        <a:cs typeface="Times New Roman"/>
                      </a:endParaRPr>
                    </a:p>
                  </a:txBody>
                  <a:tcPr marL="76200" marR="76200" marT="76200" marB="76200" anchor="ctr"/>
                </a:tc>
                <a:tc>
                  <a:txBody>
                    <a:bodyPr/>
                    <a:lstStyle/>
                    <a:p>
                      <a:pPr marL="30480" marR="30480" algn="ctr">
                        <a:lnSpc>
                          <a:spcPct val="115000"/>
                        </a:lnSpc>
                        <a:spcAft>
                          <a:spcPts val="0"/>
                        </a:spcAft>
                      </a:pPr>
                      <a:r>
                        <a:rPr lang="en-US" sz="2000">
                          <a:effectLst/>
                        </a:rPr>
                        <a:t>Chu kì</a:t>
                      </a:r>
                      <a:endParaRPr lang="en-US" sz="1400">
                        <a:effectLst/>
                        <a:latin typeface="Times New Roman"/>
                        <a:ea typeface="Calibri"/>
                        <a:cs typeface="Times New Roman"/>
                      </a:endParaRPr>
                    </a:p>
                  </a:txBody>
                  <a:tcPr marL="76200" marR="76200" marT="76200" marB="76200" anchor="ctr"/>
                </a:tc>
                <a:tc>
                  <a:txBody>
                    <a:bodyPr/>
                    <a:lstStyle/>
                    <a:p>
                      <a:pPr marL="30480" marR="30480" algn="ctr">
                        <a:lnSpc>
                          <a:spcPct val="115000"/>
                        </a:lnSpc>
                        <a:spcAft>
                          <a:spcPts val="0"/>
                        </a:spcAft>
                      </a:pPr>
                      <a:r>
                        <a:rPr lang="en-US" sz="2000">
                          <a:effectLst/>
                        </a:rPr>
                        <a:t>Nhóm</a:t>
                      </a:r>
                      <a:endParaRPr lang="en-US" sz="1400">
                        <a:effectLst/>
                        <a:latin typeface="Times New Roman"/>
                        <a:ea typeface="Calibri"/>
                        <a:cs typeface="Times New Roman"/>
                      </a:endParaRPr>
                    </a:p>
                  </a:txBody>
                  <a:tcPr marL="76200" marR="76200" marT="76200" marB="76200" anchor="ctr"/>
                </a:tc>
                <a:extLst>
                  <a:ext uri="{0D108BD9-81ED-4DB2-BD59-A6C34878D82A}">
                    <a16:rowId xmlns:a16="http://schemas.microsoft.com/office/drawing/2014/main" val="10000"/>
                  </a:ext>
                </a:extLst>
              </a:tr>
              <a:tr h="0">
                <a:tc>
                  <a:txBody>
                    <a:bodyPr/>
                    <a:lstStyle/>
                    <a:p>
                      <a:pPr marL="30480" marR="30480" algn="just">
                        <a:lnSpc>
                          <a:spcPct val="115000"/>
                        </a:lnSpc>
                        <a:spcAft>
                          <a:spcPts val="0"/>
                        </a:spcAft>
                      </a:pPr>
                      <a:r>
                        <a:rPr lang="en-US" sz="2000">
                          <a:effectLst/>
                        </a:rPr>
                        <a:t>oxygen (O)</a:t>
                      </a:r>
                      <a:endParaRPr lang="en-US" sz="140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a:effectLst/>
                        </a:rPr>
                        <a:t>8</a:t>
                      </a:r>
                      <a:endParaRPr lang="en-US" sz="140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dirty="0">
                          <a:effectLst/>
                        </a:rPr>
                        <a:t>2</a:t>
                      </a:r>
                      <a:endParaRPr lang="en-US" sz="1400" dirty="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a:effectLst/>
                        </a:rPr>
                        <a:t>VIA</a:t>
                      </a:r>
                      <a:endParaRPr lang="en-US" sz="1400">
                        <a:effectLst/>
                        <a:latin typeface="Times New Roman"/>
                        <a:ea typeface="Calibri"/>
                        <a:cs typeface="Times New Roman"/>
                      </a:endParaRPr>
                    </a:p>
                  </a:txBody>
                  <a:tcPr marL="76200" marR="76200" marT="76200" marB="76200"/>
                </a:tc>
                <a:extLst>
                  <a:ext uri="{0D108BD9-81ED-4DB2-BD59-A6C34878D82A}">
                    <a16:rowId xmlns:a16="http://schemas.microsoft.com/office/drawing/2014/main" val="10001"/>
                  </a:ext>
                </a:extLst>
              </a:tr>
              <a:tr h="0">
                <a:tc>
                  <a:txBody>
                    <a:bodyPr/>
                    <a:lstStyle/>
                    <a:p>
                      <a:pPr marL="30480" marR="30480" algn="just">
                        <a:lnSpc>
                          <a:spcPct val="115000"/>
                        </a:lnSpc>
                        <a:spcAft>
                          <a:spcPts val="0"/>
                        </a:spcAft>
                      </a:pPr>
                      <a:r>
                        <a:rPr lang="en-US" sz="2000">
                          <a:effectLst/>
                        </a:rPr>
                        <a:t>chlorine (Cl)</a:t>
                      </a:r>
                      <a:endParaRPr lang="en-US" sz="140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a:effectLst/>
                        </a:rPr>
                        <a:t>17</a:t>
                      </a:r>
                      <a:endParaRPr lang="en-US" sz="140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a:effectLst/>
                        </a:rPr>
                        <a:t>3</a:t>
                      </a:r>
                      <a:endParaRPr lang="en-US" sz="140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a:effectLst/>
                        </a:rPr>
                        <a:t>VIIA</a:t>
                      </a:r>
                      <a:endParaRPr lang="en-US" sz="1400">
                        <a:effectLst/>
                        <a:latin typeface="Times New Roman"/>
                        <a:ea typeface="Calibri"/>
                        <a:cs typeface="Times New Roman"/>
                      </a:endParaRPr>
                    </a:p>
                  </a:txBody>
                  <a:tcPr marL="76200" marR="76200" marT="76200" marB="76200"/>
                </a:tc>
                <a:extLst>
                  <a:ext uri="{0D108BD9-81ED-4DB2-BD59-A6C34878D82A}">
                    <a16:rowId xmlns:a16="http://schemas.microsoft.com/office/drawing/2014/main" val="10002"/>
                  </a:ext>
                </a:extLst>
              </a:tr>
              <a:tr h="0">
                <a:tc>
                  <a:txBody>
                    <a:bodyPr/>
                    <a:lstStyle/>
                    <a:p>
                      <a:pPr marL="30480" marR="30480" algn="just">
                        <a:lnSpc>
                          <a:spcPct val="115000"/>
                        </a:lnSpc>
                        <a:spcAft>
                          <a:spcPts val="0"/>
                        </a:spcAft>
                      </a:pPr>
                      <a:r>
                        <a:rPr lang="en-US" sz="2000">
                          <a:effectLst/>
                        </a:rPr>
                        <a:t>sulfur (S)</a:t>
                      </a:r>
                      <a:endParaRPr lang="en-US" sz="140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a:effectLst/>
                        </a:rPr>
                        <a:t>16</a:t>
                      </a:r>
                      <a:endParaRPr lang="en-US" sz="140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a:effectLst/>
                        </a:rPr>
                        <a:t>3</a:t>
                      </a:r>
                      <a:endParaRPr lang="en-US" sz="140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a:effectLst/>
                        </a:rPr>
                        <a:t>VIA</a:t>
                      </a:r>
                      <a:endParaRPr lang="en-US" sz="1400">
                        <a:effectLst/>
                        <a:latin typeface="Times New Roman"/>
                        <a:ea typeface="Calibri"/>
                        <a:cs typeface="Times New Roman"/>
                      </a:endParaRPr>
                    </a:p>
                  </a:txBody>
                  <a:tcPr marL="76200" marR="76200" marT="76200" marB="76200"/>
                </a:tc>
                <a:extLst>
                  <a:ext uri="{0D108BD9-81ED-4DB2-BD59-A6C34878D82A}">
                    <a16:rowId xmlns:a16="http://schemas.microsoft.com/office/drawing/2014/main" val="10003"/>
                  </a:ext>
                </a:extLst>
              </a:tr>
              <a:tr h="0">
                <a:tc>
                  <a:txBody>
                    <a:bodyPr/>
                    <a:lstStyle/>
                    <a:p>
                      <a:pPr marL="30480" marR="30480" algn="just">
                        <a:lnSpc>
                          <a:spcPct val="115000"/>
                        </a:lnSpc>
                        <a:spcAft>
                          <a:spcPts val="0"/>
                        </a:spcAft>
                      </a:pPr>
                      <a:r>
                        <a:rPr lang="en-US" sz="2000">
                          <a:effectLst/>
                        </a:rPr>
                        <a:t>bromine (Br)</a:t>
                      </a:r>
                      <a:endParaRPr lang="en-US" sz="140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dirty="0">
                          <a:effectLst/>
                        </a:rPr>
                        <a:t>35</a:t>
                      </a:r>
                      <a:endParaRPr lang="en-US" sz="1400" dirty="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dirty="0">
                          <a:effectLst/>
                        </a:rPr>
                        <a:t>4</a:t>
                      </a:r>
                      <a:endParaRPr lang="en-US" sz="1400" dirty="0">
                        <a:effectLst/>
                        <a:latin typeface="Times New Roman"/>
                        <a:ea typeface="Calibri"/>
                        <a:cs typeface="Times New Roman"/>
                      </a:endParaRPr>
                    </a:p>
                  </a:txBody>
                  <a:tcPr marL="76200" marR="76200" marT="76200" marB="76200"/>
                </a:tc>
                <a:tc>
                  <a:txBody>
                    <a:bodyPr/>
                    <a:lstStyle/>
                    <a:p>
                      <a:pPr marL="30480" marR="30480" algn="ctr">
                        <a:lnSpc>
                          <a:spcPct val="115000"/>
                        </a:lnSpc>
                        <a:spcAft>
                          <a:spcPts val="0"/>
                        </a:spcAft>
                      </a:pPr>
                      <a:r>
                        <a:rPr lang="en-US" sz="2000" dirty="0" err="1">
                          <a:effectLst/>
                        </a:rPr>
                        <a:t>VIIA</a:t>
                      </a:r>
                      <a:endParaRPr lang="en-US" sz="1400" dirty="0">
                        <a:effectLst/>
                        <a:latin typeface="Times New Roman"/>
                        <a:ea typeface="Calibri"/>
                        <a:cs typeface="Times New Roman"/>
                      </a:endParaRPr>
                    </a:p>
                  </a:txBody>
                  <a:tcPr marL="76200" marR="76200" marT="76200" marB="76200"/>
                </a:tc>
                <a:extLst>
                  <a:ext uri="{0D108BD9-81ED-4DB2-BD59-A6C34878D82A}">
                    <a16:rowId xmlns:a16="http://schemas.microsoft.com/office/drawing/2014/main" val="10004"/>
                  </a:ext>
                </a:extLst>
              </a:tr>
            </a:tbl>
          </a:graphicData>
        </a:graphic>
      </p:graphicFrame>
      <p:sp>
        <p:nvSpPr>
          <p:cNvPr id="3" name="Rectangle 2"/>
          <p:cNvSpPr/>
          <p:nvPr/>
        </p:nvSpPr>
        <p:spPr>
          <a:xfrm>
            <a:off x="8499810" y="688703"/>
            <a:ext cx="144943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án</a:t>
            </a:r>
            <a:endParaRPr lang="en-US" sz="3200" dirty="0"/>
          </a:p>
        </p:txBody>
      </p:sp>
    </p:spTree>
    <p:extLst>
      <p:ext uri="{BB962C8B-B14F-4D97-AF65-F5344CB8AC3E}">
        <p14:creationId xmlns:p14="http://schemas.microsoft.com/office/powerpoint/2010/main" val="176852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FA3BC-D467-DFC1-A53C-F8C1B3B0FABE}"/>
              </a:ext>
            </a:extLst>
          </p:cNvPr>
          <p:cNvSpPr>
            <a:spLocks noGrp="1"/>
          </p:cNvSpPr>
          <p:nvPr>
            <p:ph type="title"/>
          </p:nvPr>
        </p:nvSpPr>
        <p:spPr/>
        <p:txBody>
          <a:bodyPr/>
          <a:lstStyle/>
          <a:p>
            <a:endParaRPr lang="vi-VN"/>
          </a:p>
        </p:txBody>
      </p:sp>
      <p:sp>
        <p:nvSpPr>
          <p:cNvPr id="3" name="Rectangle 2">
            <a:extLst>
              <a:ext uri="{FF2B5EF4-FFF2-40B4-BE49-F238E27FC236}">
                <a16:creationId xmlns:a16="http://schemas.microsoft.com/office/drawing/2014/main" id="{04C1FF9A-F366-81A2-F968-BABE483B3EBA}"/>
              </a:ext>
            </a:extLst>
          </p:cNvPr>
          <p:cNvSpPr/>
          <p:nvPr/>
        </p:nvSpPr>
        <p:spPr>
          <a:xfrm>
            <a:off x="2215299" y="5363852"/>
            <a:ext cx="9976701" cy="1494148"/>
          </a:xfrm>
          <a:prstGeom prst="rect">
            <a:avLst/>
          </a:prstGeom>
          <a:solidFill>
            <a:srgbClr val="D5BDC2"/>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D2BC8881-32D1-1398-4881-1B2D981D33E5}"/>
              </a:ext>
            </a:extLst>
          </p:cNvPr>
          <p:cNvGrpSpPr/>
          <p:nvPr/>
        </p:nvGrpSpPr>
        <p:grpSpPr>
          <a:xfrm>
            <a:off x="0" y="-165211"/>
            <a:ext cx="7506929" cy="7023211"/>
            <a:chOff x="0" y="-165211"/>
            <a:chExt cx="7506929" cy="7023211"/>
          </a:xfrm>
        </p:grpSpPr>
        <p:sp>
          <p:nvSpPr>
            <p:cNvPr id="5" name="Rectangle 4">
              <a:extLst>
                <a:ext uri="{FF2B5EF4-FFF2-40B4-BE49-F238E27FC236}">
                  <a16:creationId xmlns:a16="http://schemas.microsoft.com/office/drawing/2014/main" id="{0699FDD9-AB03-79E9-43F2-9C7375ED1EFC}"/>
                </a:ext>
              </a:extLst>
            </p:cNvPr>
            <p:cNvSpPr/>
            <p:nvPr/>
          </p:nvSpPr>
          <p:spPr>
            <a:xfrm>
              <a:off x="0" y="0"/>
              <a:ext cx="2286000" cy="68580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a16="http://schemas.microsoft.com/office/drawing/2014/main" id="{1A8F3861-79CD-8A15-2735-45C4D62871F9}"/>
                </a:ext>
              </a:extLst>
            </p:cNvPr>
            <p:cNvSpPr txBox="1"/>
            <p:nvPr/>
          </p:nvSpPr>
          <p:spPr>
            <a:xfrm>
              <a:off x="0" y="-165211"/>
              <a:ext cx="7506929" cy="769441"/>
            </a:xfrm>
            <a:prstGeom prst="rect">
              <a:avLst/>
            </a:prstGeom>
            <a:noFill/>
          </p:spPr>
          <p:txBody>
            <a:bodyPr wrap="square" rtlCol="0">
              <a:spAutoFit/>
            </a:bodyPr>
            <a:lstStyle/>
            <a:p>
              <a:pPr algn="ctr"/>
              <a:r>
                <a:rPr lang="en-US" sz="4400" b="1" dirty="0">
                  <a:solidFill>
                    <a:srgbClr val="FE504D"/>
                  </a:solidFill>
                  <a:latin typeface=".VnTime" panose="020B7200000000000000" pitchFamily="34" charset="0"/>
                </a:rPr>
                <a:t>3. </a:t>
              </a:r>
              <a:r>
                <a:rPr lang="en-US" sz="4400" b="1" dirty="0" err="1">
                  <a:solidFill>
                    <a:srgbClr val="FE504D"/>
                  </a:solidFill>
                  <a:latin typeface=".VnTime" panose="020B7200000000000000" pitchFamily="34" charset="0"/>
                </a:rPr>
                <a:t>C¸c</a:t>
              </a:r>
              <a:r>
                <a:rPr lang="en-US" sz="4400" b="1" dirty="0">
                  <a:solidFill>
                    <a:srgbClr val="FE504D"/>
                  </a:solidFill>
                  <a:latin typeface=".VnTime" panose="020B7200000000000000" pitchFamily="34" charset="0"/>
                </a:rPr>
                <a:t> </a:t>
              </a:r>
              <a:r>
                <a:rPr lang="en-US" sz="4400" b="1" dirty="0" err="1">
                  <a:solidFill>
                    <a:srgbClr val="FE504D"/>
                  </a:solidFill>
                  <a:latin typeface=".VnTime" panose="020B7200000000000000" pitchFamily="34" charset="0"/>
                </a:rPr>
                <a:t>nguyªn</a:t>
              </a:r>
              <a:r>
                <a:rPr lang="en-US" sz="4400" b="1" dirty="0">
                  <a:solidFill>
                    <a:srgbClr val="FE504D"/>
                  </a:solidFill>
                  <a:latin typeface=".VnTime" panose="020B7200000000000000" pitchFamily="34" charset="0"/>
                </a:rPr>
                <a:t> </a:t>
              </a:r>
              <a:r>
                <a:rPr lang="en-US" sz="4400" b="1" dirty="0" err="1">
                  <a:solidFill>
                    <a:srgbClr val="FE504D"/>
                  </a:solidFill>
                  <a:latin typeface=".VnTime" panose="020B7200000000000000" pitchFamily="34" charset="0"/>
                </a:rPr>
                <a:t>tè</a:t>
              </a:r>
              <a:r>
                <a:rPr lang="en-US" sz="4400" b="1" dirty="0">
                  <a:solidFill>
                    <a:srgbClr val="FE504D"/>
                  </a:solidFill>
                  <a:latin typeface=".VnTime" panose="020B7200000000000000" pitchFamily="34" charset="0"/>
                </a:rPr>
                <a:t> </a:t>
              </a:r>
              <a:r>
                <a:rPr lang="en-US" sz="4400" b="1" dirty="0" err="1">
                  <a:solidFill>
                    <a:srgbClr val="FE504D"/>
                  </a:solidFill>
                  <a:latin typeface=".VnTime" panose="020B7200000000000000" pitchFamily="34" charset="0"/>
                </a:rPr>
                <a:t>khÝ</a:t>
              </a:r>
              <a:r>
                <a:rPr lang="en-US" sz="4400" b="1" dirty="0">
                  <a:solidFill>
                    <a:srgbClr val="FE504D"/>
                  </a:solidFill>
                  <a:latin typeface=".VnTime" panose="020B7200000000000000" pitchFamily="34" charset="0"/>
                </a:rPr>
                <a:t> </a:t>
              </a:r>
              <a:r>
                <a:rPr lang="en-US" sz="4400" b="1" dirty="0" err="1">
                  <a:solidFill>
                    <a:srgbClr val="FE504D"/>
                  </a:solidFill>
                  <a:latin typeface=".VnTime" panose="020B7200000000000000" pitchFamily="34" charset="0"/>
                </a:rPr>
                <a:t>hiÕm</a:t>
              </a:r>
              <a:endParaRPr lang="vi-VN" sz="4400" b="1" dirty="0">
                <a:solidFill>
                  <a:srgbClr val="FE504D"/>
                </a:solidFill>
              </a:endParaRPr>
            </a:p>
          </p:txBody>
        </p:sp>
      </p:grpSp>
      <p:graphicFrame>
        <p:nvGraphicFramePr>
          <p:cNvPr id="7" name="Object 6">
            <a:extLst>
              <a:ext uri="{FF2B5EF4-FFF2-40B4-BE49-F238E27FC236}">
                <a16:creationId xmlns:a16="http://schemas.microsoft.com/office/drawing/2014/main" id="{58CFCDB1-8B02-BDFA-E8A3-517E183903D6}"/>
              </a:ext>
            </a:extLst>
          </p:cNvPr>
          <p:cNvGraphicFramePr>
            <a:graphicFrameLocks noChangeAspect="1"/>
          </p:cNvGraphicFramePr>
          <p:nvPr>
            <p:extLst>
              <p:ext uri="{D42A27DB-BD31-4B8C-83A1-F6EECF244321}">
                <p14:modId xmlns:p14="http://schemas.microsoft.com/office/powerpoint/2010/main" val="2085882904"/>
              </p:ext>
            </p:extLst>
          </p:nvPr>
        </p:nvGraphicFramePr>
        <p:xfrm>
          <a:off x="2018234" y="439509"/>
          <a:ext cx="10097729" cy="6783616"/>
        </p:xfrm>
        <a:graphic>
          <a:graphicData uri="http://schemas.openxmlformats.org/presentationml/2006/ole">
            <mc:AlternateContent xmlns:mc="http://schemas.openxmlformats.org/markup-compatibility/2006">
              <mc:Choice xmlns:v="urn:schemas-microsoft-com:vml" Requires="v">
                <p:oleObj name="Bitmap Image" r:id="rId2" imgW="9464040" imgH="4312800" progId="Paint.Picture">
                  <p:embed/>
                </p:oleObj>
              </mc:Choice>
              <mc:Fallback>
                <p:oleObj name="Bitmap Image" r:id="rId2" imgW="9464040" imgH="4312800" progId="Paint.Picture">
                  <p:embed/>
                  <p:pic>
                    <p:nvPicPr>
                      <p:cNvPr id="7" name="Object 6">
                        <a:extLst>
                          <a:ext uri="{FF2B5EF4-FFF2-40B4-BE49-F238E27FC236}">
                            <a16:creationId xmlns:a16="http://schemas.microsoft.com/office/drawing/2014/main" id="{04164F73-3A49-D526-DEF2-6182ABF11C0F}"/>
                          </a:ext>
                        </a:extLst>
                      </p:cNvPr>
                      <p:cNvPicPr/>
                      <p:nvPr/>
                    </p:nvPicPr>
                    <p:blipFill>
                      <a:blip r:embed="rId3"/>
                      <a:stretch>
                        <a:fillRect/>
                      </a:stretch>
                    </p:blipFill>
                    <p:spPr>
                      <a:xfrm>
                        <a:off x="2018234" y="439509"/>
                        <a:ext cx="10097729" cy="6783616"/>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C8C7D97E-970F-F8B0-ED59-A66D47E2660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857840" y="5474677"/>
            <a:ext cx="1641086" cy="1641086"/>
          </a:xfrm>
          <a:prstGeom prst="rect">
            <a:avLst/>
          </a:prstGeom>
        </p:spPr>
      </p:pic>
      <p:sp>
        <p:nvSpPr>
          <p:cNvPr id="9" name="TextBox 8">
            <a:extLst>
              <a:ext uri="{FF2B5EF4-FFF2-40B4-BE49-F238E27FC236}">
                <a16:creationId xmlns:a16="http://schemas.microsoft.com/office/drawing/2014/main" id="{7336F4B3-B5CB-86EE-015F-417FFA8AC86C}"/>
              </a:ext>
            </a:extLst>
          </p:cNvPr>
          <p:cNvSpPr txBox="1"/>
          <p:nvPr/>
        </p:nvSpPr>
        <p:spPr>
          <a:xfrm>
            <a:off x="0" y="711592"/>
            <a:ext cx="2018234" cy="550920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hiếm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6086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EB03FB02-4EBD-0966-3F58-1332071A2509}"/>
              </a:ext>
            </a:extLst>
          </p:cNvPr>
          <p:cNvSpPr/>
          <p:nvPr/>
        </p:nvSpPr>
        <p:spPr>
          <a:xfrm>
            <a:off x="0" y="3091992"/>
            <a:ext cx="3733014" cy="3766008"/>
          </a:xfrm>
          <a:prstGeom prst="flowChartDelay">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BBD0FD8F-1B4E-9AFC-DB99-09315BE57A21}"/>
              </a:ext>
            </a:extLst>
          </p:cNvPr>
          <p:cNvGrpSpPr/>
          <p:nvPr/>
        </p:nvGrpSpPr>
        <p:grpSpPr>
          <a:xfrm>
            <a:off x="2738935" y="1598615"/>
            <a:ext cx="8663234" cy="3766008"/>
            <a:chOff x="2738935" y="1598615"/>
            <a:chExt cx="8663234" cy="3766008"/>
          </a:xfrm>
        </p:grpSpPr>
        <p:sp>
          <p:nvSpPr>
            <p:cNvPr id="5" name="Rectangle 4">
              <a:extLst>
                <a:ext uri="{FF2B5EF4-FFF2-40B4-BE49-F238E27FC236}">
                  <a16:creationId xmlns:a16="http://schemas.microsoft.com/office/drawing/2014/main" id="{2B1749F8-4D03-95B4-4E7C-E6ACD491F491}"/>
                </a:ext>
              </a:extLst>
            </p:cNvPr>
            <p:cNvSpPr/>
            <p:nvPr/>
          </p:nvSpPr>
          <p:spPr>
            <a:xfrm>
              <a:off x="2738935" y="1598615"/>
              <a:ext cx="8663234" cy="3766008"/>
            </a:xfrm>
            <a:prstGeom prst="rect">
              <a:avLst/>
            </a:prstGeom>
            <a:solidFill>
              <a:srgbClr val="FFE8A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3C11CF6D-0C8D-D35D-2A8F-319555244DD9}"/>
                </a:ext>
              </a:extLst>
            </p:cNvPr>
            <p:cNvSpPr/>
            <p:nvPr/>
          </p:nvSpPr>
          <p:spPr>
            <a:xfrm>
              <a:off x="2965179" y="1812303"/>
              <a:ext cx="8220173" cy="326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7" name="Picture 6">
            <a:extLst>
              <a:ext uri="{FF2B5EF4-FFF2-40B4-BE49-F238E27FC236}">
                <a16:creationId xmlns:a16="http://schemas.microsoft.com/office/drawing/2014/main" id="{E64DA27F-3058-8528-037F-4A4EA370997D}"/>
              </a:ext>
            </a:extLst>
          </p:cNvPr>
          <p:cNvPicPr>
            <a:picLocks noChangeAspect="1"/>
          </p:cNvPicPr>
          <p:nvPr/>
        </p:nvPicPr>
        <p:blipFill>
          <a:blip r:embed="rId2"/>
          <a:stretch>
            <a:fillRect/>
          </a:stretch>
        </p:blipFill>
        <p:spPr>
          <a:xfrm>
            <a:off x="0" y="633897"/>
            <a:ext cx="3982405" cy="3162693"/>
          </a:xfrm>
          <a:prstGeom prst="rect">
            <a:avLst/>
          </a:prstGeom>
        </p:spPr>
      </p:pic>
      <p:sp>
        <p:nvSpPr>
          <p:cNvPr id="8" name="TextBox 7">
            <a:extLst>
              <a:ext uri="{FF2B5EF4-FFF2-40B4-BE49-F238E27FC236}">
                <a16:creationId xmlns:a16="http://schemas.microsoft.com/office/drawing/2014/main" id="{AE7E9525-1F1B-4804-5008-5F278CDF3A43}"/>
              </a:ext>
            </a:extLst>
          </p:cNvPr>
          <p:cNvSpPr txBox="1"/>
          <p:nvPr/>
        </p:nvSpPr>
        <p:spPr>
          <a:xfrm>
            <a:off x="2965179" y="2691092"/>
            <a:ext cx="8290426" cy="1077218"/>
          </a:xfrm>
          <a:prstGeom prst="rect">
            <a:avLst/>
          </a:prstGeom>
          <a:noFill/>
        </p:spPr>
        <p:txBody>
          <a:bodyPr wrap="square" rtlCol="0">
            <a:spAutoFit/>
          </a:bodyPr>
          <a:lstStyle/>
          <a:p>
            <a:pPr marL="342900" indent="-3429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hiếm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VIIIA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62301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34215" y="94595"/>
            <a:ext cx="5445722"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Thảo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bàn</a:t>
            </a:r>
            <a:r>
              <a:rPr lang="en-US" sz="3200" b="1" dirty="0">
                <a:solidFill>
                  <a:srgbClr val="FF0000"/>
                </a:solidFill>
                <a:latin typeface="Times New Roman" pitchFamily="18" charset="0"/>
                <a:cs typeface="Times New Roman" pitchFamily="18" charset="0"/>
              </a:rPr>
              <a:t> ( 5 </a:t>
            </a:r>
            <a:r>
              <a:rPr lang="en-US" sz="3200" b="1" dirty="0" err="1">
                <a:solidFill>
                  <a:srgbClr val="FF0000"/>
                </a:solidFill>
                <a:latin typeface="Times New Roman" pitchFamily="18" charset="0"/>
                <a:cs typeface="Times New Roman" pitchFamily="18" charset="0"/>
              </a:rPr>
              <a:t>phút</a:t>
            </a:r>
            <a:r>
              <a:rPr lang="en-US" sz="3200" b="1" dirty="0">
                <a:solidFill>
                  <a:srgbClr val="FF0000"/>
                </a:solidFill>
                <a:latin typeface="Times New Roman" pitchFamily="18" charset="0"/>
                <a:cs typeface="Times New Roman" pitchFamily="18" charset="0"/>
              </a:rPr>
              <a:t>)</a:t>
            </a:r>
            <a:endParaRPr lang="en-US" sz="3200" b="1" dirty="0">
              <a:solidFill>
                <a:srgbClr val="FF0000"/>
              </a:solidFill>
            </a:endParaRPr>
          </a:p>
        </p:txBody>
      </p:sp>
      <p:sp>
        <p:nvSpPr>
          <p:cNvPr id="4" name="Rectangle 3"/>
          <p:cNvSpPr/>
          <p:nvPr/>
        </p:nvSpPr>
        <p:spPr>
          <a:xfrm>
            <a:off x="844059" y="878450"/>
            <a:ext cx="10703169" cy="830997"/>
          </a:xfrm>
          <a:prstGeom prst="rect">
            <a:avLst/>
          </a:prstGeom>
        </p:spPr>
        <p:txBody>
          <a:bodyPr wrap="square">
            <a:spAutoFit/>
          </a:bodyPr>
          <a:lstStyle/>
          <a:p>
            <a:r>
              <a:rPr lang="en-US" sz="2400" b="1" dirty="0">
                <a:solidFill>
                  <a:srgbClr val="002060"/>
                </a:solidFill>
                <a:latin typeface="Times New Roman" pitchFamily="18" charset="0"/>
                <a:cs typeface="Times New Roman" pitchFamily="18" charset="0"/>
              </a:rPr>
              <a:t>1. </a:t>
            </a:r>
            <a:r>
              <a:rPr lang="vi-VN" sz="2400" b="1" dirty="0">
                <a:solidFill>
                  <a:srgbClr val="002060"/>
                </a:solidFill>
                <a:latin typeface="Times New Roman" pitchFamily="18" charset="0"/>
                <a:cs typeface="Times New Roman" pitchFamily="18" charset="0"/>
              </a:rPr>
              <a:t>Sử dụng bảng tuần hoàn, hãy xác định vị trí (số thứ tự, chu kì, nhóm) của khí hiếm neon.</a:t>
            </a:r>
            <a:endParaRPr lang="en-US" sz="2400" b="1" dirty="0">
              <a:solidFill>
                <a:srgbClr val="002060"/>
              </a:solidFill>
              <a:latin typeface="Times New Roman" pitchFamily="18" charset="0"/>
              <a:cs typeface="Times New Roman" pitchFamily="18" charset="0"/>
            </a:endParaRPr>
          </a:p>
        </p:txBody>
      </p:sp>
      <p:sp>
        <p:nvSpPr>
          <p:cNvPr id="5" name="Rectangle 4"/>
          <p:cNvSpPr/>
          <p:nvPr/>
        </p:nvSpPr>
        <p:spPr>
          <a:xfrm>
            <a:off x="844059" y="1709447"/>
            <a:ext cx="10796955" cy="2308324"/>
          </a:xfrm>
          <a:prstGeom prst="rect">
            <a:avLst/>
          </a:prstGeom>
        </p:spPr>
        <p:txBody>
          <a:bodyPr wrap="square">
            <a:spAutoFit/>
          </a:bodyPr>
          <a:lstStyle/>
          <a:p>
            <a:r>
              <a:rPr lang="en-US" sz="2400" b="1" dirty="0">
                <a:solidFill>
                  <a:srgbClr val="002060"/>
                </a:solidFill>
                <a:latin typeface="Times New Roman" pitchFamily="18" charset="0"/>
                <a:cs typeface="Times New Roman" pitchFamily="18" charset="0"/>
              </a:rPr>
              <a:t>2. </a:t>
            </a:r>
            <a:r>
              <a:rPr lang="vi-VN" sz="2400" b="1" dirty="0">
                <a:solidFill>
                  <a:srgbClr val="002060"/>
                </a:solidFill>
                <a:latin typeface="Times New Roman" pitchFamily="18" charset="0"/>
                <a:cs typeface="Times New Roman" pitchFamily="18" charset="0"/>
              </a:rPr>
              <a:t>Bảng tuần hoàn các nguyên tố hóa học gồm các nguyên tố:</a:t>
            </a:r>
          </a:p>
          <a:p>
            <a:r>
              <a:rPr lang="vi-VN" sz="2400" b="1" dirty="0">
                <a:latin typeface="Times New Roman" pitchFamily="18" charset="0"/>
                <a:cs typeface="Times New Roman" pitchFamily="18" charset="0"/>
              </a:rPr>
              <a:t>A. Kim loại và phi kim</a:t>
            </a:r>
          </a:p>
          <a:p>
            <a:r>
              <a:rPr lang="vi-VN" sz="2400" b="1" dirty="0">
                <a:latin typeface="Times New Roman" pitchFamily="18" charset="0"/>
                <a:cs typeface="Times New Roman" pitchFamily="18" charset="0"/>
              </a:rPr>
              <a:t>B. Phi kim và khí hiếm</a:t>
            </a:r>
          </a:p>
          <a:p>
            <a:r>
              <a:rPr lang="vi-VN" sz="2400" b="1" dirty="0">
                <a:latin typeface="Times New Roman" pitchFamily="18" charset="0"/>
                <a:cs typeface="Times New Roman" pitchFamily="18" charset="0"/>
              </a:rPr>
              <a:t>C. Kim loại và khí hiếm</a:t>
            </a:r>
          </a:p>
          <a:p>
            <a:r>
              <a:rPr lang="vi-VN" sz="2400" b="1" dirty="0">
                <a:latin typeface="Times New Roman" pitchFamily="18" charset="0"/>
                <a:cs typeface="Times New Roman" pitchFamily="18" charset="0"/>
              </a:rPr>
              <a:t>D. Kim loại, phi kim và khí hiếm</a:t>
            </a:r>
          </a:p>
          <a:p>
            <a:r>
              <a:rPr lang="vi-VN" sz="2400" b="1" dirty="0">
                <a:latin typeface="Times New Roman" pitchFamily="18" charset="0"/>
                <a:cs typeface="Times New Roman" pitchFamily="18" charset="0"/>
              </a:rPr>
              <a:t>Hãy chọn đáp án đúng nhất.</a:t>
            </a:r>
          </a:p>
        </p:txBody>
      </p:sp>
      <p:sp>
        <p:nvSpPr>
          <p:cNvPr id="6" name="Rectangle 5"/>
          <p:cNvSpPr/>
          <p:nvPr/>
        </p:nvSpPr>
        <p:spPr>
          <a:xfrm>
            <a:off x="844058" y="4017771"/>
            <a:ext cx="10703169" cy="461665"/>
          </a:xfrm>
          <a:prstGeom prst="rect">
            <a:avLst/>
          </a:prstGeom>
        </p:spPr>
        <p:txBody>
          <a:bodyPr wrap="square">
            <a:spAutoFit/>
          </a:bodyPr>
          <a:lstStyle/>
          <a:p>
            <a:r>
              <a:rPr lang="en-US" sz="2400" b="1" dirty="0">
                <a:solidFill>
                  <a:srgbClr val="002060"/>
                </a:solidFill>
                <a:latin typeface="Times New Roman" pitchFamily="18" charset="0"/>
                <a:cs typeface="Times New Roman" pitchFamily="18" charset="0"/>
              </a:rPr>
              <a:t>3. Cho </a:t>
            </a:r>
            <a:r>
              <a:rPr lang="en-US" sz="2400" b="1" dirty="0" err="1">
                <a:solidFill>
                  <a:srgbClr val="002060"/>
                </a:solidFill>
                <a:latin typeface="Times New Roman" pitchFamily="18" charset="0"/>
                <a:cs typeface="Times New Roman" pitchFamily="18" charset="0"/>
              </a:rPr>
              <a:t>các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tố</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sau</a:t>
            </a:r>
            <a:r>
              <a:rPr lang="en-US" sz="2400" b="1" dirty="0">
                <a:solidFill>
                  <a:srgbClr val="002060"/>
                </a:solidFill>
                <a:latin typeface="Times New Roman" pitchFamily="18" charset="0"/>
                <a:cs typeface="Times New Roman" pitchFamily="18" charset="0"/>
              </a:rPr>
              <a:t>:</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420" y="4047392"/>
            <a:ext cx="62103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949569" y="4512541"/>
            <a:ext cx="10996246" cy="1569660"/>
          </a:xfrm>
          <a:prstGeom prst="rect">
            <a:avLst/>
          </a:prstGeom>
        </p:spPr>
        <p:txBody>
          <a:bodyPr wrap="square">
            <a:spAutoFit/>
          </a:bodyPr>
          <a:lstStyle/>
          <a:p>
            <a:r>
              <a:rPr lang="vi-VN" sz="2400" b="1" dirty="0">
                <a:solidFill>
                  <a:srgbClr val="002060"/>
                </a:solidFill>
              </a:rPr>
              <a:t>a) Sử dụng bảng tuần hoàn, hãy cho biết trong các nguyên tố trên, nguyên tố nào là kim loại, nguyên tố nào là phi kim.</a:t>
            </a:r>
          </a:p>
          <a:p>
            <a:r>
              <a:rPr lang="vi-VN" sz="2400" b="1" dirty="0">
                <a:solidFill>
                  <a:srgbClr val="002060"/>
                </a:solidFill>
              </a:rPr>
              <a:t>b) Nêu ứng dụng trong đời sống của một nguyên tố trong số các nguyên tố trên.</a:t>
            </a:r>
          </a:p>
        </p:txBody>
      </p:sp>
    </p:spTree>
    <p:extLst>
      <p:ext uri="{BB962C8B-B14F-4D97-AF65-F5344CB8AC3E}">
        <p14:creationId xmlns:p14="http://schemas.microsoft.com/office/powerpoint/2010/main" val="182076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4818"/>
                                        </p:tgtEl>
                                        <p:attrNameLst>
                                          <p:attrName>style.visibility</p:attrName>
                                        </p:attrNameLst>
                                      </p:cBhvr>
                                      <p:to>
                                        <p:strVal val="visible"/>
                                      </p:to>
                                    </p:set>
                                    <p:anim calcmode="lin" valueType="num">
                                      <p:cBhvr additive="base">
                                        <p:cTn id="29" dur="500" fill="hold"/>
                                        <p:tgtEl>
                                          <p:spTgt spid="34818"/>
                                        </p:tgtEl>
                                        <p:attrNameLst>
                                          <p:attrName>ppt_x</p:attrName>
                                        </p:attrNameLst>
                                      </p:cBhvr>
                                      <p:tavLst>
                                        <p:tav tm="0">
                                          <p:val>
                                            <p:strVal val="#ppt_x"/>
                                          </p:val>
                                        </p:tav>
                                        <p:tav tm="100000">
                                          <p:val>
                                            <p:strVal val="#ppt_x"/>
                                          </p:val>
                                        </p:tav>
                                      </p:tavLst>
                                    </p:anim>
                                    <p:anim calcmode="lin" valueType="num">
                                      <p:cBhvr additive="base">
                                        <p:cTn id="30" dur="500" fill="hold"/>
                                        <p:tgtEl>
                                          <p:spTgt spid="348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2974" y="-24015"/>
            <a:ext cx="1135247" cy="461665"/>
          </a:xfrm>
          <a:prstGeom prst="rect">
            <a:avLst/>
          </a:prstGeom>
        </p:spPr>
        <p:txBody>
          <a:bodyPr wrap="none">
            <a:spAutoFit/>
          </a:bodyPr>
          <a:lstStyle/>
          <a:p>
            <a:r>
              <a:rPr lang="en-US" sz="2400" b="1" dirty="0" err="1">
                <a:solidFill>
                  <a:srgbClr val="FF0000"/>
                </a:solidFill>
                <a:latin typeface="Times New Roman" pitchFamily="18" charset="0"/>
                <a:cs typeface="Times New Roman" pitchFamily="18" charset="0"/>
              </a:rPr>
              <a:t>Đáp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án</a:t>
            </a:r>
            <a:endParaRPr lang="en-US" sz="2400" b="1" dirty="0">
              <a:solidFill>
                <a:srgbClr val="FF0000"/>
              </a:solidFill>
            </a:endParaRPr>
          </a:p>
        </p:txBody>
      </p:sp>
      <p:sp>
        <p:nvSpPr>
          <p:cNvPr id="4" name="Rectangle 3"/>
          <p:cNvSpPr/>
          <p:nvPr/>
        </p:nvSpPr>
        <p:spPr>
          <a:xfrm>
            <a:off x="0" y="350911"/>
            <a:ext cx="12191999" cy="461665"/>
          </a:xfrm>
          <a:prstGeom prst="rect">
            <a:avLst/>
          </a:prstGeom>
        </p:spPr>
        <p:txBody>
          <a:bodyPr wrap="square">
            <a:spAutoFit/>
          </a:bodyPr>
          <a:lstStyle/>
          <a:p>
            <a:r>
              <a:rPr lang="en-US" sz="2400" b="1" dirty="0">
                <a:solidFill>
                  <a:srgbClr val="002060"/>
                </a:solidFill>
                <a:latin typeface="Times New Roman" pitchFamily="18" charset="0"/>
                <a:cs typeface="Times New Roman" pitchFamily="18" charset="0"/>
              </a:rPr>
              <a:t>1. </a:t>
            </a:r>
            <a:r>
              <a:rPr lang="vi-VN" sz="2400" b="1" dirty="0">
                <a:solidFill>
                  <a:srgbClr val="002060"/>
                </a:solidFill>
                <a:latin typeface="Times New Roman" pitchFamily="18" charset="0"/>
                <a:cs typeface="Times New Roman" pitchFamily="18" charset="0"/>
              </a:rPr>
              <a:t>Sử dụng bảng tuần hoàn, hãy xác định vị trí (số thứ tự, chu kì, nhóm) của khí hiếm neon.</a:t>
            </a:r>
            <a:endParaRPr lang="en-US" sz="2400" b="1" dirty="0">
              <a:solidFill>
                <a:srgbClr val="002060"/>
              </a:solidFill>
              <a:latin typeface="Times New Roman" pitchFamily="18" charset="0"/>
              <a:cs typeface="Times New Roman" pitchFamily="18" charset="0"/>
            </a:endParaRPr>
          </a:p>
        </p:txBody>
      </p:sp>
      <p:sp>
        <p:nvSpPr>
          <p:cNvPr id="5" name="Rectangle 4"/>
          <p:cNvSpPr/>
          <p:nvPr/>
        </p:nvSpPr>
        <p:spPr>
          <a:xfrm>
            <a:off x="213712" y="1871448"/>
            <a:ext cx="11480642" cy="1569660"/>
          </a:xfrm>
          <a:prstGeom prst="rect">
            <a:avLst/>
          </a:prstGeom>
        </p:spPr>
        <p:txBody>
          <a:bodyPr wrap="square">
            <a:spAutoFit/>
          </a:bodyPr>
          <a:lstStyle/>
          <a:p>
            <a:r>
              <a:rPr lang="en-US" sz="2400" b="1" dirty="0">
                <a:solidFill>
                  <a:srgbClr val="002060"/>
                </a:solidFill>
                <a:latin typeface="Times New Roman" pitchFamily="18" charset="0"/>
                <a:cs typeface="Times New Roman" pitchFamily="18" charset="0"/>
              </a:rPr>
              <a:t>2. </a:t>
            </a:r>
            <a:r>
              <a:rPr lang="vi-VN" sz="2400" b="1" dirty="0">
                <a:solidFill>
                  <a:srgbClr val="002060"/>
                </a:solidFill>
                <a:latin typeface="Times New Roman" pitchFamily="18" charset="0"/>
                <a:cs typeface="Times New Roman" pitchFamily="18" charset="0"/>
              </a:rPr>
              <a:t>Bảng tuần hoàn các nguyên tố hóa học gồm các nguyên tố:</a:t>
            </a:r>
          </a:p>
          <a:p>
            <a:r>
              <a:rPr lang="vi-VN" sz="2400" b="1" dirty="0">
                <a:latin typeface="Times New Roman" pitchFamily="18" charset="0"/>
                <a:cs typeface="Times New Roman" pitchFamily="18" charset="0"/>
              </a:rPr>
              <a:t>A. Kim loại và phi kim</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B. Phi kim và khí hiếm</a:t>
            </a:r>
          </a:p>
          <a:p>
            <a:r>
              <a:rPr lang="vi-VN" sz="2400" b="1" dirty="0">
                <a:latin typeface="Times New Roman" pitchFamily="18" charset="0"/>
                <a:cs typeface="Times New Roman" pitchFamily="18" charset="0"/>
              </a:rPr>
              <a:t>C. Kim loại và khí hiếm</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D. Kim loại, phi kim và khí hiếm</a:t>
            </a:r>
          </a:p>
          <a:p>
            <a:r>
              <a:rPr lang="vi-VN" sz="2400" b="1" dirty="0">
                <a:latin typeface="Times New Roman" pitchFamily="18" charset="0"/>
                <a:cs typeface="Times New Roman" pitchFamily="18" charset="0"/>
              </a:rPr>
              <a:t>Hãy chọn đáp án đúng nhất.</a:t>
            </a:r>
          </a:p>
        </p:txBody>
      </p:sp>
      <p:sp>
        <p:nvSpPr>
          <p:cNvPr id="6" name="Rectangle 5"/>
          <p:cNvSpPr/>
          <p:nvPr/>
        </p:nvSpPr>
        <p:spPr>
          <a:xfrm>
            <a:off x="213712" y="3437642"/>
            <a:ext cx="11376298" cy="523220"/>
          </a:xfrm>
          <a:prstGeom prst="rect">
            <a:avLst/>
          </a:prstGeom>
        </p:spPr>
        <p:txBody>
          <a:bodyPr wrap="square">
            <a:spAutoFit/>
          </a:bodyPr>
          <a:lstStyle/>
          <a:p>
            <a:r>
              <a:rPr lang="en-US" sz="2800" b="1" dirty="0">
                <a:solidFill>
                  <a:srgbClr val="002060"/>
                </a:solidFill>
                <a:latin typeface="Times New Roman" pitchFamily="18" charset="0"/>
                <a:cs typeface="Times New Roman" pitchFamily="18" charset="0"/>
              </a:rPr>
              <a:t>3. Cho </a:t>
            </a:r>
            <a:r>
              <a:rPr lang="en-US" sz="2800" b="1" dirty="0" err="1">
                <a:solidFill>
                  <a:srgbClr val="002060"/>
                </a:solidFill>
                <a:latin typeface="Times New Roman" pitchFamily="18" charset="0"/>
                <a:cs typeface="Times New Roman" pitchFamily="18" charset="0"/>
              </a:rPr>
              <a:t>các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nguyên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sau</a:t>
            </a:r>
            <a:r>
              <a:rPr lang="en-US" sz="2800" b="1" dirty="0">
                <a:solidFill>
                  <a:srgbClr val="002060"/>
                </a:solidFill>
                <a:latin typeface="Times New Roman" pitchFamily="18" charset="0"/>
                <a:cs typeface="Times New Roman" pitchFamily="18" charset="0"/>
              </a:rPr>
              <a:t>:</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4494" y="3451632"/>
            <a:ext cx="62103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13711" y="3899307"/>
            <a:ext cx="11978287" cy="1200329"/>
          </a:xfrm>
          <a:prstGeom prst="rect">
            <a:avLst/>
          </a:prstGeom>
        </p:spPr>
        <p:txBody>
          <a:bodyPr wrap="square">
            <a:spAutoFit/>
          </a:bodyPr>
          <a:lstStyle/>
          <a:p>
            <a:r>
              <a:rPr lang="vi-VN" sz="2400" b="1" dirty="0"/>
              <a:t>a) Sử dụng bảng tuần hoàn, hãy cho biết trong các nguyên tố trên, nguyên tố nào là kim loại, nguyên tố nào là phi kim.</a:t>
            </a:r>
          </a:p>
          <a:p>
            <a:r>
              <a:rPr lang="vi-VN" sz="2400" b="1" dirty="0"/>
              <a:t>b) Nêu ứng dụng trong đời sống của một nguyên tố trong số các nguyên tố trên.</a:t>
            </a:r>
          </a:p>
        </p:txBody>
      </p:sp>
      <p:sp>
        <p:nvSpPr>
          <p:cNvPr id="2" name="Rectangle 1"/>
          <p:cNvSpPr/>
          <p:nvPr/>
        </p:nvSpPr>
        <p:spPr>
          <a:xfrm>
            <a:off x="265882" y="917341"/>
            <a:ext cx="11720964" cy="954107"/>
          </a:xfrm>
          <a:prstGeom prst="rect">
            <a:avLst/>
          </a:prstGeom>
        </p:spPr>
        <p:txBody>
          <a:bodyPr wrap="square">
            <a:spAutoFit/>
          </a:bodyPr>
          <a:lstStyle/>
          <a:p>
            <a:r>
              <a:rPr lang="vi-VN" sz="2800" b="1" dirty="0">
                <a:solidFill>
                  <a:srgbClr val="00B050"/>
                </a:solidFill>
                <a:latin typeface="Times New Roman" pitchFamily="18" charset="0"/>
                <a:cs typeface="Times New Roman" pitchFamily="18" charset="0"/>
              </a:rPr>
              <a:t>Dựa vào bảng tuần hoàn, ta xác định được nguyên tố neon (Ne) ở ô thứ 10, chu kì 2, nhóm VIIIA.</a:t>
            </a:r>
            <a:endParaRPr lang="en-US" sz="2800" b="1" dirty="0">
              <a:solidFill>
                <a:srgbClr val="00B050"/>
              </a:solidFill>
              <a:latin typeface="Times New Roman" pitchFamily="18" charset="0"/>
              <a:cs typeface="Times New Roman" pitchFamily="18" charset="0"/>
            </a:endParaRPr>
          </a:p>
        </p:txBody>
      </p:sp>
      <p:sp>
        <p:nvSpPr>
          <p:cNvPr id="8" name="Oval 7"/>
          <p:cNvSpPr/>
          <p:nvPr/>
        </p:nvSpPr>
        <p:spPr>
          <a:xfrm>
            <a:off x="5246072" y="2656278"/>
            <a:ext cx="656492"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65884" y="5304844"/>
            <a:ext cx="11720962" cy="1200329"/>
          </a:xfrm>
          <a:prstGeom prst="rect">
            <a:avLst/>
          </a:prstGeom>
        </p:spPr>
        <p:txBody>
          <a:bodyPr wrap="square">
            <a:spAutoFit/>
          </a:bodyPr>
          <a:lstStyle/>
          <a:p>
            <a:r>
              <a:rPr lang="vi-VN" sz="2400" b="1" dirty="0">
                <a:solidFill>
                  <a:srgbClr val="00B050"/>
                </a:solidFill>
              </a:rPr>
              <a:t>a) Nguyên tố kim loại: Ba, Rb, Cu, Fe.</a:t>
            </a:r>
            <a:r>
              <a:rPr lang="en-US" sz="2400" b="1" dirty="0">
                <a:solidFill>
                  <a:srgbClr val="00B050"/>
                </a:solidFill>
              </a:rPr>
              <a:t>                             </a:t>
            </a:r>
            <a:r>
              <a:rPr lang="vi-VN" sz="2400" b="1" dirty="0">
                <a:solidFill>
                  <a:srgbClr val="00B050"/>
                </a:solidFill>
              </a:rPr>
              <a:t>Nguyên tố phi kim: P, Si.</a:t>
            </a:r>
          </a:p>
          <a:p>
            <a:r>
              <a:rPr lang="vi-VN" sz="2400" b="1" dirty="0">
                <a:solidFill>
                  <a:srgbClr val="00B050"/>
                </a:solidFill>
              </a:rPr>
              <a:t>b) Sắt là nguyên tố phổ biến và được ứng dụng rộng rãi trong đời sống như sắt, thép xây dựng; khung cầu; khung xe; máy móc; …</a:t>
            </a:r>
          </a:p>
        </p:txBody>
      </p:sp>
    </p:spTree>
    <p:extLst>
      <p:ext uri="{BB962C8B-B14F-4D97-AF65-F5344CB8AC3E}">
        <p14:creationId xmlns:p14="http://schemas.microsoft.com/office/powerpoint/2010/main" val="281088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32158" y="9454"/>
            <a:ext cx="1939955"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Em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thể</a:t>
            </a:r>
            <a:endParaRPr lang="en-US" sz="3200" dirty="0">
              <a:solidFill>
                <a:srgbClr val="FF0000"/>
              </a:solidFill>
              <a:latin typeface="Times New Roman" pitchFamily="18" charset="0"/>
              <a:cs typeface="Times New Roman" pitchFamily="18" charset="0"/>
            </a:endParaRPr>
          </a:p>
        </p:txBody>
      </p:sp>
      <p:sp>
        <p:nvSpPr>
          <p:cNvPr id="5" name="Rectangle 4"/>
          <p:cNvSpPr/>
          <p:nvPr/>
        </p:nvSpPr>
        <p:spPr>
          <a:xfrm>
            <a:off x="187570" y="567843"/>
            <a:ext cx="11723076" cy="1384995"/>
          </a:xfrm>
          <a:prstGeom prst="rect">
            <a:avLst/>
          </a:prstGeom>
        </p:spPr>
        <p:txBody>
          <a:bodyPr wrap="square">
            <a:spAutoFit/>
          </a:bodyPr>
          <a:lstStyle/>
          <a:p>
            <a:r>
              <a:rPr lang="en-US" sz="2800" b="1" dirty="0" err="1">
                <a:solidFill>
                  <a:srgbClr val="002060"/>
                </a:solidFill>
                <a:latin typeface="Times New Roman" pitchFamily="18" charset="0"/>
                <a:cs typeface="Times New Roman" pitchFamily="18" charset="0"/>
              </a:rPr>
              <a:t>Vận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dụng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mối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quan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hệ</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giữa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vị</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trí</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trong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bảng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tuần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hoàn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tính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chất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của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một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kim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loại</a:t>
            </a:r>
            <a:r>
              <a:rPr lang="en-US" sz="2800" b="1" dirty="0">
                <a:solidFill>
                  <a:srgbClr val="002060"/>
                </a:solidFill>
                <a:latin typeface="Times New Roman" pitchFamily="18" charset="0"/>
                <a:cs typeface="Times New Roman" pitchFamily="18" charset="0"/>
              </a:rPr>
              <a:t>, phi </a:t>
            </a:r>
            <a:r>
              <a:rPr lang="en-US" sz="2800" b="1" dirty="0" err="1">
                <a:solidFill>
                  <a:srgbClr val="002060"/>
                </a:solidFill>
                <a:latin typeface="Times New Roman" pitchFamily="18" charset="0"/>
                <a:cs typeface="Times New Roman" pitchFamily="18" charset="0"/>
              </a:rPr>
              <a:t>kim</a:t>
            </a:r>
            <a:r>
              <a:rPr lang="en-US" sz="2800" b="1" dirty="0">
                <a:solidFill>
                  <a:srgbClr val="002060"/>
                </a:solidFill>
                <a:latin typeface="Times New Roman" pitchFamily="18" charset="0"/>
                <a:cs typeface="Times New Roman" pitchFamily="18" charset="0"/>
              </a:rPr>
              <a:t> hay </a:t>
            </a:r>
            <a:r>
              <a:rPr lang="en-US" sz="2800" b="1" dirty="0" err="1">
                <a:solidFill>
                  <a:srgbClr val="002060"/>
                </a:solidFill>
                <a:latin typeface="Times New Roman" pitchFamily="18" charset="0"/>
                <a:cs typeface="Times New Roman" pitchFamily="18" charset="0"/>
              </a:rPr>
              <a:t>khí</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hiếm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dụng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với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một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ứng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dụng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của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chúng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trong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thực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tiễn</a:t>
            </a:r>
            <a:r>
              <a:rPr lang="en-US" sz="2800" b="1" dirty="0">
                <a:solidFill>
                  <a:srgbClr val="002060"/>
                </a:solidFill>
                <a:latin typeface="Times New Roman" pitchFamily="18" charset="0"/>
                <a:cs typeface="Times New Roman" pitchFamily="18" charset="0"/>
              </a:rPr>
              <a:t>.</a:t>
            </a:r>
          </a:p>
        </p:txBody>
      </p:sp>
      <p:sp>
        <p:nvSpPr>
          <p:cNvPr id="6" name="Rectangle 5"/>
          <p:cNvSpPr/>
          <p:nvPr/>
        </p:nvSpPr>
        <p:spPr>
          <a:xfrm>
            <a:off x="0" y="2118229"/>
            <a:ext cx="11723076" cy="1938992"/>
          </a:xfrm>
          <a:prstGeom prst="rect">
            <a:avLst/>
          </a:prstGeom>
        </p:spPr>
        <p:txBody>
          <a:bodyPr wrap="square">
            <a:spAutoFit/>
          </a:bodyPr>
          <a:lstStyle/>
          <a:p>
            <a:r>
              <a:rPr lang="vi-VN" sz="2400" b="1" dirty="0">
                <a:solidFill>
                  <a:srgbClr val="00B050"/>
                </a:solidFill>
              </a:rPr>
              <a:t>- Al nằm ở ô thứ 13, chu kì 3, nhóm IIIA ⇒ Nhôm là kim loại nhẹ, dễ dát mỏng.</a:t>
            </a:r>
          </a:p>
          <a:p>
            <a:r>
              <a:rPr lang="vi-VN" sz="2400" b="1" dirty="0">
                <a:solidFill>
                  <a:srgbClr val="00B050"/>
                </a:solidFill>
              </a:rPr>
              <a:t>⇒ Trong thực tế, nhôm được dùng để tạo các hợp kim bền, nhẹ; sản xuất màng bọc thực phẩm; làm xoong, nồi; làm thau nhôm; …</a:t>
            </a:r>
          </a:p>
          <a:p>
            <a:r>
              <a:rPr lang="vi-VN" sz="2400" b="1" dirty="0">
                <a:solidFill>
                  <a:srgbClr val="00B050"/>
                </a:solidFill>
              </a:rPr>
              <a:t>- O nằm ở ô thứ 8, chu kì 2, nhóm VIA ⇒ Oxygen là phi kim hoạt động mạnh. Đặc biệt, khí oxygen là khí duy trì sự sống, sự cháy.</a:t>
            </a:r>
          </a:p>
        </p:txBody>
      </p:sp>
      <p:sp>
        <p:nvSpPr>
          <p:cNvPr id="7" name="Rectangle 6"/>
          <p:cNvSpPr/>
          <p:nvPr/>
        </p:nvSpPr>
        <p:spPr>
          <a:xfrm>
            <a:off x="4562180" y="1533454"/>
            <a:ext cx="2173993"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Hướng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dẫn</a:t>
            </a:r>
            <a:endParaRPr lang="en-US" sz="3200" dirty="0">
              <a:solidFill>
                <a:srgbClr val="FF0000"/>
              </a:solidFill>
              <a:latin typeface="Times New Roman" pitchFamily="18" charset="0"/>
              <a:cs typeface="Times New Roman" pitchFamily="18" charset="0"/>
            </a:endParaRPr>
          </a:p>
        </p:txBody>
      </p:sp>
      <p:sp>
        <p:nvSpPr>
          <p:cNvPr id="8" name="Rectangle 7"/>
          <p:cNvSpPr/>
          <p:nvPr/>
        </p:nvSpPr>
        <p:spPr>
          <a:xfrm>
            <a:off x="93785" y="4163145"/>
            <a:ext cx="11816861" cy="2677656"/>
          </a:xfrm>
          <a:prstGeom prst="rect">
            <a:avLst/>
          </a:prstGeom>
        </p:spPr>
        <p:txBody>
          <a:bodyPr wrap="square">
            <a:spAutoFit/>
          </a:bodyPr>
          <a:lstStyle/>
          <a:p>
            <a:r>
              <a:rPr lang="vi-VN" sz="2400" b="1" dirty="0">
                <a:solidFill>
                  <a:srgbClr val="00B050"/>
                </a:solidFill>
                <a:latin typeface="Times New Roman" pitchFamily="18" charset="0"/>
                <a:cs typeface="Times New Roman" pitchFamily="18" charset="0"/>
              </a:rPr>
              <a:t>⇒ Trong thực tế, khí oxygen dùng để sản xuất bình cung cấp oxygen trong y tế; sử dụng trong nhiều ngành công nghệ như hàn, rượu methanol và đặc biệt là quá trình sản xuất thép; …</a:t>
            </a:r>
          </a:p>
          <a:p>
            <a:r>
              <a:rPr lang="vi-VN" sz="2400" b="1" dirty="0">
                <a:solidFill>
                  <a:srgbClr val="00B050"/>
                </a:solidFill>
                <a:latin typeface="Times New Roman" pitchFamily="18" charset="0"/>
                <a:cs typeface="Times New Roman" pitchFamily="18" charset="0"/>
              </a:rPr>
              <a:t>- He nằm ở ô thứ 2, chu kì I, nhóm VIIIA ⇒ Helium là khí hiếm nên helium gần như trơ trong các phản ứng hóa học.</a:t>
            </a:r>
          </a:p>
          <a:p>
            <a:r>
              <a:rPr lang="vi-VN" sz="2400" b="1" dirty="0">
                <a:solidFill>
                  <a:srgbClr val="00B050"/>
                </a:solidFill>
                <a:latin typeface="Times New Roman" pitchFamily="18" charset="0"/>
                <a:cs typeface="Times New Roman" pitchFamily="18" charset="0"/>
              </a:rPr>
              <a:t>⇒ Khí helium nhẹ và trơ nên trong thực tế dùng để bơm bóng bay, làm khinh khí cầu có thể bay, …</a:t>
            </a:r>
          </a:p>
        </p:txBody>
      </p:sp>
    </p:spTree>
    <p:extLst>
      <p:ext uri="{BB962C8B-B14F-4D97-AF65-F5344CB8AC3E}">
        <p14:creationId xmlns:p14="http://schemas.microsoft.com/office/powerpoint/2010/main" val="13223556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891" y="294006"/>
            <a:ext cx="10515600" cy="537551"/>
          </a:xfrm>
        </p:spPr>
        <p:txBody>
          <a:bodyPr>
            <a:normAutofit fontScale="90000"/>
          </a:bodyPr>
          <a:lstStyle/>
          <a:p>
            <a:pPr algn="ct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tập</a:t>
            </a:r>
            <a:endParaRPr lang="en-US" b="1" dirty="0">
              <a:solidFill>
                <a:srgbClr val="FF0000"/>
              </a:solidFill>
              <a:latin typeface="Times New Roman" pitchFamily="18" charset="0"/>
              <a:cs typeface="Times New Roman" pitchFamily="18" charset="0"/>
            </a:endParaRPr>
          </a:p>
        </p:txBody>
      </p:sp>
      <p:sp>
        <p:nvSpPr>
          <p:cNvPr id="7" name="Rectangle 6"/>
          <p:cNvSpPr/>
          <p:nvPr/>
        </p:nvSpPr>
        <p:spPr>
          <a:xfrm>
            <a:off x="82062" y="854169"/>
            <a:ext cx="12109938" cy="1815882"/>
          </a:xfrm>
          <a:prstGeom prst="rect">
            <a:avLst/>
          </a:prstGeom>
        </p:spPr>
        <p:txBody>
          <a:bodyPr wrap="square">
            <a:spAutoFit/>
          </a:bodyPr>
          <a:lstStyle/>
          <a:p>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1:</a:t>
            </a:r>
            <a:r>
              <a:rPr lang="en-US" sz="2800" b="1" dirty="0" err="1">
                <a:solidFill>
                  <a:srgbClr val="00B050"/>
                </a:solidFill>
                <a:latin typeface="Times New Roman" pitchFamily="18" charset="0"/>
                <a:cs typeface="Times New Roman" pitchFamily="18" charset="0"/>
              </a:rPr>
              <a:t>Điền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từ</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thích</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hợp</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vào</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chỗ</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trống:kim</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loại</a:t>
            </a:r>
            <a:r>
              <a:rPr lang="en-US" sz="2800" b="1" dirty="0">
                <a:solidFill>
                  <a:srgbClr val="00B050"/>
                </a:solidFill>
                <a:latin typeface="Times New Roman" pitchFamily="18" charset="0"/>
                <a:cs typeface="Times New Roman" pitchFamily="18" charset="0"/>
              </a:rPr>
              <a:t>; phi </a:t>
            </a:r>
            <a:r>
              <a:rPr lang="en-US" sz="2800" b="1" dirty="0" err="1">
                <a:solidFill>
                  <a:srgbClr val="00B050"/>
                </a:solidFill>
                <a:latin typeface="Times New Roman" pitchFamily="18" charset="0"/>
                <a:cs typeface="Times New Roman" pitchFamily="18" charset="0"/>
              </a:rPr>
              <a:t>kim</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khí</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hiếm</a:t>
            </a:r>
            <a:r>
              <a:rPr lang="en-US" sz="2800" b="1" dirty="0">
                <a:solidFill>
                  <a:srgbClr val="00B050"/>
                </a:solidFill>
                <a:latin typeface="Times New Roman" pitchFamily="18" charset="0"/>
                <a:cs typeface="Times New Roman" pitchFamily="18" charset="0"/>
              </a:rPr>
              <a:t>;</a:t>
            </a:r>
          </a:p>
          <a:p>
            <a:r>
              <a:rPr lang="en-US" sz="2800" b="1" dirty="0" err="1">
                <a:latin typeface="Times New Roman" pitchFamily="18" charset="0"/>
                <a:cs typeface="Times New Roman" pitchFamily="18" charset="0"/>
              </a:rPr>
              <a:t>Phần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lớn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(1) ……….....</a:t>
            </a:r>
            <a:r>
              <a:rPr lang="en-US" sz="2800" b="1" dirty="0" err="1">
                <a:latin typeface="Times New Roman" pitchFamily="18" charset="0"/>
                <a:cs typeface="Times New Roman" pitchFamily="18" charset="0"/>
              </a:rPr>
              <a:t>nằm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phía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tuần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hoàn</a:t>
            </a:r>
            <a:endParaRPr lang="en-US" sz="2800" b="1" dirty="0">
              <a:latin typeface="Times New Roman" pitchFamily="18" charset="0"/>
              <a:cs typeface="Times New Roman" pitchFamily="18" charset="0"/>
            </a:endParaRPr>
          </a:p>
          <a:p>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(2)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xếp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phía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tuần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hoàn</a:t>
            </a:r>
            <a:r>
              <a:rPr lang="en-US" sz="2800" b="1" dirty="0">
                <a:latin typeface="Times New Roman" pitchFamily="18" charset="0"/>
                <a:cs typeface="Times New Roman" pitchFamily="18" charset="0"/>
              </a:rPr>
              <a:t>.</a:t>
            </a:r>
          </a:p>
          <a:p>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(3) ...........................</a:t>
            </a:r>
            <a:r>
              <a:rPr lang="en-US" sz="2800" b="1" dirty="0" err="1">
                <a:latin typeface="Times New Roman" pitchFamily="18" charset="0"/>
                <a:cs typeface="Times New Roman" pitchFamily="18" charset="0"/>
              </a:rPr>
              <a:t>nằm</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cột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cuối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tuần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hoàn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endParaRPr lang="en-US" sz="2800" b="1" dirty="0">
              <a:latin typeface="Times New Roman" pitchFamily="18" charset="0"/>
              <a:cs typeface="Times New Roman" pitchFamily="18" charset="0"/>
            </a:endParaRPr>
          </a:p>
        </p:txBody>
      </p:sp>
      <p:sp>
        <p:nvSpPr>
          <p:cNvPr id="3" name="Rectangle 2"/>
          <p:cNvSpPr/>
          <p:nvPr/>
        </p:nvSpPr>
        <p:spPr>
          <a:xfrm>
            <a:off x="4353336" y="1238890"/>
            <a:ext cx="1521570" cy="523220"/>
          </a:xfrm>
          <a:prstGeom prst="rect">
            <a:avLst/>
          </a:prstGeom>
        </p:spPr>
        <p:txBody>
          <a:bodyPr wrap="none">
            <a:spAutoFit/>
          </a:bodyPr>
          <a:lstStyle/>
          <a:p>
            <a:r>
              <a:rPr lang="en-US" sz="2800" b="1" u="sng" dirty="0" err="1">
                <a:solidFill>
                  <a:srgbClr val="FF0000"/>
                </a:solidFill>
                <a:latin typeface="Times New Roman" pitchFamily="18" charset="0"/>
                <a:cs typeface="Times New Roman" pitchFamily="18" charset="0"/>
              </a:rPr>
              <a:t>kim</a:t>
            </a:r>
            <a:r>
              <a:rPr lang="en-US" sz="2800" b="1" u="sng"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loại</a:t>
            </a:r>
            <a:r>
              <a:rPr lang="en-US" sz="2800" b="1" dirty="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
        <p:nvSpPr>
          <p:cNvPr id="4" name="Rectangle 3"/>
          <p:cNvSpPr/>
          <p:nvPr/>
        </p:nvSpPr>
        <p:spPr>
          <a:xfrm>
            <a:off x="3788241" y="1617730"/>
            <a:ext cx="1463862" cy="523220"/>
          </a:xfrm>
          <a:prstGeom prst="rect">
            <a:avLst/>
          </a:prstGeom>
        </p:spPr>
        <p:txBody>
          <a:bodyPr wrap="none">
            <a:spAutoFit/>
          </a:bodyPr>
          <a:lstStyle/>
          <a:p>
            <a:r>
              <a:rPr lang="en-US" sz="2800" b="1" u="sng" dirty="0">
                <a:solidFill>
                  <a:srgbClr val="FF0000"/>
                </a:solidFill>
                <a:latin typeface="Times New Roman" pitchFamily="18" charset="0"/>
                <a:cs typeface="Times New Roman" pitchFamily="18" charset="0"/>
              </a:rPr>
              <a:t>phi </a:t>
            </a:r>
            <a:r>
              <a:rPr lang="en-US" sz="2800" b="1" u="sng" dirty="0" err="1">
                <a:solidFill>
                  <a:srgbClr val="FF0000"/>
                </a:solidFill>
                <a:latin typeface="Times New Roman" pitchFamily="18" charset="0"/>
                <a:cs typeface="Times New Roman" pitchFamily="18" charset="0"/>
              </a:rPr>
              <a:t>kim</a:t>
            </a:r>
            <a:r>
              <a:rPr lang="en-US" sz="2800" b="1" dirty="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
        <p:nvSpPr>
          <p:cNvPr id="5" name="Rectangle 4"/>
          <p:cNvSpPr/>
          <p:nvPr/>
        </p:nvSpPr>
        <p:spPr>
          <a:xfrm>
            <a:off x="3542056" y="2040909"/>
            <a:ext cx="1622560" cy="523220"/>
          </a:xfrm>
          <a:prstGeom prst="rect">
            <a:avLst/>
          </a:prstGeom>
        </p:spPr>
        <p:txBody>
          <a:bodyPr wrap="none">
            <a:spAutoFit/>
          </a:bodyPr>
          <a:lstStyle/>
          <a:p>
            <a:r>
              <a:rPr lang="en-US" sz="2800" b="1" u="sng" dirty="0" err="1">
                <a:solidFill>
                  <a:srgbClr val="FF0000"/>
                </a:solidFill>
                <a:latin typeface="Times New Roman" pitchFamily="18" charset="0"/>
                <a:cs typeface="Times New Roman" pitchFamily="18" charset="0"/>
              </a:rPr>
              <a:t>khí</a:t>
            </a:r>
            <a:r>
              <a:rPr lang="en-US" sz="2800" b="1" u="sng"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hiếm</a:t>
            </a:r>
            <a:r>
              <a:rPr lang="en-US" sz="2800" b="1" dirty="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
        <p:nvSpPr>
          <p:cNvPr id="6" name="Rectangle 5"/>
          <p:cNvSpPr/>
          <p:nvPr/>
        </p:nvSpPr>
        <p:spPr>
          <a:xfrm>
            <a:off x="82063" y="2670051"/>
            <a:ext cx="11898922" cy="1815882"/>
          </a:xfrm>
          <a:prstGeom prst="rect">
            <a:avLst/>
          </a:prstGeom>
        </p:spPr>
        <p:txBody>
          <a:bodyPr wrap="square">
            <a:spAutoFit/>
          </a:bodyPr>
          <a:lstStyle/>
          <a:p>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2:</a:t>
            </a:r>
            <a:r>
              <a:rPr lang="en-US" sz="2800" b="1" dirty="0">
                <a:solidFill>
                  <a:srgbClr val="00B050"/>
                </a:solidFill>
                <a:latin typeface="Times New Roman" pitchFamily="18" charset="0"/>
                <a:cs typeface="Times New Roman" pitchFamily="18" charset="0"/>
              </a:rPr>
              <a:t> Cho </a:t>
            </a:r>
            <a:r>
              <a:rPr lang="en-US" sz="2800" b="1" dirty="0" err="1">
                <a:solidFill>
                  <a:srgbClr val="00B050"/>
                </a:solidFill>
                <a:latin typeface="Times New Roman" pitchFamily="18" charset="0"/>
                <a:cs typeface="Times New Roman" pitchFamily="18" charset="0"/>
              </a:rPr>
              <a:t>các</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tố</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sau</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Ca</a:t>
            </a:r>
            <a:r>
              <a:rPr lang="en-US" sz="2800" b="1" dirty="0">
                <a:solidFill>
                  <a:srgbClr val="00B050"/>
                </a:solidFill>
                <a:latin typeface="Times New Roman" pitchFamily="18" charset="0"/>
                <a:cs typeface="Times New Roman" pitchFamily="18" charset="0"/>
              </a:rPr>
              <a:t>, S, Na, Mg, F, Ne. </a:t>
            </a:r>
            <a:r>
              <a:rPr lang="en-US" sz="2800" b="1" dirty="0" err="1">
                <a:solidFill>
                  <a:srgbClr val="00B050"/>
                </a:solidFill>
                <a:latin typeface="Times New Roman" pitchFamily="18" charset="0"/>
                <a:cs typeface="Times New Roman" pitchFamily="18" charset="0"/>
              </a:rPr>
              <a:t>Sử</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dụng</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bảng</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tuần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hoàn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các</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tố</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hóa</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học</a:t>
            </a:r>
            <a:r>
              <a:rPr lang="en-US" sz="2800" b="1" dirty="0">
                <a:solidFill>
                  <a:srgbClr val="00B050"/>
                </a:solidFill>
                <a:latin typeface="Times New Roman" pitchFamily="18" charset="0"/>
                <a:cs typeface="Times New Roman" pitchFamily="18" charset="0"/>
              </a:rPr>
              <a:t>:</a:t>
            </a:r>
          </a:p>
          <a:p>
            <a:r>
              <a:rPr lang="en-US" sz="2800" b="1" dirty="0">
                <a:solidFill>
                  <a:srgbClr val="00B050"/>
                </a:solidFill>
                <a:latin typeface="Times New Roman" pitchFamily="18" charset="0"/>
                <a:cs typeface="Times New Roman" pitchFamily="18" charset="0"/>
              </a:rPr>
              <a:t>a) </a:t>
            </a:r>
            <a:r>
              <a:rPr lang="en-US" sz="2800" b="1" dirty="0" err="1">
                <a:solidFill>
                  <a:srgbClr val="00B050"/>
                </a:solidFill>
                <a:latin typeface="Times New Roman" pitchFamily="18" charset="0"/>
                <a:cs typeface="Times New Roman" pitchFamily="18" charset="0"/>
              </a:rPr>
              <a:t>Hãy</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sắp</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xếp</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các</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tố</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trên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theo</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chiều</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tăng</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dần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điện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tích</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hạt</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nhân</a:t>
            </a:r>
            <a:endParaRPr lang="en-US" sz="2800" b="1" dirty="0">
              <a:solidFill>
                <a:srgbClr val="00B050"/>
              </a:solidFill>
              <a:latin typeface="Times New Roman" pitchFamily="18" charset="0"/>
              <a:cs typeface="Times New Roman" pitchFamily="18" charset="0"/>
            </a:endParaRPr>
          </a:p>
          <a:p>
            <a:r>
              <a:rPr lang="en-US" sz="2800" b="1" dirty="0">
                <a:solidFill>
                  <a:srgbClr val="00B050"/>
                </a:solidFill>
                <a:latin typeface="Times New Roman" pitchFamily="18" charset="0"/>
                <a:cs typeface="Times New Roman" pitchFamily="18" charset="0"/>
              </a:rPr>
              <a:t>b) Cho </a:t>
            </a:r>
            <a:r>
              <a:rPr lang="en-US" sz="2800" b="1" dirty="0" err="1">
                <a:solidFill>
                  <a:srgbClr val="00B050"/>
                </a:solidFill>
                <a:latin typeface="Times New Roman" pitchFamily="18" charset="0"/>
                <a:cs typeface="Times New Roman" pitchFamily="18" charset="0"/>
              </a:rPr>
              <a:t>biết</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mỗi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tố</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trong</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dãy</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trên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là</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kim</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loại</a:t>
            </a:r>
            <a:r>
              <a:rPr lang="en-US" sz="2800" b="1" dirty="0">
                <a:solidFill>
                  <a:srgbClr val="00B050"/>
                </a:solidFill>
                <a:latin typeface="Times New Roman" pitchFamily="18" charset="0"/>
                <a:cs typeface="Times New Roman" pitchFamily="18" charset="0"/>
              </a:rPr>
              <a:t>, phi </a:t>
            </a:r>
            <a:r>
              <a:rPr lang="en-US" sz="2800" b="1" dirty="0" err="1">
                <a:solidFill>
                  <a:srgbClr val="00B050"/>
                </a:solidFill>
                <a:latin typeface="Times New Roman" pitchFamily="18" charset="0"/>
                <a:cs typeface="Times New Roman" pitchFamily="18" charset="0"/>
              </a:rPr>
              <a:t>kim</a:t>
            </a:r>
            <a:r>
              <a:rPr lang="en-US" sz="2800" b="1" dirty="0">
                <a:solidFill>
                  <a:srgbClr val="00B050"/>
                </a:solidFill>
                <a:latin typeface="Times New Roman" pitchFamily="18" charset="0"/>
                <a:cs typeface="Times New Roman" pitchFamily="18" charset="0"/>
              </a:rPr>
              <a:t> hay </a:t>
            </a:r>
            <a:r>
              <a:rPr lang="en-US" sz="2800" b="1" dirty="0" err="1">
                <a:solidFill>
                  <a:srgbClr val="00B050"/>
                </a:solidFill>
                <a:latin typeface="Times New Roman" pitchFamily="18" charset="0"/>
                <a:cs typeface="Times New Roman" pitchFamily="18" charset="0"/>
              </a:rPr>
              <a:t>khí</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hiếm</a:t>
            </a:r>
            <a:endParaRPr lang="en-US" sz="2800" b="1" dirty="0">
              <a:solidFill>
                <a:srgbClr val="00B050"/>
              </a:solidFill>
              <a:latin typeface="Times New Roman" pitchFamily="18" charset="0"/>
              <a:cs typeface="Times New Roman"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586636256"/>
              </p:ext>
            </p:extLst>
          </p:nvPr>
        </p:nvGraphicFramePr>
        <p:xfrm>
          <a:off x="287214" y="4674825"/>
          <a:ext cx="5744310" cy="2088359"/>
        </p:xfrm>
        <a:graphic>
          <a:graphicData uri="http://schemas.openxmlformats.org/drawingml/2006/table">
            <a:tbl>
              <a:tblPr firstRow="1" firstCol="1" bandRow="1">
                <a:tableStyleId>{5C22544A-7EE6-4342-B048-85BDC9FD1C3A}</a:tableStyleId>
              </a:tblPr>
              <a:tblGrid>
                <a:gridCol w="2872155">
                  <a:extLst>
                    <a:ext uri="{9D8B030D-6E8A-4147-A177-3AD203B41FA5}">
                      <a16:colId xmlns:a16="http://schemas.microsoft.com/office/drawing/2014/main" val="20000"/>
                    </a:ext>
                  </a:extLst>
                </a:gridCol>
                <a:gridCol w="2872155">
                  <a:extLst>
                    <a:ext uri="{9D8B030D-6E8A-4147-A177-3AD203B41FA5}">
                      <a16:colId xmlns:a16="http://schemas.microsoft.com/office/drawing/2014/main" val="20001"/>
                    </a:ext>
                  </a:extLst>
                </a:gridCol>
              </a:tblGrid>
              <a:tr h="298337">
                <a:tc>
                  <a:txBody>
                    <a:bodyPr/>
                    <a:lstStyle/>
                    <a:p>
                      <a:pPr algn="ctr">
                        <a:lnSpc>
                          <a:spcPts val="1650"/>
                        </a:lnSpc>
                        <a:spcAft>
                          <a:spcPts val="0"/>
                        </a:spcAft>
                      </a:pPr>
                      <a:r>
                        <a:rPr lang="en-US" sz="2400" dirty="0" err="1">
                          <a:effectLst/>
                          <a:latin typeface="Times New Roman" pitchFamily="18" charset="0"/>
                          <a:cs typeface="Times New Roman" pitchFamily="18" charset="0"/>
                        </a:rPr>
                        <a:t>Kí</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hiệu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hóa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học</a:t>
                      </a:r>
                      <a:endParaRPr lang="en-US" sz="2400" dirty="0">
                        <a:effectLst/>
                        <a:latin typeface="Times New Roman" pitchFamily="18" charset="0"/>
                        <a:ea typeface="Times New Roman"/>
                        <a:cs typeface="Times New Roman" pitchFamily="18" charset="0"/>
                      </a:endParaRPr>
                    </a:p>
                  </a:txBody>
                  <a:tcPr marL="68580" marR="68580" marT="0" marB="0" anchor="ctr"/>
                </a:tc>
                <a:tc>
                  <a:txBody>
                    <a:bodyPr/>
                    <a:lstStyle/>
                    <a:p>
                      <a:pPr algn="ctr">
                        <a:lnSpc>
                          <a:spcPts val="1650"/>
                        </a:lnSpc>
                        <a:spcAft>
                          <a:spcPts val="0"/>
                        </a:spcAft>
                      </a:pPr>
                      <a:r>
                        <a:rPr lang="en-US" sz="2400">
                          <a:effectLst/>
                          <a:latin typeface="Times New Roman" pitchFamily="18" charset="0"/>
                          <a:cs typeface="Times New Roman" pitchFamily="18" charset="0"/>
                        </a:rPr>
                        <a:t>Điện tích hạt nhân</a:t>
                      </a:r>
                      <a:endParaRPr lang="en-US" sz="240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0"/>
                  </a:ext>
                </a:extLst>
              </a:tr>
              <a:tr h="298337">
                <a:tc>
                  <a:txBody>
                    <a:bodyPr/>
                    <a:lstStyle/>
                    <a:p>
                      <a:pPr algn="ctr">
                        <a:lnSpc>
                          <a:spcPts val="1650"/>
                        </a:lnSpc>
                        <a:spcAft>
                          <a:spcPts val="0"/>
                        </a:spcAft>
                      </a:pPr>
                      <a:r>
                        <a:rPr lang="en-US" sz="2400" dirty="0" err="1">
                          <a:effectLst/>
                          <a:latin typeface="Times New Roman" pitchFamily="18" charset="0"/>
                          <a:cs typeface="Times New Roman" pitchFamily="18" charset="0"/>
                        </a:rPr>
                        <a:t>Ca</a:t>
                      </a:r>
                      <a:endParaRPr lang="en-US" sz="2400" dirty="0">
                        <a:effectLst/>
                        <a:latin typeface="Times New Roman" pitchFamily="18" charset="0"/>
                        <a:ea typeface="Times New Roman"/>
                        <a:cs typeface="Times New Roman" pitchFamily="18" charset="0"/>
                      </a:endParaRPr>
                    </a:p>
                  </a:txBody>
                  <a:tcPr marL="68580" marR="68580" marT="0" marB="0" anchor="ctr"/>
                </a:tc>
                <a:tc>
                  <a:txBody>
                    <a:bodyPr/>
                    <a:lstStyle/>
                    <a:p>
                      <a:pPr algn="ctr">
                        <a:lnSpc>
                          <a:spcPts val="1650"/>
                        </a:lnSpc>
                        <a:spcAft>
                          <a:spcPts val="0"/>
                        </a:spcAft>
                      </a:pPr>
                      <a:r>
                        <a:rPr lang="en-US" sz="2400">
                          <a:effectLst/>
                          <a:latin typeface="Times New Roman" pitchFamily="18" charset="0"/>
                          <a:cs typeface="Times New Roman" pitchFamily="18" charset="0"/>
                        </a:rPr>
                        <a:t>+20</a:t>
                      </a:r>
                      <a:endParaRPr lang="en-US" sz="240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1"/>
                  </a:ext>
                </a:extLst>
              </a:tr>
              <a:tr h="298337">
                <a:tc>
                  <a:txBody>
                    <a:bodyPr/>
                    <a:lstStyle/>
                    <a:p>
                      <a:pPr algn="ctr">
                        <a:lnSpc>
                          <a:spcPts val="1650"/>
                        </a:lnSpc>
                        <a:spcAft>
                          <a:spcPts val="0"/>
                        </a:spcAft>
                      </a:pPr>
                      <a:r>
                        <a:rPr lang="en-US" sz="2400">
                          <a:effectLst/>
                          <a:latin typeface="Times New Roman" pitchFamily="18" charset="0"/>
                          <a:cs typeface="Times New Roman" pitchFamily="18" charset="0"/>
                        </a:rPr>
                        <a:t>S</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dirty="0">
                          <a:effectLst/>
                          <a:latin typeface="Times New Roman" pitchFamily="18" charset="0"/>
                          <a:cs typeface="Times New Roman" pitchFamily="18" charset="0"/>
                        </a:rPr>
                        <a:t>+16</a:t>
                      </a:r>
                      <a:endParaRPr lang="en-US" sz="2400" dirty="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2"/>
                  </a:ext>
                </a:extLst>
              </a:tr>
              <a:tr h="298337">
                <a:tc>
                  <a:txBody>
                    <a:bodyPr/>
                    <a:lstStyle/>
                    <a:p>
                      <a:pPr algn="ctr">
                        <a:lnSpc>
                          <a:spcPts val="1650"/>
                        </a:lnSpc>
                        <a:spcAft>
                          <a:spcPts val="0"/>
                        </a:spcAft>
                      </a:pPr>
                      <a:r>
                        <a:rPr lang="en-US" sz="2400">
                          <a:effectLst/>
                          <a:latin typeface="Times New Roman" pitchFamily="18" charset="0"/>
                          <a:cs typeface="Times New Roman" pitchFamily="18" charset="0"/>
                        </a:rPr>
                        <a:t>Na</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a:effectLst/>
                          <a:latin typeface="Times New Roman" pitchFamily="18" charset="0"/>
                          <a:cs typeface="Times New Roman" pitchFamily="18" charset="0"/>
                        </a:rPr>
                        <a:t>+11</a:t>
                      </a:r>
                      <a:endParaRPr lang="en-US" sz="240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3"/>
                  </a:ext>
                </a:extLst>
              </a:tr>
              <a:tr h="298337">
                <a:tc>
                  <a:txBody>
                    <a:bodyPr/>
                    <a:lstStyle/>
                    <a:p>
                      <a:pPr algn="ctr">
                        <a:lnSpc>
                          <a:spcPts val="1650"/>
                        </a:lnSpc>
                        <a:spcAft>
                          <a:spcPts val="0"/>
                        </a:spcAft>
                      </a:pPr>
                      <a:r>
                        <a:rPr lang="en-US" sz="2400">
                          <a:effectLst/>
                          <a:latin typeface="Times New Roman" pitchFamily="18" charset="0"/>
                          <a:cs typeface="Times New Roman" pitchFamily="18" charset="0"/>
                        </a:rPr>
                        <a:t>Mg</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a:effectLst/>
                          <a:latin typeface="Times New Roman" pitchFamily="18" charset="0"/>
                          <a:cs typeface="Times New Roman" pitchFamily="18" charset="0"/>
                        </a:rPr>
                        <a:t>+12</a:t>
                      </a:r>
                      <a:endParaRPr lang="en-US" sz="240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4"/>
                  </a:ext>
                </a:extLst>
              </a:tr>
              <a:tr h="298337">
                <a:tc>
                  <a:txBody>
                    <a:bodyPr/>
                    <a:lstStyle/>
                    <a:p>
                      <a:pPr algn="ctr">
                        <a:lnSpc>
                          <a:spcPts val="1650"/>
                        </a:lnSpc>
                        <a:spcAft>
                          <a:spcPts val="0"/>
                        </a:spcAft>
                      </a:pPr>
                      <a:r>
                        <a:rPr lang="en-US" sz="2400">
                          <a:effectLst/>
                          <a:latin typeface="Times New Roman" pitchFamily="18" charset="0"/>
                          <a:cs typeface="Times New Roman" pitchFamily="18" charset="0"/>
                        </a:rPr>
                        <a:t>F</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a:effectLst/>
                          <a:latin typeface="Times New Roman" pitchFamily="18" charset="0"/>
                          <a:cs typeface="Times New Roman" pitchFamily="18" charset="0"/>
                        </a:rPr>
                        <a:t>+9</a:t>
                      </a:r>
                      <a:endParaRPr lang="en-US" sz="240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5"/>
                  </a:ext>
                </a:extLst>
              </a:tr>
              <a:tr h="298337">
                <a:tc>
                  <a:txBody>
                    <a:bodyPr/>
                    <a:lstStyle/>
                    <a:p>
                      <a:pPr algn="ctr">
                        <a:lnSpc>
                          <a:spcPts val="1650"/>
                        </a:lnSpc>
                        <a:spcAft>
                          <a:spcPts val="0"/>
                        </a:spcAft>
                      </a:pPr>
                      <a:r>
                        <a:rPr lang="en-US" sz="2400">
                          <a:effectLst/>
                          <a:latin typeface="Times New Roman" pitchFamily="18" charset="0"/>
                          <a:cs typeface="Times New Roman" pitchFamily="18" charset="0"/>
                        </a:rPr>
                        <a:t>Ne</a:t>
                      </a:r>
                      <a:endParaRPr lang="en-US" sz="2400">
                        <a:effectLst/>
                        <a:latin typeface="Times New Roman" pitchFamily="18" charset="0"/>
                        <a:ea typeface="Calibri"/>
                        <a:cs typeface="Times New Roman" pitchFamily="18" charset="0"/>
                      </a:endParaRPr>
                    </a:p>
                  </a:txBody>
                  <a:tcPr marL="68580" marR="68580" marT="0" marB="0" anchor="ctr"/>
                </a:tc>
                <a:tc>
                  <a:txBody>
                    <a:bodyPr/>
                    <a:lstStyle/>
                    <a:p>
                      <a:pPr algn="ctr">
                        <a:lnSpc>
                          <a:spcPts val="1650"/>
                        </a:lnSpc>
                        <a:spcAft>
                          <a:spcPts val="0"/>
                        </a:spcAft>
                      </a:pPr>
                      <a:r>
                        <a:rPr lang="en-US" sz="2400" dirty="0">
                          <a:effectLst/>
                          <a:latin typeface="Times New Roman" pitchFamily="18" charset="0"/>
                          <a:cs typeface="Times New Roman" pitchFamily="18" charset="0"/>
                        </a:rPr>
                        <a:t>+10</a:t>
                      </a:r>
                      <a:endParaRPr lang="en-US" sz="2400" dirty="0">
                        <a:effectLst/>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val="10006"/>
                  </a:ext>
                </a:extLst>
              </a:tr>
            </a:tbl>
          </a:graphicData>
        </a:graphic>
      </p:graphicFrame>
      <p:sp>
        <p:nvSpPr>
          <p:cNvPr id="9" name="Rectangle 8"/>
          <p:cNvSpPr/>
          <p:nvPr/>
        </p:nvSpPr>
        <p:spPr>
          <a:xfrm>
            <a:off x="6834554" y="4674825"/>
            <a:ext cx="5357446" cy="2308324"/>
          </a:xfrm>
          <a:prstGeom prst="rect">
            <a:avLst/>
          </a:prstGeom>
        </p:spPr>
        <p:txBody>
          <a:bodyPr wrap="square">
            <a:spAutoFit/>
          </a:bodyPr>
          <a:lstStyle/>
          <a:p>
            <a:r>
              <a:rPr lang="en-US" sz="2400" b="1" dirty="0">
                <a:solidFill>
                  <a:srgbClr val="0070C0"/>
                </a:solidFill>
                <a:latin typeface="Times New Roman" pitchFamily="18" charset="0"/>
                <a:cs typeface="Times New Roman" pitchFamily="18" charset="0"/>
              </a:rPr>
              <a:t>=&gt; </a:t>
            </a:r>
            <a:r>
              <a:rPr lang="en-US" sz="2400" b="1" dirty="0" err="1">
                <a:solidFill>
                  <a:srgbClr val="0070C0"/>
                </a:solidFill>
                <a:latin typeface="Times New Roman" pitchFamily="18" charset="0"/>
                <a:cs typeface="Times New Roman" pitchFamily="18" charset="0"/>
              </a:rPr>
              <a:t>Các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nguyên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tố</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theo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chiều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tăng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dần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điện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tích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hạt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nhân</a:t>
            </a:r>
            <a:r>
              <a:rPr lang="en-US" sz="2400" b="1" dirty="0">
                <a:solidFill>
                  <a:srgbClr val="0070C0"/>
                </a:solidFill>
                <a:latin typeface="Times New Roman" pitchFamily="18" charset="0"/>
                <a:cs typeface="Times New Roman" pitchFamily="18" charset="0"/>
              </a:rPr>
              <a:t>: F, Ne, Na, Mg, S, </a:t>
            </a:r>
            <a:r>
              <a:rPr lang="en-US" sz="2400" b="1" dirty="0" err="1">
                <a:solidFill>
                  <a:srgbClr val="0070C0"/>
                </a:solidFill>
                <a:latin typeface="Times New Roman" pitchFamily="18" charset="0"/>
                <a:cs typeface="Times New Roman" pitchFamily="18" charset="0"/>
              </a:rPr>
              <a:t>Ca</a:t>
            </a:r>
            <a:endParaRPr lang="en-US" sz="2400" b="1" dirty="0">
              <a:solidFill>
                <a:srgbClr val="0070C0"/>
              </a:solidFill>
              <a:latin typeface="Times New Roman" pitchFamily="18" charset="0"/>
              <a:cs typeface="Times New Roman" pitchFamily="18" charset="0"/>
            </a:endParaRPr>
          </a:p>
          <a:p>
            <a:r>
              <a:rPr lang="en-US" sz="2400" b="1" dirty="0">
                <a:solidFill>
                  <a:srgbClr val="0070C0"/>
                </a:solidFill>
                <a:latin typeface="Times New Roman" pitchFamily="18" charset="0"/>
                <a:cs typeface="Times New Roman" pitchFamily="18" charset="0"/>
              </a:rPr>
              <a:t>- Kim </a:t>
            </a:r>
            <a:r>
              <a:rPr lang="en-US" sz="2400" b="1" dirty="0" err="1">
                <a:solidFill>
                  <a:srgbClr val="0070C0"/>
                </a:solidFill>
                <a:latin typeface="Times New Roman" pitchFamily="18" charset="0"/>
                <a:cs typeface="Times New Roman" pitchFamily="18" charset="0"/>
              </a:rPr>
              <a:t>loại</a:t>
            </a:r>
            <a:r>
              <a:rPr lang="en-US" sz="2400" b="1" dirty="0">
                <a:solidFill>
                  <a:srgbClr val="0070C0"/>
                </a:solidFill>
                <a:latin typeface="Times New Roman" pitchFamily="18" charset="0"/>
                <a:cs typeface="Times New Roman" pitchFamily="18" charset="0"/>
              </a:rPr>
              <a:t>: Na, Mg, </a:t>
            </a:r>
            <a:r>
              <a:rPr lang="en-US" sz="2400" b="1" dirty="0" err="1">
                <a:solidFill>
                  <a:srgbClr val="0070C0"/>
                </a:solidFill>
                <a:latin typeface="Times New Roman" pitchFamily="18" charset="0"/>
                <a:cs typeface="Times New Roman" pitchFamily="18" charset="0"/>
              </a:rPr>
              <a:t>Ca</a:t>
            </a:r>
            <a:endParaRPr lang="en-US" sz="2400" b="1" dirty="0">
              <a:solidFill>
                <a:srgbClr val="0070C0"/>
              </a:solidFill>
              <a:latin typeface="Times New Roman" pitchFamily="18" charset="0"/>
              <a:cs typeface="Times New Roman" pitchFamily="18" charset="0"/>
            </a:endParaRPr>
          </a:p>
          <a:p>
            <a:r>
              <a:rPr lang="en-US" sz="2400" b="1" dirty="0">
                <a:solidFill>
                  <a:srgbClr val="0070C0"/>
                </a:solidFill>
                <a:latin typeface="Times New Roman" pitchFamily="18" charset="0"/>
                <a:cs typeface="Times New Roman" pitchFamily="18" charset="0"/>
              </a:rPr>
              <a:t>- Phi </a:t>
            </a:r>
            <a:r>
              <a:rPr lang="en-US" sz="2400" b="1" dirty="0" err="1">
                <a:solidFill>
                  <a:srgbClr val="0070C0"/>
                </a:solidFill>
                <a:latin typeface="Times New Roman" pitchFamily="18" charset="0"/>
                <a:cs typeface="Times New Roman" pitchFamily="18" charset="0"/>
              </a:rPr>
              <a:t>kim</a:t>
            </a:r>
            <a:r>
              <a:rPr lang="en-US" sz="2400" b="1" dirty="0">
                <a:solidFill>
                  <a:srgbClr val="0070C0"/>
                </a:solidFill>
                <a:latin typeface="Times New Roman" pitchFamily="18" charset="0"/>
                <a:cs typeface="Times New Roman" pitchFamily="18" charset="0"/>
              </a:rPr>
              <a:t>: F, S</a:t>
            </a:r>
          </a:p>
          <a:p>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Khí</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hiếm</a:t>
            </a:r>
            <a:r>
              <a:rPr lang="en-US" sz="2400" b="1" dirty="0">
                <a:solidFill>
                  <a:srgbClr val="0070C0"/>
                </a:solidFill>
                <a:latin typeface="Times New Roman" pitchFamily="18" charset="0"/>
                <a:cs typeface="Times New Roman" pitchFamily="18" charset="0"/>
              </a:rPr>
              <a:t>: Ne</a:t>
            </a:r>
            <a:br>
              <a:rPr lang="en-US" sz="2400" b="1" dirty="0">
                <a:solidFill>
                  <a:srgbClr val="0070C0"/>
                </a:solidFill>
                <a:latin typeface="Times New Roman" pitchFamily="18" charset="0"/>
                <a:cs typeface="Times New Roman" pitchFamily="18" charset="0"/>
              </a:rPr>
            </a:br>
            <a:endParaRPr lang="en-US" sz="24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58164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p:bldP spid="4" grpId="0"/>
      <p:bldP spid="5"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61700" y="366318"/>
            <a:ext cx="6045245" cy="646331"/>
          </a:xfrm>
          <a:prstGeom prst="rect">
            <a:avLst/>
          </a:prstGeom>
        </p:spPr>
        <p:txBody>
          <a:bodyPr wrap="none">
            <a:spAutoFit/>
          </a:bodyPr>
          <a:lstStyle/>
          <a:p>
            <a:r>
              <a:rPr lang="en-US" sz="3600" b="1" dirty="0" err="1">
                <a:solidFill>
                  <a:srgbClr val="0070C0"/>
                </a:solidFill>
                <a:latin typeface="Times New Roman" panose="02020603050405020304" pitchFamily="18" charset="0"/>
                <a:cs typeface="Times New Roman" panose="02020603050405020304" pitchFamily="18" charset="0"/>
              </a:rPr>
              <a:t>Hoạt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động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nhóm</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bàn</a:t>
            </a:r>
            <a:r>
              <a:rPr lang="en-US" sz="3600" b="1" dirty="0">
                <a:solidFill>
                  <a:srgbClr val="FF0000"/>
                </a:solidFill>
                <a:latin typeface="Times New Roman" panose="02020603050405020304" pitchFamily="18" charset="0"/>
                <a:cs typeface="Times New Roman" panose="02020603050405020304" pitchFamily="18" charset="0"/>
              </a:rPr>
              <a:t>( 3 </a:t>
            </a:r>
            <a:r>
              <a:rPr lang="en-US" sz="3600" b="1" dirty="0" err="1">
                <a:solidFill>
                  <a:srgbClr val="FF0000"/>
                </a:solidFill>
                <a:latin typeface="Times New Roman" panose="02020603050405020304" pitchFamily="18" charset="0"/>
                <a:cs typeface="Times New Roman" panose="02020603050405020304" pitchFamily="18" charset="0"/>
              </a:rPr>
              <a:t>phút</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endParaRPr>
          </a:p>
        </p:txBody>
      </p:sp>
      <p:sp>
        <p:nvSpPr>
          <p:cNvPr id="4" name="Rectangle 3"/>
          <p:cNvSpPr/>
          <p:nvPr/>
        </p:nvSpPr>
        <p:spPr>
          <a:xfrm>
            <a:off x="539262" y="1141274"/>
            <a:ext cx="11242430" cy="3970318"/>
          </a:xfrm>
          <a:prstGeom prst="rect">
            <a:avLst/>
          </a:prstGeom>
        </p:spPr>
        <p:txBody>
          <a:bodyPr wrap="square">
            <a:spAutoFit/>
          </a:bodyPr>
          <a:lstStyle/>
          <a:p>
            <a:r>
              <a:rPr lang="en-US" sz="3600" b="1" dirty="0">
                <a:solidFill>
                  <a:srgbClr val="00B050"/>
                </a:solidFill>
              </a:rPr>
              <a:t>1. </a:t>
            </a:r>
            <a:r>
              <a:rPr lang="en-US" sz="3600" b="1" dirty="0" err="1">
                <a:solidFill>
                  <a:srgbClr val="00B050"/>
                </a:solidFill>
              </a:rPr>
              <a:t>Dựa</a:t>
            </a:r>
            <a:r>
              <a:rPr lang="en-US" sz="3600" b="1" dirty="0">
                <a:solidFill>
                  <a:srgbClr val="00B050"/>
                </a:solidFill>
              </a:rPr>
              <a:t> </a:t>
            </a:r>
            <a:r>
              <a:rPr lang="en-US" sz="3600" b="1" dirty="0" err="1">
                <a:solidFill>
                  <a:srgbClr val="00B050"/>
                </a:solidFill>
              </a:rPr>
              <a:t>vào</a:t>
            </a:r>
            <a:r>
              <a:rPr lang="en-US" sz="3600" b="1" dirty="0">
                <a:solidFill>
                  <a:srgbClr val="00B050"/>
                </a:solidFill>
              </a:rPr>
              <a:t> </a:t>
            </a:r>
            <a:r>
              <a:rPr lang="en-US" sz="3600" b="1" dirty="0" err="1">
                <a:solidFill>
                  <a:srgbClr val="00B050"/>
                </a:solidFill>
              </a:rPr>
              <a:t>đặc</a:t>
            </a:r>
            <a:r>
              <a:rPr lang="en-US" sz="3600" b="1" dirty="0">
                <a:solidFill>
                  <a:srgbClr val="00B050"/>
                </a:solidFill>
              </a:rPr>
              <a:t> </a:t>
            </a:r>
            <a:r>
              <a:rPr lang="en-US" sz="3600" b="1" dirty="0" err="1">
                <a:solidFill>
                  <a:srgbClr val="00B050"/>
                </a:solidFill>
              </a:rPr>
              <a:t>điểm</a:t>
            </a:r>
            <a:r>
              <a:rPr lang="en-US" sz="3600" b="1" dirty="0">
                <a:solidFill>
                  <a:srgbClr val="00B050"/>
                </a:solidFill>
              </a:rPr>
              <a:t> </a:t>
            </a:r>
            <a:r>
              <a:rPr lang="en-US" sz="3600" b="1" dirty="0" err="1">
                <a:solidFill>
                  <a:srgbClr val="00B050"/>
                </a:solidFill>
              </a:rPr>
              <a:t>nào</a:t>
            </a:r>
            <a:r>
              <a:rPr lang="en-US" sz="3600" b="1" dirty="0">
                <a:solidFill>
                  <a:srgbClr val="00B050"/>
                </a:solidFill>
              </a:rPr>
              <a:t> </a:t>
            </a:r>
            <a:r>
              <a:rPr lang="en-US" sz="3600" b="1" dirty="0" err="1">
                <a:solidFill>
                  <a:srgbClr val="00B050"/>
                </a:solidFill>
              </a:rPr>
              <a:t>về</a:t>
            </a:r>
            <a:r>
              <a:rPr lang="en-US" sz="3600" b="1" dirty="0">
                <a:solidFill>
                  <a:srgbClr val="00B050"/>
                </a:solidFill>
              </a:rPr>
              <a:t> </a:t>
            </a:r>
            <a:r>
              <a:rPr lang="en-US" sz="3600" b="1" dirty="0" err="1">
                <a:solidFill>
                  <a:srgbClr val="00B050"/>
                </a:solidFill>
              </a:rPr>
              <a:t>cấu</a:t>
            </a:r>
            <a:r>
              <a:rPr lang="en-US" sz="3600" b="1" dirty="0">
                <a:solidFill>
                  <a:srgbClr val="00B050"/>
                </a:solidFill>
              </a:rPr>
              <a:t> </a:t>
            </a:r>
            <a:r>
              <a:rPr lang="en-US" sz="3600" b="1" dirty="0" err="1">
                <a:solidFill>
                  <a:srgbClr val="00B050"/>
                </a:solidFill>
              </a:rPr>
              <a:t>tạo</a:t>
            </a:r>
            <a:r>
              <a:rPr lang="en-US" sz="3600" b="1" dirty="0">
                <a:solidFill>
                  <a:srgbClr val="00B050"/>
                </a:solidFill>
              </a:rPr>
              <a:t> </a:t>
            </a:r>
            <a:r>
              <a:rPr lang="en-US" sz="3600" b="1" dirty="0" err="1">
                <a:solidFill>
                  <a:srgbClr val="00B050"/>
                </a:solidFill>
              </a:rPr>
              <a:t>nguyên</a:t>
            </a:r>
            <a:r>
              <a:rPr lang="en-US" sz="3600" b="1" dirty="0">
                <a:solidFill>
                  <a:srgbClr val="00B050"/>
                </a:solidFill>
              </a:rPr>
              <a:t> </a:t>
            </a:r>
            <a:r>
              <a:rPr lang="en-US" sz="3600" b="1" dirty="0" err="1">
                <a:solidFill>
                  <a:srgbClr val="00B050"/>
                </a:solidFill>
              </a:rPr>
              <a:t>tử</a:t>
            </a:r>
            <a:r>
              <a:rPr lang="en-US" sz="3600" b="1" dirty="0">
                <a:solidFill>
                  <a:srgbClr val="00B050"/>
                </a:solidFill>
              </a:rPr>
              <a:t> </a:t>
            </a:r>
            <a:r>
              <a:rPr lang="en-US" sz="3600" b="1" dirty="0" err="1">
                <a:solidFill>
                  <a:srgbClr val="00B050"/>
                </a:solidFill>
              </a:rPr>
              <a:t>để</a:t>
            </a:r>
            <a:r>
              <a:rPr lang="en-US" sz="3600" b="1" dirty="0">
                <a:solidFill>
                  <a:srgbClr val="00B050"/>
                </a:solidFill>
              </a:rPr>
              <a:t> </a:t>
            </a:r>
            <a:r>
              <a:rPr lang="en-US" sz="3600" b="1" dirty="0" err="1">
                <a:solidFill>
                  <a:srgbClr val="00B050"/>
                </a:solidFill>
              </a:rPr>
              <a:t>sắp</a:t>
            </a:r>
            <a:r>
              <a:rPr lang="en-US" sz="3600" b="1" dirty="0">
                <a:solidFill>
                  <a:srgbClr val="00B050"/>
                </a:solidFill>
              </a:rPr>
              <a:t> </a:t>
            </a:r>
            <a:r>
              <a:rPr lang="en-US" sz="3600" b="1" dirty="0" err="1">
                <a:solidFill>
                  <a:srgbClr val="00B050"/>
                </a:solidFill>
              </a:rPr>
              <a:t>xếp</a:t>
            </a:r>
            <a:r>
              <a:rPr lang="en-US" sz="3600" b="1" dirty="0">
                <a:solidFill>
                  <a:srgbClr val="00B050"/>
                </a:solidFill>
              </a:rPr>
              <a:t> </a:t>
            </a:r>
            <a:r>
              <a:rPr lang="en-US" sz="3600" b="1" dirty="0" err="1">
                <a:solidFill>
                  <a:srgbClr val="00B050"/>
                </a:solidFill>
              </a:rPr>
              <a:t>các</a:t>
            </a:r>
            <a:r>
              <a:rPr lang="en-US" sz="3600" b="1" dirty="0">
                <a:solidFill>
                  <a:srgbClr val="00B050"/>
                </a:solidFill>
              </a:rPr>
              <a:t> </a:t>
            </a:r>
            <a:r>
              <a:rPr lang="en-US" sz="3600" b="1" dirty="0" err="1">
                <a:solidFill>
                  <a:srgbClr val="00B050"/>
                </a:solidFill>
              </a:rPr>
              <a:t>nguyên</a:t>
            </a:r>
            <a:r>
              <a:rPr lang="en-US" sz="3600" b="1" dirty="0">
                <a:solidFill>
                  <a:srgbClr val="00B050"/>
                </a:solidFill>
              </a:rPr>
              <a:t> </a:t>
            </a:r>
            <a:r>
              <a:rPr lang="en-US" sz="3600" b="1" dirty="0" err="1">
                <a:solidFill>
                  <a:srgbClr val="00B050"/>
                </a:solidFill>
              </a:rPr>
              <a:t>tố</a:t>
            </a:r>
            <a:r>
              <a:rPr lang="en-US" sz="3600" b="1" dirty="0">
                <a:solidFill>
                  <a:srgbClr val="00B050"/>
                </a:solidFill>
              </a:rPr>
              <a:t> </a:t>
            </a:r>
            <a:r>
              <a:rPr lang="en-US" sz="3600" b="1" dirty="0" err="1">
                <a:solidFill>
                  <a:srgbClr val="00B050"/>
                </a:solidFill>
              </a:rPr>
              <a:t>vào</a:t>
            </a:r>
            <a:r>
              <a:rPr lang="en-US" sz="3600" b="1" dirty="0">
                <a:solidFill>
                  <a:srgbClr val="00B050"/>
                </a:solidFill>
              </a:rPr>
              <a:t> </a:t>
            </a:r>
            <a:r>
              <a:rPr lang="en-US" sz="3600" b="1" dirty="0" err="1">
                <a:solidFill>
                  <a:srgbClr val="00B050"/>
                </a:solidFill>
              </a:rPr>
              <a:t>hàng</a:t>
            </a:r>
            <a:r>
              <a:rPr lang="en-US" sz="3600" b="1" dirty="0">
                <a:solidFill>
                  <a:srgbClr val="00B050"/>
                </a:solidFill>
              </a:rPr>
              <a:t>, </a:t>
            </a:r>
            <a:r>
              <a:rPr lang="en-US" sz="3600" b="1" dirty="0" err="1">
                <a:solidFill>
                  <a:srgbClr val="00B050"/>
                </a:solidFill>
              </a:rPr>
              <a:t>vào</a:t>
            </a:r>
            <a:r>
              <a:rPr lang="en-US" sz="3600" b="1" dirty="0">
                <a:solidFill>
                  <a:srgbClr val="00B050"/>
                </a:solidFill>
              </a:rPr>
              <a:t> </a:t>
            </a:r>
            <a:r>
              <a:rPr lang="en-US" sz="3600" b="1" dirty="0" err="1">
                <a:solidFill>
                  <a:srgbClr val="00B050"/>
                </a:solidFill>
              </a:rPr>
              <a:t>cột</a:t>
            </a:r>
            <a:r>
              <a:rPr lang="en-US" sz="3600" b="1" dirty="0">
                <a:solidFill>
                  <a:srgbClr val="00B050"/>
                </a:solidFill>
              </a:rPr>
              <a:t> </a:t>
            </a:r>
            <a:r>
              <a:rPr lang="en-US" sz="3600" b="1" dirty="0" err="1">
                <a:solidFill>
                  <a:srgbClr val="00B050"/>
                </a:solidFill>
              </a:rPr>
              <a:t>trong</a:t>
            </a:r>
            <a:r>
              <a:rPr lang="en-US" sz="3600" b="1" dirty="0">
                <a:solidFill>
                  <a:srgbClr val="00B050"/>
                </a:solidFill>
              </a:rPr>
              <a:t> </a:t>
            </a:r>
            <a:r>
              <a:rPr lang="en-US" sz="3600" b="1" dirty="0" err="1">
                <a:solidFill>
                  <a:srgbClr val="00B050"/>
                </a:solidFill>
              </a:rPr>
              <a:t>bảng</a:t>
            </a:r>
            <a:r>
              <a:rPr lang="en-US" sz="3600" b="1" dirty="0">
                <a:solidFill>
                  <a:srgbClr val="00B050"/>
                </a:solidFill>
              </a:rPr>
              <a:t> </a:t>
            </a:r>
            <a:r>
              <a:rPr lang="en-US" sz="3600" b="1" dirty="0" err="1">
                <a:solidFill>
                  <a:srgbClr val="00B050"/>
                </a:solidFill>
              </a:rPr>
              <a:t>tuần</a:t>
            </a:r>
            <a:r>
              <a:rPr lang="en-US" sz="3600" b="1" dirty="0">
                <a:solidFill>
                  <a:srgbClr val="00B050"/>
                </a:solidFill>
              </a:rPr>
              <a:t> </a:t>
            </a:r>
            <a:r>
              <a:rPr lang="en-US" sz="3600" b="1" dirty="0" err="1">
                <a:solidFill>
                  <a:srgbClr val="00B050"/>
                </a:solidFill>
              </a:rPr>
              <a:t>hoàn</a:t>
            </a:r>
            <a:r>
              <a:rPr lang="en-US" sz="3600" b="1" dirty="0">
                <a:solidFill>
                  <a:srgbClr val="00B050"/>
                </a:solidFill>
              </a:rPr>
              <a:t>?</a:t>
            </a:r>
          </a:p>
          <a:p>
            <a:endParaRPr lang="en-US" sz="3600" b="1" dirty="0">
              <a:solidFill>
                <a:srgbClr val="00B050"/>
              </a:solidFill>
            </a:endParaRPr>
          </a:p>
          <a:p>
            <a:r>
              <a:rPr lang="en-US" sz="3600" b="1" dirty="0">
                <a:solidFill>
                  <a:srgbClr val="00B050"/>
                </a:solidFill>
              </a:rPr>
              <a:t>2. </a:t>
            </a:r>
            <a:r>
              <a:rPr lang="en-US" sz="3600" b="1" dirty="0" err="1">
                <a:solidFill>
                  <a:srgbClr val="00B050"/>
                </a:solidFill>
              </a:rPr>
              <a:t>Sử</a:t>
            </a:r>
            <a:r>
              <a:rPr lang="en-US" sz="3600" b="1" dirty="0">
                <a:solidFill>
                  <a:srgbClr val="00B050"/>
                </a:solidFill>
              </a:rPr>
              <a:t> </a:t>
            </a:r>
            <a:r>
              <a:rPr lang="en-US" sz="3600" b="1" dirty="0" err="1">
                <a:solidFill>
                  <a:srgbClr val="00B050"/>
                </a:solidFill>
              </a:rPr>
              <a:t>dụng</a:t>
            </a:r>
            <a:r>
              <a:rPr lang="en-US" sz="3600" b="1" dirty="0">
                <a:solidFill>
                  <a:srgbClr val="00B050"/>
                </a:solidFill>
              </a:rPr>
              <a:t> </a:t>
            </a:r>
            <a:r>
              <a:rPr lang="en-US" sz="3600" b="1" dirty="0" err="1">
                <a:solidFill>
                  <a:srgbClr val="00B050"/>
                </a:solidFill>
              </a:rPr>
              <a:t>bảng</a:t>
            </a:r>
            <a:r>
              <a:rPr lang="en-US" sz="3600" b="1" dirty="0">
                <a:solidFill>
                  <a:srgbClr val="00B050"/>
                </a:solidFill>
              </a:rPr>
              <a:t> </a:t>
            </a:r>
            <a:r>
              <a:rPr lang="en-US" sz="3600" b="1" dirty="0" err="1">
                <a:solidFill>
                  <a:srgbClr val="00B050"/>
                </a:solidFill>
              </a:rPr>
              <a:t>tuần</a:t>
            </a:r>
            <a:r>
              <a:rPr lang="en-US" sz="3600" b="1" dirty="0">
                <a:solidFill>
                  <a:srgbClr val="00B050"/>
                </a:solidFill>
              </a:rPr>
              <a:t> </a:t>
            </a:r>
            <a:r>
              <a:rPr lang="en-US" sz="3600" b="1" dirty="0" err="1">
                <a:solidFill>
                  <a:srgbClr val="00B050"/>
                </a:solidFill>
              </a:rPr>
              <a:t>hoàn</a:t>
            </a:r>
            <a:r>
              <a:rPr lang="en-US" sz="3600" b="1" dirty="0">
                <a:solidFill>
                  <a:srgbClr val="00B050"/>
                </a:solidFill>
              </a:rPr>
              <a:t>, </a:t>
            </a:r>
            <a:r>
              <a:rPr lang="en-US" sz="3600" b="1" dirty="0" err="1">
                <a:solidFill>
                  <a:srgbClr val="00B050"/>
                </a:solidFill>
              </a:rPr>
              <a:t>hãy</a:t>
            </a:r>
            <a:r>
              <a:rPr lang="en-US" sz="3600" b="1" dirty="0">
                <a:solidFill>
                  <a:srgbClr val="00B050"/>
                </a:solidFill>
              </a:rPr>
              <a:t> </a:t>
            </a:r>
            <a:r>
              <a:rPr lang="en-US" sz="3600" b="1" dirty="0" err="1">
                <a:solidFill>
                  <a:srgbClr val="00B050"/>
                </a:solidFill>
              </a:rPr>
              <a:t>cho</a:t>
            </a:r>
            <a:r>
              <a:rPr lang="en-US" sz="3600" b="1" dirty="0">
                <a:solidFill>
                  <a:srgbClr val="00B050"/>
                </a:solidFill>
              </a:rPr>
              <a:t> </a:t>
            </a:r>
            <a:r>
              <a:rPr lang="en-US" sz="3600" b="1" dirty="0" err="1">
                <a:solidFill>
                  <a:srgbClr val="00B050"/>
                </a:solidFill>
              </a:rPr>
              <a:t>biết</a:t>
            </a:r>
            <a:r>
              <a:rPr lang="en-US" sz="3600" b="1" dirty="0">
                <a:solidFill>
                  <a:srgbClr val="00B050"/>
                </a:solidFill>
              </a:rPr>
              <a:t> </a:t>
            </a:r>
            <a:r>
              <a:rPr lang="en-US" sz="3600" b="1" dirty="0" err="1">
                <a:solidFill>
                  <a:srgbClr val="00B050"/>
                </a:solidFill>
              </a:rPr>
              <a:t>các</a:t>
            </a:r>
            <a:r>
              <a:rPr lang="en-US" sz="3600" b="1" dirty="0">
                <a:solidFill>
                  <a:srgbClr val="00B050"/>
                </a:solidFill>
              </a:rPr>
              <a:t> </a:t>
            </a:r>
            <a:r>
              <a:rPr lang="en-US" sz="3600" b="1" dirty="0" err="1">
                <a:solidFill>
                  <a:srgbClr val="00B050"/>
                </a:solidFill>
              </a:rPr>
              <a:t>nguyên</a:t>
            </a:r>
            <a:r>
              <a:rPr lang="en-US" sz="3600" b="1" dirty="0">
                <a:solidFill>
                  <a:srgbClr val="00B050"/>
                </a:solidFill>
              </a:rPr>
              <a:t> </a:t>
            </a:r>
            <a:r>
              <a:rPr lang="en-US" sz="3600" b="1" dirty="0" err="1">
                <a:solidFill>
                  <a:srgbClr val="00B050"/>
                </a:solidFill>
              </a:rPr>
              <a:t>tố</a:t>
            </a:r>
            <a:r>
              <a:rPr lang="en-US" sz="3600" b="1" dirty="0">
                <a:solidFill>
                  <a:srgbClr val="00B050"/>
                </a:solidFill>
              </a:rPr>
              <a:t> </a:t>
            </a:r>
            <a:r>
              <a:rPr lang="en-US" sz="3600" b="1" dirty="0" err="1">
                <a:solidFill>
                  <a:srgbClr val="00B050"/>
                </a:solidFill>
              </a:rPr>
              <a:t>nào</a:t>
            </a:r>
            <a:r>
              <a:rPr lang="en-US" sz="3600" b="1" dirty="0">
                <a:solidFill>
                  <a:srgbClr val="00B050"/>
                </a:solidFill>
              </a:rPr>
              <a:t> </a:t>
            </a:r>
            <a:r>
              <a:rPr lang="en-US" sz="3600" b="1" dirty="0" err="1">
                <a:solidFill>
                  <a:srgbClr val="00B050"/>
                </a:solidFill>
              </a:rPr>
              <a:t>trong</a:t>
            </a:r>
            <a:r>
              <a:rPr lang="en-US" sz="3600" b="1" dirty="0">
                <a:solidFill>
                  <a:srgbClr val="00B050"/>
                </a:solidFill>
              </a:rPr>
              <a:t> </a:t>
            </a:r>
            <a:r>
              <a:rPr lang="en-US" sz="3600" b="1" dirty="0" err="1">
                <a:solidFill>
                  <a:srgbClr val="00B050"/>
                </a:solidFill>
              </a:rPr>
              <a:t>số</a:t>
            </a:r>
            <a:r>
              <a:rPr lang="en-US" sz="3600" b="1" dirty="0">
                <a:solidFill>
                  <a:srgbClr val="00B050"/>
                </a:solidFill>
              </a:rPr>
              <a:t> </a:t>
            </a:r>
            <a:r>
              <a:rPr lang="en-US" sz="3600" b="1" dirty="0" err="1">
                <a:solidFill>
                  <a:srgbClr val="00B050"/>
                </a:solidFill>
              </a:rPr>
              <a:t>các</a:t>
            </a:r>
            <a:r>
              <a:rPr lang="en-US" sz="3600" b="1" dirty="0">
                <a:solidFill>
                  <a:srgbClr val="00B050"/>
                </a:solidFill>
              </a:rPr>
              <a:t> Nguyên </a:t>
            </a:r>
            <a:r>
              <a:rPr lang="en-US" sz="3600" b="1" dirty="0" err="1">
                <a:solidFill>
                  <a:srgbClr val="00B050"/>
                </a:solidFill>
              </a:rPr>
              <a:t>tố</a:t>
            </a:r>
            <a:r>
              <a:rPr lang="en-US" sz="3600" b="1" dirty="0">
                <a:solidFill>
                  <a:srgbClr val="00B050"/>
                </a:solidFill>
              </a:rPr>
              <a:t> Li, Na, C, O </a:t>
            </a:r>
            <a:r>
              <a:rPr lang="en-US" sz="3600" b="1" dirty="0" err="1">
                <a:solidFill>
                  <a:srgbClr val="00B050"/>
                </a:solidFill>
              </a:rPr>
              <a:t>có</a:t>
            </a:r>
            <a:r>
              <a:rPr lang="en-US" sz="3600" b="1" dirty="0">
                <a:solidFill>
                  <a:srgbClr val="00B050"/>
                </a:solidFill>
              </a:rPr>
              <a:t> </a:t>
            </a:r>
            <a:r>
              <a:rPr lang="en-US" sz="3600" b="1" dirty="0" err="1">
                <a:solidFill>
                  <a:srgbClr val="00B050"/>
                </a:solidFill>
              </a:rPr>
              <a:t>cùng</a:t>
            </a:r>
            <a:r>
              <a:rPr lang="en-US" sz="3600" b="1" dirty="0">
                <a:solidFill>
                  <a:srgbClr val="00B050"/>
                </a:solidFill>
              </a:rPr>
              <a:t> </a:t>
            </a:r>
            <a:r>
              <a:rPr lang="en-US" sz="3600" b="1" dirty="0" err="1">
                <a:solidFill>
                  <a:srgbClr val="00B050"/>
                </a:solidFill>
              </a:rPr>
              <a:t>số</a:t>
            </a:r>
            <a:r>
              <a:rPr lang="en-US" sz="3600" b="1" dirty="0">
                <a:solidFill>
                  <a:srgbClr val="00B050"/>
                </a:solidFill>
              </a:rPr>
              <a:t> </a:t>
            </a:r>
            <a:r>
              <a:rPr lang="en-US" sz="3600" b="1" dirty="0" err="1">
                <a:solidFill>
                  <a:srgbClr val="00B050"/>
                </a:solidFill>
              </a:rPr>
              <a:t>lớp</a:t>
            </a:r>
            <a:r>
              <a:rPr lang="en-US" sz="3600" b="1" dirty="0">
                <a:solidFill>
                  <a:srgbClr val="00B050"/>
                </a:solidFill>
              </a:rPr>
              <a:t> electron </a:t>
            </a:r>
            <a:r>
              <a:rPr lang="en-US" sz="3600" b="1" dirty="0" err="1">
                <a:solidFill>
                  <a:srgbClr val="00B050"/>
                </a:solidFill>
              </a:rPr>
              <a:t>trong</a:t>
            </a:r>
            <a:r>
              <a:rPr lang="en-US" sz="3600" b="1" dirty="0">
                <a:solidFill>
                  <a:srgbClr val="00B050"/>
                </a:solidFill>
              </a:rPr>
              <a:t> </a:t>
            </a:r>
            <a:r>
              <a:rPr lang="en-US" sz="3600" b="1" dirty="0" err="1">
                <a:solidFill>
                  <a:srgbClr val="00B050"/>
                </a:solidFill>
              </a:rPr>
              <a:t>nguyên</a:t>
            </a:r>
            <a:r>
              <a:rPr lang="en-US" sz="3600" b="1" dirty="0">
                <a:solidFill>
                  <a:srgbClr val="00B050"/>
                </a:solidFill>
              </a:rPr>
              <a:t> </a:t>
            </a:r>
            <a:r>
              <a:rPr lang="en-US" sz="3600" b="1" dirty="0" err="1">
                <a:solidFill>
                  <a:srgbClr val="00B050"/>
                </a:solidFill>
              </a:rPr>
              <a:t>tử</a:t>
            </a:r>
            <a:r>
              <a:rPr lang="en-US" sz="3600" b="1" dirty="0">
                <a:solidFill>
                  <a:srgbClr val="00B050"/>
                </a:solidFill>
              </a:rPr>
              <a:t>?</a:t>
            </a:r>
            <a:endParaRPr lang="en-US" sz="3600" b="1" dirty="0">
              <a:solidFill>
                <a:srgbClr val="00B050"/>
              </a:solidFill>
              <a:effectLst/>
            </a:endParaRPr>
          </a:p>
        </p:txBody>
      </p:sp>
    </p:spTree>
    <p:extLst>
      <p:ext uri="{BB962C8B-B14F-4D97-AF65-F5344CB8AC3E}">
        <p14:creationId xmlns:p14="http://schemas.microsoft.com/office/powerpoint/2010/main" val="3035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1692" y="350486"/>
            <a:ext cx="11711354" cy="2554545"/>
          </a:xfrm>
          <a:prstGeom prst="rect">
            <a:avLst/>
          </a:prstGeom>
        </p:spPr>
        <p:txBody>
          <a:bodyPr wrap="square">
            <a:spAutoFit/>
          </a:bodyPr>
          <a:lstStyle/>
          <a:p>
            <a:r>
              <a:rPr lang="vi-VN" sz="3200" b="1" dirty="0">
                <a:solidFill>
                  <a:srgbClr val="FF0000"/>
                </a:solidFill>
                <a:latin typeface="Times New Roman" pitchFamily="18" charset="0"/>
                <a:cs typeface="Times New Roman" pitchFamily="18" charset="0"/>
              </a:rPr>
              <a:t>Câu </a:t>
            </a:r>
            <a:r>
              <a:rPr lang="en-US" sz="3200" b="1" dirty="0">
                <a:solidFill>
                  <a:srgbClr val="FF0000"/>
                </a:solidFill>
                <a:latin typeface="Times New Roman" pitchFamily="18" charset="0"/>
                <a:cs typeface="Times New Roman" pitchFamily="18" charset="0"/>
              </a:rPr>
              <a:t>3</a:t>
            </a:r>
            <a:r>
              <a:rPr lang="vi-VN" sz="3200" b="1" dirty="0">
                <a:solidFill>
                  <a:srgbClr val="FF0000"/>
                </a:solidFill>
                <a:latin typeface="Times New Roman" pitchFamily="18" charset="0"/>
                <a:cs typeface="Times New Roman" pitchFamily="18" charset="0"/>
              </a:rPr>
              <a:t>.</a:t>
            </a:r>
            <a:r>
              <a:rPr lang="vi-VN" sz="3200" b="1" dirty="0">
                <a:solidFill>
                  <a:srgbClr val="00B050"/>
                </a:solidFill>
                <a:latin typeface="Times New Roman" pitchFamily="18" charset="0"/>
                <a:cs typeface="Times New Roman" pitchFamily="18" charset="0"/>
              </a:rPr>
              <a:t> </a:t>
            </a:r>
            <a:r>
              <a:rPr lang="en-US" sz="3200" b="1" dirty="0">
                <a:solidFill>
                  <a:srgbClr val="00B050"/>
                </a:solidFill>
                <a:latin typeface="Times New Roman" pitchFamily="18" charset="0"/>
                <a:cs typeface="Times New Roman" pitchFamily="18" charset="0"/>
              </a:rPr>
              <a:t>Cho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sau</a:t>
            </a:r>
            <a:r>
              <a:rPr lang="en-US" sz="3200" b="1" dirty="0">
                <a:solidFill>
                  <a:srgbClr val="00B050"/>
                </a:solidFill>
                <a:latin typeface="Times New Roman" pitchFamily="18" charset="0"/>
                <a:cs typeface="Times New Roman" pitchFamily="18" charset="0"/>
              </a:rPr>
              <a:t>:     P,  Ba,  </a:t>
            </a:r>
            <a:r>
              <a:rPr lang="en-US" sz="3200" b="1" dirty="0" err="1">
                <a:solidFill>
                  <a:srgbClr val="00B050"/>
                </a:solidFill>
                <a:latin typeface="Times New Roman" pitchFamily="18" charset="0"/>
                <a:cs typeface="Times New Roman" pitchFamily="18" charset="0"/>
              </a:rPr>
              <a:t>Rb</a:t>
            </a:r>
            <a:r>
              <a:rPr lang="en-US" sz="3200" b="1" dirty="0">
                <a:solidFill>
                  <a:srgbClr val="00B050"/>
                </a:solidFill>
                <a:latin typeface="Times New Roman" pitchFamily="18" charset="0"/>
                <a:cs typeface="Times New Roman" pitchFamily="18" charset="0"/>
              </a:rPr>
              <a:t>, Cu, Fe, Ne, Si</a:t>
            </a:r>
          </a:p>
          <a:p>
            <a:r>
              <a:rPr lang="en-US" sz="3200" b="1" dirty="0">
                <a:solidFill>
                  <a:srgbClr val="00B050"/>
                </a:solidFill>
                <a:latin typeface="Times New Roman" pitchFamily="18" charset="0"/>
                <a:cs typeface="Times New Roman" pitchFamily="18" charset="0"/>
              </a:rPr>
              <a:t>a) </a:t>
            </a:r>
            <a:r>
              <a:rPr lang="en-US" sz="3200" b="1" dirty="0" err="1">
                <a:solidFill>
                  <a:srgbClr val="00B050"/>
                </a:solidFill>
                <a:latin typeface="Times New Roman" pitchFamily="18" charset="0"/>
                <a:cs typeface="Times New Roman" pitchFamily="18" charset="0"/>
              </a:rPr>
              <a:t>Sử</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dụng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bảng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tuần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hoàn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hãy</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cho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biết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nào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kim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loại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nào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là</a:t>
            </a:r>
            <a:r>
              <a:rPr lang="en-US" sz="3200" b="1" dirty="0">
                <a:solidFill>
                  <a:srgbClr val="00B050"/>
                </a:solidFill>
                <a:latin typeface="Times New Roman" pitchFamily="18" charset="0"/>
                <a:cs typeface="Times New Roman" pitchFamily="18" charset="0"/>
              </a:rPr>
              <a:t> phi </a:t>
            </a:r>
            <a:r>
              <a:rPr lang="en-US" sz="3200" b="1" dirty="0" err="1">
                <a:solidFill>
                  <a:srgbClr val="00B050"/>
                </a:solidFill>
                <a:latin typeface="Times New Roman" pitchFamily="18" charset="0"/>
                <a:cs typeface="Times New Roman" pitchFamily="18" charset="0"/>
              </a:rPr>
              <a:t>kim</a:t>
            </a:r>
            <a:endParaRPr lang="en-US" sz="3200" b="1" dirty="0">
              <a:solidFill>
                <a:srgbClr val="00B050"/>
              </a:solidFill>
              <a:latin typeface="Times New Roman" pitchFamily="18" charset="0"/>
              <a:cs typeface="Times New Roman" pitchFamily="18" charset="0"/>
            </a:endParaRPr>
          </a:p>
          <a:p>
            <a:r>
              <a:rPr lang="en-US" sz="3200" b="1" dirty="0">
                <a:solidFill>
                  <a:srgbClr val="00B050"/>
                </a:solidFill>
                <a:latin typeface="Times New Roman" pitchFamily="18" charset="0"/>
                <a:cs typeface="Times New Roman" pitchFamily="18" charset="0"/>
              </a:rPr>
              <a:t>b) </a:t>
            </a:r>
            <a:r>
              <a:rPr lang="en-US" sz="3200" b="1" dirty="0" err="1">
                <a:solidFill>
                  <a:srgbClr val="00B050"/>
                </a:solidFill>
                <a:latin typeface="Times New Roman" pitchFamily="18" charset="0"/>
                <a:cs typeface="Times New Roman" pitchFamily="18" charset="0"/>
              </a:rPr>
              <a:t>Nêu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ứng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dụng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đời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sống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một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trong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các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nguyên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tố</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trên</a:t>
            </a:r>
            <a:r>
              <a:rPr lang="en-US" sz="3200" b="1" dirty="0">
                <a:solidFill>
                  <a:srgbClr val="00B050"/>
                </a:solidFill>
                <a:latin typeface="Times New Roman" pitchFamily="18" charset="0"/>
                <a:cs typeface="Times New Roman" pitchFamily="18" charset="0"/>
              </a:rPr>
              <a:t>.</a:t>
            </a:r>
          </a:p>
        </p:txBody>
      </p:sp>
      <p:sp>
        <p:nvSpPr>
          <p:cNvPr id="5" name="Rectangle 4"/>
          <p:cNvSpPr/>
          <p:nvPr/>
        </p:nvSpPr>
        <p:spPr>
          <a:xfrm>
            <a:off x="351692" y="3458088"/>
            <a:ext cx="11582400" cy="2677656"/>
          </a:xfrm>
          <a:prstGeom prst="rect">
            <a:avLst/>
          </a:prstGeom>
        </p:spPr>
        <p:txBody>
          <a:bodyPr wrap="square">
            <a:spAutoFit/>
          </a:bodyPr>
          <a:lstStyle/>
          <a:p>
            <a:r>
              <a:rPr lang="en-US" sz="2800" b="1" dirty="0">
                <a:solidFill>
                  <a:srgbClr val="0070C0"/>
                </a:solidFill>
                <a:latin typeface="Times New Roman" pitchFamily="18" charset="0"/>
                <a:cs typeface="Times New Roman" pitchFamily="18" charset="0"/>
              </a:rPr>
              <a:t>a) </a:t>
            </a:r>
          </a:p>
          <a:p>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kim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loại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Ba, </a:t>
            </a:r>
            <a:r>
              <a:rPr lang="en-US" sz="2800" b="1" dirty="0" err="1">
                <a:solidFill>
                  <a:srgbClr val="0070C0"/>
                </a:solidFill>
                <a:latin typeface="Times New Roman" pitchFamily="18" charset="0"/>
                <a:cs typeface="Times New Roman" pitchFamily="18" charset="0"/>
              </a:rPr>
              <a:t>Rb</a:t>
            </a:r>
            <a:r>
              <a:rPr lang="en-US" sz="2800" b="1" dirty="0">
                <a:solidFill>
                  <a:srgbClr val="0070C0"/>
                </a:solidFill>
                <a:latin typeface="Times New Roman" pitchFamily="18" charset="0"/>
                <a:cs typeface="Times New Roman" pitchFamily="18" charset="0"/>
              </a:rPr>
              <a:t>, Cu, Fe</a:t>
            </a:r>
          </a:p>
          <a:p>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Các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phi </a:t>
            </a:r>
            <a:r>
              <a:rPr lang="en-US" sz="2800" b="1" dirty="0" err="1">
                <a:solidFill>
                  <a:srgbClr val="0070C0"/>
                </a:solidFill>
                <a:latin typeface="Times New Roman" pitchFamily="18" charset="0"/>
                <a:cs typeface="Times New Roman" pitchFamily="18" charset="0"/>
              </a:rPr>
              <a:t>kim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P, Si</a:t>
            </a:r>
          </a:p>
          <a:p>
            <a:r>
              <a:rPr lang="en-US" sz="2800" b="1" dirty="0">
                <a:solidFill>
                  <a:srgbClr val="0070C0"/>
                </a:solidFill>
                <a:latin typeface="Times New Roman" pitchFamily="18" charset="0"/>
                <a:cs typeface="Times New Roman" pitchFamily="18" charset="0"/>
              </a:rPr>
              <a:t>b) </a:t>
            </a:r>
            <a:r>
              <a:rPr lang="en-US" sz="2800" b="1" dirty="0" err="1">
                <a:solidFill>
                  <a:srgbClr val="0070C0"/>
                </a:solidFill>
                <a:latin typeface="Times New Roman" pitchFamily="18" charset="0"/>
                <a:cs typeface="Times New Roman" pitchFamily="18" charset="0"/>
              </a:rPr>
              <a:t>Ứng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dụng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Nhôm</a:t>
            </a:r>
            <a:r>
              <a:rPr lang="en-US" sz="2800" b="1" dirty="0">
                <a:solidFill>
                  <a:srgbClr val="0070C0"/>
                </a:solidFill>
                <a:latin typeface="Times New Roman" pitchFamily="18" charset="0"/>
                <a:cs typeface="Times New Roman" pitchFamily="18" charset="0"/>
              </a:rPr>
              <a:t> (Al) </a:t>
            </a:r>
            <a:r>
              <a:rPr lang="en-US" sz="2800" b="1" dirty="0" err="1">
                <a:solidFill>
                  <a:srgbClr val="0070C0"/>
                </a:solidFill>
                <a:latin typeface="Times New Roman" pitchFamily="18" charset="0"/>
                <a:cs typeface="Times New Roman" pitchFamily="18" charset="0"/>
              </a:rPr>
              <a:t>trong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đời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sống</a:t>
            </a:r>
            <a:endParaRPr lang="en-US" sz="2800" b="1" dirty="0">
              <a:solidFill>
                <a:srgbClr val="0070C0"/>
              </a:solidFill>
              <a:latin typeface="Times New Roman" pitchFamily="18" charset="0"/>
              <a:cs typeface="Times New Roman" pitchFamily="18" charset="0"/>
            </a:endParaRPr>
          </a:p>
          <a:p>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Được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dùng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để</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chế</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tạo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máy</a:t>
            </a:r>
            <a:r>
              <a:rPr lang="en-US" sz="2800" b="1" dirty="0">
                <a:solidFill>
                  <a:srgbClr val="0070C0"/>
                </a:solidFill>
                <a:latin typeface="Times New Roman" pitchFamily="18" charset="0"/>
                <a:cs typeface="Times New Roman" pitchFamily="18" charset="0"/>
              </a:rPr>
              <a:t> bay, ô </a:t>
            </a:r>
            <a:r>
              <a:rPr lang="en-US" sz="2800" b="1" dirty="0" err="1">
                <a:solidFill>
                  <a:srgbClr val="0070C0"/>
                </a:solidFill>
                <a:latin typeface="Times New Roman" pitchFamily="18" charset="0"/>
                <a:cs typeface="Times New Roman" pitchFamily="18" charset="0"/>
              </a:rPr>
              <a:t>tô</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lửa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tàu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vũ</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trụ</a:t>
            </a:r>
            <a:endParaRPr lang="en-US" sz="2800" b="1" dirty="0">
              <a:solidFill>
                <a:srgbClr val="0070C0"/>
              </a:solidFill>
              <a:latin typeface="Times New Roman" pitchFamily="18" charset="0"/>
              <a:cs typeface="Times New Roman" pitchFamily="18" charset="0"/>
            </a:endParaRPr>
          </a:p>
          <a:p>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Dùng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trong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xây</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dựng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cửa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trang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nội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thất</a:t>
            </a:r>
            <a:endParaRPr lang="en-US" sz="2800" b="1" dirty="0">
              <a:solidFill>
                <a:srgbClr val="0070C0"/>
              </a:solidFill>
              <a:latin typeface="Times New Roman" pitchFamily="18" charset="0"/>
              <a:cs typeface="Times New Roman" pitchFamily="18" charset="0"/>
            </a:endParaRPr>
          </a:p>
        </p:txBody>
      </p:sp>
      <p:sp>
        <p:nvSpPr>
          <p:cNvPr id="6" name="Rectangle 5"/>
          <p:cNvSpPr/>
          <p:nvPr/>
        </p:nvSpPr>
        <p:spPr>
          <a:xfrm>
            <a:off x="5085189" y="3018528"/>
            <a:ext cx="144943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án</a:t>
            </a:r>
            <a:endParaRPr lang="en-US" sz="3200" dirty="0"/>
          </a:p>
        </p:txBody>
      </p:sp>
    </p:spTree>
    <p:extLst>
      <p:ext uri="{BB962C8B-B14F-4D97-AF65-F5344CB8AC3E}">
        <p14:creationId xmlns:p14="http://schemas.microsoft.com/office/powerpoint/2010/main" val="406563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6524" y="191144"/>
            <a:ext cx="11875476" cy="523220"/>
          </a:xfrm>
          <a:prstGeom prst="rect">
            <a:avLst/>
          </a:prstGeom>
        </p:spPr>
        <p:txBody>
          <a:bodyPr wrap="square">
            <a:spAutoFit/>
          </a:bodyPr>
          <a:lstStyle/>
          <a:p>
            <a:r>
              <a:rPr lang="en-US" sz="2800" b="1" dirty="0" err="1">
                <a:solidFill>
                  <a:srgbClr val="00B050"/>
                </a:solidFill>
                <a:latin typeface="Times New Roman" pitchFamily="18" charset="0"/>
                <a:cs typeface="Times New Roman" pitchFamily="18" charset="0"/>
              </a:rPr>
              <a:t>Câu</a:t>
            </a:r>
            <a:r>
              <a:rPr lang="en-US" sz="2800" b="1" dirty="0">
                <a:solidFill>
                  <a:srgbClr val="00B050"/>
                </a:solidFill>
                <a:latin typeface="Times New Roman" pitchFamily="18" charset="0"/>
                <a:cs typeface="Times New Roman" pitchFamily="18" charset="0"/>
              </a:rPr>
              <a:t> 4: </a:t>
            </a:r>
            <a:r>
              <a:rPr lang="en-US" sz="2800" b="1" dirty="0" err="1">
                <a:solidFill>
                  <a:srgbClr val="00B050"/>
                </a:solidFill>
                <a:latin typeface="Times New Roman" pitchFamily="18" charset="0"/>
                <a:cs typeface="Times New Roman" pitchFamily="18" charset="0"/>
              </a:rPr>
              <a:t>Mô</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hình</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sắp</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xếp</a:t>
            </a:r>
            <a:r>
              <a:rPr lang="en-US" sz="2800" b="1" dirty="0">
                <a:solidFill>
                  <a:srgbClr val="00B050"/>
                </a:solidFill>
                <a:latin typeface="Times New Roman" pitchFamily="18" charset="0"/>
                <a:cs typeface="Times New Roman" pitchFamily="18" charset="0"/>
              </a:rPr>
              <a:t> electron </a:t>
            </a:r>
            <a:r>
              <a:rPr lang="en-US" sz="2800" b="1" dirty="0" err="1">
                <a:solidFill>
                  <a:srgbClr val="00B050"/>
                </a:solidFill>
                <a:latin typeface="Times New Roman" pitchFamily="18" charset="0"/>
                <a:cs typeface="Times New Roman" pitchFamily="18" charset="0"/>
              </a:rPr>
              <a:t>trong</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tử</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của</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nguyên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tố</a:t>
            </a:r>
            <a:r>
              <a:rPr lang="en-US" sz="2800" b="1" dirty="0">
                <a:solidFill>
                  <a:srgbClr val="00B050"/>
                </a:solidFill>
                <a:latin typeface="Times New Roman" pitchFamily="18" charset="0"/>
                <a:cs typeface="Times New Roman" pitchFamily="18" charset="0"/>
              </a:rPr>
              <a:t> X </a:t>
            </a:r>
            <a:r>
              <a:rPr lang="en-US" sz="2800" b="1" dirty="0" err="1">
                <a:solidFill>
                  <a:srgbClr val="00B050"/>
                </a:solidFill>
                <a:latin typeface="Times New Roman" pitchFamily="18" charset="0"/>
                <a:cs typeface="Times New Roman" pitchFamily="18" charset="0"/>
              </a:rPr>
              <a:t>như</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sau</a:t>
            </a:r>
            <a:r>
              <a:rPr lang="en-US" sz="2800" b="1" dirty="0">
                <a:solidFill>
                  <a:srgbClr val="00B050"/>
                </a:solidFill>
                <a:latin typeface="Times New Roman" pitchFamily="18" charset="0"/>
                <a:cs typeface="Times New Roman" pitchFamily="18" charset="0"/>
              </a:rPr>
              <a:t>:</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9713547" y="714363"/>
            <a:ext cx="2361222" cy="2017113"/>
          </a:xfrm>
          <a:prstGeom prst="rect">
            <a:avLst/>
          </a:prstGeom>
        </p:spPr>
      </p:pic>
      <p:sp>
        <p:nvSpPr>
          <p:cNvPr id="6" name="Rectangle 5"/>
          <p:cNvSpPr/>
          <p:nvPr/>
        </p:nvSpPr>
        <p:spPr>
          <a:xfrm>
            <a:off x="316522" y="796948"/>
            <a:ext cx="9226061" cy="2554545"/>
          </a:xfrm>
          <a:prstGeom prst="rect">
            <a:avLst/>
          </a:prstGeom>
        </p:spPr>
        <p:txBody>
          <a:bodyPr wrap="square">
            <a:spAutoFit/>
          </a:bodyPr>
          <a:lstStyle/>
          <a:p>
            <a:r>
              <a:rPr lang="en-US" sz="3200" b="1" dirty="0">
                <a:solidFill>
                  <a:srgbClr val="002060"/>
                </a:solidFill>
                <a:latin typeface="Times New Roman" pitchFamily="18" charset="0"/>
                <a:cs typeface="Times New Roman" pitchFamily="18" charset="0"/>
              </a:rPr>
              <a:t>a) </a:t>
            </a:r>
            <a:r>
              <a:rPr lang="en-US" sz="3200" b="1" dirty="0" err="1">
                <a:solidFill>
                  <a:srgbClr val="002060"/>
                </a:solidFill>
                <a:latin typeface="Times New Roman" pitchFamily="18" charset="0"/>
                <a:cs typeface="Times New Roman" pitchFamily="18" charset="0"/>
              </a:rPr>
              <a:t>Trong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nguyên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tử</a:t>
            </a:r>
            <a:r>
              <a:rPr lang="en-US" sz="3200" b="1" dirty="0">
                <a:solidFill>
                  <a:srgbClr val="002060"/>
                </a:solidFill>
                <a:latin typeface="Times New Roman" pitchFamily="18" charset="0"/>
                <a:cs typeface="Times New Roman" pitchFamily="18" charset="0"/>
              </a:rPr>
              <a:t> X </a:t>
            </a:r>
            <a:r>
              <a:rPr lang="en-US" sz="3200" b="1" dirty="0" err="1">
                <a:solidFill>
                  <a:srgbClr val="002060"/>
                </a:solidFill>
                <a:latin typeface="Times New Roman" pitchFamily="18" charset="0"/>
                <a:cs typeface="Times New Roman" pitchFamily="18" charset="0"/>
              </a:rPr>
              <a:t>có</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bao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nhiêu</a:t>
            </a:r>
            <a:r>
              <a:rPr lang="en-US" sz="3200" b="1" dirty="0">
                <a:solidFill>
                  <a:srgbClr val="002060"/>
                </a:solidFill>
                <a:latin typeface="Times New Roman" pitchFamily="18" charset="0"/>
                <a:cs typeface="Times New Roman" pitchFamily="18" charset="0"/>
              </a:rPr>
              <a:t> electron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được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sắp</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xếp</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thành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mấy</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lớp</a:t>
            </a:r>
            <a:r>
              <a:rPr lang="en-US" sz="3200" b="1" dirty="0">
                <a:solidFill>
                  <a:srgbClr val="002060"/>
                </a:solidFill>
                <a:latin typeface="Times New Roman" pitchFamily="18" charset="0"/>
                <a:cs typeface="Times New Roman" pitchFamily="18" charset="0"/>
              </a:rPr>
              <a:t>?</a:t>
            </a:r>
          </a:p>
          <a:p>
            <a:r>
              <a:rPr lang="en-US" sz="3200" b="1" dirty="0">
                <a:solidFill>
                  <a:srgbClr val="002060"/>
                </a:solidFill>
                <a:latin typeface="Times New Roman" pitchFamily="18" charset="0"/>
                <a:cs typeface="Times New Roman" pitchFamily="18" charset="0"/>
              </a:rPr>
              <a:t>b) </a:t>
            </a:r>
            <a:r>
              <a:rPr lang="en-US" sz="3200" b="1" dirty="0" err="1">
                <a:solidFill>
                  <a:srgbClr val="002060"/>
                </a:solidFill>
                <a:latin typeface="Times New Roman" pitchFamily="18" charset="0"/>
                <a:cs typeface="Times New Roman" pitchFamily="18" charset="0"/>
              </a:rPr>
              <a:t>Hãy</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biết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nguyên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tố</a:t>
            </a:r>
            <a:r>
              <a:rPr lang="en-US" sz="3200" b="1" dirty="0">
                <a:solidFill>
                  <a:srgbClr val="002060"/>
                </a:solidFill>
                <a:latin typeface="Times New Roman" pitchFamily="18" charset="0"/>
                <a:cs typeface="Times New Roman" pitchFamily="18" charset="0"/>
              </a:rPr>
              <a:t> X</a:t>
            </a:r>
          </a:p>
          <a:p>
            <a:r>
              <a:rPr lang="en-US" sz="3200" b="1" dirty="0">
                <a:solidFill>
                  <a:srgbClr val="002060"/>
                </a:solidFill>
                <a:latin typeface="Times New Roman" pitchFamily="18" charset="0"/>
                <a:cs typeface="Times New Roman" pitchFamily="18" charset="0"/>
              </a:rPr>
              <a:t>c) </a:t>
            </a:r>
            <a:r>
              <a:rPr lang="en-US" sz="3200" b="1" dirty="0" err="1">
                <a:solidFill>
                  <a:srgbClr val="002060"/>
                </a:solidFill>
                <a:latin typeface="Times New Roman" pitchFamily="18" charset="0"/>
                <a:cs typeface="Times New Roman" pitchFamily="18" charset="0"/>
              </a:rPr>
              <a:t>Gọi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một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nguyên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tố</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khác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nguyên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tử</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nó</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có</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cùng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số</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lớp</a:t>
            </a:r>
            <a:r>
              <a:rPr lang="en-US" sz="3200" b="1" dirty="0">
                <a:solidFill>
                  <a:srgbClr val="002060"/>
                </a:solidFill>
                <a:latin typeface="Times New Roman" pitchFamily="18" charset="0"/>
                <a:cs typeface="Times New Roman" pitchFamily="18" charset="0"/>
              </a:rPr>
              <a:t> electron </a:t>
            </a:r>
            <a:r>
              <a:rPr lang="en-US" sz="3200" b="1" dirty="0" err="1">
                <a:solidFill>
                  <a:srgbClr val="002060"/>
                </a:solidFill>
                <a:latin typeface="Times New Roman" pitchFamily="18" charset="0"/>
                <a:cs typeface="Times New Roman" pitchFamily="18" charset="0"/>
              </a:rPr>
              <a:t>với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nguyên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tử</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nguyên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tố</a:t>
            </a:r>
            <a:r>
              <a:rPr lang="en-US" sz="3200" b="1" dirty="0">
                <a:solidFill>
                  <a:srgbClr val="002060"/>
                </a:solidFill>
                <a:latin typeface="Times New Roman" pitchFamily="18" charset="0"/>
                <a:cs typeface="Times New Roman" pitchFamily="18" charset="0"/>
              </a:rPr>
              <a:t> X</a:t>
            </a:r>
          </a:p>
        </p:txBody>
      </p:sp>
      <p:sp>
        <p:nvSpPr>
          <p:cNvPr id="7" name="Rectangle 6"/>
          <p:cNvSpPr/>
          <p:nvPr/>
        </p:nvSpPr>
        <p:spPr>
          <a:xfrm>
            <a:off x="5085189" y="3303510"/>
            <a:ext cx="1449436"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Đáp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án</a:t>
            </a:r>
            <a:endParaRPr lang="en-US" sz="3200" dirty="0"/>
          </a:p>
        </p:txBody>
      </p:sp>
      <p:sp>
        <p:nvSpPr>
          <p:cNvPr id="8" name="Rectangle 7"/>
          <p:cNvSpPr/>
          <p:nvPr/>
        </p:nvSpPr>
        <p:spPr>
          <a:xfrm>
            <a:off x="158262" y="3791470"/>
            <a:ext cx="12033738" cy="2677656"/>
          </a:xfrm>
          <a:prstGeom prst="rect">
            <a:avLst/>
          </a:prstGeom>
        </p:spPr>
        <p:txBody>
          <a:bodyPr wrap="square">
            <a:spAutoFit/>
          </a:bodyPr>
          <a:lstStyle/>
          <a:p>
            <a:pPr lvl="0"/>
            <a:r>
              <a:rPr lang="en-US" sz="2800" b="1" dirty="0">
                <a:solidFill>
                  <a:srgbClr val="0070C0"/>
                </a:solidFill>
                <a:latin typeface="Times New Roman" pitchFamily="18" charset="0"/>
                <a:cs typeface="Times New Roman" pitchFamily="18" charset="0"/>
              </a:rPr>
              <a:t>a) </a:t>
            </a:r>
            <a:r>
              <a:rPr lang="en-US" sz="2800" b="1" dirty="0" err="1">
                <a:solidFill>
                  <a:srgbClr val="0070C0"/>
                </a:solidFill>
                <a:latin typeface="Times New Roman" pitchFamily="18" charset="0"/>
                <a:cs typeface="Times New Roman" pitchFamily="18" charset="0"/>
              </a:rPr>
              <a:t>Mô</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hình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cấu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tạo</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tử</a:t>
            </a:r>
            <a:r>
              <a:rPr lang="en-US" sz="2800" b="1" dirty="0">
                <a:solidFill>
                  <a:srgbClr val="0070C0"/>
                </a:solidFill>
                <a:latin typeface="Times New Roman" pitchFamily="18" charset="0"/>
                <a:cs typeface="Times New Roman" pitchFamily="18" charset="0"/>
              </a:rPr>
              <a:t> X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10 </a:t>
            </a:r>
            <a:r>
              <a:rPr lang="en-US" sz="2800" b="1" dirty="0" err="1">
                <a:solidFill>
                  <a:srgbClr val="0070C0"/>
                </a:solidFill>
                <a:latin typeface="Times New Roman" pitchFamily="18" charset="0"/>
                <a:cs typeface="Times New Roman" pitchFamily="18" charset="0"/>
              </a:rPr>
              <a:t>hình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tròn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nhỏ</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màu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xanh</a:t>
            </a:r>
            <a:r>
              <a:rPr lang="en-US" sz="2800" b="1" dirty="0">
                <a:solidFill>
                  <a:srgbClr val="0070C0"/>
                </a:solidFill>
                <a:latin typeface="Times New Roman" pitchFamily="18" charset="0"/>
                <a:cs typeface="Times New Roman" pitchFamily="18" charset="0"/>
              </a:rPr>
              <a:t>, 2 </a:t>
            </a:r>
            <a:r>
              <a:rPr lang="en-US" sz="2800" b="1" dirty="0" err="1">
                <a:solidFill>
                  <a:srgbClr val="0070C0"/>
                </a:solidFill>
                <a:latin typeface="Times New Roman" pitchFamily="18" charset="0"/>
                <a:cs typeface="Times New Roman" pitchFamily="18" charset="0"/>
              </a:rPr>
              <a:t>đường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tròn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xung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quanh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hạt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nhân</a:t>
            </a:r>
            <a:r>
              <a:rPr lang="en-US" sz="2800" b="1" dirty="0">
                <a:solidFill>
                  <a:srgbClr val="0070C0"/>
                </a:solidFill>
                <a:latin typeface="Times New Roman" pitchFamily="18" charset="0"/>
                <a:cs typeface="Times New Roman" pitchFamily="18" charset="0"/>
              </a:rPr>
              <a:t>. =&gt;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tử</a:t>
            </a:r>
            <a:r>
              <a:rPr lang="en-US" sz="2800" b="1" dirty="0">
                <a:solidFill>
                  <a:srgbClr val="0070C0"/>
                </a:solidFill>
                <a:latin typeface="Times New Roman" pitchFamily="18" charset="0"/>
                <a:cs typeface="Times New Roman" pitchFamily="18" charset="0"/>
              </a:rPr>
              <a:t> X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10 electron </a:t>
            </a:r>
            <a:r>
              <a:rPr lang="en-US" sz="2800" b="1" dirty="0" err="1">
                <a:solidFill>
                  <a:srgbClr val="0070C0"/>
                </a:solidFill>
                <a:latin typeface="Times New Roman" pitchFamily="18" charset="0"/>
                <a:cs typeface="Times New Roman" pitchFamily="18" charset="0"/>
              </a:rPr>
              <a:t>và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2 </a:t>
            </a:r>
            <a:r>
              <a:rPr lang="en-US" sz="2800" b="1" dirty="0" err="1">
                <a:solidFill>
                  <a:srgbClr val="0070C0"/>
                </a:solidFill>
                <a:latin typeface="Times New Roman" pitchFamily="18" charset="0"/>
                <a:cs typeface="Times New Roman" pitchFamily="18" charset="0"/>
              </a:rPr>
              <a:t>lớp</a:t>
            </a:r>
            <a:r>
              <a:rPr lang="en-US" sz="2800" b="1" dirty="0">
                <a:solidFill>
                  <a:srgbClr val="0070C0"/>
                </a:solidFill>
                <a:latin typeface="Times New Roman" pitchFamily="18" charset="0"/>
                <a:cs typeface="Times New Roman" pitchFamily="18" charset="0"/>
              </a:rPr>
              <a:t> electron</a:t>
            </a:r>
          </a:p>
          <a:p>
            <a:r>
              <a:rPr lang="en-US" sz="2800" b="1" dirty="0">
                <a:solidFill>
                  <a:srgbClr val="0070C0"/>
                </a:solidFill>
                <a:latin typeface="Times New Roman" pitchFamily="18" charset="0"/>
                <a:cs typeface="Times New Roman" pitchFamily="18" charset="0"/>
              </a:rPr>
              <a:t>b)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tử</a:t>
            </a:r>
            <a:r>
              <a:rPr lang="en-US" sz="2800" b="1" dirty="0">
                <a:solidFill>
                  <a:srgbClr val="0070C0"/>
                </a:solidFill>
                <a:latin typeface="Times New Roman" pitchFamily="18" charset="0"/>
                <a:cs typeface="Times New Roman" pitchFamily="18" charset="0"/>
              </a:rPr>
              <a:t> X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điện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tích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hạt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nhân</a:t>
            </a:r>
            <a:r>
              <a:rPr lang="en-US" sz="2800" b="1" dirty="0">
                <a:solidFill>
                  <a:srgbClr val="0070C0"/>
                </a:solidFill>
                <a:latin typeface="Times New Roman" pitchFamily="18" charset="0"/>
                <a:cs typeface="Times New Roman" pitchFamily="18" charset="0"/>
              </a:rPr>
              <a:t> = +10     =&gt; </a:t>
            </a:r>
            <a:r>
              <a:rPr lang="en-US" sz="2800" b="1" dirty="0" err="1">
                <a:solidFill>
                  <a:srgbClr val="0070C0"/>
                </a:solidFill>
                <a:latin typeface="Times New Roman" pitchFamily="18" charset="0"/>
                <a:cs typeface="Times New Roman" pitchFamily="18" charset="0"/>
              </a:rPr>
              <a:t>STT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X </a:t>
            </a:r>
            <a:r>
              <a:rPr lang="en-US" sz="2800" b="1" dirty="0" err="1">
                <a:solidFill>
                  <a:srgbClr val="0070C0"/>
                </a:solidFill>
                <a:latin typeface="Times New Roman" pitchFamily="18" charset="0"/>
                <a:cs typeface="Times New Roman" pitchFamily="18" charset="0"/>
              </a:rPr>
              <a:t>trong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bảng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tuần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hoàn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10  =&gt; X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Neon</a:t>
            </a:r>
          </a:p>
          <a:p>
            <a:r>
              <a:rPr lang="en-US" sz="2800" b="1" dirty="0">
                <a:solidFill>
                  <a:srgbClr val="0070C0"/>
                </a:solidFill>
                <a:latin typeface="Times New Roman" pitchFamily="18" charset="0"/>
                <a:cs typeface="Times New Roman" pitchFamily="18" charset="0"/>
              </a:rPr>
              <a:t>c)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X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2 </a:t>
            </a:r>
            <a:r>
              <a:rPr lang="en-US" sz="2800" b="1" dirty="0" err="1">
                <a:solidFill>
                  <a:srgbClr val="0070C0"/>
                </a:solidFill>
                <a:latin typeface="Times New Roman" pitchFamily="18" charset="0"/>
                <a:cs typeface="Times New Roman" pitchFamily="18" charset="0"/>
              </a:rPr>
              <a:t>lớp</a:t>
            </a:r>
            <a:r>
              <a:rPr lang="en-US" sz="2800" b="1" dirty="0">
                <a:solidFill>
                  <a:srgbClr val="0070C0"/>
                </a:solidFill>
                <a:latin typeface="Times New Roman" pitchFamily="18" charset="0"/>
                <a:cs typeface="Times New Roman" pitchFamily="18" charset="0"/>
              </a:rPr>
              <a:t> electron =&gt; </a:t>
            </a:r>
            <a:r>
              <a:rPr lang="en-US" sz="2800" b="1" dirty="0" err="1">
                <a:solidFill>
                  <a:srgbClr val="0070C0"/>
                </a:solidFill>
                <a:latin typeface="Times New Roman" pitchFamily="18" charset="0"/>
                <a:cs typeface="Times New Roman" pitchFamily="18" charset="0"/>
              </a:rPr>
              <a:t>Nằm</a:t>
            </a:r>
            <a:r>
              <a:rPr lang="en-US" sz="2800" b="1" dirty="0">
                <a:solidFill>
                  <a:srgbClr val="0070C0"/>
                </a:solidFill>
                <a:latin typeface="Times New Roman" pitchFamily="18" charset="0"/>
                <a:cs typeface="Times New Roman" pitchFamily="18" charset="0"/>
              </a:rPr>
              <a:t> ở </a:t>
            </a:r>
            <a:r>
              <a:rPr lang="en-US" sz="2800" b="1" dirty="0" err="1">
                <a:solidFill>
                  <a:srgbClr val="0070C0"/>
                </a:solidFill>
                <a:latin typeface="Times New Roman" pitchFamily="18" charset="0"/>
                <a:cs typeface="Times New Roman" pitchFamily="18" charset="0"/>
              </a:rPr>
              <a:t>chu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kì</a:t>
            </a:r>
            <a:r>
              <a:rPr lang="en-US" sz="2800" b="1" dirty="0">
                <a:solidFill>
                  <a:srgbClr val="0070C0"/>
                </a:solidFill>
                <a:latin typeface="Times New Roman" pitchFamily="18" charset="0"/>
                <a:cs typeface="Times New Roman" pitchFamily="18" charset="0"/>
              </a:rPr>
              <a:t> 2 </a:t>
            </a:r>
            <a:r>
              <a:rPr lang="en-US" sz="2800" b="1" dirty="0" err="1">
                <a:solidFill>
                  <a:srgbClr val="0070C0"/>
                </a:solidFill>
                <a:latin typeface="Times New Roman" pitchFamily="18" charset="0"/>
                <a:cs typeface="Times New Roman" pitchFamily="18" charset="0"/>
              </a:rPr>
              <a:t>của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bảng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tuần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hoàn</a:t>
            </a:r>
            <a:endParaRPr lang="en-US" sz="2800" b="1" dirty="0">
              <a:solidFill>
                <a:srgbClr val="0070C0"/>
              </a:solidFill>
              <a:latin typeface="Times New Roman" pitchFamily="18" charset="0"/>
              <a:cs typeface="Times New Roman" pitchFamily="18" charset="0"/>
            </a:endParaRPr>
          </a:p>
          <a:p>
            <a:r>
              <a:rPr lang="en-US" sz="2800" b="1" dirty="0">
                <a:solidFill>
                  <a:srgbClr val="0070C0"/>
                </a:solidFill>
                <a:latin typeface="Times New Roman" pitchFamily="18" charset="0"/>
                <a:cs typeface="Times New Roman" pitchFamily="18" charset="0"/>
              </a:rPr>
              <a:t>=&gt;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tố</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cùng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nằm</a:t>
            </a:r>
            <a:r>
              <a:rPr lang="en-US" sz="2800" b="1" dirty="0">
                <a:solidFill>
                  <a:srgbClr val="0070C0"/>
                </a:solidFill>
                <a:latin typeface="Times New Roman" pitchFamily="18" charset="0"/>
                <a:cs typeface="Times New Roman" pitchFamily="18" charset="0"/>
              </a:rPr>
              <a:t> ở </a:t>
            </a:r>
            <a:r>
              <a:rPr lang="en-US" sz="2800" b="1" dirty="0" err="1">
                <a:solidFill>
                  <a:srgbClr val="0070C0"/>
                </a:solidFill>
                <a:latin typeface="Times New Roman" pitchFamily="18" charset="0"/>
                <a:cs typeface="Times New Roman" pitchFamily="18" charset="0"/>
              </a:rPr>
              <a:t>chu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kì</a:t>
            </a:r>
            <a:r>
              <a:rPr lang="en-US" sz="2800" b="1" dirty="0">
                <a:solidFill>
                  <a:srgbClr val="0070C0"/>
                </a:solidFill>
                <a:latin typeface="Times New Roman" pitchFamily="18" charset="0"/>
                <a:cs typeface="Times New Roman" pitchFamily="18" charset="0"/>
              </a:rPr>
              <a:t> 2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Oxygen, Nitrogen, Carbon…</a:t>
            </a:r>
          </a:p>
        </p:txBody>
      </p:sp>
    </p:spTree>
    <p:extLst>
      <p:ext uri="{BB962C8B-B14F-4D97-AF65-F5344CB8AC3E}">
        <p14:creationId xmlns:p14="http://schemas.microsoft.com/office/powerpoint/2010/main" val="418765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39975130"/>
              </p:ext>
            </p:extLst>
          </p:nvPr>
        </p:nvGraphicFramePr>
        <p:xfrm>
          <a:off x="168053" y="1936860"/>
          <a:ext cx="11906715" cy="665663"/>
        </p:xfrm>
        <a:graphic>
          <a:graphicData uri="http://schemas.openxmlformats.org/drawingml/2006/table">
            <a:tbl>
              <a:tblPr firstRow="1" firstCol="1" bandRow="1">
                <a:tableStyleId>{5C22544A-7EE6-4342-B048-85BDC9FD1C3A}</a:tableStyleId>
              </a:tblPr>
              <a:tblGrid>
                <a:gridCol w="2975802">
                  <a:extLst>
                    <a:ext uri="{9D8B030D-6E8A-4147-A177-3AD203B41FA5}">
                      <a16:colId xmlns:a16="http://schemas.microsoft.com/office/drawing/2014/main" val="20000"/>
                    </a:ext>
                  </a:extLst>
                </a:gridCol>
                <a:gridCol w="2976971">
                  <a:extLst>
                    <a:ext uri="{9D8B030D-6E8A-4147-A177-3AD203B41FA5}">
                      <a16:colId xmlns:a16="http://schemas.microsoft.com/office/drawing/2014/main" val="20001"/>
                    </a:ext>
                  </a:extLst>
                </a:gridCol>
                <a:gridCol w="2976971">
                  <a:extLst>
                    <a:ext uri="{9D8B030D-6E8A-4147-A177-3AD203B41FA5}">
                      <a16:colId xmlns:a16="http://schemas.microsoft.com/office/drawing/2014/main" val="20002"/>
                    </a:ext>
                  </a:extLst>
                </a:gridCol>
                <a:gridCol w="2976971">
                  <a:extLst>
                    <a:ext uri="{9D8B030D-6E8A-4147-A177-3AD203B41FA5}">
                      <a16:colId xmlns:a16="http://schemas.microsoft.com/office/drawing/2014/main" val="20003"/>
                    </a:ext>
                  </a:extLst>
                </a:gridCol>
              </a:tblGrid>
              <a:tr h="665663">
                <a:tc>
                  <a:txBody>
                    <a:bodyPr/>
                    <a:lstStyle/>
                    <a:p>
                      <a:pPr marL="179705">
                        <a:spcAft>
                          <a:spcPts val="0"/>
                        </a:spcAft>
                      </a:pPr>
                      <a:r>
                        <a:rPr lang="en-US" sz="3200" dirty="0">
                          <a:solidFill>
                            <a:srgbClr val="002060"/>
                          </a:solidFill>
                          <a:effectLst/>
                          <a:latin typeface="Times New Roman" pitchFamily="18" charset="0"/>
                          <a:cs typeface="Times New Roman" pitchFamily="18" charset="0"/>
                        </a:rPr>
                        <a:t>A. </a:t>
                      </a:r>
                      <a:r>
                        <a:rPr lang="en-US" sz="3200" dirty="0" err="1">
                          <a:solidFill>
                            <a:srgbClr val="002060"/>
                          </a:solidFill>
                          <a:effectLst/>
                          <a:latin typeface="Times New Roman" pitchFamily="18" charset="0"/>
                          <a:cs typeface="Times New Roman" pitchFamily="18" charset="0"/>
                        </a:rPr>
                        <a:t>Nhóm</a:t>
                      </a:r>
                      <a:r>
                        <a:rPr lang="en-US" sz="3200" dirty="0">
                          <a:solidFill>
                            <a:srgbClr val="002060"/>
                          </a:solidFill>
                          <a:effectLst/>
                          <a:latin typeface="Times New Roman" pitchFamily="18" charset="0"/>
                          <a:cs typeface="Times New Roman" pitchFamily="18" charset="0"/>
                        </a:rPr>
                        <a:t> IA.</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marL="179705">
                        <a:spcAft>
                          <a:spcPts val="0"/>
                        </a:spcAft>
                      </a:pPr>
                      <a:r>
                        <a:rPr lang="en-US" sz="3200" dirty="0">
                          <a:solidFill>
                            <a:srgbClr val="002060"/>
                          </a:solidFill>
                          <a:effectLst/>
                          <a:latin typeface="Times New Roman" pitchFamily="18" charset="0"/>
                          <a:cs typeface="Times New Roman" pitchFamily="18" charset="0"/>
                        </a:rPr>
                        <a:t>B. </a:t>
                      </a:r>
                      <a:r>
                        <a:rPr lang="en-US" sz="3200" dirty="0" err="1">
                          <a:solidFill>
                            <a:srgbClr val="002060"/>
                          </a:solidFill>
                          <a:effectLst/>
                          <a:latin typeface="Times New Roman" pitchFamily="18" charset="0"/>
                          <a:cs typeface="Times New Roman" pitchFamily="18" charset="0"/>
                        </a:rPr>
                        <a:t>Nhóm</a:t>
                      </a:r>
                      <a:r>
                        <a:rPr lang="en-US" sz="3200" dirty="0">
                          <a:solidFill>
                            <a:srgbClr val="002060"/>
                          </a:solidFill>
                          <a:effectLst/>
                          <a:latin typeface="Times New Roman" pitchFamily="18" charset="0"/>
                          <a:cs typeface="Times New Roman" pitchFamily="18" charset="0"/>
                        </a:rPr>
                        <a:t> IVA.</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marL="179705">
                        <a:spcAft>
                          <a:spcPts val="0"/>
                        </a:spcAft>
                      </a:pPr>
                      <a:r>
                        <a:rPr lang="en-US" sz="3200" dirty="0" err="1">
                          <a:solidFill>
                            <a:srgbClr val="002060"/>
                          </a:solidFill>
                          <a:effectLst/>
                          <a:latin typeface="Times New Roman" pitchFamily="18" charset="0"/>
                          <a:cs typeface="Times New Roman" pitchFamily="18" charset="0"/>
                        </a:rPr>
                        <a:t>C.Nhóm</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IIA</a:t>
                      </a:r>
                      <a:r>
                        <a:rPr lang="en-US" sz="3200" dirty="0">
                          <a:solidFill>
                            <a:srgbClr val="002060"/>
                          </a:solidFill>
                          <a:effectLst/>
                          <a:latin typeface="Times New Roman" pitchFamily="18" charset="0"/>
                          <a:cs typeface="Times New Roman" pitchFamily="18" charset="0"/>
                        </a:rPr>
                        <a:t>.</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tc>
                  <a:txBody>
                    <a:bodyPr/>
                    <a:lstStyle/>
                    <a:p>
                      <a:pPr marL="179705">
                        <a:spcAft>
                          <a:spcPts val="0"/>
                        </a:spcAft>
                      </a:pPr>
                      <a:r>
                        <a:rPr lang="en-US" sz="3200" dirty="0">
                          <a:solidFill>
                            <a:srgbClr val="002060"/>
                          </a:solidFill>
                          <a:effectLst/>
                          <a:latin typeface="Times New Roman" pitchFamily="18" charset="0"/>
                          <a:cs typeface="Times New Roman" pitchFamily="18" charset="0"/>
                        </a:rPr>
                        <a:t>D. </a:t>
                      </a:r>
                      <a:r>
                        <a:rPr lang="en-US" sz="3200" dirty="0" err="1">
                          <a:solidFill>
                            <a:srgbClr val="002060"/>
                          </a:solidFill>
                          <a:effectLst/>
                          <a:latin typeface="Times New Roman" pitchFamily="18" charset="0"/>
                          <a:cs typeface="Times New Roman" pitchFamily="18" charset="0"/>
                        </a:rPr>
                        <a:t>Nhóm</a:t>
                      </a:r>
                      <a:r>
                        <a:rPr lang="en-US" sz="3200" dirty="0">
                          <a:solidFill>
                            <a:srgbClr val="002060"/>
                          </a:solidFill>
                          <a:effectLst/>
                          <a:latin typeface="Times New Roman" pitchFamily="18" charset="0"/>
                          <a:cs typeface="Times New Roman" pitchFamily="18" charset="0"/>
                        </a:rPr>
                        <a:t> </a:t>
                      </a:r>
                      <a:r>
                        <a:rPr lang="en-US" sz="3200" dirty="0" err="1">
                          <a:solidFill>
                            <a:srgbClr val="002060"/>
                          </a:solidFill>
                          <a:effectLst/>
                          <a:latin typeface="Times New Roman" pitchFamily="18" charset="0"/>
                          <a:cs typeface="Times New Roman" pitchFamily="18" charset="0"/>
                        </a:rPr>
                        <a:t>VIIA</a:t>
                      </a:r>
                      <a:r>
                        <a:rPr lang="en-US" sz="3200" dirty="0">
                          <a:solidFill>
                            <a:srgbClr val="002060"/>
                          </a:solidFill>
                          <a:effectLst/>
                          <a:latin typeface="Times New Roman" pitchFamily="18" charset="0"/>
                          <a:cs typeface="Times New Roman" pitchFamily="18" charset="0"/>
                        </a:rPr>
                        <a:t>.</a:t>
                      </a:r>
                      <a:endParaRPr lang="en-US" sz="3200" dirty="0">
                        <a:solidFill>
                          <a:srgbClr val="002060"/>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sp>
        <p:nvSpPr>
          <p:cNvPr id="5" name="Rectangle 1"/>
          <p:cNvSpPr>
            <a:spLocks noChangeArrowheads="1"/>
          </p:cNvSpPr>
          <p:nvPr/>
        </p:nvSpPr>
        <p:spPr bwMode="auto">
          <a:xfrm>
            <a:off x="168055" y="655960"/>
            <a:ext cx="1190671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Câu</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4.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Nguyên</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tố</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phi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kim</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không</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thuộc</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nhóm</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nào</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sau</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đây</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trong</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bảng</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tuần</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hoàn</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các</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nguyên</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tố</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hoá</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00B050"/>
                </a:solidFill>
                <a:effectLst/>
                <a:latin typeface="Times New Roman" pitchFamily="18" charset="0"/>
                <a:ea typeface="Times New Roman" pitchFamily="18" charset="0"/>
                <a:cs typeface="Times New Roman" pitchFamily="18" charset="0"/>
              </a:rPr>
              <a:t>học</a:t>
            </a:r>
            <a:r>
              <a:rPr kumimoji="0" lang="en-US" sz="3200" b="1" i="0" u="none" strike="noStrike" cap="none" normalizeH="0" baseline="0" dirty="0">
                <a:ln>
                  <a:noFill/>
                </a:ln>
                <a:solidFill>
                  <a:srgbClr val="00B050"/>
                </a:solidFill>
                <a:effectLst/>
                <a:latin typeface="Times New Roman" pitchFamily="18" charset="0"/>
                <a:ea typeface="Times New Roman" pitchFamily="18" charset="0"/>
                <a:cs typeface="Times New Roman" pitchFamily="18" charset="0"/>
              </a:rPr>
              <a:t>?</a:t>
            </a:r>
            <a:endParaRPr kumimoji="0" lang="en-US" sz="3200" b="1" i="0" u="none" strike="noStrike" cap="none" normalizeH="0" baseline="0" dirty="0">
              <a:ln>
                <a:noFill/>
              </a:ln>
              <a:solidFill>
                <a:srgbClr val="00B050"/>
              </a:solidFill>
              <a:effectLst/>
              <a:latin typeface="Times New Roman" pitchFamily="18" charset="0"/>
              <a:cs typeface="Times New Roman" pitchFamily="18" charset="0"/>
            </a:endParaRPr>
          </a:p>
        </p:txBody>
      </p:sp>
      <p:sp>
        <p:nvSpPr>
          <p:cNvPr id="6" name="Oval 5"/>
          <p:cNvSpPr/>
          <p:nvPr/>
        </p:nvSpPr>
        <p:spPr>
          <a:xfrm>
            <a:off x="6283569" y="1922585"/>
            <a:ext cx="527539" cy="6447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59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err="1">
                <a:solidFill>
                  <a:srgbClr val="FF0000"/>
                </a:solidFill>
                <a:latin typeface="Times New Roman" pitchFamily="18" charset="0"/>
                <a:cs typeface="Times New Roman" pitchFamily="18" charset="0"/>
              </a:rPr>
              <a:t>Hướng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dẫn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học</a:t>
            </a:r>
            <a:r>
              <a:rPr lang="en-US" sz="3200" b="1" dirty="0">
                <a:solidFill>
                  <a:srgbClr val="FF0000"/>
                </a:solidFill>
                <a:latin typeface="Times New Roman" pitchFamily="18" charset="0"/>
                <a:cs typeface="Times New Roman" pitchFamily="18" charset="0"/>
              </a:rPr>
              <a:t> ở </a:t>
            </a:r>
            <a:r>
              <a:rPr lang="en-US" sz="3200" b="1" dirty="0" err="1">
                <a:solidFill>
                  <a:srgbClr val="FF0000"/>
                </a:solidFill>
                <a:latin typeface="Times New Roman" pitchFamily="18" charset="0"/>
                <a:cs typeface="Times New Roman" pitchFamily="18" charset="0"/>
              </a:rPr>
              <a:t>nhà</a:t>
            </a:r>
            <a:r>
              <a:rPr lang="en-US" sz="3200" b="1" dirty="0">
                <a:solidFill>
                  <a:srgbClr val="FF0000"/>
                </a:solidFill>
                <a:latin typeface="Times New Roman" pitchFamily="18" charset="0"/>
                <a:cs typeface="Times New Roman" pitchFamily="18" charset="0"/>
              </a:rPr>
              <a:t>:</a:t>
            </a:r>
          </a:p>
        </p:txBody>
      </p:sp>
      <p:sp>
        <p:nvSpPr>
          <p:cNvPr id="3" name="Content Placeholder 2"/>
          <p:cNvSpPr>
            <a:spLocks noGrp="1"/>
          </p:cNvSpPr>
          <p:nvPr>
            <p:ph idx="1"/>
          </p:nvPr>
        </p:nvSpPr>
        <p:spPr>
          <a:xfrm>
            <a:off x="838200" y="1825626"/>
            <a:ext cx="10515600" cy="1585790"/>
          </a:xfrm>
        </p:spPr>
        <p:txBody>
          <a:bodyPr/>
          <a:lstStyle/>
          <a:p>
            <a:pPr>
              <a:buFontTx/>
              <a:buChar char="-"/>
            </a:pPr>
            <a:r>
              <a:rPr lang="en-US" b="1" dirty="0" err="1">
                <a:solidFill>
                  <a:srgbClr val="002060"/>
                </a:solidFill>
                <a:latin typeface="Times New Roman" pitchFamily="18" charset="0"/>
                <a:cs typeface="Times New Roman" pitchFamily="18" charset="0"/>
              </a:rPr>
              <a:t>Học</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thuộc</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nội</a:t>
            </a:r>
            <a:r>
              <a:rPr lang="en-US" b="1" dirty="0">
                <a:solidFill>
                  <a:srgbClr val="002060"/>
                </a:solidFill>
                <a:latin typeface="Times New Roman" pitchFamily="18" charset="0"/>
                <a:cs typeface="Times New Roman" pitchFamily="18" charset="0"/>
              </a:rPr>
              <a:t> dung </a:t>
            </a:r>
            <a:r>
              <a:rPr lang="en-US" b="1" dirty="0" err="1">
                <a:solidFill>
                  <a:srgbClr val="002060"/>
                </a:solidFill>
                <a:latin typeface="Times New Roman" pitchFamily="18" charset="0"/>
                <a:cs typeface="Times New Roman" pitchFamily="18" charset="0"/>
              </a:rPr>
              <a:t>bài</a:t>
            </a:r>
            <a:r>
              <a:rPr lang="en-US" b="1" dirty="0">
                <a:solidFill>
                  <a:srgbClr val="002060"/>
                </a:solidFill>
                <a:latin typeface="Times New Roman" pitchFamily="18" charset="0"/>
                <a:cs typeface="Times New Roman" pitchFamily="18" charset="0"/>
              </a:rPr>
              <a:t> 4.</a:t>
            </a:r>
          </a:p>
          <a:p>
            <a:pPr>
              <a:buFontTx/>
              <a:buChar char="-"/>
            </a:pPr>
            <a:r>
              <a:rPr lang="en-US" b="1" dirty="0" err="1">
                <a:solidFill>
                  <a:srgbClr val="002060"/>
                </a:solidFill>
                <a:latin typeface="Times New Roman" pitchFamily="18" charset="0"/>
                <a:cs typeface="Times New Roman" pitchFamily="18" charset="0"/>
              </a:rPr>
              <a:t>Hoàn</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thành</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các</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bài</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tập</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trong</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SBT</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vào</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vở</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bài</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tập</a:t>
            </a:r>
            <a:r>
              <a:rPr lang="en-US" b="1" dirty="0">
                <a:solidFill>
                  <a:srgbClr val="002060"/>
                </a:solidFill>
                <a:latin typeface="Times New Roman" pitchFamily="18" charset="0"/>
                <a:cs typeface="Times New Roman" pitchFamily="18" charset="0"/>
              </a:rPr>
              <a:t>.</a:t>
            </a:r>
          </a:p>
          <a:p>
            <a:pPr>
              <a:buFontTx/>
              <a:buChar char="-"/>
            </a:pPr>
            <a:r>
              <a:rPr lang="en-US" b="1" dirty="0" err="1">
                <a:solidFill>
                  <a:srgbClr val="002060"/>
                </a:solidFill>
                <a:latin typeface="Times New Roman" pitchFamily="18" charset="0"/>
                <a:cs typeface="Times New Roman" pitchFamily="18" charset="0"/>
              </a:rPr>
              <a:t>Đọc</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trước</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bài</a:t>
            </a:r>
            <a:r>
              <a:rPr lang="en-US" b="1" dirty="0">
                <a:solidFill>
                  <a:srgbClr val="002060"/>
                </a:solidFill>
                <a:latin typeface="Times New Roman" pitchFamily="18" charset="0"/>
                <a:cs typeface="Times New Roman" pitchFamily="18" charset="0"/>
              </a:rPr>
              <a:t> 5: </a:t>
            </a:r>
            <a:r>
              <a:rPr lang="en-US" b="1" dirty="0" err="1">
                <a:solidFill>
                  <a:srgbClr val="002060"/>
                </a:solidFill>
                <a:latin typeface="Times New Roman" pitchFamily="18" charset="0"/>
                <a:cs typeface="Times New Roman" pitchFamily="18" charset="0"/>
              </a:rPr>
              <a:t>Phân</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tử</a:t>
            </a:r>
            <a:r>
              <a:rPr lang="en-US" b="1" dirty="0">
                <a:solidFill>
                  <a:srgbClr val="002060"/>
                </a:solidFill>
                <a:latin typeface="Times New Roman" pitchFamily="18" charset="0"/>
                <a:cs typeface="Times New Roman" pitchFamily="18" charset="0"/>
              </a:rPr>
              <a:t> - </a:t>
            </a:r>
            <a:r>
              <a:rPr lang="en-US" b="1" dirty="0" err="1">
                <a:solidFill>
                  <a:srgbClr val="002060"/>
                </a:solidFill>
                <a:latin typeface="Times New Roman" pitchFamily="18" charset="0"/>
                <a:cs typeface="Times New Roman" pitchFamily="18" charset="0"/>
              </a:rPr>
              <a:t>Đơn</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chất</a:t>
            </a:r>
            <a:r>
              <a:rPr lang="en-US" b="1" dirty="0">
                <a:solidFill>
                  <a:srgbClr val="002060"/>
                </a:solidFill>
                <a:latin typeface="Times New Roman" pitchFamily="18" charset="0"/>
                <a:cs typeface="Times New Roman" pitchFamily="18" charset="0"/>
              </a:rPr>
              <a:t> – </a:t>
            </a:r>
            <a:r>
              <a:rPr lang="en-US" b="1" dirty="0" err="1">
                <a:solidFill>
                  <a:srgbClr val="002060"/>
                </a:solidFill>
                <a:latin typeface="Times New Roman" pitchFamily="18" charset="0"/>
                <a:cs typeface="Times New Roman" pitchFamily="18" charset="0"/>
              </a:rPr>
              <a:t>Hợp</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chất</a:t>
            </a:r>
            <a:endParaRPr lang="en-US"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409152030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2877</TotalTime>
  <Words>5263</Words>
  <Application>Microsoft Office PowerPoint</Application>
  <PresentationFormat>Widescreen</PresentationFormat>
  <Paragraphs>413</Paragraphs>
  <Slides>93</Slides>
  <Notes>3</Notes>
  <HiddenSlides>0</HiddenSlides>
  <MMClips>0</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93</vt:i4>
      </vt:variant>
    </vt:vector>
  </HeadingPairs>
  <TitlesOfParts>
    <vt:vector size="110" baseType="lpstr">
      <vt:lpstr>.VnArial Narrow</vt:lpstr>
      <vt:lpstr>.VnTime</vt:lpstr>
      <vt:lpstr>Amatic SC</vt:lpstr>
      <vt:lpstr>Arial</vt:lpstr>
      <vt:lpstr>Bebas Neue</vt:lpstr>
      <vt:lpstr>Calibri</vt:lpstr>
      <vt:lpstr>Calibri Light</vt:lpstr>
      <vt:lpstr>Nunito</vt:lpstr>
      <vt:lpstr>Times New Roman</vt:lpstr>
      <vt:lpstr>UVN Cat Bien</vt:lpstr>
      <vt:lpstr>Wingdings</vt:lpstr>
      <vt:lpstr>Default Design</vt:lpstr>
      <vt:lpstr>2_Office Theme</vt:lpstr>
      <vt:lpstr>Office Theme</vt:lpstr>
      <vt:lpstr>6_Office Theme</vt:lpstr>
      <vt:lpstr>Children's Day by Slidesgo</vt:lpstr>
      <vt:lpstr>Bitmap Image</vt:lpstr>
      <vt:lpstr>KHOA HỌC TỰ NHIÊN 7</vt:lpstr>
      <vt:lpstr>PowerPoint Presentation</vt:lpstr>
      <vt:lpstr>Bài 3: SƠ LƯỢC VỀ BẢNG TUẦN HOÀN CÁC NGUYÊN TỐ HÓA HỌC</vt:lpstr>
      <vt:lpstr>NỘI DUNG BÀI HỌC</vt:lpstr>
      <vt:lpstr>I.</vt:lpstr>
      <vt:lpstr>? Cho biết số đơn vị điện tích hạt nhân của mỗi nguyên tử C, Si, O, P, N, S lần lượt là 6, 14, 8, 15, 7, 16. Hãy sắp xếp các nguyên tố trên theo chiều điện tích hạt nhân tăng dần từ trái sang phải và từ trên xuống dưới.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thêm</vt:lpstr>
      <vt:lpstr>PowerPoint Presentation</vt:lpstr>
      <vt:lpstr>PowerPoint Presentation</vt:lpstr>
      <vt:lpstr>PowerPoint Presentation</vt:lpstr>
      <vt:lpstr>PowerPoint Presentation</vt:lpstr>
      <vt:lpstr>Bài tập trắc nghiệm</vt:lpstr>
      <vt:lpstr>PowerPoint Presentation</vt:lpstr>
      <vt:lpstr>PowerPoint Presentation</vt:lpstr>
      <vt:lpstr>CẤU TẠO BẢNG TUẦN HOÀN</vt:lpstr>
      <vt:lpstr>PowerPoint Presentation</vt:lpstr>
      <vt:lpstr>PowerPoint Presentation</vt:lpstr>
      <vt:lpstr>VẬN DỤNG</vt:lpstr>
      <vt:lpstr>PowerPoint Presentation</vt:lpstr>
      <vt:lpstr>Bài tập trắc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trắc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trắc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vt:lpstr>
      <vt:lpstr>PowerPoint Presentation</vt:lpstr>
      <vt:lpstr>PowerPoint Presentation</vt:lpstr>
      <vt:lpstr>PowerPoint Presentation</vt:lpstr>
      <vt:lpstr>Hướng dẫn học ở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Đức Minh</cp:lastModifiedBy>
  <cp:revision>173</cp:revision>
  <dcterms:created xsi:type="dcterms:W3CDTF">2022-06-20T14:43:20Z</dcterms:created>
  <dcterms:modified xsi:type="dcterms:W3CDTF">2025-10-13T02:38:03Z</dcterms:modified>
</cp:coreProperties>
</file>