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7.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9.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0.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1.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68" r:id="rId3"/>
    <p:sldMasterId id="2147483681" r:id="rId4"/>
    <p:sldMasterId id="2147483694" r:id="rId5"/>
    <p:sldMasterId id="2147483707" r:id="rId6"/>
    <p:sldMasterId id="2147483720" r:id="rId7"/>
    <p:sldMasterId id="2147483733" r:id="rId8"/>
    <p:sldMasterId id="2147483746" r:id="rId9"/>
    <p:sldMasterId id="2147483772" r:id="rId10"/>
    <p:sldMasterId id="2147483785" r:id="rId11"/>
    <p:sldMasterId id="2147483798" r:id="rId12"/>
    <p:sldMasterId id="2147483811" r:id="rId13"/>
    <p:sldMasterId id="2147483824" r:id="rId14"/>
    <p:sldMasterId id="2147483837" r:id="rId15"/>
    <p:sldMasterId id="2147483850" r:id="rId16"/>
    <p:sldMasterId id="2147483863" r:id="rId17"/>
    <p:sldMasterId id="2147483876" r:id="rId18"/>
    <p:sldMasterId id="2147483889" r:id="rId19"/>
    <p:sldMasterId id="2147483902" r:id="rId20"/>
    <p:sldMasterId id="2147483915" r:id="rId21"/>
    <p:sldMasterId id="2147483928" r:id="rId22"/>
    <p:sldMasterId id="2147483941" r:id="rId23"/>
    <p:sldMasterId id="2147483954" r:id="rId24"/>
    <p:sldMasterId id="2147483967" r:id="rId25"/>
    <p:sldMasterId id="2147483993" r:id="rId26"/>
    <p:sldMasterId id="2147484006" r:id="rId27"/>
    <p:sldMasterId id="2147484019" r:id="rId28"/>
    <p:sldMasterId id="2147484032" r:id="rId29"/>
    <p:sldMasterId id="2147484045" r:id="rId30"/>
    <p:sldMasterId id="2147484058" r:id="rId31"/>
    <p:sldMasterId id="2147484071" r:id="rId32"/>
  </p:sldMasterIdLst>
  <p:notesMasterIdLst>
    <p:notesMasterId r:id="rId91"/>
  </p:notesMasterIdLst>
  <p:sldIdLst>
    <p:sldId id="298" r:id="rId33"/>
    <p:sldId id="299" r:id="rId34"/>
    <p:sldId id="300" r:id="rId35"/>
    <p:sldId id="257" r:id="rId36"/>
    <p:sldId id="304" r:id="rId37"/>
    <p:sldId id="301" r:id="rId38"/>
    <p:sldId id="302" r:id="rId39"/>
    <p:sldId id="309" r:id="rId40"/>
    <p:sldId id="308" r:id="rId41"/>
    <p:sldId id="306" r:id="rId42"/>
    <p:sldId id="310" r:id="rId43"/>
    <p:sldId id="307" r:id="rId44"/>
    <p:sldId id="313" r:id="rId45"/>
    <p:sldId id="311" r:id="rId46"/>
    <p:sldId id="312" r:id="rId47"/>
    <p:sldId id="315" r:id="rId48"/>
    <p:sldId id="316" r:id="rId49"/>
    <p:sldId id="314" r:id="rId50"/>
    <p:sldId id="317" r:id="rId51"/>
    <p:sldId id="320" r:id="rId52"/>
    <p:sldId id="321" r:id="rId53"/>
    <p:sldId id="323" r:id="rId54"/>
    <p:sldId id="322" r:id="rId55"/>
    <p:sldId id="275" r:id="rId56"/>
    <p:sldId id="318" r:id="rId57"/>
    <p:sldId id="327" r:id="rId58"/>
    <p:sldId id="328" r:id="rId59"/>
    <p:sldId id="324" r:id="rId60"/>
    <p:sldId id="326" r:id="rId61"/>
    <p:sldId id="333" r:id="rId62"/>
    <p:sldId id="348" r:id="rId63"/>
    <p:sldId id="329" r:id="rId64"/>
    <p:sldId id="330" r:id="rId65"/>
    <p:sldId id="325" r:id="rId66"/>
    <p:sldId id="331" r:id="rId67"/>
    <p:sldId id="334" r:id="rId68"/>
    <p:sldId id="335" r:id="rId69"/>
    <p:sldId id="336" r:id="rId70"/>
    <p:sldId id="337" r:id="rId71"/>
    <p:sldId id="338" r:id="rId72"/>
    <p:sldId id="339" r:id="rId73"/>
    <p:sldId id="340" r:id="rId74"/>
    <p:sldId id="341" r:id="rId75"/>
    <p:sldId id="343" r:id="rId76"/>
    <p:sldId id="344" r:id="rId77"/>
    <p:sldId id="345" r:id="rId78"/>
    <p:sldId id="349" r:id="rId79"/>
    <p:sldId id="350" r:id="rId80"/>
    <p:sldId id="346" r:id="rId81"/>
    <p:sldId id="347" r:id="rId82"/>
    <p:sldId id="351" r:id="rId83"/>
    <p:sldId id="352" r:id="rId84"/>
    <p:sldId id="357" r:id="rId85"/>
    <p:sldId id="356" r:id="rId86"/>
    <p:sldId id="358" r:id="rId87"/>
    <p:sldId id="359" r:id="rId88"/>
    <p:sldId id="360" r:id="rId89"/>
    <p:sldId id="354" r:id="rId9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3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tableStyles" Target="tableStyle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80" Type="http://schemas.openxmlformats.org/officeDocument/2006/relationships/slide" Target="slides/slide48.xml"/><Relationship Id="rId85" Type="http://schemas.openxmlformats.org/officeDocument/2006/relationships/slide" Target="slides/slide53.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F4050-8D19-4E8C-A2D0-3C06911B75D3}" type="datetimeFigureOut">
              <a:rPr lang="en-US" smtClean="0"/>
              <a:t>21/12/2023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ABC01-5310-4B30-A9DD-222DDF5A3F8B}" type="slidenum">
              <a:rPr lang="en-US" smtClean="0"/>
              <a:t>‹#›</a:t>
            </a:fld>
            <a:endParaRPr lang="en-US"/>
          </a:p>
        </p:txBody>
      </p:sp>
    </p:spTree>
    <p:extLst>
      <p:ext uri="{BB962C8B-B14F-4D97-AF65-F5344CB8AC3E}">
        <p14:creationId xmlns:p14="http://schemas.microsoft.com/office/powerpoint/2010/main" val="3918165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B60337-346D-4CDC-83E0-75F88794307B}" type="slidenum">
              <a:rPr lang="en-US" altLang="zh-CN">
                <a:solidFill>
                  <a:prstClr val="black"/>
                </a:solidFill>
              </a:rPr>
              <a:pPr/>
              <a:t>31</a:t>
            </a:fld>
            <a:endParaRPr lang="en-US" altLang="zh-CN">
              <a:solidFill>
                <a:prstClr val="black"/>
              </a:solidFill>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zh-CN" smtClean="0">
              <a:latin typeface="Arial" panose="020B0604020202020204" pitchFamily="34" charset="0"/>
            </a:endParaRPr>
          </a:p>
        </p:txBody>
      </p:sp>
    </p:spTree>
    <p:extLst>
      <p:ext uri="{BB962C8B-B14F-4D97-AF65-F5344CB8AC3E}">
        <p14:creationId xmlns:p14="http://schemas.microsoft.com/office/powerpoint/2010/main" val="308448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77483-A618-6593-E63F-E05E84FBAD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A0A1C6-C9D0-8088-7404-E9F5F8B15E38}"/>
              </a:ext>
            </a:extLst>
          </p:cNvPr>
          <p:cNvSpPr>
            <a:spLocks noGrp="1"/>
          </p:cNvSpPr>
          <p:nvPr>
            <p:ph type="dt" sz="half" idx="10"/>
          </p:nvPr>
        </p:nvSpPr>
        <p:spPr/>
        <p:txBody>
          <a:bodyPr/>
          <a:lstStyle/>
          <a:p>
            <a:fld id="{D2A093EB-43D7-4765-8BCB-8058181ED034}" type="datetimeFigureOut">
              <a:rPr lang="en-US" smtClean="0"/>
              <a:t>21/12/2023</a:t>
            </a:fld>
            <a:endParaRPr lang="en-US"/>
          </a:p>
        </p:txBody>
      </p:sp>
      <p:sp>
        <p:nvSpPr>
          <p:cNvPr id="4" name="Footer Placeholder 3">
            <a:extLst>
              <a:ext uri="{FF2B5EF4-FFF2-40B4-BE49-F238E27FC236}">
                <a16:creationId xmlns:a16="http://schemas.microsoft.com/office/drawing/2014/main" xmlns="" id="{8C604C09-5C44-CFB7-3196-7ABD1BCA9A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41C3BEA-D440-F60C-ED98-FEECF149749F}"/>
              </a:ext>
            </a:extLst>
          </p:cNvPr>
          <p:cNvSpPr>
            <a:spLocks noGrp="1"/>
          </p:cNvSpPr>
          <p:nvPr>
            <p:ph type="sldNum" sz="quarter" idx="12"/>
          </p:nvPr>
        </p:nvSpPr>
        <p:spPr/>
        <p:txBody>
          <a:bodyPr/>
          <a:lstStyle/>
          <a:p>
            <a:fld id="{D1C38D3B-F239-42F5-8525-2CCED33AC4C7}" type="slidenum">
              <a:rPr lang="en-US" smtClean="0"/>
              <a:t>‹#›</a:t>
            </a:fld>
            <a:endParaRPr lang="en-US"/>
          </a:p>
        </p:txBody>
      </p:sp>
    </p:spTree>
    <p:extLst>
      <p:ext uri="{BB962C8B-B14F-4D97-AF65-F5344CB8AC3E}">
        <p14:creationId xmlns:p14="http://schemas.microsoft.com/office/powerpoint/2010/main" val="3861871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DD41426-F191-4A2B-A74E-A82F0D0323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281461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1189288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349502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648650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355138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487486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843463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075493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888275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201604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3325992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6041B54-69CD-4F67-8FB4-C4C84292C0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66628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463767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883251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826989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390303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295700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38627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979318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750938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737673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753476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7C1F2AA-5605-45CA-922B-D90620B4A2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395096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253054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41687826"/>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288827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5291327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726991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3922492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47096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729417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1020110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698355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1967168"/>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375782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8073543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662073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5041825"/>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092314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850328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204005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6081410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821659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636050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0908595-BFDF-47C8-9D96-DFB90545C3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021152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382946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4297697"/>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463549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630005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599526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60555968"/>
      </p:ext>
    </p:extLst>
  </p:cSld>
  <p:clrMapOvr>
    <a:masterClrMapping/>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373891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77339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800702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059658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A11CEF-D5A1-43DB-83B6-63964BB2C2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643389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417934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154519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505201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107025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491454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981445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29284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9392440"/>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413431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836725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752293-FF04-4AE3-A36C-E0ED9D1A8B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404973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790329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026500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66293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8638804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919531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53535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885802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8747171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238279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6963516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31780F-0A99-45FC-8B44-230DF2B4AA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741253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639455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17140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13078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257561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270506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072057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772202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940733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4094763"/>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51655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BED83A0-57EB-4B34-94FF-50A522376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75410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019564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56171138"/>
      </p:ext>
    </p:extLst>
  </p:cSld>
  <p:clrMapOvr>
    <a:masterClrMapping/>
  </p:clrMapOvr>
  <p:transition spd="slow"/>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668331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795585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555795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5921428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9967966"/>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823410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439432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302473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CBF6BB0-44F1-4A74-B1AC-79E4CFDFDA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969299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332197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111187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300376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6540055"/>
      </p:ext>
    </p:extLst>
  </p:cSld>
  <p:clrMapOvr>
    <a:masterClrMapping/>
  </p:clrMapOvr>
  <p:transition spd="slow"/>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825563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620558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379397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5322328"/>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49913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962150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0908595-BFDF-47C8-9D96-DFB90545C3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10783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18B9A45-80E7-4C0A-AF72-3C11BF8FF8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007307"/>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198910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41458026"/>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669524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505027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874855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05644579"/>
      </p:ext>
    </p:extLst>
  </p:cSld>
  <p:clrMapOvr>
    <a:masterClrMapping/>
  </p:clrMapOvr>
  <p:transition spd="slow"/>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977171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394623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344888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586648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F86D35-C88A-4992-8A8D-1E4EE670E2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042538"/>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3694329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363472"/>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279780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7979841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808402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862223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471654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52873689"/>
      </p:ext>
    </p:extLst>
  </p:cSld>
  <p:clrMapOvr>
    <a:masterClrMapping/>
  </p:clrMapOvr>
  <p:transition spd="slow"/>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723142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244045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DD41426-F191-4A2B-A74E-A82F0D0323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051909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2352740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868910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890095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302842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365725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297315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998690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289738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674906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45992838"/>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6041B54-69CD-4F67-8FB4-C4C84292C0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85565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4231038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117592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148154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606936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944008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1171861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10982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8082740"/>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0892630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092868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7C1F2AA-5605-45CA-922B-D90620B4A2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12886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2234965"/>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77848497"/>
      </p:ext>
    </p:extLst>
  </p:cSld>
  <p:clrMapOvr>
    <a:masterClrMapping/>
  </p:clrMapOvr>
  <p:transition spd="slow"/>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3771860"/>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56311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002929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384066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3422270"/>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9072187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89504185"/>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076177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22383630"/>
      </p:ext>
    </p:extLst>
  </p:cSld>
  <p:clrMapOvr>
    <a:masterClrMapping/>
  </p:clrMapOvr>
  <p:transition spd="slow"/>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7683734"/>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74983795"/>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92515898"/>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8519039"/>
      </p:ext>
    </p:extLst>
  </p:cSld>
  <p:clrMapOvr>
    <a:masterClrMapping/>
  </p:clrMapOvr>
  <p:transition spd="slow"/>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322976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33485469"/>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5195052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034037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2536622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549534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82511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6948964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11043991"/>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63194"/>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896750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37755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72803557"/>
      </p:ext>
    </p:extLst>
  </p:cSld>
  <p:clrMapOvr>
    <a:masterClrMapping/>
  </p:clrMapOvr>
  <p:transition spd="slow"/>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960793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8208636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172517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913273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386154"/>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6011109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4042643"/>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6690136"/>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4062935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038408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991614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317615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14024251"/>
      </p:ext>
    </p:extLst>
  </p:cSld>
  <p:clrMapOvr>
    <a:masterClrMapping/>
  </p:clrMapOvr>
  <p:transition spd="slow"/>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325029"/>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15662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565436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244203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573832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03198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918159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3552382"/>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5288442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401086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867335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2191468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46854344"/>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5218504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97607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5415197"/>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298096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6530406"/>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978957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1921312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14160902"/>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191211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50970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66702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A11CEF-D5A1-43DB-83B6-63964BB2C2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384184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9737595"/>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094670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41757045"/>
      </p:ext>
    </p:extLst>
  </p:cSld>
  <p:clrMapOvr>
    <a:masterClrMapping/>
  </p:clrMapOvr>
  <p:transition spd="slow"/>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140756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7196393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543517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143285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5301556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439344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860237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0874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3933789"/>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7902668"/>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379687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60080988"/>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60413416"/>
      </p:ext>
    </p:extLst>
  </p:cSld>
  <p:clrMapOvr>
    <a:masterClrMapping/>
  </p:clrMapOvr>
  <p:transition spd="slow"/>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49976952"/>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462470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45480"/>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2381730"/>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94647984"/>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812012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155826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8453112"/>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230468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00091753"/>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626238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8442577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87259272"/>
      </p:ext>
    </p:extLst>
  </p:cSld>
  <p:clrMapOvr>
    <a:masterClrMapping/>
  </p:clrMapOvr>
  <p:transition spd="slow"/>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0537085"/>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86369302"/>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2425588"/>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38252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0831969"/>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4813423"/>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173252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745630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074373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4523818"/>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2328069"/>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02448447"/>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18473849"/>
      </p:ext>
    </p:extLst>
  </p:cSld>
  <p:clrMapOvr>
    <a:masterClrMapping/>
  </p:clrMapOvr>
  <p:transition spd="slow"/>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345129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667714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9928952"/>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345567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3997520"/>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6078287"/>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8088507"/>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9714687"/>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75060396"/>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020785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898933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98529181"/>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3356936"/>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8779659"/>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5421217"/>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4992377"/>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328843"/>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290757"/>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6338599"/>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8683198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0633422"/>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9898753"/>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9135938"/>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477131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601704"/>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1779180"/>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6576110"/>
      </p:ext>
    </p:extLst>
  </p:cSld>
  <p:clrMapOvr>
    <a:masterClrMapping/>
  </p:clrMapOvr>
  <p:transition spd="slow"/>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B90CC9-D7E3-D3B4-41C6-6C26668A3CF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D7C2F412-DE84-CF85-33DC-5815B9EB383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AA8255C9-8728-6CE2-761C-DCA5F828B2FB}"/>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8754A92-27D6-8A90-F289-07D10CF705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27FFFE-DFCE-0AE0-84A3-6DDD2C9EED5B}"/>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76298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7B6804-3467-CB3D-6B3D-DDC36F243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9D381D3-41A7-8458-25CD-0E1DF083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E9DBD5-3A29-3A3A-EC07-0B1A9624D073}"/>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5E2BAC-2F13-F919-410B-B7142E564B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2B86B3B-BA32-F07C-A848-5CCE5B1E26E8}"/>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37051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350E0E-FE08-29E2-B82C-8C86B5524F9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DD150889-2322-A710-1FFA-1CCAF21AF19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8658F71-0E08-665C-6965-B2D76AADDBA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5AC0718-524A-541F-E343-45E574B616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F4E9EB-EBA4-502B-7BBF-CEB8BB696A63}"/>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1285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EBFE86-0DFD-B764-FDF5-33F65BBB9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07EEEB3-CF35-F614-2919-C28632CD191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9A051C3-6B1C-6AA2-9E4C-ACD7A0E8E5B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82DB064-C3DA-E457-FCD8-35629D17AE26}"/>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ACD17A5-167A-0365-B75E-90279F1B38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35CB5A4-030C-DDCA-8F55-657C9BE077D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94899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7697AF-AA37-45DE-9BE7-F582E0CF20A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10B3B7E-15D8-E3A9-6682-5B5C3A7CBDD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2C75322-F804-E840-B441-33E5886BD09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AF20D85-7B48-BD1C-723F-C377F3F2E33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3806E7E-A35B-2F81-16DB-E60250585B2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0DAC56A-49C7-13FA-8249-FCD2D89A5E25}"/>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F1E42E7-2D4B-1A36-68D7-3E48988C00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F78FFB8-028B-8E37-044F-3E37BB27310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4172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F6C825-D142-45A2-7700-FF6F6F99B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F82B07E-D26B-AFEF-EA24-C13B75A20AED}"/>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9349FE91-256A-79D4-8AC8-B9DDE28158D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4BE580A-E491-2C0C-098B-53742B6199A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5105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51F8F20-653B-66C2-830A-36A6BBA3756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B5A8D170-1729-3BEF-388F-ABDF1B979A7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3420167-7FEF-C5C6-421E-312B00EE7567}"/>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4163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4DB7DE-C88B-C83D-5B35-ABE6C5CFEF2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AC7275E9-0A88-847F-6F85-A9F30B6BDA4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5BA7287-24DC-407E-605B-6B1EE7FF0B9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B6A94EFD-7124-0289-9342-45A1C6037EC0}"/>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AA639A6-1406-CC7A-F3A0-0CB4F3BCA0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BA17700-C4EF-6FF7-8CA4-AC45416711B4}"/>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910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62891879"/>
      </p:ext>
    </p:extLst>
  </p:cSld>
  <p:clrMapOvr>
    <a:masterClrMapping/>
  </p:clrMapOvr>
  <p:transition spd="slow"/>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A5C60-547A-5C0F-6541-A544B72310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092A998D-968A-D676-1305-27225C47536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0013C7E4-317A-E8AA-9FF7-6C503C6CB61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5204D4D3-DE19-1A06-4DD1-C0B536C5AAF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BEC9380-1865-2EEF-1095-F6B1CA1C85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AFB9A85-A10B-3B0D-854C-41DDE8CB6981}"/>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3596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3525C9-FD9B-920E-1020-BBC897EAF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FCAAB94-4241-C660-9B33-013809356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381A3A-5540-C739-3BBF-E632D3CF142A}"/>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6D81AE-160F-F22B-5774-A982875161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D7C23F5-E3CB-E992-450F-360912E96C3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7295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2652E07-5CA1-D518-7A13-58D696BE217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F9114FC-98B9-E87E-DC49-6EB2A65C73F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D84786-13C2-306B-E0DC-15A583E9B58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F57B17-A12C-1109-A62A-0D82433045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5CE17BD-7971-18B2-E7C3-347A2E08944F}"/>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085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052097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076110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752293-FF04-4AE3-A36C-E0ED9D1A8B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866314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23424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898088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7161312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873847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4794037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0011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58613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008499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1232756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520082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31780F-0A99-45FC-8B44-230DF2B4AA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142917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962072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3733585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06875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145855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083499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3603444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126130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329818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407237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196076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BED83A0-57EB-4B34-94FF-50A522376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328541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28499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92153840"/>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9591224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118973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477883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21217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27269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927784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9777456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20950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CBF6BB0-44F1-4A74-B1AC-79E4CFDFDA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152586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405279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0762882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6001151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84453828"/>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390135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5340964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84083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833318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007283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3346075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18B9A45-80E7-4C0A-AF72-3C11BF8FF8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18835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227830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160231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369266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45139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648507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523866"/>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357633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1997946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53000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31210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F86D35-C88A-4992-8A8D-1E4EE670E2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397765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03450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320631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387657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691728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49412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1864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664580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8991317"/>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604390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2013855"/>
      </p:ext>
    </p:extLst>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4.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6.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7.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8.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19.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2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21.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22.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23.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theme" Target="../theme/theme24.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2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6.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27.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28.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29.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3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theme" Target="../theme/theme31.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2.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152E06B-DAA7-D85D-74DC-5937BCACAF0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A16A870-0D0B-EE81-1BEB-033BA82281E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F72FE1-0117-AD00-F072-CB0ED4054A5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2A093EB-43D7-4765-8BCB-8058181ED034}" type="datetimeFigureOut">
              <a:rPr lang="en-US" smtClean="0"/>
              <a:t>21/12/2023</a:t>
            </a:fld>
            <a:endParaRPr lang="en-US"/>
          </a:p>
        </p:txBody>
      </p:sp>
      <p:sp>
        <p:nvSpPr>
          <p:cNvPr id="5" name="Footer Placeholder 4">
            <a:extLst>
              <a:ext uri="{FF2B5EF4-FFF2-40B4-BE49-F238E27FC236}">
                <a16:creationId xmlns:a16="http://schemas.microsoft.com/office/drawing/2014/main" xmlns="" id="{3C5C44BE-33EA-813A-AD31-BE31AA808CE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B0EB073-EC5B-8100-763C-0C6B6529C88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C38D3B-F239-42F5-8525-2CCED33AC4C7}" type="slidenum">
              <a:rPr lang="en-US" smtClean="0"/>
              <a:t>‹#›</a:t>
            </a:fld>
            <a:endParaRPr lang="en-US"/>
          </a:p>
        </p:txBody>
      </p:sp>
    </p:spTree>
    <p:extLst>
      <p:ext uri="{BB962C8B-B14F-4D97-AF65-F5344CB8AC3E}">
        <p14:creationId xmlns:p14="http://schemas.microsoft.com/office/powerpoint/2010/main" val="511962865"/>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3118731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1805340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8154265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307095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5953892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4894715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7488312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0491293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80069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7973914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pPr>
            <a:fld id="{6EA69FD7-7D05-4E24-978E-96C7CC012F7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1142627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776371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7487337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5951089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6997113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1971605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38450494"/>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3877939"/>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16786202"/>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7225625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8063612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pPr>
            <a:fld id="{6EA69FD7-7D05-4E24-978E-96C7CC012F7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4126558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2657192"/>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158765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24AD43A-B590-8FE7-A46C-EBF900911EA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FD4C331-83E0-7777-66E3-BF0F777981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2F1BC8-BBA6-EFCB-6630-BF12F388E1E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686CC9-B1BC-4D5A-A476-57454ED84309}" type="datetimeFigureOut">
              <a:rPr lang="en-US" smtClean="0">
                <a:solidFill>
                  <a:prstClr val="black">
                    <a:tint val="75000"/>
                  </a:prstClr>
                </a:solidFill>
              </a:rPr>
              <a:pPr/>
              <a:t>21/12/2023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C5544-6905-1EC9-8DF3-46ED537EE43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B086C2-FCA9-0D8F-1D7A-20932319F0D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253985"/>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0750022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4548802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2247773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470227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7648228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053465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file:///C:\Users\Speed\Downloads\HCDC%20-%20Ph&#242;ng%20ng&#7915;a%20cong%20v&#7865;o%20c&#7897;t%20s&#7889;ng%20trong%20tr&#432;&#7901;ng%20h&#7885;c.mp4" TargetMode="External"/><Relationship Id="rId1" Type="http://schemas.microsoft.com/office/2007/relationships/media" Target="file:///C:\Users\Speed\Downloads\HCDC%20-%20Ph&#242;ng%20ng&#7915;a%20cong%20v&#7865;o%20c&#7897;t%20s&#7889;ng%20trong%20tr&#432;&#7901;ng%20h&#7885;c.mp4"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36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4.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0.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4.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6.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8.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a:off x="0" y="0"/>
            <a:ext cx="2432649" cy="828136"/>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KHỞI</a:t>
            </a:r>
            <a:r>
              <a:rPr lang="en-US" sz="2400" b="1" dirty="0"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ĐỘNG</a:t>
            </a:r>
            <a:endParaRPr lang="en-US" sz="2400" b="1" dirty="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endParaRPr>
          </a:p>
        </p:txBody>
      </p:sp>
      <p:sp>
        <p:nvSpPr>
          <p:cNvPr id="4" name="Rectangle 3"/>
          <p:cNvSpPr/>
          <p:nvPr/>
        </p:nvSpPr>
        <p:spPr>
          <a:xfrm>
            <a:off x="2432649" y="0"/>
            <a:ext cx="6711351" cy="6038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Em</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đã</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biết</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5" name="AutoShape 2" descr="https://cdn.mythuat.info/wp-content/uploads/2022/10/thi-thpt-quoc-gia-2020-anh-00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416724" y="603849"/>
            <a:ext cx="4727275" cy="4539651"/>
          </a:xfrm>
          <a:prstGeom prst="rect">
            <a:avLst/>
          </a:prstGeom>
        </p:spPr>
      </p:pic>
      <p:sp>
        <p:nvSpPr>
          <p:cNvPr id="7" name="Rectangle 6"/>
          <p:cNvSpPr/>
          <p:nvPr/>
        </p:nvSpPr>
        <p:spPr>
          <a:xfrm>
            <a:off x="0" y="1600822"/>
            <a:ext cx="4192438" cy="2677656"/>
          </a:xfrm>
          <a:prstGeom prst="rect">
            <a:avLst/>
          </a:prstGeom>
        </p:spPr>
        <p:txBody>
          <a:bodyPr wrap="square">
            <a:spAutoFit/>
          </a:bodyPr>
          <a:lstStyle/>
          <a:p>
            <a:pPr lvl="0"/>
            <a:r>
              <a:rPr lang="vi-VN" sz="2800" dirty="0">
                <a:latin typeface="Times New Roman" panose="02020603050405020304" pitchFamily="18" charset="0"/>
              </a:rPr>
              <a:t>- Mỗi người có vóc dáng và kích thước khác nhau là </a:t>
            </a:r>
            <a:r>
              <a:rPr lang="vi-VN" sz="2800" dirty="0" smtClean="0">
                <a:latin typeface="Times New Roman" panose="02020603050405020304" pitchFamily="18" charset="0"/>
              </a:rPr>
              <a:t>do</a:t>
            </a:r>
            <a:r>
              <a:rPr lang="en-US" sz="2800" dirty="0" smtClean="0">
                <a:latin typeface="Times New Roman" panose="02020603050405020304" pitchFamily="18" charset="0"/>
              </a:rPr>
              <a:t>….(1)……...</a:t>
            </a:r>
            <a:r>
              <a:rPr lang="vi-VN" sz="2800" dirty="0" smtClean="0">
                <a:latin typeface="Times New Roman" panose="02020603050405020304" pitchFamily="18" charset="0"/>
              </a:rPr>
              <a:t> tạo </a:t>
            </a:r>
            <a:r>
              <a:rPr lang="vi-VN" sz="2800" dirty="0">
                <a:latin typeface="Times New Roman" panose="02020603050405020304" pitchFamily="18" charset="0"/>
              </a:rPr>
              <a:t>nên khung cơ thể khác nhau, giúp cơ thể có hình dạng nhất định.</a:t>
            </a:r>
          </a:p>
        </p:txBody>
      </p:sp>
      <p:sp>
        <p:nvSpPr>
          <p:cNvPr id="8" name="Rectangle 7"/>
          <p:cNvSpPr/>
          <p:nvPr/>
        </p:nvSpPr>
        <p:spPr>
          <a:xfrm>
            <a:off x="1216324" y="4278478"/>
            <a:ext cx="2274982" cy="523220"/>
          </a:xfrm>
          <a:prstGeom prst="rect">
            <a:avLst/>
          </a:prstGeom>
        </p:spPr>
        <p:txBody>
          <a:bodyPr wrap="none">
            <a:spAutoFit/>
          </a:bodyPr>
          <a:lstStyle/>
          <a:p>
            <a:r>
              <a:rPr lang="en-US" sz="2800" dirty="0" smtClean="0">
                <a:solidFill>
                  <a:srgbClr val="FF0000"/>
                </a:solidFill>
                <a:latin typeface="Times New Roman" panose="02020603050405020304" pitchFamily="18" charset="0"/>
              </a:rPr>
              <a:t>(1)- </a:t>
            </a:r>
            <a:r>
              <a:rPr lang="vi-VN" sz="2800" dirty="0" smtClean="0">
                <a:solidFill>
                  <a:srgbClr val="FF0000"/>
                </a:solidFill>
                <a:latin typeface="Times New Roman" panose="02020603050405020304" pitchFamily="18" charset="0"/>
              </a:rPr>
              <a:t>bộ </a:t>
            </a:r>
            <a:r>
              <a:rPr lang="vi-VN" sz="2800" dirty="0">
                <a:solidFill>
                  <a:srgbClr val="FF0000"/>
                </a:solidFill>
                <a:latin typeface="Times New Roman" panose="02020603050405020304" pitchFamily="18" charset="0"/>
              </a:rPr>
              <a:t>xương </a:t>
            </a:r>
            <a:endParaRPr lang="en-US" dirty="0">
              <a:solidFill>
                <a:srgbClr val="FF0000"/>
              </a:solidFill>
            </a:endParaRPr>
          </a:p>
        </p:txBody>
      </p:sp>
    </p:spTree>
    <p:extLst>
      <p:ext uri="{BB962C8B-B14F-4D97-AF65-F5344CB8AC3E}">
        <p14:creationId xmlns:p14="http://schemas.microsoft.com/office/powerpoint/2010/main" val="415115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9" descr="Tổng hợp 5000 ảnh động tuyển chọn cực đẹp cho Powerpoint | CTU - Diễn đàn  Sinh viên Đại học Cần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8191" y="646331"/>
            <a:ext cx="1212056"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443428" y="1482444"/>
            <a:ext cx="8510791" cy="376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indent="4254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07000"/>
              </a:lnSpc>
              <a:spcBef>
                <a:spcPct val="0"/>
              </a:spcBef>
              <a:spcAft>
                <a:spcPts val="329"/>
              </a:spcAft>
              <a:buNone/>
            </a:pP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7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ấu</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ệ</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7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07000"/>
              </a:lnSpc>
              <a:spcBef>
                <a:spcPct val="0"/>
              </a:spcBef>
              <a:spcAft>
                <a:spcPts val="329"/>
              </a:spcAft>
              <a:buNone/>
            </a:pPr>
            <a:r>
              <a:rPr lang="en-US"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Hệ vận động </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gồm</a:t>
            </a:r>
            <a:r>
              <a:rPr lang="en-US"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p>
          <a:p>
            <a:pPr eaLnBrk="0" fontAlgn="base" hangingPunct="0">
              <a:lnSpc>
                <a:spcPct val="107000"/>
              </a:lnSpc>
              <a:spcBef>
                <a:spcPct val="0"/>
              </a:spcBef>
              <a:spcAft>
                <a:spcPts val="329"/>
              </a:spcAft>
              <a:buNone/>
            </a:pPr>
            <a:r>
              <a:rPr lang="en-US"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Xương được cấu tạo từ </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altLang="en-US" sz="27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vi-VN" altLang="en-US" sz="27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 xương người trưởng thành chia làm ba phần</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7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lnSpc>
                <a:spcPct val="107000"/>
              </a:lnSpc>
              <a:spcBef>
                <a:spcPct val="0"/>
              </a:spcBef>
              <a:spcAft>
                <a:spcPts val="329"/>
              </a:spcAft>
              <a:buNone/>
            </a:pPr>
            <a:r>
              <a:rPr lang="en-US"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Cơ bám vào xương nhờ các </a:t>
            </a:r>
            <a:r>
              <a:rPr lang="en-US" altLang="en-US" sz="27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en-US"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dây chằng, gân</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 Box 25"/>
          <p:cNvSpPr txBox="1">
            <a:spLocks noChangeArrowheads="1"/>
          </p:cNvSpPr>
          <p:nvPr/>
        </p:nvSpPr>
        <p:spPr bwMode="auto">
          <a:xfrm>
            <a:off x="291142" y="592172"/>
            <a:ext cx="6172200" cy="461665"/>
          </a:xfrm>
          <a:prstGeom prst="rect">
            <a:avLst/>
          </a:prstGeom>
          <a:noFill/>
          <a:ln w="9525">
            <a:noFill/>
            <a:miter lim="800000"/>
          </a:ln>
          <a:effectLst/>
        </p:spPr>
        <p:txBody>
          <a:bodyPr>
            <a:spAutoFit/>
          </a:bodyPr>
          <a:lstStyle/>
          <a:p>
            <a:pPr fontAlgn="base">
              <a:spcBef>
                <a:spcPct val="50000"/>
              </a:spcBef>
              <a:spcAft>
                <a:spcPct val="0"/>
              </a:spcAft>
              <a:defRPr/>
            </a:pPr>
            <a:r>
              <a:rPr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I. </a:t>
            </a:r>
            <a:r>
              <a:rPr lang="en-US"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Cấu tạo và chức năng hệ vận động</a:t>
            </a:r>
            <a:endParaRPr sz="2400" noProof="1">
              <a:solidFill>
                <a:srgbClr val="0000CC"/>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6" name="Text Box 25"/>
          <p:cNvSpPr txBox="1">
            <a:spLocks noChangeArrowheads="1"/>
          </p:cNvSpPr>
          <p:nvPr/>
        </p:nvSpPr>
        <p:spPr bwMode="auto">
          <a:xfrm>
            <a:off x="291142" y="1053837"/>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Cấu tạo hệ vận động</a:t>
            </a:r>
          </a:p>
        </p:txBody>
      </p:sp>
      <p:sp>
        <p:nvSpPr>
          <p:cNvPr id="7" name="Rectangle 6"/>
          <p:cNvSpPr/>
          <p:nvPr/>
        </p:nvSpPr>
        <p:spPr>
          <a:xfrm>
            <a:off x="5365889" y="2059580"/>
            <a:ext cx="2908168" cy="506998"/>
          </a:xfrm>
          <a:prstGeom prst="rect">
            <a:avLst/>
          </a:prstGeom>
        </p:spPr>
        <p:txBody>
          <a:bodyPr wrap="none">
            <a:spAutoFit/>
          </a:bodyPr>
          <a:lstStyle/>
          <a:p>
            <a:pPr lvl="0" algn="just" eaLnBrk="0" fontAlgn="base" hangingPunct="0">
              <a:lnSpc>
                <a:spcPct val="107000"/>
              </a:lnSpc>
              <a:spcBef>
                <a:spcPct val="0"/>
              </a:spcBef>
              <a:spcAft>
                <a:spcPts val="329"/>
              </a:spcAft>
            </a:pPr>
            <a:r>
              <a:rPr lang="vi-VN" alt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bộ xương và hệ cơ.</a:t>
            </a:r>
            <a:endParaRPr lang="en-US" alt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5472176" y="2657276"/>
            <a:ext cx="3482043" cy="507831"/>
          </a:xfrm>
          <a:prstGeom prst="rect">
            <a:avLst/>
          </a:prstGeom>
        </p:spPr>
        <p:txBody>
          <a:bodyPr wrap="none">
            <a:spAutoFit/>
          </a:bodyPr>
          <a:lstStyle/>
          <a:p>
            <a:r>
              <a:rPr lang="vi-VN" alt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hữu cơ và chất khoáng</a:t>
            </a:r>
            <a:endParaRPr lang="en-US" dirty="0">
              <a:solidFill>
                <a:srgbClr val="FF0000"/>
              </a:solidFill>
            </a:endParaRPr>
          </a:p>
        </p:txBody>
      </p:sp>
      <p:sp>
        <p:nvSpPr>
          <p:cNvPr id="9" name="Rectangle 8"/>
          <p:cNvSpPr/>
          <p:nvPr/>
        </p:nvSpPr>
        <p:spPr>
          <a:xfrm>
            <a:off x="4971390" y="4597244"/>
            <a:ext cx="1848583" cy="507831"/>
          </a:xfrm>
          <a:prstGeom prst="rect">
            <a:avLst/>
          </a:prstGeom>
        </p:spPr>
        <p:txBody>
          <a:bodyPr wrap="none">
            <a:spAutoFit/>
          </a:bodyPr>
          <a:lstStyle/>
          <a:p>
            <a:pPr lvl="0" eaLnBrk="0" fontAlgn="base" hangingPunct="0">
              <a:spcBef>
                <a:spcPct val="0"/>
              </a:spcBef>
              <a:spcAft>
                <a:spcPct val="0"/>
              </a:spcAft>
            </a:pPr>
            <a:r>
              <a:rPr lang="vi-VN" alt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mô liên kết </a:t>
            </a:r>
            <a:endParaRPr lang="en-US" alt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3377242" y="3741410"/>
            <a:ext cx="6025550" cy="536942"/>
          </a:xfrm>
          <a:prstGeom prst="rect">
            <a:avLst/>
          </a:prstGeom>
        </p:spPr>
        <p:txBody>
          <a:bodyPr wrap="square">
            <a:spAutoFit/>
          </a:bodyPr>
          <a:lstStyle/>
          <a:p>
            <a:pPr lvl="0" eaLnBrk="0" fontAlgn="base" hangingPunct="0">
              <a:lnSpc>
                <a:spcPct val="107000"/>
              </a:lnSpc>
              <a:spcBef>
                <a:spcPct val="0"/>
              </a:spcBef>
              <a:spcAft>
                <a:spcPts val="329"/>
              </a:spcAft>
            </a:pPr>
            <a:r>
              <a:rPr lang="vi-VN" alt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 đầu, xương thân, xương chi.</a:t>
            </a:r>
            <a:endParaRPr lang="en-US" altLang="en-US" sz="27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445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5" name="Text Box 11"/>
          <p:cNvSpPr txBox="1">
            <a:spLocks noChangeArrowheads="1"/>
          </p:cNvSpPr>
          <p:nvPr/>
        </p:nvSpPr>
        <p:spPr bwMode="auto">
          <a:xfrm>
            <a:off x="1208641" y="305812"/>
            <a:ext cx="63150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800" dirty="0" err="1" smtClean="0">
                <a:solidFill>
                  <a:srgbClr val="FF0000"/>
                </a:solidFill>
                <a:latin typeface="Times New Roman" panose="02020603050405020304" pitchFamily="18" charset="0"/>
              </a:rPr>
              <a:t>Em</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hãy</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nhắc</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lại</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vai</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trò</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chính</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của</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hệ</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vận</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động</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trong</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cơ</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thể</a:t>
            </a:r>
            <a:r>
              <a:rPr lang="vi-VN" altLang="en-US" sz="2800" dirty="0" smtClean="0">
                <a:solidFill>
                  <a:srgbClr val="FF0000"/>
                </a:solidFill>
                <a:latin typeface="Times New Roman" panose="02020603050405020304" pitchFamily="18" charset="0"/>
              </a:rPr>
              <a:t>?</a:t>
            </a:r>
            <a:r>
              <a:rPr lang="vi-VN" altLang="en-US" sz="2800" dirty="0" smtClean="0">
                <a:solidFill>
                  <a:srgbClr val="0000CC"/>
                </a:solidFill>
                <a:latin typeface="Times New Roman" panose="02020603050405020304" pitchFamily="18" charset="0"/>
              </a:rPr>
              <a:t> </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1545611" y="2269760"/>
            <a:ext cx="5978105" cy="1384995"/>
          </a:xfrm>
          <a:prstGeom prst="rect">
            <a:avLst/>
          </a:prstGeom>
        </p:spPr>
        <p:txBody>
          <a:bodyPr wrap="square">
            <a:spAutoFit/>
          </a:bodyPr>
          <a:lstStyle/>
          <a:p>
            <a:pPr lvl="0" algn="just" fontAlgn="base">
              <a:spcBef>
                <a:spcPct val="0"/>
              </a:spcBef>
              <a:spcAft>
                <a:spcPct val="0"/>
              </a:spcAft>
            </a:pPr>
            <a:r>
              <a:rPr lang="en-US" altLang="en-US" sz="2100" dirty="0" smtClean="0">
                <a:solidFill>
                  <a:srgbClr val="0000CC"/>
                </a:solidFill>
                <a:latin typeface="Times New Roman" panose="02020603050405020304" pitchFamily="18" charset="0"/>
              </a:rPr>
              <a:t> </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Định</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hình</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cơ</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thể</a:t>
            </a:r>
            <a:r>
              <a:rPr lang="en-US" altLang="en-US" sz="2800" dirty="0" smtClean="0">
                <a:solidFill>
                  <a:srgbClr val="0000FF"/>
                </a:solidFill>
                <a:latin typeface="Times New Roman" panose="02020603050405020304" pitchFamily="18" charset="0"/>
              </a:rPr>
              <a:t>.</a:t>
            </a:r>
            <a:endParaRPr lang="en-US" altLang="en-US" sz="2800" dirty="0">
              <a:solidFill>
                <a:srgbClr val="0000FF"/>
              </a:solidFill>
              <a:latin typeface="Times New Roman" panose="02020603050405020304" pitchFamily="18" charset="0"/>
            </a:endParaRPr>
          </a:p>
          <a:p>
            <a:pPr lvl="0" algn="just" fontAlgn="base">
              <a:spcBef>
                <a:spcPct val="0"/>
              </a:spcBef>
              <a:spcAft>
                <a:spcPct val="0"/>
              </a:spcAft>
            </a:pPr>
            <a:r>
              <a:rPr lang="en-US" altLang="en-US" sz="2800" dirty="0">
                <a:solidFill>
                  <a:srgbClr val="0000FF"/>
                </a:solidFill>
                <a:latin typeface="Times New Roman" panose="02020603050405020304" pitchFamily="18" charset="0"/>
              </a:rPr>
              <a:t> + </a:t>
            </a:r>
            <a:r>
              <a:rPr lang="en-US" altLang="en-US" sz="2800" dirty="0" err="1" smtClean="0">
                <a:solidFill>
                  <a:srgbClr val="0000FF"/>
                </a:solidFill>
                <a:latin typeface="Times New Roman" panose="02020603050405020304" pitchFamily="18" charset="0"/>
              </a:rPr>
              <a:t>Giúp</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cơ</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thể</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cử</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động</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và</a:t>
            </a:r>
            <a:r>
              <a:rPr lang="en-US" altLang="en-US" sz="2800" dirty="0" smtClean="0">
                <a:solidFill>
                  <a:srgbClr val="0000FF"/>
                </a:solidFill>
                <a:latin typeface="Times New Roman" panose="02020603050405020304" pitchFamily="18" charset="0"/>
              </a:rPr>
              <a:t> di </a:t>
            </a:r>
            <a:r>
              <a:rPr lang="en-US" altLang="en-US" sz="2800" dirty="0" err="1" smtClean="0">
                <a:solidFill>
                  <a:srgbClr val="0000FF"/>
                </a:solidFill>
                <a:latin typeface="Times New Roman" panose="02020603050405020304" pitchFamily="18" charset="0"/>
              </a:rPr>
              <a:t>chuyển</a:t>
            </a:r>
            <a:r>
              <a:rPr lang="en-US" altLang="en-US" sz="2800" dirty="0" smtClean="0">
                <a:solidFill>
                  <a:srgbClr val="0000FF"/>
                </a:solidFill>
                <a:latin typeface="Times New Roman" panose="02020603050405020304" pitchFamily="18" charset="0"/>
              </a:rPr>
              <a:t>.</a:t>
            </a:r>
            <a:endParaRPr lang="en-US" altLang="en-US" sz="2800" dirty="0">
              <a:solidFill>
                <a:srgbClr val="0000FF"/>
              </a:solidFill>
              <a:latin typeface="Times New Roman" panose="02020603050405020304" pitchFamily="18" charset="0"/>
            </a:endParaRPr>
          </a:p>
          <a:p>
            <a:pPr lvl="0" algn="just" fontAlgn="base">
              <a:spcBef>
                <a:spcPct val="0"/>
              </a:spcBef>
              <a:spcAft>
                <a:spcPct val="0"/>
              </a:spcAft>
            </a:pPr>
            <a:r>
              <a:rPr lang="en-US" altLang="en-US" sz="2800" dirty="0">
                <a:solidFill>
                  <a:srgbClr val="0000FF"/>
                </a:solidFill>
                <a:latin typeface="Times New Roman" panose="02020603050405020304" pitchFamily="18" charset="0"/>
              </a:rPr>
              <a:t> + </a:t>
            </a:r>
            <a:r>
              <a:rPr lang="en-US" altLang="en-US" sz="2800" dirty="0" err="1">
                <a:solidFill>
                  <a:srgbClr val="0000FF"/>
                </a:solidFill>
                <a:latin typeface="Times New Roman" panose="02020603050405020304" pitchFamily="18" charset="0"/>
              </a:rPr>
              <a:t>Bảo</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vệ</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các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nội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quan</a:t>
            </a:r>
            <a:r>
              <a:rPr lang="en-US" altLang="en-US" sz="2800"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824892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Text Box 25"/>
          <p:cNvSpPr txBox="1">
            <a:spLocks noChangeArrowheads="1"/>
          </p:cNvSpPr>
          <p:nvPr/>
        </p:nvSpPr>
        <p:spPr bwMode="auto">
          <a:xfrm>
            <a:off x="291142" y="592172"/>
            <a:ext cx="6172200" cy="461665"/>
          </a:xfrm>
          <a:prstGeom prst="rect">
            <a:avLst/>
          </a:prstGeom>
          <a:noFill/>
          <a:ln w="9525">
            <a:noFill/>
            <a:miter lim="800000"/>
          </a:ln>
          <a:effectLst/>
        </p:spPr>
        <p:txBody>
          <a:bodyPr>
            <a:spAutoFit/>
          </a:bodyPr>
          <a:lstStyle/>
          <a:p>
            <a:pPr fontAlgn="base">
              <a:spcBef>
                <a:spcPct val="50000"/>
              </a:spcBef>
              <a:spcAft>
                <a:spcPct val="0"/>
              </a:spcAft>
              <a:defRPr/>
            </a:pPr>
            <a:r>
              <a:rPr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I. </a:t>
            </a:r>
            <a:r>
              <a:rPr lang="en-US"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Cấu tạo và chức năng hệ vận động</a:t>
            </a:r>
            <a:endParaRPr sz="2400" noProof="1">
              <a:solidFill>
                <a:srgbClr val="0000CC"/>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4" name="Text Box 25"/>
          <p:cNvSpPr txBox="1">
            <a:spLocks noChangeArrowheads="1"/>
          </p:cNvSpPr>
          <p:nvPr/>
        </p:nvSpPr>
        <p:spPr bwMode="auto">
          <a:xfrm>
            <a:off x="291142" y="1053837"/>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Cấu tạo hệ vận động</a:t>
            </a:r>
          </a:p>
        </p:txBody>
      </p:sp>
      <p:sp>
        <p:nvSpPr>
          <p:cNvPr id="5" name="Text Box 25"/>
          <p:cNvSpPr txBox="1">
            <a:spLocks noChangeArrowheads="1"/>
          </p:cNvSpPr>
          <p:nvPr/>
        </p:nvSpPr>
        <p:spPr bwMode="auto">
          <a:xfrm>
            <a:off x="291142" y="1415176"/>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altLang="en-US" sz="2400" noProof="1" smtClean="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Chức năng của </a:t>
            </a: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hệ vận động</a:t>
            </a:r>
          </a:p>
        </p:txBody>
      </p:sp>
      <p:pic>
        <p:nvPicPr>
          <p:cNvPr id="9" name="Picture 8" descr="Káº¿t quáº£ hÃ¬nh áº£nh cho há»c sinh chÆ¡i ÄÃ¡ bÃ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43" y="2238180"/>
            <a:ext cx="3884042"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Káº¿t quáº£ hÃ¬nh áº£nh cho há»c sinh há»c thá» d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019" y="2286000"/>
            <a:ext cx="476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97731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O XUONG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872" y="241539"/>
            <a:ext cx="3657600" cy="44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p:cNvSpPr txBox="1">
            <a:spLocks noChangeArrowheads="1"/>
          </p:cNvSpPr>
          <p:nvPr/>
        </p:nvSpPr>
        <p:spPr bwMode="auto">
          <a:xfrm>
            <a:off x="259735" y="241539"/>
            <a:ext cx="63150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800" dirty="0" err="1" smtClean="0">
                <a:solidFill>
                  <a:srgbClr val="FF0000"/>
                </a:solidFill>
                <a:latin typeface="Times New Roman" panose="02020603050405020304" pitchFamily="18" charset="0"/>
              </a:rPr>
              <a:t>Đọc</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thông</a:t>
            </a:r>
            <a:r>
              <a:rPr lang="en-US" altLang="en-US" sz="2800" dirty="0" smtClean="0">
                <a:solidFill>
                  <a:srgbClr val="FF0000"/>
                </a:solidFill>
                <a:latin typeface="Times New Roman" panose="02020603050405020304" pitchFamily="18" charset="0"/>
              </a:rPr>
              <a:t> tin </a:t>
            </a:r>
            <a:r>
              <a:rPr lang="en-US" altLang="en-US" sz="2800" dirty="0" err="1" smtClean="0">
                <a:solidFill>
                  <a:srgbClr val="FF0000"/>
                </a:solidFill>
                <a:latin typeface="Times New Roman" panose="02020603050405020304" pitchFamily="18" charset="0"/>
              </a:rPr>
              <a:t>SGK</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em</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hãy</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cho</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biết</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vai</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trò</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của</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bộ</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xương</a:t>
            </a:r>
            <a:r>
              <a:rPr lang="vi-VN" altLang="en-US" sz="2800" dirty="0" smtClean="0">
                <a:solidFill>
                  <a:srgbClr val="FF0000"/>
                </a:solidFill>
                <a:latin typeface="Times New Roman" panose="02020603050405020304" pitchFamily="18" charset="0"/>
              </a:rPr>
              <a:t>?</a:t>
            </a:r>
            <a:r>
              <a:rPr lang="vi-VN" altLang="en-US" sz="2800" dirty="0" smtClean="0">
                <a:solidFill>
                  <a:srgbClr val="0000CC"/>
                </a:solidFill>
                <a:latin typeface="Times New Roman" panose="02020603050405020304" pitchFamily="18" charset="0"/>
              </a:rPr>
              <a:t> </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4" name="Rectangle 3"/>
          <p:cNvSpPr/>
          <p:nvPr/>
        </p:nvSpPr>
        <p:spPr>
          <a:xfrm>
            <a:off x="0" y="1426342"/>
            <a:ext cx="5978105" cy="1384995"/>
          </a:xfrm>
          <a:prstGeom prst="rect">
            <a:avLst/>
          </a:prstGeom>
        </p:spPr>
        <p:txBody>
          <a:bodyPr wrap="square">
            <a:spAutoFit/>
          </a:bodyPr>
          <a:lstStyle/>
          <a:p>
            <a:pPr lvl="0" algn="just" fontAlgn="base">
              <a:spcBef>
                <a:spcPct val="0"/>
              </a:spcBef>
              <a:spcAft>
                <a:spcPct val="0"/>
              </a:spcAft>
            </a:pPr>
            <a:r>
              <a:rPr lang="en-US" altLang="en-US" sz="2100" dirty="0" smtClean="0">
                <a:solidFill>
                  <a:srgbClr val="0000CC"/>
                </a:solidFill>
                <a:latin typeface="Times New Roman" panose="02020603050405020304" pitchFamily="18" charset="0"/>
              </a:rPr>
              <a:t> </a:t>
            </a:r>
            <a:r>
              <a:rPr lang="en-US" altLang="en-US" sz="2800" dirty="0" smtClean="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a:t>
            </a:r>
            <a:r>
              <a:rPr lang="en-US" altLang="en-US" sz="2800" dirty="0" err="1" smtClean="0">
                <a:solidFill>
                  <a:srgbClr val="0000FF"/>
                </a:solidFill>
                <a:latin typeface="Times New Roman" panose="02020603050405020304" pitchFamily="18" charset="0"/>
              </a:rPr>
              <a:t>ạo</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khung</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cơ</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thể</a:t>
            </a:r>
            <a:r>
              <a:rPr lang="en-US" altLang="en-US" sz="2800" dirty="0" smtClean="0">
                <a:solidFill>
                  <a:srgbClr val="0000FF"/>
                </a:solidFill>
                <a:latin typeface="Times New Roman" panose="02020603050405020304" pitchFamily="18" charset="0"/>
              </a:rPr>
              <a:t>.</a:t>
            </a:r>
            <a:endParaRPr lang="en-US" altLang="en-US" sz="2800" dirty="0">
              <a:solidFill>
                <a:srgbClr val="0000FF"/>
              </a:solidFill>
              <a:latin typeface="Times New Roman" panose="02020603050405020304" pitchFamily="18" charset="0"/>
            </a:endParaRPr>
          </a:p>
          <a:p>
            <a:pPr lvl="0" algn="just" fontAlgn="base">
              <a:spcBef>
                <a:spcPct val="0"/>
              </a:spcBef>
              <a:spcAft>
                <a:spcPct val="0"/>
              </a:spcAft>
            </a:pPr>
            <a:r>
              <a:rPr lang="en-US" altLang="en-US" sz="2800" dirty="0">
                <a:solidFill>
                  <a:srgbClr val="0000FF"/>
                </a:solidFill>
                <a:latin typeface="Times New Roman" panose="02020603050405020304" pitchFamily="18" charset="0"/>
              </a:rPr>
              <a:t> + </a:t>
            </a:r>
            <a:r>
              <a:rPr lang="en-US" altLang="en-US" sz="2800" dirty="0" err="1" smtClean="0">
                <a:solidFill>
                  <a:srgbClr val="0000FF"/>
                </a:solidFill>
                <a:latin typeface="Times New Roman" panose="02020603050405020304" pitchFamily="18" charset="0"/>
              </a:rPr>
              <a:t>Giúp</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cơ</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thể</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có</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hình</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dạng</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nhất</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định</a:t>
            </a:r>
            <a:r>
              <a:rPr lang="en-US" altLang="en-US" sz="2800" dirty="0" smtClean="0">
                <a:solidFill>
                  <a:srgbClr val="0000FF"/>
                </a:solidFill>
                <a:latin typeface="Times New Roman" panose="02020603050405020304" pitchFamily="18" charset="0"/>
              </a:rPr>
              <a:t>.</a:t>
            </a:r>
            <a:endParaRPr lang="en-US" altLang="en-US" sz="2800" dirty="0">
              <a:solidFill>
                <a:srgbClr val="0000FF"/>
              </a:solidFill>
              <a:latin typeface="Times New Roman" panose="02020603050405020304" pitchFamily="18" charset="0"/>
            </a:endParaRPr>
          </a:p>
          <a:p>
            <a:pPr lvl="0" algn="just" fontAlgn="base">
              <a:spcBef>
                <a:spcPct val="0"/>
              </a:spcBef>
              <a:spcAft>
                <a:spcPct val="0"/>
              </a:spcAft>
            </a:pPr>
            <a:r>
              <a:rPr lang="en-US" altLang="en-US" sz="2800" dirty="0">
                <a:solidFill>
                  <a:srgbClr val="0000FF"/>
                </a:solidFill>
                <a:latin typeface="Times New Roman" panose="02020603050405020304" pitchFamily="18" charset="0"/>
              </a:rPr>
              <a:t> + </a:t>
            </a:r>
            <a:r>
              <a:rPr lang="en-US" altLang="en-US" sz="2800" dirty="0" err="1">
                <a:solidFill>
                  <a:srgbClr val="0000FF"/>
                </a:solidFill>
                <a:latin typeface="Times New Roman" panose="02020603050405020304" pitchFamily="18" charset="0"/>
              </a:rPr>
              <a:t>Bảo</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vệ</a:t>
            </a:r>
            <a:r>
              <a:rPr lang="en-US" altLang="en-US" sz="2800" dirty="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cơ</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thể</a:t>
            </a:r>
            <a:r>
              <a:rPr lang="en-US" altLang="en-US" sz="2800" dirty="0" smtClean="0">
                <a:solidFill>
                  <a:srgbClr val="0000FF"/>
                </a:solidFill>
                <a:latin typeface="Times New Roman" panose="02020603050405020304" pitchFamily="18" charset="0"/>
              </a:rPr>
              <a:t>.</a:t>
            </a:r>
            <a:endParaRPr lang="en-US" altLang="en-US" sz="2800" dirty="0">
              <a:solidFill>
                <a:srgbClr val="0000FF"/>
              </a:solidFill>
              <a:latin typeface="Times New Roman" panose="02020603050405020304" pitchFamily="18" charset="0"/>
            </a:endParaRPr>
          </a:p>
        </p:txBody>
      </p:sp>
      <p:sp>
        <p:nvSpPr>
          <p:cNvPr id="5" name="Text Box 11"/>
          <p:cNvSpPr txBox="1">
            <a:spLocks noChangeArrowheads="1"/>
          </p:cNvSpPr>
          <p:nvPr/>
        </p:nvSpPr>
        <p:spPr bwMode="auto">
          <a:xfrm>
            <a:off x="-168486" y="2811337"/>
            <a:ext cx="63150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800" dirty="0" err="1" smtClean="0">
                <a:solidFill>
                  <a:srgbClr val="FF0000"/>
                </a:solidFill>
                <a:latin typeface="Times New Roman" panose="02020603050405020304" pitchFamily="18" charset="0"/>
              </a:rPr>
              <a:t>Yếu</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tố</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nào</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giúp</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cho</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cơ</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thể</a:t>
            </a:r>
            <a:r>
              <a:rPr lang="en-US" altLang="en-US" sz="2800" dirty="0" smtClean="0">
                <a:solidFill>
                  <a:srgbClr val="FF0000"/>
                </a:solidFill>
                <a:latin typeface="Times New Roman" panose="02020603050405020304" pitchFamily="18" charset="0"/>
              </a:rPr>
              <a:t> di </a:t>
            </a:r>
            <a:r>
              <a:rPr lang="en-US" altLang="en-US" sz="2800" dirty="0" err="1" smtClean="0">
                <a:solidFill>
                  <a:srgbClr val="FF0000"/>
                </a:solidFill>
                <a:latin typeface="Times New Roman" panose="02020603050405020304" pitchFamily="18" charset="0"/>
              </a:rPr>
              <a:t>chuyển</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và</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vận</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động</a:t>
            </a:r>
            <a:r>
              <a:rPr lang="vi-VN" altLang="en-US" sz="2800" dirty="0" smtClean="0">
                <a:solidFill>
                  <a:srgbClr val="FF0000"/>
                </a:solidFill>
                <a:latin typeface="Times New Roman" panose="02020603050405020304" pitchFamily="18" charset="0"/>
              </a:rPr>
              <a:t>?</a:t>
            </a:r>
            <a:r>
              <a:rPr lang="vi-VN" altLang="en-US" sz="2800" dirty="0" smtClean="0">
                <a:solidFill>
                  <a:srgbClr val="0000CC"/>
                </a:solidFill>
                <a:latin typeface="Times New Roman" panose="02020603050405020304" pitchFamily="18" charset="0"/>
              </a:rPr>
              <a:t> </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3765444"/>
            <a:ext cx="5978105" cy="1384995"/>
          </a:xfrm>
          <a:prstGeom prst="rect">
            <a:avLst/>
          </a:prstGeom>
        </p:spPr>
        <p:txBody>
          <a:bodyPr wrap="square">
            <a:spAutoFit/>
          </a:bodyPr>
          <a:lstStyle/>
          <a:p>
            <a:pPr lvl="0" algn="just" fontAlgn="base">
              <a:spcBef>
                <a:spcPct val="0"/>
              </a:spcBef>
              <a:spcAft>
                <a:spcPct val="0"/>
              </a:spcAft>
            </a:pPr>
            <a:r>
              <a:rPr lang="en-US" altLang="en-US" sz="2100" dirty="0" smtClean="0">
                <a:solidFill>
                  <a:srgbClr val="0000CC"/>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Cơ</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bám</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vào</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xương</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khi</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cơ</a:t>
            </a:r>
            <a:r>
              <a:rPr lang="en-US" altLang="en-US" sz="2800" dirty="0" smtClean="0">
                <a:solidFill>
                  <a:srgbClr val="0000FF"/>
                </a:solidFill>
                <a:latin typeface="Times New Roman" panose="02020603050405020304" pitchFamily="18" charset="0"/>
              </a:rPr>
              <a:t> co hay </a:t>
            </a:r>
            <a:r>
              <a:rPr lang="en-US" altLang="en-US" sz="2800" dirty="0" err="1" smtClean="0">
                <a:solidFill>
                  <a:srgbClr val="0000FF"/>
                </a:solidFill>
                <a:latin typeface="Times New Roman" panose="02020603050405020304" pitchFamily="18" charset="0"/>
              </a:rPr>
              <a:t>giãn</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sẽ</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làm</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xương</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cử</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động</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giúp</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cơ</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thể</a:t>
            </a:r>
            <a:r>
              <a:rPr lang="en-US" altLang="en-US" sz="2800" dirty="0" smtClean="0">
                <a:solidFill>
                  <a:srgbClr val="0000FF"/>
                </a:solidFill>
                <a:latin typeface="Times New Roman" panose="02020603050405020304" pitchFamily="18" charset="0"/>
              </a:rPr>
              <a:t> di </a:t>
            </a:r>
            <a:r>
              <a:rPr lang="en-US" altLang="en-US" sz="2800" dirty="0" err="1" smtClean="0">
                <a:solidFill>
                  <a:srgbClr val="0000FF"/>
                </a:solidFill>
                <a:latin typeface="Times New Roman" panose="02020603050405020304" pitchFamily="18" charset="0"/>
              </a:rPr>
              <a:t>chuyển</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và</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vận</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động</a:t>
            </a:r>
            <a:r>
              <a:rPr lang="en-US" altLang="en-US" sz="2800" dirty="0" smtClean="0">
                <a:solidFill>
                  <a:srgbClr val="0000FF"/>
                </a:solidFill>
                <a:latin typeface="Times New Roman" panose="02020603050405020304" pitchFamily="18" charset="0"/>
              </a:rPr>
              <a:t>.</a:t>
            </a:r>
            <a:endParaRPr lang="en-US" altLang="en-US" sz="2800"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913188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ChangeArrowheads="1"/>
          </p:cNvSpPr>
          <p:nvPr/>
        </p:nvSpPr>
        <p:spPr bwMode="auto">
          <a:xfrm>
            <a:off x="120771" y="35719"/>
            <a:ext cx="90232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buNone/>
            </a:pPr>
            <a:r>
              <a:rPr lang="en-GB" alt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GB" alt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sát</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31.2, so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sánh</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cơ</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dãn</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Liên</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hệ</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kiến</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thức</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đòn</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bẩy</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đã</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19,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khả</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chịu</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tải</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tốt</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hơn</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532" name="TextBox 4"/>
          <p:cNvSpPr txBox="1">
            <a:spLocks noChangeArrowheads="1"/>
          </p:cNvSpPr>
          <p:nvPr/>
        </p:nvSpPr>
        <p:spPr bwMode="auto">
          <a:xfrm>
            <a:off x="120771" y="3616625"/>
            <a:ext cx="8767131"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cơ</a:t>
            </a:r>
            <a:r>
              <a:rPr lang="en-US" altLang="en-US" sz="2400" dirty="0">
                <a:solidFill>
                  <a:srgbClr val="000000"/>
                </a:solidFill>
                <a:latin typeface="Times New Roman" panose="02020603050405020304" pitchFamily="18" charset="0"/>
                <a:cs typeface="Times New Roman" panose="02020603050405020304" pitchFamily="18" charset="0"/>
              </a:rPr>
              <a:t> co: </a:t>
            </a:r>
            <a:r>
              <a:rPr lang="en-US" altLang="en-US" sz="2400" dirty="0" err="1" smtClean="0">
                <a:solidFill>
                  <a:srgbClr val="000000"/>
                </a:solidFill>
                <a:latin typeface="Times New Roman" panose="02020603050405020304" pitchFamily="18" charset="0"/>
                <a:cs typeface="Times New Roman" panose="02020603050405020304" pitchFamily="18" charset="0"/>
              </a:rPr>
              <a:t>Bắp</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cơ</a:t>
            </a:r>
            <a:r>
              <a:rPr lang="en-US" altLang="en-US" sz="2400" dirty="0" smtClean="0">
                <a:solidFill>
                  <a:srgbClr val="000000"/>
                </a:solidFill>
                <a:latin typeface="Times New Roman" panose="02020603050405020304" pitchFamily="18" charset="0"/>
                <a:cs typeface="Times New Roman" panose="02020603050405020304" pitchFamily="18" charset="0"/>
              </a:rPr>
              <a:t> co </a:t>
            </a:r>
            <a:r>
              <a:rPr lang="en-US" altLang="en-US" sz="2400" dirty="0" err="1" smtClean="0">
                <a:solidFill>
                  <a:srgbClr val="000000"/>
                </a:solidFill>
                <a:latin typeface="Times New Roman" panose="02020603050405020304" pitchFamily="18" charset="0"/>
                <a:cs typeface="Times New Roman" panose="02020603050405020304" pitchFamily="18" charset="0"/>
              </a:rPr>
              <a:t>ngắn</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lại</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làm</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cho</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xương</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cánh</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tay</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và</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cẳng</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tay</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gần</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nhau</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hơn</a:t>
            </a:r>
            <a:r>
              <a:rPr lang="en-US" altLang="en-US" sz="2400" dirty="0" smtClean="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cơ</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Bắp</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cơ</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duỗi</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dài</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ra</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làm</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cho</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xương</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cánh</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tay</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và</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cẳng</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tay</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duỗi</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thẳng</a:t>
            </a:r>
            <a:r>
              <a:rPr lang="en-US" altLang="en-US" sz="2400" dirty="0" smtClean="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52A70226-3D9D-6FE2-EB98-E8060BAA50A8}"/>
              </a:ext>
            </a:extLst>
          </p:cNvPr>
          <p:cNvPicPr/>
          <p:nvPr/>
        </p:nvPicPr>
        <p:blipFill rotWithShape="1">
          <a:blip r:embed="rId2"/>
          <a:srcRect l="54716" t="18449" r="3586" b="50692"/>
          <a:stretch/>
        </p:blipFill>
        <p:spPr>
          <a:xfrm>
            <a:off x="379562" y="1236048"/>
            <a:ext cx="8384876" cy="1731439"/>
          </a:xfrm>
          <a:prstGeom prst="rect">
            <a:avLst/>
          </a:prstGeom>
        </p:spPr>
      </p:pic>
      <p:sp>
        <p:nvSpPr>
          <p:cNvPr id="6" name="Text Box 25"/>
          <p:cNvSpPr txBox="1">
            <a:spLocks noChangeArrowheads="1"/>
          </p:cNvSpPr>
          <p:nvPr/>
        </p:nvSpPr>
        <p:spPr bwMode="auto">
          <a:xfrm>
            <a:off x="1311215" y="2967487"/>
            <a:ext cx="914400" cy="461665"/>
          </a:xfrm>
          <a:prstGeom prst="rect">
            <a:avLst/>
          </a:prstGeom>
          <a:noFill/>
          <a:ln w="9525">
            <a:noFill/>
            <a:miter lim="800000"/>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smtClean="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Cơ co</a:t>
            </a:r>
            <a:endPar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7" name="Text Box 25"/>
          <p:cNvSpPr txBox="1">
            <a:spLocks noChangeArrowheads="1"/>
          </p:cNvSpPr>
          <p:nvPr/>
        </p:nvSpPr>
        <p:spPr bwMode="auto">
          <a:xfrm>
            <a:off x="6778204" y="2967486"/>
            <a:ext cx="1365131" cy="461665"/>
          </a:xfrm>
          <a:prstGeom prst="rect">
            <a:avLst/>
          </a:prstGeom>
          <a:noFill/>
          <a:ln w="9525">
            <a:noFill/>
            <a:miter lim="800000"/>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smtClean="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Cơ dãn</a:t>
            </a:r>
            <a:endPar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011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022" y="2465844"/>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3333CC"/>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Khi</a:t>
            </a:r>
            <a:r>
              <a:rPr lang="en-US" altLang="en-US" sz="2800" dirty="0" smtClean="0">
                <a:solidFill>
                  <a:srgbClr val="000000"/>
                </a:solidFill>
                <a:latin typeface="Times New Roman" panose="02020603050405020304" pitchFamily="18" charset="0"/>
                <a:cs typeface="Times New Roman" panose="02020603050405020304" pitchFamily="18" charset="0"/>
              </a:rPr>
              <a:t> co </a:t>
            </a:r>
            <a:r>
              <a:rPr lang="en-US" altLang="en-US" sz="2800" dirty="0" err="1" smtClean="0">
                <a:solidFill>
                  <a:srgbClr val="000000"/>
                </a:solidFill>
                <a:latin typeface="Times New Roman" panose="02020603050405020304" pitchFamily="18" charset="0"/>
                <a:cs typeface="Times New Roman" panose="02020603050405020304" pitchFamily="18" charset="0"/>
              </a:rPr>
              <a:t>cánh</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và</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cẳng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gập</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lại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tạo</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tư</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thế</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đòn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bẩy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trong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hệ</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đòn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bẩy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của</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gồm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được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sử</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dụng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với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điểm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tựa</a:t>
            </a:r>
            <a:r>
              <a:rPr lang="en-US" altLang="en-US" sz="2800" dirty="0" smtClean="0">
                <a:solidFill>
                  <a:srgbClr val="000000"/>
                </a:solidFill>
                <a:latin typeface="Times New Roman" panose="02020603050405020304" pitchFamily="18" charset="0"/>
                <a:cs typeface="Times New Roman" panose="02020603050405020304" pitchFamily="18" charset="0"/>
              </a:rPr>
              <a:t> hay </a:t>
            </a:r>
            <a:r>
              <a:rPr lang="en-US" altLang="en-US" sz="2800" dirty="0" err="1" smtClean="0">
                <a:solidFill>
                  <a:srgbClr val="000000"/>
                </a:solidFill>
                <a:latin typeface="Times New Roman" panose="02020603050405020304" pitchFamily="18" charset="0"/>
                <a:cs typeface="Times New Roman" panose="02020603050405020304" pitchFamily="18" charset="0"/>
              </a:rPr>
              <a:t>là</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điểm</a:t>
            </a:r>
            <a:r>
              <a:rPr lang="en-US" altLang="en-US" sz="2800" dirty="0" smtClean="0">
                <a:solidFill>
                  <a:srgbClr val="000000"/>
                </a:solidFill>
                <a:latin typeface="Times New Roman" panose="02020603050405020304" pitchFamily="18" charset="0"/>
                <a:cs typeface="Times New Roman" panose="02020603050405020304" pitchFamily="18" charset="0"/>
              </a:rPr>
              <a:t> quay ( </a:t>
            </a:r>
            <a:r>
              <a:rPr lang="en-US" altLang="en-US" sz="2800" dirty="0" err="1" smtClean="0">
                <a:solidFill>
                  <a:srgbClr val="000000"/>
                </a:solidFill>
                <a:latin typeface="Times New Roman" panose="02020603050405020304" pitchFamily="18" charset="0"/>
                <a:cs typeface="Times New Roman" panose="02020603050405020304" pitchFamily="18" charset="0"/>
              </a:rPr>
              <a:t>cánh</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để</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làm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biến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đổi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tác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dụng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của</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lên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khác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cẳng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nhờ</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đó</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làm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tăng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khả</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năng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chịu</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lực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của</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Như</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ở </a:t>
            </a:r>
            <a:r>
              <a:rPr lang="en-US" altLang="en-US" sz="2800" dirty="0" err="1" smtClean="0">
                <a:solidFill>
                  <a:srgbClr val="000000"/>
                </a:solidFill>
                <a:latin typeface="Times New Roman" panose="02020603050405020304" pitchFamily="18" charset="0"/>
                <a:cs typeface="Times New Roman" panose="02020603050405020304" pitchFamily="18" charset="0"/>
              </a:rPr>
              <a:t>tư</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thế</a:t>
            </a:r>
            <a:r>
              <a:rPr lang="en-US" altLang="en-US" sz="2800" dirty="0" smtClean="0">
                <a:solidFill>
                  <a:srgbClr val="000000"/>
                </a:solidFill>
                <a:latin typeface="Times New Roman" panose="02020603050405020304" pitchFamily="18" charset="0"/>
                <a:cs typeface="Times New Roman" panose="02020603050405020304" pitchFamily="18" charset="0"/>
              </a:rPr>
              <a:t> co </a:t>
            </a:r>
            <a:r>
              <a:rPr lang="en-US" altLang="en-US" sz="2800" dirty="0" err="1" smtClean="0">
                <a:solidFill>
                  <a:srgbClr val="000000"/>
                </a:solidFill>
                <a:latin typeface="Times New Roman" panose="02020603050405020304" pitchFamily="18" charset="0"/>
                <a:cs typeface="Times New Roman" panose="02020603050405020304" pitchFamily="18" charset="0"/>
              </a:rPr>
              <a:t>có</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khả</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năng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chịu</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tải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tốt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hơn</a:t>
            </a:r>
            <a:r>
              <a:rPr lang="en-US" altLang="en-US" sz="2800" dirty="0" smtClean="0">
                <a:solidFill>
                  <a:srgbClr val="000000"/>
                </a:solidFill>
                <a:latin typeface="Times New Roman" panose="02020603050405020304" pitchFamily="18" charset="0"/>
                <a:cs typeface="Times New Roman" panose="02020603050405020304" pitchFamily="18" charset="0"/>
              </a:rPr>
              <a: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23555"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342900"/>
            <a:ext cx="42719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7399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áº¿t quáº£ hÃ¬nh áº£nh cho cÆ¡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93" y="0"/>
            <a:ext cx="8574657" cy="339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2021" y="3656289"/>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smtClean="0">
                <a:solidFill>
                  <a:srgbClr val="3333CC"/>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số</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khớp</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xương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tạo</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kết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nối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kiểu</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đòn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bẩy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giữa</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các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xương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nhờ</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xương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có</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khả</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năng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chịu</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tải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cao</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động</a:t>
            </a:r>
            <a:r>
              <a:rPr lang="en-US" altLang="en-US" sz="2800" dirty="0" smtClean="0">
                <a:solidFill>
                  <a:srgbClr val="000000"/>
                </a:solidFill>
                <a:latin typeface="Times New Roman" panose="02020603050405020304" pitchFamily="18" charset="0"/>
                <a:cs typeface="Times New Roman" panose="02020603050405020304" pitchFamily="18" charset="0"/>
              </a:rPr>
              <a: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79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thanhnien.mediacdn.vn/Uploaded/ngocquy/2022_01_18/3-tap-ta-shutterstock-2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538" y="1"/>
            <a:ext cx="5187461" cy="27949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0" y="279495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Vì</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sao</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xương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vừa</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có</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tính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chất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mềm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dẻo</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và</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vừa</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bền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chắc</a:t>
            </a:r>
            <a:r>
              <a:rPr lang="en-US" altLang="en-US" sz="2800" dirty="0" smtClean="0">
                <a:solidFill>
                  <a:srgbClr val="FF0000"/>
                </a:solidFill>
                <a:latin typeface="Times New Roman" panose="02020603050405020304" pitchFamily="18" charset="0"/>
                <a:cs typeface="Times New Roman" panose="02020603050405020304" pitchFamily="18" charset="0"/>
              </a:rPr>
              <a:t>?  </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pic>
        <p:nvPicPr>
          <p:cNvPr id="2056" name="Picture 8" descr="Miễn phí Ảnh lưu trữ miễn phí về áo đen, đàn bà, giày thể thao Ảnh lưu tr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0"/>
            <a:ext cx="3800963" cy="27949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1" y="3738666"/>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Chất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khoáng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trong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xương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làm</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xương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bền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chắc</a:t>
            </a:r>
            <a:r>
              <a:rPr lang="en-US" altLang="en-US" sz="2800" dirty="0" smtClean="0">
                <a:latin typeface="Times New Roman" panose="02020603050405020304" pitchFamily="18" charset="0"/>
                <a:cs typeface="Times New Roman" panose="02020603050405020304" pitchFamily="18" charset="0"/>
              </a:rPr>
              <a: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chất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hữu</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cơ</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giúp</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xương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có</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tính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mềm</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dẻo</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nhờ</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đó</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cơ</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thể</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vận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động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linh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hoạt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và</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chắc</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chắn</a:t>
            </a:r>
            <a:r>
              <a:rPr lang="en-US" altLang="en-US" sz="2800" dirty="0" smtClean="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72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3829050" y="2000250"/>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vi-VN" altLang="en-US" sz="2400">
              <a:solidFill>
                <a:srgbClr val="000000"/>
              </a:solidFill>
              <a:cs typeface="Arial" panose="020B0604020202020204" pitchFamily="34" charset="0"/>
            </a:endParaRPr>
          </a:p>
        </p:txBody>
      </p:sp>
      <p:sp>
        <p:nvSpPr>
          <p:cNvPr id="3" name="TextBox 2"/>
          <p:cNvSpPr txBox="1">
            <a:spLocks noChangeArrowheads="1"/>
          </p:cNvSpPr>
          <p:nvPr/>
        </p:nvSpPr>
        <p:spPr bwMode="auto">
          <a:xfrm>
            <a:off x="0" y="2617753"/>
            <a:ext cx="8745926" cy="19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indent="4254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07000"/>
              </a:lnSpc>
              <a:spcBef>
                <a:spcPct val="0"/>
              </a:spcBef>
              <a:spcAft>
                <a:spcPts val="600"/>
              </a:spcAft>
              <a:buNone/>
            </a:pPr>
            <a:r>
              <a:rPr lang="en-US" altLang="en-US" sz="27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dirty="0">
                <a:latin typeface="Times New Roman" panose="02020603050405020304" pitchFamily="18" charset="0"/>
                <a:ea typeface="Calibri" panose="020F0502020204030204" pitchFamily="34" charset="0"/>
                <a:cs typeface="Times New Roman" panose="02020603050405020304" pitchFamily="18" charset="0"/>
              </a:rPr>
              <a:t>Bộ xương tạo nên khung cơ thể, giúp cơ thể có hình dạng nhất định và bảo vệ cơ thể. </a:t>
            </a:r>
            <a:endParaRPr lang="en-US" altLang="en-US" sz="2700" dirty="0">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07000"/>
              </a:lnSpc>
              <a:spcBef>
                <a:spcPct val="0"/>
              </a:spcBef>
              <a:spcAft>
                <a:spcPts val="600"/>
              </a:spcAft>
              <a:buNone/>
            </a:pPr>
            <a:r>
              <a:rPr lang="en-US" altLang="en-US" sz="2700" dirty="0">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dirty="0">
                <a:latin typeface="Times New Roman" panose="02020603050405020304" pitchFamily="18" charset="0"/>
                <a:ea typeface="Calibri" panose="020F0502020204030204" pitchFamily="34" charset="0"/>
                <a:cs typeface="Times New Roman" panose="02020603050405020304" pitchFamily="18" charset="0"/>
              </a:rPr>
              <a:t>Cơ bám vào xương, khi cơ co hay dãn sẽ làm xương cử động, giúp cơ thể di chuyển và vận động.</a:t>
            </a:r>
            <a:endParaRPr lang="en-US" altLang="en-US" sz="27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Cloud Callout 1"/>
          <p:cNvSpPr/>
          <p:nvPr/>
        </p:nvSpPr>
        <p:spPr bwMode="auto">
          <a:xfrm>
            <a:off x="5219333" y="514399"/>
            <a:ext cx="3815862" cy="1723292"/>
          </a:xfrm>
          <a:prstGeom prst="cloudCallou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7" name="Text Box 9"/>
          <p:cNvSpPr txBox="1">
            <a:spLocks noChangeArrowheads="1"/>
          </p:cNvSpPr>
          <p:nvPr/>
        </p:nvSpPr>
        <p:spPr bwMode="auto">
          <a:xfrm>
            <a:off x="5715000" y="745231"/>
            <a:ext cx="28245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400" i="1" dirty="0" smtClean="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Hệ</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vận</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động</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có</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chức</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năng</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gì</a:t>
            </a:r>
            <a:r>
              <a:rPr lang="en-US" altLang="en-US" sz="2400" b="1" i="1" dirty="0">
                <a:solidFill>
                  <a:srgbClr val="C00000"/>
                </a:solidFill>
                <a:latin typeface="Times New Roman" panose="02020603050405020304" pitchFamily="18" charset="0"/>
              </a:rPr>
              <a:t>?</a:t>
            </a:r>
            <a:endParaRPr lang="en-US" altLang="en-US" sz="2400" b="1" i="1" dirty="0">
              <a:solidFill>
                <a:srgbClr val="C00000"/>
              </a:solidFill>
              <a:latin typeface="Times New Roman" panose="02020603050405020304" pitchFamily="18" charset="0"/>
              <a:cs typeface="Times New Roman" panose="02020603050405020304" pitchFamily="18" charset="0"/>
            </a:endParaRPr>
          </a:p>
        </p:txBody>
      </p:sp>
      <p:sp>
        <p:nvSpPr>
          <p:cNvPr id="8"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9" name="Picture 9" descr="Tổng hợp 5000 ảnh động tuyển chọn cực đẹp cho Powerpoint | CTU - Diễn đàn  Sinh viên Đại học Cần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88" y="1469217"/>
            <a:ext cx="1663411" cy="10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9655" y="552212"/>
            <a:ext cx="4230645" cy="506998"/>
          </a:xfrm>
          <a:prstGeom prst="rect">
            <a:avLst/>
          </a:prstGeom>
        </p:spPr>
        <p:txBody>
          <a:bodyPr wrap="none">
            <a:spAutoFit/>
          </a:bodyPr>
          <a:lstStyle/>
          <a:p>
            <a:pPr lvl="0" algn="just" eaLnBrk="0" fontAlgn="base" hangingPunct="0">
              <a:lnSpc>
                <a:spcPct val="107000"/>
              </a:lnSpc>
              <a:spcBef>
                <a:spcPct val="0"/>
              </a:spcBef>
              <a:spcAft>
                <a:spcPts val="600"/>
              </a:spcAft>
            </a:pP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27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Chức</a:t>
            </a: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hệ</a:t>
            </a: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vận</a:t>
            </a: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17022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0" y="658419"/>
            <a:ext cx="6172200" cy="523220"/>
          </a:xfrm>
          <a:prstGeom prst="rect">
            <a:avLst/>
          </a:prstGeom>
          <a:noFill/>
          <a:ln w="9525">
            <a:noFill/>
            <a:miter lim="800000"/>
          </a:ln>
          <a:effectLst/>
        </p:spPr>
        <p:txBody>
          <a:bodyPr>
            <a:spAutoFit/>
          </a:bodyPr>
          <a:lstStyle/>
          <a:p>
            <a:pPr fontAlgn="base">
              <a:spcBef>
                <a:spcPct val="50000"/>
              </a:spcBef>
              <a:spcAft>
                <a:spcPct val="0"/>
              </a:spcAft>
              <a:defRPr/>
            </a:pPr>
            <a:r>
              <a:rPr sz="28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I. </a:t>
            </a:r>
            <a:r>
              <a:rPr lang="en-US" sz="28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Cấu tạo và chức năng hệ vận động</a:t>
            </a:r>
            <a:endParaRPr sz="2800" noProof="1">
              <a:solidFill>
                <a:srgbClr val="0000CC"/>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 name="Text Box 25"/>
          <p:cNvSpPr txBox="1">
            <a:spLocks noChangeArrowheads="1"/>
          </p:cNvSpPr>
          <p:nvPr/>
        </p:nvSpPr>
        <p:spPr bwMode="auto">
          <a:xfrm>
            <a:off x="0" y="1157455"/>
            <a:ext cx="6884377" cy="523220"/>
          </a:xfrm>
          <a:prstGeom prst="rect">
            <a:avLst/>
          </a:prstGeom>
          <a:noFill/>
          <a:ln w="9525">
            <a:noFill/>
            <a:miter lim="800000"/>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8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II. Một số bệnh, tật liên quan đến hệ vận động</a:t>
            </a:r>
          </a:p>
        </p:txBody>
      </p:sp>
      <p:sp>
        <p:nvSpPr>
          <p:cNvPr id="27652" name="Text Box 11"/>
          <p:cNvSpPr txBox="1">
            <a:spLocks noChangeArrowheads="1"/>
          </p:cNvSpPr>
          <p:nvPr/>
        </p:nvSpPr>
        <p:spPr bwMode="auto">
          <a:xfrm>
            <a:off x="1566862" y="39291"/>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 Box 25"/>
          <p:cNvSpPr txBox="1">
            <a:spLocks noChangeArrowheads="1"/>
          </p:cNvSpPr>
          <p:nvPr/>
        </p:nvSpPr>
        <p:spPr bwMode="auto">
          <a:xfrm>
            <a:off x="0" y="1614412"/>
            <a:ext cx="6172200" cy="523220"/>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8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Tật cong vẹo cột sống</a:t>
            </a:r>
          </a:p>
        </p:txBody>
      </p:sp>
      <p:pic>
        <p:nvPicPr>
          <p:cNvPr id="75778" name="Picture 2" descr="Gù vẹo cột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684" y="1857374"/>
            <a:ext cx="4391025" cy="32861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482" y="3017319"/>
            <a:ext cx="1928733" cy="415498"/>
          </a:xfrm>
          <a:prstGeom prst="rect">
            <a:avLst/>
          </a:prstGeom>
        </p:spPr>
        <p:txBody>
          <a:bodyPr wrap="none">
            <a:spAutoFit/>
          </a:bodyPr>
          <a:lstStyle/>
          <a:p>
            <a:r>
              <a:rPr lang="nl-NL" alt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nhân: </a:t>
            </a:r>
            <a:endParaRPr lang="en-US" dirty="0"/>
          </a:p>
        </p:txBody>
      </p:sp>
      <p:sp>
        <p:nvSpPr>
          <p:cNvPr id="9" name="Rectangle 8"/>
          <p:cNvSpPr/>
          <p:nvPr/>
        </p:nvSpPr>
        <p:spPr>
          <a:xfrm>
            <a:off x="40482" y="3500437"/>
            <a:ext cx="1526380" cy="415498"/>
          </a:xfrm>
          <a:prstGeom prst="rect">
            <a:avLst/>
          </a:prstGeom>
        </p:spPr>
        <p:txBody>
          <a:bodyPr wrap="none">
            <a:spAutoFit/>
          </a:bodyPr>
          <a:lstStyle/>
          <a:p>
            <a:r>
              <a:rPr lang="nl-NL" alt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Biểu hiện: </a:t>
            </a:r>
            <a:endParaRPr lang="en-US" dirty="0"/>
          </a:p>
        </p:txBody>
      </p:sp>
      <p:sp>
        <p:nvSpPr>
          <p:cNvPr id="10" name="Rectangle 9"/>
          <p:cNvSpPr/>
          <p:nvPr/>
        </p:nvSpPr>
        <p:spPr>
          <a:xfrm>
            <a:off x="40482" y="3983555"/>
            <a:ext cx="2207656" cy="415498"/>
          </a:xfrm>
          <a:prstGeom prst="rect">
            <a:avLst/>
          </a:prstGeom>
        </p:spPr>
        <p:txBody>
          <a:bodyPr wrap="none">
            <a:spAutoFit/>
          </a:bodyPr>
          <a:lstStyle/>
          <a:p>
            <a:r>
              <a:rPr lang="nl-NL" alt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Cách khắc phục: </a:t>
            </a:r>
            <a:endParaRPr lang="en-US" dirty="0"/>
          </a:p>
        </p:txBody>
      </p:sp>
      <p:sp>
        <p:nvSpPr>
          <p:cNvPr id="13" name="Rectangle 12"/>
          <p:cNvSpPr/>
          <p:nvPr/>
        </p:nvSpPr>
        <p:spPr>
          <a:xfrm>
            <a:off x="696550" y="2061326"/>
            <a:ext cx="2784288" cy="738664"/>
          </a:xfrm>
          <a:prstGeom prst="rect">
            <a:avLst/>
          </a:prstGeom>
        </p:spPr>
        <p:txBody>
          <a:bodyPr wrap="none">
            <a:spAutoFit/>
          </a:bodyPr>
          <a:lstStyle/>
          <a:p>
            <a:pPr algn="ctr"/>
            <a:r>
              <a:rPr lang="nl-NL" altLang="en-US" sz="2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nhóm: </a:t>
            </a:r>
          </a:p>
          <a:p>
            <a:pPr algn="ctr"/>
            <a:r>
              <a:rPr lang="nl-NL" altLang="en-US" sz="2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US" dirty="0">
              <a:solidFill>
                <a:srgbClr val="FF0000"/>
              </a:solidFill>
            </a:endParaRPr>
          </a:p>
        </p:txBody>
      </p:sp>
    </p:spTree>
    <p:extLst>
      <p:ext uri="{BB962C8B-B14F-4D97-AF65-F5344CB8AC3E}">
        <p14:creationId xmlns:p14="http://schemas.microsoft.com/office/powerpoint/2010/main" val="192676327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72528"/>
            <a:ext cx="3674853" cy="3108543"/>
          </a:xfrm>
          <a:prstGeom prst="rect">
            <a:avLst/>
          </a:prstGeom>
        </p:spPr>
        <p:txBody>
          <a:bodyPr wrap="square">
            <a:spAutoFit/>
          </a:bodyPr>
          <a:lstStyle/>
          <a:p>
            <a:pPr lvl="0"/>
            <a:r>
              <a:rPr lang="vi-VN" sz="2800" dirty="0">
                <a:latin typeface="Times New Roman" panose="02020603050405020304" pitchFamily="18" charset="0"/>
              </a:rPr>
              <a:t>- Cơ thể người có thể di chuyển, vận động là nhờ </a:t>
            </a:r>
            <a:r>
              <a:rPr lang="vi-VN" sz="2800" dirty="0" smtClean="0">
                <a:latin typeface="Times New Roman" panose="02020603050405020304" pitchFamily="18" charset="0"/>
              </a:rPr>
              <a:t>có</a:t>
            </a:r>
            <a:r>
              <a:rPr lang="en-US" sz="2800" dirty="0" smtClean="0">
                <a:solidFill>
                  <a:srgbClr val="FF0000"/>
                </a:solidFill>
                <a:latin typeface="Times New Roman" panose="02020603050405020304" pitchFamily="18" charset="0"/>
              </a:rPr>
              <a:t>…(2)…</a:t>
            </a:r>
            <a:r>
              <a:rPr lang="vi-VN" sz="2800" dirty="0" smtClean="0">
                <a:solidFill>
                  <a:srgbClr val="FF0000"/>
                </a:solidFill>
                <a:latin typeface="Times New Roman" panose="02020603050405020304" pitchFamily="18" charset="0"/>
              </a:rPr>
              <a:t> </a:t>
            </a:r>
            <a:r>
              <a:rPr lang="vi-VN" sz="2800" dirty="0" smtClean="0">
                <a:latin typeface="Times New Roman" panose="02020603050405020304" pitchFamily="18" charset="0"/>
              </a:rPr>
              <a:t>bám </a:t>
            </a:r>
            <a:r>
              <a:rPr lang="vi-VN" sz="2800" dirty="0">
                <a:latin typeface="Times New Roman" panose="02020603050405020304" pitchFamily="18" charset="0"/>
              </a:rPr>
              <a:t>vào xương, khi </a:t>
            </a:r>
            <a:r>
              <a:rPr lang="en-US" sz="2800" dirty="0" smtClean="0">
                <a:solidFill>
                  <a:srgbClr val="FF0000"/>
                </a:solidFill>
                <a:latin typeface="Times New Roman" panose="02020603050405020304" pitchFamily="18" charset="0"/>
              </a:rPr>
              <a:t>….(2)….</a:t>
            </a:r>
            <a:r>
              <a:rPr lang="vi-VN" sz="2800" dirty="0" smtClean="0">
                <a:solidFill>
                  <a:srgbClr val="FF0000"/>
                </a:solidFill>
                <a:latin typeface="Times New Roman" panose="02020603050405020304" pitchFamily="18" charset="0"/>
              </a:rPr>
              <a:t> </a:t>
            </a:r>
            <a:r>
              <a:rPr lang="vi-VN" sz="2800" dirty="0">
                <a:latin typeface="Times New Roman" panose="02020603050405020304" pitchFamily="18" charset="0"/>
              </a:rPr>
              <a:t>co hay dãn sẽ làm xương cử động, giúp cơ thể di</a:t>
            </a:r>
            <a:r>
              <a:rPr lang="vi-VN" sz="2800" dirty="0">
                <a:solidFill>
                  <a:srgbClr val="212529"/>
                </a:solidFill>
                <a:latin typeface="Times New Roman" panose="02020603050405020304" pitchFamily="18" charset="0"/>
              </a:rPr>
              <a:t> chuyển và vận động.</a:t>
            </a:r>
          </a:p>
        </p:txBody>
      </p:sp>
      <p:sp>
        <p:nvSpPr>
          <p:cNvPr id="4" name="Rectangle 3"/>
          <p:cNvSpPr/>
          <p:nvPr/>
        </p:nvSpPr>
        <p:spPr>
          <a:xfrm>
            <a:off x="1304907" y="4018171"/>
            <a:ext cx="1072730" cy="523220"/>
          </a:xfrm>
          <a:prstGeom prst="rect">
            <a:avLst/>
          </a:prstGeom>
        </p:spPr>
        <p:txBody>
          <a:bodyPr wrap="none">
            <a:spAutoFit/>
          </a:bodyPr>
          <a:lstStyle/>
          <a:p>
            <a:r>
              <a:rPr lang="en-US" sz="2800" dirty="0" smtClean="0">
                <a:solidFill>
                  <a:srgbClr val="FF0000"/>
                </a:solidFill>
                <a:latin typeface="Times New Roman" panose="02020603050405020304" pitchFamily="18" charset="0"/>
              </a:rPr>
              <a:t>(2)-</a:t>
            </a:r>
            <a:r>
              <a:rPr lang="vi-VN" sz="2800" dirty="0" smtClean="0">
                <a:solidFill>
                  <a:srgbClr val="FF0000"/>
                </a:solidFill>
                <a:latin typeface="Times New Roman" panose="02020603050405020304" pitchFamily="18" charset="0"/>
              </a:rPr>
              <a:t>cơ</a:t>
            </a:r>
            <a:endParaRPr lang="en-US" dirty="0">
              <a:solidFill>
                <a:srgbClr val="FF0000"/>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644" y="249238"/>
            <a:ext cx="5019855"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42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CDC - Phòng ngừa cong vẹo cột sống trong trường học">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597877" y="949569"/>
            <a:ext cx="7877908" cy="3868616"/>
          </a:xfrm>
          <a:prstGeom prst="rect">
            <a:avLst/>
          </a:prstGeom>
        </p:spPr>
      </p:pic>
      <p:sp>
        <p:nvSpPr>
          <p:cNvPr id="3" name="Rectangle 2"/>
          <p:cNvSpPr/>
          <p:nvPr/>
        </p:nvSpPr>
        <p:spPr>
          <a:xfrm>
            <a:off x="2211379" y="0"/>
            <a:ext cx="4256294" cy="830997"/>
          </a:xfrm>
          <a:prstGeom prst="rect">
            <a:avLst/>
          </a:prstGeom>
        </p:spPr>
        <p:txBody>
          <a:bodyPr wrap="none">
            <a:spAutoFit/>
          </a:bodyPr>
          <a:lstStyle/>
          <a:p>
            <a:pPr algn="ctr"/>
            <a:r>
              <a:rPr lang="nl-NL" altLang="en-US"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 dõi video và hoàn thành: </a:t>
            </a:r>
          </a:p>
          <a:p>
            <a:pPr algn="ctr"/>
            <a:r>
              <a:rPr lang="nl-NL" altLang="en-US"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US" sz="2400" b="1" dirty="0">
              <a:solidFill>
                <a:srgbClr val="002060"/>
              </a:solidFill>
            </a:endParaRPr>
          </a:p>
        </p:txBody>
      </p:sp>
    </p:spTree>
    <p:extLst>
      <p:ext uri="{BB962C8B-B14F-4D97-AF65-F5344CB8AC3E}">
        <p14:creationId xmlns:p14="http://schemas.microsoft.com/office/powerpoint/2010/main" val="41825987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
          <p:cNvSpPr txBox="1">
            <a:spLocks noChangeArrowheads="1"/>
          </p:cNvSpPr>
          <p:nvPr/>
        </p:nvSpPr>
        <p:spPr bwMode="auto">
          <a:xfrm>
            <a:off x="208817" y="861096"/>
            <a:ext cx="889781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None/>
            </a:pPr>
            <a:r>
              <a:rPr lang="nl-NL" altLang="en-US"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endParaRPr lang="en-US" altLang="en-US" sz="28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1. Tật cong vẹo cột sống</a:t>
            </a:r>
            <a:endParaRPr lang="en-US" altLang="en-US" sz="28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nhân: Do tư thế hoạt động không đúng trong thời gian dài, mang vác vật nặng thường xuyên, do tai nạn hay còi xương.</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Biểu hiện: Cột sống không giữ được trạng thái bình thường, các đốt sống bị xoay lệch về một bên.</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Cách khắc phục: Ngồi đúng tư thế trong học đường, không mang vác nặng, lao động vừa sức.</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1"/>
          <p:cNvSpPr txBox="1">
            <a:spLocks noChangeArrowheads="1"/>
          </p:cNvSpPr>
          <p:nvPr/>
        </p:nvSpPr>
        <p:spPr bwMode="auto">
          <a:xfrm>
            <a:off x="1612106" y="0"/>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67969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208816" y="502946"/>
            <a:ext cx="816145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None/>
            </a:pPr>
            <a:r>
              <a:rPr lang="nl-NL"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Bệnh loãng xương.</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endParaRPr lang="nl-NL"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endParaRPr lang="nl-NL"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a:t>
            </a: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 </a:t>
            </a:r>
          </a:p>
          <a:p>
            <a:pPr algn="just" fontAlgn="base">
              <a:spcBef>
                <a:spcPct val="0"/>
              </a:spcBef>
              <a:buNone/>
            </a:pPr>
            <a:r>
              <a:rPr lang="nl-NL"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 hiện</a:t>
            </a:r>
            <a:r>
              <a:rPr lang="nl-NL"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1"/>
          <p:cNvSpPr txBox="1">
            <a:spLocks noChangeArrowheads="1"/>
          </p:cNvSpPr>
          <p:nvPr/>
        </p:nvSpPr>
        <p:spPr bwMode="auto">
          <a:xfrm>
            <a:off x="1594522" y="-21701"/>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0" y="1472442"/>
            <a:ext cx="2784288" cy="738664"/>
          </a:xfrm>
          <a:prstGeom prst="rect">
            <a:avLst/>
          </a:prstGeom>
        </p:spPr>
        <p:txBody>
          <a:bodyPr wrap="none">
            <a:spAutoFit/>
          </a:bodyPr>
          <a:lstStyle/>
          <a:p>
            <a:pPr algn="ctr"/>
            <a:r>
              <a:rPr lang="nl-NL" altLang="en-US" sz="2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nhóm: </a:t>
            </a:r>
          </a:p>
          <a:p>
            <a:pPr algn="ctr"/>
            <a:r>
              <a:rPr lang="nl-NL" altLang="en-US" sz="2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dirty="0">
              <a:solidFill>
                <a:srgbClr val="FF0000"/>
              </a:solidFill>
            </a:endParaRPr>
          </a:p>
        </p:txBody>
      </p:sp>
      <p:pic>
        <p:nvPicPr>
          <p:cNvPr id="89090" name="Picture 2" descr="https://suckhoedoisong.qltns.mediacdn.vn/324455921873985536/2022/1/20/loang-xuong-la-gi-va-nhung-dieu-ban-can-biet-1-164268031870019466338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288" y="1472442"/>
            <a:ext cx="6359712" cy="359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55527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246185" y="888023"/>
            <a:ext cx="791527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None/>
            </a:pPr>
            <a:r>
              <a:rPr lang="nl-NL" altLang="en-US"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endParaRPr lang="en-US" altLang="en-US" sz="28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2. Bệnh loãng xương</a:t>
            </a:r>
            <a:r>
              <a:rPr lang="nl-NL" altLang="en-US" sz="2800" b="1"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t>
            </a:r>
          </a:p>
          <a:p>
            <a:pPr algn="just" fontAlgn="base">
              <a:spcBef>
                <a:spcPct val="0"/>
              </a:spcBef>
              <a:buNone/>
            </a:pP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nhân: Do tuổi cao, cơ thể thiếu calcium và phosphorus  -&gt; thiếu nguyên liệu để tạo xương, mật độ chất khoáng trong xương thưa dần.</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Biểu hiện: xương giòn, dễ gãy khi bị chấn thương. </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1"/>
          <p:cNvSpPr txBox="1">
            <a:spLocks noChangeArrowheads="1"/>
          </p:cNvSpPr>
          <p:nvPr/>
        </p:nvSpPr>
        <p:spPr bwMode="auto">
          <a:xfrm>
            <a:off x="1594522" y="-21701"/>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70528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03CA54E5-375F-C926-017D-5A821107A370}"/>
              </a:ext>
            </a:extLst>
          </p:cNvPr>
          <p:cNvSpPr>
            <a:spLocks noGrp="1"/>
          </p:cNvSpPr>
          <p:nvPr>
            <p:ph type="title"/>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070839" y="1230923"/>
            <a:ext cx="5011614" cy="3912577"/>
          </a:xfrm>
          <a:prstGeom prst="rect">
            <a:avLst/>
          </a:prstGeom>
          <a:noFill/>
          <a:ln>
            <a:noFill/>
          </a:ln>
        </p:spPr>
      </p:pic>
      <p:sp>
        <p:nvSpPr>
          <p:cNvPr id="5" name="Rectangle 4"/>
          <p:cNvSpPr/>
          <p:nvPr/>
        </p:nvSpPr>
        <p:spPr>
          <a:xfrm>
            <a:off x="4009292" y="0"/>
            <a:ext cx="5134708" cy="1080296"/>
          </a:xfrm>
          <a:prstGeom prst="rect">
            <a:avLst/>
          </a:prstGeom>
        </p:spPr>
        <p:txBody>
          <a:bodyPr wrap="square">
            <a:spAutoFit/>
          </a:bodyPr>
          <a:lstStyle/>
          <a:p>
            <a:pPr algn="ctr">
              <a:lnSpc>
                <a:spcPct val="107000"/>
              </a:lnSpc>
              <a:spcAft>
                <a:spcPts val="0"/>
              </a:spcAft>
            </a:pP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31.4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dự</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giòn</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dễ</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gãy</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0" y="263769"/>
            <a:ext cx="4431323" cy="4702826"/>
          </a:xfrm>
          <a:prstGeom prst="rect">
            <a:avLst/>
          </a:prstGeom>
        </p:spPr>
        <p:txBody>
          <a:bodyPr wrap="square">
            <a:spAutoFit/>
          </a:bodyPr>
          <a:lstStyle/>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latin typeface="Times New Roman" panose="02020603050405020304" pitchFamily="18" charset="0"/>
                <a:ea typeface="Calibri" panose="020F0502020204030204" pitchFamily="34" charset="0"/>
                <a:cs typeface="Times New Roman" panose="02020603050405020304" pitchFamily="18" charset="0"/>
              </a:rPr>
              <a:t> b)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giòn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vì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mắc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mật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đô</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chất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mắc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bị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giòn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dê</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Ngoài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hô</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3021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4785" y="0"/>
            <a:ext cx="8141677" cy="1569660"/>
          </a:xfrm>
          <a:prstGeom prst="rect">
            <a:avLst/>
          </a:prstGeom>
        </p:spPr>
        <p:txBody>
          <a:bodyPr wrap="square">
            <a:spAutoFit/>
          </a:bodyPr>
          <a:lstStyle/>
          <a:p>
            <a:pPr algn="ctr"/>
            <a:r>
              <a:rPr lang="en-US" sz="2400" dirty="0" err="1">
                <a:solidFill>
                  <a:srgbClr val="FF0000"/>
                </a:solidFill>
                <a:latin typeface="Times New Roman" panose="02020603050405020304" pitchFamily="18" charset="0"/>
                <a:ea typeface="Calibri" panose="020F0502020204030204" pitchFamily="34" charset="0"/>
              </a:rPr>
              <a:t>Tìm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hiểu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bệnh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hệ</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vận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động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nguyên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số</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lượng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mắc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trường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học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cư</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xuất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tuyên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truyền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biện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pháp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phòng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bệnh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bảo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vệ</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hệ</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vận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động</a:t>
            </a:r>
            <a:r>
              <a:rPr lang="en-US" sz="2400" dirty="0" smtClean="0">
                <a:solidFill>
                  <a:srgbClr val="FF0000"/>
                </a:solidFill>
                <a:latin typeface="Times New Roman" panose="02020603050405020304" pitchFamily="18" charset="0"/>
                <a:ea typeface="Calibri" panose="020F0502020204030204" pitchFamily="34" charset="0"/>
              </a:rPr>
              <a:t>.</a:t>
            </a:r>
          </a:p>
          <a:p>
            <a:pPr algn="ctr"/>
            <a:r>
              <a:rPr lang="en-US" sz="2400" dirty="0" smtClean="0">
                <a:latin typeface="Times New Roman" panose="02020603050405020304" pitchFamily="18" charset="0"/>
              </a:rPr>
              <a:t>(</a:t>
            </a:r>
            <a:r>
              <a:rPr lang="en-US" sz="2400" dirty="0" err="1" smtClean="0">
                <a:latin typeface="Times New Roman" panose="02020603050405020304" pitchFamily="18" charset="0"/>
              </a:rPr>
              <a:t>về</a:t>
            </a:r>
            <a:r>
              <a:rPr lang="en-US" sz="2400" dirty="0" smtClean="0">
                <a:latin typeface="Times New Roman" panose="02020603050405020304" pitchFamily="18" charset="0"/>
              </a:rPr>
              <a:t> </a:t>
            </a:r>
            <a:r>
              <a:rPr lang="en-US" sz="2400" dirty="0" err="1" smtClean="0">
                <a:latin typeface="Times New Roman" panose="02020603050405020304" pitchFamily="18" charset="0"/>
              </a:rPr>
              <a:t>nhà</a:t>
            </a:r>
            <a:r>
              <a:rPr lang="en-US" sz="2400" dirty="0" smtClean="0">
                <a:latin typeface="Times New Roman" panose="02020603050405020304" pitchFamily="18" charset="0"/>
              </a:rPr>
              <a:t> </a:t>
            </a:r>
            <a:r>
              <a:rPr lang="en-US" sz="2400" dirty="0" err="1" smtClean="0">
                <a:latin typeface="Times New Roman" panose="02020603050405020304" pitchFamily="18" charset="0"/>
              </a:rPr>
              <a:t>tìm</a:t>
            </a:r>
            <a:r>
              <a:rPr lang="en-US" sz="2400" dirty="0" smtClean="0">
                <a:latin typeface="Times New Roman" panose="02020603050405020304" pitchFamily="18" charset="0"/>
              </a:rPr>
              <a:t> </a:t>
            </a:r>
            <a:r>
              <a:rPr lang="en-US" sz="2400" dirty="0" err="1" smtClean="0">
                <a:latin typeface="Times New Roman" panose="02020603050405020304" pitchFamily="18" charset="0"/>
              </a:rPr>
              <a:t>hiểu</a:t>
            </a:r>
            <a:r>
              <a:rPr lang="en-US" sz="2400" dirty="0" smtClean="0">
                <a:latin typeface="Times New Roman" panose="02020603050405020304" pitchFamily="18" charset="0"/>
              </a:rPr>
              <a:t>)</a:t>
            </a:r>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1634924521"/>
              </p:ext>
            </p:extLst>
          </p:nvPr>
        </p:nvGraphicFramePr>
        <p:xfrm>
          <a:off x="175849" y="1779795"/>
          <a:ext cx="8651630" cy="3230550"/>
        </p:xfrm>
        <a:graphic>
          <a:graphicData uri="http://schemas.openxmlformats.org/drawingml/2006/table">
            <a:tbl>
              <a:tblPr bandRow="1"/>
              <a:tblGrid>
                <a:gridCol w="1965775"/>
                <a:gridCol w="3276292"/>
                <a:gridCol w="3409563"/>
              </a:tblGrid>
              <a:tr h="822134">
                <a:tc>
                  <a:txBody>
                    <a:bodyPr/>
                    <a:lstStyle/>
                    <a:p>
                      <a:pP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bệnh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Nguyên nhân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Số lượng người mắc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0548">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9954">
                <a:tc>
                  <a:txBody>
                    <a:bodyPr/>
                    <a:lstStyle/>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Còi xương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4784">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Viêm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325">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325">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6560848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43457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571500"/>
            <a:ext cx="4585187"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nvGraphicFramePr>
        <p:xfrm>
          <a:off x="3099198" y="57150"/>
          <a:ext cx="2945606" cy="415529"/>
        </p:xfrm>
        <a:graphic>
          <a:graphicData uri="http://schemas.openxmlformats.org/drawingml/2006/table">
            <a:tbl>
              <a:tblPr/>
              <a:tblGrid>
                <a:gridCol w="2945606"/>
              </a:tblGrid>
              <a:tr h="415529">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rgbClr val="FF0000"/>
                          </a:solidFill>
                          <a:effectLst/>
                          <a:latin typeface="Times New Roman" panose="02020603050405020304" pitchFamily="18" charset="0"/>
                        </a:rPr>
                        <a:t>CÁC BỆNH VỀ XƯƠNG</a:t>
                      </a:r>
                    </a:p>
                  </a:txBody>
                  <a:tcPr marL="68553" marR="68553" marT="34290" marB="3429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bl>
          </a:graphicData>
        </a:graphic>
      </p:graphicFrame>
    </p:spTree>
    <p:extLst>
      <p:ext uri="{BB962C8B-B14F-4D97-AF65-F5344CB8AC3E}">
        <p14:creationId xmlns:p14="http://schemas.microsoft.com/office/powerpoint/2010/main" val="177527560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
            <a:ext cx="3418285" cy="389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nvGraphicFramePr>
        <p:xfrm>
          <a:off x="3343275" y="3855244"/>
          <a:ext cx="2475310" cy="281940"/>
        </p:xfrm>
        <a:graphic>
          <a:graphicData uri="http://schemas.openxmlformats.org/drawingml/2006/table">
            <a:tbl>
              <a:tblPr/>
              <a:tblGrid>
                <a:gridCol w="2475310"/>
              </a:tblGrid>
              <a:tr h="28098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400" b="1" i="0" u="none" strike="noStrike" cap="none" normalizeH="0" baseline="0">
                          <a:ln>
                            <a:noFill/>
                          </a:ln>
                          <a:solidFill>
                            <a:srgbClr val="FF0000"/>
                          </a:solidFill>
                          <a:effectLst/>
                          <a:latin typeface="Times New Roman" panose="02020603050405020304" pitchFamily="18" charset="0"/>
                        </a:rPr>
                        <a:t>BỆNH XƯƠNG THỦY TINH</a:t>
                      </a:r>
                    </a:p>
                  </a:txBody>
                  <a:tcPr marL="68580" marR="68580" marT="34290" marB="3429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bl>
          </a:graphicData>
        </a:graphic>
      </p:graphicFrame>
      <p:pic>
        <p:nvPicPr>
          <p:cNvPr id="358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894" y="0"/>
            <a:ext cx="3517106" cy="389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
          <p:cNvSpPr txBox="1">
            <a:spLocks noChangeArrowheads="1"/>
          </p:cNvSpPr>
          <p:nvPr/>
        </p:nvSpPr>
        <p:spPr bwMode="auto">
          <a:xfrm>
            <a:off x="1259682" y="4136231"/>
            <a:ext cx="66424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vi-VN" altLang="en-US" sz="1800">
                <a:solidFill>
                  <a:srgbClr val="000000"/>
                </a:solidFill>
                <a:latin typeface="Times New Roman" panose="02020603050405020304" pitchFamily="18" charset="0"/>
              </a:rPr>
              <a:t>  </a:t>
            </a:r>
            <a:r>
              <a:rPr lang="en-US" altLang="zh-CN" sz="1800">
                <a:solidFill>
                  <a:srgbClr val="000000"/>
                </a:solidFill>
                <a:latin typeface="Times New Roman" panose="02020603050405020304" pitchFamily="18" charset="0"/>
                <a:ea typeface="SimSun" panose="02010600030101010101" pitchFamily="2" charset="-122"/>
              </a:rPr>
              <a:t>Xương thủy tinh là do các sợi collagen của xương bị tổn thương và trở nên giòn yếu, loãng xương, dễ gãy dù là gặp phải những va chạm rất nhẹ, ho, hắt hơi… kể cả khi không gặp bất cứ va chạm gì.</a:t>
            </a:r>
          </a:p>
        </p:txBody>
      </p:sp>
    </p:spTree>
    <p:extLst>
      <p:ext uri="{BB962C8B-B14F-4D97-AF65-F5344CB8AC3E}">
        <p14:creationId xmlns:p14="http://schemas.microsoft.com/office/powerpoint/2010/main" val="205269646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76355311"/>
              </p:ext>
            </p:extLst>
          </p:nvPr>
        </p:nvGraphicFramePr>
        <p:xfrm>
          <a:off x="228602" y="289453"/>
          <a:ext cx="8739552" cy="4500626"/>
        </p:xfrm>
        <a:graphic>
          <a:graphicData uri="http://schemas.openxmlformats.org/drawingml/2006/table">
            <a:tbl>
              <a:tblPr bandRow="1"/>
              <a:tblGrid>
                <a:gridCol w="1985752"/>
                <a:gridCol w="3309587"/>
                <a:gridCol w="3444213"/>
              </a:tblGrid>
              <a:tr h="0">
                <a:tc>
                  <a:txBody>
                    <a:bodyPr/>
                    <a:lstStyle/>
                    <a:p>
                      <a:pP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bệnh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Nguyên nhân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Số lượng người mắc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calcium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cao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hormone,…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3,6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Còi xương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calcium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vitamin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còi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12,5 – 26,4%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Viêm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khuẩn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85 %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85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viêm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thoái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9745075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140677" y="628650"/>
            <a:ext cx="9003323" cy="399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ts val="900"/>
              </a:spcAft>
              <a:buNone/>
            </a:pP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Một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sô</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biện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pháp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phòng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bệnh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bảo</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vận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động</a:t>
            </a:r>
            <a:r>
              <a:rPr lang="en-US" altLang="en-US" sz="2400" b="1"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Duy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chế</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ăn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đủ</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chất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cân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đối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bổ</a:t>
            </a:r>
            <a:r>
              <a:rPr lang="en-US" altLang="en-US" sz="2400" dirty="0">
                <a:solidFill>
                  <a:srgbClr val="000000"/>
                </a:solidFill>
                <a:latin typeface="Times New Roman" panose="02020603050405020304" pitchFamily="18" charset="0"/>
                <a:cs typeface="Times New Roman" panose="02020603050405020304" pitchFamily="18" charset="0"/>
              </a:rPr>
              <a:t> sung </a:t>
            </a:r>
            <a:r>
              <a:rPr lang="en-US" altLang="en-US" sz="2400" dirty="0" err="1">
                <a:solidFill>
                  <a:srgbClr val="000000"/>
                </a:solidFill>
                <a:latin typeface="Times New Roman" panose="02020603050405020304" pitchFamily="18" charset="0"/>
                <a:cs typeface="Times New Roman" panose="02020603050405020304" pitchFamily="18" charset="0"/>
              </a:rPr>
              <a:t>các</a:t>
            </a:r>
            <a:r>
              <a:rPr lang="en-US" altLang="en-US" sz="2400" dirty="0">
                <a:solidFill>
                  <a:srgbClr val="000000"/>
                </a:solidFill>
                <a:latin typeface="Times New Roman" panose="02020603050405020304" pitchFamily="18" charset="0"/>
                <a:cs typeface="Times New Roman" panose="02020603050405020304" pitchFamily="18" charset="0"/>
              </a:rPr>
              <a:t> vitamin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khoáng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chất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thiết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yếu</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Thường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xuyên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rèn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luyện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thể</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dục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thể</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thao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vừa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sức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cách</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ngồi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tư</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thế</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tránh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những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thói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quen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ảnh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hưởng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không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tốt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hệ</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như</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mang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vật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một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bên</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Tắm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Điều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chỉnh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cân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nặng</a:t>
            </a:r>
            <a:r>
              <a:rPr lang="en-US" altLang="en-US" sz="2400" dirty="0">
                <a:solidFill>
                  <a:srgbClr val="000000"/>
                </a:solidFill>
                <a:latin typeface="Times New Roman" panose="02020603050405020304" pitchFamily="18" charset="0"/>
                <a:cs typeface="Times New Roman" panose="02020603050405020304" pitchFamily="18" charset="0"/>
              </a:rPr>
              <a:t> ở </a:t>
            </a:r>
            <a:r>
              <a:rPr lang="en-US" altLang="en-US" sz="2400" dirty="0" err="1">
                <a:solidFill>
                  <a:srgbClr val="000000"/>
                </a:solidFill>
                <a:latin typeface="Times New Roman" panose="02020603050405020304" pitchFamily="18" charset="0"/>
                <a:cs typeface="Times New Roman" panose="02020603050405020304" pitchFamily="18" charset="0"/>
              </a:rPr>
              <a:t>mức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phù</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hợp</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1354" y="0"/>
            <a:ext cx="9144000" cy="461665"/>
          </a:xfrm>
          <a:prstGeom prst="rect">
            <a:avLst/>
          </a:prstGeom>
        </p:spPr>
        <p:txBody>
          <a:bodyPr wrap="square">
            <a:spAutoFit/>
          </a:bodyPr>
          <a:lstStyle/>
          <a:p>
            <a:pPr lvl="0" algn="just" fontAlgn="base">
              <a:spcBef>
                <a:spcPct val="0"/>
              </a:spcBef>
              <a:spcAft>
                <a:spcPts val="900"/>
              </a:spcAft>
            </a:pPr>
            <a:r>
              <a:rPr lang="en-US" altLang="en-US" sz="2400" b="1" dirty="0" err="1" smtClean="0">
                <a:solidFill>
                  <a:srgbClr val="FF0000"/>
                </a:solidFill>
                <a:latin typeface="Times New Roman" panose="02020603050405020304" pitchFamily="18" charset="0"/>
                <a:cs typeface="Times New Roman" panose="02020603050405020304" pitchFamily="18" charset="0"/>
              </a:rPr>
              <a:t>Em</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hãy</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nêu</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một</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sô</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pháp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phòng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bệnh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bảo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07841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568"/>
            <a:ext cx="9144000" cy="1140889"/>
          </a:xfrm>
        </p:spPr>
        <p:txBody>
          <a:bodyPr>
            <a:normAutofit/>
          </a:bodyPr>
          <a:lstStyle/>
          <a:p>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xem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nội</a:t>
            </a:r>
            <a:r>
              <a:rPr lang="en-US" sz="2800" dirty="0" smtClean="0">
                <a:solidFill>
                  <a:srgbClr val="FF0000"/>
                </a:solidFill>
                <a:latin typeface="Times New Roman" panose="02020603050405020304" pitchFamily="18" charset="0"/>
                <a:cs typeface="Times New Roman" panose="02020603050405020304" pitchFamily="18" charset="0"/>
              </a:rPr>
              <a:t> dung </a:t>
            </a:r>
            <a:r>
              <a:rPr lang="en-US" sz="2800" dirty="0" err="1" smtClean="0">
                <a:solidFill>
                  <a:srgbClr val="FF0000"/>
                </a:solidFill>
                <a:latin typeface="Times New Roman" panose="02020603050405020304" pitchFamily="18" charset="0"/>
                <a:cs typeface="Times New Roman" panose="02020603050405020304" pitchFamily="18" charset="0"/>
              </a:rPr>
              <a:t>bài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hôm</a:t>
            </a:r>
            <a:r>
              <a:rPr lang="en-US" sz="2800" dirty="0" smtClean="0">
                <a:solidFill>
                  <a:srgbClr val="FF0000"/>
                </a:solidFill>
                <a:latin typeface="Times New Roman" panose="02020603050405020304" pitchFamily="18" charset="0"/>
                <a:cs typeface="Times New Roman" panose="02020603050405020304" pitchFamily="18" charset="0"/>
              </a:rPr>
              <a:t> nay </a:t>
            </a:r>
            <a:r>
              <a:rPr lang="en-US" sz="2800" dirty="0" err="1" smtClean="0">
                <a:solidFill>
                  <a:srgbClr val="FF0000"/>
                </a:solidFill>
                <a:latin typeface="Times New Roman" panose="02020603050405020304" pitchFamily="18" charset="0"/>
                <a:cs typeface="Times New Roman" panose="02020603050405020304" pitchFamily="18" charset="0"/>
              </a:rPr>
              <a:t>chúng</a:t>
            </a:r>
            <a:r>
              <a:rPr lang="en-US" sz="2800" dirty="0" smtClean="0">
                <a:solidFill>
                  <a:srgbClr val="FF0000"/>
                </a:solidFill>
                <a:latin typeface="Times New Roman" panose="02020603050405020304" pitchFamily="18" charset="0"/>
                <a:cs typeface="Times New Roman" panose="02020603050405020304" pitchFamily="18" charset="0"/>
              </a:rPr>
              <a:t> ta </a:t>
            </a:r>
            <a:r>
              <a:rPr lang="en-US" sz="2800" dirty="0" err="1" smtClean="0">
                <a:solidFill>
                  <a:srgbClr val="FF0000"/>
                </a:solidFill>
                <a:latin typeface="Times New Roman" panose="02020603050405020304" pitchFamily="18" charset="0"/>
                <a:cs typeface="Times New Roman" panose="02020603050405020304" pitchFamily="18" charset="0"/>
              </a:rPr>
              <a:t>sẽ</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về</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hệ</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 y="1259457"/>
            <a:ext cx="8954219" cy="388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483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246185" y="888023"/>
            <a:ext cx="79152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FontTx/>
              <a:buNone/>
            </a:pPr>
            <a:r>
              <a:rPr lang="nl-NL" altLang="en-US" sz="2800" b="1" dirty="0">
                <a:solidFill>
                  <a:srgbClr val="333399"/>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r>
              <a:rPr lang="nl-NL" altLang="en-US" sz="2800" b="1" dirty="0" smtClean="0">
                <a:solidFill>
                  <a:srgbClr val="333399"/>
                </a:solidFill>
                <a:latin typeface="Times New Roman" panose="02020603050405020304" pitchFamily="18" charset="0"/>
                <a:ea typeface="Calibri" panose="020F0502020204030204" pitchFamily="34" charset="0"/>
                <a:cs typeface="Times New Roman" panose="02020603050405020304" pitchFamily="18" charset="0"/>
              </a:rPr>
              <a:t>.</a:t>
            </a:r>
          </a:p>
          <a:p>
            <a:pPr algn="just" fontAlgn="base">
              <a:spcBef>
                <a:spcPct val="0"/>
              </a:spcBef>
              <a:buFontTx/>
              <a:buNone/>
            </a:pPr>
            <a:endParaRPr lang="en-US" altLang="en-US" sz="2800" dirty="0">
              <a:solidFill>
                <a:srgbClr val="333399"/>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FontTx/>
              <a:buNone/>
            </a:pP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tật</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loãng</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tật</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vẹo</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cột</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1"/>
          <p:cNvSpPr txBox="1">
            <a:spLocks noChangeArrowheads="1"/>
          </p:cNvSpPr>
          <p:nvPr/>
        </p:nvSpPr>
        <p:spPr bwMode="auto">
          <a:xfrm>
            <a:off x="1594522" y="-21701"/>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FontTx/>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Picture 9" descr="Tổng hợp 5000 ảnh động tuyển chọn cực đẹp cho Powerpoint | CTU - Diễn đàn  Sinh viên Đại học Cần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373" y="628381"/>
            <a:ext cx="1663411" cy="10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4048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9" descr="Tổng hợp 5000 ảnh động tuyển chọn cực đẹp cho Powerpoint | CTU - Diễn đàn  Sinh viên Đại học Cần Th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84" y="0"/>
            <a:ext cx="1213247"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285384" y="834080"/>
            <a:ext cx="8546123" cy="3864135"/>
          </a:xfrm>
          <a:prstGeom prst="rect">
            <a:avLst/>
          </a:prstGeom>
          <a:noFill/>
          <a:ln>
            <a:noFill/>
          </a:ln>
        </p:spPr>
        <p:txBody>
          <a:bodyPr wrap="square">
            <a:spAutoFit/>
          </a:bodyPr>
          <a:lstStyle>
            <a:lvl1pPr marL="30163" indent="425450">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eaLnBrk="0" fontAlgn="base" hangingPunct="0">
              <a:lnSpc>
                <a:spcPct val="107000"/>
              </a:lnSpc>
              <a:spcBef>
                <a:spcPct val="0"/>
              </a:spcBef>
              <a:spcAft>
                <a:spcPts val="327"/>
              </a:spcAft>
              <a:defRPr/>
            </a:pPr>
            <a:r>
              <a:rPr lang="vi-VN" altLang="en-US" sz="2000" dirty="0">
                <a:solidFill>
                  <a:srgbClr val="C00000"/>
                </a:solidFill>
                <a:latin typeface="Times New Roman" panose="02020603050405020304" pitchFamily="18" charset="0"/>
                <a:cs typeface="Times New Roman" panose="02020603050405020304" pitchFamily="18" charset="0"/>
              </a:rPr>
              <a:t>1. Tật cong vẹo cột sống</a:t>
            </a:r>
            <a:endParaRPr lang="en-US" alt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07000"/>
              </a:lnSpc>
              <a:spcBef>
                <a:spcPct val="0"/>
              </a:spcBef>
              <a:spcAft>
                <a:spcPts val="327"/>
              </a:spcAft>
              <a:defRPr/>
            </a:pPr>
            <a:r>
              <a:rPr lang="vi-VN" altLang="en-US" sz="2000" dirty="0">
                <a:solidFill>
                  <a:srgbClr val="0000FF"/>
                </a:solidFill>
                <a:latin typeface="Times New Roman" panose="02020603050405020304" pitchFamily="18" charset="0"/>
                <a:cs typeface="Times New Roman" panose="02020603050405020304" pitchFamily="18" charset="0"/>
              </a:rPr>
              <a:t>- Tật cong vẹo cột sống là tình trạng cột sống không giữ được trạng thái bình thường, các đốt sống bị xoay lệch về một bên, cong quá mức, cong quá mức về phía trước hay phía sau.</a:t>
            </a:r>
            <a:endParaRPr lang="en-US" altLang="en-US" sz="2000" dirty="0">
              <a:solidFill>
                <a:srgbClr val="0000FF"/>
              </a:solidFill>
              <a:latin typeface="Times New Roman" panose="02020603050405020304" pitchFamily="18" charset="0"/>
              <a:cs typeface="Calibri" panose="020F0502020204030204" pitchFamily="34" charset="0"/>
            </a:endParaRPr>
          </a:p>
          <a:p>
            <a:pPr algn="just" eaLnBrk="0" fontAlgn="base" hangingPunct="0">
              <a:lnSpc>
                <a:spcPct val="107000"/>
              </a:lnSpc>
              <a:spcBef>
                <a:spcPct val="0"/>
              </a:spcBef>
              <a:spcAft>
                <a:spcPts val="327"/>
              </a:spcAft>
              <a:defRPr/>
            </a:pPr>
            <a:r>
              <a:rPr lang="vi-VN" altLang="en-US" sz="2000" dirty="0">
                <a:solidFill>
                  <a:srgbClr val="0000FF"/>
                </a:solidFill>
                <a:latin typeface="Times New Roman" panose="02020603050405020304" pitchFamily="18" charset="0"/>
                <a:cs typeface="Times New Roman" panose="02020603050405020304" pitchFamily="18" charset="0"/>
              </a:rPr>
              <a:t>- Cong vẹo cột sống có thể do tư thế hoạt động không đúng trong thời gian dài, mang vác vật nặng thường xuyên, do tai nạn hay còi xương.</a:t>
            </a:r>
            <a:endParaRPr lang="en-US" altLang="en-US" sz="2000" dirty="0">
              <a:solidFill>
                <a:srgbClr val="0000FF"/>
              </a:solidFill>
              <a:latin typeface="Times New Roman" panose="02020603050405020304" pitchFamily="18" charset="0"/>
              <a:cs typeface="Calibri" panose="020F0502020204030204" pitchFamily="34" charset="0"/>
            </a:endParaRPr>
          </a:p>
          <a:p>
            <a:pPr algn="just" eaLnBrk="0" fontAlgn="base" hangingPunct="0">
              <a:lnSpc>
                <a:spcPct val="107000"/>
              </a:lnSpc>
              <a:spcBef>
                <a:spcPct val="0"/>
              </a:spcBef>
              <a:spcAft>
                <a:spcPts val="327"/>
              </a:spcAft>
              <a:defRPr/>
            </a:pPr>
            <a:r>
              <a:rPr lang="vi-VN" altLang="en-US" sz="2000" dirty="0">
                <a:solidFill>
                  <a:srgbClr val="C00000"/>
                </a:solidFill>
                <a:latin typeface="Times New Roman" panose="02020603050405020304" pitchFamily="18" charset="0"/>
                <a:cs typeface="Times New Roman" panose="02020603050405020304" pitchFamily="18" charset="0"/>
              </a:rPr>
              <a:t>2. Bệnh loãng xương</a:t>
            </a:r>
            <a:endParaRPr lang="en-US" altLang="en-US" sz="2000" dirty="0">
              <a:solidFill>
                <a:srgbClr val="C00000"/>
              </a:solidFill>
              <a:latin typeface="Times New Roman" panose="02020603050405020304" pitchFamily="18" charset="0"/>
              <a:cs typeface="Calibri" panose="020F0502020204030204" pitchFamily="34" charset="0"/>
            </a:endParaRPr>
          </a:p>
          <a:p>
            <a:pPr algn="just" eaLnBrk="0" fontAlgn="base" hangingPunct="0">
              <a:lnSpc>
                <a:spcPct val="107000"/>
              </a:lnSpc>
              <a:spcBef>
                <a:spcPct val="0"/>
              </a:spcBef>
              <a:spcAft>
                <a:spcPts val="327"/>
              </a:spcAft>
              <a:defRPr/>
            </a:pPr>
            <a:r>
              <a:rPr lang="vi-VN" altLang="en-US" sz="2000" dirty="0">
                <a:solidFill>
                  <a:srgbClr val="0000FF"/>
                </a:solidFill>
                <a:latin typeface="Times New Roman" panose="02020603050405020304" pitchFamily="18" charset="0"/>
                <a:cs typeface="Times New Roman" panose="02020603050405020304" pitchFamily="18" charset="0"/>
              </a:rPr>
              <a:t>- Cơ thể thiếu calcium và phosphorus sẽ thiếu nguyên liệu để kiến tạo xương nên mật độ chất khoáng trong xương thưa dần, dẫn đến bệnh loãng xương.</a:t>
            </a:r>
            <a:endParaRPr lang="en-US" altLang="en-US" sz="2000" dirty="0">
              <a:solidFill>
                <a:srgbClr val="0000FF"/>
              </a:solidFill>
              <a:latin typeface="Times New Roman" panose="02020603050405020304" pitchFamily="18" charset="0"/>
              <a:cs typeface="Calibri" panose="020F0502020204030204" pitchFamily="34" charset="0"/>
            </a:endParaRPr>
          </a:p>
          <a:p>
            <a:pPr eaLnBrk="0" fontAlgn="base" hangingPunct="0">
              <a:spcBef>
                <a:spcPct val="0"/>
              </a:spcBef>
              <a:spcAft>
                <a:spcPct val="0"/>
              </a:spcAft>
              <a:defRPr/>
            </a:pPr>
            <a:r>
              <a:rPr lang="en-US" altLang="en-US" sz="2000" dirty="0">
                <a:solidFill>
                  <a:srgbClr val="0000FF"/>
                </a:solidFill>
                <a:latin typeface="Times New Roman" panose="02020603050405020304" pitchFamily="18" charset="0"/>
                <a:cs typeface="Times New Roman" panose="02020603050405020304" pitchFamily="18" charset="0"/>
              </a:rPr>
              <a:t>    </a:t>
            </a:r>
            <a:r>
              <a:rPr lang="vi-VN" altLang="en-US" sz="2000" dirty="0">
                <a:solidFill>
                  <a:srgbClr val="0000FF"/>
                </a:solidFill>
                <a:latin typeface="Times New Roman" panose="02020603050405020304" pitchFamily="18" charset="0"/>
                <a:cs typeface="Times New Roman" panose="02020603050405020304" pitchFamily="18" charset="0"/>
              </a:rPr>
              <a:t>- Bệnh này thường gặp ở người cao tuổi. Khi bị chấn thương, người mắc bệnh loãng xương có nguy cơ gãy xương cao hơn người không mắc bệnh.</a:t>
            </a:r>
            <a:endParaRPr lang="en-US" altLang="en-US" sz="2000" dirty="0">
              <a:solidFill>
                <a:srgbClr val="0000FF"/>
              </a:solidFill>
            </a:endParaRPr>
          </a:p>
        </p:txBody>
      </p:sp>
    </p:spTree>
    <p:extLst>
      <p:ext uri="{BB962C8B-B14F-4D97-AF65-F5344CB8AC3E}">
        <p14:creationId xmlns:p14="http://schemas.microsoft.com/office/powerpoint/2010/main" val="2204887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ppt_x"/>
                                          </p:val>
                                        </p:tav>
                                        <p:tav tm="100000">
                                          <p:val>
                                            <p:strVal val="#ppt_x"/>
                                          </p:val>
                                        </p:tav>
                                      </p:tavLst>
                                    </p:anim>
                                    <p:anim calcmode="lin" valueType="num">
                                      <p:cBhvr additive="base">
                                        <p:cTn id="8" dur="500" fill="hold"/>
                                        <p:tgtEl>
                                          <p:spTgt spid="348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356089" y="69354"/>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III. Ý nghĩa của tập thể dục thể thao</a:t>
            </a:r>
          </a:p>
        </p:txBody>
      </p:sp>
      <p:sp>
        <p:nvSpPr>
          <p:cNvPr id="36867" name="TextBox 4"/>
          <p:cNvSpPr txBox="1">
            <a:spLocks noChangeArrowheads="1"/>
          </p:cNvSpPr>
          <p:nvPr/>
        </p:nvSpPr>
        <p:spPr bwMode="auto">
          <a:xfrm>
            <a:off x="808892" y="4121944"/>
            <a:ext cx="8036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buNone/>
            </a:pPr>
            <a:r>
              <a:rPr lang="nl-NL" altLang="en-US" sz="1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nl-NL"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 ý nghĩa của luyện tập thể dục, thể thao với sự phát triển của hệ vận động và các hệ cơ quan khác trong cơ thể?</a:t>
            </a:r>
            <a:endPar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68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7" y="531019"/>
            <a:ext cx="8106507"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34649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ài tuyên truyền vận động nhân dân tập luyện thể dục, thể th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
            <a:ext cx="9144000" cy="531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83663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430" y="-34392"/>
            <a:ext cx="8792308" cy="5177892"/>
          </a:xfrm>
          <a:prstGeom prst="rect">
            <a:avLst/>
          </a:prstGeom>
        </p:spPr>
        <p:txBody>
          <a:bodyPr wrap="square">
            <a:spAutoFit/>
          </a:bodyPr>
          <a:lstStyle/>
          <a:p>
            <a:pPr>
              <a:lnSpc>
                <a:spcPct val="107000"/>
              </a:lnSpc>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thao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a:t>
            </a:r>
            <a:r>
              <a:rPr lang="en-US" sz="2400" dirty="0">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rắn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dẻo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việc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việc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lipid.</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việc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O2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khuếch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Giúp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khỏe</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mạnh</a:t>
            </a:r>
            <a:r>
              <a:rPr lang="en-US" sz="2400" dirty="0">
                <a:latin typeface="Times New Roman" panose="02020603050405020304" pitchFamily="18" charset="0"/>
                <a:ea typeface="Calibri" panose="020F0502020204030204" pitchFamily="34" charset="0"/>
              </a:rPr>
              <a:t> do </a:t>
            </a:r>
            <a:r>
              <a:rPr lang="en-US" sz="2400" dirty="0" err="1">
                <a:latin typeface="Times New Roman" panose="02020603050405020304" pitchFamily="18" charset="0"/>
                <a:ea typeface="Calibri" panose="020F0502020204030204" pitchFamily="34" charset="0"/>
              </a:rPr>
              <a:t>việc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luyện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tập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giúp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lưu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lượng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máu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não</a:t>
            </a:r>
            <a:endParaRPr lang="en-US" sz="2400" dirty="0"/>
          </a:p>
        </p:txBody>
      </p:sp>
    </p:spTree>
    <p:extLst>
      <p:ext uri="{BB962C8B-B14F-4D97-AF65-F5344CB8AC3E}">
        <p14:creationId xmlns:p14="http://schemas.microsoft.com/office/powerpoint/2010/main" val="47346493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954" y="1673977"/>
            <a:ext cx="8282354" cy="2827377"/>
          </a:xfrm>
          <a:prstGeom prst="rect">
            <a:avLst/>
          </a:prstGeom>
        </p:spPr>
        <p:txBody>
          <a:bodyPr wrap="square">
            <a:spAutoFit/>
          </a:bodyPr>
          <a:lstStyle/>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latin typeface="Times New Roman" panose="02020603050405020304" pitchFamily="18" charset="0"/>
                <a:ea typeface="Calibri" panose="020F0502020204030204" pitchFamily="34" charset="0"/>
                <a:cs typeface="Times New Roman" panose="02020603050405020304" pitchFamily="18" charset="0"/>
              </a:rPr>
              <a:t> 14 – 15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06769" y="356052"/>
            <a:ext cx="5732585" cy="830997"/>
          </a:xfrm>
          <a:prstGeom prst="rect">
            <a:avLst/>
          </a:prstGeom>
        </p:spPr>
        <p:txBody>
          <a:bodyPr wrap="square">
            <a:spAutoFit/>
          </a:bodyPr>
          <a:lstStyle/>
          <a:p>
            <a:pPr algn="ctr"/>
            <a:r>
              <a:rPr lang="en-US" sz="2400" dirty="0" err="1">
                <a:solidFill>
                  <a:srgbClr val="FF0000"/>
                </a:solidFill>
                <a:latin typeface="Times New Roman" panose="02020603050405020304" pitchFamily="18" charset="0"/>
                <a:ea typeface="Calibri" panose="020F0502020204030204" pitchFamily="34" charset="0"/>
              </a:rPr>
              <a:t>Lựa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chọn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phương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pháp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luyện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tập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dục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thao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phù</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hợp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lứa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tuổi</a:t>
            </a:r>
            <a:r>
              <a:rPr lang="en-US" sz="2400" dirty="0" smtClean="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Tree>
    <p:extLst>
      <p:ext uri="{BB962C8B-B14F-4D97-AF65-F5344CB8AC3E}">
        <p14:creationId xmlns:p14="http://schemas.microsoft.com/office/powerpoint/2010/main" val="112914177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1506765" y="0"/>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FontTx/>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Picture 9" descr="Tổng hợp 5000 ảnh động tuyển chọn cực đẹp cho Powerpoint | CTU - Diễn đàn  Sinh viên Đại học Cần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373" y="628381"/>
            <a:ext cx="1663411" cy="10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5"/>
          <p:cNvSpPr txBox="1">
            <a:spLocks noChangeArrowheads="1"/>
          </p:cNvSpPr>
          <p:nvPr/>
        </p:nvSpPr>
        <p:spPr bwMode="auto">
          <a:xfrm>
            <a:off x="215412" y="702025"/>
            <a:ext cx="6172200" cy="523220"/>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8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III. Ý nghĩa của tập thể dục thể thao</a:t>
            </a:r>
          </a:p>
        </p:txBody>
      </p:sp>
      <p:sp>
        <p:nvSpPr>
          <p:cNvPr id="6" name="Text Box 25"/>
          <p:cNvSpPr txBox="1">
            <a:spLocks noChangeArrowheads="1"/>
          </p:cNvSpPr>
          <p:nvPr/>
        </p:nvSpPr>
        <p:spPr bwMode="auto">
          <a:xfrm>
            <a:off x="367812" y="1437389"/>
            <a:ext cx="6172200" cy="954107"/>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800" noProof="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-Luyện tập thể dục , thể thao giúp bảo vệ hệ vận động và nâng cao sức khỏe.</a:t>
            </a:r>
            <a:endParaRPr lang="en-US" altLang="en-US" sz="2800" noProof="1">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48028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2"/>
          <p:cNvSpPr txBox="1">
            <a:spLocks noChangeArrowheads="1"/>
          </p:cNvSpPr>
          <p:nvPr/>
        </p:nvSpPr>
        <p:spPr bwMode="auto">
          <a:xfrm>
            <a:off x="0" y="76493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ts val="750"/>
              </a:spcAft>
              <a:buNone/>
            </a:pPr>
            <a:r>
              <a:rPr lang="nl-NL" altLang="en-US" sz="24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IV. Thực hành sơ cứu và băng bó khi người khác bị gãy xương</a:t>
            </a:r>
            <a:r>
              <a:rPr lang="nl-NL"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65030"/>
            <a:ext cx="4185138" cy="346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l="12584" r="10071"/>
          <a:stretch>
            <a:fillRect/>
          </a:stretch>
        </p:blipFill>
        <p:spPr bwMode="auto">
          <a:xfrm>
            <a:off x="457200" y="1565029"/>
            <a:ext cx="4286250" cy="357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1506765" y="0"/>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FontTx/>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6293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131094" y="-65484"/>
            <a:ext cx="6471047"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a:solidFill>
                  <a:srgbClr val="FF0000"/>
                </a:solidFill>
                <a:latin typeface="Times New Roman" panose="02020603050405020304" pitchFamily="18" charset="0"/>
                <a:ea typeface="SimSun" panose="02010600030101010101" pitchFamily="2" charset="-122"/>
                <a:cs typeface="Arial" panose="020B0604020202020204" pitchFamily="34" charset="0"/>
              </a:rPr>
              <a:t>Em hãy cho biết những nguyên nhân nào dẫn đến </a:t>
            </a:r>
          </a:p>
          <a:p>
            <a:pPr fontAlgn="base">
              <a:spcBef>
                <a:spcPct val="0"/>
              </a:spcBef>
              <a:spcAft>
                <a:spcPct val="0"/>
              </a:spcAft>
              <a:buNone/>
            </a:pPr>
            <a:r>
              <a:rPr lang="en-US" altLang="zh-CN" sz="2400">
                <a:solidFill>
                  <a:srgbClr val="FF0000"/>
                </a:solidFill>
                <a:latin typeface="Times New Roman" panose="02020603050405020304" pitchFamily="18" charset="0"/>
                <a:ea typeface="SimSun" panose="02010600030101010101" pitchFamily="2" charset="-122"/>
                <a:cs typeface="Arial" panose="020B0604020202020204" pitchFamily="34" charset="0"/>
              </a:rPr>
              <a:t>gãy xương ?</a:t>
            </a: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200150"/>
            <a:ext cx="237886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319" y="1135857"/>
            <a:ext cx="1850231" cy="34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850" y="1200150"/>
            <a:ext cx="2228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1743075" y="735806"/>
            <a:ext cx="5657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Char char="-"/>
            </a:pPr>
            <a:endPar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endParaRPr>
          </a:p>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Gãy xương do nhiều nguyên nhân:            </a:t>
            </a:r>
          </a:p>
          <a:p>
            <a:pPr algn="ctr" fontAlgn="base">
              <a:spcBef>
                <a:spcPct val="0"/>
              </a:spcBef>
              <a:spcAft>
                <a:spcPct val="0"/>
              </a:spcAft>
              <a:buNone/>
            </a:pPr>
            <a:endPar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7" name="Rectangle 10"/>
          <p:cNvSpPr>
            <a:spLocks noChangeArrowheads="1"/>
          </p:cNvSpPr>
          <p:nvPr/>
        </p:nvSpPr>
        <p:spPr bwMode="auto">
          <a:xfrm>
            <a:off x="1428750" y="4743450"/>
            <a:ext cx="1828800" cy="285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100" b="1">
                <a:solidFill>
                  <a:srgbClr val="0000FF"/>
                </a:solidFill>
                <a:latin typeface="Times New Roman" panose="02020603050405020304" pitchFamily="18" charset="0"/>
                <a:ea typeface="SimSun" panose="02010600030101010101" pitchFamily="2" charset="-122"/>
                <a:cs typeface="Arial" panose="020B0604020202020204" pitchFamily="34" charset="0"/>
              </a:rPr>
              <a:t>Tai nạn</a:t>
            </a:r>
          </a:p>
        </p:txBody>
      </p:sp>
      <p:sp>
        <p:nvSpPr>
          <p:cNvPr id="8" name="Rectangle 12"/>
          <p:cNvSpPr>
            <a:spLocks noChangeArrowheads="1"/>
          </p:cNvSpPr>
          <p:nvPr/>
        </p:nvSpPr>
        <p:spPr bwMode="auto">
          <a:xfrm>
            <a:off x="3714750" y="4650581"/>
            <a:ext cx="182880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Leo cây</a:t>
            </a:r>
          </a:p>
        </p:txBody>
      </p:sp>
      <p:sp>
        <p:nvSpPr>
          <p:cNvPr id="9" name="Rectangle 14"/>
          <p:cNvSpPr>
            <a:spLocks noChangeArrowheads="1"/>
          </p:cNvSpPr>
          <p:nvPr/>
        </p:nvSpPr>
        <p:spPr bwMode="auto">
          <a:xfrm>
            <a:off x="5715000" y="4743450"/>
            <a:ext cx="2114550" cy="285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100">
                <a:solidFill>
                  <a:srgbClr val="0000FF"/>
                </a:solidFill>
                <a:latin typeface="Times New Roman" panose="02020603050405020304" pitchFamily="18" charset="0"/>
                <a:ea typeface="SimSun" panose="02010600030101010101" pitchFamily="2" charset="-122"/>
                <a:cs typeface="Arial" panose="020B0604020202020204" pitchFamily="34" charset="0"/>
              </a:rPr>
              <a:t>Đá banh ( TDTT )</a:t>
            </a:r>
          </a:p>
        </p:txBody>
      </p:sp>
    </p:spTree>
    <p:extLst>
      <p:ext uri="{BB962C8B-B14F-4D97-AF65-F5344CB8AC3E}">
        <p14:creationId xmlns:p14="http://schemas.microsoft.com/office/powerpoint/2010/main" val="15755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charRg st="0" end="48"/>
                                            </p:txEl>
                                          </p:spTgt>
                                        </p:tgtEl>
                                        <p:attrNameLst>
                                          <p:attrName>style.visibility</p:attrName>
                                        </p:attrNameLst>
                                      </p:cBhvr>
                                      <p:to>
                                        <p:strVal val="visible"/>
                                      </p:to>
                                    </p:set>
                                    <p:animEffect transition="in" filter="diamond(in)">
                                      <p:cBhvr>
                                        <p:cTn id="7" dur="2000"/>
                                        <p:tgtEl>
                                          <p:spTgt spid="2">
                                            <p:txEl>
                                              <p:charRg st="0" end="4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charRg st="1" end="46"/>
                                            </p:txEl>
                                          </p:spTgt>
                                        </p:tgtEl>
                                        <p:attrNameLst>
                                          <p:attrName>style.visibility</p:attrName>
                                        </p:attrNameLst>
                                      </p:cBhvr>
                                      <p:to>
                                        <p:strVal val="visible"/>
                                      </p:to>
                                    </p:set>
                                    <p:animEffect transition="in" filter="box(in)">
                                      <p:cBhvr>
                                        <p:cTn id="12" dur="500"/>
                                        <p:tgtEl>
                                          <p:spTgt spid="6">
                                            <p:txEl>
                                              <p:charRg st="1" end="4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400050"/>
            <a:ext cx="19573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1" y="342900"/>
            <a:ext cx="1850231"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342900"/>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762" y="2807494"/>
            <a:ext cx="2252663"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1485900" y="1714500"/>
            <a:ext cx="194310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sz="2400">
                <a:solidFill>
                  <a:srgbClr val="0000FF"/>
                </a:solidFill>
                <a:latin typeface="Times New Roman" panose="02020603050405020304" pitchFamily="18" charset="0"/>
                <a:cs typeface="Arial" panose="020B0604020202020204" pitchFamily="34" charset="0"/>
              </a:rPr>
              <a:t>Ngã</a:t>
            </a: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xe</a:t>
            </a:r>
          </a:p>
        </p:txBody>
      </p:sp>
      <p:sp>
        <p:nvSpPr>
          <p:cNvPr id="7" name="Rectangle 9"/>
          <p:cNvSpPr>
            <a:spLocks noChangeArrowheads="1"/>
          </p:cNvSpPr>
          <p:nvPr/>
        </p:nvSpPr>
        <p:spPr bwMode="auto">
          <a:xfrm>
            <a:off x="3714750" y="1714500"/>
            <a:ext cx="182880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Chạy, nhảy</a:t>
            </a:r>
          </a:p>
        </p:txBody>
      </p:sp>
      <p:sp>
        <p:nvSpPr>
          <p:cNvPr id="8" name="Rectangle 10"/>
          <p:cNvSpPr>
            <a:spLocks noChangeArrowheads="1"/>
          </p:cNvSpPr>
          <p:nvPr/>
        </p:nvSpPr>
        <p:spPr bwMode="auto">
          <a:xfrm>
            <a:off x="5886450" y="1714500"/>
            <a:ext cx="1543050" cy="285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Nô giỡn</a:t>
            </a:r>
          </a:p>
        </p:txBody>
      </p:sp>
      <p:sp>
        <p:nvSpPr>
          <p:cNvPr id="9" name="Rectangle 11"/>
          <p:cNvSpPr>
            <a:spLocks noChangeArrowheads="1"/>
          </p:cNvSpPr>
          <p:nvPr/>
        </p:nvSpPr>
        <p:spPr bwMode="auto">
          <a:xfrm>
            <a:off x="1596629" y="4602956"/>
            <a:ext cx="188595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Lao động</a:t>
            </a:r>
          </a:p>
        </p:txBody>
      </p:sp>
      <p:sp>
        <p:nvSpPr>
          <p:cNvPr id="10" name="Rectangle 12"/>
          <p:cNvSpPr>
            <a:spLocks noChangeArrowheads="1"/>
          </p:cNvSpPr>
          <p:nvPr/>
        </p:nvSpPr>
        <p:spPr bwMode="auto">
          <a:xfrm>
            <a:off x="4729163" y="4602956"/>
            <a:ext cx="211455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Mang vác nặng</a:t>
            </a:r>
          </a:p>
        </p:txBody>
      </p:sp>
      <p:pic>
        <p:nvPicPr>
          <p:cNvPr id="1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988" y="2800351"/>
            <a:ext cx="2578894"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572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ox(in)">
                                      <p:cBhvr>
                                        <p:cTn id="38" dur="500"/>
                                        <p:tgtEl>
                                          <p:spTgt spid="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ox(in)">
                                      <p:cBhvr>
                                        <p:cTn id="43" dur="500"/>
                                        <p:tgtEl>
                                          <p:spTgt spid="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heckerboard(across)">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8" grpId="0" animBg="1"/>
      <p:bldP spid="9" grpId="0" bldLvl="0" animBg="1"/>
      <p:bldP spid="1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9B5F7CEF-EE61-4EF3-A52D-7FBE6F5CC9A2}"/>
              </a:ext>
            </a:extLst>
          </p:cNvPr>
          <p:cNvSpPr>
            <a:spLocks noGrp="1"/>
          </p:cNvSpPr>
          <p:nvPr>
            <p:ph type="title"/>
          </p:nvPr>
        </p:nvSpPr>
        <p:spPr/>
        <p:txBody>
          <a:bodyPr/>
          <a:lstStyle/>
          <a:p>
            <a:pPr marL="0" lvl="0" indent="0" algn="ctr" rtl="0">
              <a:spcBef>
                <a:spcPts val="0"/>
              </a:spcBef>
              <a:spcAft>
                <a:spcPts val="0"/>
              </a:spcAft>
              <a:buNone/>
            </a:pPr>
            <a:r>
              <a:rPr lang="en-US" sz="2800" b="1">
                <a:solidFill>
                  <a:schemeClr val="accent3"/>
                </a:solidFill>
              </a:rPr>
              <a:t>MỤC TIÊU BÀI HỌC</a:t>
            </a:r>
          </a:p>
        </p:txBody>
      </p:sp>
      <p:pic>
        <p:nvPicPr>
          <p:cNvPr id="3" name="Picture 2">
            <a:extLst>
              <a:ext uri="{FF2B5EF4-FFF2-40B4-BE49-F238E27FC236}">
                <a16:creationId xmlns:a16="http://schemas.microsoft.com/office/drawing/2014/main" xmlns="" id="{1C26E943-70E3-8050-6111-3C8F49FC460A}"/>
              </a:ext>
            </a:extLst>
          </p:cNvPr>
          <p:cNvPicPr/>
          <p:nvPr/>
        </p:nvPicPr>
        <p:blipFill rotWithShape="1">
          <a:blip r:embed="rId2"/>
          <a:srcRect l="4528" t="4025" r="5284" b="14172"/>
          <a:stretch/>
        </p:blipFill>
        <p:spPr>
          <a:xfrm>
            <a:off x="1" y="646331"/>
            <a:ext cx="9144000" cy="4497169"/>
          </a:xfrm>
          <a:prstGeom prst="rect">
            <a:avLst/>
          </a:prstGeom>
        </p:spPr>
      </p:pic>
      <p:sp>
        <p:nvSpPr>
          <p:cNvPr id="4" name="Text Box 11"/>
          <p:cNvSpPr txBox="1">
            <a:spLocks noChangeArrowheads="1"/>
          </p:cNvSpPr>
          <p:nvPr/>
        </p:nvSpPr>
        <p:spPr bwMode="auto">
          <a:xfrm>
            <a:off x="3031332"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FontTx/>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ardrop 4"/>
          <p:cNvSpPr/>
          <p:nvPr/>
        </p:nvSpPr>
        <p:spPr>
          <a:xfrm>
            <a:off x="0" y="0"/>
            <a:ext cx="3605842" cy="828136"/>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HÌNH</a:t>
            </a:r>
            <a:r>
              <a:rPr lang="en-US" sz="2000" b="1" dirty="0"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THÀNH</a:t>
            </a:r>
            <a:r>
              <a:rPr lang="en-US" sz="2000" b="1" dirty="0"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KIẾN</a:t>
            </a:r>
            <a:r>
              <a:rPr lang="en-US" sz="2000" b="1" dirty="0"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THỨC</a:t>
            </a:r>
            <a:endParaRPr lang="en-US" sz="2000" b="1" dirty="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716063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313260" y="840581"/>
            <a:ext cx="6086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300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a:solidFill>
                  <a:srgbClr val="FF0000"/>
                </a:solidFill>
                <a:latin typeface="Times New Roman" panose="02020603050405020304" pitchFamily="18" charset="0"/>
                <a:ea typeface="SimSun" panose="02010600030101010101" pitchFamily="2" charset="-122"/>
                <a:cs typeface="Arial" panose="020B0604020202020204" pitchFamily="34" charset="0"/>
              </a:rPr>
              <a:t> Khi gặp người bị gãy xương, ta cần làm gì?</a:t>
            </a:r>
          </a:p>
        </p:txBody>
      </p:sp>
      <p:sp>
        <p:nvSpPr>
          <p:cNvPr id="3" name="Rectangle 6"/>
          <p:cNvSpPr>
            <a:spLocks noChangeArrowheads="1"/>
          </p:cNvSpPr>
          <p:nvPr/>
        </p:nvSpPr>
        <p:spPr bwMode="auto">
          <a:xfrm>
            <a:off x="1216819" y="1666875"/>
            <a:ext cx="4343400" cy="34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Làm sạch vết thương </a:t>
            </a:r>
            <a:r>
              <a:rPr lang="vi-VN" altLang="en-US" sz="2400">
                <a:solidFill>
                  <a:srgbClr val="000000"/>
                </a:solidFill>
                <a:latin typeface="Times New Roman" panose="02020603050405020304" pitchFamily="18" charset="0"/>
                <a:ea typeface="SimSun" panose="02010600030101010101" pitchFamily="2" charset="-122"/>
                <a:cs typeface="Arial" panose="020B0604020202020204" pitchFamily="34" charset="0"/>
              </a:rPr>
              <a:t>(sử dụng dung dịch sát khuẩn)</a:t>
            </a: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sp>
        <p:nvSpPr>
          <p:cNvPr id="4" name="Rectangle 7"/>
          <p:cNvSpPr>
            <a:spLocks noChangeArrowheads="1"/>
          </p:cNvSpPr>
          <p:nvPr/>
        </p:nvSpPr>
        <p:spPr bwMode="auto">
          <a:xfrm>
            <a:off x="1207294" y="2131219"/>
            <a:ext cx="655201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Tiến</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hành</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sơ</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cứu</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vi-VN" altLang="en-US"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cố định chỗ gãy</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sp>
        <p:nvSpPr>
          <p:cNvPr id="5" name="Rectangle 7"/>
          <p:cNvSpPr>
            <a:spLocks noChangeArrowheads="1"/>
          </p:cNvSpPr>
          <p:nvPr/>
        </p:nvSpPr>
        <p:spPr bwMode="auto">
          <a:xfrm>
            <a:off x="1194197" y="2711054"/>
            <a:ext cx="6552009"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vi-VN" altLang="en-US" sz="2400">
                <a:solidFill>
                  <a:srgbClr val="000000"/>
                </a:solidFill>
                <a:latin typeface="Times New Roman" panose="02020603050405020304" pitchFamily="18" charset="0"/>
                <a:ea typeface="SimSun" panose="02010600030101010101" pitchFamily="2" charset="-122"/>
                <a:cs typeface="Arial" panose="020B0604020202020204" pitchFamily="34" charset="0"/>
              </a:rPr>
              <a:t>Đưa tới bệnh viện</a:t>
            </a: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spTree>
    <p:extLst>
      <p:ext uri="{BB962C8B-B14F-4D97-AF65-F5344CB8AC3E}">
        <p14:creationId xmlns:p14="http://schemas.microsoft.com/office/powerpoint/2010/main" val="1473264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xEl>
                                              <p:charRg st="0" end="45"/>
                                            </p:txEl>
                                          </p:spTgt>
                                        </p:tgtEl>
                                        <p:attrNameLst>
                                          <p:attrName>style.visibility</p:attrName>
                                        </p:attrNameLst>
                                      </p:cBhvr>
                                      <p:to>
                                        <p:strVal val="visible"/>
                                      </p:to>
                                    </p:set>
                                    <p:animEffect transition="in" filter="diamond(in)">
                                      <p:cBhvr>
                                        <p:cTn id="17" dur="2000"/>
                                        <p:tgtEl>
                                          <p:spTgt spid="4">
                                            <p:txEl>
                                              <p:charRg st="0" end="4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amond(in)">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2">
            <a:extLst>
              <a:ext uri="{28A0092B-C50C-407E-A947-70E740481C1C}">
                <a14:useLocalDpi xmlns:a14="http://schemas.microsoft.com/office/drawing/2010/main" val="0"/>
              </a:ext>
            </a:extLst>
          </a:blip>
          <a:srcRect t="7051"/>
          <a:stretch>
            <a:fillRect/>
          </a:stretch>
        </p:blipFill>
        <p:spPr bwMode="auto">
          <a:xfrm>
            <a:off x="193431" y="57150"/>
            <a:ext cx="895056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724008124"/>
              </p:ext>
            </p:extLst>
          </p:nvPr>
        </p:nvGraphicFramePr>
        <p:xfrm>
          <a:off x="2514601" y="4792266"/>
          <a:ext cx="4853353" cy="281874"/>
        </p:xfrm>
        <a:graphic>
          <a:graphicData uri="http://schemas.openxmlformats.org/drawingml/2006/table">
            <a:tbl>
              <a:tblPr/>
              <a:tblGrid>
                <a:gridCol w="4853353"/>
              </a:tblGrid>
              <a:tr h="275034">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400" b="1" i="0" u="none" strike="noStrike" cap="none" normalizeH="0" baseline="0" dirty="0">
                          <a:ln>
                            <a:noFill/>
                          </a:ln>
                          <a:solidFill>
                            <a:srgbClr val="FF0000"/>
                          </a:solidFill>
                          <a:effectLst/>
                          <a:latin typeface="Times New Roman" panose="02020603050405020304" pitchFamily="18" charset="0"/>
                        </a:rPr>
                        <a:t>QUÁ TRÌNH HỒI PHỤC KHI XƯƠNG BỊ GÃY</a:t>
                      </a:r>
                    </a:p>
                  </a:txBody>
                  <a:tcPr marL="68580" marR="68580" marT="34257" marB="3425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bl>
          </a:graphicData>
        </a:graphic>
      </p:graphicFrame>
    </p:spTree>
    <p:extLst>
      <p:ext uri="{BB962C8B-B14F-4D97-AF65-F5344CB8AC3E}">
        <p14:creationId xmlns:p14="http://schemas.microsoft.com/office/powerpoint/2010/main" val="239038012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254"/>
            <a:ext cx="8968153" cy="486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1213247" y="114300"/>
            <a:ext cx="6653213" cy="4560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10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100">
                <a:solidFill>
                  <a:srgbClr val="FF0000"/>
                </a:solidFill>
                <a:latin typeface="Times New Roman" panose="02020603050405020304" pitchFamily="18" charset="0"/>
                <a:ea typeface="SimSun" panose="02010600030101010101" pitchFamily="2" charset="-122"/>
                <a:cs typeface="Arial" panose="020B0604020202020204" pitchFamily="34" charset="0"/>
              </a:rPr>
              <a:t>Thực hành tập băng bó cho người gãy xương cẳng tay</a:t>
            </a:r>
          </a:p>
        </p:txBody>
      </p:sp>
    </p:spTree>
    <p:extLst>
      <p:ext uri="{BB962C8B-B14F-4D97-AF65-F5344CB8AC3E}">
        <p14:creationId xmlns:p14="http://schemas.microsoft.com/office/powerpoint/2010/main" val="537125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2394"/>
            <a:ext cx="8985738" cy="487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0" y="102394"/>
            <a:ext cx="9144000" cy="4560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1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Thực</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hành</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tập</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băng</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bó</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cho</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người</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gãy</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xương</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cẳng</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tay</a:t>
            </a:r>
            <a:endPar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6067611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387078" y="342900"/>
            <a:ext cx="4805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Phương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pháp</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sơ</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cứu</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gãy</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xương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cẳng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tay</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1485900"/>
            <a:ext cx="24003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684151" y="1281112"/>
            <a:ext cx="36004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1: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Đặt</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gỗ</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(hay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tre</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vào</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chỗ</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xương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gãy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None/>
            </a:pP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2: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Lót</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trong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bằng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gạc</a:t>
            </a:r>
            <a:endPar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None/>
            </a:pP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(hay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vải</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mềm</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gấp</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dày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ở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các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đầu</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xương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None/>
            </a:pP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3: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Buộc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định</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vị</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2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đầu</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và</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2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bên</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chỗ</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xương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gãy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p:txBody>
      </p:sp>
      <p:sp>
        <p:nvSpPr>
          <p:cNvPr id="5" name="Rectangle 5"/>
          <p:cNvSpPr>
            <a:spLocks noChangeArrowheads="1"/>
          </p:cNvSpPr>
          <p:nvPr/>
        </p:nvSpPr>
        <p:spPr bwMode="auto">
          <a:xfrm>
            <a:off x="1537097" y="3933825"/>
            <a:ext cx="480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Chú</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ý: </a:t>
            </a:r>
          </a:p>
          <a:p>
            <a:pPr fontAlgn="base">
              <a:spcBef>
                <a:spcPct val="0"/>
              </a:spcBef>
              <a:spcAft>
                <a:spcPct val="0"/>
              </a:spcAft>
              <a:buNone/>
            </a:pP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Áp</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gỗ</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vào</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mặt</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ngoài</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cẳng</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tay</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None/>
            </a:pP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phải</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dài</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từ</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khuỷu</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tay</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bàn</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tay</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a:t>
            </a:r>
            <a:endPar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7516518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1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1000"/>
                                        <p:tgtEl>
                                          <p:spTgt spid="4">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circle(in)">
                                      <p:cBhvr>
                                        <p:cTn id="20" dur="1000"/>
                                        <p:tgtEl>
                                          <p:spTgt spid="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circle(in)">
                                      <p:cBhvr>
                                        <p:cTn id="25" dur="1000"/>
                                        <p:tgtEl>
                                          <p:spTgt spid="4">
                                            <p:txEl>
                                              <p:pRg st="2" end="2"/>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circle(in)">
                                      <p:cBhvr>
                                        <p:cTn id="28" dur="1000"/>
                                        <p:tgtEl>
                                          <p:spTgt spid="4">
                                            <p:txEl>
                                              <p:pRg st="3" end="3"/>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circle(in)">
                                      <p:cBhvr>
                                        <p:cTn id="31" dur="1000"/>
                                        <p:tgtEl>
                                          <p:spTgt spid="4">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circle(in)">
                                      <p:cBhvr>
                                        <p:cTn id="36" dur="1000"/>
                                        <p:tgtEl>
                                          <p:spTgt spid="4">
                                            <p:txEl>
                                              <p:pRg st="5" end="5"/>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circle(in)">
                                      <p:cBhvr>
                                        <p:cTn id="39" dur="1000"/>
                                        <p:tgtEl>
                                          <p:spTgt spid="4">
                                            <p:txEl>
                                              <p:pRg st="6" end="6"/>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7" presetClass="entr" presetSubtype="0"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fade">
                                      <p:cBhvr>
                                        <p:cTn id="44" dur="1000"/>
                                        <p:tgtEl>
                                          <p:spTgt spid="5">
                                            <p:txEl>
                                              <p:pRg st="0" end="0"/>
                                            </p:txEl>
                                          </p:spTgt>
                                        </p:tgtEl>
                                      </p:cBhvr>
                                    </p:animEffect>
                                    <p:anim calcmode="lin" valueType="num">
                                      <p:cBhvr>
                                        <p:cTn id="4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fade">
                                      <p:cBhvr>
                                        <p:cTn id="49" dur="1000"/>
                                        <p:tgtEl>
                                          <p:spTgt spid="5">
                                            <p:txEl>
                                              <p:pRg st="1" end="1"/>
                                            </p:txEl>
                                          </p:spTgt>
                                        </p:tgtEl>
                                      </p:cBhvr>
                                    </p:animEffect>
                                    <p:anim calcmode="lin" valueType="num">
                                      <p:cBhvr>
                                        <p:cTn id="5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5">
                                            <p:txEl>
                                              <p:pRg st="2" end="2"/>
                                            </p:txEl>
                                          </p:spTgt>
                                        </p:tgtEl>
                                        <p:attrNameLst>
                                          <p:attrName>style.visibility</p:attrName>
                                        </p:attrNameLst>
                                      </p:cBhvr>
                                      <p:to>
                                        <p:strVal val="visible"/>
                                      </p:to>
                                    </p:set>
                                    <p:animEffect transition="in" filter="fade">
                                      <p:cBhvr>
                                        <p:cTn id="54" dur="1000"/>
                                        <p:tgtEl>
                                          <p:spTgt spid="5">
                                            <p:txEl>
                                              <p:pRg st="2" end="2"/>
                                            </p:txEl>
                                          </p:spTgt>
                                        </p:tgtEl>
                                      </p:cBhvr>
                                    </p:animEffect>
                                    <p:anim calcmode="lin" valueType="num">
                                      <p:cBhvr>
                                        <p:cTn id="5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371600" y="342900"/>
            <a:ext cx="394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Băng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bó</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cố</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định</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xương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cẳng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tay</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a:t>
            </a:r>
          </a:p>
        </p:txBody>
      </p:sp>
      <p:sp>
        <p:nvSpPr>
          <p:cNvPr id="3" name="Rectangle 3"/>
          <p:cNvSpPr>
            <a:spLocks noChangeArrowheads="1"/>
          </p:cNvSpPr>
          <p:nvPr/>
        </p:nvSpPr>
        <p:spPr bwMode="auto">
          <a:xfrm>
            <a:off x="611891" y="1285785"/>
            <a:ext cx="3600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Char char="-"/>
            </a:pPr>
            <a:r>
              <a:rPr lang="en-US" altLang="zh-CN" sz="1800" dirty="0">
                <a:solidFill>
                  <a:srgbClr val="0000FF"/>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1: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Dùng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băng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y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tế</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(hay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vải</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quấn</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chặt</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từ</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khuỷu</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tay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ra</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cổ</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tay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FontTx/>
              <a:buChar char="-"/>
            </a:pP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2: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Làm</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dây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đeo</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cẳng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tay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vào</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cổ</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cánh</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tay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và</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cẳng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tay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tạo</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thành</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góc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vuông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314450"/>
            <a:ext cx="25146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611891" y="3086100"/>
            <a:ext cx="470305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Chú</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ý: </a:t>
            </a:r>
          </a:p>
          <a:p>
            <a:pPr fontAlgn="base">
              <a:spcBef>
                <a:spcPct val="0"/>
              </a:spcBef>
              <a:spcAft>
                <a:spcPct val="0"/>
              </a:spcAft>
              <a:buNone/>
            </a:pP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Cách</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quấn</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băng</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từ</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trong</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ra</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ngoài</a:t>
            </a:r>
            <a:endPar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None/>
            </a:pP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từ</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khuỷu</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taycổ</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tay</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a:t>
            </a:r>
          </a:p>
          <a:p>
            <a:pPr fontAlgn="base">
              <a:spcBef>
                <a:spcPct val="0"/>
              </a:spcBef>
              <a:spcAft>
                <a:spcPct val="0"/>
              </a:spcAft>
              <a:buNone/>
            </a:pP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Cách</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cầm</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băng</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cầm</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ngửa</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cuộn</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băng</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a:t>
            </a: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86100"/>
            <a:ext cx="2514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700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500"/>
                                        <p:tgtEl>
                                          <p:spTgt spid="3">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ox(in)">
                                      <p:cBhvr>
                                        <p:cTn id="23" dur="500"/>
                                        <p:tgtEl>
                                          <p:spTgt spid="3">
                                            <p:txEl>
                                              <p:pRg st="2" end="2"/>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ox(in)">
                                      <p:cBhvr>
                                        <p:cTn id="26" dur="500"/>
                                        <p:tgtEl>
                                          <p:spTgt spid="3">
                                            <p:txEl>
                                              <p:pRg st="3" end="3"/>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ox(in)">
                                      <p:cBhvr>
                                        <p:cTn id="29" dur="500"/>
                                        <p:tgtEl>
                                          <p:spTgt spid="3">
                                            <p:txEl>
                                              <p:pRg st="4" end="4"/>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10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7" dur="500"/>
                                        <p:tgtEl>
                                          <p:spTgt spid="5">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40" dur="500"/>
                                        <p:tgtEl>
                                          <p:spTgt spid="5">
                                            <p:txEl>
                                              <p:pRg st="1" end="1"/>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43" dur="500"/>
                                        <p:tgtEl>
                                          <p:spTgt spid="5">
                                            <p:txEl>
                                              <p:pRg st="2" end="2"/>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randombar(horizontal)">
                                      <p:cBhvr>
                                        <p:cTn id="4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57350" y="235744"/>
            <a:ext cx="55042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Băng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bó</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cố</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định</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xương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đùi</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cần</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chú</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ý</a:t>
            </a:r>
          </a:p>
        </p:txBody>
      </p:sp>
      <p:sp>
        <p:nvSpPr>
          <p:cNvPr id="3" name="Rectangle 3"/>
          <p:cNvSpPr>
            <a:spLocks noChangeArrowheads="1"/>
          </p:cNvSpPr>
          <p:nvPr/>
        </p:nvSpPr>
        <p:spPr bwMode="auto">
          <a:xfrm>
            <a:off x="1657350" y="813197"/>
            <a:ext cx="609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Char char="-"/>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a:solidFill>
                  <a:srgbClr val="0000CC"/>
                </a:solidFill>
                <a:latin typeface="Times New Roman" panose="02020603050405020304" pitchFamily="18" charset="0"/>
                <a:ea typeface="SimSun" panose="02010600030101010101" pitchFamily="2" charset="-122"/>
                <a:cs typeface="Arial" panose="020B0604020202020204" pitchFamily="34" charset="0"/>
              </a:rPr>
              <a:t>Sơ cứu băng bó nạn nhân ở tư thế nằm.</a:t>
            </a:r>
          </a:p>
          <a:p>
            <a:pPr fontAlgn="base">
              <a:spcBef>
                <a:spcPct val="0"/>
              </a:spcBef>
              <a:spcAft>
                <a:spcPct val="0"/>
              </a:spcAft>
              <a:buFontTx/>
              <a:buChar char="-"/>
            </a:pPr>
            <a:r>
              <a:rPr lang="en-US" altLang="zh-CN" sz="2400">
                <a:solidFill>
                  <a:srgbClr val="0000CC"/>
                </a:solidFill>
                <a:latin typeface="Times New Roman" panose="02020603050405020304" pitchFamily="18" charset="0"/>
                <a:ea typeface="SimSun" panose="02010600030101010101" pitchFamily="2" charset="-122"/>
                <a:cs typeface="Arial" panose="020B0604020202020204" pitchFamily="34" charset="0"/>
              </a:rPr>
              <a:t> Nẹp phải dài từ sườn đến gót chân</a:t>
            </a:r>
          </a:p>
          <a:p>
            <a:pPr fontAlgn="base">
              <a:spcBef>
                <a:spcPct val="0"/>
              </a:spcBef>
              <a:spcAft>
                <a:spcPct val="0"/>
              </a:spcAft>
              <a:buFontTx/>
              <a:buChar char="-"/>
            </a:pPr>
            <a:r>
              <a:rPr lang="en-US" altLang="zh-CN" sz="2400">
                <a:solidFill>
                  <a:srgbClr val="0000CC"/>
                </a:solidFill>
                <a:latin typeface="Times New Roman" panose="02020603050405020304" pitchFamily="18" charset="0"/>
                <a:ea typeface="SimSun" panose="02010600030101010101" pitchFamily="2" charset="-122"/>
                <a:cs typeface="Arial" panose="020B0604020202020204" pitchFamily="34" charset="0"/>
              </a:rPr>
              <a:t> Buộc cố định ở phần thân</a:t>
            </a:r>
          </a:p>
          <a:p>
            <a:pPr fontAlgn="base">
              <a:spcBef>
                <a:spcPct val="0"/>
              </a:spcBef>
              <a:spcAft>
                <a:spcPct val="0"/>
              </a:spcAft>
              <a:buFontTx/>
              <a:buChar char="-"/>
            </a:pPr>
            <a:r>
              <a:rPr lang="en-US" altLang="zh-CN" sz="2400">
                <a:solidFill>
                  <a:srgbClr val="0000CC"/>
                </a:solidFill>
                <a:latin typeface="Times New Roman" panose="02020603050405020304" pitchFamily="18" charset="0"/>
                <a:ea typeface="SimSun" panose="02010600030101010101" pitchFamily="2" charset="-122"/>
                <a:cs typeface="Arial" panose="020B0604020202020204" pitchFamily="34" charset="0"/>
              </a:rPr>
              <a:t> Quấn băng từ cổ chân vào.</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2847975"/>
            <a:ext cx="53149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1306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charRg st="0" end="31"/>
                                            </p:txEl>
                                          </p:spTgt>
                                        </p:tgtEl>
                                        <p:attrNameLst>
                                          <p:attrName>style.visibility</p:attrName>
                                        </p:attrNameLst>
                                      </p:cBhvr>
                                      <p:to>
                                        <p:strVal val="visible"/>
                                      </p:to>
                                    </p:set>
                                    <p:animEffect transition="in" filter="box(in)">
                                      <p:cBhvr>
                                        <p:cTn id="12" dur="500"/>
                                        <p:tgtEl>
                                          <p:spTgt spid="3">
                                            <p:txEl>
                                              <p:charRg st="0" end="3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charRg st="40" end="75"/>
                                            </p:txEl>
                                          </p:spTgt>
                                        </p:tgtEl>
                                        <p:attrNameLst>
                                          <p:attrName>style.visibility</p:attrName>
                                        </p:attrNameLst>
                                      </p:cBhvr>
                                      <p:to>
                                        <p:strVal val="visible"/>
                                      </p:to>
                                    </p:set>
                                    <p:animEffect transition="in" filter="box(in)">
                                      <p:cBhvr>
                                        <p:cTn id="17" dur="500"/>
                                        <p:tgtEl>
                                          <p:spTgt spid="3">
                                            <p:txEl>
                                              <p:charRg st="40" end="7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charRg st="75" end="101"/>
                                            </p:txEl>
                                          </p:spTgt>
                                        </p:tgtEl>
                                        <p:attrNameLst>
                                          <p:attrName>style.visibility</p:attrName>
                                        </p:attrNameLst>
                                      </p:cBhvr>
                                      <p:to>
                                        <p:strVal val="visible"/>
                                      </p:to>
                                    </p:set>
                                    <p:animEffect transition="in" filter="box(in)">
                                      <p:cBhvr>
                                        <p:cTn id="22" dur="500"/>
                                        <p:tgtEl>
                                          <p:spTgt spid="3">
                                            <p:txEl>
                                              <p:charRg st="75" end="10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charRg st="101" end="127"/>
                                            </p:txEl>
                                          </p:spTgt>
                                        </p:tgtEl>
                                        <p:attrNameLst>
                                          <p:attrName>style.visibility</p:attrName>
                                        </p:attrNameLst>
                                      </p:cBhvr>
                                      <p:to>
                                        <p:strVal val="visible"/>
                                      </p:to>
                                    </p:set>
                                    <p:animEffect transition="in" filter="box(in)">
                                      <p:cBhvr>
                                        <p:cTn id="27" dur="500"/>
                                        <p:tgtEl>
                                          <p:spTgt spid="3">
                                            <p:txEl>
                                              <p:charRg st="101" end="12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4942" y="192310"/>
            <a:ext cx="7191392" cy="461665"/>
          </a:xfrm>
          <a:prstGeom prst="rect">
            <a:avLst/>
          </a:prstGeom>
        </p:spPr>
        <p:txBody>
          <a:bodyPr wrap="none">
            <a:spAutoFit/>
          </a:bodyPr>
          <a:lstStyle/>
          <a:p>
            <a:r>
              <a:rPr lang="en-US" sz="2400" dirty="0" err="1">
                <a:solidFill>
                  <a:srgbClr val="FF0000"/>
                </a:solidFill>
                <a:latin typeface="Times New Roman" panose="02020603050405020304" pitchFamily="18" charset="0"/>
                <a:ea typeface="Calibri" panose="020F0502020204030204" pitchFamily="34" charset="0"/>
              </a:rPr>
              <a:t>Khi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thực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hiện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buộc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cố</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định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nẹp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cần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lưu</a:t>
            </a:r>
            <a:r>
              <a:rPr lang="en-US" sz="2400" dirty="0">
                <a:solidFill>
                  <a:srgbClr val="FF0000"/>
                </a:solidFill>
                <a:latin typeface="Times New Roman" panose="02020603050405020304" pitchFamily="18" charset="0"/>
                <a:ea typeface="Calibri" panose="020F0502020204030204" pitchFamily="34" charset="0"/>
              </a:rPr>
              <a:t> ý </a:t>
            </a:r>
            <a:r>
              <a:rPr lang="en-US" sz="2400" dirty="0" err="1">
                <a:solidFill>
                  <a:srgbClr val="FF0000"/>
                </a:solidFill>
                <a:latin typeface="Times New Roman" panose="02020603050405020304" pitchFamily="18" charset="0"/>
                <a:ea typeface="Calibri" panose="020F0502020204030204" pitchFamily="34" charset="0"/>
              </a:rPr>
              <a:t>những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điều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gì</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
        <p:nvSpPr>
          <p:cNvPr id="3" name="Rectangle 2"/>
          <p:cNvSpPr/>
          <p:nvPr/>
        </p:nvSpPr>
        <p:spPr>
          <a:xfrm>
            <a:off x="453615" y="1174065"/>
            <a:ext cx="8634046" cy="3648884"/>
          </a:xfrm>
          <a:prstGeom prst="rect">
            <a:avLst/>
          </a:prstGeom>
        </p:spPr>
        <p:txBody>
          <a:bodyPr wrap="square">
            <a:spAutoFit/>
          </a:bodyPr>
          <a:lstStyle/>
          <a:p>
            <a:pPr>
              <a:lnSpc>
                <a:spcPct val="107000"/>
              </a:lnSpc>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400" dirty="0">
                <a:latin typeface="Times New Roman" panose="02020603050405020304" pitchFamily="18" charset="0"/>
                <a:ea typeface="Calibri" panose="020F0502020204030204" pitchFamily="34" charset="0"/>
                <a:cs typeface="Times New Roman" panose="02020603050405020304" pitchFamily="18" charset="0"/>
              </a:rPr>
              <a:t> ý:</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khớp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ổ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Lót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gạc</a:t>
            </a:r>
            <a:r>
              <a:rPr lang="en-US" sz="2400" dirty="0">
                <a:latin typeface="Times New Roman" panose="02020603050405020304" pitchFamily="18" charset="0"/>
                <a:ea typeface="Calibri" panose="020F0502020204030204" pitchFamily="34" charset="0"/>
                <a:cs typeface="Times New Roman" panose="02020603050405020304" pitchFamily="18" charset="0"/>
              </a:rPr>
              <a:t> 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nẹp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thê</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khớp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Buộc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2121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369" y="168102"/>
            <a:ext cx="8387862" cy="1200329"/>
          </a:xfrm>
          <a:prstGeom prst="rect">
            <a:avLst/>
          </a:prstGeom>
        </p:spPr>
        <p:txBody>
          <a:bodyPr wrap="square">
            <a:spAutoFit/>
          </a:bodyPr>
          <a:lstStyle/>
          <a:p>
            <a:pPr algn="ctr"/>
            <a:r>
              <a:rPr lang="en-US" sz="2400" dirty="0" err="1" smtClean="0">
                <a:solidFill>
                  <a:srgbClr val="FF0000"/>
                </a:solidFill>
                <a:latin typeface="Times New Roman" panose="02020603050405020304" pitchFamily="18" charset="0"/>
                <a:ea typeface="Calibri" panose="020F0502020204030204" pitchFamily="34" charset="0"/>
              </a:rPr>
              <a:t>Có</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sử</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dụng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những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dụng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cụ</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nào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tương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tự</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nẹp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dây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vải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rộng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bản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điều</a:t>
            </a:r>
            <a:r>
              <a:rPr lang="en-US" sz="2400" dirty="0">
                <a:solidFill>
                  <a:srgbClr val="FF0000"/>
                </a:solidFill>
                <a:latin typeface="Times New Roman" panose="02020603050405020304" pitchFamily="18" charset="0"/>
                <a:ea typeface="Calibri" panose="020F0502020204030204" pitchFamily="34" charset="0"/>
              </a:rPr>
              <a:t> í </a:t>
            </a:r>
            <a:r>
              <a:rPr lang="en-US" sz="2400" dirty="0" err="1">
                <a:solidFill>
                  <a:srgbClr val="FF0000"/>
                </a:solidFill>
                <a:latin typeface="Times New Roman" panose="02020603050405020304" pitchFamily="18" charset="0"/>
                <a:ea typeface="Calibri" panose="020F0502020204030204" pitchFamily="34" charset="0"/>
              </a:rPr>
              <a:t>kiện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thực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tế</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sơ</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cứu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băng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bó</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bị</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gãy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xương</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
        <p:nvSpPr>
          <p:cNvPr id="3" name="Rectangle 2"/>
          <p:cNvSpPr/>
          <p:nvPr/>
        </p:nvSpPr>
        <p:spPr>
          <a:xfrm>
            <a:off x="492369" y="1776468"/>
            <a:ext cx="8247185" cy="3319498"/>
          </a:xfrm>
          <a:prstGeom prst="rect">
            <a:avLst/>
          </a:prstGeom>
        </p:spPr>
        <p:txBody>
          <a:bodyPr wrap="square">
            <a:spAutoFit/>
          </a:bodyPr>
          <a:lstStyle/>
          <a:p>
            <a:pPr>
              <a:lnSpc>
                <a:spcPct val="107000"/>
              </a:lnSpc>
              <a:spcAft>
                <a:spcPts val="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gỗ</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198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1314450" y="2400300"/>
            <a:ext cx="3771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sp>
        <p:nvSpPr>
          <p:cNvPr id="3" name="Rectangle 9"/>
          <p:cNvSpPr>
            <a:spLocks noChangeArrowheads="1"/>
          </p:cNvSpPr>
          <p:nvPr/>
        </p:nvSpPr>
        <p:spPr bwMode="auto">
          <a:xfrm>
            <a:off x="2085975" y="357188"/>
            <a:ext cx="4629150" cy="51435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3000">
                <a:solidFill>
                  <a:srgbClr val="0000FF"/>
                </a:solidFill>
                <a:latin typeface="Times New Roman" panose="02020603050405020304" pitchFamily="18" charset="0"/>
                <a:ea typeface="SimSun" panose="02010600030101010101" pitchFamily="2" charset="-122"/>
                <a:cs typeface="Arial" panose="020B0604020202020204" pitchFamily="34" charset="0"/>
              </a:rPr>
              <a:t>PHẦN THỰC HÀNH</a:t>
            </a:r>
          </a:p>
        </p:txBody>
      </p:sp>
      <p:sp>
        <p:nvSpPr>
          <p:cNvPr id="4" name="Rectangle 10"/>
          <p:cNvSpPr>
            <a:spLocks noChangeArrowheads="1"/>
          </p:cNvSpPr>
          <p:nvPr/>
        </p:nvSpPr>
        <p:spPr bwMode="auto">
          <a:xfrm>
            <a:off x="1208485" y="1059656"/>
            <a:ext cx="6650831" cy="178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Giáo viên làm với 1 học sinh – giả định bị gãy xương.</a:t>
            </a:r>
          </a:p>
          <a:p>
            <a:pPr fontAlgn="base">
              <a:spcBef>
                <a:spcPct val="0"/>
              </a:spcBef>
              <a:spcAft>
                <a:spcPct val="0"/>
              </a:spcAft>
              <a:buFontTx/>
              <a:buChar char="-"/>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Làm từ từ và giải thích cho HS hiểu.              </a:t>
            </a:r>
          </a:p>
          <a:p>
            <a:pPr fontAlgn="base">
              <a:spcBef>
                <a:spcPct val="0"/>
              </a:spcBef>
              <a:spcAft>
                <a:spcPct val="0"/>
              </a:spcAft>
              <a:buFontTx/>
              <a:buChar char="-"/>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Yêu cầu các em HS thực hiện theo nhóm      </a:t>
            </a:r>
          </a:p>
          <a:p>
            <a:pP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 GV quan sát v</a:t>
            </a:r>
            <a:r>
              <a:rPr lang="en-US" altLang="zh-CN" sz="2400">
                <a:solidFill>
                  <a:srgbClr val="0000FF"/>
                </a:solidFill>
                <a:latin typeface="Times New Roman" panose="02020603050405020304" pitchFamily="18" charset="0"/>
                <a:ea typeface="SimSun" panose="02010600030101010101" pitchFamily="2" charset="-122"/>
                <a:cs typeface="Times New Roman" panose="02020603050405020304" pitchFamily="18" charset="0"/>
              </a:rPr>
              <a:t>à</a:t>
            </a: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hướng dẫn thêm</a:t>
            </a:r>
          </a:p>
        </p:txBody>
      </p:sp>
      <p:sp>
        <p:nvSpPr>
          <p:cNvPr id="5" name="Rectangle 11"/>
          <p:cNvSpPr>
            <a:spLocks noChangeArrowheads="1"/>
          </p:cNvSpPr>
          <p:nvPr/>
        </p:nvSpPr>
        <p:spPr bwMode="auto">
          <a:xfrm>
            <a:off x="1946673" y="2851548"/>
            <a:ext cx="4968478" cy="577453"/>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3000">
                <a:solidFill>
                  <a:srgbClr val="FF0000"/>
                </a:solidFill>
                <a:latin typeface="Times New Roman" panose="02020603050405020304" pitchFamily="18" charset="0"/>
                <a:ea typeface="SimSun" panose="02010600030101010101" pitchFamily="2" charset="-122"/>
                <a:cs typeface="Arial" panose="020B0604020202020204" pitchFamily="34" charset="0"/>
              </a:rPr>
              <a:t>THU HOẠCH: </a:t>
            </a:r>
          </a:p>
        </p:txBody>
      </p:sp>
      <p:sp>
        <p:nvSpPr>
          <p:cNvPr id="6" name="Rectangle 12"/>
          <p:cNvSpPr>
            <a:spLocks noChangeArrowheads="1"/>
          </p:cNvSpPr>
          <p:nvPr/>
        </p:nvSpPr>
        <p:spPr bwMode="auto">
          <a:xfrm>
            <a:off x="1584723" y="3868341"/>
            <a:ext cx="6187678" cy="104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Char char="-"/>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HS thực hành sơ cứu và băng bó gãy xương </a:t>
            </a:r>
          </a:p>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cẳng tay theo nhóm </a:t>
            </a:r>
          </a:p>
          <a:p>
            <a:pPr algn="ctr" fontAlgn="base">
              <a:spcBef>
                <a:spcPct val="0"/>
              </a:spcBef>
              <a:spcAft>
                <a:spcPct val="0"/>
              </a:spcAft>
              <a:buFontTx/>
              <a:buChar char="-"/>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Y/C HS viết báo cáo tường trình sơ cứu  </a:t>
            </a:r>
          </a:p>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và băng bó khi gặp người bị gãy xương cẳng tay.</a:t>
            </a:r>
          </a:p>
        </p:txBody>
      </p:sp>
    </p:spTree>
    <p:extLst>
      <p:ext uri="{BB962C8B-B14F-4D97-AF65-F5344CB8AC3E}">
        <p14:creationId xmlns:p14="http://schemas.microsoft.com/office/powerpoint/2010/main" val="3649179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charRg st="0" end="41"/>
                                            </p:txEl>
                                          </p:spTgt>
                                        </p:tgtEl>
                                        <p:attrNameLst>
                                          <p:attrName>style.visibility</p:attrName>
                                        </p:attrNameLst>
                                      </p:cBhvr>
                                      <p:to>
                                        <p:strVal val="visible"/>
                                      </p:to>
                                    </p:set>
                                    <p:animEffect transition="in" filter="diamond(in)">
                                      <p:cBhvr>
                                        <p:cTn id="12" dur="2000"/>
                                        <p:tgtEl>
                                          <p:spTgt spid="4">
                                            <p:txEl>
                                              <p:charRg st="0" end="41"/>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4">
                                            <p:txEl>
                                              <p:charRg st="55" end="107"/>
                                            </p:txEl>
                                          </p:spTgt>
                                        </p:tgtEl>
                                        <p:attrNameLst>
                                          <p:attrName>style.visibility</p:attrName>
                                        </p:attrNameLst>
                                      </p:cBhvr>
                                      <p:to>
                                        <p:strVal val="visible"/>
                                      </p:to>
                                    </p:set>
                                    <p:animEffect transition="in" filter="diamond(in)">
                                      <p:cBhvr>
                                        <p:cTn id="15" dur="2000"/>
                                        <p:tgtEl>
                                          <p:spTgt spid="4">
                                            <p:txEl>
                                              <p:charRg st="55" end="107"/>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4">
                                            <p:txEl>
                                              <p:charRg st="107" end="152"/>
                                            </p:txEl>
                                          </p:spTgt>
                                        </p:tgtEl>
                                        <p:attrNameLst>
                                          <p:attrName>style.visibility</p:attrName>
                                        </p:attrNameLst>
                                      </p:cBhvr>
                                      <p:to>
                                        <p:strVal val="visible"/>
                                      </p:to>
                                    </p:set>
                                    <p:animEffect transition="in" filter="diamond(in)">
                                      <p:cBhvr>
                                        <p:cTn id="18" dur="2000"/>
                                        <p:tgtEl>
                                          <p:spTgt spid="4">
                                            <p:txEl>
                                              <p:charRg st="107" end="152"/>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4">
                                            <p:txEl>
                                              <p:charRg st="152" end="184"/>
                                            </p:txEl>
                                          </p:spTgt>
                                        </p:tgtEl>
                                        <p:attrNameLst>
                                          <p:attrName>style.visibility</p:attrName>
                                        </p:attrNameLst>
                                      </p:cBhvr>
                                      <p:to>
                                        <p:strVal val="visible"/>
                                      </p:to>
                                    </p:set>
                                    <p:animEffect transition="in" filter="diamond(in)">
                                      <p:cBhvr>
                                        <p:cTn id="21" dur="2000"/>
                                        <p:tgtEl>
                                          <p:spTgt spid="4">
                                            <p:txEl>
                                              <p:charRg st="152" end="18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amond(in)">
                                      <p:cBhvr>
                                        <p:cTn id="26" dur="2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diamond(in)">
                                      <p:cBhvr>
                                        <p:cTn id="31" dur="2000"/>
                                        <p:tgtEl>
                                          <p:spTgt spid="6">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diamond(in)">
                                      <p:cBhvr>
                                        <p:cTn id="36" dur="2000"/>
                                        <p:tgtEl>
                                          <p:spTgt spid="6">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8" presetClass="entr" presetSubtype="16"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diamond(in)">
                                      <p:cBhvr>
                                        <p:cTn id="41" dur="2000"/>
                                        <p:tgtEl>
                                          <p:spTgt spid="6">
                                            <p:txEl>
                                              <p:pRg st="1" end="1"/>
                                            </p:txEl>
                                          </p:spTgt>
                                        </p:tgtEl>
                                      </p:cBhvr>
                                    </p:animEffect>
                                  </p:childTnLst>
                                </p:cTn>
                              </p:par>
                              <p:par>
                                <p:cTn id="42" presetID="8" presetClass="entr" presetSubtype="16" fill="hold" nodeType="with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diamond(in)">
                                      <p:cBhvr>
                                        <p:cTn id="44"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3829050" y="2000250"/>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vi-VN" altLang="en-US" sz="2400">
              <a:solidFill>
                <a:srgbClr val="000000"/>
              </a:solidFill>
              <a:cs typeface="Arial" panose="020B0604020202020204" pitchFamily="34" charset="0"/>
            </a:endParaRPr>
          </a:p>
        </p:txBody>
      </p:sp>
      <p:sp>
        <p:nvSpPr>
          <p:cNvPr id="5126" name="Text Box 7"/>
          <p:cNvSpPr txBox="1">
            <a:spLocks noChangeArrowheads="1"/>
          </p:cNvSpPr>
          <p:nvPr/>
        </p:nvSpPr>
        <p:spPr bwMode="auto">
          <a:xfrm>
            <a:off x="7129732" y="1944347"/>
            <a:ext cx="2171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dirty="0" err="1">
                <a:solidFill>
                  <a:srgbClr val="FF0000"/>
                </a:solidFill>
                <a:latin typeface="Times New Roman" panose="02020603050405020304" pitchFamily="18" charset="0"/>
              </a:rPr>
              <a:t>Bộ</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xương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5127" name="Text Box 8"/>
          <p:cNvSpPr txBox="1">
            <a:spLocks noChangeArrowheads="1"/>
          </p:cNvSpPr>
          <p:nvPr/>
        </p:nvSpPr>
        <p:spPr bwMode="auto">
          <a:xfrm>
            <a:off x="4297657" y="1944348"/>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dirty="0" err="1">
                <a:solidFill>
                  <a:srgbClr val="FF0000"/>
                </a:solidFill>
                <a:latin typeface="Times New Roman" panose="02020603050405020304" pitchFamily="18" charset="0"/>
              </a:rPr>
              <a:t>Hệ</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cơ</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7174" name="Hình ảnh 2"/>
          <p:cNvPicPr>
            <a:picLocks noChangeAspect="1" noChangeArrowheads="1"/>
          </p:cNvPicPr>
          <p:nvPr/>
        </p:nvPicPr>
        <p:blipFill>
          <a:blip r:embed="rId2">
            <a:extLst>
              <a:ext uri="{28A0092B-C50C-407E-A947-70E740481C1C}">
                <a14:useLocalDpi xmlns:a14="http://schemas.microsoft.com/office/drawing/2010/main" val="0"/>
              </a:ext>
            </a:extLst>
          </a:blip>
          <a:srcRect l="12868" r="14211"/>
          <a:stretch>
            <a:fillRect/>
          </a:stretch>
        </p:blipFill>
        <p:spPr bwMode="auto">
          <a:xfrm>
            <a:off x="6435306" y="2434960"/>
            <a:ext cx="2708694" cy="270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Hình ảnh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0840" y="2461915"/>
            <a:ext cx="2584466" cy="268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2064" y="2175179"/>
            <a:ext cx="3095178" cy="1936428"/>
          </a:xfrm>
          <a:prstGeom prst="rect">
            <a:avLst/>
          </a:prstGeom>
        </p:spPr>
        <p:txBody>
          <a:bodyPr wrap="square">
            <a:spAutoFit/>
          </a:bodyPr>
          <a:lstStyle/>
          <a:p>
            <a:pPr>
              <a:lnSpc>
                <a:spcPct val="107000"/>
              </a:lnSpc>
              <a:spcAft>
                <a:spcPts val="0"/>
              </a:spcAft>
            </a:pP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Text Box 25"/>
          <p:cNvSpPr txBox="1">
            <a:spLocks noChangeArrowheads="1"/>
          </p:cNvSpPr>
          <p:nvPr/>
        </p:nvSpPr>
        <p:spPr bwMode="auto">
          <a:xfrm>
            <a:off x="291142" y="592172"/>
            <a:ext cx="6172200" cy="461665"/>
          </a:xfrm>
          <a:prstGeom prst="rect">
            <a:avLst/>
          </a:prstGeom>
          <a:noFill/>
          <a:ln w="9525">
            <a:noFill/>
            <a:miter lim="800000"/>
          </a:ln>
          <a:effectLst/>
        </p:spPr>
        <p:txBody>
          <a:bodyPr>
            <a:spAutoFit/>
          </a:bodyPr>
          <a:lstStyle/>
          <a:p>
            <a:pPr fontAlgn="base">
              <a:spcBef>
                <a:spcPct val="50000"/>
              </a:spcBef>
              <a:spcAft>
                <a:spcPct val="0"/>
              </a:spcAft>
              <a:defRPr/>
            </a:pPr>
            <a:r>
              <a:rPr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I. </a:t>
            </a:r>
            <a:r>
              <a:rPr lang="en-US"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Cấu tạo và chức năng hệ vận động</a:t>
            </a:r>
            <a:endParaRPr sz="2400" noProof="1">
              <a:solidFill>
                <a:srgbClr val="0000CC"/>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11" name="Text Box 25"/>
          <p:cNvSpPr txBox="1">
            <a:spLocks noChangeArrowheads="1"/>
          </p:cNvSpPr>
          <p:nvPr/>
        </p:nvSpPr>
        <p:spPr bwMode="auto">
          <a:xfrm>
            <a:off x="291142" y="1053837"/>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Cấu tạo hệ vận động</a:t>
            </a:r>
          </a:p>
        </p:txBody>
      </p:sp>
    </p:spTree>
    <p:extLst>
      <p:ext uri="{BB962C8B-B14F-4D97-AF65-F5344CB8AC3E}">
        <p14:creationId xmlns:p14="http://schemas.microsoft.com/office/powerpoint/2010/main" val="32742850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ppt_x"/>
                                          </p:val>
                                        </p:tav>
                                        <p:tav tm="100000">
                                          <p:val>
                                            <p:strVal val="#ppt_x"/>
                                          </p:val>
                                        </p:tav>
                                      </p:tavLst>
                                    </p:anim>
                                    <p:anim calcmode="lin" valueType="num">
                                      <p:cBhvr additive="base">
                                        <p:cTn id="8"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5127"/>
                                        </p:tgtEl>
                                        <p:attrNameLst>
                                          <p:attrName>style.visibility</p:attrName>
                                        </p:attrNameLst>
                                      </p:cBhvr>
                                      <p:to>
                                        <p:strVal val="visible"/>
                                      </p:to>
                                    </p:set>
                                    <p:animEffect transition="in" filter="fade">
                                      <p:cBhvr>
                                        <p:cTn id="13" dur="1000"/>
                                        <p:tgtEl>
                                          <p:spTgt spid="5127"/>
                                        </p:tgtEl>
                                      </p:cBhvr>
                                    </p:animEffect>
                                    <p:anim calcmode="lin" valueType="num">
                                      <p:cBhvr>
                                        <p:cTn id="14" dur="1000" fill="hold"/>
                                        <p:tgtEl>
                                          <p:spTgt spid="5127"/>
                                        </p:tgtEl>
                                        <p:attrNameLst>
                                          <p:attrName>ppt_x</p:attrName>
                                        </p:attrNameLst>
                                      </p:cBhvr>
                                      <p:tavLst>
                                        <p:tav tm="0">
                                          <p:val>
                                            <p:strVal val="#ppt_x"/>
                                          </p:val>
                                        </p:tav>
                                        <p:tav tm="100000">
                                          <p:val>
                                            <p:strVal val="#ppt_x"/>
                                          </p:val>
                                        </p:tav>
                                      </p:tavLst>
                                    </p:anim>
                                    <p:anim calcmode="lin" valueType="num">
                                      <p:cBhvr>
                                        <p:cTn id="15"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Text Box 8"/>
          <p:cNvSpPr txBox="1">
            <a:spLocks noChangeArrowheads="1"/>
          </p:cNvSpPr>
          <p:nvPr/>
        </p:nvSpPr>
        <p:spPr bwMode="auto">
          <a:xfrm>
            <a:off x="2686050" y="136356"/>
            <a:ext cx="3771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3000" baseline="2000">
                <a:solidFill>
                  <a:srgbClr val="C00000"/>
                </a:solidFill>
                <a:latin typeface="Times New Roman" panose="02020603050405020304" pitchFamily="18" charset="0"/>
              </a:rPr>
              <a:t>EM CÓ BIẾT?</a:t>
            </a:r>
            <a:endParaRPr lang="en-US" altLang="en-US" sz="3000" baseline="2000">
              <a:solidFill>
                <a:srgbClr val="C00000"/>
              </a:solidFill>
              <a:latin typeface="Times New Roman" panose="02020603050405020304" pitchFamily="18" charset="0"/>
              <a:cs typeface="Times New Roman" panose="02020603050405020304" pitchFamily="18" charset="0"/>
            </a:endParaRPr>
          </a:p>
        </p:txBody>
      </p:sp>
      <p:sp>
        <p:nvSpPr>
          <p:cNvPr id="53255" name="Text Box 15"/>
          <p:cNvSpPr txBox="1">
            <a:spLocks noChangeArrowheads="1"/>
          </p:cNvSpPr>
          <p:nvPr/>
        </p:nvSpPr>
        <p:spPr bwMode="auto">
          <a:xfrm>
            <a:off x="342900" y="976082"/>
            <a:ext cx="82296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700" baseline="2000" dirty="0">
                <a:solidFill>
                  <a:srgbClr val="0000FF"/>
                </a:solidFill>
              </a:rPr>
              <a:t>	</a:t>
            </a:r>
          </a:p>
          <a:p>
            <a:pPr eaLnBrk="0" fontAlgn="base" hangingPunct="0">
              <a:spcBef>
                <a:spcPct val="0"/>
              </a:spcBef>
              <a:spcAft>
                <a:spcPct val="0"/>
              </a:spcAft>
              <a:buNone/>
            </a:pPr>
            <a:r>
              <a:rPr lang="en-US" altLang="en-US" sz="2700" baseline="2000" dirty="0">
                <a:solidFill>
                  <a:srgbClr val="0000FF"/>
                </a:solidFill>
                <a:latin typeface="Times New Roman" panose="02020603050405020304" pitchFamily="18" charset="0"/>
              </a:rPr>
              <a:t>	</a:t>
            </a:r>
            <a:r>
              <a:rPr lang="en-US" altLang="en-US" sz="2700" baseline="2000" dirty="0" smtClean="0">
                <a:solidFill>
                  <a:srgbClr val="0000FF"/>
                </a:solidFill>
                <a:latin typeface="Times New Roman" panose="02020603050405020304" pitchFamily="18" charset="0"/>
              </a:rPr>
              <a:t>-</a:t>
            </a:r>
            <a:r>
              <a:rPr lang="en-US" altLang="en-US" sz="3600" baseline="2000" dirty="0" err="1" smtClean="0">
                <a:solidFill>
                  <a:srgbClr val="0000FF"/>
                </a:solidFill>
                <a:latin typeface="Times New Roman" panose="02020603050405020304" pitchFamily="18" charset="0"/>
                <a:cs typeface="Times New Roman" panose="02020603050405020304" pitchFamily="18" charset="0"/>
              </a:rPr>
              <a:t>Bộ</a:t>
            </a:r>
            <a:r>
              <a:rPr lang="en-US" altLang="en-US" sz="3600" baseline="2000" dirty="0" smtClean="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của</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người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khi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mới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sinh</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có</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tới</a:t>
            </a:r>
            <a:r>
              <a:rPr lang="en-US" altLang="en-US" sz="3600" baseline="2000" dirty="0">
                <a:solidFill>
                  <a:srgbClr val="0000FF"/>
                </a:solidFill>
                <a:latin typeface="Times New Roman" panose="02020603050405020304" pitchFamily="18" charset="0"/>
                <a:cs typeface="Times New Roman" panose="02020603050405020304" pitchFamily="18" charset="0"/>
              </a:rPr>
              <a:t> 300 </a:t>
            </a:r>
            <a:r>
              <a:rPr lang="en-US" altLang="en-US" sz="3600" baseline="2000" dirty="0" err="1">
                <a:solidFill>
                  <a:srgbClr val="0000FF"/>
                </a:solidFill>
                <a:latin typeface="Times New Roman" panose="02020603050405020304" pitchFamily="18" charset="0"/>
                <a:cs typeface="Times New Roman" panose="02020603050405020304" pitchFamily="18" charset="0"/>
              </a:rPr>
              <a:t>chiếc</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Khi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lớn</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lên</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một</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số</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ghép</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lại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với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nhau</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nên</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khi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trưởng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thành</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chỉ</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còn</a:t>
            </a:r>
            <a:r>
              <a:rPr lang="en-US" altLang="en-US" sz="3600" baseline="2000" dirty="0">
                <a:solidFill>
                  <a:srgbClr val="0000FF"/>
                </a:solidFill>
                <a:latin typeface="Times New Roman" panose="02020603050405020304" pitchFamily="18" charset="0"/>
                <a:cs typeface="Times New Roman" panose="02020603050405020304" pitchFamily="18" charset="0"/>
              </a:rPr>
              <a:t> 206 </a:t>
            </a:r>
            <a:r>
              <a:rPr lang="en-US" altLang="en-US" sz="3600" baseline="2000" dirty="0" err="1">
                <a:solidFill>
                  <a:srgbClr val="0000FF"/>
                </a:solidFill>
                <a:latin typeface="Times New Roman" panose="02020603050405020304" pitchFamily="18" charset="0"/>
                <a:cs typeface="Times New Roman" panose="02020603050405020304" pitchFamily="18" charset="0"/>
              </a:rPr>
              <a:t>chiếc</a:t>
            </a:r>
            <a:r>
              <a:rPr lang="en-US" altLang="en-US" sz="3600" baseline="2000" dirty="0">
                <a:solidFill>
                  <a:srgbClr val="0000FF"/>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buNone/>
            </a:pP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smtClean="0">
                <a:solidFill>
                  <a:srgbClr val="0000FF"/>
                </a:solidFill>
                <a:latin typeface="Times New Roman" panose="02020603050405020304" pitchFamily="18" charset="0"/>
                <a:cs typeface="Times New Roman" panose="02020603050405020304" pitchFamily="18" charset="0"/>
              </a:rPr>
              <a:t>-</a:t>
            </a:r>
            <a:r>
              <a:rPr lang="en-US" altLang="en-US" sz="3600" baseline="2000" dirty="0" err="1" smtClean="0">
                <a:solidFill>
                  <a:srgbClr val="0000FF"/>
                </a:solidFill>
                <a:latin typeface="Times New Roman" panose="02020603050405020304" pitchFamily="18" charset="0"/>
                <a:cs typeface="Times New Roman" panose="02020603050405020304" pitchFamily="18" charset="0"/>
              </a:rPr>
              <a:t>Xương</a:t>
            </a:r>
            <a:r>
              <a:rPr lang="en-US" altLang="en-US" sz="3600" baseline="2000" dirty="0" smtClean="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đùi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là</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dài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nhất</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trong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cơ</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thể</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với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người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cao</a:t>
            </a:r>
            <a:r>
              <a:rPr lang="en-US" altLang="en-US" sz="3600" baseline="2000" dirty="0">
                <a:solidFill>
                  <a:srgbClr val="0000FF"/>
                </a:solidFill>
                <a:latin typeface="Times New Roman" panose="02020603050405020304" pitchFamily="18" charset="0"/>
                <a:cs typeface="Times New Roman" panose="02020603050405020304" pitchFamily="18" charset="0"/>
              </a:rPr>
              <a:t> 1.83m </a:t>
            </a:r>
            <a:r>
              <a:rPr lang="en-US" altLang="en-US" sz="3600" baseline="2000" dirty="0" err="1">
                <a:solidFill>
                  <a:srgbClr val="0000FF"/>
                </a:solidFill>
                <a:latin typeface="Times New Roman" panose="02020603050405020304" pitchFamily="18" charset="0"/>
                <a:cs typeface="Times New Roman" panose="02020603050405020304" pitchFamily="18" charset="0"/>
              </a:rPr>
              <a:t>thì</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đùi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dài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tới</a:t>
            </a:r>
            <a:r>
              <a:rPr lang="en-US" altLang="en-US" sz="3600" baseline="2000" dirty="0">
                <a:solidFill>
                  <a:srgbClr val="0000FF"/>
                </a:solidFill>
                <a:latin typeface="Times New Roman" panose="02020603050405020304" pitchFamily="18" charset="0"/>
                <a:cs typeface="Times New Roman" panose="02020603050405020304" pitchFamily="18" charset="0"/>
              </a:rPr>
              <a:t> 50cm</a:t>
            </a:r>
          </a:p>
        </p:txBody>
      </p:sp>
    </p:spTree>
    <p:extLst>
      <p:ext uri="{BB962C8B-B14F-4D97-AF65-F5344CB8AC3E}">
        <p14:creationId xmlns:p14="http://schemas.microsoft.com/office/powerpoint/2010/main" val="196367254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3093"/>
            <a:ext cx="8071338" cy="830997"/>
          </a:xfrm>
          <a:prstGeom prst="rect">
            <a:avLst/>
          </a:prstGeom>
        </p:spPr>
        <p:txBody>
          <a:bodyPr wrap="square">
            <a:spAutoFit/>
          </a:bodyPr>
          <a:lstStyle/>
          <a:p>
            <a:pPr algn="ctr"/>
            <a:r>
              <a:rPr lang="en-US" sz="2400" dirty="0" err="1">
                <a:solidFill>
                  <a:srgbClr val="FF0000"/>
                </a:solidFill>
                <a:latin typeface="Times New Roman" panose="02020603050405020304" pitchFamily="18" charset="0"/>
                <a:ea typeface="Calibri" panose="020F0502020204030204" pitchFamily="34" charset="0"/>
              </a:rPr>
              <a:t>Em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hãy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đề</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xuất</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và</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thực</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hiện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một</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số</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biện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pháp</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phòng</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chống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bệnh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tật</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liên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quan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đến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hệ</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vận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động</a:t>
            </a:r>
            <a:r>
              <a:rPr lang="en-US" sz="2400" dirty="0" smtClean="0">
                <a:solidFill>
                  <a:srgbClr val="FF0000"/>
                </a:solidFill>
                <a:latin typeface="Times New Roman" panose="02020603050405020304" pitchFamily="18" charset="0"/>
                <a:ea typeface="Calibri" panose="020F0502020204030204" pitchFamily="34" charset="0"/>
              </a:rPr>
              <a:t> ở </a:t>
            </a:r>
            <a:r>
              <a:rPr lang="en-US" sz="2400" dirty="0" err="1" smtClean="0">
                <a:solidFill>
                  <a:srgbClr val="FF0000"/>
                </a:solidFill>
                <a:latin typeface="Times New Roman" panose="02020603050405020304" pitchFamily="18" charset="0"/>
                <a:ea typeface="Calibri" panose="020F0502020204030204" pitchFamily="34" charset="0"/>
              </a:rPr>
              <a:t>lứa</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tuổi</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học</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đường</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
        <p:nvSpPr>
          <p:cNvPr id="6" name="Rectangle 5"/>
          <p:cNvSpPr/>
          <p:nvPr/>
        </p:nvSpPr>
        <p:spPr>
          <a:xfrm>
            <a:off x="228600" y="1369004"/>
            <a:ext cx="8739554" cy="3648884"/>
          </a:xfrm>
          <a:prstGeom prst="rect">
            <a:avLst/>
          </a:prstGeom>
        </p:spPr>
        <p:txBody>
          <a:bodyPr wrap="square">
            <a:spAutoFit/>
          </a:bodyPr>
          <a:lstStyle/>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THCS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cặp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013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3999" cy="5229573"/>
          </a:xfrm>
          <a:prstGeom prst="rect">
            <a:avLst/>
          </a:prstGeom>
        </p:spPr>
        <p:txBody>
          <a:bodyPr wrap="square">
            <a:spAutoFit/>
          </a:bodyPr>
          <a:lstStyle/>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a:t>
            </a:r>
            <a:r>
              <a:rPr lang="en-US" sz="2400" dirty="0">
                <a:latin typeface="Times New Roman" panose="02020603050405020304" pitchFamily="18" charset="0"/>
                <a:ea typeface="Calibri" panose="020F0502020204030204" pitchFamily="34" charset="0"/>
                <a:cs typeface="Times New Roman" panose="02020603050405020304" pitchFamily="18" charset="0"/>
              </a:rPr>
              <a:t> (Growth Hormone)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tiềm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acid lactic, acid phosphoric…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khẩu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canxi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phospho</a:t>
            </a:r>
            <a:r>
              <a:rPr lang="en-US" sz="2400" dirty="0">
                <a:latin typeface="Times New Roman" panose="02020603050405020304" pitchFamily="18" charset="0"/>
                <a:ea typeface="Calibri" panose="020F0502020204030204" pitchFamily="34" charset="0"/>
                <a:cs typeface="Times New Roman" panose="02020603050405020304" pitchFamily="18" charset="0"/>
              </a:rPr>
              <a:t>, vitamin D, vitamin K2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434696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141" y="11610"/>
            <a:ext cx="9144000" cy="4834529"/>
          </a:xfrm>
          <a:prstGeom prst="rect">
            <a:avLst/>
          </a:prstGeom>
        </p:spPr>
        <p:txBody>
          <a:bodyPr wrap="square">
            <a:spAutoFit/>
          </a:bodyPr>
          <a:lstStyle/>
          <a:p>
            <a:pPr algn="ctr">
              <a:lnSpc>
                <a:spcPct val="107000"/>
              </a:lnSpc>
              <a:spcAft>
                <a:spcPts val="0"/>
              </a:spcAft>
            </a:pPr>
            <a:r>
              <a:rPr lang="en-US" sz="13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TẬP</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TRẮC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NGHIỆM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1:</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 400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B. 600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C</a:t>
            </a:r>
            <a:r>
              <a:rPr lang="en-US" sz="2000" dirty="0">
                <a:latin typeface="Times New Roman" panose="02020603050405020304" pitchFamily="18" charset="0"/>
                <a:ea typeface="Calibri" panose="020F0502020204030204" pitchFamily="34" charset="0"/>
                <a:cs typeface="Times New Roman" panose="02020603050405020304" pitchFamily="18" charset="0"/>
              </a:rPr>
              <a:t>. 800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D</a:t>
            </a:r>
            <a:r>
              <a:rPr lang="en-US" sz="2000" dirty="0">
                <a:latin typeface="Times New Roman" panose="02020603050405020304" pitchFamily="18" charset="0"/>
                <a:ea typeface="Calibri" panose="020F0502020204030204" pitchFamily="34" charset="0"/>
                <a:cs typeface="Times New Roman" panose="02020603050405020304" pitchFamily="18" charset="0"/>
              </a:rPr>
              <a:t>. 500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2:</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chia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mấy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chi</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B. 4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 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D.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3:</a:t>
            </a:r>
            <a:r>
              <a:rPr lang="pt-BR" sz="2000" dirty="0">
                <a:latin typeface="Times New Roman" panose="02020603050405020304" pitchFamily="18" charset="0"/>
                <a:ea typeface="Calibri" panose="020F0502020204030204" pitchFamily="34" charset="0"/>
                <a:cs typeface="Times New Roman" panose="02020603050405020304" pitchFamily="18" charset="0"/>
              </a:rPr>
              <a:t> Bộ xương có vai trò: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Nâng đỡ cơ thể</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Bảo vệ các cơ quan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Giúp cơ thể vận động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Cả A, B và 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2873255" y="1102803"/>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255586" y="1781175"/>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335801" y="4414340"/>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6" name="Teardrop 5"/>
          <p:cNvSpPr/>
          <p:nvPr/>
        </p:nvSpPr>
        <p:spPr>
          <a:xfrm>
            <a:off x="335800" y="111149"/>
            <a:ext cx="2735203" cy="569343"/>
          </a:xfrm>
          <a:prstGeom prst="teardrop">
            <a:avLst/>
          </a:prstGeom>
          <a:solidFill>
            <a:srgbClr val="00B0F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rPr>
              <a:t>LUYỆN</a:t>
            </a:r>
            <a:r>
              <a:rPr kumimoji="0" lang="en-US" sz="2000" b="1" i="0" u="none" strike="noStrike" kern="0" cap="none" spc="0" normalizeH="0" noProof="0" dirty="0" smtClean="0">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rPr>
              <a:t> </a:t>
            </a:r>
            <a:r>
              <a:rPr kumimoji="0" lang="en-US" sz="2000" b="1" i="0" u="none" strike="noStrike" kern="0" cap="none" spc="0" normalizeH="0" noProof="0" dirty="0" err="1" smtClean="0">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rPr>
              <a:t>TẬP</a:t>
            </a:r>
            <a:endParaRPr kumimoji="0" lang="en-US" sz="2000" b="1" i="0" u="none" strike="noStrike" kern="0" cap="none" spc="0" normalizeH="0" baseline="0" noProof="0" dirty="0" smtClean="0">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2017056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056" y="406251"/>
            <a:ext cx="8557404" cy="4373505"/>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4:</a:t>
            </a:r>
            <a:r>
              <a:rPr lang="pt-BR" sz="2000" dirty="0">
                <a:latin typeface="Times New Roman" panose="02020603050405020304" pitchFamily="18" charset="0"/>
                <a:ea typeface="Calibri" panose="020F0502020204030204" pitchFamily="34" charset="0"/>
                <a:cs typeface="Times New Roman" panose="02020603050405020304" pitchFamily="18" charset="0"/>
              </a:rPr>
              <a:t> Để chống vẹo cột sống, cần phải làm gì?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Khi ngồi phải ngay ngắn, không nghiêng vẹo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Mang vác về một bên liên tục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Mang vác quá sức chịu đựng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Cả ba đáp án trên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5:</a:t>
            </a:r>
            <a:r>
              <a:rPr lang="pt-BR" sz="2000" dirty="0">
                <a:latin typeface="Times New Roman" panose="02020603050405020304" pitchFamily="18" charset="0"/>
                <a:ea typeface="Calibri" panose="020F0502020204030204" pitchFamily="34" charset="0"/>
                <a:cs typeface="Times New Roman" panose="02020603050405020304" pitchFamily="18" charset="0"/>
              </a:rPr>
              <a:t> Bộ xương ở người trưởng thành có khoảng bao nhiêu xương?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207	B. 205</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206 	D. 208</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6:</a:t>
            </a:r>
            <a:r>
              <a:rPr lang="pt-BR" sz="2000" dirty="0">
                <a:latin typeface="Times New Roman" panose="02020603050405020304" pitchFamily="18" charset="0"/>
                <a:ea typeface="Calibri" panose="020F0502020204030204" pitchFamily="34" charset="0"/>
                <a:cs typeface="Times New Roman" panose="02020603050405020304" pitchFamily="18" charset="0"/>
              </a:rPr>
              <a:t> Tật cong vẹo cột sống do nguyên nhân chủ yếu nào?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Ngồi học không đúng tư thế</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Đi giày, guốc cao gót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Thức ăn thiếu canxi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Thức ăn thiếu vitamin A, 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47623" y="738113"/>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200023" y="2652010"/>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200022" y="3345043"/>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081522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044" y="0"/>
            <a:ext cx="8867956" cy="5361468"/>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7:</a:t>
            </a:r>
            <a:r>
              <a:rPr lang="pt-BR" sz="2000" dirty="0">
                <a:latin typeface="Times New Roman" panose="02020603050405020304" pitchFamily="18" charset="0"/>
                <a:ea typeface="Calibri" panose="020F0502020204030204" pitchFamily="34" charset="0"/>
                <a:cs typeface="Times New Roman" panose="02020603050405020304" pitchFamily="18" charset="0"/>
              </a:rPr>
              <a:t> Hệ vận động ở người có cấu tạo gồm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Xương chân và hệ 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Bộ xương và cơ chân.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Xương chi và hệ 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Bộ xương và hệ 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MỨC ĐỘ 2 : HIỂU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1: </a:t>
            </a:r>
            <a:r>
              <a:rPr lang="pt-BR" sz="2000" dirty="0">
                <a:latin typeface="Times New Roman" panose="02020603050405020304" pitchFamily="18" charset="0"/>
                <a:ea typeface="Calibri" panose="020F0502020204030204" pitchFamily="34" charset="0"/>
                <a:cs typeface="Times New Roman" panose="02020603050405020304" pitchFamily="18" charset="0"/>
              </a:rPr>
              <a:t>Để cơ và xương phát triển cân đối chúng ta cần lưu ý điều gì</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Khi đi, đứng hay ngồi học, làm việc cần giữ đúng tư thế, tránh cong vẹo cột sống.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Lao động vừa sức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Rèn luyện thân thể thường xuyên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Tất cả các đáp án trên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2:</a:t>
            </a:r>
            <a:r>
              <a:rPr lang="pt-BR" sz="2000" dirty="0">
                <a:latin typeface="Times New Roman" panose="02020603050405020304" pitchFamily="18" charset="0"/>
                <a:ea typeface="Calibri" panose="020F0502020204030204" pitchFamily="34" charset="0"/>
                <a:cs typeface="Times New Roman" panose="02020603050405020304" pitchFamily="18" charset="0"/>
              </a:rPr>
              <a:t> Thiếu vitamin D sẽ gây bệnh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Thiếu máu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Tê phù</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Còi xương ở trẻ và loãng xương ở người lớn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Khô giác mạc ở mắt.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55918" y="1349375"/>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60982" y="4556005"/>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55918" y="3282950"/>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325495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310" y="133602"/>
            <a:ext cx="8350370" cy="5009898"/>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3:</a:t>
            </a:r>
            <a:r>
              <a:rPr lang="pt-BR" sz="2000" dirty="0">
                <a:latin typeface="Times New Roman" panose="02020603050405020304" pitchFamily="18" charset="0"/>
                <a:ea typeface="Calibri" panose="020F0502020204030204" pitchFamily="34" charset="0"/>
                <a:cs typeface="Times New Roman" panose="02020603050405020304" pitchFamily="18" charset="0"/>
              </a:rPr>
              <a:t> Khi sơ cứu cho người bị gãy xương cần chú ý</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Không được nắn bóp bừa bãi, dùng nẹp bang cố định chỗ gãy.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Chườm nước đá lạnh cho đỡ đau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Rửa sạch vết thương, rồi bang buộc chặt chỗ gãy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Tất cả các đáp án trên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4:</a:t>
            </a:r>
            <a:r>
              <a:rPr lang="pt-BR" sz="2000" dirty="0">
                <a:latin typeface="Times New Roman" panose="02020603050405020304" pitchFamily="18" charset="0"/>
                <a:ea typeface="Calibri" panose="020F0502020204030204" pitchFamily="34" charset="0"/>
                <a:cs typeface="Times New Roman" panose="02020603050405020304" pitchFamily="18" charset="0"/>
              </a:rPr>
              <a:t> Xương có chứa thành phần hóa học  là</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Chất hữu cơ và vitamin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Chất vô cơ và muối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Chất hữu cơ và chất vô cơ (chất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Chất vô cơ và vitamin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5:</a:t>
            </a:r>
            <a:r>
              <a:rPr lang="pt-BR" sz="2000" dirty="0">
                <a:latin typeface="Times New Roman" panose="02020603050405020304" pitchFamily="18" charset="0"/>
                <a:ea typeface="Calibri" panose="020F0502020204030204" pitchFamily="34" charset="0"/>
                <a:cs typeface="Times New Roman" panose="02020603050405020304" pitchFamily="18" charset="0"/>
              </a:rPr>
              <a:t> Chất khoáng có chức năng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làm cho xương có tính mền dẻo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làm cho xương bền chắc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làm cho xương tăng trưởng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Cả đáp án A và 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200022" y="2747848"/>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200023" y="462089"/>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212122" y="3945674"/>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956020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03" y="133602"/>
            <a:ext cx="8315864" cy="5009898"/>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1: </a:t>
            </a:r>
            <a:r>
              <a:rPr lang="pt-BR" sz="2000" dirty="0">
                <a:latin typeface="Times New Roman" panose="02020603050405020304" pitchFamily="18" charset="0"/>
                <a:ea typeface="Calibri" panose="020F0502020204030204" pitchFamily="34" charset="0"/>
                <a:cs typeface="Times New Roman" panose="02020603050405020304" pitchFamily="18" charset="0"/>
              </a:rPr>
              <a:t>Xương trẻ nhỏ khi gãy thì mau liền hơn vì</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thành phần chất cốt giao nhiều hơn chất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thành phần chất cốt giao ít hơn chất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chưa có thành phần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chưa có thành phần chất cốt giao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2.</a:t>
            </a:r>
            <a:r>
              <a:rPr lang="pt-BR" sz="2000" dirty="0">
                <a:latin typeface="Times New Roman" panose="02020603050405020304" pitchFamily="18" charset="0"/>
                <a:ea typeface="Calibri" panose="020F0502020204030204" pitchFamily="34" charset="0"/>
                <a:cs typeface="Times New Roman" panose="02020603050405020304" pitchFamily="18" charset="0"/>
              </a:rPr>
              <a:t> Hai tính chất cơ bản của xương là</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Vận động và đàn hồi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Đàn hồi và rắn chắc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rắn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chắc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rút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3:</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sẽ</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duỗi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ngẫu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latin typeface="Times New Roman" panose="02020603050405020304" pitchFamily="18" charset="0"/>
                <a:ea typeface="Calibri" panose="020F0502020204030204" pitchFamily="34" charset="0"/>
                <a:cs typeface="Times New Roman" panose="02020603050405020304" pitchFamily="18" charset="0"/>
              </a:rPr>
              <a:t> co</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duỗi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duỗi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139307" y="466222"/>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155895" y="2373061"/>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139306" y="4380602"/>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223722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7538" y="2329376"/>
            <a:ext cx="8264769" cy="830997"/>
          </a:xfrm>
          <a:prstGeom prst="rect">
            <a:avLst/>
          </a:prstGeom>
        </p:spPr>
        <p:txBody>
          <a:bodyPr wrap="square">
            <a:spAutoFit/>
          </a:bodyPr>
          <a:lstStyle/>
          <a:p>
            <a:r>
              <a:rPr lang="en-US" sz="2400" dirty="0">
                <a:solidFill>
                  <a:prstClr val="black"/>
                </a:solidFill>
                <a:latin typeface="Times New Roman" panose="02020603050405020304" pitchFamily="18" charset="0"/>
                <a:cs typeface="Times New Roman" panose="02020603050405020304" pitchFamily="18" charset="0"/>
              </a:rPr>
              <a:t>https://hoc247.net/khoa-hoc-tu-nhien-8/trac-nghiem-khtn-8-ket-noi-tri-thuc-bai-30-l14143.html</a:t>
            </a:r>
          </a:p>
        </p:txBody>
      </p:sp>
      <p:sp>
        <p:nvSpPr>
          <p:cNvPr id="7" name="Rectangle 6">
            <a:extLst>
              <a:ext uri="{FF2B5EF4-FFF2-40B4-BE49-F238E27FC236}">
                <a16:creationId xmlns="" xmlns:a16="http://schemas.microsoft.com/office/drawing/2014/main" id="{7DEA493B-23DE-F5BF-F46B-0EC3B56AA3F0}"/>
              </a:ext>
            </a:extLst>
          </p:cNvPr>
          <p:cNvSpPr>
            <a:spLocks noChangeArrowheads="1"/>
          </p:cNvSpPr>
          <p:nvPr/>
        </p:nvSpPr>
        <p:spPr bwMode="auto">
          <a:xfrm>
            <a:off x="685800" y="1131855"/>
            <a:ext cx="8106507" cy="48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07000"/>
              </a:lnSpc>
              <a:spcBef>
                <a:spcPct val="0"/>
              </a:spcBef>
              <a:spcAft>
                <a:spcPct val="0"/>
              </a:spcAft>
              <a:buNone/>
              <a:defRPr/>
            </a:pPr>
            <a:r>
              <a:rPr lang="en-US" altLang="en-US" sz="2400" b="1" dirty="0" err="1">
                <a:solidFill>
                  <a:srgbClr val="C00000"/>
                </a:solidFill>
                <a:latin typeface="Times New Roman" panose="02020603050405020304" pitchFamily="18" charset="0"/>
                <a:cs typeface="Calibri" panose="020F0502020204030204" pitchFamily="34" charset="0"/>
              </a:rPr>
              <a:t>Về</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nhà</a:t>
            </a:r>
            <a:r>
              <a:rPr lang="en-US" altLang="en-US" sz="2400" b="1" dirty="0">
                <a:solidFill>
                  <a:srgbClr val="C00000"/>
                </a:solidFill>
                <a:latin typeface="Times New Roman" panose="02020603050405020304" pitchFamily="18" charset="0"/>
                <a:cs typeface="Calibri" panose="020F0502020204030204" pitchFamily="34" charset="0"/>
              </a:rPr>
              <a:t> HS </a:t>
            </a:r>
            <a:r>
              <a:rPr lang="en-US" altLang="en-US" sz="2400" b="1" dirty="0" err="1">
                <a:solidFill>
                  <a:srgbClr val="C00000"/>
                </a:solidFill>
                <a:latin typeface="Times New Roman" panose="02020603050405020304" pitchFamily="18" charset="0"/>
                <a:cs typeface="Calibri" panose="020F0502020204030204" pitchFamily="34" charset="0"/>
              </a:rPr>
              <a:t>truy</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cập</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vào</a:t>
            </a:r>
            <a:r>
              <a:rPr lang="en-US" altLang="en-US" sz="2400" b="1" dirty="0">
                <a:solidFill>
                  <a:srgbClr val="C00000"/>
                </a:solidFill>
                <a:latin typeface="Times New Roman" panose="02020603050405020304" pitchFamily="18" charset="0"/>
                <a:cs typeface="Calibri" panose="020F0502020204030204" pitchFamily="34" charset="0"/>
              </a:rPr>
              <a:t> link </a:t>
            </a:r>
            <a:r>
              <a:rPr lang="en-US" altLang="en-US" sz="2400" b="1" dirty="0" err="1">
                <a:solidFill>
                  <a:srgbClr val="C00000"/>
                </a:solidFill>
                <a:latin typeface="Times New Roman" panose="02020603050405020304" pitchFamily="18" charset="0"/>
                <a:cs typeface="Calibri" panose="020F0502020204030204" pitchFamily="34" charset="0"/>
              </a:rPr>
              <a:t>để</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làm</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bài</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tập</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trắc</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nghiệm</a:t>
            </a:r>
            <a:endParaRPr lang="en-US" altLang="en-US" sz="2400" dirty="0">
              <a:solidFill>
                <a:srgbClr val="C0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006358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291142" y="592172"/>
            <a:ext cx="6172200" cy="461665"/>
          </a:xfrm>
          <a:prstGeom prst="rect">
            <a:avLst/>
          </a:prstGeom>
          <a:noFill/>
          <a:ln w="9525">
            <a:noFill/>
            <a:miter lim="800000"/>
          </a:ln>
          <a:effectLst/>
        </p:spPr>
        <p:txBody>
          <a:bodyPr>
            <a:spAutoFit/>
          </a:bodyPr>
          <a:lstStyle/>
          <a:p>
            <a:pPr fontAlgn="base">
              <a:spcBef>
                <a:spcPct val="50000"/>
              </a:spcBef>
              <a:spcAft>
                <a:spcPct val="0"/>
              </a:spcAft>
              <a:defRPr/>
            </a:pPr>
            <a:r>
              <a:rPr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I. </a:t>
            </a:r>
            <a:r>
              <a:rPr lang="en-US"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Cấu tạo và chức năng hệ vận động</a:t>
            </a:r>
            <a:endParaRPr sz="2400" noProof="1">
              <a:solidFill>
                <a:srgbClr val="0000CC"/>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4" name="Text Box 25"/>
          <p:cNvSpPr txBox="1">
            <a:spLocks noChangeArrowheads="1"/>
          </p:cNvSpPr>
          <p:nvPr/>
        </p:nvSpPr>
        <p:spPr bwMode="auto">
          <a:xfrm>
            <a:off x="291142" y="1053837"/>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Cấu tạo hệ vận động</a:t>
            </a:r>
          </a:p>
        </p:txBody>
      </p:sp>
      <p:sp>
        <p:nvSpPr>
          <p:cNvPr id="6150"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4485736" y="1971814"/>
            <a:ext cx="4658264" cy="3107704"/>
          </a:xfrm>
          <a:prstGeom prst="rect">
            <a:avLst/>
          </a:prstGeom>
          <a:noFill/>
          <a:ln>
            <a:noFill/>
          </a:ln>
        </p:spPr>
      </p:pic>
      <p:sp>
        <p:nvSpPr>
          <p:cNvPr id="5" name="Rectangle 4"/>
          <p:cNvSpPr/>
          <p:nvPr/>
        </p:nvSpPr>
        <p:spPr>
          <a:xfrm>
            <a:off x="0" y="1821226"/>
            <a:ext cx="4194594" cy="750975"/>
          </a:xfrm>
          <a:prstGeom prst="rect">
            <a:avLst/>
          </a:prstGeom>
        </p:spPr>
        <p:txBody>
          <a:bodyPr wrap="square">
            <a:spAutoFit/>
          </a:bodyPr>
          <a:lstStyle/>
          <a:p>
            <a:pPr>
              <a:lnSpc>
                <a:spcPct val="107000"/>
              </a:lnSpc>
              <a:spcAft>
                <a:spcPts val="0"/>
              </a:spcAft>
            </a:pP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sát</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31.1,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vào</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ba</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bộ</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96193" y="2740295"/>
            <a:ext cx="4348792" cy="1738938"/>
          </a:xfrm>
          <a:prstGeom prst="rect">
            <a:avLst/>
          </a:prstGeom>
        </p:spPr>
        <p:txBody>
          <a:bodyPr wrap="square">
            <a:spAutoFit/>
          </a:bodyPr>
          <a:lstStyle/>
          <a:p>
            <a:pPr marL="342900" indent="-342900">
              <a:lnSpc>
                <a:spcPct val="107000"/>
              </a:lnSpc>
              <a:spcAft>
                <a:spcPts val="0"/>
              </a:spcAft>
              <a:buFontTx/>
              <a:buChar char="-"/>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chi: </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264983" y="3058977"/>
            <a:ext cx="3220753" cy="399405"/>
          </a:xfrm>
          <a:prstGeom prst="rect">
            <a:avLst/>
          </a:prstGeom>
        </p:spPr>
        <p:txBody>
          <a:bodyPr wrap="none">
            <a:spAutoFit/>
          </a:bodyPr>
          <a:lstStyle/>
          <a:p>
            <a:pPr>
              <a:lnSpc>
                <a:spcPct val="107000"/>
              </a:lnSpc>
              <a:spcAft>
                <a:spcPts val="0"/>
              </a:spcAft>
            </a:pP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sọ</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não</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sọ</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067404" y="3777064"/>
            <a:ext cx="3977371" cy="399405"/>
          </a:xfrm>
          <a:prstGeom prst="rect">
            <a:avLst/>
          </a:prstGeom>
        </p:spPr>
        <p:txBody>
          <a:bodyPr wrap="none">
            <a:spAutoFit/>
          </a:bodyPr>
          <a:lstStyle/>
          <a:p>
            <a:pPr>
              <a:lnSpc>
                <a:spcPct val="107000"/>
              </a:lnSpc>
              <a:spcAft>
                <a:spcPts val="0"/>
              </a:spcAft>
            </a:pP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ức</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sườn</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124174" y="4490998"/>
            <a:ext cx="2599751" cy="421654"/>
          </a:xfrm>
          <a:prstGeom prst="rect">
            <a:avLst/>
          </a:prstGeom>
        </p:spPr>
        <p:txBody>
          <a:bodyPr wrap="none">
            <a:spAutoFit/>
          </a:bodyPr>
          <a:lstStyle/>
          <a:p>
            <a:pPr>
              <a:lnSpc>
                <a:spcPct val="107000"/>
              </a:lnSpc>
              <a:spcAft>
                <a:spcPts val="0"/>
              </a:spcAft>
            </a:pP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tay</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3197412" y="1102643"/>
            <a:ext cx="6274392" cy="707886"/>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Xương</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được</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cấu</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tạo</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từ</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chất</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hữu</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cơ</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và</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chất</a:t>
            </a:r>
            <a:r>
              <a:rPr lang="en-US" sz="2000" b="1" dirty="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khoáng</a:t>
            </a:r>
            <a:r>
              <a:rPr lang="en-US" sz="2000" b="1" dirty="0" smtClean="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có</a:t>
            </a:r>
            <a:r>
              <a:rPr lang="en-US" sz="2000" b="1" dirty="0" smtClean="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khoảng</a:t>
            </a:r>
            <a:r>
              <a:rPr lang="en-US" sz="2000" b="1" dirty="0" smtClean="0">
                <a:latin typeface="Times New Roman" panose="02020603050405020304" pitchFamily="18" charset="0"/>
                <a:ea typeface="Calibri" panose="020F0502020204030204" pitchFamily="34" charset="0"/>
              </a:rPr>
              <a:t> 206 </a:t>
            </a:r>
            <a:r>
              <a:rPr lang="en-US" sz="2000" b="1" dirty="0" err="1" smtClean="0">
                <a:latin typeface="Times New Roman" panose="02020603050405020304" pitchFamily="18" charset="0"/>
                <a:ea typeface="Calibri" panose="020F0502020204030204" pitchFamily="34" charset="0"/>
              </a:rPr>
              <a:t>xương</a:t>
            </a:r>
            <a:r>
              <a:rPr lang="en-US" sz="2000" b="1" dirty="0" smtClean="0">
                <a:latin typeface="Times New Roman" panose="02020603050405020304" pitchFamily="18" charset="0"/>
                <a:ea typeface="Calibri" panose="020F0502020204030204" pitchFamily="34" charset="0"/>
              </a:rPr>
              <a:t> ở </a:t>
            </a:r>
            <a:r>
              <a:rPr lang="en-US" sz="2000" b="1" dirty="0" err="1" smtClean="0">
                <a:latin typeface="Times New Roman" panose="02020603050405020304" pitchFamily="18" charset="0"/>
                <a:ea typeface="Calibri" panose="020F0502020204030204" pitchFamily="34" charset="0"/>
              </a:rPr>
              <a:t>người</a:t>
            </a:r>
            <a:r>
              <a:rPr lang="en-US" sz="2000" b="1" dirty="0" smtClean="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trưởng</a:t>
            </a:r>
            <a:r>
              <a:rPr lang="en-US" sz="2000" b="1" dirty="0" smtClean="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thành</a:t>
            </a:r>
            <a:r>
              <a:rPr lang="en-US" sz="2000" b="1" dirty="0" smtClean="0">
                <a:latin typeface="Times New Roman" panose="02020603050405020304" pitchFamily="18" charset="0"/>
                <a:ea typeface="Calibri" panose="020F0502020204030204" pitchFamily="34" charset="0"/>
              </a:rPr>
              <a:t>.</a:t>
            </a:r>
            <a:endParaRPr lang="en-US" sz="2000" b="1" dirty="0"/>
          </a:p>
        </p:txBody>
      </p:sp>
    </p:spTree>
    <p:extLst>
      <p:ext uri="{BB962C8B-B14F-4D97-AF65-F5344CB8AC3E}">
        <p14:creationId xmlns:p14="http://schemas.microsoft.com/office/powerpoint/2010/main" val="2171197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227" y="1653596"/>
            <a:ext cx="2449902" cy="1936428"/>
          </a:xfrm>
          <a:prstGeom prst="rect">
            <a:avLst/>
          </a:prstGeom>
        </p:spPr>
        <p:txBody>
          <a:bodyPr wrap="square">
            <a:spAutoFit/>
          </a:bodyPr>
          <a:lstStyle/>
          <a:p>
            <a:pPr>
              <a:lnSpc>
                <a:spcPct val="107000"/>
              </a:lnSpc>
              <a:spcAft>
                <a:spcPts val="0"/>
              </a:spcAft>
            </a:pP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bám</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6886" y="3825873"/>
            <a:ext cx="2345514" cy="523220"/>
          </a:xfrm>
          <a:prstGeom prst="rect">
            <a:avLst/>
          </a:prstGeom>
        </p:spPr>
        <p:txBody>
          <a:bodyPr wrap="none">
            <a:spAutoFit/>
          </a:bodyPr>
          <a:lstStyle/>
          <a:p>
            <a:r>
              <a:rPr lang="en-US" sz="2800" dirty="0" err="1">
                <a:solidFill>
                  <a:srgbClr val="FF0000"/>
                </a:solidFill>
                <a:latin typeface="Times New Roman" panose="02020603050405020304" pitchFamily="18" charset="0"/>
                <a:ea typeface="Calibri" panose="020F0502020204030204" pitchFamily="34" charset="0"/>
              </a:rPr>
              <a:t>dây</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chằng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gân</a:t>
            </a:r>
            <a:endParaRPr lang="en-US" sz="2800" dirty="0">
              <a:solidFill>
                <a:srgbClr val="FF0000"/>
              </a:solidFill>
            </a:endParaRPr>
          </a:p>
        </p:txBody>
      </p:sp>
      <p:sp>
        <p:nvSpPr>
          <p:cNvPr id="5"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5"/>
          <p:cNvSpPr txBox="1">
            <a:spLocks noChangeArrowheads="1"/>
          </p:cNvSpPr>
          <p:nvPr/>
        </p:nvSpPr>
        <p:spPr bwMode="auto">
          <a:xfrm>
            <a:off x="3851331" y="962932"/>
            <a:ext cx="4305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Hệ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khoảng</a:t>
            </a:r>
            <a:r>
              <a:rPr lang="en-US" altLang="en-US" sz="2400" b="1" dirty="0">
                <a:latin typeface="Times New Roman" panose="02020603050405020304" pitchFamily="18" charset="0"/>
                <a:cs typeface="Times New Roman" panose="02020603050405020304" pitchFamily="18" charset="0"/>
              </a:rPr>
              <a:t> 600 </a:t>
            </a:r>
            <a:r>
              <a:rPr lang="en-US" altLang="en-US" sz="2400" b="1" dirty="0" err="1">
                <a:latin typeface="Times New Roman" panose="02020603050405020304" pitchFamily="18" charset="0"/>
                <a:cs typeface="Times New Roman" panose="02020603050405020304" pitchFamily="18" charset="0"/>
              </a:rPr>
              <a:t>cơ</a:t>
            </a:r>
            <a:endParaRPr lang="en-US" altLang="en-US" sz="2400" b="1" dirty="0">
              <a:latin typeface="Times New Roman" panose="02020603050405020304" pitchFamily="18" charset="0"/>
              <a:cs typeface="Times New Roman" panose="02020603050405020304" pitchFamily="18" charset="0"/>
            </a:endParaRPr>
          </a:p>
        </p:txBody>
      </p:sp>
      <p:pic>
        <p:nvPicPr>
          <p:cNvPr id="11" name="Picture 4" descr="HÃ¬nh áº£nh cÃ³ liÃªn quan"/>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3423" y="1637865"/>
            <a:ext cx="2598953" cy="328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Káº¿t quáº£ hÃ¬nh áº£nh cho co vÃ¢n cÆ¡ tim cÆ¡ trÆ¡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916" y="1330682"/>
            <a:ext cx="3351280" cy="441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914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143499"/>
          </a:xfrm>
          <a:prstGeom prst="rect">
            <a:avLst/>
          </a:prstGeom>
        </p:spPr>
      </p:pic>
    </p:spTree>
    <p:extLst>
      <p:ext uri="{BB962C8B-B14F-4D97-AF65-F5344CB8AC3E}">
        <p14:creationId xmlns:p14="http://schemas.microsoft.com/office/powerpoint/2010/main" val="125831298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8"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972" y="1765697"/>
            <a:ext cx="233838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8" name="Text Box 12"/>
          <p:cNvSpPr txBox="1">
            <a:spLocks noChangeArrowheads="1"/>
          </p:cNvSpPr>
          <p:nvPr/>
        </p:nvSpPr>
        <p:spPr bwMode="auto">
          <a:xfrm>
            <a:off x="1257300" y="4779169"/>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dirty="0" err="1">
                <a:solidFill>
                  <a:srgbClr val="0000FF"/>
                </a:solidFill>
                <a:latin typeface="Times New Roman" panose="02020603050405020304" pitchFamily="18" charset="0"/>
              </a:rPr>
              <a:t>KHỚP</a:t>
            </a:r>
            <a:r>
              <a:rPr lang="en-US" altLang="en-US" sz="1500" dirty="0">
                <a:solidFill>
                  <a:srgbClr val="0000FF"/>
                </a:solidFill>
                <a:latin typeface="Times New Roman" panose="02020603050405020304" pitchFamily="18" charset="0"/>
              </a:rPr>
              <a:t> </a:t>
            </a:r>
            <a:r>
              <a:rPr lang="en-US" altLang="en-US" sz="1500" dirty="0" err="1">
                <a:solidFill>
                  <a:srgbClr val="0000FF"/>
                </a:solidFill>
                <a:latin typeface="Times New Roman" panose="02020603050405020304" pitchFamily="18" charset="0"/>
              </a:rPr>
              <a:t>ĐỘNG</a:t>
            </a:r>
            <a:r>
              <a:rPr lang="en-US" altLang="en-US" sz="1500" dirty="0">
                <a:solidFill>
                  <a:srgbClr val="0000FF"/>
                </a:solidFill>
                <a:latin typeface="Times New Roman" panose="02020603050405020304" pitchFamily="18" charset="0"/>
              </a:rPr>
              <a:t>:</a:t>
            </a:r>
            <a:endParaRPr lang="en-US" altLang="en-US" sz="1500" dirty="0">
              <a:solidFill>
                <a:srgbClr val="0000FF"/>
              </a:solidFill>
              <a:latin typeface="Times New Roman" panose="02020603050405020304" pitchFamily="18" charset="0"/>
              <a:cs typeface="Times New Roman" panose="02020603050405020304" pitchFamily="18" charset="0"/>
            </a:endParaRPr>
          </a:p>
        </p:txBody>
      </p:sp>
      <p:sp>
        <p:nvSpPr>
          <p:cNvPr id="18438" name="Text Box 15"/>
          <p:cNvSpPr txBox="1">
            <a:spLocks noChangeArrowheads="1"/>
          </p:cNvSpPr>
          <p:nvPr/>
        </p:nvSpPr>
        <p:spPr bwMode="auto">
          <a:xfrm>
            <a:off x="1257300" y="4464844"/>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a:solidFill>
                  <a:srgbClr val="0000FF"/>
                </a:solidFill>
                <a:latin typeface="Times New Roman" panose="02020603050405020304" pitchFamily="18" charset="0"/>
              </a:rPr>
              <a:t>Khớp đầu gối</a:t>
            </a:r>
            <a:endParaRPr lang="en-US" altLang="en-US" sz="1500">
              <a:solidFill>
                <a:srgbClr val="0000FF"/>
              </a:solidFill>
              <a:latin typeface="Times New Roman" panose="02020603050405020304" pitchFamily="18" charset="0"/>
              <a:cs typeface="Times New Roman" panose="02020603050405020304" pitchFamily="18" charset="0"/>
            </a:endParaRPr>
          </a:p>
        </p:txBody>
      </p:sp>
      <p:pic>
        <p:nvPicPr>
          <p:cNvPr id="18439" name="Picture 9"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410" y="2331244"/>
            <a:ext cx="2151459"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9" name="Text Box 13"/>
          <p:cNvSpPr txBox="1">
            <a:spLocks noChangeArrowheads="1"/>
          </p:cNvSpPr>
          <p:nvPr/>
        </p:nvSpPr>
        <p:spPr bwMode="auto">
          <a:xfrm>
            <a:off x="3542110" y="4845844"/>
            <a:ext cx="22288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a:solidFill>
                  <a:srgbClr val="0000FF"/>
                </a:solidFill>
                <a:latin typeface="Times New Roman" panose="02020603050405020304" pitchFamily="18" charset="0"/>
              </a:rPr>
              <a:t>KHỚP BÁN ĐỘNG</a:t>
            </a:r>
            <a:r>
              <a:rPr lang="en-US" altLang="en-US" sz="1500">
                <a:solidFill>
                  <a:srgbClr val="0000FF"/>
                </a:solidFill>
              </a:rPr>
              <a:t>:</a:t>
            </a:r>
            <a:endParaRPr lang="en-US" altLang="en-US" sz="1500">
              <a:solidFill>
                <a:srgbClr val="0000FF"/>
              </a:solidFill>
              <a:cs typeface="Arial" panose="020B0604020202020204" pitchFamily="34" charset="0"/>
            </a:endParaRPr>
          </a:p>
        </p:txBody>
      </p:sp>
      <p:sp>
        <p:nvSpPr>
          <p:cNvPr id="18441" name="Text Box 16"/>
          <p:cNvSpPr txBox="1">
            <a:spLocks noChangeArrowheads="1"/>
          </p:cNvSpPr>
          <p:nvPr/>
        </p:nvSpPr>
        <p:spPr bwMode="auto">
          <a:xfrm>
            <a:off x="3486150" y="4502944"/>
            <a:ext cx="240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a:solidFill>
                  <a:srgbClr val="0000FF"/>
                </a:solidFill>
                <a:latin typeface="Times New Roman" panose="02020603050405020304" pitchFamily="18" charset="0"/>
              </a:rPr>
              <a:t>Khớp xương cột sống</a:t>
            </a:r>
            <a:endParaRPr lang="en-US" altLang="en-US" sz="1500">
              <a:solidFill>
                <a:srgbClr val="0000FF"/>
              </a:solidFill>
              <a:latin typeface="Times New Roman" panose="02020603050405020304" pitchFamily="18" charset="0"/>
              <a:cs typeface="Times New Roman" panose="02020603050405020304" pitchFamily="18" charset="0"/>
            </a:endParaRPr>
          </a:p>
        </p:txBody>
      </p:sp>
      <p:pic>
        <p:nvPicPr>
          <p:cNvPr id="18442" name="Picture 10" descr="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331244"/>
            <a:ext cx="20764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0" name="Text Box 14"/>
          <p:cNvSpPr txBox="1">
            <a:spLocks noChangeArrowheads="1"/>
          </p:cNvSpPr>
          <p:nvPr/>
        </p:nvSpPr>
        <p:spPr bwMode="auto">
          <a:xfrm>
            <a:off x="5895975" y="4798219"/>
            <a:ext cx="2057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a:solidFill>
                  <a:srgbClr val="0000FF"/>
                </a:solidFill>
                <a:latin typeface="Times New Roman" panose="02020603050405020304" pitchFamily="18" charset="0"/>
              </a:rPr>
              <a:t>KHỚP BẤT ĐỘNG:</a:t>
            </a:r>
            <a:endParaRPr lang="en-US" altLang="en-US" sz="1500">
              <a:solidFill>
                <a:srgbClr val="0000FF"/>
              </a:solidFill>
              <a:latin typeface="Times New Roman" panose="02020603050405020304" pitchFamily="18" charset="0"/>
              <a:cs typeface="Times New Roman" panose="02020603050405020304" pitchFamily="18" charset="0"/>
            </a:endParaRPr>
          </a:p>
        </p:txBody>
      </p:sp>
      <p:sp>
        <p:nvSpPr>
          <p:cNvPr id="18444" name="Text Box 17"/>
          <p:cNvSpPr txBox="1">
            <a:spLocks noChangeArrowheads="1"/>
          </p:cNvSpPr>
          <p:nvPr/>
        </p:nvSpPr>
        <p:spPr bwMode="auto">
          <a:xfrm>
            <a:off x="6057900" y="4502944"/>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a:solidFill>
                  <a:srgbClr val="0000FF"/>
                </a:solidFill>
                <a:latin typeface="Times New Roman" panose="02020603050405020304" pitchFamily="18" charset="0"/>
              </a:rPr>
              <a:t>Khớp hộp sọ</a:t>
            </a:r>
            <a:endParaRPr lang="en-US" altLang="en-US" sz="1500">
              <a:solidFill>
                <a:srgbClr val="0000FF"/>
              </a:solidFill>
              <a:latin typeface="Times New Roman" panose="02020603050405020304" pitchFamily="18" charset="0"/>
              <a:cs typeface="Times New Roman" panose="02020603050405020304" pitchFamily="18" charset="0"/>
            </a:endParaRPr>
          </a:p>
        </p:txBody>
      </p:sp>
      <p:sp>
        <p:nvSpPr>
          <p:cNvPr id="18"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03228" y="666066"/>
            <a:ext cx="8012636" cy="553357"/>
          </a:xfrm>
          <a:prstGeom prst="rect">
            <a:avLst/>
          </a:prstGeom>
        </p:spPr>
        <p:txBody>
          <a:bodyPr wrap="square">
            <a:spAutoFit/>
          </a:bodyPr>
          <a:lstStyle/>
          <a:p>
            <a:pPr>
              <a:lnSpc>
                <a:spcPct val="107000"/>
              </a:lnSpc>
              <a:spcAft>
                <a:spcPts val="0"/>
              </a:spcAft>
            </a:pP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Nơi</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giáp</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6057900" y="1105451"/>
            <a:ext cx="2004075" cy="523220"/>
          </a:xfrm>
          <a:prstGeom prst="rect">
            <a:avLst/>
          </a:prstGeom>
        </p:spPr>
        <p:txBody>
          <a:bodyPr wrap="none">
            <a:spAutoFit/>
          </a:bodyPr>
          <a:lstStyle/>
          <a:p>
            <a:r>
              <a:rPr lang="en-US" sz="2800" dirty="0" err="1" smtClean="0">
                <a:solidFill>
                  <a:srgbClr val="FF0000"/>
                </a:solidFill>
                <a:latin typeface="Times New Roman" panose="02020603050405020304" pitchFamily="18" charset="0"/>
                <a:ea typeface="Calibri" panose="020F0502020204030204" pitchFamily="34" charset="0"/>
              </a:rPr>
              <a:t>Khớp</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smtClean="0">
                <a:solidFill>
                  <a:srgbClr val="FF0000"/>
                </a:solidFill>
                <a:latin typeface="Times New Roman" panose="02020603050405020304" pitchFamily="18" charset="0"/>
                <a:ea typeface="Calibri" panose="020F0502020204030204" pitchFamily="34" charset="0"/>
              </a:rPr>
              <a:t>xương</a:t>
            </a:r>
            <a:endParaRPr lang="en-US" sz="2800" dirty="0">
              <a:solidFill>
                <a:srgbClr val="FF0000"/>
              </a:solidFill>
            </a:endParaRPr>
          </a:p>
        </p:txBody>
      </p:sp>
    </p:spTree>
    <p:extLst>
      <p:ext uri="{BB962C8B-B14F-4D97-AF65-F5344CB8AC3E}">
        <p14:creationId xmlns:p14="http://schemas.microsoft.com/office/powerpoint/2010/main" val="13562061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blinds(horizontal)">
                                      <p:cBhvr>
                                        <p:cTn id="7" dur="500"/>
                                        <p:tgtEl>
                                          <p:spTgt spid="147468"/>
                                        </p:tgtEl>
                                      </p:cBhvr>
                                    </p:animEffect>
                                  </p:childTnLst>
                                </p:cTn>
                              </p:par>
                              <p:par>
                                <p:cTn id="8" presetID="3" presetClass="entr" presetSubtype="10" fill="hold" nodeType="withEffect">
                                  <p:stCondLst>
                                    <p:cond delay="0"/>
                                  </p:stCondLst>
                                  <p:childTnLst>
                                    <p:set>
                                      <p:cBhvr>
                                        <p:cTn id="9" dur="1" fill="hold">
                                          <p:stCondLst>
                                            <p:cond delay="0"/>
                                          </p:stCondLst>
                                        </p:cTn>
                                        <p:tgtEl>
                                          <p:spTgt spid="147469"/>
                                        </p:tgtEl>
                                        <p:attrNameLst>
                                          <p:attrName>style.visibility</p:attrName>
                                        </p:attrNameLst>
                                      </p:cBhvr>
                                      <p:to>
                                        <p:strVal val="visible"/>
                                      </p:to>
                                    </p:set>
                                    <p:animEffect transition="in" filter="blinds(horizontal)">
                                      <p:cBhvr>
                                        <p:cTn id="10" dur="500"/>
                                        <p:tgtEl>
                                          <p:spTgt spid="147469"/>
                                        </p:tgtEl>
                                      </p:cBhvr>
                                    </p:animEffect>
                                  </p:childTnLst>
                                </p:cTn>
                              </p:par>
                              <p:par>
                                <p:cTn id="11" presetID="3" presetClass="entr" presetSubtype="10" fill="hold" nodeType="withEffect">
                                  <p:stCondLst>
                                    <p:cond delay="0"/>
                                  </p:stCondLst>
                                  <p:childTnLst>
                                    <p:set>
                                      <p:cBhvr>
                                        <p:cTn id="12" dur="1" fill="hold">
                                          <p:stCondLst>
                                            <p:cond delay="0"/>
                                          </p:stCondLst>
                                        </p:cTn>
                                        <p:tgtEl>
                                          <p:spTgt spid="147470"/>
                                        </p:tgtEl>
                                        <p:attrNameLst>
                                          <p:attrName>style.visibility</p:attrName>
                                        </p:attrNameLst>
                                      </p:cBhvr>
                                      <p:to>
                                        <p:strVal val="visible"/>
                                      </p:to>
                                    </p:set>
                                    <p:animEffect transition="in" filter="blinds(horizontal)">
                                      <p:cBhvr>
                                        <p:cTn id="13" dur="500"/>
                                        <p:tgtEl>
                                          <p:spTgt spid="14747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8" grpId="0"/>
      <p:bldP spid="147468" grpId="1"/>
      <p:bldP spid="147469" grpId="0"/>
      <p:bldP spid="147469" grpId="1"/>
      <p:bldP spid="147470" grpId="0"/>
      <p:bldP spid="147470" grpId="1"/>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3345</Words>
  <Application>Microsoft Office PowerPoint</Application>
  <PresentationFormat>On-screen Show (16:9)</PresentationFormat>
  <Paragraphs>329</Paragraphs>
  <Slides>58</Slides>
  <Notes>1</Notes>
  <HiddenSlides>0</HiddenSlides>
  <MMClips>1</MMClips>
  <ScaleCrop>false</ScaleCrop>
  <HeadingPairs>
    <vt:vector size="6" baseType="variant">
      <vt:variant>
        <vt:lpstr>Fonts Used</vt:lpstr>
      </vt:variant>
      <vt:variant>
        <vt:i4>8</vt:i4>
      </vt:variant>
      <vt:variant>
        <vt:lpstr>Theme</vt:lpstr>
      </vt:variant>
      <vt:variant>
        <vt:i4>32</vt:i4>
      </vt:variant>
      <vt:variant>
        <vt:lpstr>Slide Titles</vt:lpstr>
      </vt:variant>
      <vt:variant>
        <vt:i4>58</vt:i4>
      </vt:variant>
    </vt:vector>
  </HeadingPairs>
  <TitlesOfParts>
    <vt:vector size="98" baseType="lpstr">
      <vt:lpstr>SimSun</vt:lpstr>
      <vt:lpstr>SimSun</vt:lpstr>
      <vt:lpstr>Arial</vt:lpstr>
      <vt:lpstr>Calibri</vt:lpstr>
      <vt:lpstr>Calibri Light</vt:lpstr>
      <vt:lpstr>Segoe UI Symbol</vt:lpstr>
      <vt:lpstr>Times New Roman</vt:lpstr>
      <vt:lpstr>Wingdings</vt:lpstr>
      <vt:lpstr>Office Theme</vt:lpstr>
      <vt:lpstr>Default Design</vt:lpstr>
      <vt:lpstr>1_Default Design</vt:lpstr>
      <vt:lpstr>2_Default Design</vt:lpstr>
      <vt:lpstr>3_Default Design</vt:lpstr>
      <vt:lpstr>4_Default Design</vt:lpstr>
      <vt:lpstr>5_Default Design</vt:lpstr>
      <vt:lpstr>6_Default Design</vt:lpstr>
      <vt:lpstr>7_Default Design</vt:lpstr>
      <vt:lpstr>9_Default Design</vt:lpstr>
      <vt:lpstr>8_Default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23_Default Design</vt:lpstr>
      <vt:lpstr>25_Default Design</vt:lpstr>
      <vt:lpstr>26_Default Design</vt:lpstr>
      <vt:lpstr>27_Default Design</vt:lpstr>
      <vt:lpstr>28_Default Design</vt:lpstr>
      <vt:lpstr>29_Default Design</vt:lpstr>
      <vt:lpstr>30_Default Design</vt:lpstr>
      <vt:lpstr>1_Office Theme</vt:lpstr>
      <vt:lpstr>PowerPoint Presentation</vt:lpstr>
      <vt:lpstr>PowerPoint Presentation</vt:lpstr>
      <vt:lpstr>- Các em hãy dự đoán xem nội dung bài học hôm nay chúng ta sẽ học về hệ cơ quan nào trong cơ thể người?</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KHTN 8:BÀI 31</dc:title>
  <dc:creator>Ky Anh</dc:creator>
  <cp:lastModifiedBy>Speed</cp:lastModifiedBy>
  <cp:revision>72</cp:revision>
  <dcterms:created xsi:type="dcterms:W3CDTF">2023-05-06T18:16:32Z</dcterms:created>
  <dcterms:modified xsi:type="dcterms:W3CDTF">2023-12-21T00:42:03Z</dcterms:modified>
</cp:coreProperties>
</file>