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ink/ink1.xml" ContentType="application/inkml+xml"/>
  <Override PartName="/ppt/media/image11.svg" ContentType="image/svg+xml"/>
  <Override PartName="/ppt/media/image13.svg" ContentType="image/svg+xml"/>
  <Override PartName="/ppt/media/image15.svg" ContentType="image/svg+xml"/>
  <Override PartName="/ppt/media/image17.svg" ContentType="image/svg+xml"/>
  <Override PartName="/ppt/media/image23.svg" ContentType="image/svg+xml"/>
  <Override PartName="/ppt/media/image25.svg" ContentType="image/svg+xml"/>
  <Override PartName="/ppt/media/image58.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324" r:id="rId3"/>
    <p:sldId id="256" r:id="rId5"/>
    <p:sldId id="271" r:id="rId6"/>
    <p:sldId id="261" r:id="rId7"/>
    <p:sldId id="259" r:id="rId8"/>
    <p:sldId id="258" r:id="rId9"/>
    <p:sldId id="266" r:id="rId10"/>
    <p:sldId id="267" r:id="rId11"/>
    <p:sldId id="268" r:id="rId12"/>
    <p:sldId id="269" r:id="rId13"/>
    <p:sldId id="270" r:id="rId14"/>
    <p:sldId id="272" r:id="rId15"/>
    <p:sldId id="273" r:id="rId16"/>
    <p:sldId id="274" r:id="rId17"/>
    <p:sldId id="275" r:id="rId18"/>
    <p:sldId id="263" r:id="rId19"/>
    <p:sldId id="276" r:id="rId20"/>
    <p:sldId id="278" r:id="rId21"/>
    <p:sldId id="279" r:id="rId22"/>
    <p:sldId id="280" r:id="rId23"/>
    <p:sldId id="281" r:id="rId24"/>
    <p:sldId id="282" r:id="rId25"/>
    <p:sldId id="283" r:id="rId26"/>
    <p:sldId id="264" r:id="rId27"/>
    <p:sldId id="277" r:id="rId28"/>
    <p:sldId id="284" r:id="rId29"/>
    <p:sldId id="299" r:id="rId30"/>
    <p:sldId id="287" r:id="rId31"/>
    <p:sldId id="288" r:id="rId32"/>
    <p:sldId id="289" r:id="rId33"/>
    <p:sldId id="290" r:id="rId34"/>
    <p:sldId id="291" r:id="rId35"/>
    <p:sldId id="292" r:id="rId36"/>
    <p:sldId id="320" r:id="rId37"/>
    <p:sldId id="293" r:id="rId38"/>
    <p:sldId id="321" r:id="rId39"/>
    <p:sldId id="294" r:id="rId40"/>
    <p:sldId id="285" r:id="rId41"/>
    <p:sldId id="295" r:id="rId42"/>
    <p:sldId id="322" r:id="rId43"/>
    <p:sldId id="286" r:id="rId44"/>
    <p:sldId id="296" r:id="rId45"/>
    <p:sldId id="309" r:id="rId46"/>
    <p:sldId id="310" r:id="rId47"/>
    <p:sldId id="311" r:id="rId48"/>
    <p:sldId id="312" r:id="rId49"/>
    <p:sldId id="301" r:id="rId50"/>
    <p:sldId id="302" r:id="rId51"/>
    <p:sldId id="313" r:id="rId52"/>
    <p:sldId id="314" r:id="rId53"/>
    <p:sldId id="315" r:id="rId54"/>
    <p:sldId id="316" r:id="rId55"/>
    <p:sldId id="323" r:id="rId56"/>
    <p:sldId id="307" r:id="rId57"/>
    <p:sldId id="318" r:id="rId58"/>
    <p:sldId id="300" r:id="rId59"/>
    <p:sldId id="308" r:id="rId60"/>
    <p:sldId id="317" r:id="rId61"/>
    <p:sldId id="297" r:id="rId62"/>
    <p:sldId id="304" r:id="rId63"/>
    <p:sldId id="305" r:id="rId64"/>
    <p:sldId id="319" r:id="rId65"/>
    <p:sldId id="265" r:id="rId66"/>
  </p:sldIdLst>
  <p:sldSz cx="18288000" cy="10287000"/>
  <p:notesSz cx="6858000" cy="9144000"/>
  <p:embeddedFontLst>
    <p:embeddedFont>
      <p:font typeface="Cambria Math" panose="02040503050406030204" pitchFamily="18" charset="0"/>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690A"/>
    <a:srgbClr val="FEF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715" autoAdjust="0"/>
  </p:normalViewPr>
  <p:slideViewPr>
    <p:cSldViewPr showGuides="1">
      <p:cViewPr varScale="1">
        <p:scale>
          <a:sx n="40" d="100"/>
          <a:sy n="40" d="100"/>
        </p:scale>
        <p:origin x="97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0" Type="http://schemas.openxmlformats.org/officeDocument/2006/relationships/font" Target="fonts/font1.fntdata"/><Relationship Id="rId7" Type="http://schemas.openxmlformats.org/officeDocument/2006/relationships/slide" Target="slides/slide4.xml"/><Relationship Id="rId69" Type="http://schemas.openxmlformats.org/officeDocument/2006/relationships/tableStyles" Target="tableStyles.xml"/><Relationship Id="rId68" Type="http://schemas.openxmlformats.org/officeDocument/2006/relationships/viewProps" Target="viewProps.xml"/><Relationship Id="rId67" Type="http://schemas.openxmlformats.org/officeDocument/2006/relationships/presProps" Target="presProps.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max="5206" units="cm"/>
          <inkml:channel name="Y" type="integer" max="2160" units="cm"/>
          <inkml:channel name="T" type="integer" max="2147480000" units="dev"/>
        </inkml:traceFormat>
        <inkml:channelProperties>
          <inkml:channelProperty channel="X" name="resolution" value="168.47896" units="1/cm"/>
          <inkml:channelProperty channel="Y" name="resolution" value="124.13793" units="1/cm"/>
          <inkml:channelProperty channel="T" name="resolution" value="1" units="1/dev"/>
        </inkml:channelProperties>
      </inkml:inkSource>
      <inkml:timestamp xml:id="ts0" timeString="2024-11-13T02:01:38"/>
    </inkml:context>
    <inkml:brush xml:id="br0">
      <inkml:brushProperty name="width" value="0.05292" units="cm"/>
      <inkml:brushProperty name="height" value="0.05292" units="cm"/>
      <inkml:brushProperty name="color" value="#ff0000"/>
    </inkml:brush>
  </inkml:definitions>
  <inkml:trace contextRef="#ctx0" brushRef="#br0">34483.000 11967.000 0,'-60.000'0.000'421,"1.000"59.000"-405,59.000 1.000-16,-60.000-1.000 16,1.000 1.000-1,59.000-1.000-15,-60.000 1.000 16,60.000-1.000-16,-59.000-59.000 16,59.000 60.000-16,-60.000-60.000 0,60.000 59.000 15,0.000 1.000 1,-60.000-60.000-16,60.000 59.000 47,-59.000-59.000-32,59.000 60.000 17,-60.000-60.000-17,60.000 60.000 1,0.000-1.000 109,0.000 1.000-78,-59.000-60.000-32,59.000 59.000 17,59.000-59.000 233,1.000 0.000-249,-1.000 0.000-1,1.000 0.000 1,0.000 0.000 0,-1.000 0.000-1,1.000 0.000 1,-60.000-59.000-16,59.000 59.000 16,1.000 0.000-1,-1.000 0.000 1,1.000 0.000-1,-1.000 0.000-15,1.000 0.000 16,0.000 0.000 0,-60.000-60.000-16,59.000 60.000 31,1.000 0.000 0,-1.000 0.000 0,1.000 0.000 313,-1.000 0.000-109</inkml:trace>
  <inkml:trace contextRef="#ctx0" brushRef="#br0">34542.000 12443.000 0,'0.000'59.000'359,"0.000"1.000"-343,0.000-1.000-1,0.000 1.000 1,0.000 0.000 31,0.000-1.000-16,0.000 1.000 0,0.000-1.000-15,0.000 1.000 0,0.000-1.000 46,0.000 1.000-31,0.000-1.000 1,0.000 1.000-1,0.000-1.000 0,0.000 1.000 79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56014-C10D-0146-83DE-C20C97D3136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E15893-B5FD-6E4D-8B98-02DFFB7B648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E15893-B5FD-6E4D-8B98-02DFFB7B6488}"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microsoft.com/office/2007/relationships/hdphoto" Target="../media/image4.wdp"/><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med">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r="868"/>
          <a:stretch>
            <a:fillRect/>
          </a:stretch>
        </p:blipFill>
        <p:spPr>
          <a:xfrm>
            <a:off x="0" y="0"/>
            <a:ext cx="18288000" cy="10287000"/>
          </a:xfrm>
          <a:prstGeom prst="rect">
            <a:avLst/>
          </a:prstGeom>
        </p:spPr>
      </p:pic>
      <p:sp>
        <p:nvSpPr>
          <p:cNvPr id="5" name="Rectangle: Diagonal Corners Rounded 4"/>
          <p:cNvSpPr/>
          <p:nvPr userDrawn="1"/>
        </p:nvSpPr>
        <p:spPr>
          <a:xfrm>
            <a:off x="354563" y="342900"/>
            <a:ext cx="17578874" cy="96012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6" name="Picture 5"/>
          <p:cNvPicPr>
            <a:picLocks noChangeAspect="1"/>
          </p:cNvPicPr>
          <p:nvPr userDrawn="1"/>
        </p:nvPicPr>
        <p:blipFill>
          <a:blip r:embed="rId3"/>
          <a:stretch>
            <a:fillRect/>
          </a:stretch>
        </p:blipFill>
        <p:spPr>
          <a:xfrm>
            <a:off x="16942853" y="425799"/>
            <a:ext cx="884597" cy="780933"/>
          </a:xfrm>
          <a:prstGeom prst="rect">
            <a:avLst/>
          </a:prstGeom>
        </p:spPr>
      </p:pic>
      <p:pic>
        <p:nvPicPr>
          <p:cNvPr id="7" name="Picture 6"/>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7285975" y="30611"/>
            <a:ext cx="948401" cy="3122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png"/><Relationship Id="rId1"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0.png"/><Relationship Id="rId1"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2.png"/><Relationship Id="rId1"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png"/><Relationship Id="rId1" Type="http://schemas.openxmlformats.org/officeDocument/2006/relationships/image" Target="../media/image43.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5.svg"/><Relationship Id="rId7" Type="http://schemas.openxmlformats.org/officeDocument/2006/relationships/image" Target="../media/image27.png"/><Relationship Id="rId6" Type="http://schemas.openxmlformats.org/officeDocument/2006/relationships/image" Target="../media/image17.svg"/><Relationship Id="rId5" Type="http://schemas.openxmlformats.org/officeDocument/2006/relationships/image" Target="../media/image21.png"/><Relationship Id="rId4" Type="http://schemas.openxmlformats.org/officeDocument/2006/relationships/image" Target="../media/image15.svg"/><Relationship Id="rId3" Type="http://schemas.openxmlformats.org/officeDocument/2006/relationships/image" Target="../media/image26.png"/><Relationship Id="rId2" Type="http://schemas.openxmlformats.org/officeDocument/2006/relationships/image" Target="../media/image7.svg"/><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png"/><Relationship Id="rId1"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8.png"/><Relationship Id="rId1"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png"/></Relationships>
</file>

<file path=ppt/slides/_rels/slide2.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svg"/><Relationship Id="rId7" Type="http://schemas.openxmlformats.org/officeDocument/2006/relationships/image" Target="../media/image12.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 Id="rId3" Type="http://schemas.openxmlformats.org/officeDocument/2006/relationships/image" Target="../media/image8.png"/><Relationship Id="rId2" Type="http://schemas.openxmlformats.org/officeDocument/2006/relationships/image" Target="../media/image7.svg"/><Relationship Id="rId14" Type="http://schemas.openxmlformats.org/officeDocument/2006/relationships/notesSlide" Target="../notesSlides/notesSlide2.xml"/><Relationship Id="rId13" Type="http://schemas.openxmlformats.org/officeDocument/2006/relationships/slideLayout" Target="../slideLayouts/slideLayout7.xml"/><Relationship Id="rId12" Type="http://schemas.openxmlformats.org/officeDocument/2006/relationships/image" Target="../media/image17.svg"/><Relationship Id="rId11" Type="http://schemas.openxmlformats.org/officeDocument/2006/relationships/image" Target="../media/image16.png"/><Relationship Id="rId10" Type="http://schemas.openxmlformats.org/officeDocument/2006/relationships/image" Target="../media/image15.sv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5.png"/></Relationships>
</file>

<file path=ppt/slides/_rels/slide24.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58.svg"/><Relationship Id="rId7" Type="http://schemas.openxmlformats.org/officeDocument/2006/relationships/image" Target="../media/image57.png"/><Relationship Id="rId6" Type="http://schemas.openxmlformats.org/officeDocument/2006/relationships/image" Target="../media/image17.svg"/><Relationship Id="rId5" Type="http://schemas.openxmlformats.org/officeDocument/2006/relationships/image" Target="../media/image21.png"/><Relationship Id="rId4" Type="http://schemas.openxmlformats.org/officeDocument/2006/relationships/image" Target="../media/image13.svg"/><Relationship Id="rId3" Type="http://schemas.openxmlformats.org/officeDocument/2006/relationships/image" Target="../media/image56.png"/><Relationship Id="rId2" Type="http://schemas.openxmlformats.org/officeDocument/2006/relationships/image" Target="../media/image7.svg"/><Relationship Id="rId13" Type="http://schemas.openxmlformats.org/officeDocument/2006/relationships/slideLayout" Target="../slideLayouts/slideLayout7.xml"/><Relationship Id="rId12" Type="http://schemas.openxmlformats.org/officeDocument/2006/relationships/image" Target="../media/image23.svg"/><Relationship Id="rId11" Type="http://schemas.openxmlformats.org/officeDocument/2006/relationships/image" Target="../media/image29.png"/><Relationship Id="rId10" Type="http://schemas.openxmlformats.org/officeDocument/2006/relationships/image" Target="../media/image15.svg"/><Relationship Id="rId1"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9.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0.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2.png"/><Relationship Id="rId2" Type="http://schemas.openxmlformats.org/officeDocument/2006/relationships/customXml" Target="../ink/ink1.xml"/><Relationship Id="rId1"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5.png"/><Relationship Id="rId1" Type="http://schemas.openxmlformats.org/officeDocument/2006/relationships/image" Target="../media/image64.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6.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8.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1.png"/><Relationship Id="rId1"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3.png"/><Relationship Id="rId1" Type="http://schemas.openxmlformats.org/officeDocument/2006/relationships/image" Target="../media/image72.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4.png"/></Relationships>
</file>

<file path=ppt/slides/_rels/slide4.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svg"/><Relationship Id="rId7" Type="http://schemas.openxmlformats.org/officeDocument/2006/relationships/image" Target="../media/image24.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7.svg"/><Relationship Id="rId3" Type="http://schemas.openxmlformats.org/officeDocument/2006/relationships/image" Target="../media/image21.png"/><Relationship Id="rId2" Type="http://schemas.openxmlformats.org/officeDocument/2006/relationships/image" Target="../media/image7.svg"/><Relationship Id="rId11" Type="http://schemas.openxmlformats.org/officeDocument/2006/relationships/slideLayout" Target="../slideLayouts/slideLayout7.xml"/><Relationship Id="rId10" Type="http://schemas.openxmlformats.org/officeDocument/2006/relationships/image" Target="../media/image15.svg"/><Relationship Id="rId1"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5.png"/></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1.svg"/><Relationship Id="rId7" Type="http://schemas.openxmlformats.org/officeDocument/2006/relationships/image" Target="../media/image28.png"/><Relationship Id="rId6" Type="http://schemas.openxmlformats.org/officeDocument/2006/relationships/image" Target="../media/image17.svg"/><Relationship Id="rId5" Type="http://schemas.openxmlformats.org/officeDocument/2006/relationships/image" Target="../media/image21.png"/><Relationship Id="rId4" Type="http://schemas.openxmlformats.org/officeDocument/2006/relationships/image" Target="../media/image15.svg"/><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7.png"/></Relationships>
</file>

<file path=ppt/slides/_rels/slide4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slides/_rels/slide4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slides/_rels/slide4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s>
</file>

<file path=ppt/slides/_rels/slide4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slides/_rels/slide4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100.pn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9.png"/><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0.png"/><Relationship Id="rId1"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1.png"/><Relationship Id="rId1" Type="http://schemas.openxmlformats.org/officeDocument/2006/relationships/image" Target="../media/image108.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1.svg"/><Relationship Id="rId7" Type="http://schemas.openxmlformats.org/officeDocument/2006/relationships/image" Target="../media/image28.png"/><Relationship Id="rId6" Type="http://schemas.openxmlformats.org/officeDocument/2006/relationships/image" Target="../media/image15.svg"/><Relationship Id="rId5" Type="http://schemas.openxmlformats.org/officeDocument/2006/relationships/image" Target="../media/image26.png"/><Relationship Id="rId4" Type="http://schemas.openxmlformats.org/officeDocument/2006/relationships/image" Target="../media/image25.svg"/><Relationship Id="rId3" Type="http://schemas.openxmlformats.org/officeDocument/2006/relationships/image" Target="../media/image27.png"/><Relationship Id="rId2" Type="http://schemas.openxmlformats.org/officeDocument/2006/relationships/image" Target="../media/image17.svg"/><Relationship Id="rId1"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2.png"/><Relationship Id="rId1" Type="http://schemas.openxmlformats.org/officeDocument/2006/relationships/image" Target="../media/image109.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4.png"/><Relationship Id="rId1" Type="http://schemas.openxmlformats.org/officeDocument/2006/relationships/image" Target="../media/image113.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5.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6.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7.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8.png"/></Relationships>
</file>

<file path=ppt/slides/_rels/slide5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1.svg"/><Relationship Id="rId7" Type="http://schemas.openxmlformats.org/officeDocument/2006/relationships/image" Target="../media/image28.png"/><Relationship Id="rId6" Type="http://schemas.openxmlformats.org/officeDocument/2006/relationships/image" Target="../media/image17.svg"/><Relationship Id="rId5" Type="http://schemas.openxmlformats.org/officeDocument/2006/relationships/image" Target="../media/image21.png"/><Relationship Id="rId4" Type="http://schemas.openxmlformats.org/officeDocument/2006/relationships/image" Target="../media/image15.svg"/><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0.png"/><Relationship Id="rId1" Type="http://schemas.openxmlformats.org/officeDocument/2006/relationships/image" Target="../media/image119.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1.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3.png"/><Relationship Id="rId1" Type="http://schemas.openxmlformats.org/officeDocument/2006/relationships/image" Target="../media/image122.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26.png"/><Relationship Id="rId4" Type="http://schemas.openxmlformats.org/officeDocument/2006/relationships/image" Target="../media/image23.svg"/><Relationship Id="rId3" Type="http://schemas.openxmlformats.org/officeDocument/2006/relationships/image" Target="../media/image29.png"/><Relationship Id="rId2" Type="http://schemas.openxmlformats.org/officeDocument/2006/relationships/image" Target="../media/image7.svg"/><Relationship Id="rId1"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4.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6.png"/><Relationship Id="rId1" Type="http://schemas.openxmlformats.org/officeDocument/2006/relationships/image" Target="../media/image125.png"/></Relationships>
</file>

<file path=ppt/slides/_rels/slide6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21.png"/><Relationship Id="rId4" Type="http://schemas.openxmlformats.org/officeDocument/2006/relationships/image" Target="../media/image15.svg"/><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7.png"/></Relationships>
</file>

<file path=ppt/slides/_rels/slide6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7.svg"/><Relationship Id="rId7" Type="http://schemas.openxmlformats.org/officeDocument/2006/relationships/image" Target="../media/image21.png"/><Relationship Id="rId6" Type="http://schemas.openxmlformats.org/officeDocument/2006/relationships/image" Target="../media/image15.svg"/><Relationship Id="rId5" Type="http://schemas.openxmlformats.org/officeDocument/2006/relationships/image" Target="../media/image26.png"/><Relationship Id="rId4" Type="http://schemas.openxmlformats.org/officeDocument/2006/relationships/image" Target="../media/image9.svg"/><Relationship Id="rId3" Type="http://schemas.openxmlformats.org/officeDocument/2006/relationships/image" Target="../media/image127.png"/><Relationship Id="rId2" Type="http://schemas.openxmlformats.org/officeDocument/2006/relationships/image" Target="../media/image7.sv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30.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7.svg"/><Relationship Id="rId2" Type="http://schemas.openxmlformats.org/officeDocument/2006/relationships/image" Target="../media/image21.png"/><Relationship Id="rId1"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1"/>
          <p:cNvGrpSpPr/>
          <p:nvPr/>
        </p:nvGrpSpPr>
        <p:grpSpPr>
          <a:xfrm>
            <a:off x="4470911" y="1725680"/>
            <a:ext cx="8964215" cy="7019889"/>
            <a:chOff x="2424113" y="688975"/>
            <a:chExt cx="6713537" cy="5619751"/>
          </a:xfrm>
        </p:grpSpPr>
        <p:sp>
          <p:nvSpPr>
            <p:cNvPr id="24" name="AutoShape 3"/>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lstStyle/>
            <a:p>
              <a:endParaRPr lang="zh-CN" altLang="en-US" sz="2700"/>
            </a:p>
          </p:txBody>
        </p:sp>
        <p:sp>
          <p:nvSpPr>
            <p:cNvPr id="25" name="Freeform 24"/>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26" name="Freeform 6"/>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27" name="Freeform 7"/>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28" name="Freeform 8"/>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latin typeface="iCiel Cadena"/>
              </a:endParaRPr>
            </a:p>
          </p:txBody>
        </p:sp>
        <p:sp>
          <p:nvSpPr>
            <p:cNvPr id="29" name="Freeform 9"/>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30" name="Freeform 10"/>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latin typeface="iCiel Cadena"/>
              </a:endParaRPr>
            </a:p>
          </p:txBody>
        </p:sp>
        <p:sp>
          <p:nvSpPr>
            <p:cNvPr id="31" name="Freeform 11"/>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latin typeface="iCiel Cadena"/>
              </a:endParaRPr>
            </a:p>
          </p:txBody>
        </p:sp>
        <p:sp>
          <p:nvSpPr>
            <p:cNvPr id="32" name="Freeform 12"/>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33" name="Freeform 13"/>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latin typeface="iCiel Cadena"/>
              </a:endParaRPr>
            </a:p>
          </p:txBody>
        </p:sp>
        <p:sp>
          <p:nvSpPr>
            <p:cNvPr id="34" name="Freeform 14"/>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latin typeface="iCiel Cadena"/>
              </a:endParaRPr>
            </a:p>
          </p:txBody>
        </p:sp>
        <p:sp>
          <p:nvSpPr>
            <p:cNvPr id="35" name="Freeform 15"/>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36" name="Freeform 16"/>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37" name="Freeform 17"/>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38" name="Freeform 18"/>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137160" tIns="68580" rIns="137160" bIns="68580" numCol="1" anchor="t" anchorCtr="0" compatLnSpc="1"/>
            <a:lstStyle/>
            <a:p>
              <a:endParaRPr lang="zh-CN" altLang="en-US" sz="2700">
                <a:solidFill>
                  <a:srgbClr val="F68D91"/>
                </a:solidFill>
                <a:latin typeface="iCiel Cadena"/>
              </a:endParaRPr>
            </a:p>
          </p:txBody>
        </p:sp>
        <p:sp>
          <p:nvSpPr>
            <p:cNvPr id="39" name="Freeform 19"/>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40" name="Freeform 20"/>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137160" tIns="68580" rIns="137160" bIns="68580" numCol="1" anchor="t" anchorCtr="0" compatLnSpc="1"/>
            <a:lstStyle/>
            <a:p>
              <a:endParaRPr lang="zh-CN" altLang="en-US" sz="2700">
                <a:solidFill>
                  <a:srgbClr val="F68D91"/>
                </a:solidFill>
                <a:latin typeface="iCiel Cadena"/>
              </a:endParaRPr>
            </a:p>
          </p:txBody>
        </p:sp>
        <p:sp>
          <p:nvSpPr>
            <p:cNvPr id="41" name="Freeform 21"/>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latin typeface="iCiel Cadena"/>
              </a:endParaRPr>
            </a:p>
          </p:txBody>
        </p:sp>
        <p:sp>
          <p:nvSpPr>
            <p:cNvPr id="42" name="Freeform 22"/>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43" name="Freeform 23"/>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44" name="Freeform 24"/>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45" name="Freeform 25"/>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latin typeface="iCiel Cadena"/>
              </a:endParaRPr>
            </a:p>
          </p:txBody>
        </p:sp>
        <p:sp>
          <p:nvSpPr>
            <p:cNvPr id="46" name="Freeform 26"/>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47" name="Freeform 27"/>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48" name="Freeform 28"/>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49" name="Freeform 29"/>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137160" tIns="68580" rIns="137160" bIns="68580" numCol="1" anchor="t" anchorCtr="0" compatLnSpc="1"/>
            <a:lstStyle/>
            <a:p>
              <a:endParaRPr lang="zh-CN" altLang="en-US" sz="2700">
                <a:solidFill>
                  <a:srgbClr val="F68D91"/>
                </a:solidFill>
                <a:latin typeface="iCiel Cadena"/>
              </a:endParaRPr>
            </a:p>
          </p:txBody>
        </p:sp>
        <p:sp>
          <p:nvSpPr>
            <p:cNvPr id="50" name="Freeform 30"/>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51" name="Freeform 31"/>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52" name="Freeform 32"/>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53" name="Freeform 33"/>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latin typeface="iCiel Cadena"/>
              </a:endParaRPr>
            </a:p>
          </p:txBody>
        </p:sp>
        <p:sp>
          <p:nvSpPr>
            <p:cNvPr id="54" name="Freeform 34"/>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137160" tIns="68580" rIns="137160" bIns="68580" numCol="1" anchor="t" anchorCtr="0" compatLnSpc="1"/>
            <a:lstStyle/>
            <a:p>
              <a:endParaRPr lang="zh-CN" altLang="en-US" sz="2700">
                <a:solidFill>
                  <a:srgbClr val="F68D91"/>
                </a:solidFill>
                <a:latin typeface="iCiel Cadena"/>
              </a:endParaRPr>
            </a:p>
          </p:txBody>
        </p:sp>
        <p:sp>
          <p:nvSpPr>
            <p:cNvPr id="55" name="Freeform 35"/>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latin typeface="iCiel Cadena"/>
              </a:endParaRPr>
            </a:p>
          </p:txBody>
        </p:sp>
        <p:sp>
          <p:nvSpPr>
            <p:cNvPr id="56" name="Freeform 36"/>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latin typeface="iCiel Cadena"/>
              </a:endParaRPr>
            </a:p>
          </p:txBody>
        </p:sp>
        <p:sp>
          <p:nvSpPr>
            <p:cNvPr id="57" name="Freeform 37"/>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latin typeface="iCiel Cadena"/>
              </a:endParaRPr>
            </a:p>
          </p:txBody>
        </p:sp>
        <p:sp>
          <p:nvSpPr>
            <p:cNvPr id="58" name="Freeform 38"/>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latin typeface="iCiel Cadena"/>
              </a:endParaRPr>
            </a:p>
          </p:txBody>
        </p:sp>
        <p:sp>
          <p:nvSpPr>
            <p:cNvPr id="59" name="Freeform 39"/>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latin typeface="iCiel Cadena"/>
              </a:endParaRPr>
            </a:p>
          </p:txBody>
        </p:sp>
        <p:sp>
          <p:nvSpPr>
            <p:cNvPr id="60" name="Freeform 40"/>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61" name="Freeform 41"/>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62" name="Freeform 42"/>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63" name="Freeform 43"/>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64" name="Freeform 44"/>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65" name="Freeform 45"/>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66" name="Freeform 46"/>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67" name="Freeform 47"/>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68" name="Freeform 48"/>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137160" tIns="68580" rIns="137160" bIns="68580" numCol="1" anchor="t" anchorCtr="0" compatLnSpc="1"/>
            <a:lstStyle/>
            <a:p>
              <a:endParaRPr lang="zh-CN" altLang="en-US" sz="2700">
                <a:latin typeface="iCiel Cadena"/>
              </a:endParaRPr>
            </a:p>
          </p:txBody>
        </p:sp>
        <p:sp>
          <p:nvSpPr>
            <p:cNvPr id="69" name="Rectangle 49"/>
            <p:cNvSpPr>
              <a:spLocks noChangeArrowheads="1"/>
            </p:cNvSpPr>
            <p:nvPr/>
          </p:nvSpPr>
          <p:spPr bwMode="auto">
            <a:xfrm>
              <a:off x="7464697" y="1984678"/>
              <a:ext cx="747593" cy="36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3000" b="0" i="0" u="none" strike="noStrike" cap="none" normalizeH="0" baseline="0" dirty="0">
                  <a:ln>
                    <a:noFill/>
                  </a:ln>
                  <a:solidFill>
                    <a:srgbClr val="FFFFFF"/>
                  </a:solidFill>
                  <a:effectLst/>
                  <a:latin typeface="iCiel Cadena"/>
                  <a:ea typeface="Microsoft YaHei" charset="-122"/>
                </a:rPr>
                <a:t>LOVE</a:t>
              </a:r>
              <a:endParaRPr kumimoji="0" lang="zh-CN" altLang="zh-CN" sz="2400" b="0" i="0" u="none" strike="noStrike" cap="none" normalizeH="0" baseline="0" dirty="0">
                <a:ln>
                  <a:noFill/>
                </a:ln>
                <a:solidFill>
                  <a:schemeClr val="tx1"/>
                </a:solidFill>
                <a:effectLst/>
                <a:latin typeface="iCiel Cadena"/>
              </a:endParaRPr>
            </a:p>
          </p:txBody>
        </p:sp>
        <p:sp>
          <p:nvSpPr>
            <p:cNvPr id="70" name="Rectangle 50"/>
            <p:cNvSpPr>
              <a:spLocks noChangeArrowheads="1"/>
            </p:cNvSpPr>
            <p:nvPr/>
          </p:nvSpPr>
          <p:spPr bwMode="auto">
            <a:xfrm>
              <a:off x="2908300" y="1149350"/>
              <a:ext cx="191654" cy="42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lang="en-US" altLang="zh-CN" sz="3450" dirty="0">
                  <a:solidFill>
                    <a:srgbClr val="FFFFFF"/>
                  </a:solidFill>
                  <a:latin typeface="iCiel Cadena"/>
                  <a:ea typeface="Microsoft YaHei" charset="-122"/>
                </a:rPr>
                <a:t>L</a:t>
              </a:r>
              <a:endParaRPr kumimoji="0" lang="zh-CN" altLang="zh-CN" sz="2700" b="0" i="0" u="none" strike="noStrike" cap="none" normalizeH="0" baseline="0" dirty="0">
                <a:ln>
                  <a:noFill/>
                </a:ln>
                <a:solidFill>
                  <a:schemeClr val="tx1"/>
                </a:solidFill>
                <a:effectLst/>
                <a:latin typeface="iCiel Cadena"/>
              </a:endParaRPr>
            </a:p>
          </p:txBody>
        </p:sp>
        <p:sp>
          <p:nvSpPr>
            <p:cNvPr id="71" name="Rectangle 51"/>
            <p:cNvSpPr>
              <a:spLocks noChangeArrowheads="1"/>
            </p:cNvSpPr>
            <p:nvPr/>
          </p:nvSpPr>
          <p:spPr bwMode="auto">
            <a:xfrm>
              <a:off x="2908300" y="3684587"/>
              <a:ext cx="199739" cy="44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3600" b="0" i="0" u="none" strike="noStrike" cap="none" normalizeH="0" baseline="0" dirty="0">
                  <a:ln>
                    <a:noFill/>
                  </a:ln>
                  <a:solidFill>
                    <a:srgbClr val="FFFFFF"/>
                  </a:solidFill>
                  <a:effectLst/>
                  <a:latin typeface="iCiel Cadena"/>
                  <a:ea typeface="Microsoft YaHei" charset="-122"/>
                </a:rPr>
                <a:t>L</a:t>
              </a:r>
              <a:endParaRPr kumimoji="0" lang="zh-CN" altLang="zh-CN" sz="2700" b="0" i="0" u="none" strike="noStrike" cap="none" normalizeH="0" baseline="0" dirty="0">
                <a:ln>
                  <a:noFill/>
                </a:ln>
                <a:solidFill>
                  <a:schemeClr val="tx1"/>
                </a:solidFill>
                <a:effectLst/>
                <a:latin typeface="iCiel Cadena"/>
              </a:endParaRPr>
            </a:p>
          </p:txBody>
        </p:sp>
        <p:sp>
          <p:nvSpPr>
            <p:cNvPr id="72" name="Rectangle 52"/>
            <p:cNvSpPr>
              <a:spLocks noChangeArrowheads="1"/>
            </p:cNvSpPr>
            <p:nvPr/>
          </p:nvSpPr>
          <p:spPr bwMode="auto">
            <a:xfrm>
              <a:off x="8366125" y="1149350"/>
              <a:ext cx="260350" cy="424978"/>
            </a:xfrm>
            <a:prstGeom prst="rect">
              <a:avLst/>
            </a:prstGeom>
            <a:noFill/>
            <a:ln>
              <a:noFill/>
            </a:ln>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3450" b="0" i="0" u="none" strike="noStrike" cap="none" normalizeH="0" baseline="0" dirty="0">
                  <a:ln>
                    <a:noFill/>
                  </a:ln>
                  <a:solidFill>
                    <a:schemeClr val="bg1"/>
                  </a:solidFill>
                  <a:effectLst/>
                  <a:latin typeface="iCiel Cadena"/>
                  <a:ea typeface="Microsoft YaHei" charset="-122"/>
                </a:rPr>
                <a:t>L</a:t>
              </a:r>
              <a:endParaRPr kumimoji="0" lang="zh-CN" altLang="zh-CN" sz="2700" b="0" i="0" u="none" strike="noStrike" cap="none" normalizeH="0" baseline="0" dirty="0">
                <a:ln>
                  <a:noFill/>
                </a:ln>
                <a:solidFill>
                  <a:schemeClr val="bg1"/>
                </a:solidFill>
                <a:effectLst/>
                <a:latin typeface="iCiel Cadena"/>
              </a:endParaRPr>
            </a:p>
          </p:txBody>
        </p:sp>
        <p:sp>
          <p:nvSpPr>
            <p:cNvPr id="73" name="Rectangle 53"/>
            <p:cNvSpPr>
              <a:spLocks noChangeArrowheads="1"/>
            </p:cNvSpPr>
            <p:nvPr/>
          </p:nvSpPr>
          <p:spPr bwMode="auto">
            <a:xfrm>
              <a:off x="6526213" y="5449888"/>
              <a:ext cx="199739" cy="44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3600" b="0" i="0" u="none" strike="noStrike" cap="none" normalizeH="0" baseline="0" dirty="0">
                  <a:ln>
                    <a:noFill/>
                  </a:ln>
                  <a:solidFill>
                    <a:srgbClr val="FFFFFF"/>
                  </a:solidFill>
                  <a:effectLst/>
                  <a:latin typeface="iCiel Cadena"/>
                  <a:ea typeface="Microsoft YaHei" charset="-122"/>
                </a:rPr>
                <a:t>L</a:t>
              </a:r>
              <a:endParaRPr kumimoji="0" lang="zh-CN" altLang="zh-CN" sz="2700" b="0" i="0" u="none" strike="noStrike" cap="none" normalizeH="0" baseline="0" dirty="0">
                <a:ln>
                  <a:noFill/>
                </a:ln>
                <a:solidFill>
                  <a:schemeClr val="tx1"/>
                </a:solidFill>
                <a:effectLst/>
                <a:latin typeface="iCiel Cadena"/>
              </a:endParaRPr>
            </a:p>
          </p:txBody>
        </p:sp>
        <p:sp>
          <p:nvSpPr>
            <p:cNvPr id="74" name="Rectangle 54"/>
            <p:cNvSpPr>
              <a:spLocks noChangeArrowheads="1"/>
            </p:cNvSpPr>
            <p:nvPr/>
          </p:nvSpPr>
          <p:spPr bwMode="auto">
            <a:xfrm>
              <a:off x="7436353" y="3302375"/>
              <a:ext cx="682916" cy="332459"/>
            </a:xfrm>
            <a:prstGeom prst="rect">
              <a:avLst/>
            </a:prstGeom>
            <a:noFill/>
            <a:ln>
              <a:noFill/>
            </a:ln>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700" b="0" i="0" u="none" strike="noStrike" cap="none" normalizeH="0" baseline="0" dirty="0">
                  <a:ln>
                    <a:noFill/>
                  </a:ln>
                  <a:solidFill>
                    <a:schemeClr val="bg1"/>
                  </a:solidFill>
                  <a:effectLst/>
                  <a:latin typeface="iCiel Cadena"/>
                  <a:ea typeface="Microsoft YaHei" charset="-122"/>
                </a:rPr>
                <a:t>PIRCE</a:t>
              </a:r>
              <a:endParaRPr kumimoji="0" lang="zh-CN" altLang="zh-CN" sz="2100" b="0" i="0" u="none" strike="noStrike" cap="none" normalizeH="0" baseline="0" dirty="0">
                <a:ln>
                  <a:noFill/>
                </a:ln>
                <a:solidFill>
                  <a:schemeClr val="bg1"/>
                </a:solidFill>
                <a:effectLst/>
                <a:latin typeface="iCiel Cadena"/>
              </a:endParaRPr>
            </a:p>
          </p:txBody>
        </p:sp>
        <p:sp>
          <p:nvSpPr>
            <p:cNvPr id="75" name="Rectangle 55"/>
            <p:cNvSpPr>
              <a:spLocks noChangeArrowheads="1"/>
            </p:cNvSpPr>
            <p:nvPr/>
          </p:nvSpPr>
          <p:spPr bwMode="auto">
            <a:xfrm>
              <a:off x="6073774" y="3275013"/>
              <a:ext cx="230651" cy="44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3600" b="0" i="0" u="none" strike="noStrike" cap="none" normalizeH="0" baseline="0" dirty="0">
                  <a:ln>
                    <a:noFill/>
                  </a:ln>
                  <a:solidFill>
                    <a:srgbClr val="FFFFFF"/>
                  </a:solidFill>
                  <a:effectLst/>
                  <a:latin typeface="iCiel Cadena"/>
                  <a:ea typeface="Microsoft YaHei" charset="-122"/>
                </a:rPr>
                <a:t>G</a:t>
              </a:r>
              <a:endParaRPr kumimoji="0" lang="zh-CN" altLang="zh-CN" sz="2700" b="0" i="0" u="none" strike="noStrike" cap="none" normalizeH="0" baseline="0" dirty="0">
                <a:ln>
                  <a:noFill/>
                </a:ln>
                <a:solidFill>
                  <a:schemeClr val="tx1"/>
                </a:solidFill>
                <a:effectLst/>
                <a:latin typeface="iCiel Cadena"/>
              </a:endParaRPr>
            </a:p>
          </p:txBody>
        </p:sp>
        <p:sp>
          <p:nvSpPr>
            <p:cNvPr id="76" name="Rectangle 56"/>
            <p:cNvSpPr>
              <a:spLocks noChangeArrowheads="1"/>
            </p:cNvSpPr>
            <p:nvPr/>
          </p:nvSpPr>
          <p:spPr bwMode="auto">
            <a:xfrm>
              <a:off x="6073774" y="3709988"/>
              <a:ext cx="207348" cy="44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3600" b="0" i="0" u="none" strike="noStrike" cap="none" normalizeH="0" baseline="0" dirty="0">
                  <a:ln>
                    <a:noFill/>
                  </a:ln>
                  <a:solidFill>
                    <a:srgbClr val="FFFFFF"/>
                  </a:solidFill>
                  <a:effectLst/>
                  <a:latin typeface="iCiel Cadena"/>
                  <a:ea typeface="Microsoft YaHei" charset="-122"/>
                </a:rPr>
                <a:t>S</a:t>
              </a:r>
              <a:endParaRPr kumimoji="0" lang="zh-CN" altLang="zh-CN" sz="2700" b="0" i="0" u="none" strike="noStrike" cap="none" normalizeH="0" baseline="0" dirty="0">
                <a:ln>
                  <a:noFill/>
                </a:ln>
                <a:solidFill>
                  <a:schemeClr val="tx1"/>
                </a:solidFill>
                <a:effectLst/>
                <a:latin typeface="iCiel Cadena"/>
              </a:endParaRPr>
            </a:p>
          </p:txBody>
        </p:sp>
        <p:sp>
          <p:nvSpPr>
            <p:cNvPr id="77" name="Rectangle 57"/>
            <p:cNvSpPr>
              <a:spLocks noChangeArrowheads="1"/>
            </p:cNvSpPr>
            <p:nvPr/>
          </p:nvSpPr>
          <p:spPr bwMode="auto">
            <a:xfrm>
              <a:off x="4335463" y="4602163"/>
              <a:ext cx="219237" cy="44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3600" b="0" i="0" u="none" strike="noStrike" cap="none" normalizeH="0" baseline="0" dirty="0">
                  <a:ln>
                    <a:noFill/>
                  </a:ln>
                  <a:solidFill>
                    <a:srgbClr val="FFFFFF"/>
                  </a:solidFill>
                  <a:effectLst/>
                  <a:latin typeface="iCiel Cadena"/>
                  <a:ea typeface="Microsoft YaHei" charset="-122"/>
                </a:rPr>
                <a:t>T</a:t>
              </a:r>
              <a:endParaRPr kumimoji="0" lang="zh-CN" altLang="zh-CN" sz="2700" b="0" i="0" u="none" strike="noStrike" cap="none" normalizeH="0" baseline="0" dirty="0">
                <a:ln>
                  <a:noFill/>
                </a:ln>
                <a:solidFill>
                  <a:schemeClr val="tx1"/>
                </a:solidFill>
                <a:effectLst/>
                <a:latin typeface="iCiel Cadena"/>
              </a:endParaRPr>
            </a:p>
          </p:txBody>
        </p:sp>
        <p:sp>
          <p:nvSpPr>
            <p:cNvPr id="78" name="Rectangle 58"/>
            <p:cNvSpPr>
              <a:spLocks noChangeArrowheads="1"/>
            </p:cNvSpPr>
            <p:nvPr/>
          </p:nvSpPr>
          <p:spPr bwMode="auto">
            <a:xfrm>
              <a:off x="4335463" y="4948238"/>
              <a:ext cx="235882" cy="44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3600" b="0" i="0" u="none" strike="noStrike" cap="none" normalizeH="0" baseline="0" dirty="0">
                  <a:ln>
                    <a:noFill/>
                  </a:ln>
                  <a:solidFill>
                    <a:srgbClr val="FFFFFF"/>
                  </a:solidFill>
                  <a:effectLst/>
                  <a:latin typeface="iCiel Cadena"/>
                  <a:ea typeface="Microsoft YaHei" charset="-122"/>
                </a:rPr>
                <a:t>H</a:t>
              </a:r>
              <a:endParaRPr kumimoji="0" lang="zh-CN" altLang="zh-CN" sz="2700" b="0" i="0" u="none" strike="noStrike" cap="none" normalizeH="0" baseline="0" dirty="0">
                <a:ln>
                  <a:noFill/>
                </a:ln>
                <a:solidFill>
                  <a:schemeClr val="tx1"/>
                </a:solidFill>
                <a:effectLst/>
                <a:latin typeface="iCiel Cadena"/>
              </a:endParaRPr>
            </a:p>
          </p:txBody>
        </p:sp>
      </p:grpSp>
      <p:sp>
        <p:nvSpPr>
          <p:cNvPr id="79" name="Rectangle 78"/>
          <p:cNvSpPr/>
          <p:nvPr/>
        </p:nvSpPr>
        <p:spPr>
          <a:xfrm>
            <a:off x="2986705" y="4873562"/>
            <a:ext cx="12555855" cy="967740"/>
          </a:xfrm>
          <a:prstGeom prst="rect">
            <a:avLst/>
          </a:prstGeom>
          <a:solidFill>
            <a:schemeClr val="bg1"/>
          </a:solidFill>
        </p:spPr>
        <p:txBody>
          <a:bodyPr wrap="none" lIns="137160" tIns="68580" rIns="137160" bIns="68580">
            <a:spAutoFit/>
          </a:bodyPr>
          <a:lstStyle/>
          <a:p>
            <a:pPr algn="ctr"/>
            <a:r>
              <a:rPr lang="en-US" sz="5400" b="1" dirty="0" smtClean="0">
                <a:ln w="22225">
                  <a:solidFill>
                    <a:schemeClr val="accent2"/>
                  </a:solidFill>
                  <a:prstDash val="solid"/>
                </a:ln>
                <a:solidFill>
                  <a:srgbClr val="FF0000"/>
                </a:solidFill>
                <a:latin typeface="Times New Roman" panose="02020503050405090304" pitchFamily="18" charset="0"/>
                <a:cs typeface="Times New Roman" panose="02020503050405090304" pitchFamily="18" charset="0"/>
              </a:rPr>
              <a:t>KẾT NỐI TRI THỨC VỚI CUỘC SỐNG</a:t>
            </a:r>
            <a:endParaRPr lang="en-US" sz="5400" b="1" dirty="0">
              <a:ln w="22225">
                <a:solidFill>
                  <a:schemeClr val="accent2"/>
                </a:solidFill>
                <a:prstDash val="solid"/>
              </a:ln>
              <a:solidFill>
                <a:srgbClr val="FF0000"/>
              </a:solidFill>
              <a:latin typeface="Times New Roman" panose="02020503050405090304" pitchFamily="18" charset="0"/>
              <a:cs typeface="Times New Roman" panose="02020503050405090304" pitchFamily="18" charset="0"/>
            </a:endParaRPr>
          </a:p>
        </p:txBody>
      </p:sp>
      <p:pic>
        <p:nvPicPr>
          <p:cNvPr id="83"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605905" y="7122467"/>
            <a:ext cx="6126953" cy="306237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10" name="TextBox 9"/>
              <p:cNvSpPr txBox="1"/>
              <p:nvPr/>
            </p:nvSpPr>
            <p:spPr>
              <a:xfrm>
                <a:off x="723899" y="614473"/>
                <a:ext cx="16840200" cy="3825471"/>
              </a:xfrm>
              <a:prstGeom prst="rect">
                <a:avLst/>
              </a:prstGeom>
              <a:noFill/>
            </p:spPr>
            <p:txBody>
              <a:bodyPr wrap="square">
                <a:spAutoFit/>
              </a:bodyPr>
              <a:lstStyle/>
              <a:p>
                <a:pPr algn="just">
                  <a:lnSpc>
                    <a:spcPct val="150000"/>
                  </a:lnSpc>
                  <a:spcBef>
                    <a:spcPts val="600"/>
                  </a:spcBef>
                  <a:spcAft>
                    <a:spcPts val="600"/>
                  </a:spcAft>
                </a:pPr>
                <a:r>
                  <a:rPr lang="vi-VN" sz="4000" b="1" dirty="0">
                    <a:effectLst/>
                    <a:latin typeface="Arial" panose="020B0604020202090204" pitchFamily="34" charset="0"/>
                    <a:ea typeface="Times New Roman" panose="02020503050405090304" pitchFamily="18" charset="0"/>
                    <a:cs typeface="Arial" panose="020B0604020202090204" pitchFamily="34" charset="0"/>
                  </a:rPr>
                  <a:t>Ví dụ 1: SGK – tr.</a:t>
                </a:r>
                <a:r>
                  <a:rPr lang="en-US" sz="4000" b="1" dirty="0">
                    <a:effectLst/>
                    <a:latin typeface="Arial" panose="020B0604020202090204" pitchFamily="34" charset="0"/>
                    <a:ea typeface="Times New Roman" panose="02020503050405090304" pitchFamily="18" charset="0"/>
                    <a:cs typeface="Arial" panose="020B0604020202090204" pitchFamily="34" charset="0"/>
                  </a:rPr>
                  <a:t>75</a:t>
                </a:r>
                <a:endParaRPr lang="en-US" sz="4000" b="1" dirty="0">
                  <a:effectLst/>
                  <a:latin typeface="Arial" panose="020B0604020202090204" pitchFamily="34" charset="0"/>
                  <a:ea typeface="Times New Roman" panose="02020503050405090304" pitchFamily="18" charset="0"/>
                  <a:cs typeface="Arial" panose="020B0604020202090204" pitchFamily="34" charset="0"/>
                </a:endParaRPr>
              </a:p>
              <a:p>
                <a:pPr algn="just">
                  <a:lnSpc>
                    <a:spcPct val="150000"/>
                  </a:lnSpc>
                  <a:spcBef>
                    <a:spcPts val="600"/>
                  </a:spcBef>
                  <a:spcAft>
                    <a:spcPts val="600"/>
                  </a:spcAft>
                </a:pPr>
                <a:r>
                  <a:rPr lang="en-US" sz="4000" dirty="0" err="1">
                    <a:latin typeface="Arial" panose="020B0604020202090204" pitchFamily="34" charset="0"/>
                    <a:ea typeface="Calibri" panose="020F0502020204030204" pitchFamily="34" charset="0"/>
                    <a:cs typeface="Arial" panose="020B0604020202090204" pitchFamily="34" charset="0"/>
                  </a:rPr>
                  <a:t>Một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chiếc</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máy</a:t>
                </a:r>
                <a:r>
                  <a:rPr lang="en-US" sz="4000" dirty="0">
                    <a:latin typeface="Arial" panose="020B0604020202090204" pitchFamily="34" charset="0"/>
                    <a:ea typeface="Calibri" panose="020F0502020204030204" pitchFamily="34" charset="0"/>
                    <a:cs typeface="Arial" panose="020B0604020202090204" pitchFamily="34" charset="0"/>
                  </a:rPr>
                  <a:t> bay bay </a:t>
                </a:r>
                <a:r>
                  <a:rPr lang="en-US" sz="4000" dirty="0" err="1">
                    <a:latin typeface="Arial" panose="020B0604020202090204" pitchFamily="34" charset="0"/>
                    <a:ea typeface="Calibri" panose="020F0502020204030204" pitchFamily="34" charset="0"/>
                    <a:cs typeface="Arial" panose="020B0604020202090204" pitchFamily="34" charset="0"/>
                  </a:rPr>
                  <a:t>lên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với</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vận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tốc</a:t>
                </a:r>
                <a:r>
                  <a:rPr lang="en-US" sz="4000" dirty="0">
                    <a:latin typeface="Arial" panose="020B0604020202090204" pitchFamily="34" charset="0"/>
                    <a:ea typeface="Calibri" panose="020F0502020204030204" pitchFamily="34" charset="0"/>
                    <a:cs typeface="Arial" panose="020B0604020202090204" pitchFamily="34" charset="0"/>
                  </a:rPr>
                  <a:t> 500 km/h. </a:t>
                </a:r>
                <a:r>
                  <a:rPr lang="en-US" sz="4000" dirty="0" err="1">
                    <a:latin typeface="Arial" panose="020B0604020202090204" pitchFamily="34" charset="0"/>
                    <a:ea typeface="Calibri" panose="020F0502020204030204" pitchFamily="34" charset="0"/>
                    <a:cs typeface="Arial" panose="020B0604020202090204" pitchFamily="34" charset="0"/>
                  </a:rPr>
                  <a:t>Đường</a:t>
                </a:r>
                <a:r>
                  <a:rPr lang="en-US" sz="4000" dirty="0">
                    <a:latin typeface="Arial" panose="020B0604020202090204" pitchFamily="34" charset="0"/>
                    <a:ea typeface="Calibri" panose="020F0502020204030204" pitchFamily="34" charset="0"/>
                    <a:cs typeface="Arial" panose="020B0604020202090204" pitchFamily="34" charset="0"/>
                  </a:rPr>
                  <a:t> bay </a:t>
                </a:r>
                <a:r>
                  <a:rPr lang="en-US" sz="4000" dirty="0" err="1">
                    <a:latin typeface="Arial" panose="020B0604020202090204" pitchFamily="34" charset="0"/>
                    <a:ea typeface="Calibri" panose="020F0502020204030204" pitchFamily="34" charset="0"/>
                    <a:cs typeface="Arial" panose="020B0604020202090204" pitchFamily="34" charset="0"/>
                  </a:rPr>
                  <a:t>lên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tạo</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với</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phương</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nằm</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ngang</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một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góc</a:t>
                </a:r>
                <a:r>
                  <a:rPr lang="en-US" sz="4000" dirty="0">
                    <a:latin typeface="Arial" panose="020B0604020202090204" pitchFamily="34" charset="0"/>
                    <a:ea typeface="Calibri" panose="020F0502020204030204" pitchFamily="34" charset="0"/>
                    <a:cs typeface="Arial" panose="020B0604020202090204" pitchFamily="34" charset="0"/>
                  </a:rPr>
                  <a:t> 30</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90204" pitchFamily="34" charset="0"/>
                      </a:rPr>
                      <m:t>°</m:t>
                    </m:r>
                  </m:oMath>
                </a14:m>
                <a:r>
                  <a:rPr lang="en-US" sz="4000" dirty="0">
                    <a:latin typeface="Arial" panose="020B0604020202090204" pitchFamily="34" charset="0"/>
                    <a:ea typeface="Calibri" panose="020F0502020204030204" pitchFamily="34" charset="0"/>
                    <a:cs typeface="Arial" panose="020B0604020202090204" pitchFamily="34" charset="0"/>
                  </a:rPr>
                  <a:t> (H.4.13). </a:t>
                </a:r>
                <a:r>
                  <a:rPr lang="en-US" sz="4000" dirty="0" err="1">
                    <a:latin typeface="Arial" panose="020B0604020202090204" pitchFamily="34" charset="0"/>
                    <a:ea typeface="Calibri" panose="020F0502020204030204" pitchFamily="34" charset="0"/>
                    <a:cs typeface="Arial" panose="020B0604020202090204" pitchFamily="34" charset="0"/>
                  </a:rPr>
                  <a:t>Hỏi</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sau</a:t>
                </a:r>
                <a:r>
                  <a:rPr lang="en-US" sz="4000" dirty="0">
                    <a:latin typeface="Arial" panose="020B0604020202090204" pitchFamily="34" charset="0"/>
                    <a:ea typeface="Calibri" panose="020F0502020204030204" pitchFamily="34" charset="0"/>
                    <a:cs typeface="Arial" panose="020B0604020202090204" pitchFamily="34" charset="0"/>
                  </a:rPr>
                  <a:t> 1,2 </a:t>
                </a:r>
                <a:r>
                  <a:rPr lang="en-US" sz="4000" dirty="0" err="1">
                    <a:latin typeface="Arial" panose="020B0604020202090204" pitchFamily="34" charset="0"/>
                    <a:ea typeface="Calibri" panose="020F0502020204030204" pitchFamily="34" charset="0"/>
                    <a:cs typeface="Arial" panose="020B0604020202090204" pitchFamily="34" charset="0"/>
                  </a:rPr>
                  <a:t>phút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máy</a:t>
                </a:r>
                <a:r>
                  <a:rPr lang="en-US" sz="4000" dirty="0">
                    <a:latin typeface="Arial" panose="020B0604020202090204" pitchFamily="34" charset="0"/>
                    <a:ea typeface="Calibri" panose="020F0502020204030204" pitchFamily="34" charset="0"/>
                    <a:cs typeface="Arial" panose="020B0604020202090204" pitchFamily="34" charset="0"/>
                  </a:rPr>
                  <a:t> bay </a:t>
                </a:r>
                <a:r>
                  <a:rPr lang="en-US" sz="4000" dirty="0" err="1">
                    <a:latin typeface="Arial" panose="020B0604020202090204" pitchFamily="34" charset="0"/>
                    <a:ea typeface="Calibri" panose="020F0502020204030204" pitchFamily="34" charset="0"/>
                    <a:cs typeface="Arial" panose="020B0604020202090204" pitchFamily="34" charset="0"/>
                  </a:rPr>
                  <a:t>lên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cao</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được</a:t>
                </a:r>
                <a:r>
                  <a:rPr lang="en-US" sz="4000" dirty="0">
                    <a:latin typeface="Arial" panose="020B0604020202090204" pitchFamily="34" charset="0"/>
                    <a:ea typeface="Calibri" panose="020F0502020204030204" pitchFamily="34" charset="0"/>
                    <a:cs typeface="Arial" panose="020B0604020202090204" pitchFamily="34" charset="0"/>
                  </a:rPr>
                  <a:t> bao </a:t>
                </a:r>
                <a:r>
                  <a:rPr lang="en-US" sz="4000" dirty="0" err="1">
                    <a:latin typeface="Arial" panose="020B0604020202090204" pitchFamily="34" charset="0"/>
                    <a:ea typeface="Calibri" panose="020F0502020204030204" pitchFamily="34" charset="0"/>
                    <a:cs typeface="Arial" panose="020B0604020202090204" pitchFamily="34" charset="0"/>
                  </a:rPr>
                  <a:t>nhiêu</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kilômét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theo</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phương</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thẳng</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đứng</a:t>
                </a:r>
                <a:r>
                  <a:rPr lang="en-US" sz="4000" dirty="0">
                    <a:latin typeface="Arial" panose="020B0604020202090204" pitchFamily="34" charset="0"/>
                    <a:ea typeface="Calibri" panose="020F0502020204030204" pitchFamily="34"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723899" y="614473"/>
                <a:ext cx="16840200" cy="3825471"/>
              </a:xfrm>
              <a:prstGeom prst="rect">
                <a:avLst/>
              </a:prstGeom>
              <a:blipFill rotWithShape="1">
                <a:blip r:embed="rId1"/>
                <a:stretch>
                  <a:fillRect l="-4" t="-11" r="4" b="-780"/>
                </a:stretch>
              </a:blipFill>
            </p:spPr>
            <p:txBody>
              <a:bodyPr/>
              <a:lstStyle/>
              <a:p>
                <a:r>
                  <a:rPr lang="en-US" altLang="en-US">
                    <a:noFill/>
                  </a:rPr>
                  <a:t> </a:t>
                </a:r>
              </a:p>
            </p:txBody>
          </p:sp>
        </mc:Fallback>
      </mc:AlternateContent>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7451" t="27462" r="52741" b="49189"/>
          <a:stretch>
            <a:fillRect/>
          </a:stretch>
        </p:blipFill>
        <p:spPr>
          <a:xfrm>
            <a:off x="6019798" y="4878241"/>
            <a:ext cx="6248402" cy="4603376"/>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9" name="TextBox 8"/>
              <p:cNvSpPr txBox="1"/>
              <p:nvPr/>
            </p:nvSpPr>
            <p:spPr>
              <a:xfrm>
                <a:off x="628648" y="1192236"/>
                <a:ext cx="17030701" cy="7318927"/>
              </a:xfrm>
              <a:prstGeom prst="rect">
                <a:avLst/>
              </a:prstGeom>
              <a:noFill/>
            </p:spPr>
            <p:txBody>
              <a:bodyPr wrap="square" rtlCol="0">
                <a:spAutoFit/>
              </a:bodyPr>
              <a:lstStyle/>
              <a:p>
                <a:pPr algn="ctr">
                  <a:lnSpc>
                    <a:spcPct val="150000"/>
                  </a:lnSpc>
                </a:pPr>
                <a:r>
                  <a:rPr lang="en-US" sz="4000" b="1" dirty="0">
                    <a:solidFill>
                      <a:srgbClr val="FF0000"/>
                    </a:solidFill>
                    <a:latin typeface="Arial" panose="020B0604020202090204" pitchFamily="34" charset="0"/>
                    <a:cs typeface="Arial" panose="020B0604020202090204" pitchFamily="34" charset="0"/>
                  </a:rPr>
                  <a:t>Giải</a:t>
                </a:r>
                <a:endParaRPr lang="en-US" sz="4000" b="1" dirty="0">
                  <a:solidFill>
                    <a:srgbClr val="FF0000"/>
                  </a:solidFill>
                  <a:latin typeface="Arial" panose="020B0604020202090204" pitchFamily="34" charset="0"/>
                  <a:cs typeface="Arial" panose="020B0604020202090204" pitchFamily="34" charset="0"/>
                </a:endParaRPr>
              </a:p>
              <a:p>
                <a:pPr>
                  <a:lnSpc>
                    <a:spcPct val="150000"/>
                  </a:lnSpc>
                </a:pPr>
                <a:r>
                  <a:rPr lang="en-US" sz="4000" dirty="0">
                    <a:latin typeface="Arial" panose="020B0604020202090204" pitchFamily="34" charset="0"/>
                    <a:cs typeface="Arial" panose="020B0604020202090204" pitchFamily="34" charset="0"/>
                  </a:rPr>
                  <a:t>Giả sử trong Hình 4.13, AB là đoạn đường máy bay bay lên trong 1,2 phút thì BH chính là độ cao máy bay đạt được sau 1,2 phút đó.</a:t>
                </a:r>
                <a:endParaRPr lang="en-US" sz="4000" dirty="0">
                  <a:latin typeface="Arial" panose="020B0604020202090204" pitchFamily="34" charset="0"/>
                  <a:cs typeface="Arial" panose="020B0604020202090204" pitchFamily="34" charset="0"/>
                </a:endParaRPr>
              </a:p>
              <a:p>
                <a:pPr>
                  <a:lnSpc>
                    <a:spcPct val="150000"/>
                  </a:lnSpc>
                </a:pPr>
                <a:r>
                  <a:rPr lang="en-US" sz="4000" dirty="0">
                    <a:latin typeface="Arial" panose="020B0604020202090204" pitchFamily="34" charset="0"/>
                    <a:cs typeface="Arial" panose="020B0604020202090204" pitchFamily="34" charset="0"/>
                  </a:rPr>
                  <a:t>Ta có 1,2 phút = </a:t>
                </a:r>
                <a14:m>
                  <m:oMath xmlns:m="http://schemas.openxmlformats.org/officeDocument/2006/math">
                    <m:f>
                      <m:fPr>
                        <m:ctrlPr>
                          <a:rPr lang="en-US" sz="4000" i="1" smtClean="0">
                            <a:effectLst/>
                            <a:latin typeface="Cambria Math" panose="02040503050406030204" pitchFamily="18" charset="0"/>
                            <a:ea typeface="Times New Roman" panose="02020503050405090304" pitchFamily="18" charset="0"/>
                            <a:cs typeface="Times New Roman" panose="02020503050405090304" pitchFamily="18" charset="0"/>
                          </a:rPr>
                        </m:ctrlPr>
                      </m:fPr>
                      <m:num>
                        <m:r>
                          <a:rPr lang="en-US" sz="4000" b="0" i="0" smtClean="0">
                            <a:effectLst/>
                            <a:latin typeface="Cambria Math" panose="02040503050406030204" pitchFamily="18" charset="0"/>
                            <a:ea typeface="Times New Roman" panose="02020503050405090304" pitchFamily="18" charset="0"/>
                            <a:cs typeface="Times New Roman" panose="02020503050405090304" pitchFamily="18" charset="0"/>
                          </a:rPr>
                          <m:t>1</m:t>
                        </m:r>
                      </m:num>
                      <m:den>
                        <m:r>
                          <a:rPr lang="en-US" sz="4000" b="0" i="0" smtClean="0">
                            <a:effectLst/>
                            <a:latin typeface="Cambria Math" panose="02040503050406030204" pitchFamily="18" charset="0"/>
                            <a:ea typeface="Times New Roman" panose="02020503050405090304" pitchFamily="18" charset="0"/>
                            <a:cs typeface="Times New Roman" panose="02020503050405090304" pitchFamily="18" charset="0"/>
                          </a:rPr>
                          <m:t>50</m:t>
                        </m:r>
                      </m:den>
                    </m:f>
                  </m:oMath>
                </a14:m>
                <a:r>
                  <a:rPr lang="en-US" sz="4000" dirty="0">
                    <a:latin typeface="Arial" panose="020B0604020202090204" pitchFamily="34" charset="0"/>
                    <a:cs typeface="Arial" panose="020B0604020202090204" pitchFamily="34" charset="0"/>
                  </a:rPr>
                  <a:t> giờ nên AB = 500 . </a:t>
                </a:r>
                <a14:m>
                  <m:oMath xmlns:m="http://schemas.openxmlformats.org/officeDocument/2006/math">
                    <m:f>
                      <m:fPr>
                        <m:ctrlPr>
                          <a:rPr lang="en-US" sz="4000" i="1">
                            <a:latin typeface="Cambria Math" panose="02040503050406030204" pitchFamily="18" charset="0"/>
                            <a:ea typeface="Times New Roman" panose="02020503050405090304" pitchFamily="18" charset="0"/>
                            <a:cs typeface="Times New Roman" panose="02020503050405090304" pitchFamily="18" charset="0"/>
                          </a:rPr>
                        </m:ctrlPr>
                      </m:fPr>
                      <m:num>
                        <m:r>
                          <a:rPr lang="en-US" sz="4000">
                            <a:latin typeface="Cambria Math" panose="02040503050406030204" pitchFamily="18" charset="0"/>
                            <a:ea typeface="Times New Roman" panose="02020503050405090304" pitchFamily="18" charset="0"/>
                            <a:cs typeface="Times New Roman" panose="02020503050405090304" pitchFamily="18" charset="0"/>
                          </a:rPr>
                          <m:t>1</m:t>
                        </m:r>
                      </m:num>
                      <m:den>
                        <m:r>
                          <a:rPr lang="en-US" sz="4000">
                            <a:latin typeface="Cambria Math" panose="02040503050406030204" pitchFamily="18" charset="0"/>
                            <a:ea typeface="Times New Roman" panose="02020503050405090304" pitchFamily="18" charset="0"/>
                            <a:cs typeface="Times New Roman" panose="02020503050405090304" pitchFamily="18" charset="0"/>
                          </a:rPr>
                          <m:t>50</m:t>
                        </m:r>
                      </m:den>
                    </m:f>
                  </m:oMath>
                </a14:m>
                <a:r>
                  <a:rPr lang="en-US" sz="4000" dirty="0">
                    <a:latin typeface="Arial" panose="020B0604020202090204" pitchFamily="34" charset="0"/>
                    <a:cs typeface="Arial" panose="020B0604020202090204" pitchFamily="34" charset="0"/>
                  </a:rPr>
                  <a:t> = 10 (km)</a:t>
                </a:r>
                <a:endParaRPr lang="en-US" sz="4000" dirty="0">
                  <a:latin typeface="Arial" panose="020B0604020202090204" pitchFamily="34" charset="0"/>
                  <a:cs typeface="Arial" panose="020B0604020202090204" pitchFamily="34" charset="0"/>
                </a:endParaRPr>
              </a:p>
              <a:p>
                <a:pPr>
                  <a:lnSpc>
                    <a:spcPct val="150000"/>
                  </a:lnSpc>
                </a:pPr>
                <a:r>
                  <a:rPr lang="en-US" sz="4000" dirty="0">
                    <a:latin typeface="Arial" panose="020B0604020202090204" pitchFamily="34" charset="0"/>
                    <a:cs typeface="Arial" panose="020B0604020202090204" pitchFamily="34" charset="0"/>
                  </a:rPr>
                  <a:t>Tam giác ABH vuông tại H, có </a:t>
                </a:r>
                <a14:m>
                  <m:oMath xmlns:m="http://schemas.openxmlformats.org/officeDocument/2006/math">
                    <m:acc>
                      <m:accPr>
                        <m:ctrlPr>
                          <a:rPr lang="en-US" sz="4000" i="1" smtClean="0">
                            <a:latin typeface="Cambria Math" panose="02040503050406030204" pitchFamily="18" charset="0"/>
                            <a:cs typeface="Arial" panose="020B0604020202090204" pitchFamily="34" charset="0"/>
                          </a:rPr>
                        </m:ctrlPr>
                      </m:accPr>
                      <m:e>
                        <m:r>
                          <m:rPr>
                            <m:sty m:val="p"/>
                          </m:rPr>
                          <a:rPr lang="en-US" sz="4000" b="0" i="0" smtClean="0">
                            <a:latin typeface="Cambria Math" panose="02040503050406030204" pitchFamily="18" charset="0"/>
                            <a:cs typeface="Arial" panose="020B0604020202090204" pitchFamily="34" charset="0"/>
                          </a:rPr>
                          <m:t>A</m:t>
                        </m:r>
                      </m:e>
                    </m:acc>
                  </m:oMath>
                </a14:m>
                <a:r>
                  <a:rPr lang="en-US" sz="4000" dirty="0">
                    <a:latin typeface="Arial" panose="020B0604020202090204" pitchFamily="34" charset="0"/>
                    <a:cs typeface="Arial" panose="020B0604020202090204" pitchFamily="34" charset="0"/>
                  </a:rPr>
                  <a:t> = 30</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90204" pitchFamily="34" charset="0"/>
                      </a:rPr>
                      <m:t>°</m:t>
                    </m:r>
                  </m:oMath>
                </a14:m>
                <a:r>
                  <a:rPr lang="en-US" sz="4000" dirty="0">
                    <a:latin typeface="Arial" panose="020B0604020202090204" pitchFamily="34" charset="0"/>
                    <a:cs typeface="Arial" panose="020B0604020202090204" pitchFamily="34" charset="0"/>
                  </a:rPr>
                  <a:t>. Theo Định lí 1, ta có</a:t>
                </a:r>
                <a:endParaRPr lang="en-US" sz="4000" dirty="0">
                  <a:latin typeface="Arial" panose="020B0604020202090204" pitchFamily="34" charset="0"/>
                  <a:cs typeface="Arial" panose="020B0604020202090204" pitchFamily="34" charset="0"/>
                </a:endParaRPr>
              </a:p>
              <a:p>
                <a:pPr>
                  <a:lnSpc>
                    <a:spcPct val="150000"/>
                  </a:lnSpc>
                </a:pPr>
                <a:r>
                  <a:rPr lang="en-US" sz="4000" dirty="0">
                    <a:latin typeface="Arial" panose="020B0604020202090204" pitchFamily="34" charset="0"/>
                    <a:cs typeface="Arial" panose="020B0604020202090204" pitchFamily="34" charset="0"/>
                  </a:rPr>
                  <a:t>BH = AB . sinA = 10 . </a:t>
                </a:r>
                <a:r>
                  <a:rPr lang="en-US" sz="4000" dirty="0">
                    <a:latin typeface="Arial" panose="020B0604020202090204" pitchFamily="34" charset="0"/>
                    <a:cs typeface="Arial" panose="020B0604020202090204" pitchFamily="34" charset="0"/>
                  </a:rPr>
                  <a:t>s</a:t>
                </a:r>
                <a:r>
                  <a:rPr lang="en-US" sz="4000" dirty="0">
                    <a:latin typeface="Arial" panose="020B0604020202090204" pitchFamily="34" charset="0"/>
                    <a:cs typeface="Arial" panose="020B0604020202090204" pitchFamily="34" charset="0"/>
                  </a:rPr>
                  <a:t>in30</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90204" pitchFamily="34" charset="0"/>
                      </a:rPr>
                      <m:t>°</m:t>
                    </m:r>
                  </m:oMath>
                </a14:m>
                <a:r>
                  <a:rPr lang="en-US" sz="4000" dirty="0">
                    <a:latin typeface="Arial" panose="020B0604020202090204" pitchFamily="34" charset="0"/>
                    <a:cs typeface="Arial" panose="020B0604020202090204" pitchFamily="34" charset="0"/>
                  </a:rPr>
                  <a:t> = 10 . </a:t>
                </a:r>
                <a14:m>
                  <m:oMath xmlns:m="http://schemas.openxmlformats.org/officeDocument/2006/math">
                    <m:f>
                      <m:fPr>
                        <m:ctrlPr>
                          <a:rPr lang="en-US" sz="4000" i="1" smtClean="0">
                            <a:effectLst/>
                            <a:latin typeface="Cambria Math" panose="02040503050406030204" pitchFamily="18" charset="0"/>
                            <a:ea typeface="Times New Roman" panose="02020503050405090304" pitchFamily="18" charset="0"/>
                            <a:cs typeface="Times New Roman" panose="02020503050405090304" pitchFamily="18" charset="0"/>
                          </a:rPr>
                        </m:ctrlPr>
                      </m:fPr>
                      <m:num>
                        <m:r>
                          <a:rPr lang="en-US" sz="4000" b="0" i="0" smtClean="0">
                            <a:effectLst/>
                            <a:latin typeface="Cambria Math" panose="02040503050406030204" pitchFamily="18" charset="0"/>
                            <a:ea typeface="Times New Roman" panose="02020503050405090304" pitchFamily="18" charset="0"/>
                            <a:cs typeface="Times New Roman" panose="02020503050405090304" pitchFamily="18" charset="0"/>
                          </a:rPr>
                          <m:t>1</m:t>
                        </m:r>
                      </m:num>
                      <m:den>
                        <m:r>
                          <a:rPr lang="en-US" sz="4000" b="0" i="0" smtClean="0">
                            <a:effectLst/>
                            <a:latin typeface="Cambria Math" panose="02040503050406030204" pitchFamily="18" charset="0"/>
                            <a:ea typeface="Times New Roman" panose="02020503050405090304" pitchFamily="18" charset="0"/>
                            <a:cs typeface="Times New Roman" panose="02020503050405090304" pitchFamily="18" charset="0"/>
                          </a:rPr>
                          <m:t>2</m:t>
                        </m:r>
                      </m:den>
                    </m:f>
                  </m:oMath>
                </a14:m>
                <a:r>
                  <a:rPr lang="en-US" sz="4000" dirty="0">
                    <a:latin typeface="Arial" panose="020B0604020202090204" pitchFamily="34" charset="0"/>
                    <a:cs typeface="Arial" panose="020B0604020202090204" pitchFamily="34" charset="0"/>
                  </a:rPr>
                  <a:t> = 5 (km).</a:t>
                </a:r>
                <a:endParaRPr lang="en-US" sz="4000" dirty="0">
                  <a:latin typeface="Arial" panose="020B0604020202090204" pitchFamily="34" charset="0"/>
                  <a:cs typeface="Arial" panose="020B0604020202090204" pitchFamily="34" charset="0"/>
                </a:endParaRPr>
              </a:p>
              <a:p>
                <a:pPr>
                  <a:lnSpc>
                    <a:spcPct val="150000"/>
                  </a:lnSpc>
                </a:pPr>
                <a:r>
                  <a:rPr lang="en-US" sz="4000" dirty="0">
                    <a:latin typeface="Arial" panose="020B0604020202090204" pitchFamily="34" charset="0"/>
                    <a:cs typeface="Arial" panose="020B0604020202090204" pitchFamily="34" charset="0"/>
                  </a:rPr>
                  <a:t>Vậy sau 1,2 phút, máy bay lên cao được 5 km. </a:t>
                </a:r>
                <a:endParaRPr lang="en-US" sz="4000" dirty="0">
                  <a:latin typeface="Arial" panose="020B0604020202090204" pitchFamily="34" charset="0"/>
                  <a:cs typeface="Arial" panose="020B0604020202090204" pitchFamily="34"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628648" y="1192236"/>
                <a:ext cx="17030701" cy="7318927"/>
              </a:xfrm>
              <a:prstGeom prst="rect">
                <a:avLst/>
              </a:prstGeom>
              <a:blipFill rotWithShape="1">
                <a:blip r:embed="rId1"/>
                <a:stretch>
                  <a:fillRect l="-4" t="-5" r="4" b="-907"/>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barn(inVertical)">
                                      <p:cBhvr>
                                        <p:cTn id="13" dur="500"/>
                                        <p:tgtEl>
                                          <p:spTgt spid="9">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barn(inVertical)">
                                      <p:cBhvr>
                                        <p:cTn id="16" dur="500"/>
                                        <p:tgtEl>
                                          <p:spTgt spid="9">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barn(inVertical)">
                                      <p:cBhvr>
                                        <p:cTn id="19" dur="500"/>
                                        <p:tgtEl>
                                          <p:spTgt spid="9">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arn(inVertical)">
                                      <p:cBhvr>
                                        <p:cTn id="22" dur="500"/>
                                        <p:tgtEl>
                                          <p:spTgt spid="9">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barn(inVertical)">
                                      <p:cBhvr>
                                        <p:cTn id="25"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11" name="Process 10"/>
          <p:cNvSpPr/>
          <p:nvPr/>
        </p:nvSpPr>
        <p:spPr>
          <a:xfrm>
            <a:off x="381000" y="164940"/>
            <a:ext cx="6172200" cy="1600200"/>
          </a:xfrm>
          <a:prstGeom prst="flowChart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800" b="1" dirty="0">
                <a:latin typeface="Arial" panose="020B0604020202090204" pitchFamily="34" charset="0"/>
                <a:cs typeface="Arial" panose="020B0604020202090204" pitchFamily="34" charset="0"/>
              </a:rPr>
              <a:t>Luyện tập 1</a:t>
            </a:r>
            <a:endParaRPr lang="en-US" sz="4800" b="1" dirty="0">
              <a:latin typeface="Arial" panose="020B0604020202090204" pitchFamily="34" charset="0"/>
              <a:cs typeface="Arial" panose="020B0604020202090204" pitchFamily="34" charset="0"/>
            </a:endParaRPr>
          </a:p>
        </p:txBody>
      </p:sp>
      <p:pic>
        <p:nvPicPr>
          <p:cNvPr id="12" name="Picture 11"/>
          <p:cNvPicPr>
            <a:picLocks noChangeAspect="1"/>
          </p:cNvPicPr>
          <p:nvPr/>
        </p:nvPicPr>
        <p:blipFill>
          <a:blip r:embed="rId1"/>
          <a:stretch>
            <a:fillRect/>
          </a:stretch>
        </p:blipFill>
        <p:spPr>
          <a:xfrm>
            <a:off x="12482880" y="2611394"/>
            <a:ext cx="5269443" cy="6100321"/>
          </a:xfrm>
          <a:prstGeom prst="rect">
            <a:avLst/>
          </a:prstGeom>
        </p:spPr>
      </p:pic>
      <mc:AlternateContent xmlns:mc="http://schemas.openxmlformats.org/markup-compatibility/2006">
        <mc:Choice xmlns:a14="http://schemas.microsoft.com/office/drawing/2010/main" Requires="a14">
          <p:sp>
            <p:nvSpPr>
              <p:cNvPr id="13" name="TextBox 12"/>
              <p:cNvSpPr txBox="1"/>
              <p:nvPr/>
            </p:nvSpPr>
            <p:spPr>
              <a:xfrm>
                <a:off x="447882" y="2406488"/>
                <a:ext cx="12068865" cy="4594912"/>
              </a:xfrm>
              <a:prstGeom prst="rect">
                <a:avLst/>
              </a:prstGeom>
              <a:noFill/>
            </p:spPr>
            <p:txBody>
              <a:bodyPr wrap="square">
                <a:spAutoFit/>
              </a:bodyPr>
              <a:lstStyle/>
              <a:p>
                <a:pPr algn="just">
                  <a:lnSpc>
                    <a:spcPct val="150000"/>
                  </a:lnSpc>
                  <a:spcBef>
                    <a:spcPts val="600"/>
                  </a:spcBef>
                  <a:spcAft>
                    <a:spcPts val="600"/>
                  </a:spcAft>
                </a:pPr>
                <a:r>
                  <a:rPr lang="en-US" sz="4000" b="1" dirty="0">
                    <a:latin typeface="Arial" panose="020B0604020202090204" pitchFamily="34" charset="0"/>
                    <a:ea typeface="Calibri" panose="020F0502020204030204" pitchFamily="34" charset="0"/>
                    <a:cs typeface="Arial" panose="020B0604020202090204" pitchFamily="34" charset="0"/>
                  </a:rPr>
                  <a:t>1. </a:t>
                </a:r>
                <a:r>
                  <a:rPr lang="en-US" sz="4000" dirty="0" err="1">
                    <a:latin typeface="Arial" panose="020B0604020202090204" pitchFamily="34" charset="0"/>
                    <a:ea typeface="Calibri" panose="020F0502020204030204" pitchFamily="34" charset="0"/>
                    <a:cs typeface="Arial" panose="020B0604020202090204" pitchFamily="34" charset="0"/>
                  </a:rPr>
                  <a:t>Một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chiếc</a:t>
                </a:r>
                <a:r>
                  <a:rPr lang="en-US" sz="4000" dirty="0">
                    <a:latin typeface="Arial" panose="020B0604020202090204" pitchFamily="34" charset="0"/>
                    <a:ea typeface="Calibri" panose="020F0502020204030204" pitchFamily="34" charset="0"/>
                    <a:cs typeface="Arial" panose="020B0604020202090204" pitchFamily="34" charset="0"/>
                  </a:rPr>
                  <a:t> thang </a:t>
                </a:r>
                <a:r>
                  <a:rPr lang="en-US" sz="4000" dirty="0" err="1">
                    <a:latin typeface="Arial" panose="020B0604020202090204" pitchFamily="34" charset="0"/>
                    <a:ea typeface="Calibri" panose="020F0502020204030204" pitchFamily="34" charset="0"/>
                    <a:cs typeface="Arial" panose="020B0604020202090204" pitchFamily="34" charset="0"/>
                  </a:rPr>
                  <a:t>dài</a:t>
                </a:r>
                <a:r>
                  <a:rPr lang="en-US" sz="4000" dirty="0">
                    <a:latin typeface="Arial" panose="020B0604020202090204" pitchFamily="34" charset="0"/>
                    <a:ea typeface="Calibri" panose="020F0502020204030204" pitchFamily="34" charset="0"/>
                    <a:cs typeface="Arial" panose="020B0604020202090204" pitchFamily="34" charset="0"/>
                  </a:rPr>
                  <a:t> 3 m. </a:t>
                </a:r>
                <a:r>
                  <a:rPr lang="en-US" sz="4000" dirty="0" err="1">
                    <a:latin typeface="Arial" panose="020B0604020202090204" pitchFamily="34" charset="0"/>
                    <a:ea typeface="Calibri" panose="020F0502020204030204" pitchFamily="34" charset="0"/>
                    <a:cs typeface="Arial" panose="020B0604020202090204" pitchFamily="34" charset="0"/>
                  </a:rPr>
                  <a:t>Cần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đặt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chân</a:t>
                </a:r>
                <a:r>
                  <a:rPr lang="en-US" sz="4000" dirty="0">
                    <a:latin typeface="Arial" panose="020B0604020202090204" pitchFamily="34" charset="0"/>
                    <a:ea typeface="Calibri" panose="020F0502020204030204" pitchFamily="34" charset="0"/>
                    <a:cs typeface="Arial" panose="020B0604020202090204" pitchFamily="34" charset="0"/>
                  </a:rPr>
                  <a:t> thang </a:t>
                </a:r>
                <a:r>
                  <a:rPr lang="en-US" sz="4000" dirty="0" err="1">
                    <a:latin typeface="Arial" panose="020B0604020202090204" pitchFamily="34" charset="0"/>
                    <a:ea typeface="Calibri" panose="020F0502020204030204" pitchFamily="34" charset="0"/>
                    <a:cs typeface="Arial" panose="020B0604020202090204" pitchFamily="34" charset="0"/>
                  </a:rPr>
                  <a:t>cách</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chân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tường</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một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khoảng</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bằng</a:t>
                </a:r>
                <a:r>
                  <a:rPr lang="en-US" sz="4000" dirty="0">
                    <a:latin typeface="Arial" panose="020B0604020202090204" pitchFamily="34" charset="0"/>
                    <a:ea typeface="Calibri" panose="020F0502020204030204" pitchFamily="34" charset="0"/>
                    <a:cs typeface="Arial" panose="020B0604020202090204" pitchFamily="34" charset="0"/>
                  </a:rPr>
                  <a:t> bao </a:t>
                </a:r>
                <a:r>
                  <a:rPr lang="en-US" sz="4000" dirty="0" err="1">
                    <a:latin typeface="Arial" panose="020B0604020202090204" pitchFamily="34" charset="0"/>
                    <a:ea typeface="Calibri" panose="020F0502020204030204" pitchFamily="34" charset="0"/>
                    <a:cs typeface="Arial" panose="020B0604020202090204" pitchFamily="34" charset="0"/>
                  </a:rPr>
                  <a:t>nhiêu</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mét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làm</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tròn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đến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số</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thập</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phân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thứ</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hai</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để</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nó</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tạo</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được</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với</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mặt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đất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một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góc</a:t>
                </a:r>
                <a:r>
                  <a:rPr lang="en-US" sz="4000" dirty="0">
                    <a:latin typeface="Arial" panose="020B0604020202090204" pitchFamily="34" charset="0"/>
                    <a:ea typeface="Calibri" panose="020F0502020204030204" pitchFamily="34" charset="0"/>
                    <a:cs typeface="Arial" panose="020B0604020202090204" pitchFamily="34" charset="0"/>
                  </a:rPr>
                  <a:t> “an </a:t>
                </a:r>
                <a:r>
                  <a:rPr lang="en-US" sz="4000" dirty="0" err="1">
                    <a:latin typeface="Arial" panose="020B0604020202090204" pitchFamily="34" charset="0"/>
                    <a:ea typeface="Calibri" panose="020F0502020204030204" pitchFamily="34" charset="0"/>
                    <a:cs typeface="Arial" panose="020B0604020202090204" pitchFamily="34" charset="0"/>
                  </a:rPr>
                  <a:t>toàn</a:t>
                </a:r>
                <a:r>
                  <a:rPr lang="en-US" sz="4000" dirty="0">
                    <a:latin typeface="Arial" panose="020B0604020202090204" pitchFamily="34" charset="0"/>
                    <a:ea typeface="Calibri" panose="020F0502020204030204" pitchFamily="34" charset="0"/>
                    <a:cs typeface="Arial" panose="020B0604020202090204" pitchFamily="34" charset="0"/>
                  </a:rPr>
                  <a:t>” 65</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90204" pitchFamily="34" charset="0"/>
                      </a:rPr>
                      <m:t>°</m:t>
                    </m:r>
                  </m:oMath>
                </a14:m>
                <a:r>
                  <a:rPr lang="en-US" sz="4000" dirty="0">
                    <a:effectLst/>
                    <a:latin typeface="Arial" panose="020B0604020202090204" pitchFamily="34" charset="0"/>
                    <a:ea typeface="Calibri" panose="020F0502020204030204" pitchFamily="34" charset="0"/>
                    <a:cs typeface="Arial" panose="020B0604020202090204" pitchFamily="34" charset="0"/>
                  </a:rPr>
                  <a:t> (tức là đảm bảo thang chắc chắn khi sử dụng) (H.4.14)?</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447882" y="2406488"/>
                <a:ext cx="12068865" cy="4594912"/>
              </a:xfrm>
              <a:prstGeom prst="rect">
                <a:avLst/>
              </a:prstGeom>
              <a:blipFill rotWithShape="1">
                <a:blip r:embed="rId2"/>
                <a:stretch>
                  <a:fillRect l="-2" t="-10" r="2" b="-486"/>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pic>
        <p:nvPicPr>
          <p:cNvPr id="9" name="Picture 8"/>
          <p:cNvPicPr>
            <a:picLocks noChangeAspect="1"/>
          </p:cNvPicPr>
          <p:nvPr/>
        </p:nvPicPr>
        <p:blipFill>
          <a:blip r:embed="rId1"/>
          <a:stretch>
            <a:fillRect/>
          </a:stretch>
        </p:blipFill>
        <p:spPr>
          <a:xfrm>
            <a:off x="12268200" y="1006484"/>
            <a:ext cx="4810760" cy="8372003"/>
          </a:xfrm>
          <a:prstGeom prst="rect">
            <a:avLst/>
          </a:prstGeom>
        </p:spPr>
      </p:pic>
      <mc:AlternateContent xmlns:mc="http://schemas.openxmlformats.org/markup-compatibility/2006">
        <mc:Choice xmlns:a14="http://schemas.microsoft.com/office/drawing/2010/main" Requires="a14">
          <p:sp>
            <p:nvSpPr>
              <p:cNvPr id="11" name="TextBox 10"/>
              <p:cNvSpPr txBox="1"/>
              <p:nvPr/>
            </p:nvSpPr>
            <p:spPr>
              <a:xfrm>
                <a:off x="1206500" y="861823"/>
                <a:ext cx="9855200" cy="6441572"/>
              </a:xfrm>
              <a:prstGeom prst="rect">
                <a:avLst/>
              </a:prstGeom>
              <a:noFill/>
            </p:spPr>
            <p:txBody>
              <a:bodyPr wrap="square">
                <a:spAutoFit/>
              </a:bodyPr>
              <a:lstStyle/>
              <a:p>
                <a:pPr>
                  <a:lnSpc>
                    <a:spcPct val="200000"/>
                  </a:lnSpc>
                  <a:spcBef>
                    <a:spcPts val="600"/>
                  </a:spcBef>
                  <a:spcAft>
                    <a:spcPts val="600"/>
                  </a:spcAft>
                </a:pPr>
                <a:r>
                  <a:rPr lang="vi-VN" sz="4000" b="1" dirty="0">
                    <a:solidFill>
                      <a:srgbClr val="FF0000"/>
                    </a:solidFill>
                    <a:effectLst/>
                    <a:latin typeface="Arial" panose="020B0604020202090204" pitchFamily="34" charset="0"/>
                    <a:ea typeface="Times New Roman" panose="02020503050405090304" pitchFamily="18" charset="0"/>
                    <a:cs typeface="Arial" panose="020B0604020202090204" pitchFamily="34" charset="0"/>
                  </a:rPr>
                  <a:t>Giải</a:t>
                </a:r>
                <a:endParaRPr lang="vi-VN" sz="4000" b="1" dirty="0">
                  <a:solidFill>
                    <a:srgbClr val="FF0000"/>
                  </a:solidFill>
                  <a:effectLst/>
                  <a:latin typeface="Arial" panose="020B0604020202090204" pitchFamily="34" charset="0"/>
                  <a:ea typeface="Times New Roman" panose="02020503050405090304" pitchFamily="18" charset="0"/>
                  <a:cs typeface="Arial" panose="020B0604020202090204" pitchFamily="34" charset="0"/>
                </a:endParaRPr>
              </a:p>
              <a:p>
                <a:pPr>
                  <a:lnSpc>
                    <a:spcPct val="200000"/>
                  </a:lnSpc>
                  <a:spcBef>
                    <a:spcPts val="600"/>
                  </a:spcBef>
                  <a:spcAft>
                    <a:spcPts val="600"/>
                  </a:spcAft>
                </a:pPr>
                <a:r>
                  <a:rPr lang="vi-VN" sz="4000" dirty="0">
                    <a:effectLst/>
                    <a:latin typeface="Arial" panose="020B0604020202090204" pitchFamily="34" charset="0"/>
                    <a:ea typeface="Times New Roman" panose="02020503050405090304" pitchFamily="18" charset="0"/>
                    <a:cs typeface="Arial" panose="020B0604020202090204" pitchFamily="34" charset="0"/>
                  </a:rPr>
                  <a:t>Xét </a:t>
                </a:r>
                <a14:m>
                  <m:oMath xmlns:m="http://schemas.openxmlformats.org/officeDocument/2006/math">
                    <m:r>
                      <a:rPr lang="vi-VN"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vi-VN" sz="4000" i="0" smtClean="0">
                        <a:effectLst/>
                        <a:latin typeface="Cambria Math" panose="02040503050406030204" pitchFamily="18" charset="0"/>
                        <a:ea typeface="Times New Roman" panose="02020503050405090304" pitchFamily="18" charset="0"/>
                        <a:cs typeface="Times New Roman" panose="02020503050405090304" pitchFamily="18" charset="0"/>
                      </a:rPr>
                      <m:t>ABC</m:t>
                    </m:r>
                  </m:oMath>
                </a14:m>
                <a:r>
                  <a:rPr lang="vi-VN" sz="4000" dirty="0">
                    <a:effectLst/>
                    <a:latin typeface="Arial" panose="020B0604020202090204" pitchFamily="34" charset="0"/>
                    <a:ea typeface="Times New Roman" panose="02020503050405090304" pitchFamily="18" charset="0"/>
                    <a:cs typeface="Arial" panose="020B0604020202090204" pitchFamily="34" charset="0"/>
                  </a:rPr>
                  <a:t> vuông tại </a:t>
                </a:r>
                <a14:m>
                  <m:oMath xmlns:m="http://schemas.openxmlformats.org/officeDocument/2006/math">
                    <m:r>
                      <m:rPr>
                        <m:sty m:val="p"/>
                      </m:rPr>
                      <a:rPr lang="vi-VN" sz="4000" i="0" smtClean="0">
                        <a:effectLst/>
                        <a:latin typeface="Cambria Math" panose="02040503050406030204" pitchFamily="18" charset="0"/>
                        <a:ea typeface="Times New Roman" panose="02020503050405090304" pitchFamily="18" charset="0"/>
                        <a:cs typeface="Times New Roman" panose="02020503050405090304" pitchFamily="18" charset="0"/>
                      </a:rPr>
                      <m:t>A</m:t>
                    </m:r>
                  </m:oMath>
                </a14:m>
                <a:r>
                  <a:rPr lang="vi-VN" sz="4000" dirty="0">
                    <a:effectLst/>
                    <a:latin typeface="Arial" panose="020B0604020202090204" pitchFamily="34" charset="0"/>
                    <a:ea typeface="Times New Roman" panose="02020503050405090304" pitchFamily="18" charset="0"/>
                    <a:cs typeface="Arial" panose="020B0604020202090204" pitchFamily="34" charset="0"/>
                  </a:rPr>
                  <a:t>, theo định lí 1, ta có:</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AB</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BC</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cos</m:t>
                          </m:r>
                        </m:fName>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3</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cos</m:t>
                              </m:r>
                            </m:fName>
                            <m:e>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65</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e>
                          </m:func>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1</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27</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m:t>
                          </m:r>
                        </m:e>
                      </m:func>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200000"/>
                  </a:lnSpc>
                  <a:spcBef>
                    <a:spcPts val="600"/>
                  </a:spcBef>
                  <a:spcAft>
                    <a:spcPts val="600"/>
                  </a:spcAft>
                </a:pPr>
                <a:r>
                  <a:rPr lang="en-US" sz="4000" dirty="0" err="1">
                    <a:effectLst/>
                    <a:latin typeface="Arial" panose="020B0604020202090204" pitchFamily="34" charset="0"/>
                    <a:ea typeface="Times New Roman" panose="02020503050405090304" pitchFamily="18" charset="0"/>
                    <a:cs typeface="Arial" panose="020B0604020202090204" pitchFamily="34" charset="0"/>
                  </a:rPr>
                  <a:t>Vậy</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cần</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đặt</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chân</a:t>
                </a:r>
                <a:r>
                  <a:rPr lang="en-US" sz="4000" dirty="0">
                    <a:effectLst/>
                    <a:latin typeface="Arial" panose="020B0604020202090204" pitchFamily="34" charset="0"/>
                    <a:ea typeface="Times New Roman" panose="02020503050405090304" pitchFamily="18" charset="0"/>
                    <a:cs typeface="Arial" panose="020B0604020202090204" pitchFamily="34" charset="0"/>
                  </a:rPr>
                  <a:t> thang </a:t>
                </a:r>
                <a:r>
                  <a:rPr lang="en-US" sz="4000" dirty="0" err="1">
                    <a:effectLst/>
                    <a:latin typeface="Arial" panose="020B0604020202090204" pitchFamily="34" charset="0"/>
                    <a:ea typeface="Times New Roman" panose="02020503050405090304" pitchFamily="18" charset="0"/>
                    <a:cs typeface="Arial" panose="020B0604020202090204" pitchFamily="34" charset="0"/>
                  </a:rPr>
                  <a:t>cách</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chân</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tường</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một</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khoảng</a:t>
                </a:r>
                <a:r>
                  <a:rPr lang="en-US" sz="4000" dirty="0">
                    <a:effectLst/>
                    <a:latin typeface="Arial" panose="020B0604020202090204" pitchFamily="34" charset="0"/>
                    <a:ea typeface="Times New Roman" panose="02020503050405090304" pitchFamily="18" charset="0"/>
                    <a:cs typeface="Arial" panose="020B0604020202090204" pitchFamily="34" charset="0"/>
                  </a:rPr>
                  <a:t> 1,27m.</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1206500" y="861823"/>
                <a:ext cx="9855200" cy="6441572"/>
              </a:xfrm>
              <a:prstGeom prst="rect">
                <a:avLst/>
              </a:prstGeom>
              <a:blipFill rotWithShape="1">
                <a:blip r:embed="rId2"/>
                <a:stretch>
                  <a:fillRect t="-2" b="-1258"/>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barn(inVertical)">
                                      <p:cBhvr>
                                        <p:cTn id="13" dur="500"/>
                                        <p:tgtEl>
                                          <p:spTgt spid="11">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barn(inVertical)">
                                      <p:cBhvr>
                                        <p:cTn id="16" dur="500"/>
                                        <p:tgtEl>
                                          <p:spTgt spid="11">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barn(inVertical)">
                                      <p:cBhvr>
                                        <p:cTn id="1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pic>
        <p:nvPicPr>
          <p:cNvPr id="9" name="Picture 8"/>
          <p:cNvPicPr>
            <a:picLocks noChangeAspect="1"/>
          </p:cNvPicPr>
          <p:nvPr/>
        </p:nvPicPr>
        <p:blipFill>
          <a:blip r:embed="rId1"/>
          <a:stretch>
            <a:fillRect/>
          </a:stretch>
        </p:blipFill>
        <p:spPr>
          <a:xfrm>
            <a:off x="11167416" y="1643934"/>
            <a:ext cx="6444679" cy="6999131"/>
          </a:xfrm>
          <a:prstGeom prst="rect">
            <a:avLst/>
          </a:prstGeom>
        </p:spPr>
      </p:pic>
      <mc:AlternateContent xmlns:mc="http://schemas.openxmlformats.org/markup-compatibility/2006">
        <mc:Choice xmlns:a14="http://schemas.microsoft.com/office/drawing/2010/main" Requires="a14">
          <p:sp>
            <p:nvSpPr>
              <p:cNvPr id="10" name="TextBox 9"/>
              <p:cNvSpPr txBox="1"/>
              <p:nvPr/>
            </p:nvSpPr>
            <p:spPr>
              <a:xfrm>
                <a:off x="675905" y="2095500"/>
                <a:ext cx="10051798" cy="5518242"/>
              </a:xfrm>
              <a:prstGeom prst="rect">
                <a:avLst/>
              </a:prstGeom>
              <a:noFill/>
            </p:spPr>
            <p:txBody>
              <a:bodyPr wrap="square">
                <a:spAutoFit/>
              </a:bodyPr>
              <a:lstStyle/>
              <a:p>
                <a:pPr algn="just">
                  <a:lnSpc>
                    <a:spcPct val="150000"/>
                  </a:lnSpc>
                  <a:spcBef>
                    <a:spcPts val="600"/>
                  </a:spcBef>
                  <a:spcAft>
                    <a:spcPts val="600"/>
                  </a:spcAft>
                </a:pPr>
                <a:r>
                  <a:rPr lang="en-US" sz="4000" b="1" dirty="0">
                    <a:latin typeface="Arial" panose="020B0604020202090204" pitchFamily="34" charset="0"/>
                    <a:ea typeface="Calibri" panose="020F0502020204030204" pitchFamily="34" charset="0"/>
                    <a:cs typeface="Arial" panose="020B0604020202090204" pitchFamily="34" charset="0"/>
                  </a:rPr>
                  <a:t>2. </a:t>
                </a:r>
                <a:r>
                  <a:rPr lang="en-US" sz="4000" dirty="0" err="1">
                    <a:latin typeface="Arial" panose="020B0604020202090204" pitchFamily="34" charset="0"/>
                    <a:ea typeface="Calibri" panose="020F0502020204030204" pitchFamily="34" charset="0"/>
                    <a:cs typeface="Arial" panose="020B0604020202090204" pitchFamily="34" charset="0"/>
                  </a:rPr>
                  <a:t>Một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khúc</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sông</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rộng</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khoảng</a:t>
                </a:r>
                <a:r>
                  <a:rPr lang="en-US" sz="4000" dirty="0">
                    <a:latin typeface="Arial" panose="020B0604020202090204" pitchFamily="34" charset="0"/>
                    <a:ea typeface="Calibri" panose="020F0502020204030204" pitchFamily="34" charset="0"/>
                    <a:cs typeface="Arial" panose="020B0604020202090204" pitchFamily="34" charset="0"/>
                  </a:rPr>
                  <a:t> 250 m. </a:t>
                </a:r>
                <a:r>
                  <a:rPr lang="en-US" sz="4000" dirty="0" err="1">
                    <a:latin typeface="Arial" panose="020B0604020202090204" pitchFamily="34" charset="0"/>
                    <a:ea typeface="Calibri" panose="020F0502020204030204" pitchFamily="34" charset="0"/>
                    <a:cs typeface="Arial" panose="020B0604020202090204" pitchFamily="34" charset="0"/>
                  </a:rPr>
                  <a:t>Một</a:t>
                </a:r>
                <a:r>
                  <a:rPr lang="en-US" sz="4000" dirty="0">
                    <a:latin typeface="Arial" panose="020B0604020202090204" pitchFamily="34" charset="0"/>
                    <a:ea typeface="Calibri" panose="020F0502020204030204" pitchFamily="34" charset="0"/>
                    <a:cs typeface="Arial" panose="020B0604020202090204" pitchFamily="34" charset="0"/>
                  </a:rPr>
                  <a:t> con </a:t>
                </a:r>
                <a:r>
                  <a:rPr lang="en-US" sz="4000" dirty="0" err="1">
                    <a:latin typeface="Arial" panose="020B0604020202090204" pitchFamily="34" charset="0"/>
                    <a:ea typeface="Calibri" panose="020F0502020204030204" pitchFamily="34" charset="0"/>
                    <a:cs typeface="Arial" panose="020B0604020202090204" pitchFamily="34" charset="0"/>
                  </a:rPr>
                  <a:t>đò</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chèo</a:t>
                </a:r>
                <a:r>
                  <a:rPr lang="en-US" sz="4000" dirty="0">
                    <a:latin typeface="Arial" panose="020B0604020202090204" pitchFamily="34" charset="0"/>
                    <a:ea typeface="Calibri" panose="020F0502020204030204" pitchFamily="34" charset="0"/>
                    <a:cs typeface="Arial" panose="020B0604020202090204" pitchFamily="34" charset="0"/>
                  </a:rPr>
                  <a:t> qua </a:t>
                </a:r>
                <a:r>
                  <a:rPr lang="en-US" sz="4000" dirty="0" err="1">
                    <a:latin typeface="Arial" panose="020B0604020202090204" pitchFamily="34" charset="0"/>
                    <a:ea typeface="Calibri" panose="020F0502020204030204" pitchFamily="34" charset="0"/>
                    <a:cs typeface="Arial" panose="020B0604020202090204" pitchFamily="34" charset="0"/>
                  </a:rPr>
                  <a:t>sông</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bị</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dòng</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nước</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đẩy</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xiên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nên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phải</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chèo</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khoảng</a:t>
                </a:r>
                <a:r>
                  <a:rPr lang="en-US" sz="4000" dirty="0">
                    <a:latin typeface="Arial" panose="020B0604020202090204" pitchFamily="34" charset="0"/>
                    <a:ea typeface="Calibri" panose="020F0502020204030204" pitchFamily="34" charset="0"/>
                    <a:cs typeface="Arial" panose="020B0604020202090204" pitchFamily="34" charset="0"/>
                  </a:rPr>
                  <a:t> 320 m </a:t>
                </a:r>
                <a:r>
                  <a:rPr lang="en-US" sz="4000" dirty="0" err="1">
                    <a:latin typeface="Arial" panose="020B0604020202090204" pitchFamily="34" charset="0"/>
                    <a:ea typeface="Calibri" panose="020F0502020204030204" pitchFamily="34" charset="0"/>
                    <a:cs typeface="Arial" panose="020B0604020202090204" pitchFamily="34" charset="0"/>
                  </a:rPr>
                  <a:t>mới</a:t>
                </a:r>
                <a:r>
                  <a:rPr lang="en-US" sz="4000" dirty="0">
                    <a:latin typeface="Arial" panose="020B0604020202090204" pitchFamily="34" charset="0"/>
                    <a:ea typeface="Calibri" panose="020F0502020204030204" pitchFamily="34" charset="0"/>
                    <a:cs typeface="Arial" panose="020B0604020202090204" pitchFamily="34" charset="0"/>
                  </a:rPr>
                  <a:t> sang </a:t>
                </a:r>
                <a:r>
                  <a:rPr lang="en-US" sz="4000" dirty="0" err="1">
                    <a:latin typeface="Arial" panose="020B0604020202090204" pitchFamily="34" charset="0"/>
                    <a:ea typeface="Calibri" panose="020F0502020204030204" pitchFamily="34" charset="0"/>
                    <a:cs typeface="Arial" panose="020B0604020202090204" pitchFamily="34" charset="0"/>
                  </a:rPr>
                  <a:t>được</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bờ</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bên</a:t>
                </a:r>
                <a:r>
                  <a:rPr lang="en-US" sz="4000" dirty="0">
                    <a:latin typeface="Arial" panose="020B0604020202090204" pitchFamily="34" charset="0"/>
                    <a:ea typeface="Calibri" panose="020F0502020204030204" pitchFamily="34" charset="0"/>
                    <a:cs typeface="Arial" panose="020B0604020202090204" pitchFamily="34" charset="0"/>
                  </a:rPr>
                  <a:t> kia. </a:t>
                </a:r>
                <a:r>
                  <a:rPr lang="en-US" sz="4000" dirty="0" err="1">
                    <a:latin typeface="Arial" panose="020B0604020202090204" pitchFamily="34" charset="0"/>
                    <a:ea typeface="Calibri" panose="020F0502020204030204" pitchFamily="34" charset="0"/>
                    <a:cs typeface="Arial" panose="020B0604020202090204" pitchFamily="34" charset="0"/>
                  </a:rPr>
                  <a:t>Hỏi</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dòng</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nước</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đã</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đẩy</a:t>
                </a:r>
                <a:r>
                  <a:rPr lang="en-US" sz="4000" dirty="0">
                    <a:latin typeface="Arial" panose="020B0604020202090204" pitchFamily="34" charset="0"/>
                    <a:ea typeface="Calibri" panose="020F0502020204030204" pitchFamily="34" charset="0"/>
                    <a:cs typeface="Arial" panose="020B0604020202090204" pitchFamily="34" charset="0"/>
                  </a:rPr>
                  <a:t> con </a:t>
                </a:r>
                <a:r>
                  <a:rPr lang="en-US" sz="4000" dirty="0" err="1">
                    <a:latin typeface="Arial" panose="020B0604020202090204" pitchFamily="34" charset="0"/>
                    <a:ea typeface="Calibri" panose="020F0502020204030204" pitchFamily="34" charset="0"/>
                    <a:cs typeface="Arial" panose="020B0604020202090204" pitchFamily="34" charset="0"/>
                  </a:rPr>
                  <a:t>đò</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đi</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lệch</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một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góc</a:t>
                </a:r>
                <a:r>
                  <a:rPr lang="en-US" sz="4000" dirty="0">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90204" pitchFamily="34" charset="0"/>
                      </a:rPr>
                      <m:t>𝛼</m:t>
                    </m:r>
                  </m:oMath>
                </a14:m>
                <a:r>
                  <a:rPr lang="en-US" sz="4000" dirty="0">
                    <a:effectLst/>
                    <a:latin typeface="Arial" panose="020B0604020202090204" pitchFamily="34" charset="0"/>
                    <a:ea typeface="Calibri" panose="020F0502020204030204" pitchFamily="34" charset="0"/>
                    <a:cs typeface="Arial" panose="020B0604020202090204" pitchFamily="34" charset="0"/>
                  </a:rPr>
                  <a:t> bằng bao nhiêu độ (làm tròn đến phút)? (H.4.15).</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675905" y="2095500"/>
                <a:ext cx="10051798" cy="5518242"/>
              </a:xfrm>
              <a:prstGeom prst="rect">
                <a:avLst/>
              </a:prstGeom>
              <a:blipFill rotWithShape="1">
                <a:blip r:embed="rId2"/>
                <a:stretch>
                  <a:fillRect l="-3" b="-251"/>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pic>
        <p:nvPicPr>
          <p:cNvPr id="9" name="Picture 8"/>
          <p:cNvPicPr>
            <a:picLocks noChangeAspect="1"/>
          </p:cNvPicPr>
          <p:nvPr/>
        </p:nvPicPr>
        <p:blipFill>
          <a:blip r:embed="rId1"/>
          <a:stretch>
            <a:fillRect/>
          </a:stretch>
        </p:blipFill>
        <p:spPr>
          <a:xfrm>
            <a:off x="12573000" y="2980224"/>
            <a:ext cx="4667067" cy="4326552"/>
          </a:xfrm>
          <a:prstGeom prst="rect">
            <a:avLst/>
          </a:prstGeom>
        </p:spPr>
      </p:pic>
      <mc:AlternateContent xmlns:mc="http://schemas.openxmlformats.org/markup-compatibility/2006">
        <mc:Choice xmlns:a14="http://schemas.microsoft.com/office/drawing/2010/main" Requires="a14">
          <p:sp>
            <p:nvSpPr>
              <p:cNvPr id="11" name="TextBox 10"/>
              <p:cNvSpPr txBox="1"/>
              <p:nvPr/>
            </p:nvSpPr>
            <p:spPr>
              <a:xfrm>
                <a:off x="934601" y="1409700"/>
                <a:ext cx="10703799" cy="6810069"/>
              </a:xfrm>
              <a:prstGeom prst="rect">
                <a:avLst/>
              </a:prstGeom>
              <a:noFill/>
            </p:spPr>
            <p:txBody>
              <a:bodyPr wrap="square">
                <a:spAutoFit/>
              </a:bodyPr>
              <a:lstStyle/>
              <a:p>
                <a:pPr>
                  <a:lnSpc>
                    <a:spcPct val="150000"/>
                  </a:lnSpc>
                  <a:spcBef>
                    <a:spcPts val="600"/>
                  </a:spcBef>
                  <a:spcAft>
                    <a:spcPts val="600"/>
                  </a:spcAft>
                </a:pPr>
                <a:r>
                  <a:rPr lang="en-US" sz="4000" b="1" dirty="0" err="1">
                    <a:solidFill>
                      <a:srgbClr val="FF0000"/>
                    </a:solidFill>
                    <a:effectLst/>
                    <a:latin typeface="Arial" panose="020B0604020202090204" pitchFamily="34" charset="0"/>
                    <a:ea typeface="Times New Roman" panose="02020503050405090304" pitchFamily="18" charset="0"/>
                    <a:cs typeface="Arial" panose="020B0604020202090204" pitchFamily="34" charset="0"/>
                  </a:rPr>
                  <a:t>Giải</a:t>
                </a:r>
                <a:endParaRPr lang="en-US" sz="4000" b="1" dirty="0">
                  <a:solidFill>
                    <a:srgbClr val="FF0000"/>
                  </a:solidFill>
                  <a:effectLst/>
                  <a:latin typeface="Arial" panose="020B0604020202090204" pitchFamily="34" charset="0"/>
                  <a:ea typeface="Times New Roman" panose="02020503050405090304" pitchFamily="18" charset="0"/>
                  <a:cs typeface="Arial" panose="020B0604020202090204" pitchFamily="34" charset="0"/>
                </a:endParaRPr>
              </a:p>
              <a:p>
                <a:pPr>
                  <a:lnSpc>
                    <a:spcPct val="150000"/>
                  </a:lnSpc>
                  <a:spcBef>
                    <a:spcPts val="600"/>
                  </a:spcBef>
                  <a:spcAft>
                    <a:spcPts val="600"/>
                  </a:spcAft>
                </a:pPr>
                <a:r>
                  <a:rPr lang="en-US" sz="4000" dirty="0" err="1">
                    <a:effectLst/>
                    <a:latin typeface="Arial" panose="020B0604020202090204" pitchFamily="34" charset="0"/>
                    <a:ea typeface="Times New Roman" panose="02020503050405090304" pitchFamily="18" charset="0"/>
                    <a:cs typeface="Arial" panose="020B0604020202090204" pitchFamily="34" charset="0"/>
                  </a:rPr>
                  <a:t>Xét</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ABC</m:t>
                    </m:r>
                  </m:oMath>
                </a14:m>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vuông</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tại</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m:t>
                    </m:r>
                  </m:oMath>
                </a14:m>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theo</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nghĩa</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tỉ</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số</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lượng</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giác</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côsin</a:t>
                </a:r>
                <a:r>
                  <a:rPr lang="en-US" sz="4000" dirty="0">
                    <a:effectLst/>
                    <a:latin typeface="Arial" panose="020B0604020202090204" pitchFamily="34" charset="0"/>
                    <a:ea typeface="Times New Roman" panose="02020503050405090304" pitchFamily="18" charset="0"/>
                    <a:cs typeface="Arial" panose="020B0604020202090204" pitchFamily="34" charset="0"/>
                  </a:rPr>
                  <a:t>, ta </a:t>
                </a:r>
                <a:r>
                  <a:rPr lang="en-US" sz="4000" dirty="0" err="1">
                    <a:effectLst/>
                    <a:latin typeface="Arial" panose="020B0604020202090204" pitchFamily="34" charset="0"/>
                    <a:ea typeface="Times New Roman" panose="02020503050405090304" pitchFamily="18" charset="0"/>
                    <a:cs typeface="Arial" panose="020B0604020202090204" pitchFamily="34" charset="0"/>
                  </a:rPr>
                  <a:t>có</a:t>
                </a:r>
                <a:r>
                  <a:rPr lang="en-US" sz="4000" dirty="0">
                    <a:effectLst/>
                    <a:latin typeface="Arial" panose="020B0604020202090204" pitchFamily="34" charset="0"/>
                    <a:ea typeface="Times New Roman" panose="02020503050405090304" pitchFamily="18"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cos</m:t>
                          </m:r>
                        </m:fName>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α</m:t>
                          </m:r>
                        </m:e>
                      </m:func>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AC</m:t>
                          </m:r>
                        </m:num>
                        <m:den>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BC</m:t>
                          </m:r>
                        </m:den>
                      </m:f>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250</m:t>
                          </m:r>
                        </m:num>
                        <m:den>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320</m:t>
                          </m:r>
                        </m:den>
                      </m:f>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25</m:t>
                          </m:r>
                        </m:num>
                        <m:den>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32</m:t>
                          </m:r>
                        </m:den>
                      </m:f>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err="1">
                    <a:effectLst/>
                    <a:latin typeface="Arial" panose="020B0604020202090204" pitchFamily="34" charset="0"/>
                    <a:ea typeface="Times New Roman" panose="02020503050405090304" pitchFamily="18" charset="0"/>
                    <a:cs typeface="Arial" panose="020B0604020202090204" pitchFamily="34" charset="0"/>
                  </a:rPr>
                  <a:t>Từ</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đó</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tìm</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được</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α</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38</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37</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pPr>
                <a:r>
                  <a:rPr lang="en-US" sz="4000" kern="0" dirty="0" err="1">
                    <a:effectLst/>
                    <a:latin typeface="Arial" panose="020B0604020202090204" pitchFamily="34" charset="0"/>
                    <a:ea typeface="Times New Roman" panose="02020503050405090304" pitchFamily="18" charset="0"/>
                    <a:cs typeface="Arial" panose="020B0604020202090204" pitchFamily="34" charset="0"/>
                  </a:rPr>
                  <a:t>Vậy</a:t>
                </a:r>
                <a:r>
                  <a:rPr lang="en-US" sz="4000" kern="0" dirty="0">
                    <a:effectLst/>
                    <a:latin typeface="Arial" panose="020B0604020202090204" pitchFamily="34" charset="0"/>
                    <a:ea typeface="Times New Roman" panose="02020503050405090304" pitchFamily="18" charset="0"/>
                    <a:cs typeface="Arial" panose="020B0604020202090204" pitchFamily="34" charset="0"/>
                  </a:rPr>
                  <a:t> </a:t>
                </a:r>
                <a:r>
                  <a:rPr lang="en-US" sz="4000" kern="0" dirty="0" err="1">
                    <a:effectLst/>
                    <a:latin typeface="Arial" panose="020B0604020202090204" pitchFamily="34" charset="0"/>
                    <a:ea typeface="Times New Roman" panose="02020503050405090304" pitchFamily="18" charset="0"/>
                    <a:cs typeface="Arial" panose="020B0604020202090204" pitchFamily="34" charset="0"/>
                  </a:rPr>
                  <a:t>dòng</a:t>
                </a:r>
                <a:r>
                  <a:rPr lang="en-US" sz="4000" kern="0" dirty="0">
                    <a:effectLst/>
                    <a:latin typeface="Arial" panose="020B0604020202090204" pitchFamily="34" charset="0"/>
                    <a:ea typeface="Times New Roman" panose="02020503050405090304" pitchFamily="18" charset="0"/>
                    <a:cs typeface="Arial" panose="020B0604020202090204" pitchFamily="34" charset="0"/>
                  </a:rPr>
                  <a:t> </a:t>
                </a:r>
                <a:r>
                  <a:rPr lang="en-US" sz="4000" kern="0" dirty="0" err="1">
                    <a:effectLst/>
                    <a:latin typeface="Arial" panose="020B0604020202090204" pitchFamily="34" charset="0"/>
                    <a:ea typeface="Times New Roman" panose="02020503050405090304" pitchFamily="18" charset="0"/>
                    <a:cs typeface="Arial" panose="020B0604020202090204" pitchFamily="34" charset="0"/>
                  </a:rPr>
                  <a:t>nước</a:t>
                </a:r>
                <a:r>
                  <a:rPr lang="en-US" sz="4000" kern="0" dirty="0">
                    <a:effectLst/>
                    <a:latin typeface="Arial" panose="020B0604020202090204" pitchFamily="34" charset="0"/>
                    <a:ea typeface="Times New Roman" panose="02020503050405090304" pitchFamily="18" charset="0"/>
                    <a:cs typeface="Arial" panose="020B0604020202090204" pitchFamily="34" charset="0"/>
                  </a:rPr>
                  <a:t> </a:t>
                </a:r>
                <a:r>
                  <a:rPr lang="en-US" sz="4000" kern="0" dirty="0" err="1">
                    <a:effectLst/>
                    <a:latin typeface="Arial" panose="020B0604020202090204" pitchFamily="34" charset="0"/>
                    <a:ea typeface="Times New Roman" panose="02020503050405090304" pitchFamily="18" charset="0"/>
                    <a:cs typeface="Arial" panose="020B0604020202090204" pitchFamily="34" charset="0"/>
                  </a:rPr>
                  <a:t>đã</a:t>
                </a:r>
                <a:r>
                  <a:rPr lang="en-US" sz="4000" kern="0" dirty="0">
                    <a:effectLst/>
                    <a:latin typeface="Arial" panose="020B0604020202090204" pitchFamily="34" charset="0"/>
                    <a:ea typeface="Times New Roman" panose="02020503050405090304" pitchFamily="18" charset="0"/>
                    <a:cs typeface="Arial" panose="020B0604020202090204" pitchFamily="34" charset="0"/>
                  </a:rPr>
                  <a:t> </a:t>
                </a:r>
                <a:r>
                  <a:rPr lang="en-US" sz="4000" kern="0" dirty="0" err="1">
                    <a:effectLst/>
                    <a:latin typeface="Arial" panose="020B0604020202090204" pitchFamily="34" charset="0"/>
                    <a:ea typeface="Times New Roman" panose="02020503050405090304" pitchFamily="18" charset="0"/>
                    <a:cs typeface="Arial" panose="020B0604020202090204" pitchFamily="34" charset="0"/>
                  </a:rPr>
                  <a:t>đẩy</a:t>
                </a:r>
                <a:r>
                  <a:rPr lang="en-US" sz="4000" kern="0" dirty="0">
                    <a:effectLst/>
                    <a:latin typeface="Arial" panose="020B0604020202090204" pitchFamily="34" charset="0"/>
                    <a:ea typeface="Times New Roman" panose="02020503050405090304" pitchFamily="18" charset="0"/>
                    <a:cs typeface="Arial" panose="020B0604020202090204" pitchFamily="34" charset="0"/>
                  </a:rPr>
                  <a:t> con </a:t>
                </a:r>
                <a:r>
                  <a:rPr lang="en-US" sz="4000" kern="0" dirty="0" err="1">
                    <a:effectLst/>
                    <a:latin typeface="Arial" panose="020B0604020202090204" pitchFamily="34" charset="0"/>
                    <a:ea typeface="Times New Roman" panose="02020503050405090304" pitchFamily="18" charset="0"/>
                    <a:cs typeface="Arial" panose="020B0604020202090204" pitchFamily="34" charset="0"/>
                  </a:rPr>
                  <a:t>đò</a:t>
                </a:r>
                <a:r>
                  <a:rPr lang="en-US" sz="4000" kern="0" dirty="0">
                    <a:effectLst/>
                    <a:latin typeface="Arial" panose="020B0604020202090204" pitchFamily="34" charset="0"/>
                    <a:ea typeface="Times New Roman" panose="02020503050405090304" pitchFamily="18" charset="0"/>
                    <a:cs typeface="Arial" panose="020B0604020202090204" pitchFamily="34" charset="0"/>
                  </a:rPr>
                  <a:t> </a:t>
                </a:r>
                <a:r>
                  <a:rPr lang="en-US" sz="4000" kern="0" dirty="0" err="1">
                    <a:effectLst/>
                    <a:latin typeface="Arial" panose="020B0604020202090204" pitchFamily="34" charset="0"/>
                    <a:ea typeface="Times New Roman" panose="02020503050405090304" pitchFamily="18" charset="0"/>
                    <a:cs typeface="Arial" panose="020B0604020202090204" pitchFamily="34" charset="0"/>
                  </a:rPr>
                  <a:t>đi</a:t>
                </a:r>
                <a:r>
                  <a:rPr lang="en-US" sz="4000" kern="0" dirty="0">
                    <a:effectLst/>
                    <a:latin typeface="Arial" panose="020B0604020202090204" pitchFamily="34" charset="0"/>
                    <a:ea typeface="Times New Roman" panose="02020503050405090304" pitchFamily="18" charset="0"/>
                    <a:cs typeface="Arial" panose="020B0604020202090204" pitchFamily="34" charset="0"/>
                  </a:rPr>
                  <a:t> </a:t>
                </a:r>
                <a:r>
                  <a:rPr lang="en-US" sz="4000" kern="0" dirty="0" err="1">
                    <a:effectLst/>
                    <a:latin typeface="Arial" panose="020B0604020202090204" pitchFamily="34" charset="0"/>
                    <a:ea typeface="Times New Roman" panose="02020503050405090304" pitchFamily="18" charset="0"/>
                    <a:cs typeface="Arial" panose="020B0604020202090204" pitchFamily="34" charset="0"/>
                  </a:rPr>
                  <a:t>lệch</a:t>
                </a:r>
                <a:r>
                  <a:rPr lang="en-US" sz="4000" kern="0" dirty="0">
                    <a:effectLst/>
                    <a:latin typeface="Arial" panose="020B0604020202090204" pitchFamily="34" charset="0"/>
                    <a:ea typeface="Times New Roman" panose="02020503050405090304" pitchFamily="18" charset="0"/>
                    <a:cs typeface="Arial" panose="020B0604020202090204" pitchFamily="34" charset="0"/>
                  </a:rPr>
                  <a:t> </a:t>
                </a:r>
                <a:r>
                  <a:rPr lang="en-US" sz="4000" kern="0" dirty="0" err="1">
                    <a:effectLst/>
                    <a:latin typeface="Arial" panose="020B0604020202090204" pitchFamily="34" charset="0"/>
                    <a:ea typeface="Times New Roman" panose="02020503050405090304" pitchFamily="18" charset="0"/>
                    <a:cs typeface="Arial" panose="020B0604020202090204" pitchFamily="34" charset="0"/>
                  </a:rPr>
                  <a:t>một</a:t>
                </a:r>
                <a:r>
                  <a:rPr lang="en-US" sz="4000" kern="0" dirty="0">
                    <a:effectLst/>
                    <a:latin typeface="Arial" panose="020B0604020202090204" pitchFamily="34" charset="0"/>
                    <a:ea typeface="Times New Roman" panose="02020503050405090304" pitchFamily="18" charset="0"/>
                    <a:cs typeface="Arial" panose="020B0604020202090204" pitchFamily="34" charset="0"/>
                  </a:rPr>
                  <a:t> </a:t>
                </a:r>
                <a:r>
                  <a:rPr lang="en-US" sz="4000" kern="0" dirty="0" err="1">
                    <a:effectLst/>
                    <a:latin typeface="Arial" panose="020B0604020202090204" pitchFamily="34" charset="0"/>
                    <a:ea typeface="Times New Roman" panose="02020503050405090304" pitchFamily="18" charset="0"/>
                    <a:cs typeface="Arial" panose="020B0604020202090204" pitchFamily="34" charset="0"/>
                  </a:rPr>
                  <a:t>góc</a:t>
                </a:r>
                <a:r>
                  <a:rPr lang="en-US" sz="4000" kern="0" dirty="0">
                    <a:effectLst/>
                    <a:latin typeface="Arial" panose="020B0604020202090204" pitchFamily="34" charset="0"/>
                    <a:ea typeface="Times New Roman" panose="02020503050405090304" pitchFamily="18" charset="0"/>
                    <a:cs typeface="Arial" panose="020B0604020202090204" pitchFamily="34" charset="0"/>
                  </a:rPr>
                  <a:t> </a:t>
                </a:r>
                <a:endParaRPr lang="en-US" sz="4000" dirty="0">
                  <a:latin typeface="Arial" panose="020B0604020202090204" pitchFamily="34" charset="0"/>
                  <a:cs typeface="Arial" panose="020B0604020202090204" pitchFamily="34"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934601" y="1409700"/>
                <a:ext cx="10703799" cy="6810069"/>
              </a:xfrm>
              <a:prstGeom prst="rect">
                <a:avLst/>
              </a:prstGeom>
              <a:blipFill rotWithShape="1">
                <a:blip r:embed="rId2"/>
                <a:stretch>
                  <a:fillRect l="-5" r="1" b="5"/>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barn(inVertical)">
                                      <p:cBhvr>
                                        <p:cTn id="13" dur="500"/>
                                        <p:tgtEl>
                                          <p:spTgt spid="11">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barn(inVertical)">
                                      <p:cBhvr>
                                        <p:cTn id="16" dur="500"/>
                                        <p:tgtEl>
                                          <p:spTgt spid="11">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barn(inVertical)">
                                      <p:cBhvr>
                                        <p:cTn id="19" dur="500"/>
                                        <p:tgtEl>
                                          <p:spTgt spid="11">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arn(inVertical)">
                                      <p:cBhvr>
                                        <p:cTn id="2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1E6"/>
        </a:solidFill>
        <a:effectLst/>
      </p:bgPr>
    </p:bg>
    <p:spTree>
      <p:nvGrpSpPr>
        <p:cNvPr id="1" name=""/>
        <p:cNvGrpSpPr/>
        <p:nvPr/>
      </p:nvGrpSpPr>
      <p:grpSpPr>
        <a:xfrm>
          <a:off x="0" y="0"/>
          <a:ext cx="0" cy="0"/>
          <a:chOff x="0" y="0"/>
          <a:chExt cx="0" cy="0"/>
        </a:xfrm>
      </p:grpSpPr>
      <p:sp>
        <p:nvSpPr>
          <p:cNvPr id="3" name="Freeform 3"/>
          <p:cNvSpPr/>
          <p:nvPr/>
        </p:nvSpPr>
        <p:spPr>
          <a:xfrm>
            <a:off x="16379157" y="1409700"/>
            <a:ext cx="4387145" cy="9174638"/>
          </a:xfrm>
          <a:custGeom>
            <a:avLst/>
            <a:gdLst/>
            <a:ahLst/>
            <a:cxnLst/>
            <a:rect l="l" t="t" r="r" b="b"/>
            <a:pathLst>
              <a:path w="4387145" h="9174638">
                <a:moveTo>
                  <a:pt x="0" y="0"/>
                </a:moveTo>
                <a:lnTo>
                  <a:pt x="4387145" y="0"/>
                </a:lnTo>
                <a:lnTo>
                  <a:pt x="4387145" y="9174638"/>
                </a:lnTo>
                <a:lnTo>
                  <a:pt x="0" y="917463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SG"/>
          </a:p>
        </p:txBody>
      </p:sp>
      <p:grpSp>
        <p:nvGrpSpPr>
          <p:cNvPr id="4" name="Group 4"/>
          <p:cNvGrpSpPr/>
          <p:nvPr/>
        </p:nvGrpSpPr>
        <p:grpSpPr>
          <a:xfrm>
            <a:off x="-490194" y="9770498"/>
            <a:ext cx="19548795" cy="1192236"/>
            <a:chOff x="0" y="0"/>
            <a:chExt cx="5148654" cy="314004"/>
          </a:xfrm>
        </p:grpSpPr>
        <p:sp>
          <p:nvSpPr>
            <p:cNvPr id="5" name="Freeform 5"/>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6" name="TextBox 6"/>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7" name="TextBox 7"/>
          <p:cNvSpPr txBox="1"/>
          <p:nvPr/>
        </p:nvSpPr>
        <p:spPr>
          <a:xfrm>
            <a:off x="1123768" y="2893536"/>
            <a:ext cx="16135533" cy="2858796"/>
          </a:xfrm>
          <a:prstGeom prst="rect">
            <a:avLst/>
          </a:prstGeom>
        </p:spPr>
        <p:txBody>
          <a:bodyPr wrap="square" lIns="0" tIns="0" rIns="0" bIns="0" rtlCol="0" anchor="t">
            <a:spAutoFit/>
          </a:bodyPr>
          <a:lstStyle/>
          <a:p>
            <a:pPr marL="0" lvl="0" indent="0" algn="ctr">
              <a:lnSpc>
                <a:spcPct val="150000"/>
              </a:lnSpc>
              <a:spcBef>
                <a:spcPct val="0"/>
              </a:spcBef>
            </a:pPr>
            <a:r>
              <a:rPr lang="en-US" sz="6600" b="1" u="none" strike="noStrike" dirty="0">
                <a:solidFill>
                  <a:srgbClr val="724E39"/>
                </a:solidFill>
                <a:latin typeface="Arial" panose="020B0604020202090204" pitchFamily="34" charset="0"/>
                <a:cs typeface="Arial" panose="020B0604020202090204" pitchFamily="34" charset="0"/>
              </a:rPr>
              <a:t>2. </a:t>
            </a:r>
            <a:endParaRPr lang="en-US" sz="6600" b="1" u="none" strike="noStrike" dirty="0">
              <a:solidFill>
                <a:srgbClr val="724E39"/>
              </a:solidFill>
              <a:latin typeface="Arial" panose="020B0604020202090204" pitchFamily="34" charset="0"/>
              <a:cs typeface="Arial" panose="020B0604020202090204" pitchFamily="34" charset="0"/>
            </a:endParaRPr>
          </a:p>
          <a:p>
            <a:pPr marL="0" lvl="0" indent="0" algn="ctr">
              <a:lnSpc>
                <a:spcPct val="150000"/>
              </a:lnSpc>
              <a:spcBef>
                <a:spcPct val="0"/>
              </a:spcBef>
            </a:pPr>
            <a:r>
              <a:rPr lang="en-US" sz="6600" b="1" u="none" strike="noStrike" dirty="0">
                <a:solidFill>
                  <a:srgbClr val="724E39"/>
                </a:solidFill>
                <a:latin typeface="Arial" panose="020B0604020202090204" pitchFamily="34" charset="0"/>
                <a:cs typeface="Arial" panose="020B0604020202090204" pitchFamily="34" charset="0"/>
              </a:rPr>
              <a:t>HỆ THỨC GIỮA HAI CẠNH GÓC VUÔNG</a:t>
            </a:r>
            <a:endParaRPr lang="en-US" sz="6600" b="1" u="none" strike="noStrike" dirty="0">
              <a:solidFill>
                <a:srgbClr val="724E39"/>
              </a:solidFill>
              <a:latin typeface="Arial" panose="020B0604020202090204" pitchFamily="34" charset="0"/>
              <a:cs typeface="Arial" panose="020B0604020202090204" pitchFamily="34" charset="0"/>
            </a:endParaRPr>
          </a:p>
        </p:txBody>
      </p:sp>
      <p:sp>
        <p:nvSpPr>
          <p:cNvPr id="8" name="Freeform 8"/>
          <p:cNvSpPr/>
          <p:nvPr/>
        </p:nvSpPr>
        <p:spPr>
          <a:xfrm rot="538551">
            <a:off x="4307331" y="2032242"/>
            <a:ext cx="630413" cy="556340"/>
          </a:xfrm>
          <a:custGeom>
            <a:avLst/>
            <a:gdLst/>
            <a:ahLst/>
            <a:cxnLst/>
            <a:rect l="l" t="t" r="r" b="b"/>
            <a:pathLst>
              <a:path w="630413" h="556340">
                <a:moveTo>
                  <a:pt x="0" y="0"/>
                </a:moveTo>
                <a:lnTo>
                  <a:pt x="630413" y="0"/>
                </a:lnTo>
                <a:lnTo>
                  <a:pt x="630413" y="556340"/>
                </a:lnTo>
                <a:lnTo>
                  <a:pt x="0" y="556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9" name="Freeform 9"/>
          <p:cNvSpPr/>
          <p:nvPr/>
        </p:nvSpPr>
        <p:spPr>
          <a:xfrm rot="538551">
            <a:off x="13244522" y="2791753"/>
            <a:ext cx="564001" cy="497731"/>
          </a:xfrm>
          <a:custGeom>
            <a:avLst/>
            <a:gdLst/>
            <a:ahLst/>
            <a:cxnLst/>
            <a:rect l="l" t="t" r="r" b="b"/>
            <a:pathLst>
              <a:path w="564001" h="497731">
                <a:moveTo>
                  <a:pt x="0" y="0"/>
                </a:moveTo>
                <a:lnTo>
                  <a:pt x="564001" y="0"/>
                </a:lnTo>
                <a:lnTo>
                  <a:pt x="564001" y="497731"/>
                </a:lnTo>
                <a:lnTo>
                  <a:pt x="0" y="4977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0" name="Freeform 10"/>
          <p:cNvSpPr/>
          <p:nvPr/>
        </p:nvSpPr>
        <p:spPr>
          <a:xfrm>
            <a:off x="15061321" y="8377088"/>
            <a:ext cx="3105092" cy="1393410"/>
          </a:xfrm>
          <a:custGeom>
            <a:avLst/>
            <a:gdLst/>
            <a:ahLst/>
            <a:cxnLst/>
            <a:rect l="l" t="t" r="r" b="b"/>
            <a:pathLst>
              <a:path w="3105092" h="1393410">
                <a:moveTo>
                  <a:pt x="0" y="0"/>
                </a:moveTo>
                <a:lnTo>
                  <a:pt x="3105092" y="0"/>
                </a:lnTo>
                <a:lnTo>
                  <a:pt x="3105092" y="1393410"/>
                </a:lnTo>
                <a:lnTo>
                  <a:pt x="0" y="13934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3" name="Freeform 13"/>
          <p:cNvSpPr/>
          <p:nvPr/>
        </p:nvSpPr>
        <p:spPr>
          <a:xfrm rot="-1482225" flipH="1">
            <a:off x="14785775" y="1252724"/>
            <a:ext cx="2270783" cy="1467493"/>
          </a:xfrm>
          <a:custGeom>
            <a:avLst/>
            <a:gdLst/>
            <a:ahLst/>
            <a:cxnLst/>
            <a:rect l="l" t="t" r="r" b="b"/>
            <a:pathLst>
              <a:path w="2270783" h="1467493">
                <a:moveTo>
                  <a:pt x="2270783" y="0"/>
                </a:moveTo>
                <a:lnTo>
                  <a:pt x="0" y="0"/>
                </a:lnTo>
                <a:lnTo>
                  <a:pt x="0" y="1467493"/>
                </a:lnTo>
                <a:lnTo>
                  <a:pt x="2270783" y="1467493"/>
                </a:lnTo>
                <a:lnTo>
                  <a:pt x="22707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9" name="Rectangle 8"/>
          <p:cNvSpPr/>
          <p:nvPr/>
        </p:nvSpPr>
        <p:spPr>
          <a:xfrm>
            <a:off x="414867" y="350527"/>
            <a:ext cx="4648200" cy="1524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800" b="1" dirty="0">
                <a:latin typeface="Arial" panose="020B0604020202090204" pitchFamily="34" charset="0"/>
                <a:cs typeface="Arial" panose="020B0604020202090204" pitchFamily="34" charset="0"/>
              </a:rPr>
              <a:t>HOẠT ĐỘNG 2</a:t>
            </a:r>
            <a:endParaRPr lang="en-US" sz="4800" b="1" dirty="0">
              <a:latin typeface="Arial" panose="020B0604020202090204" pitchFamily="34" charset="0"/>
              <a:cs typeface="Arial" panose="020B0604020202090204" pitchFamily="34" charset="0"/>
            </a:endParaRPr>
          </a:p>
        </p:txBody>
      </p:sp>
      <mc:AlternateContent xmlns:mc="http://schemas.openxmlformats.org/markup-compatibility/2006">
        <mc:Choice xmlns:a14="http://schemas.microsoft.com/office/drawing/2010/main" Requires="a14">
          <p:sp>
            <p:nvSpPr>
              <p:cNvPr id="11" name="TextBox 10"/>
              <p:cNvSpPr txBox="1"/>
              <p:nvPr/>
            </p:nvSpPr>
            <p:spPr>
              <a:xfrm>
                <a:off x="381000" y="2111214"/>
                <a:ext cx="17073319" cy="6518516"/>
              </a:xfrm>
              <a:prstGeom prst="rect">
                <a:avLst/>
              </a:prstGeom>
              <a:noFill/>
            </p:spPr>
            <p:txBody>
              <a:bodyPr wrap="square">
                <a:spAutoFit/>
              </a:bodyPr>
              <a:lstStyle/>
              <a:p>
                <a:pPr algn="just">
                  <a:lnSpc>
                    <a:spcPct val="200000"/>
                  </a:lnSpc>
                  <a:spcBef>
                    <a:spcPts val="600"/>
                  </a:spcBef>
                  <a:spcAft>
                    <a:spcPts val="600"/>
                  </a:spcAft>
                </a:pPr>
                <a:r>
                  <a:rPr lang="en-US" sz="4000" dirty="0" err="1">
                    <a:effectLst/>
                    <a:latin typeface="Arial" panose="020B0604020202090204" pitchFamily="34" charset="0"/>
                    <a:ea typeface="Calibri" panose="020F0502020204030204" pitchFamily="34" charset="0"/>
                    <a:cs typeface="Arial" panose="020B0604020202090204" pitchFamily="34" charset="0"/>
                  </a:rPr>
                  <a:t>X</a:t>
                </a:r>
                <a:r>
                  <a:rPr lang="en-US" sz="4000" dirty="0" err="1">
                    <a:latin typeface="Arial" panose="020B0604020202090204" pitchFamily="34" charset="0"/>
                    <a:ea typeface="Calibri" panose="020F0502020204030204" pitchFamily="34" charset="0"/>
                    <a:cs typeface="Arial" panose="020B0604020202090204" pitchFamily="34" charset="0"/>
                  </a:rPr>
                  <a:t>ét</a:t>
                </a:r>
                <a:r>
                  <a:rPr lang="en-US" sz="4000" dirty="0">
                    <a:latin typeface="Arial" panose="020B0604020202090204" pitchFamily="34" charset="0"/>
                    <a:ea typeface="Calibri" panose="020F0502020204030204" pitchFamily="34" charset="0"/>
                    <a:cs typeface="Arial" panose="020B0604020202090204" pitchFamily="34" charset="0"/>
                  </a:rPr>
                  <a:t> tam </a:t>
                </a:r>
                <a:r>
                  <a:rPr lang="en-US" sz="4000" dirty="0" err="1">
                    <a:latin typeface="Arial" panose="020B0604020202090204" pitchFamily="34" charset="0"/>
                    <a:ea typeface="Calibri" panose="020F0502020204030204" pitchFamily="34" charset="0"/>
                    <a:cs typeface="Arial" panose="020B0604020202090204" pitchFamily="34" charset="0"/>
                  </a:rPr>
                  <a:t>giác</a:t>
                </a:r>
                <a:r>
                  <a:rPr lang="en-US" sz="4000" dirty="0">
                    <a:latin typeface="Arial" panose="020B0604020202090204" pitchFamily="34" charset="0"/>
                    <a:ea typeface="Calibri" panose="020F0502020204030204" pitchFamily="34" charset="0"/>
                    <a:cs typeface="Arial" panose="020B0604020202090204" pitchFamily="34" charset="0"/>
                  </a:rPr>
                  <a:t> ABC </a:t>
                </a:r>
                <a:r>
                  <a:rPr lang="en-US" sz="4000" dirty="0" err="1">
                    <a:latin typeface="Arial" panose="020B0604020202090204" pitchFamily="34" charset="0"/>
                    <a:ea typeface="Calibri" panose="020F0502020204030204" pitchFamily="34" charset="0"/>
                    <a:cs typeface="Arial" panose="020B0604020202090204" pitchFamily="34" charset="0"/>
                  </a:rPr>
                  <a:t>trong</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Hình</a:t>
                </a:r>
                <a:r>
                  <a:rPr lang="en-US" sz="4000" dirty="0">
                    <a:latin typeface="Arial" panose="020B0604020202090204" pitchFamily="34" charset="0"/>
                    <a:ea typeface="Calibri" panose="020F0502020204030204" pitchFamily="34" charset="0"/>
                    <a:cs typeface="Arial" panose="020B0604020202090204" pitchFamily="34" charset="0"/>
                  </a:rPr>
                  <a:t> 4.16.</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200000"/>
                  </a:lnSpc>
                  <a:spcBef>
                    <a:spcPts val="600"/>
                  </a:spcBef>
                  <a:spcAft>
                    <a:spcPts val="600"/>
                  </a:spcAft>
                </a:pPr>
                <a:r>
                  <a:rPr lang="en-US" sz="4000" dirty="0">
                    <a:effectLst/>
                    <a:latin typeface="Arial" panose="020B0604020202090204" pitchFamily="34" charset="0"/>
                    <a:ea typeface="Calibri" panose="020F0502020204030204" pitchFamily="34" charset="0"/>
                    <a:cs typeface="Arial" panose="020B0604020202090204" pitchFamily="34" charset="0"/>
                  </a:rPr>
                  <a:t>a) </a:t>
                </a:r>
                <a:r>
                  <a:rPr lang="en-US" sz="4000" dirty="0" err="1">
                    <a:effectLst/>
                    <a:latin typeface="Arial" panose="020B0604020202090204" pitchFamily="34" charset="0"/>
                    <a:ea typeface="Calibri" panose="020F0502020204030204" pitchFamily="34" charset="0"/>
                    <a:cs typeface="Arial" panose="020B0604020202090204" pitchFamily="34" charset="0"/>
                  </a:rPr>
                  <a:t>Viết</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các</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tỉ</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số</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lượng</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giác</a:t>
                </a:r>
                <a:r>
                  <a:rPr lang="en-US" sz="4000" dirty="0">
                    <a:effectLst/>
                    <a:latin typeface="Arial" panose="020B0604020202090204" pitchFamily="34" charset="0"/>
                    <a:ea typeface="Calibri" panose="020F0502020204030204" pitchFamily="34" charset="0"/>
                    <a:cs typeface="Arial" panose="020B0604020202090204" pitchFamily="34" charset="0"/>
                  </a:rPr>
                  <a:t> tang, </a:t>
                </a:r>
                <a:r>
                  <a:rPr lang="en-US" sz="4000" dirty="0" err="1">
                    <a:effectLst/>
                    <a:latin typeface="Arial" panose="020B0604020202090204" pitchFamily="34" charset="0"/>
                    <a:ea typeface="Calibri" panose="020F0502020204030204" pitchFamily="34" charset="0"/>
                    <a:cs typeface="Arial" panose="020B0604020202090204" pitchFamily="34" charset="0"/>
                  </a:rPr>
                  <a:t>côtang</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của</a:t>
                </a:r>
                <a:r>
                  <a:rPr lang="en-US" sz="4000" dirty="0">
                    <a:effectLst/>
                    <a:latin typeface="Arial" panose="020B0604020202090204" pitchFamily="34" charset="0"/>
                    <a:ea typeface="Calibri" panose="020F0502020204030204" pitchFamily="34"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200000"/>
                  </a:lnSpc>
                  <a:spcBef>
                    <a:spcPts val="600"/>
                  </a:spcBef>
                  <a:spcAft>
                    <a:spcPts val="600"/>
                  </a:spcAft>
                </a:pPr>
                <a:r>
                  <a:rPr lang="en-US" sz="4000" dirty="0" err="1">
                    <a:effectLst/>
                    <a:latin typeface="Arial" panose="020B0604020202090204" pitchFamily="34" charset="0"/>
                    <a:ea typeface="Calibri" panose="020F0502020204030204" pitchFamily="34" charset="0"/>
                    <a:cs typeface="Arial" panose="020B0604020202090204" pitchFamily="34" charset="0"/>
                  </a:rPr>
                  <a:t>góc</a:t>
                </a:r>
                <a:r>
                  <a:rPr lang="en-US"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B</m:t>
                    </m:r>
                  </m:oMath>
                </a14:m>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và</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góc</a:t>
                </a:r>
                <a:r>
                  <a:rPr lang="en-US"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C</m:t>
                    </m:r>
                  </m:oMath>
                </a14:m>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theo</a:t>
                </a:r>
                <a:r>
                  <a:rPr lang="en-US"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b</m:t>
                    </m:r>
                    <m:r>
                      <a:rPr lang="en-US" sz="4000" i="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c</m:t>
                    </m:r>
                  </m:oMath>
                </a14:m>
                <a:r>
                  <a:rPr lang="en-US" sz="4000" dirty="0">
                    <a:effectLst/>
                    <a:latin typeface="Arial" panose="020B0604020202090204" pitchFamily="34" charset="0"/>
                    <a:ea typeface="Calibri" panose="020F0502020204030204" pitchFamily="34"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200000"/>
                  </a:lnSpc>
                  <a:spcBef>
                    <a:spcPts val="600"/>
                  </a:spcBef>
                  <a:spcAft>
                    <a:spcPts val="600"/>
                  </a:spcAft>
                </a:pPr>
                <a:r>
                  <a:rPr lang="en-US" sz="4000" dirty="0">
                    <a:effectLst/>
                    <a:latin typeface="Arial" panose="020B0604020202090204" pitchFamily="34" charset="0"/>
                    <a:ea typeface="Calibri" panose="020F0502020204030204" pitchFamily="34" charset="0"/>
                    <a:cs typeface="Arial" panose="020B0604020202090204" pitchFamily="34" charset="0"/>
                  </a:rPr>
                  <a:t>b) </a:t>
                </a:r>
                <a:r>
                  <a:rPr lang="en-US" sz="4000" dirty="0" err="1">
                    <a:effectLst/>
                    <a:latin typeface="Arial" panose="020B0604020202090204" pitchFamily="34" charset="0"/>
                    <a:ea typeface="Calibri" panose="020F0502020204030204" pitchFamily="34" charset="0"/>
                    <a:cs typeface="Arial" panose="020B0604020202090204" pitchFamily="34" charset="0"/>
                  </a:rPr>
                  <a:t>Tính</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mỗi</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cạnh</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góc</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vuông</a:t>
                </a:r>
                <a:r>
                  <a:rPr lang="en-US"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b</m:t>
                    </m:r>
                  </m:oMath>
                </a14:m>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và</a:t>
                </a:r>
                <a:r>
                  <a:rPr lang="en-US"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c</m:t>
                    </m:r>
                  </m:oMath>
                </a14:m>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theo</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cạnh</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góc</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vuông</a:t>
                </a:r>
                <a:r>
                  <a:rPr lang="en-US" sz="4000" dirty="0">
                    <a:effectLst/>
                    <a:latin typeface="Arial" panose="020B0604020202090204" pitchFamily="34" charset="0"/>
                    <a:ea typeface="Calibri" panose="020F0502020204030204" pitchFamily="34" charset="0"/>
                    <a:cs typeface="Arial" panose="020B0604020202090204" pitchFamily="34" charset="0"/>
                  </a:rPr>
                  <a:t> kia </a:t>
                </a:r>
                <a:r>
                  <a:rPr lang="en-US" sz="4000" dirty="0" err="1">
                    <a:effectLst/>
                    <a:latin typeface="Arial" panose="020B0604020202090204" pitchFamily="34" charset="0"/>
                    <a:ea typeface="Calibri" panose="020F0502020204030204" pitchFamily="34" charset="0"/>
                    <a:cs typeface="Arial" panose="020B0604020202090204" pitchFamily="34" charset="0"/>
                  </a:rPr>
                  <a:t>và</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các</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tỉ</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số</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lượng</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giác</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trên</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của</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góc</a:t>
                </a:r>
                <a:r>
                  <a:rPr lang="en-US"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B</m:t>
                    </m:r>
                  </m:oMath>
                </a14:m>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và</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góc</a:t>
                </a:r>
                <a:r>
                  <a:rPr lang="en-US"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C</m:t>
                    </m:r>
                  </m:oMath>
                </a14:m>
                <a:r>
                  <a:rPr lang="en-US" sz="4000" dirty="0">
                    <a:effectLst/>
                    <a:latin typeface="Arial" panose="020B0604020202090204" pitchFamily="34" charset="0"/>
                    <a:ea typeface="Calibri" panose="020F0502020204030204" pitchFamily="34"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381000" y="2111214"/>
                <a:ext cx="17073319" cy="6518516"/>
              </a:xfrm>
              <a:prstGeom prst="rect">
                <a:avLst/>
              </a:prstGeom>
              <a:blipFill rotWithShape="1">
                <a:blip r:embed="rId1"/>
                <a:stretch>
                  <a:fillRect t="-7" b="-1226"/>
                </a:stretch>
              </a:blipFill>
            </p:spPr>
            <p:txBody>
              <a:bodyPr/>
              <a:lstStyle/>
              <a:p>
                <a:r>
                  <a:rPr lang="en-US" altLang="en-US">
                    <a:noFill/>
                  </a:rPr>
                  <a:t> </a:t>
                </a:r>
              </a:p>
            </p:txBody>
          </p:sp>
        </mc:Fallback>
      </mc:AlternateContent>
      <p:pic>
        <p:nvPicPr>
          <p:cNvPr id="14" name="Picture 13"/>
          <p:cNvPicPr>
            <a:picLocks noChangeAspect="1"/>
          </p:cNvPicPr>
          <p:nvPr/>
        </p:nvPicPr>
        <p:blipFill>
          <a:blip r:embed="rId2"/>
          <a:stretch>
            <a:fillRect/>
          </a:stretch>
        </p:blipFill>
        <p:spPr>
          <a:xfrm>
            <a:off x="10577547" y="1435480"/>
            <a:ext cx="6876772" cy="4381660"/>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10" name="TextBox 9"/>
              <p:cNvSpPr txBox="1"/>
              <p:nvPr/>
            </p:nvSpPr>
            <p:spPr>
              <a:xfrm>
                <a:off x="1708621" y="1687434"/>
                <a:ext cx="5510294" cy="2840586"/>
              </a:xfrm>
              <a:prstGeom prst="rect">
                <a:avLst/>
              </a:prstGeom>
              <a:noFill/>
            </p:spPr>
            <p:txBody>
              <a:bodyPr wrap="square">
                <a:spAutoFit/>
              </a:bodyPr>
              <a:lstStyle/>
              <a:p>
                <a:pPr>
                  <a:lnSpc>
                    <a:spcPct val="150000"/>
                  </a:lnSpc>
                  <a:spcBef>
                    <a:spcPts val="600"/>
                  </a:spcBef>
                  <a:spcAft>
                    <a:spcPts val="600"/>
                  </a:spcAft>
                </a:pPr>
                <a:r>
                  <a:rPr lang="en-US" sz="4000" dirty="0">
                    <a:solidFill>
                      <a:srgbClr val="FF0000"/>
                    </a:solidFill>
                    <a:effectLst/>
                    <a:latin typeface="Arial" panose="020B0604020202090204" pitchFamily="34" charset="0"/>
                    <a:ea typeface="Calibri" panose="020F0502020204030204" pitchFamily="34" charset="0"/>
                    <a:cs typeface="Arial" panose="020B0604020202090204" pitchFamily="34" charset="0"/>
                  </a:rPr>
                  <a:t>a)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tan</m:t>
                        </m:r>
                      </m:fName>
                      <m:e>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B</m:t>
                        </m:r>
                        <m:r>
                          <a:rPr lang="en-US" sz="4000" i="0">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Pr>
                          <m:num>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b</m:t>
                            </m:r>
                          </m:num>
                          <m:den>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c</m:t>
                            </m:r>
                          </m:den>
                        </m:f>
                        <m:r>
                          <a:rPr lang="en-US" sz="4000" i="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cot</m:t>
                            </m:r>
                          </m:fName>
                          <m:e>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B</m:t>
                            </m:r>
                            <m:r>
                              <a:rPr lang="en-US" sz="4000" i="0">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Pr>
                              <m:num>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c</m:t>
                                </m:r>
                              </m:num>
                              <m:den>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b</m:t>
                                </m:r>
                              </m:den>
                            </m:f>
                          </m:e>
                        </m:func>
                      </m:e>
                    </m:func>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tan</m:t>
                        </m:r>
                      </m:fName>
                      <m:e>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C</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c</m:t>
                            </m:r>
                          </m:num>
                          <m:den>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b</m:t>
                            </m:r>
                          </m:den>
                        </m:f>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cot</m:t>
                            </m:r>
                          </m:fName>
                          <m:e>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C</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b</m:t>
                                </m:r>
                              </m:num>
                              <m:den>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c</m:t>
                                </m:r>
                              </m:den>
                            </m:f>
                          </m:e>
                        </m:func>
                      </m:e>
                    </m:func>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1708621" y="1687434"/>
                <a:ext cx="5510294" cy="2840586"/>
              </a:xfrm>
              <a:prstGeom prst="rect">
                <a:avLst/>
              </a:prstGeom>
              <a:blipFill rotWithShape="1">
                <a:blip r:embed="rId1"/>
                <a:stretch>
                  <a:fillRect l="-9" t="-8" r="4" b="17"/>
                </a:stretch>
              </a:blipFill>
            </p:spPr>
            <p:txBody>
              <a:bodyPr/>
              <a:lstStyle/>
              <a:p>
                <a:r>
                  <a:rPr lang="en-US" altLang="en-US">
                    <a:noFill/>
                  </a:rPr>
                  <a:t> </a:t>
                </a:r>
              </a:p>
            </p:txBody>
          </p:sp>
        </mc:Fallback>
      </mc:AlternateContent>
      <p:sp>
        <p:nvSpPr>
          <p:cNvPr id="11" name="TextBox 10"/>
          <p:cNvSpPr txBox="1"/>
          <p:nvPr/>
        </p:nvSpPr>
        <p:spPr>
          <a:xfrm>
            <a:off x="7989516" y="1000715"/>
            <a:ext cx="1154483" cy="707886"/>
          </a:xfrm>
          <a:prstGeom prst="rect">
            <a:avLst/>
          </a:prstGeom>
          <a:noFill/>
        </p:spPr>
        <p:txBody>
          <a:bodyPr wrap="none" rtlCol="0">
            <a:spAutoFit/>
          </a:bodyPr>
          <a:lstStyle/>
          <a:p>
            <a:r>
              <a:rPr lang="en-US" sz="4000" b="1" dirty="0">
                <a:solidFill>
                  <a:srgbClr val="FF0000"/>
                </a:solidFill>
                <a:latin typeface="Arial" panose="020B0604020202090204" pitchFamily="34" charset="0"/>
                <a:cs typeface="Arial" panose="020B0604020202090204" pitchFamily="34" charset="0"/>
              </a:rPr>
              <a:t>Giải</a:t>
            </a:r>
            <a:endParaRPr lang="en-US" sz="4000" b="1" dirty="0">
              <a:solidFill>
                <a:srgbClr val="FF0000"/>
              </a:solidFill>
              <a:latin typeface="Arial" panose="020B0604020202090204" pitchFamily="34" charset="0"/>
              <a:cs typeface="Arial" panose="020B0604020202090204" pitchFamily="34" charset="0"/>
            </a:endParaRPr>
          </a:p>
        </p:txBody>
      </p:sp>
      <mc:AlternateContent xmlns:mc="http://schemas.openxmlformats.org/markup-compatibility/2006">
        <mc:Choice xmlns:a14="http://schemas.microsoft.com/office/drawing/2010/main" Requires="a14">
          <p:sp>
            <p:nvSpPr>
              <p:cNvPr id="12" name="TextBox 11"/>
              <p:cNvSpPr txBox="1"/>
              <p:nvPr/>
            </p:nvSpPr>
            <p:spPr>
              <a:xfrm>
                <a:off x="9318070" y="1882252"/>
                <a:ext cx="7603067" cy="6716903"/>
              </a:xfrm>
              <a:prstGeom prst="rect">
                <a:avLst/>
              </a:prstGeom>
              <a:noFill/>
            </p:spPr>
            <p:txBody>
              <a:bodyPr wrap="square">
                <a:spAutoFit/>
              </a:bodyPr>
              <a:lstStyle/>
              <a:p>
                <a:pPr>
                  <a:lnSpc>
                    <a:spcPct val="150000"/>
                  </a:lnSpc>
                  <a:spcBef>
                    <a:spcPts val="600"/>
                  </a:spcBef>
                  <a:spcAft>
                    <a:spcPts val="600"/>
                  </a:spcAft>
                </a:pPr>
                <a:r>
                  <a:rPr lang="en-US" sz="4000" dirty="0">
                    <a:solidFill>
                      <a:srgbClr val="FF0000"/>
                    </a:solidFill>
                    <a:effectLst/>
                    <a:latin typeface="Arial" panose="020B0604020202090204" pitchFamily="34" charset="0"/>
                    <a:ea typeface="Times New Roman" panose="02020503050405090304" pitchFamily="18" charset="0"/>
                    <a:cs typeface="Arial" panose="020B0604020202090204" pitchFamily="34" charset="0"/>
                  </a:rPr>
                  <a:t>b) </a:t>
                </a:r>
                <a:r>
                  <a:rPr lang="en-US" sz="4000" dirty="0">
                    <a:effectLst/>
                    <a:latin typeface="Arial" panose="020B0604020202090204" pitchFamily="34" charset="0"/>
                    <a:ea typeface="Times New Roman" panose="02020503050405090304" pitchFamily="18" charset="0"/>
                    <a:cs typeface="Arial" panose="020B0604020202090204" pitchFamily="34" charset="0"/>
                  </a:rPr>
                  <a:t>Ta </a:t>
                </a:r>
                <a:r>
                  <a:rPr lang="en-US" sz="4000" dirty="0" err="1">
                    <a:effectLst/>
                    <a:latin typeface="Arial" panose="020B0604020202090204" pitchFamily="34" charset="0"/>
                    <a:ea typeface="Times New Roman" panose="02020503050405090304" pitchFamily="18" charset="0"/>
                    <a:cs typeface="Arial" panose="020B0604020202090204" pitchFamily="34" charset="0"/>
                  </a:rPr>
                  <a:t>có</a:t>
                </a:r>
                <a:r>
                  <a:rPr lang="en-US" sz="4000" dirty="0">
                    <a:effectLst/>
                    <a:latin typeface="Arial" panose="020B0604020202090204" pitchFamily="34" charset="0"/>
                    <a:ea typeface="Times New Roman" panose="02020503050405090304" pitchFamily="18"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tan</m:t>
                          </m:r>
                        </m:fName>
                        <m:e>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B</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b</m:t>
                              </m:r>
                            </m:num>
                            <m:den>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c</m:t>
                              </m:r>
                            </m:den>
                          </m:f>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b</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c</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tan</m:t>
                              </m:r>
                            </m:fName>
                            <m:e>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B</m:t>
                              </m:r>
                            </m:e>
                          </m:func>
                        </m:e>
                      </m:func>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cot</m:t>
                          </m:r>
                        </m:fName>
                        <m:e>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C</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b</m:t>
                              </m:r>
                            </m:num>
                            <m:den>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c</m:t>
                              </m:r>
                            </m:den>
                          </m:f>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b</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c</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cot</m:t>
                              </m:r>
                            </m:fName>
                            <m:e>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C</m:t>
                              </m:r>
                            </m:e>
                          </m:func>
                        </m:e>
                      </m:func>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14:m>
                  <m:oMath xmlns:m="http://schemas.openxmlformats.org/officeDocument/2006/math">
                    <m:r>
                      <a:rPr lang="vi-VN" sz="4000" i="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vi-VN" sz="4000" i="0">
                        <a:effectLst/>
                        <a:latin typeface="Cambria Math" panose="02040503050406030204" pitchFamily="18" charset="0"/>
                        <a:ea typeface="Calibri" panose="020F0502020204030204" pitchFamily="34" charset="0"/>
                        <a:cs typeface="Times New Roman" panose="02020503050405090304" pitchFamily="18" charset="0"/>
                      </a:rPr>
                      <m:t>b</m:t>
                    </m:r>
                    <m:r>
                      <a:rPr lang="vi-VN" sz="4000" i="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c</m:t>
                    </m:r>
                    <m:r>
                      <a:rPr lang="en-US" sz="4000" i="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tan</m:t>
                        </m:r>
                      </m:fName>
                      <m:e>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B</m:t>
                        </m:r>
                        <m:r>
                          <a:rPr lang="en-US" sz="4000" i="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c</m:t>
                        </m:r>
                        <m:r>
                          <a:rPr lang="en-US" sz="4000" i="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cot</m:t>
                            </m:r>
                          </m:fName>
                          <m:e>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C</m:t>
                            </m:r>
                          </m:e>
                        </m:func>
                      </m:e>
                    </m:func>
                  </m:oMath>
                </a14:m>
                <a:r>
                  <a:rPr lang="en-US" sz="4000" dirty="0">
                    <a:effectLst/>
                    <a:latin typeface="Arial" panose="020B0604020202090204" pitchFamily="34" charset="0"/>
                    <a:ea typeface="Times New Roman" panose="02020503050405090304" pitchFamily="18"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err="1">
                    <a:effectLst/>
                    <a:latin typeface="Arial" panose="020B0604020202090204" pitchFamily="34" charset="0"/>
                    <a:ea typeface="Calibri" panose="020F0502020204030204" pitchFamily="34" charset="0"/>
                    <a:cs typeface="Arial" panose="020B0604020202090204" pitchFamily="34" charset="0"/>
                  </a:rPr>
                  <a:t>Tương</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tự</a:t>
                </a:r>
                <a:r>
                  <a:rPr lang="en-US"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c</m:t>
                    </m:r>
                    <m:r>
                      <a:rPr lang="en-US" sz="4000" i="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b</m:t>
                    </m:r>
                    <m:r>
                      <a:rPr lang="en-US" sz="4000" i="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tan</m:t>
                        </m:r>
                      </m:fName>
                      <m:e>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C</m:t>
                        </m:r>
                        <m:r>
                          <a:rPr lang="en-US" sz="4000" i="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b</m:t>
                        </m:r>
                        <m:r>
                          <a:rPr lang="en-US" sz="4000" i="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cot</m:t>
                            </m:r>
                          </m:fName>
                          <m:e>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B</m:t>
                            </m:r>
                          </m:e>
                        </m:func>
                      </m:e>
                    </m:func>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9318070" y="1882252"/>
                <a:ext cx="7603067" cy="6716903"/>
              </a:xfrm>
              <a:prstGeom prst="rect">
                <a:avLst/>
              </a:prstGeom>
              <a:blipFill rotWithShape="1">
                <a:blip r:embed="rId2"/>
                <a:stretch>
                  <a:fillRect l="-1" t="-2" r="4" b="9"/>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10" name="TextBox 9"/>
          <p:cNvSpPr txBox="1"/>
          <p:nvPr/>
        </p:nvSpPr>
        <p:spPr>
          <a:xfrm>
            <a:off x="800099" y="910590"/>
            <a:ext cx="16687800" cy="4098686"/>
          </a:xfrm>
          <a:prstGeom prst="rect">
            <a:avLst/>
          </a:prstGeom>
          <a:noFill/>
        </p:spPr>
        <p:txBody>
          <a:bodyPr wrap="square">
            <a:spAutoFit/>
          </a:bodyPr>
          <a:lstStyle/>
          <a:p>
            <a:pPr algn="ctr">
              <a:lnSpc>
                <a:spcPct val="200000"/>
              </a:lnSpc>
              <a:spcBef>
                <a:spcPts val="600"/>
              </a:spcBef>
              <a:spcAft>
                <a:spcPts val="600"/>
              </a:spcAft>
            </a:pPr>
            <a:r>
              <a:rPr lang="vi-VN" sz="4400" b="1" dirty="0">
                <a:solidFill>
                  <a:srgbClr val="FF0000"/>
                </a:solidFill>
                <a:effectLst/>
                <a:latin typeface="Arial" panose="020B0604020202090204" pitchFamily="34" charset="0"/>
                <a:ea typeface="Calibri" panose="020F0502020204030204" pitchFamily="34" charset="0"/>
                <a:cs typeface="Arial" panose="020B0604020202090204" pitchFamily="34" charset="0"/>
              </a:rPr>
              <a:t>Định lí</a:t>
            </a:r>
            <a:r>
              <a:rPr lang="en-US" sz="4400" b="1" dirty="0">
                <a:solidFill>
                  <a:srgbClr val="FF0000"/>
                </a:solidFill>
                <a:effectLst/>
                <a:latin typeface="Arial" panose="020B0604020202090204" pitchFamily="34" charset="0"/>
                <a:ea typeface="Calibri" panose="020F0502020204030204" pitchFamily="34" charset="0"/>
                <a:cs typeface="Arial" panose="020B0604020202090204" pitchFamily="34" charset="0"/>
              </a:rPr>
              <a:t> 2</a:t>
            </a:r>
            <a:endParaRPr lang="en-US" sz="4400" dirty="0">
              <a:solidFill>
                <a:srgbClr val="FF0000"/>
              </a:solidFill>
              <a:effectLst/>
              <a:latin typeface="Arial" panose="020B0604020202090204" pitchFamily="34" charset="0"/>
              <a:ea typeface="Calibri" panose="020F0502020204030204" pitchFamily="34" charset="0"/>
              <a:cs typeface="Arial" panose="020B0604020202090204" pitchFamily="34" charset="0"/>
            </a:endParaRPr>
          </a:p>
          <a:p>
            <a:pPr algn="ctr">
              <a:lnSpc>
                <a:spcPct val="200000"/>
              </a:lnSpc>
              <a:spcBef>
                <a:spcPts val="600"/>
              </a:spcBef>
              <a:spcAft>
                <a:spcPts val="600"/>
              </a:spcAft>
            </a:pPr>
            <a:r>
              <a:rPr lang="en-US" sz="4400" dirty="0" err="1">
                <a:effectLst/>
                <a:latin typeface="Arial" panose="020B0604020202090204" pitchFamily="34" charset="0"/>
                <a:ea typeface="Calibri" panose="020F0502020204030204" pitchFamily="34" charset="0"/>
                <a:cs typeface="Arial" panose="020B0604020202090204" pitchFamily="34" charset="0"/>
              </a:rPr>
              <a:t>Trong</a:t>
            </a:r>
            <a:r>
              <a:rPr lang="en-US" sz="4400" dirty="0">
                <a:effectLst/>
                <a:latin typeface="Arial" panose="020B0604020202090204" pitchFamily="34" charset="0"/>
                <a:ea typeface="Calibri" panose="020F0502020204030204" pitchFamily="34" charset="0"/>
                <a:cs typeface="Arial" panose="020B0604020202090204" pitchFamily="34" charset="0"/>
              </a:rPr>
              <a:t> tam </a:t>
            </a:r>
            <a:r>
              <a:rPr lang="en-US" sz="4400" dirty="0" err="1">
                <a:effectLst/>
                <a:latin typeface="Arial" panose="020B0604020202090204" pitchFamily="34" charset="0"/>
                <a:ea typeface="Calibri" panose="020F0502020204030204" pitchFamily="34" charset="0"/>
                <a:cs typeface="Arial" panose="020B0604020202090204" pitchFamily="34" charset="0"/>
              </a:rPr>
              <a:t>giác</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vuông</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mỗi</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cạnh</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góc</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vuông</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bằng</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cạnh</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góc</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vuông</a:t>
            </a:r>
            <a:r>
              <a:rPr lang="en-US" sz="4400" dirty="0">
                <a:effectLst/>
                <a:latin typeface="Arial" panose="020B0604020202090204" pitchFamily="34" charset="0"/>
                <a:ea typeface="Calibri" panose="020F0502020204030204" pitchFamily="34" charset="0"/>
                <a:cs typeface="Arial" panose="020B0604020202090204" pitchFamily="34" charset="0"/>
              </a:rPr>
              <a:t> kia </a:t>
            </a:r>
            <a:r>
              <a:rPr lang="en-US" sz="4400" dirty="0" err="1">
                <a:effectLst/>
                <a:latin typeface="Arial" panose="020B0604020202090204" pitchFamily="34" charset="0"/>
                <a:ea typeface="Calibri" panose="020F0502020204030204" pitchFamily="34" charset="0"/>
                <a:cs typeface="Arial" panose="020B0604020202090204" pitchFamily="34" charset="0"/>
              </a:rPr>
              <a:t>nhân</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với</a:t>
            </a:r>
            <a:r>
              <a:rPr lang="en-US" sz="4400" dirty="0">
                <a:effectLst/>
                <a:latin typeface="Arial" panose="020B0604020202090204" pitchFamily="34" charset="0"/>
                <a:ea typeface="Calibri" panose="020F0502020204030204" pitchFamily="34" charset="0"/>
                <a:cs typeface="Arial" panose="020B0604020202090204" pitchFamily="34" charset="0"/>
              </a:rPr>
              <a:t> tang </a:t>
            </a:r>
            <a:r>
              <a:rPr lang="en-US" sz="4400" dirty="0" err="1">
                <a:effectLst/>
                <a:latin typeface="Arial" panose="020B0604020202090204" pitchFamily="34" charset="0"/>
                <a:ea typeface="Calibri" panose="020F0502020204030204" pitchFamily="34" charset="0"/>
                <a:cs typeface="Arial" panose="020B0604020202090204" pitchFamily="34" charset="0"/>
              </a:rPr>
              <a:t>góc</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đối</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hoặc</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nhân</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với</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côtang</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góc</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kề</a:t>
            </a:r>
            <a:r>
              <a:rPr lang="en-US" sz="4400" dirty="0">
                <a:effectLst/>
                <a:latin typeface="Arial" panose="020B0604020202090204" pitchFamily="34" charset="0"/>
                <a:ea typeface="Calibri" panose="020F0502020204030204" pitchFamily="34" charset="0"/>
                <a:cs typeface="Arial" panose="020B0604020202090204" pitchFamily="34" charset="0"/>
              </a:rPr>
              <a:t>.</a:t>
            </a:r>
            <a:endParaRPr lang="en-US" sz="4400" dirty="0">
              <a:effectLst/>
              <a:latin typeface="Arial" panose="020B0604020202090204" pitchFamily="34" charset="0"/>
              <a:ea typeface="Calibri" panose="020F0502020204030204" pitchFamily="34" charset="0"/>
              <a:cs typeface="Arial" panose="020B0604020202090204" pitchFamily="34" charset="0"/>
            </a:endParaRPr>
          </a:p>
        </p:txBody>
      </p:sp>
      <mc:AlternateContent xmlns:mc="http://schemas.openxmlformats.org/markup-compatibility/2006">
        <mc:Choice xmlns:a14="http://schemas.microsoft.com/office/drawing/2010/main" Requires="a14">
          <p:sp>
            <p:nvSpPr>
              <p:cNvPr id="12" name="TextBox 11"/>
              <p:cNvSpPr txBox="1"/>
              <p:nvPr/>
            </p:nvSpPr>
            <p:spPr>
              <a:xfrm>
                <a:off x="2143123" y="5357265"/>
                <a:ext cx="14001752" cy="3321550"/>
              </a:xfrm>
              <a:prstGeom prst="rect">
                <a:avLst/>
              </a:prstGeom>
              <a:noFill/>
            </p:spPr>
            <p:txBody>
              <a:bodyPr wrap="square">
                <a:spAutoFit/>
              </a:bodyPr>
              <a:lstStyle/>
              <a:p>
                <a:pPr algn="ctr">
                  <a:lnSpc>
                    <a:spcPct val="150000"/>
                  </a:lnSpc>
                  <a:spcBef>
                    <a:spcPts val="600"/>
                  </a:spcBef>
                  <a:spcAft>
                    <a:spcPts val="600"/>
                  </a:spcAft>
                </a:pPr>
                <a:r>
                  <a:rPr lang="en-US" sz="4400" b="1" dirty="0" err="1">
                    <a:effectLst/>
                    <a:latin typeface="Arial" panose="020B0604020202090204" pitchFamily="34" charset="0"/>
                    <a:ea typeface="Calibri" panose="020F0502020204030204" pitchFamily="34" charset="0"/>
                    <a:cs typeface="Arial" panose="020B0604020202090204" pitchFamily="34" charset="0"/>
                  </a:rPr>
                  <a:t>Chú</a:t>
                </a:r>
                <a:r>
                  <a:rPr lang="en-US" sz="4400" b="1" dirty="0">
                    <a:effectLst/>
                    <a:latin typeface="Arial" panose="020B0604020202090204" pitchFamily="34" charset="0"/>
                    <a:ea typeface="Calibri" panose="020F0502020204030204" pitchFamily="34" charset="0"/>
                    <a:cs typeface="Arial" panose="020B0604020202090204" pitchFamily="34" charset="0"/>
                  </a:rPr>
                  <a:t> </a:t>
                </a:r>
                <a:r>
                  <a:rPr lang="en-US" sz="4400" b="1" dirty="0" err="1">
                    <a:effectLst/>
                    <a:latin typeface="Arial" panose="020B0604020202090204" pitchFamily="34" charset="0"/>
                    <a:ea typeface="Calibri" panose="020F0502020204030204" pitchFamily="34" charset="0"/>
                    <a:cs typeface="Arial" panose="020B0604020202090204" pitchFamily="34" charset="0"/>
                  </a:rPr>
                  <a:t>ý</a:t>
                </a:r>
                <a:r>
                  <a:rPr lang="en-US" sz="4400" b="1"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Trong</a:t>
                </a:r>
                <a:r>
                  <a:rPr lang="en-US" sz="4400" dirty="0">
                    <a:effectLst/>
                    <a:latin typeface="Arial" panose="020B0604020202090204" pitchFamily="34" charset="0"/>
                    <a:ea typeface="Calibri" panose="020F0502020204030204" pitchFamily="34" charset="0"/>
                    <a:cs typeface="Arial" panose="020B0604020202090204" pitchFamily="34" charset="0"/>
                  </a:rPr>
                  <a:t> tam </a:t>
                </a:r>
                <a:r>
                  <a:rPr lang="en-US" sz="4400" dirty="0" err="1">
                    <a:effectLst/>
                    <a:latin typeface="Arial" panose="020B0604020202090204" pitchFamily="34" charset="0"/>
                    <a:ea typeface="Calibri" panose="020F0502020204030204" pitchFamily="34" charset="0"/>
                    <a:cs typeface="Arial" panose="020B0604020202090204" pitchFamily="34" charset="0"/>
                  </a:rPr>
                  <a:t>giác</a:t>
                </a:r>
                <a:r>
                  <a:rPr lang="en-US" sz="44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nl-NL" sz="4400" i="0">
                        <a:effectLst/>
                        <a:latin typeface="Cambria Math" panose="02040503050406030204" pitchFamily="18" charset="0"/>
                        <a:ea typeface="Calibri" panose="020F0502020204030204" pitchFamily="34" charset="0"/>
                        <a:cs typeface="Times New Roman" panose="02020503050405090304" pitchFamily="18" charset="0"/>
                      </a:rPr>
                      <m:t>ABC</m:t>
                    </m:r>
                  </m:oMath>
                </a14:m>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vuông</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tại</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nl-NL" sz="4400" i="0">
                        <a:effectLst/>
                        <a:latin typeface="Cambria Math" panose="02040503050406030204" pitchFamily="18" charset="0"/>
                        <a:ea typeface="Times New Roman" panose="02020503050405090304" pitchFamily="18" charset="0"/>
                        <a:cs typeface="Times New Roman" panose="02020503050405090304" pitchFamily="18" charset="0"/>
                      </a:rPr>
                      <m:t>A</m:t>
                    </m:r>
                  </m:oMath>
                </a14:m>
                <a:r>
                  <a:rPr lang="en-US" sz="4400" dirty="0">
                    <a:effectLst/>
                    <a:latin typeface="Arial" panose="020B0604020202090204" pitchFamily="34" charset="0"/>
                    <a:ea typeface="Times New Roman" panose="02020503050405090304" pitchFamily="18" charset="0"/>
                    <a:cs typeface="Arial" panose="020B0604020202090204" pitchFamily="34" charset="0"/>
                  </a:rPr>
                  <a:t> (H.4.16), ta </a:t>
                </a:r>
                <a:r>
                  <a:rPr lang="en-US" sz="4400" dirty="0" err="1">
                    <a:effectLst/>
                    <a:latin typeface="Arial" panose="020B0604020202090204" pitchFamily="34" charset="0"/>
                    <a:ea typeface="Times New Roman" panose="02020503050405090304" pitchFamily="18" charset="0"/>
                    <a:cs typeface="Arial" panose="020B0604020202090204" pitchFamily="34" charset="0"/>
                  </a:rPr>
                  <a:t>có</a:t>
                </a:r>
                <a:r>
                  <a:rPr lang="en-US" sz="4400" dirty="0">
                    <a:effectLst/>
                    <a:latin typeface="Arial" panose="020B0604020202090204" pitchFamily="34" charset="0"/>
                    <a:ea typeface="Times New Roman" panose="02020503050405090304" pitchFamily="18" charset="0"/>
                    <a:cs typeface="Arial" panose="020B0604020202090204" pitchFamily="34" charset="0"/>
                  </a:rPr>
                  <a:t>:</a:t>
                </a:r>
                <a:endParaRPr lang="en-US" sz="4400" dirty="0">
                  <a:effectLst/>
                  <a:latin typeface="Arial" panose="020B0604020202090204" pitchFamily="34" charset="0"/>
                  <a:ea typeface="Calibri" panose="020F0502020204030204" pitchFamily="34" charset="0"/>
                  <a:cs typeface="Arial" panose="020B0604020202090204" pitchFamily="34" charset="0"/>
                </a:endParaRPr>
              </a:p>
              <a:p>
                <a:pPr algn="ctr">
                  <a:lnSpc>
                    <a:spcPct val="150000"/>
                  </a:lnSpc>
                  <a:spcBef>
                    <a:spcPts val="600"/>
                  </a:spcBef>
                  <a:spcAft>
                    <a:spcPts val="600"/>
                  </a:spcAft>
                </a:pPr>
                <a14:m>
                  <m:oMath xmlns:m="http://schemas.openxmlformats.org/officeDocument/2006/math">
                    <m:r>
                      <m:rPr>
                        <m:sty m:val="p"/>
                      </m:rPr>
                      <a:rPr lang="vi-VN" sz="4400" i="0">
                        <a:effectLst/>
                        <a:latin typeface="Cambria Math" panose="02040503050406030204" pitchFamily="18" charset="0"/>
                        <a:ea typeface="Calibri" panose="020F0502020204030204" pitchFamily="34" charset="0"/>
                        <a:cs typeface="Times New Roman" panose="02020503050405090304" pitchFamily="18" charset="0"/>
                      </a:rPr>
                      <m:t>b</m:t>
                    </m:r>
                    <m:r>
                      <a:rPr lang="vi-VN" sz="4400" i="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en-US" sz="4400" i="0">
                        <a:effectLst/>
                        <a:latin typeface="Cambria Math" panose="02040503050406030204" pitchFamily="18" charset="0"/>
                        <a:ea typeface="Calibri" panose="020F0502020204030204" pitchFamily="34" charset="0"/>
                        <a:cs typeface="Times New Roman" panose="02020503050405090304" pitchFamily="18" charset="0"/>
                      </a:rPr>
                      <m:t>c</m:t>
                    </m:r>
                    <m:r>
                      <a:rPr lang="en-US" sz="4400" i="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4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400" i="0">
                            <a:effectLst/>
                            <a:latin typeface="Cambria Math" panose="02040503050406030204" pitchFamily="18" charset="0"/>
                            <a:ea typeface="Calibri" panose="020F0502020204030204" pitchFamily="34" charset="0"/>
                            <a:cs typeface="Times New Roman" panose="02020503050405090304" pitchFamily="18" charset="0"/>
                          </a:rPr>
                          <m:t>tan</m:t>
                        </m:r>
                      </m:fName>
                      <m:e>
                        <m:r>
                          <m:rPr>
                            <m:sty m:val="p"/>
                          </m:rPr>
                          <a:rPr lang="en-US" sz="4400" i="0">
                            <a:effectLst/>
                            <a:latin typeface="Cambria Math" panose="02040503050406030204" pitchFamily="18" charset="0"/>
                            <a:ea typeface="Calibri" panose="020F0502020204030204" pitchFamily="34" charset="0"/>
                            <a:cs typeface="Times New Roman" panose="02020503050405090304" pitchFamily="18" charset="0"/>
                          </a:rPr>
                          <m:t>B</m:t>
                        </m:r>
                        <m:r>
                          <a:rPr lang="en-US" sz="4400" i="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en-US" sz="4400" i="0">
                            <a:effectLst/>
                            <a:latin typeface="Cambria Math" panose="02040503050406030204" pitchFamily="18" charset="0"/>
                            <a:ea typeface="Calibri" panose="020F0502020204030204" pitchFamily="34" charset="0"/>
                            <a:cs typeface="Times New Roman" panose="02020503050405090304" pitchFamily="18" charset="0"/>
                          </a:rPr>
                          <m:t>c</m:t>
                        </m:r>
                        <m:r>
                          <a:rPr lang="en-US" sz="4400" i="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4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400" i="0">
                                <a:effectLst/>
                                <a:latin typeface="Cambria Math" panose="02040503050406030204" pitchFamily="18" charset="0"/>
                                <a:ea typeface="Calibri" panose="020F0502020204030204" pitchFamily="34" charset="0"/>
                                <a:cs typeface="Times New Roman" panose="02020503050405090304" pitchFamily="18" charset="0"/>
                              </a:rPr>
                              <m:t>cot</m:t>
                            </m:r>
                          </m:fName>
                          <m:e>
                            <m:r>
                              <m:rPr>
                                <m:sty m:val="p"/>
                              </m:rPr>
                              <a:rPr lang="en-US" sz="4400" i="0">
                                <a:effectLst/>
                                <a:latin typeface="Cambria Math" panose="02040503050406030204" pitchFamily="18" charset="0"/>
                                <a:ea typeface="Calibri" panose="020F0502020204030204" pitchFamily="34" charset="0"/>
                                <a:cs typeface="Times New Roman" panose="02020503050405090304" pitchFamily="18" charset="0"/>
                              </a:rPr>
                              <m:t>C</m:t>
                            </m:r>
                          </m:e>
                        </m:func>
                      </m:e>
                    </m:func>
                  </m:oMath>
                </a14:m>
                <a:r>
                  <a:rPr lang="en-US" sz="4400" dirty="0">
                    <a:effectLst/>
                    <a:latin typeface="Arial" panose="020B0604020202090204" pitchFamily="34" charset="0"/>
                    <a:ea typeface="Times New Roman" panose="02020503050405090304" pitchFamily="18" charset="0"/>
                    <a:cs typeface="Arial" panose="020B0604020202090204" pitchFamily="34" charset="0"/>
                  </a:rPr>
                  <a:t>,</a:t>
                </a:r>
                <a:endParaRPr lang="en-US" sz="4400" dirty="0">
                  <a:effectLst/>
                  <a:latin typeface="Arial" panose="020B0604020202090204" pitchFamily="34" charset="0"/>
                  <a:ea typeface="Times New Roman" panose="02020503050405090304" pitchFamily="18" charset="0"/>
                  <a:cs typeface="Arial" panose="020B0604020202090204" pitchFamily="34" charset="0"/>
                </a:endParaRPr>
              </a:p>
              <a:p>
                <a:pPr algn="ctr">
                  <a:lnSpc>
                    <a:spcPct val="150000"/>
                  </a:lnSpc>
                  <a:spcBef>
                    <a:spcPts val="600"/>
                  </a:spcBef>
                  <a:spcAft>
                    <a:spcPts val="600"/>
                  </a:spcAft>
                </a:pPr>
                <a14:m>
                  <m:oMath xmlns:m="http://schemas.openxmlformats.org/officeDocument/2006/math">
                    <m:r>
                      <m:rPr>
                        <m:sty m:val="p"/>
                      </m:rP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c</m:t>
                    </m:r>
                    <m: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b</m:t>
                    </m:r>
                    <m: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4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400" i="0">
                            <a:effectLst/>
                            <a:latin typeface="Cambria Math" panose="02040503050406030204" pitchFamily="18" charset="0"/>
                            <a:ea typeface="Calibri" panose="020F0502020204030204" pitchFamily="34" charset="0"/>
                            <a:cs typeface="Times New Roman" panose="02020503050405090304" pitchFamily="18" charset="0"/>
                          </a:rPr>
                          <m:t>tan</m:t>
                        </m:r>
                      </m:fName>
                      <m:e>
                        <m:r>
                          <m:rPr>
                            <m:sty m:val="p"/>
                          </m:rPr>
                          <a:rPr lang="en-US" sz="4400" i="0">
                            <a:effectLst/>
                            <a:latin typeface="Cambria Math" panose="02040503050406030204" pitchFamily="18" charset="0"/>
                            <a:ea typeface="Calibri" panose="020F0502020204030204" pitchFamily="34" charset="0"/>
                            <a:cs typeface="Times New Roman" panose="02020503050405090304" pitchFamily="18" charset="0"/>
                          </a:rPr>
                          <m:t>C</m:t>
                        </m:r>
                        <m:r>
                          <a:rPr lang="en-US" sz="4400" i="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en-US" sz="4400" i="0">
                            <a:effectLst/>
                            <a:latin typeface="Cambria Math" panose="02040503050406030204" pitchFamily="18" charset="0"/>
                            <a:ea typeface="Calibri" panose="020F0502020204030204" pitchFamily="34" charset="0"/>
                            <a:cs typeface="Times New Roman" panose="02020503050405090304" pitchFamily="18" charset="0"/>
                          </a:rPr>
                          <m:t>b</m:t>
                        </m:r>
                        <m:r>
                          <a:rPr lang="en-US" sz="4400" i="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4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400" i="0">
                                <a:effectLst/>
                                <a:latin typeface="Cambria Math" panose="02040503050406030204" pitchFamily="18" charset="0"/>
                                <a:ea typeface="Calibri" panose="020F0502020204030204" pitchFamily="34" charset="0"/>
                                <a:cs typeface="Times New Roman" panose="02020503050405090304" pitchFamily="18" charset="0"/>
                              </a:rPr>
                              <m:t>cot</m:t>
                            </m:r>
                          </m:fName>
                          <m:e>
                            <m:r>
                              <m:rPr>
                                <m:sty m:val="p"/>
                              </m:rPr>
                              <a:rPr lang="en-US" sz="4400" i="0">
                                <a:effectLst/>
                                <a:latin typeface="Cambria Math" panose="02040503050406030204" pitchFamily="18" charset="0"/>
                                <a:ea typeface="Calibri" panose="020F0502020204030204" pitchFamily="34" charset="0"/>
                                <a:cs typeface="Times New Roman" panose="02020503050405090304" pitchFamily="18" charset="0"/>
                              </a:rPr>
                              <m:t>B</m:t>
                            </m:r>
                          </m:e>
                        </m:func>
                      </m:e>
                    </m:func>
                  </m:oMath>
                </a14:m>
                <a:r>
                  <a:rPr lang="en-US" sz="4400" dirty="0">
                    <a:effectLst/>
                    <a:latin typeface="Arial" panose="020B0604020202090204" pitchFamily="34" charset="0"/>
                    <a:ea typeface="Times New Roman" panose="02020503050405090304" pitchFamily="18" charset="0"/>
                    <a:cs typeface="Arial" panose="020B0604020202090204" pitchFamily="34" charset="0"/>
                  </a:rPr>
                  <a:t>.</a:t>
                </a:r>
                <a:endParaRPr lang="en-US" sz="44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2143123" y="5357265"/>
                <a:ext cx="14001752" cy="3321550"/>
              </a:xfrm>
              <a:prstGeom prst="rect">
                <a:avLst/>
              </a:prstGeom>
              <a:blipFill rotWithShape="1">
                <a:blip r:embed="rId1"/>
                <a:stretch>
                  <a:fillRect l="-5" t="-12" b="-1387"/>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1E6"/>
        </a:solidFill>
        <a:effectLst/>
      </p:bgPr>
    </p:bg>
    <p:spTree>
      <p:nvGrpSpPr>
        <p:cNvPr id="1" name=""/>
        <p:cNvGrpSpPr/>
        <p:nvPr/>
      </p:nvGrpSpPr>
      <p:grpSpPr>
        <a:xfrm>
          <a:off x="0" y="0"/>
          <a:ext cx="0" cy="0"/>
          <a:chOff x="0" y="0"/>
          <a:chExt cx="0" cy="0"/>
        </a:xfrm>
      </p:grpSpPr>
      <p:sp>
        <p:nvSpPr>
          <p:cNvPr id="2" name="Freeform 2"/>
          <p:cNvSpPr/>
          <p:nvPr/>
        </p:nvSpPr>
        <p:spPr>
          <a:xfrm>
            <a:off x="14876416" y="595860"/>
            <a:ext cx="4067617" cy="8506423"/>
          </a:xfrm>
          <a:custGeom>
            <a:avLst/>
            <a:gdLst/>
            <a:ahLst/>
            <a:cxnLst/>
            <a:rect l="l" t="t" r="r" b="b"/>
            <a:pathLst>
              <a:path w="4067617" h="8506423">
                <a:moveTo>
                  <a:pt x="0" y="0"/>
                </a:moveTo>
                <a:lnTo>
                  <a:pt x="4067617" y="0"/>
                </a:lnTo>
                <a:lnTo>
                  <a:pt x="4067617" y="8506423"/>
                </a:lnTo>
                <a:lnTo>
                  <a:pt x="0" y="8506423"/>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SG"/>
          </a:p>
        </p:txBody>
      </p:sp>
      <p:grpSp>
        <p:nvGrpSpPr>
          <p:cNvPr id="3" name="Group 3"/>
          <p:cNvGrpSpPr/>
          <p:nvPr/>
        </p:nvGrpSpPr>
        <p:grpSpPr>
          <a:xfrm>
            <a:off x="-490194" y="9770498"/>
            <a:ext cx="19548795" cy="1192236"/>
            <a:chOff x="0" y="0"/>
            <a:chExt cx="5148654" cy="314004"/>
          </a:xfrm>
        </p:grpSpPr>
        <p:sp>
          <p:nvSpPr>
            <p:cNvPr id="4" name="Freeform 4"/>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5"/>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7" name="Freeform 7"/>
          <p:cNvSpPr/>
          <p:nvPr/>
        </p:nvSpPr>
        <p:spPr>
          <a:xfrm>
            <a:off x="17257840" y="3814471"/>
            <a:ext cx="2819025" cy="6536869"/>
          </a:xfrm>
          <a:custGeom>
            <a:avLst/>
            <a:gdLst/>
            <a:ahLst/>
            <a:cxnLst/>
            <a:rect l="l" t="t" r="r" b="b"/>
            <a:pathLst>
              <a:path w="2819025" h="6536869">
                <a:moveTo>
                  <a:pt x="0" y="0"/>
                </a:moveTo>
                <a:lnTo>
                  <a:pt x="2819025" y="0"/>
                </a:lnTo>
                <a:lnTo>
                  <a:pt x="2819025" y="6536869"/>
                </a:lnTo>
                <a:lnTo>
                  <a:pt x="0" y="65368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8" name="Freeform 8"/>
          <p:cNvSpPr/>
          <p:nvPr/>
        </p:nvSpPr>
        <p:spPr>
          <a:xfrm>
            <a:off x="13908227" y="7542317"/>
            <a:ext cx="3690013" cy="2809023"/>
          </a:xfrm>
          <a:custGeom>
            <a:avLst/>
            <a:gdLst/>
            <a:ahLst/>
            <a:cxnLst/>
            <a:rect l="l" t="t" r="r" b="b"/>
            <a:pathLst>
              <a:path w="3690013" h="2809023">
                <a:moveTo>
                  <a:pt x="0" y="0"/>
                </a:moveTo>
                <a:lnTo>
                  <a:pt x="3690014" y="0"/>
                </a:lnTo>
                <a:lnTo>
                  <a:pt x="3690014" y="2809023"/>
                </a:lnTo>
                <a:lnTo>
                  <a:pt x="0" y="28090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9" name="Freeform 9"/>
          <p:cNvSpPr/>
          <p:nvPr/>
        </p:nvSpPr>
        <p:spPr>
          <a:xfrm>
            <a:off x="16530164" y="8332406"/>
            <a:ext cx="2652129" cy="2018933"/>
          </a:xfrm>
          <a:custGeom>
            <a:avLst/>
            <a:gdLst/>
            <a:ahLst/>
            <a:cxnLst/>
            <a:rect l="l" t="t" r="r" b="b"/>
            <a:pathLst>
              <a:path w="2652129" h="2018933">
                <a:moveTo>
                  <a:pt x="0" y="0"/>
                </a:moveTo>
                <a:lnTo>
                  <a:pt x="2652129" y="0"/>
                </a:lnTo>
                <a:lnTo>
                  <a:pt x="2652129" y="2018934"/>
                </a:lnTo>
                <a:lnTo>
                  <a:pt x="0" y="20189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0" name="Freeform 10"/>
          <p:cNvSpPr/>
          <p:nvPr/>
        </p:nvSpPr>
        <p:spPr>
          <a:xfrm rot="-383722">
            <a:off x="-39795" y="-42120"/>
            <a:ext cx="1498492" cy="1364990"/>
          </a:xfrm>
          <a:custGeom>
            <a:avLst/>
            <a:gdLst/>
            <a:ahLst/>
            <a:cxnLst/>
            <a:rect l="l" t="t" r="r" b="b"/>
            <a:pathLst>
              <a:path w="1498492" h="1364990">
                <a:moveTo>
                  <a:pt x="0" y="0"/>
                </a:moveTo>
                <a:lnTo>
                  <a:pt x="1498492" y="0"/>
                </a:lnTo>
                <a:lnTo>
                  <a:pt x="1498492" y="1364990"/>
                </a:lnTo>
                <a:lnTo>
                  <a:pt x="0" y="13649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11" name="Freeform 11"/>
          <p:cNvSpPr/>
          <p:nvPr/>
        </p:nvSpPr>
        <p:spPr>
          <a:xfrm rot="1423929">
            <a:off x="9159092" y="7720121"/>
            <a:ext cx="760721" cy="671336"/>
          </a:xfrm>
          <a:custGeom>
            <a:avLst/>
            <a:gdLst/>
            <a:ahLst/>
            <a:cxnLst/>
            <a:rect l="l" t="t" r="r" b="b"/>
            <a:pathLst>
              <a:path w="760721" h="671336">
                <a:moveTo>
                  <a:pt x="0" y="0"/>
                </a:moveTo>
                <a:lnTo>
                  <a:pt x="760720" y="0"/>
                </a:lnTo>
                <a:lnTo>
                  <a:pt x="760720" y="671336"/>
                </a:lnTo>
                <a:lnTo>
                  <a:pt x="0" y="6713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2" name="Freeform 12"/>
          <p:cNvSpPr/>
          <p:nvPr/>
        </p:nvSpPr>
        <p:spPr>
          <a:xfrm rot="1423929">
            <a:off x="1127477" y="1290518"/>
            <a:ext cx="581396" cy="513082"/>
          </a:xfrm>
          <a:custGeom>
            <a:avLst/>
            <a:gdLst/>
            <a:ahLst/>
            <a:cxnLst/>
            <a:rect l="l" t="t" r="r" b="b"/>
            <a:pathLst>
              <a:path w="581396" h="513082">
                <a:moveTo>
                  <a:pt x="0" y="0"/>
                </a:moveTo>
                <a:lnTo>
                  <a:pt x="581395" y="0"/>
                </a:lnTo>
                <a:lnTo>
                  <a:pt x="581395" y="513081"/>
                </a:lnTo>
                <a:lnTo>
                  <a:pt x="0" y="5130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3" name="TextBox 13"/>
          <p:cNvSpPr txBox="1"/>
          <p:nvPr/>
        </p:nvSpPr>
        <p:spPr>
          <a:xfrm>
            <a:off x="1074211" y="1951753"/>
            <a:ext cx="14624977" cy="4780668"/>
          </a:xfrm>
          <a:prstGeom prst="rect">
            <a:avLst/>
          </a:prstGeom>
        </p:spPr>
        <p:txBody>
          <a:bodyPr wrap="square" lIns="0" tIns="0" rIns="0" bIns="0" rtlCol="0" anchor="t">
            <a:spAutoFit/>
          </a:bodyPr>
          <a:lstStyle/>
          <a:p>
            <a:pPr algn="ctr">
              <a:lnSpc>
                <a:spcPct val="150000"/>
              </a:lnSpc>
            </a:pPr>
            <a:r>
              <a:rPr lang="en-US" sz="7200" b="1" dirty="0">
                <a:solidFill>
                  <a:srgbClr val="724E39"/>
                </a:solidFill>
                <a:latin typeface="Arial" panose="020B0604020202090204" pitchFamily="34" charset="0"/>
                <a:cs typeface="Arial" panose="020B0604020202090204" pitchFamily="34" charset="0"/>
              </a:rPr>
              <a:t>XIN CHÀO CÁC EM HỌC SINH! CHÀO MỪNG CÁC EM ĐẾN VỚI BÀI HỌC HÔM NAY </a:t>
            </a:r>
            <a:endParaRPr lang="en-US" sz="7200" b="1" dirty="0">
              <a:solidFill>
                <a:srgbClr val="724E39"/>
              </a:solidFill>
              <a:latin typeface="Arial" panose="020B0604020202090204" pitchFamily="34" charset="0"/>
              <a:cs typeface="Arial" panose="020B0604020202090204" pitchFamily="34" charset="0"/>
            </a:endParaRPr>
          </a:p>
        </p:txBody>
      </p:sp>
      <p:sp>
        <p:nvSpPr>
          <p:cNvPr id="16" name="Freeform 16"/>
          <p:cNvSpPr/>
          <p:nvPr/>
        </p:nvSpPr>
        <p:spPr>
          <a:xfrm>
            <a:off x="-323126" y="8405578"/>
            <a:ext cx="3105092" cy="1393410"/>
          </a:xfrm>
          <a:custGeom>
            <a:avLst/>
            <a:gdLst/>
            <a:ahLst/>
            <a:cxnLst/>
            <a:rect l="l" t="t" r="r" b="b"/>
            <a:pathLst>
              <a:path w="3105092" h="1393410">
                <a:moveTo>
                  <a:pt x="0" y="0"/>
                </a:moveTo>
                <a:lnTo>
                  <a:pt x="3105091" y="0"/>
                </a:lnTo>
                <a:lnTo>
                  <a:pt x="3105091" y="1393410"/>
                </a:lnTo>
                <a:lnTo>
                  <a:pt x="0" y="13934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9" name="TextBox 8"/>
              <p:cNvSpPr txBox="1"/>
              <p:nvPr/>
            </p:nvSpPr>
            <p:spPr>
              <a:xfrm>
                <a:off x="444688" y="1876136"/>
                <a:ext cx="10744200" cy="4748801"/>
              </a:xfrm>
              <a:prstGeom prst="rect">
                <a:avLst/>
              </a:prstGeom>
              <a:noFill/>
            </p:spPr>
            <p:txBody>
              <a:bodyPr wrap="square">
                <a:spAutoFit/>
              </a:bodyPr>
              <a:lstStyle/>
              <a:p>
                <a:pPr algn="just">
                  <a:lnSpc>
                    <a:spcPct val="150000"/>
                  </a:lnSpc>
                  <a:spcBef>
                    <a:spcPts val="600"/>
                  </a:spcBef>
                  <a:spcAft>
                    <a:spcPts val="600"/>
                  </a:spcAft>
                </a:pPr>
                <a:r>
                  <a:rPr lang="vi-VN" sz="4000" b="1" dirty="0">
                    <a:effectLst/>
                    <a:latin typeface="Arial" panose="020B0604020202090204" pitchFamily="34" charset="0"/>
                    <a:ea typeface="Times New Roman" panose="02020503050405090304" pitchFamily="18" charset="0"/>
                    <a:cs typeface="Arial" panose="020B0604020202090204" pitchFamily="34" charset="0"/>
                  </a:rPr>
                  <a:t>Ví dụ 2: SGK – tr.</a:t>
                </a:r>
                <a:r>
                  <a:rPr lang="en-US" sz="4000" b="1" dirty="0">
                    <a:effectLst/>
                    <a:latin typeface="Arial" panose="020B0604020202090204" pitchFamily="34" charset="0"/>
                    <a:ea typeface="Times New Roman" panose="02020503050405090304" pitchFamily="18" charset="0"/>
                    <a:cs typeface="Arial" panose="020B0604020202090204" pitchFamily="34" charset="0"/>
                  </a:rPr>
                  <a:t>76</a:t>
                </a:r>
                <a:endParaRPr lang="en-US" sz="4000" b="1" dirty="0">
                  <a:effectLst/>
                  <a:latin typeface="Arial" panose="020B0604020202090204" pitchFamily="34" charset="0"/>
                  <a:ea typeface="Times New Roman" panose="02020503050405090304" pitchFamily="18" charset="0"/>
                  <a:cs typeface="Arial" panose="020B0604020202090204" pitchFamily="34" charset="0"/>
                </a:endParaRPr>
              </a:p>
              <a:p>
                <a:pPr algn="just">
                  <a:lnSpc>
                    <a:spcPct val="150000"/>
                  </a:lnSpc>
                  <a:spcBef>
                    <a:spcPts val="600"/>
                  </a:spcBef>
                  <a:spcAft>
                    <a:spcPts val="600"/>
                  </a:spcAft>
                </a:pPr>
                <a:r>
                  <a:rPr lang="en-US" sz="4000" dirty="0" err="1">
                    <a:latin typeface="Arial" panose="020B0604020202090204" pitchFamily="34" charset="0"/>
                    <a:ea typeface="Calibri" panose="020F0502020204030204" pitchFamily="34" charset="0"/>
                    <a:cs typeface="Arial" panose="020B0604020202090204" pitchFamily="34" charset="0"/>
                  </a:rPr>
                  <a:t>Các</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tia</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nắng</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mặt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trời</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tạo</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với</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mặt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đất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một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góc</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xấp</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xỉ</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bằng</a:t>
                </a:r>
                <a:r>
                  <a:rPr lang="en-US" sz="4000" dirty="0">
                    <a:latin typeface="Arial" panose="020B0604020202090204" pitchFamily="34" charset="0"/>
                    <a:ea typeface="Calibri" panose="020F0502020204030204" pitchFamily="34" charset="0"/>
                    <a:cs typeface="Arial" panose="020B0604020202090204" pitchFamily="34" charset="0"/>
                  </a:rPr>
                  <a:t> 34</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90204" pitchFamily="34" charset="0"/>
                      </a:rPr>
                      <m:t>°</m:t>
                    </m:r>
                  </m:oMath>
                </a14:m>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và</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bóng</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của</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một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toà</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tháp</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trên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mặt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đất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dài</a:t>
                </a:r>
                <a:r>
                  <a:rPr lang="en-US" sz="4000" dirty="0">
                    <a:latin typeface="Arial" panose="020B0604020202090204" pitchFamily="34" charset="0"/>
                    <a:ea typeface="Calibri" panose="020F0502020204030204" pitchFamily="34" charset="0"/>
                    <a:cs typeface="Arial" panose="020B0604020202090204" pitchFamily="34" charset="0"/>
                  </a:rPr>
                  <a:t> 8,6 m (H.4.17). </a:t>
                </a:r>
                <a:r>
                  <a:rPr lang="en-US" sz="4000" dirty="0" err="1">
                    <a:latin typeface="Arial" panose="020B0604020202090204" pitchFamily="34" charset="0"/>
                    <a:ea typeface="Calibri" panose="020F0502020204030204" pitchFamily="34" charset="0"/>
                    <a:cs typeface="Arial" panose="020B0604020202090204" pitchFamily="34" charset="0"/>
                  </a:rPr>
                  <a:t>Tính</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chiều</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cao</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của</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toà</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tháp</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đó</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làm</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tròn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đến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mét</a:t>
                </a:r>
                <a:r>
                  <a:rPr lang="en-US" sz="4000" dirty="0">
                    <a:latin typeface="Arial" panose="020B0604020202090204" pitchFamily="34" charset="0"/>
                    <a:ea typeface="Calibri" panose="020F0502020204030204" pitchFamily="34"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444688" y="1876136"/>
                <a:ext cx="10744200" cy="4748801"/>
              </a:xfrm>
              <a:prstGeom prst="rect">
                <a:avLst/>
              </a:prstGeom>
              <a:blipFill rotWithShape="1">
                <a:blip r:embed="rId1"/>
                <a:stretch>
                  <a:fillRect l="-2" t="-7" r="2" b="-442"/>
                </a:stretch>
              </a:blipFill>
            </p:spPr>
            <p:txBody>
              <a:bodyPr/>
              <a:lstStyle/>
              <a:p>
                <a:r>
                  <a:rPr lang="en-US" altLang="en-US">
                    <a:noFill/>
                  </a:rPr>
                  <a:t> </a:t>
                </a:r>
              </a:p>
            </p:txBody>
          </p:sp>
        </mc:Fallback>
      </mc:AlternateContent>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3868" y="1876136"/>
            <a:ext cx="6445250" cy="5896718"/>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9" name="TextBox 8"/>
              <p:cNvSpPr txBox="1"/>
              <p:nvPr/>
            </p:nvSpPr>
            <p:spPr>
              <a:xfrm>
                <a:off x="714465" y="754901"/>
                <a:ext cx="16859067" cy="7114896"/>
              </a:xfrm>
              <a:prstGeom prst="rect">
                <a:avLst/>
              </a:prstGeom>
              <a:noFill/>
            </p:spPr>
            <p:txBody>
              <a:bodyPr wrap="square">
                <a:spAutoFit/>
              </a:bodyPr>
              <a:lstStyle/>
              <a:p>
                <a:pPr algn="ctr">
                  <a:lnSpc>
                    <a:spcPct val="200000"/>
                  </a:lnSpc>
                  <a:spcBef>
                    <a:spcPts val="600"/>
                  </a:spcBef>
                  <a:spcAft>
                    <a:spcPts val="600"/>
                  </a:spcAft>
                </a:pPr>
                <a:r>
                  <a:rPr lang="en-US" sz="4400" b="1" dirty="0" err="1">
                    <a:solidFill>
                      <a:srgbClr val="FF0000"/>
                    </a:solidFill>
                    <a:effectLst/>
                    <a:latin typeface="Arial" panose="020B0604020202090204" pitchFamily="34" charset="0"/>
                    <a:ea typeface="Times New Roman" panose="02020503050405090304" pitchFamily="18" charset="0"/>
                    <a:cs typeface="Arial" panose="020B0604020202090204" pitchFamily="34" charset="0"/>
                  </a:rPr>
                  <a:t>Giải</a:t>
                </a:r>
                <a:endParaRPr lang="en-US" sz="4400" b="1" dirty="0">
                  <a:solidFill>
                    <a:srgbClr val="FF0000"/>
                  </a:solidFill>
                  <a:effectLst/>
                  <a:latin typeface="Arial" panose="020B0604020202090204" pitchFamily="34" charset="0"/>
                  <a:ea typeface="Times New Roman" panose="02020503050405090304" pitchFamily="18" charset="0"/>
                  <a:cs typeface="Arial" panose="020B0604020202090204" pitchFamily="34" charset="0"/>
                </a:endParaRPr>
              </a:p>
              <a:p>
                <a:pPr>
                  <a:lnSpc>
                    <a:spcPct val="200000"/>
                  </a:lnSpc>
                  <a:spcBef>
                    <a:spcPts val="600"/>
                  </a:spcBef>
                  <a:spcAft>
                    <a:spcPts val="600"/>
                  </a:spcAft>
                </a:pPr>
                <a:r>
                  <a:rPr lang="en-US" sz="4400" dirty="0">
                    <a:effectLst/>
                    <a:latin typeface="Arial" panose="020B0604020202090204" pitchFamily="34" charset="0"/>
                    <a:ea typeface="Times New Roman" panose="02020503050405090304" pitchFamily="18" charset="0"/>
                    <a:cs typeface="Arial" panose="020B0604020202090204" pitchFamily="34" charset="0"/>
                  </a:rPr>
                  <a:t>Ta </a:t>
                </a:r>
                <a:r>
                  <a:rPr lang="en-US" sz="4400" dirty="0" err="1">
                    <a:effectLst/>
                    <a:latin typeface="Arial" panose="020B0604020202090204" pitchFamily="34" charset="0"/>
                    <a:ea typeface="Times New Roman" panose="02020503050405090304" pitchFamily="18" charset="0"/>
                    <a:cs typeface="Arial" panose="020B0604020202090204" pitchFamily="34" charset="0"/>
                  </a:rPr>
                  <a:t>nhận</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thấy</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đường</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cao</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của</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tháp</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đối</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diện</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với</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góc</a:t>
                </a:r>
                <a:r>
                  <a:rPr lang="en-US" sz="4400" dirty="0">
                    <a:effectLst/>
                    <a:latin typeface="Arial" panose="020B0604020202090204" pitchFamily="34" charset="0"/>
                    <a:ea typeface="Times New Roman" panose="02020503050405090304" pitchFamily="18" charset="0"/>
                    <a:cs typeface="Arial" panose="020B0604020202090204" pitchFamily="34" charset="0"/>
                  </a:rPr>
                  <a:t> 34</a:t>
                </a:r>
                <a14:m>
                  <m:oMath xmlns:m="http://schemas.openxmlformats.org/officeDocument/2006/math">
                    <m:r>
                      <a:rPr lang="en-US" sz="4400" i="1" smtClean="0">
                        <a:latin typeface="Cambria Math" panose="02040503050406030204" pitchFamily="18" charset="0"/>
                        <a:ea typeface="Cambria Math" panose="02040503050406030204" pitchFamily="18" charset="0"/>
                        <a:cs typeface="Arial" panose="020B0604020202090204" pitchFamily="34" charset="0"/>
                      </a:rPr>
                      <m:t>°</m:t>
                    </m:r>
                  </m:oMath>
                </a14:m>
                <a:r>
                  <a:rPr lang="en-US" sz="4400" dirty="0">
                    <a:latin typeface="Arial" panose="020B0604020202090204" pitchFamily="34" charset="0"/>
                    <a:cs typeface="Arial" panose="020B0604020202090204" pitchFamily="34" charset="0"/>
                  </a:rPr>
                  <a:t> (góc tạo bởi tia nắng mặt trời và bóng của tháp trên mặt đất).</a:t>
                </a:r>
                <a:endParaRPr lang="en-US" sz="4400" dirty="0">
                  <a:latin typeface="Arial" panose="020B0604020202090204" pitchFamily="34" charset="0"/>
                  <a:cs typeface="Arial" panose="020B0604020202090204" pitchFamily="34" charset="0"/>
                </a:endParaRPr>
              </a:p>
              <a:p>
                <a:pPr>
                  <a:lnSpc>
                    <a:spcPct val="200000"/>
                  </a:lnSpc>
                  <a:spcBef>
                    <a:spcPts val="600"/>
                  </a:spcBef>
                  <a:spcAft>
                    <a:spcPts val="600"/>
                  </a:spcAft>
                </a:pPr>
                <a:r>
                  <a:rPr lang="en-US" sz="4400" dirty="0">
                    <a:latin typeface="Arial" panose="020B0604020202090204" pitchFamily="34" charset="0"/>
                    <a:cs typeface="Arial" panose="020B0604020202090204" pitchFamily="34" charset="0"/>
                  </a:rPr>
                  <a:t>Theo Định lí 2, ta có h = 8,6 . </a:t>
                </a:r>
                <a:r>
                  <a:rPr lang="en-US" sz="4400" dirty="0">
                    <a:latin typeface="Arial" panose="020B0604020202090204" pitchFamily="34" charset="0"/>
                    <a:cs typeface="Arial" panose="020B0604020202090204" pitchFamily="34" charset="0"/>
                  </a:rPr>
                  <a:t>tan</a:t>
                </a:r>
                <a:r>
                  <a:rPr lang="en-US" sz="4400" dirty="0">
                    <a:effectLst/>
                    <a:latin typeface="Arial" panose="020B0604020202090204" pitchFamily="34" charset="0"/>
                    <a:ea typeface="Times New Roman" panose="02020503050405090304" pitchFamily="18" charset="0"/>
                    <a:cs typeface="Arial" panose="020B0604020202090204" pitchFamily="34" charset="0"/>
                  </a:rPr>
                  <a:t>34</a:t>
                </a:r>
                <a14:m>
                  <m:oMath xmlns:m="http://schemas.openxmlformats.org/officeDocument/2006/math">
                    <m:r>
                      <a:rPr lang="en-US" sz="4400" i="1" smtClean="0">
                        <a:latin typeface="Cambria Math" panose="02040503050406030204" pitchFamily="18" charset="0"/>
                        <a:ea typeface="Cambria Math" panose="02040503050406030204" pitchFamily="18" charset="0"/>
                        <a:cs typeface="Arial" panose="020B0604020202090204" pitchFamily="34" charset="0"/>
                      </a:rPr>
                      <m:t>°</m:t>
                    </m:r>
                  </m:oMath>
                </a14:m>
                <a:r>
                  <a:rPr lang="en-US" sz="4400" dirty="0">
                    <a:latin typeface="Arial" panose="020B0604020202090204" pitchFamily="34" charset="0"/>
                    <a:cs typeface="Arial" panose="020B0604020202090204" pitchFamily="34" charset="0"/>
                  </a:rPr>
                  <a:t> </a:t>
                </a:r>
                <a14:m>
                  <m:oMath xmlns:m="http://schemas.openxmlformats.org/officeDocument/2006/math">
                    <m:r>
                      <a:rPr lang="en-US" sz="4400" i="1" dirty="0" smtClean="0">
                        <a:latin typeface="Cambria Math" panose="02040503050406030204" pitchFamily="18" charset="0"/>
                        <a:ea typeface="Cambria Math" panose="02040503050406030204" pitchFamily="18" charset="0"/>
                        <a:cs typeface="Arial" panose="020B0604020202090204" pitchFamily="34" charset="0"/>
                      </a:rPr>
                      <m:t>≈</m:t>
                    </m:r>
                  </m:oMath>
                </a14:m>
                <a:r>
                  <a:rPr lang="en-US" sz="4400" dirty="0">
                    <a:latin typeface="Arial" panose="020B0604020202090204" pitchFamily="34" charset="0"/>
                    <a:cs typeface="Arial" panose="020B0604020202090204" pitchFamily="34" charset="0"/>
                  </a:rPr>
                  <a:t> 6 (m).</a:t>
                </a:r>
                <a:endParaRPr lang="en-US" sz="4400" dirty="0">
                  <a:latin typeface="Arial" panose="020B0604020202090204" pitchFamily="34" charset="0"/>
                  <a:cs typeface="Arial" panose="020B0604020202090204" pitchFamily="34" charset="0"/>
                </a:endParaRPr>
              </a:p>
              <a:p>
                <a:pPr>
                  <a:lnSpc>
                    <a:spcPct val="200000"/>
                  </a:lnSpc>
                  <a:spcBef>
                    <a:spcPts val="600"/>
                  </a:spcBef>
                  <a:spcAft>
                    <a:spcPts val="600"/>
                  </a:spcAft>
                </a:pPr>
                <a:r>
                  <a:rPr lang="en-US" sz="4400" dirty="0">
                    <a:latin typeface="Arial" panose="020B0604020202090204" pitchFamily="34" charset="0"/>
                    <a:cs typeface="Arial" panose="020B0604020202090204" pitchFamily="34" charset="0"/>
                  </a:rPr>
                  <a:t>Vậy chiều cao của tháp là khoảng 6 m.</a:t>
                </a:r>
                <a:endParaRPr lang="en-US" sz="4400" dirty="0">
                  <a:latin typeface="Arial" panose="020B0604020202090204" pitchFamily="34" charset="0"/>
                  <a:cs typeface="Arial" panose="020B0604020202090204" pitchFamily="34"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714465" y="754901"/>
                <a:ext cx="16859067" cy="7114896"/>
              </a:xfrm>
              <a:prstGeom prst="rect">
                <a:avLst/>
              </a:prstGeom>
              <a:blipFill rotWithShape="1">
                <a:blip r:embed="rId1"/>
                <a:stretch>
                  <a:fillRect l="-1" t="-7" r="3" b="-1309"/>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barn(inVertical)">
                                      <p:cBhvr>
                                        <p:cTn id="13" dur="500"/>
                                        <p:tgtEl>
                                          <p:spTgt spid="9">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barn(inVertical)">
                                      <p:cBhvr>
                                        <p:cTn id="16" dur="500"/>
                                        <p:tgtEl>
                                          <p:spTgt spid="9">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barn(inVertical)">
                                      <p:cBhvr>
                                        <p:cTn id="19"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9" name="Process 8"/>
          <p:cNvSpPr/>
          <p:nvPr/>
        </p:nvSpPr>
        <p:spPr>
          <a:xfrm>
            <a:off x="381000" y="164940"/>
            <a:ext cx="6172200" cy="1600200"/>
          </a:xfrm>
          <a:prstGeom prst="flowChart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800" b="1" dirty="0">
                <a:latin typeface="Arial" panose="020B0604020202090204" pitchFamily="34" charset="0"/>
                <a:cs typeface="Arial" panose="020B0604020202090204" pitchFamily="34" charset="0"/>
              </a:rPr>
              <a:t>Luyện tập 2</a:t>
            </a:r>
            <a:endParaRPr lang="en-US" sz="4800" b="1" dirty="0">
              <a:latin typeface="Arial" panose="020B0604020202090204" pitchFamily="34" charset="0"/>
              <a:cs typeface="Arial" panose="020B0604020202090204" pitchFamily="34" charset="0"/>
            </a:endParaRPr>
          </a:p>
        </p:txBody>
      </p:sp>
      <p:pic>
        <p:nvPicPr>
          <p:cNvPr id="10" name="Picture 9"/>
          <p:cNvPicPr>
            <a:picLocks noChangeAspect="1"/>
          </p:cNvPicPr>
          <p:nvPr/>
        </p:nvPicPr>
        <p:blipFill>
          <a:blip r:embed="rId1"/>
          <a:stretch>
            <a:fillRect/>
          </a:stretch>
        </p:blipFill>
        <p:spPr>
          <a:xfrm>
            <a:off x="11604996" y="2501186"/>
            <a:ext cx="6205049" cy="5237937"/>
          </a:xfrm>
          <a:prstGeom prst="rect">
            <a:avLst/>
          </a:prstGeom>
        </p:spPr>
      </p:pic>
      <mc:AlternateContent xmlns:mc="http://schemas.openxmlformats.org/markup-compatibility/2006">
        <mc:Choice xmlns:a14="http://schemas.microsoft.com/office/drawing/2010/main" Requires="a14">
          <p:sp>
            <p:nvSpPr>
              <p:cNvPr id="11" name="TextBox 10"/>
              <p:cNvSpPr txBox="1"/>
              <p:nvPr/>
            </p:nvSpPr>
            <p:spPr>
              <a:xfrm>
                <a:off x="615699" y="2498888"/>
                <a:ext cx="10744200" cy="4029436"/>
              </a:xfrm>
              <a:prstGeom prst="rect">
                <a:avLst/>
              </a:prstGeom>
              <a:noFill/>
            </p:spPr>
            <p:txBody>
              <a:bodyPr wrap="square">
                <a:spAutoFit/>
              </a:bodyPr>
              <a:lstStyle/>
              <a:p>
                <a:pPr algn="just">
                  <a:lnSpc>
                    <a:spcPct val="150000"/>
                  </a:lnSpc>
                  <a:spcBef>
                    <a:spcPts val="600"/>
                  </a:spcBef>
                  <a:spcAft>
                    <a:spcPts val="600"/>
                  </a:spcAft>
                </a:pPr>
                <a:r>
                  <a:rPr lang="en-US" sz="4400" dirty="0" err="1">
                    <a:latin typeface="Arial" panose="020B0604020202090204" pitchFamily="34" charset="0"/>
                    <a:ea typeface="Calibri" panose="020F0502020204030204" pitchFamily="34" charset="0"/>
                    <a:cs typeface="Arial" panose="020B0604020202090204" pitchFamily="34" charset="0"/>
                  </a:rPr>
                  <a:t>Bóng</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trên</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mặt</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đất</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của</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một</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cây</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dài</a:t>
                </a:r>
                <a:r>
                  <a:rPr lang="en-US" sz="4400" dirty="0">
                    <a:latin typeface="Arial" panose="020B0604020202090204" pitchFamily="34" charset="0"/>
                    <a:ea typeface="Calibri" panose="020F0502020204030204" pitchFamily="34" charset="0"/>
                    <a:cs typeface="Arial" panose="020B0604020202090204" pitchFamily="34" charset="0"/>
                  </a:rPr>
                  <a:t> 25 m. </a:t>
                </a:r>
                <a:r>
                  <a:rPr lang="en-US" sz="4400" dirty="0" err="1">
                    <a:latin typeface="Arial" panose="020B0604020202090204" pitchFamily="34" charset="0"/>
                    <a:ea typeface="Calibri" panose="020F0502020204030204" pitchFamily="34" charset="0"/>
                    <a:cs typeface="Arial" panose="020B0604020202090204" pitchFamily="34" charset="0"/>
                  </a:rPr>
                  <a:t>Tính</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chiều</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cao</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của</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cây</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làm</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tròn</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đến</a:t>
                </a:r>
                <a:r>
                  <a:rPr lang="en-US" sz="4400" dirty="0">
                    <a:latin typeface="Arial" panose="020B0604020202090204" pitchFamily="34" charset="0"/>
                    <a:ea typeface="Calibri" panose="020F0502020204030204" pitchFamily="34" charset="0"/>
                    <a:cs typeface="Arial" panose="020B0604020202090204" pitchFamily="34" charset="0"/>
                  </a:rPr>
                  <a:t> dm), </a:t>
                </a:r>
                <a:r>
                  <a:rPr lang="en-US" sz="4400" dirty="0" err="1">
                    <a:latin typeface="Arial" panose="020B0604020202090204" pitchFamily="34" charset="0"/>
                    <a:ea typeface="Calibri" panose="020F0502020204030204" pitchFamily="34" charset="0"/>
                    <a:cs typeface="Arial" panose="020B0604020202090204" pitchFamily="34" charset="0"/>
                  </a:rPr>
                  <a:t>biết</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rằng</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tia</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nắng</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mặt</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trời</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tạo</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với</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mặt</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đất</a:t>
                </a:r>
                <a:r>
                  <a:rPr lang="en-US" sz="4400" dirty="0">
                    <a:latin typeface="Arial" panose="020B0604020202090204" pitchFamily="34" charset="0"/>
                    <a:ea typeface="Calibri" panose="020F0502020204030204" pitchFamily="34" charset="0"/>
                    <a:cs typeface="Arial" panose="020B0604020202090204" pitchFamily="34" charset="0"/>
                  </a:rPr>
                  <a:t> </a:t>
                </a:r>
                <a:r>
                  <a:rPr lang="en-US" sz="4400" dirty="0" err="1">
                    <a:latin typeface="Arial" panose="020B0604020202090204" pitchFamily="34" charset="0"/>
                    <a:ea typeface="Calibri" panose="020F0502020204030204" pitchFamily="34" charset="0"/>
                    <a:cs typeface="Arial" panose="020B0604020202090204" pitchFamily="34" charset="0"/>
                  </a:rPr>
                  <a:t>góc</a:t>
                </a:r>
                <a:r>
                  <a:rPr lang="en-US" sz="4400" dirty="0">
                    <a:latin typeface="Arial" panose="020B0604020202090204" pitchFamily="34" charset="0"/>
                    <a:ea typeface="Calibri" panose="020F0502020204030204" pitchFamily="34" charset="0"/>
                    <a:cs typeface="Arial" panose="020B0604020202090204" pitchFamily="34" charset="0"/>
                  </a:rPr>
                  <a:t> 40</a:t>
                </a:r>
                <a14:m>
                  <m:oMath xmlns:m="http://schemas.openxmlformats.org/officeDocument/2006/math">
                    <m: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m:t>
                    </m:r>
                  </m:oMath>
                </a14:m>
                <a:r>
                  <a:rPr lang="en-US" sz="4400" dirty="0">
                    <a:latin typeface="Arial" panose="020B0604020202090204" pitchFamily="34" charset="0"/>
                    <a:ea typeface="Calibri" panose="020F0502020204030204" pitchFamily="34" charset="0"/>
                    <a:cs typeface="Arial" panose="020B0604020202090204" pitchFamily="34" charset="0"/>
                  </a:rPr>
                  <a:t> (H.4.18).</a:t>
                </a:r>
                <a:endParaRPr lang="en-US" sz="44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615699" y="2498888"/>
                <a:ext cx="10744200" cy="4029436"/>
              </a:xfrm>
              <a:prstGeom prst="rect">
                <a:avLst/>
              </a:prstGeom>
              <a:blipFill rotWithShape="1">
                <a:blip r:embed="rId2"/>
                <a:stretch>
                  <a:fillRect l="-4" t="-4" r="4" b="-980"/>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ssolv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10" name="TextBox 9"/>
              <p:cNvSpPr txBox="1"/>
              <p:nvPr/>
            </p:nvSpPr>
            <p:spPr>
              <a:xfrm>
                <a:off x="1371599" y="759134"/>
                <a:ext cx="15544800" cy="7325082"/>
              </a:xfrm>
              <a:prstGeom prst="rect">
                <a:avLst/>
              </a:prstGeom>
              <a:noFill/>
            </p:spPr>
            <p:txBody>
              <a:bodyPr wrap="square">
                <a:spAutoFit/>
              </a:bodyPr>
              <a:lstStyle/>
              <a:p>
                <a:pPr algn="ctr">
                  <a:lnSpc>
                    <a:spcPct val="200000"/>
                  </a:lnSpc>
                  <a:spcBef>
                    <a:spcPts val="600"/>
                  </a:spcBef>
                  <a:spcAft>
                    <a:spcPts val="600"/>
                  </a:spcAft>
                </a:pPr>
                <a:r>
                  <a:rPr lang="en-US" sz="4400" b="1" dirty="0">
                    <a:solidFill>
                      <a:srgbClr val="FF0000"/>
                    </a:solidFill>
                    <a:effectLst/>
                    <a:latin typeface="Arial" panose="020B0604020202090204" pitchFamily="34" charset="0"/>
                    <a:ea typeface="Calibri" panose="020F0502020204030204" pitchFamily="34" charset="0"/>
                    <a:cs typeface="Arial" panose="020B0604020202090204" pitchFamily="34" charset="0"/>
                  </a:rPr>
                  <a:t>Giải</a:t>
                </a:r>
                <a:endParaRPr lang="en-US" sz="4400" b="1" dirty="0">
                  <a:solidFill>
                    <a:srgbClr val="FF0000"/>
                  </a:solidFill>
                  <a:effectLst/>
                  <a:latin typeface="Arial" panose="020B0604020202090204" pitchFamily="34" charset="0"/>
                  <a:ea typeface="Calibri" panose="020F0502020204030204" pitchFamily="34" charset="0"/>
                  <a:cs typeface="Arial" panose="020B0604020202090204" pitchFamily="34" charset="0"/>
                </a:endParaRPr>
              </a:p>
              <a:p>
                <a:pPr>
                  <a:lnSpc>
                    <a:spcPct val="200000"/>
                  </a:lnSpc>
                  <a:spcBef>
                    <a:spcPts val="600"/>
                  </a:spcBef>
                  <a:spcAft>
                    <a:spcPts val="600"/>
                  </a:spcAft>
                </a:pPr>
                <a:r>
                  <a:rPr lang="en-US" sz="4400" dirty="0">
                    <a:effectLst/>
                    <a:latin typeface="Arial" panose="020B0604020202090204" pitchFamily="34" charset="0"/>
                    <a:ea typeface="Calibri" panose="020F0502020204030204" pitchFamily="34" charset="0"/>
                    <a:cs typeface="Arial" panose="020B0604020202090204" pitchFamily="34" charset="0"/>
                  </a:rPr>
                  <a:t>Ta </a:t>
                </a:r>
                <a:r>
                  <a:rPr lang="en-US" sz="4400" dirty="0" err="1">
                    <a:effectLst/>
                    <a:latin typeface="Arial" panose="020B0604020202090204" pitchFamily="34" charset="0"/>
                    <a:ea typeface="Calibri" panose="020F0502020204030204" pitchFamily="34" charset="0"/>
                    <a:cs typeface="Arial" panose="020B0604020202090204" pitchFamily="34" charset="0"/>
                  </a:rPr>
                  <a:t>nhận</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thấy</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chiều</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cao</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của</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cây</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đối</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diện</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với</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góc</a:t>
                </a:r>
                <a:r>
                  <a:rPr lang="en-US" sz="44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40</m:t>
                    </m:r>
                    <m: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m:t>
                    </m:r>
                  </m:oMath>
                </a14:m>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góc</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tạo</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bởi</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tia</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nắng</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mặt</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trời</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và</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bóng</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của</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cây</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trên</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mặt</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đất</a:t>
                </a:r>
                <a:r>
                  <a:rPr lang="en-US" sz="4400" dirty="0">
                    <a:effectLst/>
                    <a:latin typeface="Arial" panose="020B0604020202090204" pitchFamily="34" charset="0"/>
                    <a:ea typeface="Times New Roman" panose="02020503050405090304" pitchFamily="18" charset="0"/>
                    <a:cs typeface="Arial" panose="020B0604020202090204" pitchFamily="34" charset="0"/>
                  </a:rPr>
                  <a:t>).</a:t>
                </a:r>
                <a:endParaRPr lang="en-US" sz="4400" dirty="0">
                  <a:effectLst/>
                  <a:latin typeface="Arial" panose="020B0604020202090204" pitchFamily="34" charset="0"/>
                  <a:ea typeface="Calibri" panose="020F0502020204030204" pitchFamily="34" charset="0"/>
                  <a:cs typeface="Arial" panose="020B0604020202090204" pitchFamily="34" charset="0"/>
                </a:endParaRPr>
              </a:p>
              <a:p>
                <a:pPr>
                  <a:lnSpc>
                    <a:spcPct val="200000"/>
                  </a:lnSpc>
                  <a:spcBef>
                    <a:spcPts val="600"/>
                  </a:spcBef>
                  <a:spcAft>
                    <a:spcPts val="600"/>
                  </a:spcAft>
                </a:pPr>
                <a:r>
                  <a:rPr lang="en-US" sz="4400" dirty="0">
                    <a:effectLst/>
                    <a:latin typeface="Arial" panose="020B0604020202090204" pitchFamily="34" charset="0"/>
                    <a:ea typeface="Calibri" panose="020F0502020204030204" pitchFamily="34" charset="0"/>
                    <a:cs typeface="Arial" panose="020B0604020202090204" pitchFamily="34" charset="0"/>
                  </a:rPr>
                  <a:t>Theo </a:t>
                </a:r>
                <a:r>
                  <a:rPr lang="en-US" sz="4400" dirty="0" err="1">
                    <a:effectLst/>
                    <a:latin typeface="Arial" panose="020B0604020202090204" pitchFamily="34" charset="0"/>
                    <a:ea typeface="Calibri" panose="020F0502020204030204" pitchFamily="34" charset="0"/>
                    <a:cs typeface="Arial" panose="020B0604020202090204" pitchFamily="34" charset="0"/>
                  </a:rPr>
                  <a:t>Định</a:t>
                </a:r>
                <a:r>
                  <a:rPr lang="en-US" sz="4400" dirty="0">
                    <a:effectLst/>
                    <a:latin typeface="Arial" panose="020B0604020202090204" pitchFamily="34" charset="0"/>
                    <a:ea typeface="Calibri" panose="020F0502020204030204" pitchFamily="34" charset="0"/>
                    <a:cs typeface="Arial" panose="020B0604020202090204" pitchFamily="34" charset="0"/>
                  </a:rPr>
                  <a:t> </a:t>
                </a:r>
                <a:r>
                  <a:rPr lang="en-US" sz="4400" dirty="0" err="1">
                    <a:effectLst/>
                    <a:latin typeface="Arial" panose="020B0604020202090204" pitchFamily="34" charset="0"/>
                    <a:ea typeface="Calibri" panose="020F0502020204030204" pitchFamily="34" charset="0"/>
                    <a:cs typeface="Arial" panose="020B0604020202090204" pitchFamily="34" charset="0"/>
                  </a:rPr>
                  <a:t>lí</a:t>
                </a:r>
                <a:r>
                  <a:rPr lang="en-US" sz="4400" dirty="0">
                    <a:effectLst/>
                    <a:latin typeface="Arial" panose="020B0604020202090204" pitchFamily="34" charset="0"/>
                    <a:ea typeface="Calibri" panose="020F0502020204030204" pitchFamily="34" charset="0"/>
                    <a:cs typeface="Arial" panose="020B0604020202090204" pitchFamily="34" charset="0"/>
                  </a:rPr>
                  <a:t> 2, ta </a:t>
                </a:r>
                <a:r>
                  <a:rPr lang="en-US" sz="4400" dirty="0" err="1">
                    <a:effectLst/>
                    <a:latin typeface="Arial" panose="020B0604020202090204" pitchFamily="34" charset="0"/>
                    <a:ea typeface="Calibri" panose="020F0502020204030204" pitchFamily="34" charset="0"/>
                    <a:cs typeface="Arial" panose="020B0604020202090204" pitchFamily="34" charset="0"/>
                  </a:rPr>
                  <a:t>có</a:t>
                </a:r>
                <a:r>
                  <a:rPr lang="en-US" sz="4400" dirty="0">
                    <a:effectLst/>
                    <a:latin typeface="Arial" panose="020B0604020202090204" pitchFamily="34" charset="0"/>
                    <a:ea typeface="Calibri" panose="020F0502020204030204" pitchFamily="34" charset="0"/>
                    <a:cs typeface="Arial" panose="020B0604020202090204" pitchFamily="34" charset="0"/>
                  </a:rPr>
                  <a:t>:</a:t>
                </a:r>
                <a:endParaRPr lang="en-US" sz="4400" dirty="0">
                  <a:effectLst/>
                  <a:latin typeface="Arial" panose="020B0604020202090204" pitchFamily="34" charset="0"/>
                  <a:ea typeface="Calibri" panose="020F0502020204030204" pitchFamily="34" charset="0"/>
                  <a:cs typeface="Arial" panose="020B0604020202090204" pitchFamily="34" charset="0"/>
                </a:endParaRPr>
              </a:p>
              <a:p>
                <a:pPr>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h</m:t>
                      </m:r>
                      <m: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m:t>
                      </m:r>
                      <m: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25</m:t>
                      </m:r>
                      <m: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4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tan</m:t>
                          </m:r>
                        </m:fName>
                        <m:e>
                          <m: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40</m:t>
                          </m:r>
                          <m: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m:t>
                          </m:r>
                        </m:e>
                      </m:func>
                      <m: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21</m:t>
                      </m:r>
                      <m:r>
                        <m:rPr>
                          <m:sty m:val="p"/>
                        </m:rP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m</m:t>
                      </m:r>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1371599" y="759134"/>
                <a:ext cx="15544800" cy="7325082"/>
              </a:xfrm>
              <a:prstGeom prst="rect">
                <a:avLst/>
              </a:prstGeom>
              <a:blipFill rotWithShape="1">
                <a:blip r:embed="rId1"/>
                <a:stretch>
                  <a:fillRect l="-4" t="-4" r="4"/>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barn(inVertical)">
                                      <p:cBhvr>
                                        <p:cTn id="13" dur="500"/>
                                        <p:tgtEl>
                                          <p:spTgt spid="10">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barn(inVertical)">
                                      <p:cBhvr>
                                        <p:cTn id="16" dur="500"/>
                                        <p:tgtEl>
                                          <p:spTgt spid="10">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barn(inVertical)">
                                      <p:cBhvr>
                                        <p:cTn id="1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1E6"/>
        </a:solidFill>
        <a:effectLst/>
      </p:bgPr>
    </p:bg>
    <p:spTree>
      <p:nvGrpSpPr>
        <p:cNvPr id="1" name=""/>
        <p:cNvGrpSpPr/>
        <p:nvPr/>
      </p:nvGrpSpPr>
      <p:grpSpPr>
        <a:xfrm>
          <a:off x="0" y="0"/>
          <a:ext cx="0" cy="0"/>
          <a:chOff x="0" y="0"/>
          <a:chExt cx="0" cy="0"/>
        </a:xfrm>
      </p:grpSpPr>
      <p:sp>
        <p:nvSpPr>
          <p:cNvPr id="2" name="Freeform 2"/>
          <p:cNvSpPr/>
          <p:nvPr/>
        </p:nvSpPr>
        <p:spPr>
          <a:xfrm>
            <a:off x="15065727" y="825355"/>
            <a:ext cx="4387145" cy="9174638"/>
          </a:xfrm>
          <a:custGeom>
            <a:avLst/>
            <a:gdLst/>
            <a:ahLst/>
            <a:cxnLst/>
            <a:rect l="l" t="t" r="r" b="b"/>
            <a:pathLst>
              <a:path w="4387145" h="9174638">
                <a:moveTo>
                  <a:pt x="0" y="0"/>
                </a:moveTo>
                <a:lnTo>
                  <a:pt x="4387146" y="0"/>
                </a:lnTo>
                <a:lnTo>
                  <a:pt x="4387146" y="9174638"/>
                </a:lnTo>
                <a:lnTo>
                  <a:pt x="0" y="917463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SG"/>
          </a:p>
        </p:txBody>
      </p:sp>
      <p:sp>
        <p:nvSpPr>
          <p:cNvPr id="3" name="Freeform 3"/>
          <p:cNvSpPr/>
          <p:nvPr/>
        </p:nvSpPr>
        <p:spPr>
          <a:xfrm rot="-577225">
            <a:off x="697547" y="516650"/>
            <a:ext cx="1498492" cy="1364990"/>
          </a:xfrm>
          <a:custGeom>
            <a:avLst/>
            <a:gdLst/>
            <a:ahLst/>
            <a:cxnLst/>
            <a:rect l="l" t="t" r="r" b="b"/>
            <a:pathLst>
              <a:path w="1498492" h="1364990">
                <a:moveTo>
                  <a:pt x="0" y="0"/>
                </a:moveTo>
                <a:lnTo>
                  <a:pt x="1498492" y="0"/>
                </a:lnTo>
                <a:lnTo>
                  <a:pt x="1498492" y="1364990"/>
                </a:lnTo>
                <a:lnTo>
                  <a:pt x="0" y="1364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grpSp>
        <p:nvGrpSpPr>
          <p:cNvPr id="4" name="Group 4"/>
          <p:cNvGrpSpPr/>
          <p:nvPr/>
        </p:nvGrpSpPr>
        <p:grpSpPr>
          <a:xfrm>
            <a:off x="-490194" y="9770498"/>
            <a:ext cx="19548795" cy="1192236"/>
            <a:chOff x="0" y="0"/>
            <a:chExt cx="5148654" cy="314004"/>
          </a:xfrm>
        </p:grpSpPr>
        <p:sp>
          <p:nvSpPr>
            <p:cNvPr id="5" name="Freeform 5"/>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6" name="TextBox 6"/>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12" name="Freeform 12"/>
          <p:cNvSpPr/>
          <p:nvPr/>
        </p:nvSpPr>
        <p:spPr>
          <a:xfrm>
            <a:off x="11724614" y="8377088"/>
            <a:ext cx="3105092" cy="1393410"/>
          </a:xfrm>
          <a:custGeom>
            <a:avLst/>
            <a:gdLst/>
            <a:ahLst/>
            <a:cxnLst/>
            <a:rect l="l" t="t" r="r" b="b"/>
            <a:pathLst>
              <a:path w="3105092" h="1393410">
                <a:moveTo>
                  <a:pt x="0" y="0"/>
                </a:moveTo>
                <a:lnTo>
                  <a:pt x="3105091" y="0"/>
                </a:lnTo>
                <a:lnTo>
                  <a:pt x="3105091" y="1393410"/>
                </a:lnTo>
                <a:lnTo>
                  <a:pt x="0" y="13934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4" name="Freeform 14"/>
          <p:cNvSpPr/>
          <p:nvPr/>
        </p:nvSpPr>
        <p:spPr>
          <a:xfrm flipH="1">
            <a:off x="14798451" y="825355"/>
            <a:ext cx="2208047" cy="1391070"/>
          </a:xfrm>
          <a:custGeom>
            <a:avLst/>
            <a:gdLst/>
            <a:ahLst/>
            <a:cxnLst/>
            <a:rect l="l" t="t" r="r" b="b"/>
            <a:pathLst>
              <a:path w="2208047" h="1391070">
                <a:moveTo>
                  <a:pt x="2208047" y="0"/>
                </a:moveTo>
                <a:lnTo>
                  <a:pt x="0" y="0"/>
                </a:lnTo>
                <a:lnTo>
                  <a:pt x="0" y="1391070"/>
                </a:lnTo>
                <a:lnTo>
                  <a:pt x="2208047" y="1391070"/>
                </a:lnTo>
                <a:lnTo>
                  <a:pt x="220804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16" name="TextBox 16"/>
          <p:cNvSpPr txBox="1"/>
          <p:nvPr/>
        </p:nvSpPr>
        <p:spPr>
          <a:xfrm>
            <a:off x="5424963" y="8252960"/>
            <a:ext cx="3433714" cy="561593"/>
          </a:xfrm>
          <a:prstGeom prst="rect">
            <a:avLst/>
          </a:prstGeom>
        </p:spPr>
        <p:txBody>
          <a:bodyPr lIns="0" tIns="0" rIns="0" bIns="0" rtlCol="0" anchor="t">
            <a:spAutoFit/>
          </a:bodyPr>
          <a:lstStyle/>
          <a:p>
            <a:pPr marL="0" lvl="0" indent="0" algn="ctr">
              <a:lnSpc>
                <a:spcPts val="4255"/>
              </a:lnSpc>
              <a:spcBef>
                <a:spcPct val="0"/>
              </a:spcBef>
            </a:pPr>
            <a:r>
              <a:rPr lang="en-US" sz="4255" u="none" strike="noStrike">
                <a:solidFill>
                  <a:srgbClr val="FFF1E6"/>
                </a:solidFill>
                <a:latin typeface="Aristotelica Pro"/>
              </a:rPr>
              <a:t>Aaron</a:t>
            </a:r>
            <a:endParaRPr lang="en-US" sz="4255" u="none" strike="noStrike">
              <a:solidFill>
                <a:srgbClr val="FFF1E6"/>
              </a:solidFill>
              <a:latin typeface="Aristotelica Pro"/>
            </a:endParaRPr>
          </a:p>
        </p:txBody>
      </p:sp>
      <p:sp>
        <p:nvSpPr>
          <p:cNvPr id="17" name="Freeform 17"/>
          <p:cNvSpPr/>
          <p:nvPr/>
        </p:nvSpPr>
        <p:spPr>
          <a:xfrm rot="538551">
            <a:off x="9902491" y="3511679"/>
            <a:ext cx="751758" cy="663426"/>
          </a:xfrm>
          <a:custGeom>
            <a:avLst/>
            <a:gdLst/>
            <a:ahLst/>
            <a:cxnLst/>
            <a:rect l="l" t="t" r="r" b="b"/>
            <a:pathLst>
              <a:path w="751758" h="663426">
                <a:moveTo>
                  <a:pt x="0" y="0"/>
                </a:moveTo>
                <a:lnTo>
                  <a:pt x="751758" y="0"/>
                </a:lnTo>
                <a:lnTo>
                  <a:pt x="751758" y="663426"/>
                </a:lnTo>
                <a:lnTo>
                  <a:pt x="0" y="6634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8" name="Freeform 18"/>
          <p:cNvSpPr/>
          <p:nvPr/>
        </p:nvSpPr>
        <p:spPr>
          <a:xfrm rot="538551">
            <a:off x="3803756" y="7034845"/>
            <a:ext cx="524799" cy="463135"/>
          </a:xfrm>
          <a:custGeom>
            <a:avLst/>
            <a:gdLst/>
            <a:ahLst/>
            <a:cxnLst/>
            <a:rect l="l" t="t" r="r" b="b"/>
            <a:pathLst>
              <a:path w="524799" h="463135">
                <a:moveTo>
                  <a:pt x="0" y="0"/>
                </a:moveTo>
                <a:lnTo>
                  <a:pt x="524799" y="0"/>
                </a:lnTo>
                <a:lnTo>
                  <a:pt x="524799" y="463135"/>
                </a:lnTo>
                <a:lnTo>
                  <a:pt x="0" y="4631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9" name="Freeform 19"/>
          <p:cNvSpPr/>
          <p:nvPr/>
        </p:nvSpPr>
        <p:spPr>
          <a:xfrm flipH="1">
            <a:off x="293994" y="4426067"/>
            <a:ext cx="2986201" cy="5344431"/>
          </a:xfrm>
          <a:custGeom>
            <a:avLst/>
            <a:gdLst/>
            <a:ahLst/>
            <a:cxnLst/>
            <a:rect l="l" t="t" r="r" b="b"/>
            <a:pathLst>
              <a:path w="2986201" h="5344431">
                <a:moveTo>
                  <a:pt x="2986201" y="0"/>
                </a:moveTo>
                <a:lnTo>
                  <a:pt x="0" y="0"/>
                </a:lnTo>
                <a:lnTo>
                  <a:pt x="0" y="5344431"/>
                </a:lnTo>
                <a:lnTo>
                  <a:pt x="2986201" y="5344431"/>
                </a:lnTo>
                <a:lnTo>
                  <a:pt x="2986201"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sp>
        <p:nvSpPr>
          <p:cNvPr id="20" name="TextBox 7"/>
          <p:cNvSpPr txBox="1"/>
          <p:nvPr/>
        </p:nvSpPr>
        <p:spPr>
          <a:xfrm>
            <a:off x="1123768" y="2893536"/>
            <a:ext cx="16135533" cy="2858796"/>
          </a:xfrm>
          <a:prstGeom prst="rect">
            <a:avLst/>
          </a:prstGeom>
        </p:spPr>
        <p:txBody>
          <a:bodyPr wrap="square" lIns="0" tIns="0" rIns="0" bIns="0" rtlCol="0" anchor="t">
            <a:spAutoFit/>
          </a:bodyPr>
          <a:lstStyle/>
          <a:p>
            <a:pPr marL="0" lvl="0" indent="0" algn="ctr">
              <a:lnSpc>
                <a:spcPct val="150000"/>
              </a:lnSpc>
              <a:spcBef>
                <a:spcPct val="0"/>
              </a:spcBef>
            </a:pPr>
            <a:r>
              <a:rPr lang="en-US" sz="6600" b="1" dirty="0">
                <a:solidFill>
                  <a:srgbClr val="724E39"/>
                </a:solidFill>
                <a:latin typeface="Arial" panose="020B0604020202090204" pitchFamily="34" charset="0"/>
                <a:cs typeface="Arial" panose="020B0604020202090204" pitchFamily="34" charset="0"/>
              </a:rPr>
              <a:t>3</a:t>
            </a:r>
            <a:r>
              <a:rPr lang="en-US" sz="6600" b="1" u="none" strike="noStrike" dirty="0">
                <a:solidFill>
                  <a:srgbClr val="724E39"/>
                </a:solidFill>
                <a:latin typeface="Arial" panose="020B0604020202090204" pitchFamily="34" charset="0"/>
                <a:cs typeface="Arial" panose="020B0604020202090204" pitchFamily="34" charset="0"/>
              </a:rPr>
              <a:t>. </a:t>
            </a:r>
            <a:endParaRPr lang="en-US" sz="6600" b="1" u="none" strike="noStrike" dirty="0">
              <a:solidFill>
                <a:srgbClr val="724E39"/>
              </a:solidFill>
              <a:latin typeface="Arial" panose="020B0604020202090204" pitchFamily="34" charset="0"/>
              <a:cs typeface="Arial" panose="020B0604020202090204" pitchFamily="34" charset="0"/>
            </a:endParaRPr>
          </a:p>
          <a:p>
            <a:pPr marL="0" lvl="0" indent="0" algn="ctr">
              <a:lnSpc>
                <a:spcPct val="150000"/>
              </a:lnSpc>
              <a:spcBef>
                <a:spcPct val="0"/>
              </a:spcBef>
            </a:pPr>
            <a:r>
              <a:rPr lang="en-US" sz="6600" b="1" u="none" strike="noStrike" dirty="0">
                <a:solidFill>
                  <a:srgbClr val="724E39"/>
                </a:solidFill>
                <a:latin typeface="Arial" panose="020B0604020202090204" pitchFamily="34" charset="0"/>
                <a:cs typeface="Arial" panose="020B0604020202090204" pitchFamily="34" charset="0"/>
              </a:rPr>
              <a:t>GIẢI TAM GIÁC VUÔNG</a:t>
            </a:r>
            <a:endParaRPr lang="en-US" sz="6600" b="1" u="none" strike="noStrike" dirty="0">
              <a:solidFill>
                <a:srgbClr val="724E39"/>
              </a:solidFill>
              <a:latin typeface="Arial" panose="020B0604020202090204" pitchFamily="34" charset="0"/>
              <a:cs typeface="Arial" panose="020B060402020209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9" name="TextBox 8"/>
          <p:cNvSpPr txBox="1"/>
          <p:nvPr/>
        </p:nvSpPr>
        <p:spPr>
          <a:xfrm>
            <a:off x="838200" y="1204936"/>
            <a:ext cx="10744200" cy="4748801"/>
          </a:xfrm>
          <a:prstGeom prst="rect">
            <a:avLst/>
          </a:prstGeom>
          <a:noFill/>
        </p:spPr>
        <p:txBody>
          <a:bodyPr wrap="square">
            <a:spAutoFit/>
          </a:bodyPr>
          <a:lstStyle/>
          <a:p>
            <a:pPr algn="just">
              <a:lnSpc>
                <a:spcPct val="150000"/>
              </a:lnSpc>
              <a:spcBef>
                <a:spcPts val="600"/>
              </a:spcBef>
              <a:spcAft>
                <a:spcPts val="600"/>
              </a:spcAft>
            </a:pPr>
            <a:r>
              <a:rPr lang="vi-VN" sz="4000" b="1" dirty="0">
                <a:effectLst/>
                <a:latin typeface="Arial" panose="020B0604020202090204" pitchFamily="34" charset="0"/>
                <a:ea typeface="Times New Roman" panose="02020503050405090304" pitchFamily="18" charset="0"/>
                <a:cs typeface="Arial" panose="020B0604020202090204" pitchFamily="34" charset="0"/>
              </a:rPr>
              <a:t>Ví dụ </a:t>
            </a:r>
            <a:r>
              <a:rPr lang="vi-VN" sz="4000" b="1" dirty="0">
                <a:latin typeface="Arial" panose="020B0604020202090204" pitchFamily="34" charset="0"/>
                <a:ea typeface="Times New Roman" panose="02020503050405090304" pitchFamily="18" charset="0"/>
                <a:cs typeface="Arial" panose="020B0604020202090204" pitchFamily="34" charset="0"/>
              </a:rPr>
              <a:t>3</a:t>
            </a:r>
            <a:r>
              <a:rPr lang="vi-VN" sz="4000" b="1" dirty="0">
                <a:effectLst/>
                <a:latin typeface="Arial" panose="020B0604020202090204" pitchFamily="34" charset="0"/>
                <a:ea typeface="Times New Roman" panose="02020503050405090304" pitchFamily="18" charset="0"/>
                <a:cs typeface="Arial" panose="020B0604020202090204" pitchFamily="34" charset="0"/>
              </a:rPr>
              <a:t>: SGK – tr.</a:t>
            </a:r>
            <a:r>
              <a:rPr lang="en-US" sz="4000" b="1" dirty="0">
                <a:effectLst/>
                <a:latin typeface="Arial" panose="020B0604020202090204" pitchFamily="34" charset="0"/>
                <a:ea typeface="Times New Roman" panose="02020503050405090304" pitchFamily="18" charset="0"/>
                <a:cs typeface="Arial" panose="020B0604020202090204" pitchFamily="34" charset="0"/>
              </a:rPr>
              <a:t>76</a:t>
            </a:r>
            <a:endParaRPr lang="en-US" sz="4000" b="1" dirty="0">
              <a:effectLst/>
              <a:latin typeface="Arial" panose="020B0604020202090204" pitchFamily="34" charset="0"/>
              <a:ea typeface="Times New Roman" panose="02020503050405090304" pitchFamily="18" charset="0"/>
              <a:cs typeface="Arial" panose="020B0604020202090204" pitchFamily="34" charset="0"/>
            </a:endParaRPr>
          </a:p>
          <a:p>
            <a:pPr algn="just">
              <a:lnSpc>
                <a:spcPct val="150000"/>
              </a:lnSpc>
              <a:spcBef>
                <a:spcPts val="600"/>
              </a:spcBef>
              <a:spcAft>
                <a:spcPts val="600"/>
              </a:spcAft>
            </a:pPr>
            <a:r>
              <a:rPr lang="en-US" sz="4000" dirty="0">
                <a:latin typeface="Arial" panose="020B0604020202090204" pitchFamily="34" charset="0"/>
                <a:ea typeface="Calibri" panose="020F0502020204030204" pitchFamily="34" charset="0"/>
                <a:cs typeface="Arial" panose="020B0604020202090204" pitchFamily="34" charset="0"/>
              </a:rPr>
              <a:t>Cho tam </a:t>
            </a:r>
            <a:r>
              <a:rPr lang="en-US" sz="4000" dirty="0" err="1">
                <a:latin typeface="Arial" panose="020B0604020202090204" pitchFamily="34" charset="0"/>
                <a:ea typeface="Calibri" panose="020F0502020204030204" pitchFamily="34" charset="0"/>
                <a:cs typeface="Arial" panose="020B0604020202090204" pitchFamily="34" charset="0"/>
              </a:rPr>
              <a:t>giác</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vuông</a:t>
            </a:r>
            <a:r>
              <a:rPr lang="en-US" sz="4000" dirty="0">
                <a:latin typeface="Arial" panose="020B0604020202090204" pitchFamily="34" charset="0"/>
                <a:ea typeface="Calibri" panose="020F0502020204030204" pitchFamily="34" charset="0"/>
                <a:cs typeface="Arial" panose="020B0604020202090204" pitchFamily="34" charset="0"/>
              </a:rPr>
              <a:t> ABC </a:t>
            </a:r>
            <a:r>
              <a:rPr lang="en-US" sz="4000" dirty="0" err="1">
                <a:latin typeface="Arial" panose="020B0604020202090204" pitchFamily="34" charset="0"/>
                <a:ea typeface="Calibri" panose="020F0502020204030204" pitchFamily="34" charset="0"/>
                <a:cs typeface="Arial" panose="020B0604020202090204" pitchFamily="34" charset="0"/>
              </a:rPr>
              <a:t>với</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các</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cạnh</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góc</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vuông</a:t>
            </a:r>
            <a:r>
              <a:rPr lang="en-US" sz="4000" dirty="0">
                <a:latin typeface="Arial" panose="020B0604020202090204" pitchFamily="34" charset="0"/>
                <a:ea typeface="Calibri" panose="020F0502020204030204" pitchFamily="34" charset="0"/>
                <a:cs typeface="Arial" panose="020B0604020202090204" pitchFamily="34" charset="0"/>
              </a:rPr>
              <a:t> AB = 5, AC = 8 (H.4.19). </a:t>
            </a:r>
            <a:r>
              <a:rPr lang="en-US" sz="4000" dirty="0" err="1">
                <a:latin typeface="Arial" panose="020B0604020202090204" pitchFamily="34" charset="0"/>
                <a:ea typeface="Calibri" panose="020F0502020204030204" pitchFamily="34" charset="0"/>
                <a:cs typeface="Arial" panose="020B0604020202090204" pitchFamily="34" charset="0"/>
              </a:rPr>
              <a:t>Hãy</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tính</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cạnh</a:t>
            </a:r>
            <a:r>
              <a:rPr lang="en-US" sz="4000" dirty="0">
                <a:latin typeface="Arial" panose="020B0604020202090204" pitchFamily="34" charset="0"/>
                <a:ea typeface="Calibri" panose="020F0502020204030204" pitchFamily="34" charset="0"/>
                <a:cs typeface="Arial" panose="020B0604020202090204" pitchFamily="34" charset="0"/>
              </a:rPr>
              <a:t> BC (</a:t>
            </a:r>
            <a:r>
              <a:rPr lang="en-US" sz="4000" dirty="0" err="1">
                <a:latin typeface="Arial" panose="020B0604020202090204" pitchFamily="34" charset="0"/>
                <a:ea typeface="Calibri" panose="020F0502020204030204" pitchFamily="34" charset="0"/>
                <a:cs typeface="Arial" panose="020B0604020202090204" pitchFamily="34" charset="0"/>
              </a:rPr>
              <a:t>làm</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tròn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đến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chữ</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số</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thập</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phân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thứ</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nhất</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và</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các</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góc</a:t>
            </a:r>
            <a:r>
              <a:rPr lang="en-US" sz="4000" dirty="0">
                <a:latin typeface="Arial" panose="020B0604020202090204" pitchFamily="34" charset="0"/>
                <a:ea typeface="Calibri" panose="020F0502020204030204" pitchFamily="34" charset="0"/>
                <a:cs typeface="Arial" panose="020B0604020202090204" pitchFamily="34" charset="0"/>
              </a:rPr>
              <a:t> B, C (</a:t>
            </a:r>
            <a:r>
              <a:rPr lang="en-US" sz="4000" dirty="0" err="1">
                <a:latin typeface="Arial" panose="020B0604020202090204" pitchFamily="34" charset="0"/>
                <a:ea typeface="Calibri" panose="020F0502020204030204" pitchFamily="34" charset="0"/>
                <a:cs typeface="Arial" panose="020B0604020202090204" pitchFamily="34" charset="0"/>
              </a:rPr>
              <a:t>làm</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tròn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đến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độ</a:t>
            </a:r>
            <a:r>
              <a:rPr lang="en-US" sz="4000" dirty="0">
                <a:latin typeface="Arial" panose="020B0604020202090204" pitchFamily="34" charset="0"/>
                <a:ea typeface="Calibri" panose="020F0502020204030204" pitchFamily="34"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240832" y="2694134"/>
            <a:ext cx="3388735" cy="5095653"/>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630399" y="10088815"/>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04999" y="-735037"/>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9" name="TextBox 8"/>
              <p:cNvSpPr txBox="1"/>
              <p:nvPr/>
            </p:nvSpPr>
            <p:spPr>
              <a:xfrm>
                <a:off x="2095498" y="469899"/>
                <a:ext cx="14097000" cy="9444445"/>
              </a:xfrm>
              <a:prstGeom prst="rect">
                <a:avLst/>
              </a:prstGeom>
              <a:noFill/>
            </p:spPr>
            <p:txBody>
              <a:bodyPr wrap="square">
                <a:spAutoFit/>
              </a:bodyPr>
              <a:lstStyle/>
              <a:p>
                <a:pPr algn="ctr">
                  <a:lnSpc>
                    <a:spcPct val="150000"/>
                  </a:lnSpc>
                  <a:spcBef>
                    <a:spcPts val="600"/>
                  </a:spcBef>
                  <a:spcAft>
                    <a:spcPts val="600"/>
                  </a:spcAft>
                </a:pPr>
                <a:r>
                  <a:rPr lang="en-US" sz="4000" b="1" dirty="0">
                    <a:solidFill>
                      <a:srgbClr val="FF0000"/>
                    </a:solidFill>
                    <a:effectLst/>
                    <a:latin typeface="Arial" panose="020B0604020202090204" pitchFamily="34" charset="0"/>
                    <a:ea typeface="Calibri" panose="020F0502020204030204" pitchFamily="34" charset="0"/>
                    <a:cs typeface="Arial" panose="020B0604020202090204" pitchFamily="34" charset="0"/>
                  </a:rPr>
                  <a:t>Giải</a:t>
                </a:r>
                <a:endParaRPr lang="en-US" sz="4000" b="1" dirty="0">
                  <a:solidFill>
                    <a:srgbClr val="FF0000"/>
                  </a:solidFill>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err="1">
                    <a:effectLst/>
                    <a:latin typeface="Arial" panose="020B0604020202090204" pitchFamily="34" charset="0"/>
                    <a:ea typeface="Calibri" panose="020F0502020204030204" pitchFamily="34" charset="0"/>
                    <a:cs typeface="Arial" panose="020B0604020202090204" pitchFamily="34" charset="0"/>
                  </a:rPr>
                  <a:t>Xét</a:t>
                </a:r>
                <a:r>
                  <a:rPr lang="en-US" sz="4000" dirty="0">
                    <a:effectLst/>
                    <a:latin typeface="Arial" panose="020B0604020202090204" pitchFamily="34" charset="0"/>
                    <a:ea typeface="Calibri" panose="020F0502020204030204" pitchFamily="34" charset="0"/>
                    <a:cs typeface="Arial" panose="020B0604020202090204" pitchFamily="34" charset="0"/>
                  </a:rPr>
                  <a:t> ABC </a:t>
                </a:r>
                <a:r>
                  <a:rPr lang="en-US" sz="4000" dirty="0" err="1">
                    <a:effectLst/>
                    <a:latin typeface="Arial" panose="020B0604020202090204" pitchFamily="34" charset="0"/>
                    <a:ea typeface="Calibri" panose="020F0502020204030204" pitchFamily="34" charset="0"/>
                    <a:cs typeface="Arial" panose="020B0604020202090204" pitchFamily="34" charset="0"/>
                  </a:rPr>
                  <a:t>vuông</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tại</a:t>
                </a:r>
                <a:r>
                  <a:rPr lang="en-US" sz="4000" dirty="0">
                    <a:effectLst/>
                    <a:latin typeface="Arial" panose="020B0604020202090204" pitchFamily="34" charset="0"/>
                    <a:ea typeface="Calibri" panose="020F0502020204030204" pitchFamily="34" charset="0"/>
                    <a:cs typeface="Arial" panose="020B0604020202090204" pitchFamily="34" charset="0"/>
                  </a:rPr>
                  <a:t> A.</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err="1">
                    <a:latin typeface="Arial" panose="020B0604020202090204" pitchFamily="34" charset="0"/>
                    <a:ea typeface="Calibri" panose="020F0502020204030204" pitchFamily="34" charset="0"/>
                    <a:cs typeface="Arial" panose="020B0604020202090204" pitchFamily="34" charset="0"/>
                  </a:rPr>
                  <a:t>Cách</a:t>
                </a:r>
                <a:r>
                  <a:rPr lang="en-US" sz="4000" dirty="0">
                    <a:latin typeface="Arial" panose="020B0604020202090204" pitchFamily="34" charset="0"/>
                    <a:ea typeface="Calibri" panose="020F0502020204030204" pitchFamily="34" charset="0"/>
                    <a:cs typeface="Arial" panose="020B0604020202090204" pitchFamily="34" charset="0"/>
                  </a:rPr>
                  <a:t> 1. Theo </a:t>
                </a:r>
                <a:r>
                  <a:rPr lang="en-US" sz="4000" dirty="0" err="1">
                    <a:latin typeface="Arial" panose="020B0604020202090204" pitchFamily="34" charset="0"/>
                    <a:ea typeface="Calibri" panose="020F0502020204030204" pitchFamily="34" charset="0"/>
                    <a:cs typeface="Arial" panose="020B0604020202090204" pitchFamily="34" charset="0"/>
                  </a:rPr>
                  <a:t>định</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lí</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Pythagore</a:t>
                </a:r>
                <a:r>
                  <a:rPr lang="en-US" sz="4000" dirty="0">
                    <a:latin typeface="Arial" panose="020B0604020202090204" pitchFamily="34" charset="0"/>
                    <a:ea typeface="Calibri" panose="020F0502020204030204" pitchFamily="34" charset="0"/>
                    <a:cs typeface="Arial" panose="020B0604020202090204" pitchFamily="34" charset="0"/>
                  </a:rPr>
                  <a:t>, ta </a:t>
                </a:r>
                <a:r>
                  <a:rPr lang="en-US" sz="4000" dirty="0" err="1">
                    <a:latin typeface="Arial" panose="020B0604020202090204" pitchFamily="34" charset="0"/>
                    <a:ea typeface="Calibri" panose="020F0502020204030204" pitchFamily="34" charset="0"/>
                    <a:cs typeface="Arial" panose="020B0604020202090204" pitchFamily="34" charset="0"/>
                  </a:rPr>
                  <a:t>có</a:t>
                </a:r>
                <a:r>
                  <a:rPr lang="en-US" sz="4000" dirty="0">
                    <a:latin typeface="Arial" panose="020B0604020202090204" pitchFamily="34" charset="0"/>
                    <a:ea typeface="Calibri" panose="020F0502020204030204" pitchFamily="34" charset="0"/>
                    <a:cs typeface="Arial" panose="020B0604020202090204" pitchFamily="34" charset="0"/>
                  </a:rPr>
                  <a:t>:</a:t>
                </a:r>
                <a:endParaRPr lang="en-US" sz="4000" dirty="0">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a:effectLst/>
                    <a:latin typeface="Arial" panose="020B0604020202090204" pitchFamily="34" charset="0"/>
                    <a:ea typeface="Calibri" panose="020F0502020204030204" pitchFamily="34" charset="0"/>
                    <a:cs typeface="Arial" panose="020B0604020202090204" pitchFamily="34" charset="0"/>
                  </a:rPr>
                  <a:t>BC = </a:t>
                </a:r>
                <a14:m>
                  <m:oMath xmlns:m="http://schemas.openxmlformats.org/officeDocument/2006/math">
                    <m:rad>
                      <m:radPr>
                        <m:degHide m:val="on"/>
                        <m:ctrlPr>
                          <a:rPr lang="en-US" sz="4000" i="1" smtClean="0">
                            <a:effectLst/>
                            <a:latin typeface="Cambria Math" panose="02040503050406030204" pitchFamily="18" charset="0"/>
                            <a:cs typeface="Arial" panose="020B0604020202090204" pitchFamily="34" charset="0"/>
                          </a:rPr>
                        </m:ctrlPr>
                      </m:radPr>
                      <m:deg/>
                      <m:e>
                        <m:sSup>
                          <m:sSupPr>
                            <m:ctrlPr>
                              <a:rPr lang="en-US" sz="4000" b="0" i="1" smtClean="0">
                                <a:effectLst/>
                                <a:latin typeface="Cambria Math" panose="02040503050406030204" pitchFamily="18" charset="0"/>
                                <a:cs typeface="Arial" panose="020B0604020202090204" pitchFamily="34" charset="0"/>
                              </a:rPr>
                            </m:ctrlPr>
                          </m:sSupPr>
                          <m:e>
                            <m:r>
                              <m:rPr>
                                <m:sty m:val="p"/>
                              </m:rPr>
                              <a:rPr lang="en-US" sz="4000" b="0" i="0" smtClean="0">
                                <a:effectLst/>
                                <a:latin typeface="Cambria Math" panose="02040503050406030204" pitchFamily="18" charset="0"/>
                                <a:cs typeface="Arial" panose="020B0604020202090204" pitchFamily="34" charset="0"/>
                              </a:rPr>
                              <m:t>AB</m:t>
                            </m:r>
                          </m:e>
                          <m:sup>
                            <m:r>
                              <a:rPr lang="en-US" sz="4000" b="0" i="0" smtClean="0">
                                <a:effectLst/>
                                <a:latin typeface="Cambria Math" panose="02040503050406030204" pitchFamily="18" charset="0"/>
                                <a:cs typeface="Arial" panose="020B0604020202090204" pitchFamily="34" charset="0"/>
                              </a:rPr>
                              <m:t>2</m:t>
                            </m:r>
                          </m:sup>
                        </m:sSup>
                        <m:r>
                          <a:rPr lang="en-US" sz="4000" b="0" i="0" smtClean="0">
                            <a:effectLst/>
                            <a:latin typeface="Cambria Math" panose="02040503050406030204" pitchFamily="18" charset="0"/>
                            <a:cs typeface="Arial" panose="020B0604020202090204" pitchFamily="34" charset="0"/>
                          </a:rPr>
                          <m:t>+</m:t>
                        </m:r>
                        <m:sSup>
                          <m:sSupPr>
                            <m:ctrlPr>
                              <a:rPr lang="en-US" sz="4000" i="1">
                                <a:latin typeface="Cambria Math" panose="02040503050406030204" pitchFamily="18" charset="0"/>
                                <a:cs typeface="Arial" panose="020B0604020202090204" pitchFamily="34" charset="0"/>
                              </a:rPr>
                            </m:ctrlPr>
                          </m:sSupPr>
                          <m:e>
                            <m:r>
                              <m:rPr>
                                <m:sty m:val="p"/>
                              </m:rPr>
                              <a:rPr lang="en-US" sz="4000" i="0" smtClean="0">
                                <a:latin typeface="Cambria Math" panose="02040503050406030204" pitchFamily="18" charset="0"/>
                                <a:cs typeface="Arial" panose="020B0604020202090204" pitchFamily="34" charset="0"/>
                              </a:rPr>
                              <m:t>A</m:t>
                            </m:r>
                            <m:r>
                              <m:rPr>
                                <m:sty m:val="p"/>
                              </m:rPr>
                              <a:rPr lang="en-US" sz="4000" b="0" i="0" smtClean="0">
                                <a:latin typeface="Cambria Math" panose="02040503050406030204" pitchFamily="18" charset="0"/>
                                <a:cs typeface="Arial" panose="020B0604020202090204" pitchFamily="34" charset="0"/>
                              </a:rPr>
                              <m:t>C</m:t>
                            </m:r>
                          </m:e>
                          <m:sup>
                            <m:r>
                              <a:rPr lang="en-US" sz="4000" i="0" smtClean="0">
                                <a:latin typeface="Cambria Math" panose="02040503050406030204" pitchFamily="18" charset="0"/>
                                <a:cs typeface="Arial" panose="020B0604020202090204" pitchFamily="34" charset="0"/>
                              </a:rPr>
                              <m:t>2</m:t>
                            </m:r>
                          </m:sup>
                        </m:sSup>
                      </m:e>
                    </m:rad>
                  </m:oMath>
                </a14:m>
                <a:r>
                  <a:rPr lang="en-US" sz="4000" dirty="0">
                    <a:effectLst/>
                    <a:latin typeface="Arial" panose="020B0604020202090204" pitchFamily="34" charset="0"/>
                    <a:ea typeface="Calibri" panose="020F0502020204030204" pitchFamily="34" charset="0"/>
                    <a:cs typeface="Arial" panose="020B0604020202090204" pitchFamily="34" charset="0"/>
                  </a:rPr>
                  <a:t> = </a:t>
                </a:r>
                <a14:m>
                  <m:oMath xmlns:m="http://schemas.openxmlformats.org/officeDocument/2006/math">
                    <m:rad>
                      <m:radPr>
                        <m:degHide m:val="on"/>
                        <m:ctrlPr>
                          <a:rPr lang="en-US" sz="4000" i="1">
                            <a:latin typeface="Cambria Math" panose="02040503050406030204" pitchFamily="18" charset="0"/>
                            <a:cs typeface="Arial" panose="020B0604020202090204" pitchFamily="34" charset="0"/>
                          </a:rPr>
                        </m:ctrlPr>
                      </m:radPr>
                      <m:deg/>
                      <m:e>
                        <m:sSup>
                          <m:sSupPr>
                            <m:ctrlPr>
                              <a:rPr lang="en-US" sz="4000" i="1">
                                <a:latin typeface="Cambria Math" panose="02040503050406030204" pitchFamily="18" charset="0"/>
                                <a:cs typeface="Arial" panose="020B0604020202090204" pitchFamily="34" charset="0"/>
                              </a:rPr>
                            </m:ctrlPr>
                          </m:sSupPr>
                          <m:e>
                            <m:r>
                              <a:rPr lang="en-US" sz="4000" b="0" i="0" smtClean="0">
                                <a:latin typeface="Cambria Math" panose="02040503050406030204" pitchFamily="18" charset="0"/>
                                <a:cs typeface="Arial" panose="020B0604020202090204" pitchFamily="34" charset="0"/>
                              </a:rPr>
                              <m:t>5</m:t>
                            </m:r>
                          </m:e>
                          <m:sup>
                            <m:r>
                              <a:rPr lang="en-US" sz="4000" i="0" smtClean="0">
                                <a:latin typeface="Cambria Math" panose="02040503050406030204" pitchFamily="18" charset="0"/>
                                <a:cs typeface="Arial" panose="020B0604020202090204" pitchFamily="34" charset="0"/>
                              </a:rPr>
                              <m:t>2</m:t>
                            </m:r>
                          </m:sup>
                        </m:sSup>
                        <m:r>
                          <a:rPr lang="en-US" sz="4000" i="0" smtClean="0">
                            <a:latin typeface="Cambria Math" panose="02040503050406030204" pitchFamily="18" charset="0"/>
                            <a:cs typeface="Arial" panose="020B0604020202090204" pitchFamily="34" charset="0"/>
                          </a:rPr>
                          <m:t>+</m:t>
                        </m:r>
                        <m:sSup>
                          <m:sSupPr>
                            <m:ctrlPr>
                              <a:rPr lang="en-US" sz="4000" i="1">
                                <a:latin typeface="Cambria Math" panose="02040503050406030204" pitchFamily="18" charset="0"/>
                                <a:cs typeface="Arial" panose="020B0604020202090204" pitchFamily="34" charset="0"/>
                              </a:rPr>
                            </m:ctrlPr>
                          </m:sSupPr>
                          <m:e>
                            <m:r>
                              <a:rPr lang="en-US" sz="4000" b="0" i="0" smtClean="0">
                                <a:latin typeface="Cambria Math" panose="02040503050406030204" pitchFamily="18" charset="0"/>
                                <a:cs typeface="Arial" panose="020B0604020202090204" pitchFamily="34" charset="0"/>
                              </a:rPr>
                              <m:t>8</m:t>
                            </m:r>
                          </m:e>
                          <m:sup>
                            <m:r>
                              <a:rPr lang="en-US" sz="4000" i="0" smtClean="0">
                                <a:latin typeface="Cambria Math" panose="02040503050406030204" pitchFamily="18" charset="0"/>
                                <a:cs typeface="Arial" panose="020B0604020202090204" pitchFamily="34" charset="0"/>
                              </a:rPr>
                              <m:t>2</m:t>
                            </m:r>
                          </m:sup>
                        </m:sSup>
                      </m:e>
                    </m:rad>
                  </m:oMath>
                </a14:m>
                <a:r>
                  <a:rPr lang="en-US"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503050405090304" pitchFamily="18" charset="0"/>
                      </a:rPr>
                      <m:t>≈</m:t>
                    </m:r>
                  </m:oMath>
                </a14:m>
                <a:r>
                  <a:rPr lang="en-US" sz="4000" dirty="0">
                    <a:effectLst/>
                    <a:latin typeface="Arial" panose="020B0604020202090204" pitchFamily="34" charset="0"/>
                    <a:ea typeface="Calibri" panose="020F0502020204030204" pitchFamily="34" charset="0"/>
                    <a:cs typeface="Arial" panose="020B0604020202090204" pitchFamily="34" charset="0"/>
                  </a:rPr>
                  <a:t> 9,4.</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a:effectLst/>
                    <a:latin typeface="Arial" panose="020B0604020202090204" pitchFamily="34" charset="0"/>
                    <a:ea typeface="Calibri" panose="020F0502020204030204" pitchFamily="34" charset="0"/>
                    <a:cs typeface="Arial" panose="020B0604020202090204" pitchFamily="34" charset="0"/>
                  </a:rPr>
                  <a:t>Ta có tan C = </a:t>
                </a:r>
                <a14:m>
                  <m:oMath xmlns:m="http://schemas.openxmlformats.org/officeDocument/2006/math">
                    <m:f>
                      <m:fPr>
                        <m:ctrlPr>
                          <a:rPr lang="en-US" sz="4000" i="1" smtClean="0">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en-US" sz="4000" b="0" i="0" smtClean="0">
                            <a:effectLst/>
                            <a:latin typeface="Cambria Math" panose="02040503050406030204" pitchFamily="18" charset="0"/>
                            <a:ea typeface="Times New Roman" panose="02020503050405090304" pitchFamily="18" charset="0"/>
                            <a:cs typeface="Times New Roman" panose="02020503050405090304" pitchFamily="18" charset="0"/>
                          </a:rPr>
                          <m:t>AB</m:t>
                        </m:r>
                      </m:num>
                      <m:den>
                        <m:r>
                          <m:rPr>
                            <m:sty m:val="p"/>
                          </m:rPr>
                          <a:rPr lang="en-US" sz="4000" b="0" i="0" smtClean="0">
                            <a:effectLst/>
                            <a:latin typeface="Cambria Math" panose="02040503050406030204" pitchFamily="18" charset="0"/>
                            <a:ea typeface="Times New Roman" panose="02020503050405090304" pitchFamily="18" charset="0"/>
                            <a:cs typeface="Times New Roman" panose="02020503050405090304" pitchFamily="18" charset="0"/>
                          </a:rPr>
                          <m:t>AC</m:t>
                        </m:r>
                      </m:den>
                    </m:f>
                  </m:oMath>
                </a14:m>
                <a:r>
                  <a:rPr lang="en-US" sz="4000" dirty="0">
                    <a:effectLst/>
                    <a:latin typeface="Arial" panose="020B0604020202090204" pitchFamily="34" charset="0"/>
                    <a:ea typeface="Calibri" panose="020F0502020204030204" pitchFamily="34" charset="0"/>
                    <a:cs typeface="Arial" panose="020B0604020202090204" pitchFamily="34" charset="0"/>
                  </a:rPr>
                  <a:t> = </a:t>
                </a:r>
                <a14:m>
                  <m:oMath xmlns:m="http://schemas.openxmlformats.org/officeDocument/2006/math">
                    <m:f>
                      <m:fPr>
                        <m:ctrlPr>
                          <a:rPr lang="en-US" sz="4000" i="1">
                            <a:latin typeface="Cambria Math" panose="02040503050406030204" pitchFamily="18" charset="0"/>
                            <a:ea typeface="Times New Roman" panose="02020503050405090304" pitchFamily="18" charset="0"/>
                            <a:cs typeface="Times New Roman" panose="02020503050405090304" pitchFamily="18" charset="0"/>
                          </a:rPr>
                        </m:ctrlPr>
                      </m:fPr>
                      <m:num>
                        <m:r>
                          <a:rPr lang="en-US" sz="4000" b="0" i="0" smtClean="0">
                            <a:latin typeface="Cambria Math" panose="02040503050406030204" pitchFamily="18" charset="0"/>
                            <a:ea typeface="Times New Roman" panose="02020503050405090304" pitchFamily="18" charset="0"/>
                            <a:cs typeface="Times New Roman" panose="02020503050405090304" pitchFamily="18" charset="0"/>
                          </a:rPr>
                          <m:t>5</m:t>
                        </m:r>
                      </m:num>
                      <m:den>
                        <m:r>
                          <a:rPr lang="en-US" sz="4000" b="0" i="0" smtClean="0">
                            <a:latin typeface="Cambria Math" panose="02040503050406030204" pitchFamily="18" charset="0"/>
                            <a:ea typeface="Times New Roman" panose="02020503050405090304" pitchFamily="18" charset="0"/>
                            <a:cs typeface="Times New Roman" panose="02020503050405090304" pitchFamily="18" charset="0"/>
                          </a:rPr>
                          <m:t>8</m:t>
                        </m:r>
                      </m:den>
                    </m:f>
                  </m:oMath>
                </a14:m>
                <a:r>
                  <a:rPr lang="en-US" sz="4000" dirty="0">
                    <a:latin typeface="Arial" panose="020B0604020202090204" pitchFamily="34" charset="0"/>
                    <a:ea typeface="Calibri" panose="020F0502020204030204" pitchFamily="34" charset="0"/>
                    <a:cs typeface="Arial" panose="020B0604020202090204" pitchFamily="34" charset="0"/>
                  </a:rPr>
                  <a:t> = 0,625. </a:t>
                </a:r>
                <a:endParaRPr lang="en-US" sz="4000" dirty="0">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a:latin typeface="Arial" panose="020B0604020202090204" pitchFamily="34" charset="0"/>
                    <a:ea typeface="Calibri" panose="020F0502020204030204" pitchFamily="34" charset="0"/>
                    <a:cs typeface="Arial" panose="020B0604020202090204" pitchFamily="34" charset="0"/>
                  </a:rPr>
                  <a:t>Từ đó tìm được </a:t>
                </a:r>
                <a14:m>
                  <m:oMath xmlns:m="http://schemas.openxmlformats.org/officeDocument/2006/math">
                    <m:acc>
                      <m:accPr>
                        <m:ctrlPr>
                          <a:rPr lang="en-US" sz="4000" i="1" smtClean="0">
                            <a:latin typeface="Cambria Math" panose="02040503050406030204" pitchFamily="18" charset="0"/>
                            <a:cs typeface="Arial" panose="020B0604020202090204" pitchFamily="34" charset="0"/>
                          </a:rPr>
                        </m:ctrlPr>
                      </m:accPr>
                      <m:e>
                        <m:r>
                          <m:rPr>
                            <m:sty m:val="p"/>
                          </m:rPr>
                          <a:rPr lang="en-US" sz="4000" b="0" i="0" smtClean="0">
                            <a:latin typeface="Cambria Math" panose="02040503050406030204" pitchFamily="18" charset="0"/>
                            <a:cs typeface="Arial" panose="020B0604020202090204" pitchFamily="34" charset="0"/>
                          </a:rPr>
                          <m:t>C</m:t>
                        </m:r>
                      </m:e>
                    </m:acc>
                  </m:oMath>
                </a14:m>
                <a:r>
                  <a:rPr lang="en-US" sz="4000" dirty="0">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503050405090304" pitchFamily="18" charset="0"/>
                      </a:rPr>
                      <m:t>≈</m:t>
                    </m:r>
                  </m:oMath>
                </a14:m>
                <a:r>
                  <a:rPr lang="en-US" sz="4000" dirty="0">
                    <a:latin typeface="Arial" panose="020B0604020202090204" pitchFamily="34" charset="0"/>
                    <a:ea typeface="Calibri" panose="020F0502020204030204" pitchFamily="34" charset="0"/>
                    <a:cs typeface="Arial" panose="020B0604020202090204" pitchFamily="34" charset="0"/>
                  </a:rPr>
                  <a:t> 32</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503050405090304" pitchFamily="18" charset="0"/>
                      </a:rPr>
                      <m:t>°</m:t>
                    </m:r>
                  </m:oMath>
                </a14:m>
                <a:r>
                  <a:rPr lang="en-US" sz="4000" dirty="0">
                    <a:latin typeface="Arial" panose="020B0604020202090204" pitchFamily="34" charset="0"/>
                    <a:ea typeface="Calibri" panose="020F0502020204030204" pitchFamily="34" charset="0"/>
                    <a:cs typeface="Arial" panose="020B0604020202090204" pitchFamily="34" charset="0"/>
                  </a:rPr>
                  <a:t>, suy ra </a:t>
                </a:r>
                <a14:m>
                  <m:oMath xmlns:m="http://schemas.openxmlformats.org/officeDocument/2006/math">
                    <m:acc>
                      <m:accPr>
                        <m:ctrlPr>
                          <a:rPr lang="en-US" sz="4000" i="1">
                            <a:latin typeface="Cambria Math" panose="02040503050406030204" pitchFamily="18" charset="0"/>
                            <a:cs typeface="Arial" panose="020B0604020202090204" pitchFamily="34" charset="0"/>
                          </a:rPr>
                        </m:ctrlPr>
                      </m:accPr>
                      <m:e>
                        <m:r>
                          <m:rPr>
                            <m:sty m:val="p"/>
                          </m:rPr>
                          <a:rPr lang="en-US" sz="4000" b="0" i="0" smtClean="0">
                            <a:latin typeface="Cambria Math" panose="02040503050406030204" pitchFamily="18" charset="0"/>
                            <a:cs typeface="Arial" panose="020B0604020202090204" pitchFamily="34" charset="0"/>
                          </a:rPr>
                          <m:t>B</m:t>
                        </m:r>
                      </m:e>
                    </m:acc>
                  </m:oMath>
                </a14:m>
                <a:r>
                  <a:rPr lang="en-US" sz="4000" dirty="0">
                    <a:latin typeface="Arial" panose="020B0604020202090204" pitchFamily="34" charset="0"/>
                    <a:ea typeface="Calibri" panose="020F0502020204030204" pitchFamily="34" charset="0"/>
                    <a:cs typeface="Arial" panose="020B0604020202090204" pitchFamily="34" charset="0"/>
                  </a:rPr>
                  <a:t> = 90</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503050405090304" pitchFamily="18" charset="0"/>
                      </a:rPr>
                      <m:t>°</m:t>
                    </m:r>
                  </m:oMath>
                </a14:m>
                <a:r>
                  <a:rPr lang="en-US" sz="4000" dirty="0">
                    <a:latin typeface="Arial" panose="020B0604020202090204" pitchFamily="34" charset="0"/>
                    <a:ea typeface="Calibri" panose="020F0502020204030204" pitchFamily="34" charset="0"/>
                    <a:cs typeface="Arial" panose="020B0604020202090204" pitchFamily="34" charset="0"/>
                  </a:rPr>
                  <a:t> - </a:t>
                </a:r>
                <a14:m>
                  <m:oMath xmlns:m="http://schemas.openxmlformats.org/officeDocument/2006/math">
                    <m:acc>
                      <m:accPr>
                        <m:ctrlPr>
                          <a:rPr lang="en-US" sz="4000" i="1">
                            <a:latin typeface="Cambria Math" panose="02040503050406030204" pitchFamily="18" charset="0"/>
                            <a:cs typeface="Arial" panose="020B0604020202090204" pitchFamily="34" charset="0"/>
                          </a:rPr>
                        </m:ctrlPr>
                      </m:accPr>
                      <m:e>
                        <m:r>
                          <m:rPr>
                            <m:sty m:val="p"/>
                          </m:rPr>
                          <a:rPr lang="en-US" sz="4000" b="0" i="0" smtClean="0">
                            <a:latin typeface="Cambria Math" panose="02040503050406030204" pitchFamily="18" charset="0"/>
                            <a:cs typeface="Arial" panose="020B0604020202090204" pitchFamily="34" charset="0"/>
                          </a:rPr>
                          <m:t>C</m:t>
                        </m:r>
                      </m:e>
                    </m:acc>
                  </m:oMath>
                </a14:m>
                <a:r>
                  <a:rPr lang="en-US" sz="4000" dirty="0">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503050405090304" pitchFamily="18" charset="0"/>
                      </a:rPr>
                      <m:t>≈</m:t>
                    </m:r>
                  </m:oMath>
                </a14:m>
                <a:r>
                  <a:rPr lang="en-US" sz="4000" dirty="0">
                    <a:latin typeface="Arial" panose="020B0604020202090204" pitchFamily="34" charset="0"/>
                    <a:ea typeface="Calibri" panose="020F0502020204030204" pitchFamily="34" charset="0"/>
                    <a:cs typeface="Arial" panose="020B0604020202090204" pitchFamily="34" charset="0"/>
                  </a:rPr>
                  <a:t> 90</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503050405090304" pitchFamily="18" charset="0"/>
                      </a:rPr>
                      <m:t>°</m:t>
                    </m:r>
                  </m:oMath>
                </a14:m>
                <a:r>
                  <a:rPr lang="en-US" sz="4000" dirty="0">
                    <a:latin typeface="Arial" panose="020B0604020202090204" pitchFamily="34" charset="0"/>
                    <a:ea typeface="Calibri" panose="020F0502020204030204" pitchFamily="34" charset="0"/>
                    <a:cs typeface="Arial" panose="020B0604020202090204" pitchFamily="34" charset="0"/>
                  </a:rPr>
                  <a:t> - 32</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503050405090304" pitchFamily="18" charset="0"/>
                      </a:rPr>
                      <m:t>°</m:t>
                    </m:r>
                  </m:oMath>
                </a14:m>
                <a:r>
                  <a:rPr lang="en-US" sz="4000" dirty="0">
                    <a:latin typeface="Arial" panose="020B0604020202090204" pitchFamily="34" charset="0"/>
                    <a:ea typeface="Calibri" panose="020F0502020204030204" pitchFamily="34" charset="0"/>
                    <a:cs typeface="Arial" panose="020B0604020202090204" pitchFamily="34" charset="0"/>
                  </a:rPr>
                  <a:t> = 58</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503050405090304" pitchFamily="18" charset="0"/>
                      </a:rPr>
                      <m:t>°</m:t>
                    </m:r>
                  </m:oMath>
                </a14:m>
                <a:endParaRPr lang="en-US" sz="4000" dirty="0">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a:latin typeface="Arial" panose="020B0604020202090204" pitchFamily="34" charset="0"/>
                    <a:ea typeface="Calibri" panose="020F0502020204030204" pitchFamily="34" charset="0"/>
                    <a:cs typeface="Arial" panose="020B0604020202090204" pitchFamily="34" charset="0"/>
                  </a:rPr>
                  <a:t>Cách 2. Sau khi tìm được </a:t>
                </a:r>
                <a14:m>
                  <m:oMath xmlns:m="http://schemas.openxmlformats.org/officeDocument/2006/math">
                    <m:acc>
                      <m:accPr>
                        <m:ctrlPr>
                          <a:rPr lang="en-US" sz="4000" i="1" smtClean="0">
                            <a:latin typeface="Cambria Math" panose="02040503050406030204" pitchFamily="18" charset="0"/>
                            <a:cs typeface="Arial" panose="020B0604020202090204" pitchFamily="34" charset="0"/>
                          </a:rPr>
                        </m:ctrlPr>
                      </m:accPr>
                      <m:e>
                        <m:r>
                          <m:rPr>
                            <m:sty m:val="p"/>
                          </m:rPr>
                          <a:rPr lang="en-US" sz="4000" b="0" i="0" smtClean="0">
                            <a:latin typeface="Cambria Math" panose="02040503050406030204" pitchFamily="18" charset="0"/>
                            <a:cs typeface="Arial" panose="020B0604020202090204" pitchFamily="34" charset="0"/>
                          </a:rPr>
                          <m:t>C</m:t>
                        </m:r>
                      </m:e>
                    </m:acc>
                  </m:oMath>
                </a14:m>
                <a:r>
                  <a:rPr lang="en-US" sz="4000" dirty="0">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503050405090304" pitchFamily="18" charset="0"/>
                      </a:rPr>
                      <m:t>≈</m:t>
                    </m:r>
                  </m:oMath>
                </a14:m>
                <a:r>
                  <a:rPr lang="en-US" sz="4000" dirty="0">
                    <a:latin typeface="Arial" panose="020B0604020202090204" pitchFamily="34" charset="0"/>
                    <a:ea typeface="Calibri" panose="020F0502020204030204" pitchFamily="34" charset="0"/>
                    <a:cs typeface="Arial" panose="020B0604020202090204" pitchFamily="34" charset="0"/>
                  </a:rPr>
                  <a:t> 32</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503050405090304" pitchFamily="18" charset="0"/>
                      </a:rPr>
                      <m:t>°</m:t>
                    </m:r>
                  </m:oMath>
                </a14:m>
                <a:r>
                  <a:rPr lang="en-US" sz="4000" dirty="0">
                    <a:latin typeface="Arial" panose="020B0604020202090204" pitchFamily="34" charset="0"/>
                    <a:ea typeface="Calibri" panose="020F0502020204030204" pitchFamily="34" charset="0"/>
                    <a:cs typeface="Arial" panose="020B0604020202090204" pitchFamily="34" charset="0"/>
                  </a:rPr>
                  <a:t> , ta tính cạnh BC</a:t>
                </a:r>
                <a:endParaRPr lang="en-US" sz="4000" dirty="0">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a:latin typeface="Arial" panose="020B0604020202090204" pitchFamily="34" charset="0"/>
                    <a:ea typeface="Calibri" panose="020F0502020204030204" pitchFamily="34" charset="0"/>
                    <a:cs typeface="Arial" panose="020B0604020202090204" pitchFamily="34" charset="0"/>
                  </a:rPr>
                  <a:t>Ta có sin32</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503050405090304" pitchFamily="18" charset="0"/>
                      </a:rPr>
                      <m:t>°</m:t>
                    </m:r>
                  </m:oMath>
                </a14:m>
                <a:r>
                  <a:rPr lang="en-US" sz="4000" dirty="0">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a:rPr lang="en-US" sz="4000">
                        <a:latin typeface="Cambria Math" panose="02040503050406030204" pitchFamily="18" charset="0"/>
                        <a:ea typeface="Calibri" panose="020F0502020204030204" pitchFamily="34" charset="0"/>
                        <a:cs typeface="Times New Roman" panose="02020503050405090304" pitchFamily="18" charset="0"/>
                      </a:rPr>
                      <m:t>≈</m:t>
                    </m:r>
                  </m:oMath>
                </a14:m>
                <a:r>
                  <a:rPr lang="en-US" sz="4000" dirty="0">
                    <a:latin typeface="Arial" panose="020B0604020202090204" pitchFamily="34" charset="0"/>
                    <a:ea typeface="Calibri" panose="020F0502020204030204" pitchFamily="34" charset="0"/>
                    <a:cs typeface="Arial" panose="020B0604020202090204" pitchFamily="34" charset="0"/>
                  </a:rPr>
                  <a:t> sin C = </a:t>
                </a:r>
                <a14:m>
                  <m:oMath xmlns:m="http://schemas.openxmlformats.org/officeDocument/2006/math">
                    <m:f>
                      <m:fPr>
                        <m:ctrlPr>
                          <a:rPr lang="en-US" sz="4000" i="1">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en-US" sz="4000">
                            <a:latin typeface="Cambria Math" panose="02040503050406030204" pitchFamily="18" charset="0"/>
                            <a:ea typeface="Times New Roman" panose="02020503050405090304" pitchFamily="18" charset="0"/>
                            <a:cs typeface="Times New Roman" panose="02020503050405090304" pitchFamily="18" charset="0"/>
                          </a:rPr>
                          <m:t>AB</m:t>
                        </m:r>
                      </m:num>
                      <m:den>
                        <m:r>
                          <m:rPr>
                            <m:sty m:val="p"/>
                          </m:rPr>
                          <a:rPr lang="en-US" sz="4000" b="0" i="0" smtClean="0">
                            <a:latin typeface="Cambria Math" panose="02040503050406030204" pitchFamily="18" charset="0"/>
                            <a:ea typeface="Times New Roman" panose="02020503050405090304" pitchFamily="18" charset="0"/>
                            <a:cs typeface="Times New Roman" panose="02020503050405090304" pitchFamily="18" charset="0"/>
                          </a:rPr>
                          <m:t>B</m:t>
                        </m:r>
                        <m:r>
                          <m:rPr>
                            <m:sty m:val="p"/>
                          </m:rPr>
                          <a:rPr lang="en-US" sz="4000">
                            <a:latin typeface="Cambria Math" panose="02040503050406030204" pitchFamily="18" charset="0"/>
                            <a:ea typeface="Times New Roman" panose="02020503050405090304" pitchFamily="18" charset="0"/>
                            <a:cs typeface="Times New Roman" panose="02020503050405090304" pitchFamily="18" charset="0"/>
                          </a:rPr>
                          <m:t>C</m:t>
                        </m:r>
                      </m:den>
                    </m:f>
                  </m:oMath>
                </a14:m>
                <a:r>
                  <a:rPr lang="en-US" sz="4000" dirty="0">
                    <a:latin typeface="Arial" panose="020B0604020202090204" pitchFamily="34" charset="0"/>
                    <a:ea typeface="Calibri" panose="020F0502020204030204" pitchFamily="34" charset="0"/>
                    <a:cs typeface="Arial" panose="020B0604020202090204" pitchFamily="34" charset="0"/>
                  </a:rPr>
                  <a:t> = </a:t>
                </a:r>
                <a14:m>
                  <m:oMath xmlns:m="http://schemas.openxmlformats.org/officeDocument/2006/math">
                    <m:f>
                      <m:fPr>
                        <m:ctrlPr>
                          <a:rPr lang="en-US" sz="4000" i="1">
                            <a:latin typeface="Cambria Math" panose="02040503050406030204" pitchFamily="18" charset="0"/>
                            <a:ea typeface="Times New Roman" panose="02020503050405090304" pitchFamily="18" charset="0"/>
                            <a:cs typeface="Times New Roman" panose="02020503050405090304" pitchFamily="18" charset="0"/>
                          </a:rPr>
                        </m:ctrlPr>
                      </m:fPr>
                      <m:num>
                        <m:r>
                          <a:rPr lang="en-US" sz="4000">
                            <a:latin typeface="Cambria Math" panose="02040503050406030204" pitchFamily="18" charset="0"/>
                            <a:ea typeface="Times New Roman" panose="02020503050405090304" pitchFamily="18" charset="0"/>
                            <a:cs typeface="Times New Roman" panose="02020503050405090304" pitchFamily="18" charset="0"/>
                          </a:rPr>
                          <m:t>5</m:t>
                        </m:r>
                      </m:num>
                      <m:den>
                        <m:r>
                          <m:rPr>
                            <m:sty m:val="p"/>
                          </m:rPr>
                          <a:rPr lang="en-US" sz="4000" b="0" i="0" smtClean="0">
                            <a:latin typeface="Cambria Math" panose="02040503050406030204" pitchFamily="18" charset="0"/>
                            <a:ea typeface="Times New Roman" panose="02020503050405090304" pitchFamily="18" charset="0"/>
                            <a:cs typeface="Times New Roman" panose="02020503050405090304" pitchFamily="18" charset="0"/>
                          </a:rPr>
                          <m:t>BC</m:t>
                        </m:r>
                      </m:den>
                    </m:f>
                  </m:oMath>
                </a14:m>
                <a:r>
                  <a:rPr lang="en-US" sz="4000" dirty="0">
                    <a:latin typeface="Arial" panose="020B0604020202090204" pitchFamily="34" charset="0"/>
                    <a:ea typeface="Calibri" panose="020F0502020204030204" pitchFamily="34" charset="0"/>
                    <a:cs typeface="Arial" panose="020B0604020202090204" pitchFamily="34" charset="0"/>
                  </a:rPr>
                  <a:t> , suy ra BC </a:t>
                </a:r>
                <a14:m>
                  <m:oMath xmlns:m="http://schemas.openxmlformats.org/officeDocument/2006/math">
                    <m:r>
                      <a:rPr lang="en-US" sz="4000">
                        <a:latin typeface="Cambria Math" panose="02040503050406030204" pitchFamily="18" charset="0"/>
                        <a:ea typeface="Calibri" panose="020F0502020204030204" pitchFamily="34" charset="0"/>
                        <a:cs typeface="Times New Roman" panose="02020503050405090304" pitchFamily="18" charset="0"/>
                      </a:rPr>
                      <m:t>≈</m:t>
                    </m:r>
                  </m:oMath>
                </a14:m>
                <a:r>
                  <a:rPr lang="en-US" sz="4000" dirty="0">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f>
                      <m:fPr>
                        <m:ctrlPr>
                          <a:rPr lang="en-US" sz="4000" i="1" smtClean="0">
                            <a:latin typeface="Cambria Math" panose="02040503050406030204" pitchFamily="18" charset="0"/>
                            <a:ea typeface="Times New Roman" panose="02020503050405090304" pitchFamily="18" charset="0"/>
                            <a:cs typeface="Times New Roman" panose="02020503050405090304" pitchFamily="18" charset="0"/>
                          </a:rPr>
                        </m:ctrlPr>
                      </m:fPr>
                      <m:num>
                        <m:r>
                          <a:rPr lang="en-US" sz="4000" b="0" i="0" smtClean="0">
                            <a:latin typeface="Cambria Math" panose="02040503050406030204" pitchFamily="18" charset="0"/>
                            <a:ea typeface="Times New Roman" panose="02020503050405090304" pitchFamily="18" charset="0"/>
                            <a:cs typeface="Times New Roman" panose="02020503050405090304" pitchFamily="18" charset="0"/>
                          </a:rPr>
                          <m:t>5</m:t>
                        </m:r>
                      </m:num>
                      <m:den>
                        <m:r>
                          <m:rPr>
                            <m:nor/>
                          </m:rPr>
                          <a:rPr lang="en-US" sz="4000" b="0" i="0" smtClean="0">
                            <a:latin typeface="Cambria Math" panose="02040503050406030204" pitchFamily="18" charset="0"/>
                            <a:ea typeface="Times New Roman" panose="02020503050405090304" pitchFamily="18" charset="0"/>
                            <a:cs typeface="Times New Roman" panose="02020503050405090304" pitchFamily="18" charset="0"/>
                          </a:rPr>
                          <m:t>s</m:t>
                        </m:r>
                        <m:r>
                          <m:rPr>
                            <m:sty m:val="p"/>
                          </m:rPr>
                          <a:rPr lang="en-US" sz="4000" i="1">
                            <a:latin typeface="Cambria Math" panose="02040503050406030204" pitchFamily="18" charset="0"/>
                            <a:ea typeface="Times New Roman" panose="02020503050405090304" pitchFamily="18" charset="0"/>
                            <a:cs typeface="Times New Roman" panose="02020503050405090304" pitchFamily="18" charset="0"/>
                          </a:rPr>
                          <m:t>in</m:t>
                        </m:r>
                        <m:r>
                          <a:rPr lang="en-US" sz="4000" b="0" i="1" smtClean="0">
                            <a:latin typeface="Cambria Math" panose="02040503050406030204" pitchFamily="18" charset="0"/>
                            <a:ea typeface="Times New Roman" panose="02020503050405090304" pitchFamily="18" charset="0"/>
                            <a:cs typeface="Times New Roman" panose="02020503050405090304" pitchFamily="18" charset="0"/>
                          </a:rPr>
                          <m:t>32</m:t>
                        </m:r>
                        <m:r>
                          <a:rPr lang="en-US" sz="4000">
                            <a:latin typeface="Cambria Math" panose="02040503050406030204" pitchFamily="18" charset="0"/>
                            <a:ea typeface="Calibri" panose="020F0502020204030204" pitchFamily="34" charset="0"/>
                            <a:cs typeface="Times New Roman" panose="02020503050405090304" pitchFamily="18" charset="0"/>
                          </a:rPr>
                          <m:t>°</m:t>
                        </m:r>
                      </m:den>
                    </m:f>
                  </m:oMath>
                </a14:m>
                <a:r>
                  <a:rPr lang="en-US" sz="4000" dirty="0">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a:rPr lang="en-US" sz="4000">
                        <a:latin typeface="Cambria Math" panose="02040503050406030204" pitchFamily="18" charset="0"/>
                        <a:ea typeface="Calibri" panose="020F0502020204030204" pitchFamily="34" charset="0"/>
                        <a:cs typeface="Times New Roman" panose="02020503050405090304" pitchFamily="18" charset="0"/>
                      </a:rPr>
                      <m:t>≈</m:t>
                    </m:r>
                  </m:oMath>
                </a14:m>
                <a:r>
                  <a:rPr lang="en-US" sz="4000" dirty="0">
                    <a:latin typeface="Arial" panose="020B0604020202090204" pitchFamily="34" charset="0"/>
                    <a:ea typeface="Calibri" panose="020F0502020204030204" pitchFamily="34" charset="0"/>
                    <a:cs typeface="Arial" panose="020B0604020202090204" pitchFamily="34" charset="0"/>
                  </a:rPr>
                  <a:t> 9,4. </a:t>
                </a:r>
                <a:endParaRPr lang="en-US" sz="4000" dirty="0">
                  <a:latin typeface="Arial" panose="020B0604020202090204" pitchFamily="34" charset="0"/>
                  <a:ea typeface="Calibri" panose="020F0502020204030204" pitchFamily="34" charset="0"/>
                  <a:cs typeface="Arial" panose="020B0604020202090204" pitchFamily="34"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2095498" y="469899"/>
                <a:ext cx="14097000" cy="9444445"/>
              </a:xfrm>
              <a:prstGeom prst="rect">
                <a:avLst/>
              </a:prstGeom>
              <a:blipFill rotWithShape="1">
                <a:blip r:embed="rId1"/>
                <a:stretch>
                  <a:fillRect l="-4" t="-7" r="4" b="-3018"/>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barn(inVertical)">
                                      <p:cBhvr>
                                        <p:cTn id="13" dur="500"/>
                                        <p:tgtEl>
                                          <p:spTgt spid="9">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barn(inVertical)">
                                      <p:cBhvr>
                                        <p:cTn id="16" dur="500"/>
                                        <p:tgtEl>
                                          <p:spTgt spid="9">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barn(inVertical)">
                                      <p:cBhvr>
                                        <p:cTn id="19" dur="500"/>
                                        <p:tgtEl>
                                          <p:spTgt spid="9">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arn(inVertical)">
                                      <p:cBhvr>
                                        <p:cTn id="22" dur="500"/>
                                        <p:tgtEl>
                                          <p:spTgt spid="9">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barn(inVertical)">
                                      <p:cBhvr>
                                        <p:cTn id="25" dur="500"/>
                                        <p:tgtEl>
                                          <p:spTgt spid="9">
                                            <p:txEl>
                                              <p:pRg st="5" end="5"/>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barn(inVertical)">
                                      <p:cBhvr>
                                        <p:cTn id="28" dur="500"/>
                                        <p:tgtEl>
                                          <p:spTgt spid="9">
                                            <p:txEl>
                                              <p:pRg st="6" end="6"/>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animEffect transition="in" filter="barn(inVertical)">
                                      <p:cBhvr>
                                        <p:cTn id="31"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9" name="Process 8"/>
          <p:cNvSpPr/>
          <p:nvPr/>
        </p:nvSpPr>
        <p:spPr>
          <a:xfrm>
            <a:off x="381000" y="164940"/>
            <a:ext cx="6172200" cy="1600200"/>
          </a:xfrm>
          <a:prstGeom prst="flowChart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800" b="1" dirty="0">
                <a:latin typeface="Arial" panose="020B0604020202090204" pitchFamily="34" charset="0"/>
                <a:cs typeface="Arial" panose="020B0604020202090204" pitchFamily="34" charset="0"/>
              </a:rPr>
              <a:t>Luyện tập 3</a:t>
            </a:r>
            <a:endParaRPr lang="en-US" sz="4800" b="1" dirty="0">
              <a:latin typeface="Arial" panose="020B0604020202090204" pitchFamily="34" charset="0"/>
              <a:cs typeface="Arial" panose="020B0604020202090204" pitchFamily="34" charset="0"/>
            </a:endParaRPr>
          </a:p>
        </p:txBody>
      </p:sp>
      <p:pic>
        <p:nvPicPr>
          <p:cNvPr id="10" name="Picture 9"/>
          <p:cNvPicPr>
            <a:picLocks noChangeAspect="1"/>
          </p:cNvPicPr>
          <p:nvPr/>
        </p:nvPicPr>
        <p:blipFill>
          <a:blip r:embed="rId1"/>
          <a:stretch>
            <a:fillRect/>
          </a:stretch>
        </p:blipFill>
        <p:spPr>
          <a:xfrm>
            <a:off x="12048067" y="2933700"/>
            <a:ext cx="5410200" cy="3657600"/>
          </a:xfrm>
          <a:prstGeom prst="rect">
            <a:avLst/>
          </a:prstGeom>
        </p:spPr>
      </p:pic>
      <p:sp>
        <p:nvSpPr>
          <p:cNvPr id="11" name="TextBox 10"/>
          <p:cNvSpPr txBox="1"/>
          <p:nvPr/>
        </p:nvSpPr>
        <p:spPr>
          <a:xfrm>
            <a:off x="829733" y="2584988"/>
            <a:ext cx="10744200" cy="2748253"/>
          </a:xfrm>
          <a:prstGeom prst="rect">
            <a:avLst/>
          </a:prstGeom>
          <a:noFill/>
        </p:spPr>
        <p:txBody>
          <a:bodyPr wrap="square">
            <a:spAutoFit/>
          </a:bodyPr>
          <a:lstStyle/>
          <a:p>
            <a:pPr algn="just">
              <a:lnSpc>
                <a:spcPct val="150000"/>
              </a:lnSpc>
              <a:spcBef>
                <a:spcPts val="600"/>
              </a:spcBef>
              <a:spcAft>
                <a:spcPts val="600"/>
              </a:spcAft>
            </a:pPr>
            <a:r>
              <a:rPr lang="en-US" sz="4000" dirty="0">
                <a:latin typeface="Arial" panose="020B0604020202090204" pitchFamily="34" charset="0"/>
                <a:ea typeface="Calibri" panose="020F0502020204030204" pitchFamily="34" charset="0"/>
                <a:cs typeface="Arial" panose="020B0604020202090204" pitchFamily="34" charset="0"/>
              </a:rPr>
              <a:t>Cho tam </a:t>
            </a:r>
            <a:r>
              <a:rPr lang="en-US" sz="4000" dirty="0" err="1">
                <a:latin typeface="Arial" panose="020B0604020202090204" pitchFamily="34" charset="0"/>
                <a:ea typeface="Calibri" panose="020F0502020204030204" pitchFamily="34" charset="0"/>
                <a:cs typeface="Arial" panose="020B0604020202090204" pitchFamily="34" charset="0"/>
              </a:rPr>
              <a:t>giác</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vuông</a:t>
            </a:r>
            <a:r>
              <a:rPr lang="en-US" sz="4000" dirty="0">
                <a:latin typeface="Arial" panose="020B0604020202090204" pitchFamily="34" charset="0"/>
                <a:ea typeface="Calibri" panose="020F0502020204030204" pitchFamily="34" charset="0"/>
                <a:cs typeface="Arial" panose="020B0604020202090204" pitchFamily="34" charset="0"/>
              </a:rPr>
              <a:t> ABC </a:t>
            </a:r>
            <a:r>
              <a:rPr lang="en-US" sz="4000" dirty="0" err="1">
                <a:latin typeface="Arial" panose="020B0604020202090204" pitchFamily="34" charset="0"/>
                <a:ea typeface="Calibri" panose="020F0502020204030204" pitchFamily="34" charset="0"/>
                <a:cs typeface="Arial" panose="020B0604020202090204" pitchFamily="34" charset="0"/>
              </a:rPr>
              <a:t>với</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cạnh</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góc</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vuông</a:t>
            </a:r>
            <a:r>
              <a:rPr lang="en-US" sz="4000" dirty="0">
                <a:latin typeface="Arial" panose="020B0604020202090204" pitchFamily="34" charset="0"/>
                <a:ea typeface="Calibri" panose="020F0502020204030204" pitchFamily="34" charset="0"/>
                <a:cs typeface="Arial" panose="020B0604020202090204" pitchFamily="34" charset="0"/>
              </a:rPr>
              <a:t> AB = 4, </a:t>
            </a:r>
            <a:r>
              <a:rPr lang="en-US" sz="4000" dirty="0" err="1">
                <a:latin typeface="Arial" panose="020B0604020202090204" pitchFamily="34" charset="0"/>
                <a:ea typeface="Calibri" panose="020F0502020204030204" pitchFamily="34" charset="0"/>
                <a:cs typeface="Arial" panose="020B0604020202090204" pitchFamily="34" charset="0"/>
              </a:rPr>
              <a:t>cạnh</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huyền</a:t>
            </a:r>
            <a:r>
              <a:rPr lang="en-US" sz="4000" dirty="0">
                <a:latin typeface="Arial" panose="020B0604020202090204" pitchFamily="34" charset="0"/>
                <a:ea typeface="Calibri" panose="020F0502020204030204" pitchFamily="34" charset="0"/>
                <a:cs typeface="Arial" panose="020B0604020202090204" pitchFamily="34" charset="0"/>
              </a:rPr>
              <a:t> BC = 8. </a:t>
            </a:r>
            <a:r>
              <a:rPr lang="en-US" sz="4000" dirty="0" err="1">
                <a:latin typeface="Arial" panose="020B0604020202090204" pitchFamily="34" charset="0"/>
                <a:ea typeface="Calibri" panose="020F0502020204030204" pitchFamily="34" charset="0"/>
                <a:cs typeface="Arial" panose="020B0604020202090204" pitchFamily="34" charset="0"/>
              </a:rPr>
              <a:t>Tính</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cạnh</a:t>
            </a:r>
            <a:r>
              <a:rPr lang="en-US" sz="4000" dirty="0">
                <a:latin typeface="Arial" panose="020B0604020202090204" pitchFamily="34" charset="0"/>
                <a:ea typeface="Calibri" panose="020F0502020204030204" pitchFamily="34" charset="0"/>
                <a:cs typeface="Arial" panose="020B0604020202090204" pitchFamily="34" charset="0"/>
              </a:rPr>
              <a:t> AC (</a:t>
            </a:r>
            <a:r>
              <a:rPr lang="en-US" sz="4000" dirty="0" err="1">
                <a:latin typeface="Arial" panose="020B0604020202090204" pitchFamily="34" charset="0"/>
                <a:ea typeface="Calibri" panose="020F0502020204030204" pitchFamily="34" charset="0"/>
                <a:cs typeface="Arial" panose="020B0604020202090204" pitchFamily="34" charset="0"/>
              </a:rPr>
              <a:t>làm</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tròn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đến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chữ</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số</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thập</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phân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thứ</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ba</a:t>
            </a:r>
            <a:r>
              <a:rPr lang="en-US" sz="4000" dirty="0">
                <a:latin typeface="Arial" panose="020B0604020202090204" pitchFamily="34" charset="0"/>
                <a:ea typeface="Calibri" panose="020F0502020204030204" pitchFamily="34"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AlternateContent xmlns:mc="http://schemas.openxmlformats.org/markup-compatibility/2006" xmlns:p14="http://schemas.microsoft.com/office/powerpoint/2010/main">
        <mc:Choice Requires="p14">
          <p:contentPart r:id="rId2" p14:bwMode="auto">
            <p14:nvContentPartPr>
              <p14:cNvPr id="12" name="Ink 11"/>
              <p14:cNvContentPartPr/>
              <p14:nvPr/>
            </p14:nvContentPartPr>
            <p14:xfrm>
              <a:off x="12178080" y="4308120"/>
              <a:ext cx="407520" cy="493200"/>
            </p14:xfrm>
          </p:contentPart>
        </mc:Choice>
        <mc:Fallback xmlns="">
          <p:pic>
            <p:nvPicPr>
              <p:cNvPr id="12" name="Ink 11"/>
            </p:nvPicPr>
            <p:blipFill>
              <a:blip r:embed="rId3"/>
            </p:blipFill>
            <p:spPr>
              <a:xfrm>
                <a:off x="12178080" y="4308120"/>
                <a:ext cx="407520" cy="493200"/>
              </a:xfrm>
              <a:prstGeom prst="rect"/>
            </p:spPr>
          </p:pic>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10" name="TextBox 9"/>
              <p:cNvSpPr txBox="1"/>
              <p:nvPr/>
            </p:nvSpPr>
            <p:spPr>
              <a:xfrm>
                <a:off x="2819399" y="759134"/>
                <a:ext cx="12649200" cy="6271782"/>
              </a:xfrm>
              <a:prstGeom prst="rect">
                <a:avLst/>
              </a:prstGeom>
              <a:noFill/>
            </p:spPr>
            <p:txBody>
              <a:bodyPr wrap="square">
                <a:spAutoFit/>
              </a:bodyPr>
              <a:lstStyle/>
              <a:p>
                <a:pPr algn="ctr">
                  <a:lnSpc>
                    <a:spcPct val="150000"/>
                  </a:lnSpc>
                  <a:spcBef>
                    <a:spcPts val="600"/>
                  </a:spcBef>
                  <a:spcAft>
                    <a:spcPts val="600"/>
                  </a:spcAft>
                </a:pPr>
                <a:r>
                  <a:rPr lang="fr-FR" sz="4400" b="1" dirty="0" err="1">
                    <a:solidFill>
                      <a:srgbClr val="FF0000"/>
                    </a:solidFill>
                    <a:effectLst/>
                    <a:latin typeface="Arial" panose="020B0604020202090204" pitchFamily="34" charset="0"/>
                    <a:ea typeface="Calibri" panose="020F0502020204030204" pitchFamily="34" charset="0"/>
                    <a:cs typeface="Arial" panose="020B0604020202090204" pitchFamily="34" charset="0"/>
                  </a:rPr>
                  <a:t>Giải</a:t>
                </a:r>
                <a:endParaRPr lang="fr-FR" sz="4400" b="1" dirty="0">
                  <a:solidFill>
                    <a:srgbClr val="FF0000"/>
                  </a:solidFill>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fr-FR" sz="4400" dirty="0">
                    <a:effectLst/>
                    <a:latin typeface="Arial" panose="020B0604020202090204" pitchFamily="34" charset="0"/>
                    <a:ea typeface="Calibri" panose="020F0502020204030204" pitchFamily="34" charset="0"/>
                    <a:cs typeface="Arial" panose="020B0604020202090204" pitchFamily="34" charset="0"/>
                  </a:rPr>
                  <a:t>Theo </a:t>
                </a:r>
                <a:r>
                  <a:rPr lang="fr-FR" sz="4400" dirty="0" err="1">
                    <a:effectLst/>
                    <a:latin typeface="Arial" panose="020B0604020202090204" pitchFamily="34" charset="0"/>
                    <a:ea typeface="Calibri" panose="020F0502020204030204" pitchFamily="34" charset="0"/>
                    <a:cs typeface="Arial" panose="020B0604020202090204" pitchFamily="34" charset="0"/>
                  </a:rPr>
                  <a:t>định</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lí</a:t>
                </a:r>
                <a:r>
                  <a:rPr lang="fr-FR" sz="4400" dirty="0">
                    <a:effectLst/>
                    <a:latin typeface="Arial" panose="020B0604020202090204" pitchFamily="34" charset="0"/>
                    <a:ea typeface="Calibri" panose="020F0502020204030204" pitchFamily="34" charset="0"/>
                    <a:cs typeface="Arial" panose="020B0604020202090204" pitchFamily="34" charset="0"/>
                  </a:rPr>
                  <a:t> Pythagore, ta </a:t>
                </a:r>
                <a:r>
                  <a:rPr lang="fr-FR" sz="4400" dirty="0" err="1">
                    <a:effectLst/>
                    <a:latin typeface="Arial" panose="020B0604020202090204" pitchFamily="34" charset="0"/>
                    <a:ea typeface="Calibri" panose="020F0502020204030204" pitchFamily="34" charset="0"/>
                    <a:cs typeface="Arial" panose="020B0604020202090204" pitchFamily="34" charset="0"/>
                  </a:rPr>
                  <a:t>có</a:t>
                </a:r>
                <a:r>
                  <a:rPr lang="fr-FR" sz="4400" dirty="0">
                    <a:effectLst/>
                    <a:latin typeface="Arial" panose="020B0604020202090204" pitchFamily="34" charset="0"/>
                    <a:ea typeface="Calibri" panose="020F0502020204030204" pitchFamily="34" charset="0"/>
                    <a:cs typeface="Arial" panose="020B0604020202090204" pitchFamily="34" charset="0"/>
                  </a:rPr>
                  <a:t>:</a:t>
                </a:r>
                <a:endParaRPr lang="en-US" sz="44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14:m>
                  <m:oMath xmlns:m="http://schemas.openxmlformats.org/officeDocument/2006/math">
                    <m:r>
                      <m:rPr>
                        <m:sty m:val="p"/>
                      </m:rPr>
                      <a:rPr lang="vi-VN" sz="4400" i="0" smtClean="0">
                        <a:effectLst/>
                        <a:latin typeface="Cambria Math" panose="02040503050406030204" pitchFamily="18" charset="0"/>
                        <a:ea typeface="Calibri" panose="020F0502020204030204" pitchFamily="34" charset="0"/>
                        <a:cs typeface="Times New Roman" panose="02020503050405090304" pitchFamily="18" charset="0"/>
                      </a:rPr>
                      <m:t>AC</m:t>
                    </m:r>
                    <m:r>
                      <a:rPr lang="vi-VN" sz="4400" i="0" smtClean="0">
                        <a:effectLst/>
                        <a:latin typeface="Cambria Math" panose="02040503050406030204" pitchFamily="18" charset="0"/>
                        <a:ea typeface="Calibri" panose="020F0502020204030204" pitchFamily="34" charset="0"/>
                        <a:cs typeface="Times New Roman" panose="02020503050405090304" pitchFamily="18" charset="0"/>
                      </a:rPr>
                      <m:t>=</m:t>
                    </m:r>
                    <m:rad>
                      <m:radPr>
                        <m:degHide m:val="on"/>
                        <m:ctrlPr>
                          <a:rPr lang="en-US" sz="4400" i="1">
                            <a:effectLst/>
                            <a:latin typeface="Cambria Math" panose="02040503050406030204" pitchFamily="18" charset="0"/>
                            <a:ea typeface="Calibri" panose="020F0502020204030204" pitchFamily="34" charset="0"/>
                            <a:cs typeface="Times New Roman" panose="02020503050405090304" pitchFamily="18" charset="0"/>
                          </a:rPr>
                        </m:ctrlPr>
                      </m:radPr>
                      <m:deg/>
                      <m:e>
                        <m:r>
                          <m:rPr>
                            <m:sty m:val="p"/>
                          </m:rP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B</m:t>
                        </m:r>
                        <m:sSup>
                          <m:sSupPr>
                            <m:ctrlPr>
                              <a:rPr lang="en-US" sz="4400" i="1">
                                <a:effectLst/>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C</m:t>
                            </m:r>
                          </m:e>
                          <m:sup>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2</m:t>
                            </m:r>
                          </m:sup>
                        </m:sSup>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A</m:t>
                        </m:r>
                        <m:sSup>
                          <m:sSupPr>
                            <m:ctrlPr>
                              <a:rPr lang="en-US" sz="4400" i="1">
                                <a:effectLst/>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B</m:t>
                            </m:r>
                          </m:e>
                          <m:sup>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2</m:t>
                            </m:r>
                          </m:sup>
                        </m:sSup>
                      </m:e>
                    </m:rad>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m:t>
                    </m:r>
                    <m:rad>
                      <m:radPr>
                        <m:degHide m:val="on"/>
                        <m:ctrlPr>
                          <a:rPr lang="en-US" sz="4400" i="1">
                            <a:effectLst/>
                            <a:latin typeface="Cambria Math" panose="02040503050406030204" pitchFamily="18" charset="0"/>
                            <a:ea typeface="Calibri" panose="020F0502020204030204" pitchFamily="34" charset="0"/>
                            <a:cs typeface="Times New Roman" panose="02020503050405090304" pitchFamily="18" charset="0"/>
                          </a:rPr>
                        </m:ctrlPr>
                      </m:radPr>
                      <m:deg/>
                      <m:e>
                        <m:sSup>
                          <m:sSupPr>
                            <m:ctrlPr>
                              <a:rPr lang="en-US" sz="4400" i="1">
                                <a:effectLst/>
                                <a:latin typeface="Cambria Math" panose="02040503050406030204" pitchFamily="18" charset="0"/>
                                <a:ea typeface="Calibri" panose="020F0502020204030204" pitchFamily="34" charset="0"/>
                                <a:cs typeface="Times New Roman" panose="02020503050405090304" pitchFamily="18" charset="0"/>
                              </a:rPr>
                            </m:ctrlPr>
                          </m:sSupPr>
                          <m:e>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8</m:t>
                            </m:r>
                          </m:e>
                          <m:sup>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2</m:t>
                            </m:r>
                          </m:sup>
                        </m:sSup>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m:t>
                        </m:r>
                        <m:sSup>
                          <m:sSupPr>
                            <m:ctrlPr>
                              <a:rPr lang="en-US" sz="4400" i="1">
                                <a:effectLst/>
                                <a:latin typeface="Cambria Math" panose="02040503050406030204" pitchFamily="18" charset="0"/>
                                <a:ea typeface="Calibri" panose="020F0502020204030204" pitchFamily="34" charset="0"/>
                                <a:cs typeface="Times New Roman" panose="02020503050405090304" pitchFamily="18" charset="0"/>
                              </a:rPr>
                            </m:ctrlPr>
                          </m:sSupPr>
                          <m:e>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4</m:t>
                            </m:r>
                          </m:e>
                          <m:sup>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2</m:t>
                            </m:r>
                          </m:sup>
                        </m:sSup>
                      </m:e>
                    </m:rad>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m:t>
                    </m:r>
                    <m:rad>
                      <m:radPr>
                        <m:degHide m:val="on"/>
                        <m:ctrlPr>
                          <a:rPr lang="en-US" sz="4400" i="1">
                            <a:effectLst/>
                            <a:latin typeface="Cambria Math" panose="02040503050406030204" pitchFamily="18" charset="0"/>
                            <a:ea typeface="Calibri" panose="020F0502020204030204" pitchFamily="34" charset="0"/>
                            <a:cs typeface="Times New Roman" panose="02020503050405090304" pitchFamily="18" charset="0"/>
                          </a:rPr>
                        </m:ctrlPr>
                      </m:radPr>
                      <m:deg/>
                      <m:e>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48</m:t>
                        </m:r>
                      </m:e>
                    </m:rad>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m:t>
                    </m:r>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6</m:t>
                    </m:r>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m:t>
                    </m:r>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928</m:t>
                    </m:r>
                  </m:oMath>
                </a14:m>
                <a:r>
                  <a:rPr lang="fr-FR" sz="4400" dirty="0">
                    <a:effectLst/>
                    <a:latin typeface="Arial" panose="020B0604020202090204" pitchFamily="34" charset="0"/>
                    <a:ea typeface="Times New Roman" panose="02020503050405090304" pitchFamily="18" charset="0"/>
                    <a:cs typeface="Arial" panose="020B0604020202090204" pitchFamily="34" charset="0"/>
                  </a:rPr>
                  <a:t>.</a:t>
                </a:r>
                <a:endParaRPr lang="en-US" sz="44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fr-FR" sz="4400" dirty="0">
                    <a:effectLst/>
                    <a:latin typeface="Arial" panose="020B0604020202090204" pitchFamily="34" charset="0"/>
                    <a:ea typeface="Calibri" panose="020F0502020204030204" pitchFamily="34" charset="0"/>
                    <a:cs typeface="Arial" panose="020B0604020202090204" pitchFamily="34" charset="0"/>
                  </a:rPr>
                  <a:t>Ta </a:t>
                </a:r>
                <a:r>
                  <a:rPr lang="fr-FR" sz="4400" dirty="0" err="1">
                    <a:effectLst/>
                    <a:latin typeface="Arial" panose="020B0604020202090204" pitchFamily="34" charset="0"/>
                    <a:ea typeface="Calibri" panose="020F0502020204030204" pitchFamily="34" charset="0"/>
                    <a:cs typeface="Arial" panose="020B0604020202090204" pitchFamily="34" charset="0"/>
                  </a:rPr>
                  <a:t>có</a:t>
                </a:r>
                <a:r>
                  <a:rPr lang="fr-FR" sz="44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nl-NL" sz="4400" i="0" smtClean="0">
                        <a:effectLst/>
                        <a:latin typeface="Cambria Math" panose="02040503050406030204" pitchFamily="18" charset="0"/>
                        <a:ea typeface="Calibri" panose="020F0502020204030204" pitchFamily="34" charset="0"/>
                        <a:cs typeface="Times New Roman" panose="02020503050405090304" pitchFamily="18" charset="0"/>
                      </a:rPr>
                      <m:t>cos</m:t>
                    </m:r>
                    <m:r>
                      <a:rPr lang="nl-NL" sz="4400" i="0" smtClean="0">
                        <a:effectLst/>
                        <a:latin typeface="Cambria Math" panose="02040503050406030204" pitchFamily="18" charset="0"/>
                        <a:ea typeface="Calibri" panose="020F0502020204030204" pitchFamily="34" charset="0"/>
                        <a:cs typeface="Times New Roman" panose="02020503050405090304" pitchFamily="18" charset="0"/>
                      </a:rPr>
                      <m:t> </m:t>
                    </m:r>
                    <m:r>
                      <m:rPr>
                        <m:sty m:val="p"/>
                      </m:rPr>
                      <a:rPr lang="nl-NL" sz="4400" i="0" smtClean="0">
                        <a:effectLst/>
                        <a:latin typeface="Cambria Math" panose="02040503050406030204" pitchFamily="18" charset="0"/>
                        <a:ea typeface="Calibri" panose="020F0502020204030204" pitchFamily="34" charset="0"/>
                        <a:cs typeface="Times New Roman" panose="02020503050405090304" pitchFamily="18" charset="0"/>
                      </a:rPr>
                      <m:t>B</m:t>
                    </m:r>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400" i="1">
                            <a:effectLst/>
                            <a:latin typeface="Cambria Math" panose="02040503050406030204" pitchFamily="18" charset="0"/>
                            <a:ea typeface="Calibri" panose="020F0502020204030204" pitchFamily="34" charset="0"/>
                            <a:cs typeface="Times New Roman" panose="02020503050405090304" pitchFamily="18" charset="0"/>
                          </a:rPr>
                        </m:ctrlPr>
                      </m:fPr>
                      <m:num>
                        <m:r>
                          <m:rPr>
                            <m:sty m:val="p"/>
                          </m:rPr>
                          <a:rPr lang="nl-NL" sz="4400" i="0" smtClean="0">
                            <a:effectLst/>
                            <a:latin typeface="Cambria Math" panose="02040503050406030204" pitchFamily="18" charset="0"/>
                            <a:ea typeface="Calibri" panose="020F0502020204030204" pitchFamily="34" charset="0"/>
                            <a:cs typeface="Times New Roman" panose="02020503050405090304" pitchFamily="18" charset="0"/>
                          </a:rPr>
                          <m:t>AB</m:t>
                        </m:r>
                      </m:num>
                      <m:den>
                        <m:r>
                          <m:rPr>
                            <m:sty m:val="p"/>
                          </m:rPr>
                          <a:rPr lang="nl-NL" sz="4400" i="0" smtClean="0">
                            <a:effectLst/>
                            <a:latin typeface="Cambria Math" panose="02040503050406030204" pitchFamily="18" charset="0"/>
                            <a:ea typeface="Calibri" panose="020F0502020204030204" pitchFamily="34" charset="0"/>
                            <a:cs typeface="Times New Roman" panose="02020503050405090304" pitchFamily="18" charset="0"/>
                          </a:rPr>
                          <m:t>BC</m:t>
                        </m:r>
                      </m:den>
                    </m:f>
                    <m:r>
                      <a:rPr lang="fr-FR" sz="4400" i="0" smtClean="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400" i="1">
                            <a:effectLst/>
                            <a:latin typeface="Cambria Math" panose="02040503050406030204" pitchFamily="18" charset="0"/>
                            <a:ea typeface="Times New Roman" panose="02020503050405090304" pitchFamily="18" charset="0"/>
                            <a:cs typeface="Times New Roman" panose="02020503050405090304" pitchFamily="18" charset="0"/>
                          </a:rPr>
                        </m:ctrlPr>
                      </m:fPr>
                      <m:num>
                        <m:r>
                          <a:rPr lang="fr-FR" sz="4400" i="0" smtClean="0">
                            <a:effectLst/>
                            <a:latin typeface="Cambria Math" panose="02040503050406030204" pitchFamily="18" charset="0"/>
                            <a:ea typeface="Times New Roman" panose="02020503050405090304" pitchFamily="18" charset="0"/>
                            <a:cs typeface="Times New Roman" panose="02020503050405090304" pitchFamily="18" charset="0"/>
                          </a:rPr>
                          <m:t>4</m:t>
                        </m:r>
                      </m:num>
                      <m:den>
                        <m:r>
                          <a:rPr lang="fr-FR" sz="4400" i="0" smtClean="0">
                            <a:effectLst/>
                            <a:latin typeface="Cambria Math" panose="02040503050406030204" pitchFamily="18" charset="0"/>
                            <a:ea typeface="Times New Roman" panose="02020503050405090304" pitchFamily="18" charset="0"/>
                            <a:cs typeface="Times New Roman" panose="02020503050405090304" pitchFamily="18" charset="0"/>
                          </a:rPr>
                          <m:t>8</m:t>
                        </m:r>
                      </m:den>
                    </m:f>
                    <m:r>
                      <a:rPr lang="fr-FR" sz="4400" i="0" smtClean="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400" i="1">
                            <a:effectLst/>
                            <a:latin typeface="Cambria Math" panose="02040503050406030204" pitchFamily="18" charset="0"/>
                            <a:ea typeface="Times New Roman" panose="02020503050405090304" pitchFamily="18" charset="0"/>
                            <a:cs typeface="Times New Roman" panose="02020503050405090304" pitchFamily="18" charset="0"/>
                          </a:rPr>
                        </m:ctrlPr>
                      </m:fPr>
                      <m:num>
                        <m:r>
                          <a:rPr lang="fr-FR" sz="4400" i="0" smtClean="0">
                            <a:effectLst/>
                            <a:latin typeface="Cambria Math" panose="02040503050406030204" pitchFamily="18" charset="0"/>
                            <a:ea typeface="Times New Roman" panose="02020503050405090304" pitchFamily="18" charset="0"/>
                            <a:cs typeface="Times New Roman" panose="02020503050405090304" pitchFamily="18" charset="0"/>
                          </a:rPr>
                          <m:t>1</m:t>
                        </m:r>
                      </m:num>
                      <m:den>
                        <m:r>
                          <a:rPr lang="fr-FR" sz="4400" i="0" smtClean="0">
                            <a:effectLst/>
                            <a:latin typeface="Cambria Math" panose="02040503050406030204" pitchFamily="18" charset="0"/>
                            <a:ea typeface="Times New Roman" panose="02020503050405090304" pitchFamily="18" charset="0"/>
                            <a:cs typeface="Times New Roman" panose="02020503050405090304" pitchFamily="18" charset="0"/>
                          </a:rPr>
                          <m:t>2</m:t>
                        </m:r>
                      </m:den>
                    </m:f>
                  </m:oMath>
                </a14:m>
                <a:endParaRPr lang="en-US" sz="44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14:m>
                  <m:oMath xmlns:m="http://schemas.openxmlformats.org/officeDocument/2006/math">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m:t>
                    </m:r>
                    <m:acc>
                      <m:accPr>
                        <m:ctrlPr>
                          <a:rPr lang="en-US" sz="4400" i="1">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en-US" sz="4400" i="0" smtClean="0">
                            <a:effectLst/>
                            <a:latin typeface="Cambria Math" panose="02040503050406030204" pitchFamily="18" charset="0"/>
                            <a:ea typeface="Calibri" panose="020F0502020204030204" pitchFamily="34" charset="0"/>
                            <a:cs typeface="Times New Roman" panose="02020503050405090304" pitchFamily="18" charset="0"/>
                          </a:rPr>
                          <m:t>B</m:t>
                        </m:r>
                      </m:e>
                    </m:acc>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m:t>
                    </m:r>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60</m:t>
                    </m:r>
                    <m:r>
                      <a:rPr lang="fr-FR" sz="4400" i="0" smtClean="0">
                        <a:effectLst/>
                        <a:latin typeface="Cambria Math" panose="02040503050406030204" pitchFamily="18" charset="0"/>
                        <a:ea typeface="Calibri" panose="020F0502020204030204" pitchFamily="34" charset="0"/>
                        <a:cs typeface="Times New Roman" panose="02020503050405090304" pitchFamily="18" charset="0"/>
                      </a:rPr>
                      <m:t>°</m:t>
                    </m:r>
                  </m:oMath>
                </a14:m>
                <a:r>
                  <a:rPr lang="fr-FR" sz="4400" dirty="0">
                    <a:effectLst/>
                    <a:latin typeface="Arial" panose="020B0604020202090204" pitchFamily="34" charset="0"/>
                    <a:ea typeface="Times New Roman" panose="02020503050405090304" pitchFamily="18" charset="0"/>
                    <a:cs typeface="Arial" panose="020B0604020202090204" pitchFamily="34" charset="0"/>
                  </a:rPr>
                  <a:t>, </a:t>
                </a:r>
                <a:r>
                  <a:rPr lang="fr-FR" sz="4400" dirty="0" err="1">
                    <a:effectLst/>
                    <a:latin typeface="Arial" panose="020B0604020202090204" pitchFamily="34" charset="0"/>
                    <a:ea typeface="Times New Roman" panose="02020503050405090304" pitchFamily="18" charset="0"/>
                    <a:cs typeface="Arial" panose="020B0604020202090204" pitchFamily="34" charset="0"/>
                  </a:rPr>
                  <a:t>suy</a:t>
                </a:r>
                <a:r>
                  <a:rPr lang="fr-FR" sz="4400" dirty="0">
                    <a:effectLst/>
                    <a:latin typeface="Arial" panose="020B0604020202090204" pitchFamily="34" charset="0"/>
                    <a:ea typeface="Times New Roman" panose="02020503050405090304" pitchFamily="18" charset="0"/>
                    <a:cs typeface="Arial" panose="020B0604020202090204" pitchFamily="34" charset="0"/>
                  </a:rPr>
                  <a:t> ra </a:t>
                </a:r>
                <a14:m>
                  <m:oMath xmlns:m="http://schemas.openxmlformats.org/officeDocument/2006/math">
                    <m:acc>
                      <m:accPr>
                        <m:ctrlPr>
                          <a:rPr lang="en-US" sz="44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nl-NL" sz="4400" i="0" smtClean="0">
                            <a:effectLst/>
                            <a:latin typeface="Cambria Math" panose="02040503050406030204" pitchFamily="18" charset="0"/>
                            <a:ea typeface="Times New Roman" panose="02020503050405090304" pitchFamily="18" charset="0"/>
                            <a:cs typeface="Times New Roman" panose="02020503050405090304" pitchFamily="18" charset="0"/>
                          </a:rPr>
                          <m:t>C</m:t>
                        </m:r>
                      </m:e>
                    </m:acc>
                    <m:r>
                      <a:rPr lang="fr-FR" sz="44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fr-FR" sz="4400" i="0" smtClean="0">
                        <a:effectLst/>
                        <a:latin typeface="Cambria Math" panose="02040503050406030204" pitchFamily="18" charset="0"/>
                        <a:ea typeface="Times New Roman" panose="02020503050405090304" pitchFamily="18" charset="0"/>
                        <a:cs typeface="Times New Roman" panose="02020503050405090304" pitchFamily="18" charset="0"/>
                      </a:rPr>
                      <m:t>90</m:t>
                    </m:r>
                    <m:r>
                      <a:rPr lang="fr-FR" sz="4400" i="0" smtClean="0">
                        <a:effectLst/>
                        <a:latin typeface="Cambria Math" panose="02040503050406030204" pitchFamily="18" charset="0"/>
                        <a:ea typeface="Times New Roman" panose="02020503050405090304" pitchFamily="18" charset="0"/>
                        <a:cs typeface="Times New Roman" panose="02020503050405090304" pitchFamily="18" charset="0"/>
                      </a:rPr>
                      <m:t>°−</m:t>
                    </m:r>
                    <m:acc>
                      <m:accPr>
                        <m:ctrlPr>
                          <a:rPr lang="en-US" sz="44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nl-NL" sz="4400" i="0" smtClean="0">
                            <a:effectLst/>
                            <a:latin typeface="Cambria Math" panose="02040503050406030204" pitchFamily="18" charset="0"/>
                            <a:ea typeface="Times New Roman" panose="02020503050405090304" pitchFamily="18" charset="0"/>
                            <a:cs typeface="Times New Roman" panose="02020503050405090304" pitchFamily="18" charset="0"/>
                          </a:rPr>
                          <m:t>B</m:t>
                        </m:r>
                      </m:e>
                    </m:acc>
                    <m:r>
                      <a:rPr lang="fr-FR" sz="44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fr-FR" sz="4400" i="0" smtClean="0">
                        <a:effectLst/>
                        <a:latin typeface="Cambria Math" panose="02040503050406030204" pitchFamily="18" charset="0"/>
                        <a:ea typeface="Times New Roman" panose="02020503050405090304" pitchFamily="18" charset="0"/>
                        <a:cs typeface="Times New Roman" panose="02020503050405090304" pitchFamily="18" charset="0"/>
                      </a:rPr>
                      <m:t>90</m:t>
                    </m:r>
                    <m:r>
                      <a:rPr lang="fr-FR" sz="44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fr-FR" sz="4400" i="0" smtClean="0">
                        <a:effectLst/>
                        <a:latin typeface="Cambria Math" panose="02040503050406030204" pitchFamily="18" charset="0"/>
                        <a:ea typeface="Times New Roman" panose="02020503050405090304" pitchFamily="18" charset="0"/>
                        <a:cs typeface="Times New Roman" panose="02020503050405090304" pitchFamily="18" charset="0"/>
                      </a:rPr>
                      <m:t>60</m:t>
                    </m:r>
                    <m:r>
                      <a:rPr lang="fr-FR" sz="44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fr-FR" sz="4400" i="0" smtClean="0">
                        <a:effectLst/>
                        <a:latin typeface="Cambria Math" panose="02040503050406030204" pitchFamily="18" charset="0"/>
                        <a:ea typeface="Times New Roman" panose="02020503050405090304" pitchFamily="18" charset="0"/>
                        <a:cs typeface="Times New Roman" panose="02020503050405090304" pitchFamily="18" charset="0"/>
                      </a:rPr>
                      <m:t>30</m:t>
                    </m:r>
                    <m:r>
                      <a:rPr lang="fr-FR" sz="4400" i="0" smtClean="0">
                        <a:effectLst/>
                        <a:latin typeface="Cambria Math" panose="02040503050406030204" pitchFamily="18" charset="0"/>
                        <a:ea typeface="Times New Roman" panose="02020503050405090304" pitchFamily="18" charset="0"/>
                        <a:cs typeface="Times New Roman" panose="02020503050405090304" pitchFamily="18" charset="0"/>
                      </a:rPr>
                      <m:t>°</m:t>
                    </m:r>
                  </m:oMath>
                </a14:m>
                <a:r>
                  <a:rPr lang="fr-FR" sz="4400" dirty="0">
                    <a:effectLst/>
                    <a:latin typeface="Arial" panose="020B0604020202090204" pitchFamily="34" charset="0"/>
                    <a:ea typeface="Times New Roman" panose="02020503050405090304" pitchFamily="18" charset="0"/>
                    <a:cs typeface="Arial" panose="020B0604020202090204" pitchFamily="34" charset="0"/>
                  </a:rPr>
                  <a:t>.</a:t>
                </a:r>
                <a:endParaRPr lang="en-US" sz="44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819399" y="759134"/>
                <a:ext cx="12649200" cy="6271782"/>
              </a:xfrm>
              <a:prstGeom prst="rect">
                <a:avLst/>
              </a:prstGeom>
              <a:blipFill rotWithShape="1">
                <a:blip r:embed="rId1"/>
                <a:stretch>
                  <a:fillRect l="-5" t="-5" r="-281" b="-3946"/>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barn(inVertical)">
                                      <p:cBhvr>
                                        <p:cTn id="13" dur="500"/>
                                        <p:tgtEl>
                                          <p:spTgt spid="10">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barn(inVertical)">
                                      <p:cBhvr>
                                        <p:cTn id="16" dur="500"/>
                                        <p:tgtEl>
                                          <p:spTgt spid="10">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barn(inVertical)">
                                      <p:cBhvr>
                                        <p:cTn id="19" dur="500"/>
                                        <p:tgtEl>
                                          <p:spTgt spid="10">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arn(inVertical)">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9" name="TextBox 8"/>
          <p:cNvSpPr txBox="1"/>
          <p:nvPr/>
        </p:nvSpPr>
        <p:spPr>
          <a:xfrm>
            <a:off x="419099" y="1171069"/>
            <a:ext cx="17449800" cy="2902141"/>
          </a:xfrm>
          <a:prstGeom prst="rect">
            <a:avLst/>
          </a:prstGeom>
          <a:noFill/>
        </p:spPr>
        <p:txBody>
          <a:bodyPr wrap="square">
            <a:spAutoFit/>
          </a:bodyPr>
          <a:lstStyle/>
          <a:p>
            <a:pPr algn="just">
              <a:lnSpc>
                <a:spcPct val="150000"/>
              </a:lnSpc>
              <a:spcBef>
                <a:spcPts val="600"/>
              </a:spcBef>
              <a:spcAft>
                <a:spcPts val="600"/>
              </a:spcAft>
            </a:pPr>
            <a:r>
              <a:rPr lang="vi-VN" sz="4000" b="1" dirty="0">
                <a:effectLst/>
                <a:latin typeface="Arial" panose="020B0604020202090204" pitchFamily="34" charset="0"/>
                <a:ea typeface="Times New Roman" panose="02020503050405090304" pitchFamily="18" charset="0"/>
                <a:cs typeface="Arial" panose="020B0604020202090204" pitchFamily="34" charset="0"/>
              </a:rPr>
              <a:t>Ví dụ 4: SGK – tr.</a:t>
            </a:r>
            <a:r>
              <a:rPr lang="en-US" sz="4000" b="1" dirty="0">
                <a:effectLst/>
                <a:latin typeface="Arial" panose="020B0604020202090204" pitchFamily="34" charset="0"/>
                <a:ea typeface="Times New Roman" panose="02020503050405090304" pitchFamily="18" charset="0"/>
                <a:cs typeface="Arial" panose="020B0604020202090204" pitchFamily="34" charset="0"/>
              </a:rPr>
              <a:t>77</a:t>
            </a:r>
            <a:endParaRPr lang="en-US" sz="4000" b="1" dirty="0">
              <a:effectLst/>
              <a:latin typeface="Arial" panose="020B0604020202090204" pitchFamily="34" charset="0"/>
              <a:ea typeface="Times New Roman" panose="02020503050405090304" pitchFamily="18" charset="0"/>
              <a:cs typeface="Arial" panose="020B0604020202090204" pitchFamily="34" charset="0"/>
            </a:endParaRPr>
          </a:p>
          <a:p>
            <a:pPr algn="just">
              <a:lnSpc>
                <a:spcPct val="150000"/>
              </a:lnSpc>
              <a:spcBef>
                <a:spcPts val="600"/>
              </a:spcBef>
              <a:spcAft>
                <a:spcPts val="600"/>
              </a:spcAft>
            </a:pPr>
            <a:r>
              <a:rPr lang="en-US" sz="4000" dirty="0">
                <a:latin typeface="Arial" panose="020B0604020202090204" pitchFamily="34" charset="0"/>
                <a:ea typeface="Calibri" panose="020F0502020204030204" pitchFamily="34" charset="0"/>
                <a:cs typeface="Arial" panose="020B0604020202090204" pitchFamily="34" charset="0"/>
              </a:rPr>
              <a:t>Cho tam </a:t>
            </a:r>
            <a:r>
              <a:rPr lang="en-US" sz="4000" dirty="0" err="1">
                <a:latin typeface="Arial" panose="020B0604020202090204" pitchFamily="34" charset="0"/>
                <a:ea typeface="Calibri" panose="020F0502020204030204" pitchFamily="34" charset="0"/>
                <a:cs typeface="Arial" panose="020B0604020202090204" pitchFamily="34" charset="0"/>
              </a:rPr>
              <a:t>giác</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vuông</a:t>
            </a:r>
            <a:r>
              <a:rPr lang="en-US" sz="4000" dirty="0">
                <a:latin typeface="Arial" panose="020B0604020202090204" pitchFamily="34" charset="0"/>
                <a:ea typeface="Calibri" panose="020F0502020204030204" pitchFamily="34" charset="0"/>
                <a:cs typeface="Arial" panose="020B0604020202090204" pitchFamily="34" charset="0"/>
              </a:rPr>
              <a:t> ABC </a:t>
            </a:r>
            <a:r>
              <a:rPr lang="en-US" sz="4000" dirty="0" err="1">
                <a:latin typeface="Arial" panose="020B0604020202090204" pitchFamily="34" charset="0"/>
                <a:ea typeface="Calibri" panose="020F0502020204030204" pitchFamily="34" charset="0"/>
                <a:cs typeface="Arial" panose="020B0604020202090204" pitchFamily="34" charset="0"/>
              </a:rPr>
              <a:t>vuông</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tại</a:t>
            </a:r>
            <a:r>
              <a:rPr lang="en-US" sz="4000" dirty="0">
                <a:latin typeface="Arial" panose="020B0604020202090204" pitchFamily="34" charset="0"/>
                <a:ea typeface="Calibri" panose="020F0502020204030204" pitchFamily="34" charset="0"/>
                <a:cs typeface="Arial" panose="020B0604020202090204" pitchFamily="34" charset="0"/>
              </a:rPr>
              <a:t> A </a:t>
            </a:r>
            <a:r>
              <a:rPr lang="en-US" sz="4000" dirty="0" err="1">
                <a:latin typeface="Arial" panose="020B0604020202090204" pitchFamily="34" charset="0"/>
                <a:ea typeface="Calibri" panose="020F0502020204030204" pitchFamily="34" charset="0"/>
                <a:cs typeface="Arial" panose="020B0604020202090204" pitchFamily="34" charset="0"/>
              </a:rPr>
              <a:t>có</a:t>
            </a:r>
            <a:r>
              <a:rPr lang="en-US" sz="4000" dirty="0">
                <a:latin typeface="Arial" panose="020B0604020202090204" pitchFamily="34" charset="0"/>
                <a:ea typeface="Calibri" panose="020F0502020204030204" pitchFamily="34" charset="0"/>
                <a:cs typeface="Arial" panose="020B0604020202090204" pitchFamily="34" charset="0"/>
              </a:rPr>
              <a:t> AB = 3, = 42 (H.4.20). </a:t>
            </a:r>
            <a:r>
              <a:rPr lang="en-US" sz="4000" dirty="0" err="1">
                <a:latin typeface="Arial" panose="020B0604020202090204" pitchFamily="34" charset="0"/>
                <a:ea typeface="Calibri" panose="020F0502020204030204" pitchFamily="34" charset="0"/>
                <a:cs typeface="Arial" panose="020B0604020202090204" pitchFamily="34" charset="0"/>
              </a:rPr>
              <a:t>Tính</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góc</a:t>
            </a:r>
            <a:r>
              <a:rPr lang="en-US" sz="4000" dirty="0">
                <a:latin typeface="Arial" panose="020B0604020202090204" pitchFamily="34" charset="0"/>
                <a:ea typeface="Calibri" panose="020F0502020204030204" pitchFamily="34" charset="0"/>
                <a:cs typeface="Arial" panose="020B0604020202090204" pitchFamily="34" charset="0"/>
              </a:rPr>
              <a:t> C </a:t>
            </a:r>
            <a:r>
              <a:rPr lang="en-US" sz="4000" dirty="0" err="1">
                <a:latin typeface="Arial" panose="020B0604020202090204" pitchFamily="34" charset="0"/>
                <a:ea typeface="Calibri" panose="020F0502020204030204" pitchFamily="34" charset="0"/>
                <a:cs typeface="Arial" panose="020B0604020202090204" pitchFamily="34" charset="0"/>
              </a:rPr>
              <a:t>và</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các</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cạnh</a:t>
            </a:r>
            <a:r>
              <a:rPr lang="en-US" sz="4000" dirty="0">
                <a:latin typeface="Arial" panose="020B0604020202090204" pitchFamily="34" charset="0"/>
                <a:ea typeface="Calibri" panose="020F0502020204030204" pitchFamily="34" charset="0"/>
                <a:cs typeface="Arial" panose="020B0604020202090204" pitchFamily="34" charset="0"/>
              </a:rPr>
              <a:t> AC, BC (</a:t>
            </a:r>
            <a:r>
              <a:rPr lang="en-US" sz="4000" dirty="0" err="1">
                <a:latin typeface="Arial" panose="020B0604020202090204" pitchFamily="34" charset="0"/>
                <a:ea typeface="Calibri" panose="020F0502020204030204" pitchFamily="34" charset="0"/>
                <a:cs typeface="Arial" panose="020B0604020202090204" pitchFamily="34" charset="0"/>
              </a:rPr>
              <a:t>làm</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tròn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đến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chữ</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số</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thập</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phân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thứ</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ba</a:t>
            </a:r>
            <a:r>
              <a:rPr lang="en-US" sz="4000" dirty="0">
                <a:latin typeface="Arial" panose="020B0604020202090204" pitchFamily="34" charset="0"/>
                <a:ea typeface="Calibri" panose="020F0502020204030204" pitchFamily="34"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9" name="TextBox 8"/>
          <p:cNvSpPr txBox="1"/>
          <p:nvPr/>
        </p:nvSpPr>
        <p:spPr>
          <a:xfrm>
            <a:off x="6595864" y="648791"/>
            <a:ext cx="5096267" cy="1107996"/>
          </a:xfrm>
          <a:prstGeom prst="rect">
            <a:avLst/>
          </a:prstGeom>
          <a:noFill/>
        </p:spPr>
        <p:txBody>
          <a:bodyPr wrap="none" rtlCol="0">
            <a:spAutoFit/>
          </a:bodyPr>
          <a:lstStyle/>
          <a:p>
            <a:pPr algn="ctr"/>
            <a:r>
              <a:rPr lang="en-US" sz="6600" b="1" dirty="0">
                <a:solidFill>
                  <a:schemeClr val="accent5">
                    <a:lumMod val="75000"/>
                  </a:schemeClr>
                </a:solidFill>
                <a:latin typeface="Arial" panose="020B0604020202090204" pitchFamily="34" charset="0"/>
                <a:cs typeface="Arial" panose="020B0604020202090204" pitchFamily="34" charset="0"/>
              </a:rPr>
              <a:t>KHỞI ĐỘNG</a:t>
            </a:r>
            <a:endParaRPr lang="en-US" sz="6600" b="1" dirty="0">
              <a:solidFill>
                <a:schemeClr val="accent5">
                  <a:lumMod val="75000"/>
                </a:schemeClr>
              </a:solidFill>
              <a:latin typeface="Arial" panose="020B0604020202090204" pitchFamily="34" charset="0"/>
              <a:cs typeface="Arial" panose="020B0604020202090204" pitchFamily="34" charset="0"/>
            </a:endParaRPr>
          </a:p>
        </p:txBody>
      </p:sp>
      <mc:AlternateContent xmlns:mc="http://schemas.openxmlformats.org/markup-compatibility/2006">
        <mc:Choice xmlns:a14="http://schemas.microsoft.com/office/drawing/2010/main" Requires="a14">
          <p:sp>
            <p:nvSpPr>
              <p:cNvPr id="11" name="TextBox 10"/>
              <p:cNvSpPr txBox="1"/>
              <p:nvPr/>
            </p:nvSpPr>
            <p:spPr>
              <a:xfrm>
                <a:off x="800096" y="1802869"/>
                <a:ext cx="16687800" cy="4144596"/>
              </a:xfrm>
              <a:prstGeom prst="rect">
                <a:avLst/>
              </a:prstGeom>
              <a:noFill/>
            </p:spPr>
            <p:txBody>
              <a:bodyPr wrap="square">
                <a:spAutoFit/>
              </a:bodyPr>
              <a:lstStyle/>
              <a:p>
                <a:pPr algn="just">
                  <a:lnSpc>
                    <a:spcPct val="150000"/>
                  </a:lnSpc>
                  <a:spcBef>
                    <a:spcPts val="600"/>
                  </a:spcBef>
                  <a:spcAft>
                    <a:spcPts val="600"/>
                  </a:spcAft>
                </a:pP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Để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đo</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chiều</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cao</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của</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một</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tòa</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lâu</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đài</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(H.4.11),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người</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ta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đặt</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giác</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kế</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thẳng</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đứng</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tại</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điểm</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M.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Quay</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ống</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ngắm</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của</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giác</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kế</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sao</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cho</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nhìn</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thấy</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đỉnh</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P’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của</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tòa</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lâu</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đài</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dưới</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góc</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nhọn</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da-DK" sz="3600" i="0">
                        <a:solidFill>
                          <a:schemeClr val="tx1"/>
                        </a:solidFill>
                        <a:effectLst/>
                        <a:latin typeface="Cambria Math" panose="02040503050406030204" pitchFamily="18" charset="0"/>
                        <a:ea typeface="Calibri" panose="020F0502020204030204" pitchFamily="34" charset="0"/>
                        <a:cs typeface="Times New Roman" panose="02020503050405090304" pitchFamily="18" charset="0"/>
                      </a:rPr>
                      <m:t>α</m:t>
                    </m:r>
                  </m:oMath>
                </a14:m>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Sau</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đó</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đặt</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giác</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kế</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thẳng</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đứng</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tại</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điểm</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N, NM = 20m,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thì</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nhìn</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thấy</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đỉnh</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P’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dưới</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góc</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nhọn</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da-DK" sz="3600" i="0">
                        <a:solidFill>
                          <a:schemeClr val="tx1"/>
                        </a:solidFill>
                        <a:effectLst/>
                        <a:latin typeface="Cambria Math" panose="02040503050406030204" pitchFamily="18" charset="0"/>
                        <a:ea typeface="Calibri" panose="020F0502020204030204" pitchFamily="34" charset="0"/>
                        <a:cs typeface="Times New Roman" panose="02020503050405090304" pitchFamily="18" charset="0"/>
                      </a:rPr>
                      <m:t>β</m:t>
                    </m:r>
                  </m:oMath>
                </a14:m>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da-DK" sz="3600" i="0">
                        <a:solidFill>
                          <a:schemeClr val="tx1"/>
                        </a:solidFill>
                        <a:effectLst/>
                        <a:latin typeface="Cambria Math" panose="02040503050406030204" pitchFamily="18" charset="0"/>
                        <a:ea typeface="Calibri" panose="020F0502020204030204" pitchFamily="34" charset="0"/>
                        <a:cs typeface="Times New Roman" panose="02020503050405090304" pitchFamily="18" charset="0"/>
                      </a:rPr>
                      <m:t>β</m:t>
                    </m:r>
                    <m:r>
                      <a:rPr lang="da-DK" sz="3600" i="0">
                        <a:solidFill>
                          <a:schemeClr val="tx1"/>
                        </a:solidFill>
                        <a:effectLst/>
                        <a:latin typeface="Cambria Math" panose="02040503050406030204" pitchFamily="18" charset="0"/>
                        <a:ea typeface="Calibri" panose="020F0502020204030204" pitchFamily="34" charset="0"/>
                        <a:cs typeface="Times New Roman" panose="02020503050405090304" pitchFamily="18" charset="0"/>
                      </a:rPr>
                      <m:t>&lt;</m:t>
                    </m:r>
                    <m:r>
                      <m:rPr>
                        <m:sty m:val="p"/>
                      </m:rPr>
                      <a:rPr lang="da-DK" sz="3600" i="0">
                        <a:solidFill>
                          <a:schemeClr val="tx1"/>
                        </a:solidFill>
                        <a:effectLst/>
                        <a:latin typeface="Cambria Math" panose="02040503050406030204" pitchFamily="18" charset="0"/>
                        <a:ea typeface="Calibri" panose="020F0502020204030204" pitchFamily="34" charset="0"/>
                        <a:cs typeface="Times New Roman" panose="02020503050405090304" pitchFamily="18" charset="0"/>
                      </a:rPr>
                      <m:t>α</m:t>
                    </m:r>
                  </m:oMath>
                </a14:m>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Biết</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chiều</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cao</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giác</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kế</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là</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1,6m,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hãy</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tính</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chiều</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cao</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của</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tòa</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lâu</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 </a:t>
                </a:r>
                <a:r>
                  <a:rPr lang="da-DK" sz="3600" dirty="0" err="1">
                    <a:solidFill>
                      <a:schemeClr val="tx1"/>
                    </a:solidFill>
                    <a:effectLst/>
                    <a:latin typeface="Arial" panose="020B0604020202090204" pitchFamily="34" charset="0"/>
                    <a:ea typeface="Calibri" panose="020F0502020204030204" pitchFamily="34" charset="0"/>
                    <a:cs typeface="Arial" panose="020B0604020202090204" pitchFamily="34" charset="0"/>
                  </a:rPr>
                  <a:t>đài</a:t>
                </a:r>
                <a:r>
                  <a:rPr lang="da-DK" sz="3600" dirty="0">
                    <a:solidFill>
                      <a:schemeClr val="tx1"/>
                    </a:solidFill>
                    <a:effectLst/>
                    <a:latin typeface="Arial" panose="020B0604020202090204" pitchFamily="34" charset="0"/>
                    <a:ea typeface="Calibri" panose="020F0502020204030204" pitchFamily="34" charset="0"/>
                    <a:cs typeface="Arial" panose="020B0604020202090204" pitchFamily="34" charset="0"/>
                  </a:rPr>
                  <a:t>.</a:t>
                </a:r>
                <a:endParaRPr lang="en-US" sz="3600" dirty="0">
                  <a:solidFill>
                    <a:schemeClr val="tx1"/>
                  </a:solidFill>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800096" y="1802869"/>
                <a:ext cx="16687800" cy="4144596"/>
              </a:xfrm>
              <a:prstGeom prst="rect">
                <a:avLst/>
              </a:prstGeom>
              <a:blipFill rotWithShape="1">
                <a:blip r:embed="rId1"/>
                <a:stretch>
                  <a:fillRect l="-4" t="-3" r="4" b="-382"/>
                </a:stretch>
              </a:blipFill>
            </p:spPr>
            <p:txBody>
              <a:bodyPr/>
              <a:lstStyle/>
              <a:p>
                <a:r>
                  <a:rPr lang="en-US" altLang="en-US">
                    <a:noFill/>
                  </a:rPr>
                  <a:t> </a:t>
                </a:r>
              </a:p>
            </p:txBody>
          </p:sp>
        </mc:Fallback>
      </mc:AlternateContent>
      <p:pic>
        <p:nvPicPr>
          <p:cNvPr id="12" name="Picture 11"/>
          <p:cNvPicPr>
            <a:picLocks noChangeAspect="1"/>
          </p:cNvPicPr>
          <p:nvPr/>
        </p:nvPicPr>
        <p:blipFill>
          <a:blip r:embed="rId2"/>
          <a:stretch>
            <a:fillRect/>
          </a:stretch>
        </p:blipFill>
        <p:spPr>
          <a:xfrm>
            <a:off x="7494464" y="5566856"/>
            <a:ext cx="8395333" cy="4075586"/>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9" name="TextBox 8"/>
          <p:cNvSpPr txBox="1"/>
          <p:nvPr/>
        </p:nvSpPr>
        <p:spPr>
          <a:xfrm>
            <a:off x="2095499" y="759134"/>
            <a:ext cx="14097000" cy="6287683"/>
          </a:xfrm>
          <a:prstGeom prst="rect">
            <a:avLst/>
          </a:prstGeom>
          <a:noFill/>
        </p:spPr>
        <p:txBody>
          <a:bodyPr wrap="square">
            <a:spAutoFit/>
          </a:bodyPr>
          <a:lstStyle/>
          <a:p>
            <a:pPr algn="ctr">
              <a:lnSpc>
                <a:spcPct val="150000"/>
              </a:lnSpc>
              <a:spcBef>
                <a:spcPts val="600"/>
              </a:spcBef>
              <a:spcAft>
                <a:spcPts val="600"/>
              </a:spcAft>
            </a:pPr>
            <a:r>
              <a:rPr lang="en-US" sz="4000" b="1" dirty="0">
                <a:solidFill>
                  <a:srgbClr val="FF0000"/>
                </a:solidFill>
                <a:effectLst/>
                <a:latin typeface="Arial" panose="020B0604020202090204" pitchFamily="34" charset="0"/>
                <a:ea typeface="Calibri" panose="020F0502020204030204" pitchFamily="34" charset="0"/>
                <a:cs typeface="Arial" panose="020B0604020202090204" pitchFamily="34" charset="0"/>
              </a:rPr>
              <a:t>Giải</a:t>
            </a:r>
            <a:endParaRPr lang="en-US" sz="4000" b="1" dirty="0">
              <a:solidFill>
                <a:srgbClr val="FF0000"/>
              </a:solidFill>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err="1">
                <a:effectLst/>
                <a:latin typeface="Arial" panose="020B0604020202090204" pitchFamily="34" charset="0"/>
                <a:ea typeface="Calibri" panose="020F0502020204030204" pitchFamily="34" charset="0"/>
                <a:cs typeface="Arial" panose="020B0604020202090204" pitchFamily="34" charset="0"/>
              </a:rPr>
              <a:t>Xét</a:t>
            </a:r>
            <a:r>
              <a:rPr lang="en-US" sz="4000" dirty="0">
                <a:effectLst/>
                <a:latin typeface="Arial" panose="020B0604020202090204" pitchFamily="34" charset="0"/>
                <a:ea typeface="Calibri" panose="020F0502020204030204" pitchFamily="34" charset="0"/>
                <a:cs typeface="Arial" panose="020B0604020202090204" pitchFamily="34" charset="0"/>
              </a:rPr>
              <a:t> ABC </a:t>
            </a:r>
            <a:r>
              <a:rPr lang="en-US" sz="4000" dirty="0" err="1">
                <a:effectLst/>
                <a:latin typeface="Arial" panose="020B0604020202090204" pitchFamily="34" charset="0"/>
                <a:ea typeface="Calibri" panose="020F0502020204030204" pitchFamily="34" charset="0"/>
                <a:cs typeface="Arial" panose="020B0604020202090204" pitchFamily="34" charset="0"/>
              </a:rPr>
              <a:t>vuông</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tại</a:t>
            </a:r>
            <a:r>
              <a:rPr lang="en-US" sz="4000" dirty="0">
                <a:effectLst/>
                <a:latin typeface="Arial" panose="020B0604020202090204" pitchFamily="34" charset="0"/>
                <a:ea typeface="Calibri" panose="020F0502020204030204" pitchFamily="34" charset="0"/>
                <a:cs typeface="Arial" panose="020B0604020202090204" pitchFamily="34" charset="0"/>
              </a:rPr>
              <a:t> A.</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a:latin typeface="Arial" panose="020B0604020202090204" pitchFamily="34" charset="0"/>
                <a:ea typeface="Calibri" panose="020F0502020204030204" pitchFamily="34" charset="0"/>
                <a:cs typeface="Arial" panose="020B0604020202090204" pitchFamily="34" charset="0"/>
              </a:rPr>
              <a:t>Ta </a:t>
            </a:r>
            <a:r>
              <a:rPr lang="en-US" sz="4000" dirty="0" err="1">
                <a:latin typeface="Arial" panose="020B0604020202090204" pitchFamily="34" charset="0"/>
                <a:ea typeface="Calibri" panose="020F0502020204030204" pitchFamily="34" charset="0"/>
                <a:cs typeface="Arial" panose="020B0604020202090204" pitchFamily="34" charset="0"/>
              </a:rPr>
              <a:t>có</a:t>
            </a:r>
            <a:r>
              <a:rPr lang="en-US" sz="4000" dirty="0">
                <a:latin typeface="Arial" panose="020B0604020202090204" pitchFamily="34" charset="0"/>
                <a:ea typeface="Calibri" panose="020F0502020204030204" pitchFamily="34" charset="0"/>
                <a:cs typeface="Arial" panose="020B0604020202090204" pitchFamily="34" charset="0"/>
              </a:rPr>
              <a:t>: C = 90 – B = 90 – 42 = 48;</a:t>
            </a:r>
            <a:endParaRPr lang="en-US" sz="4000" dirty="0">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a:latin typeface="Arial" panose="020B0604020202090204" pitchFamily="34" charset="0"/>
                <a:ea typeface="Calibri" panose="020F0502020204030204" pitchFamily="34" charset="0"/>
                <a:cs typeface="Arial" panose="020B0604020202090204" pitchFamily="34" charset="0"/>
              </a:rPr>
              <a:t>AC = AB . </a:t>
            </a:r>
            <a:r>
              <a:rPr lang="en-US" sz="4000" dirty="0" err="1">
                <a:latin typeface="Arial" panose="020B0604020202090204" pitchFamily="34" charset="0"/>
                <a:ea typeface="Calibri" panose="020F0502020204030204" pitchFamily="34" charset="0"/>
                <a:cs typeface="Arial" panose="020B0604020202090204" pitchFamily="34" charset="0"/>
              </a:rPr>
              <a:t>tanB</a:t>
            </a:r>
            <a:r>
              <a:rPr lang="en-US" sz="4000" dirty="0">
                <a:latin typeface="Arial" panose="020B0604020202090204" pitchFamily="34" charset="0"/>
                <a:ea typeface="Calibri" panose="020F0502020204030204" pitchFamily="34" charset="0"/>
                <a:cs typeface="Arial" panose="020B0604020202090204" pitchFamily="34" charset="0"/>
              </a:rPr>
              <a:t> = 3 . Tan42 2,701.</a:t>
            </a:r>
            <a:endParaRPr lang="en-US" sz="4000" dirty="0">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a:latin typeface="Arial" panose="020B0604020202090204" pitchFamily="34" charset="0"/>
                <a:ea typeface="Calibri" panose="020F0502020204030204" pitchFamily="34" charset="0"/>
                <a:cs typeface="Arial" panose="020B0604020202090204" pitchFamily="34" charset="0"/>
              </a:rPr>
              <a:t>Theo </a:t>
            </a:r>
            <a:r>
              <a:rPr lang="en-US" sz="4000" dirty="0" err="1">
                <a:latin typeface="Arial" panose="020B0604020202090204" pitchFamily="34" charset="0"/>
                <a:ea typeface="Calibri" panose="020F0502020204030204" pitchFamily="34" charset="0"/>
                <a:cs typeface="Arial" panose="020B0604020202090204" pitchFamily="34" charset="0"/>
              </a:rPr>
              <a:t>định</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nghĩa</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các</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tỉ</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số</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lượng</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giác</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của</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góc</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nhọn</a:t>
            </a:r>
            <a:r>
              <a:rPr lang="en-US" sz="4000" dirty="0">
                <a:latin typeface="Arial" panose="020B0604020202090204" pitchFamily="34" charset="0"/>
                <a:ea typeface="Calibri" panose="020F0502020204030204" pitchFamily="34" charset="0"/>
                <a:cs typeface="Arial" panose="020B0604020202090204" pitchFamily="34" charset="0"/>
              </a:rPr>
              <a:t>, ta </a:t>
            </a:r>
            <a:r>
              <a:rPr lang="en-US" sz="4000" dirty="0" err="1">
                <a:latin typeface="Arial" panose="020B0604020202090204" pitchFamily="34" charset="0"/>
                <a:ea typeface="Calibri" panose="020F0502020204030204" pitchFamily="34" charset="0"/>
                <a:cs typeface="Arial" panose="020B0604020202090204" pitchFamily="34" charset="0"/>
              </a:rPr>
              <a:t>có</a:t>
            </a:r>
            <a:r>
              <a:rPr lang="en-US" sz="4000" dirty="0">
                <a:latin typeface="Arial" panose="020B0604020202090204" pitchFamily="34" charset="0"/>
                <a:ea typeface="Calibri" panose="020F0502020204030204" pitchFamily="34" charset="0"/>
                <a:cs typeface="Arial" panose="020B0604020202090204" pitchFamily="34" charset="0"/>
              </a:rPr>
              <a:t>:</a:t>
            </a:r>
            <a:endParaRPr lang="en-US" sz="4000" dirty="0">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a:latin typeface="Arial" panose="020B0604020202090204" pitchFamily="34" charset="0"/>
                <a:ea typeface="Calibri" panose="020F0502020204030204" pitchFamily="34" charset="0"/>
                <a:cs typeface="Arial" panose="020B0604020202090204" pitchFamily="34" charset="0"/>
              </a:rPr>
              <a:t>cos B =  , </a:t>
            </a:r>
            <a:r>
              <a:rPr lang="en-US" sz="4000" dirty="0" err="1">
                <a:latin typeface="Arial" panose="020B0604020202090204" pitchFamily="34" charset="0"/>
                <a:ea typeface="Calibri" panose="020F0502020204030204" pitchFamily="34" charset="0"/>
                <a:cs typeface="Arial" panose="020B0604020202090204" pitchFamily="34" charset="0"/>
              </a:rPr>
              <a:t>suy</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ra</a:t>
            </a:r>
            <a:r>
              <a:rPr lang="en-US" sz="4000" dirty="0">
                <a:latin typeface="Arial" panose="020B0604020202090204" pitchFamily="34" charset="0"/>
                <a:ea typeface="Calibri" panose="020F0502020204030204" pitchFamily="34" charset="0"/>
                <a:cs typeface="Arial" panose="020B0604020202090204" pitchFamily="34" charset="0"/>
              </a:rPr>
              <a:t> BC = = 4,037</a:t>
            </a:r>
            <a:endParaRPr lang="en-US" sz="4000" dirty="0">
              <a:latin typeface="Arial" panose="020B0604020202090204" pitchFamily="34" charset="0"/>
              <a:ea typeface="Calibri" panose="020F0502020204030204" pitchFamily="34" charset="0"/>
              <a:cs typeface="Arial" panose="020B060402020209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barn(inVertical)">
                                      <p:cBhvr>
                                        <p:cTn id="13" dur="500"/>
                                        <p:tgtEl>
                                          <p:spTgt spid="9">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barn(inVertical)">
                                      <p:cBhvr>
                                        <p:cTn id="16" dur="500"/>
                                        <p:tgtEl>
                                          <p:spTgt spid="9">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barn(inVertical)">
                                      <p:cBhvr>
                                        <p:cTn id="19" dur="500"/>
                                        <p:tgtEl>
                                          <p:spTgt spid="9">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arn(inVertical)">
                                      <p:cBhvr>
                                        <p:cTn id="22" dur="500"/>
                                        <p:tgtEl>
                                          <p:spTgt spid="9">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barn(inVertical)">
                                      <p:cBhvr>
                                        <p:cTn id="25"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10" name="TextBox 9"/>
          <p:cNvSpPr txBox="1"/>
          <p:nvPr/>
        </p:nvSpPr>
        <p:spPr>
          <a:xfrm>
            <a:off x="876299" y="2095500"/>
            <a:ext cx="16535400" cy="5299079"/>
          </a:xfrm>
          <a:prstGeom prst="rect">
            <a:avLst/>
          </a:prstGeom>
          <a:noFill/>
        </p:spPr>
        <p:txBody>
          <a:bodyPr wrap="square">
            <a:spAutoFit/>
          </a:bodyPr>
          <a:lstStyle/>
          <a:p>
            <a:pPr algn="just">
              <a:lnSpc>
                <a:spcPct val="200000"/>
              </a:lnSpc>
              <a:spcBef>
                <a:spcPts val="600"/>
              </a:spcBef>
              <a:spcAft>
                <a:spcPts val="600"/>
              </a:spcAft>
            </a:pPr>
            <a:r>
              <a:rPr lang="vi-VN" sz="4400" b="1" dirty="0">
                <a:effectLst/>
                <a:latin typeface="Arial" panose="020B0604020202090204" pitchFamily="34" charset="0"/>
                <a:ea typeface="Calibri" panose="020F0502020204030204" pitchFamily="34" charset="0"/>
                <a:cs typeface="Arial" panose="020B0604020202090204" pitchFamily="34" charset="0"/>
              </a:rPr>
              <a:t>Chú ý:</a:t>
            </a:r>
            <a:r>
              <a:rPr lang="vi-VN"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Trong</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một</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tam</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giác</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vuông</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nếu</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cho</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biết</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trước</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hai</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cạnh</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hoặc</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một</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góc</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nhọn</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và</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một</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cạnh</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thì</a:t>
            </a:r>
            <a:r>
              <a:rPr lang="fr-FR" sz="4400" dirty="0">
                <a:effectLst/>
                <a:latin typeface="Arial" panose="020B0604020202090204" pitchFamily="34" charset="0"/>
                <a:ea typeface="Calibri" panose="020F0502020204030204" pitchFamily="34" charset="0"/>
                <a:cs typeface="Arial" panose="020B0604020202090204" pitchFamily="34" charset="0"/>
              </a:rPr>
              <a:t> ta </a:t>
            </a:r>
            <a:r>
              <a:rPr lang="fr-FR" sz="4400" dirty="0" err="1">
                <a:effectLst/>
                <a:latin typeface="Arial" panose="020B0604020202090204" pitchFamily="34" charset="0"/>
                <a:ea typeface="Calibri" panose="020F0502020204030204" pitchFamily="34" charset="0"/>
                <a:cs typeface="Arial" panose="020B0604020202090204" pitchFamily="34" charset="0"/>
              </a:rPr>
              <a:t>sẽ</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tìm</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được</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tất</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cả</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các</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cạnh</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và</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các</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góc</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còn</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lại</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của</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tam</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giác</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vuông</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đó</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Bài</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toán</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này</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gọi</a:t>
            </a:r>
            <a:r>
              <a:rPr lang="fr-FR" sz="4400" dirty="0">
                <a:effectLst/>
                <a:latin typeface="Arial" panose="020B0604020202090204" pitchFamily="34" charset="0"/>
                <a:ea typeface="Calibri" panose="020F0502020204030204" pitchFamily="34" charset="0"/>
                <a:cs typeface="Arial" panose="020B0604020202090204" pitchFamily="34" charset="0"/>
              </a:rPr>
              <a:t> là </a:t>
            </a:r>
            <a:r>
              <a:rPr lang="fr-FR" sz="4400" dirty="0" err="1">
                <a:effectLst/>
                <a:latin typeface="Arial" panose="020B0604020202090204" pitchFamily="34" charset="0"/>
                <a:ea typeface="Calibri" panose="020F0502020204030204" pitchFamily="34" charset="0"/>
                <a:cs typeface="Arial" panose="020B0604020202090204" pitchFamily="34" charset="0"/>
              </a:rPr>
              <a:t>bài</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dirty="0" err="1">
                <a:effectLst/>
                <a:latin typeface="Arial" panose="020B0604020202090204" pitchFamily="34" charset="0"/>
                <a:ea typeface="Calibri" panose="020F0502020204030204" pitchFamily="34" charset="0"/>
                <a:cs typeface="Arial" panose="020B0604020202090204" pitchFamily="34" charset="0"/>
              </a:rPr>
              <a:t>toán</a:t>
            </a:r>
            <a:r>
              <a:rPr lang="fr-FR" sz="4400" dirty="0">
                <a:effectLst/>
                <a:latin typeface="Arial" panose="020B0604020202090204" pitchFamily="34" charset="0"/>
                <a:ea typeface="Calibri" panose="020F0502020204030204" pitchFamily="34" charset="0"/>
                <a:cs typeface="Arial" panose="020B0604020202090204" pitchFamily="34" charset="0"/>
              </a:rPr>
              <a:t> </a:t>
            </a:r>
            <a:r>
              <a:rPr lang="fr-FR" sz="4400" i="1" dirty="0" err="1">
                <a:effectLst/>
                <a:latin typeface="Arial" panose="020B0604020202090204" pitchFamily="34" charset="0"/>
                <a:ea typeface="Calibri" panose="020F0502020204030204" pitchFamily="34" charset="0"/>
                <a:cs typeface="Arial" panose="020B0604020202090204" pitchFamily="34" charset="0"/>
              </a:rPr>
              <a:t>Giải</a:t>
            </a:r>
            <a:r>
              <a:rPr lang="fr-FR" sz="4400" i="1" dirty="0">
                <a:effectLst/>
                <a:latin typeface="Arial" panose="020B0604020202090204" pitchFamily="34" charset="0"/>
                <a:ea typeface="Calibri" panose="020F0502020204030204" pitchFamily="34" charset="0"/>
                <a:cs typeface="Arial" panose="020B0604020202090204" pitchFamily="34" charset="0"/>
              </a:rPr>
              <a:t> </a:t>
            </a:r>
            <a:r>
              <a:rPr lang="fr-FR" sz="4400" i="1" dirty="0" err="1">
                <a:effectLst/>
                <a:latin typeface="Arial" panose="020B0604020202090204" pitchFamily="34" charset="0"/>
                <a:ea typeface="Calibri" panose="020F0502020204030204" pitchFamily="34" charset="0"/>
                <a:cs typeface="Arial" panose="020B0604020202090204" pitchFamily="34" charset="0"/>
              </a:rPr>
              <a:t>tam</a:t>
            </a:r>
            <a:r>
              <a:rPr lang="fr-FR" sz="4400" i="1" dirty="0">
                <a:effectLst/>
                <a:latin typeface="Arial" panose="020B0604020202090204" pitchFamily="34" charset="0"/>
                <a:ea typeface="Calibri" panose="020F0502020204030204" pitchFamily="34" charset="0"/>
                <a:cs typeface="Arial" panose="020B0604020202090204" pitchFamily="34" charset="0"/>
              </a:rPr>
              <a:t> </a:t>
            </a:r>
            <a:r>
              <a:rPr lang="fr-FR" sz="4400" i="1" dirty="0" err="1">
                <a:effectLst/>
                <a:latin typeface="Arial" panose="020B0604020202090204" pitchFamily="34" charset="0"/>
                <a:ea typeface="Calibri" panose="020F0502020204030204" pitchFamily="34" charset="0"/>
                <a:cs typeface="Arial" panose="020B0604020202090204" pitchFamily="34" charset="0"/>
              </a:rPr>
              <a:t>giác</a:t>
            </a:r>
            <a:r>
              <a:rPr lang="fr-FR" sz="4400" i="1" dirty="0">
                <a:effectLst/>
                <a:latin typeface="Arial" panose="020B0604020202090204" pitchFamily="34" charset="0"/>
                <a:ea typeface="Calibri" panose="020F0502020204030204" pitchFamily="34" charset="0"/>
                <a:cs typeface="Arial" panose="020B0604020202090204" pitchFamily="34" charset="0"/>
              </a:rPr>
              <a:t> </a:t>
            </a:r>
            <a:r>
              <a:rPr lang="fr-FR" sz="4400" i="1" dirty="0" err="1">
                <a:effectLst/>
                <a:latin typeface="Arial" panose="020B0604020202090204" pitchFamily="34" charset="0"/>
                <a:ea typeface="Calibri" panose="020F0502020204030204" pitchFamily="34" charset="0"/>
                <a:cs typeface="Arial" panose="020B0604020202090204" pitchFamily="34" charset="0"/>
              </a:rPr>
              <a:t>vuông</a:t>
            </a:r>
            <a:r>
              <a:rPr lang="fr-FR" sz="4400" dirty="0">
                <a:effectLst/>
                <a:latin typeface="Arial" panose="020B0604020202090204" pitchFamily="34" charset="0"/>
                <a:ea typeface="Calibri" panose="020F0502020204030204" pitchFamily="34" charset="0"/>
                <a:cs typeface="Arial" panose="020B0604020202090204" pitchFamily="34" charset="0"/>
              </a:rPr>
              <a:t>.</a:t>
            </a:r>
            <a:endParaRPr lang="en-US" sz="4400" dirty="0">
              <a:effectLst/>
              <a:latin typeface="Arial" panose="020B0604020202090204" pitchFamily="34" charset="0"/>
              <a:ea typeface="Calibri" panose="020F0502020204030204" pitchFamily="34" charset="0"/>
              <a:cs typeface="Arial" panose="020B060402020209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10" name="TextBox 9"/>
              <p:cNvSpPr txBox="1"/>
              <p:nvPr/>
            </p:nvSpPr>
            <p:spPr>
              <a:xfrm>
                <a:off x="497616" y="1593714"/>
                <a:ext cx="11853941" cy="6749348"/>
              </a:xfrm>
              <a:prstGeom prst="rect">
                <a:avLst/>
              </a:prstGeom>
              <a:noFill/>
            </p:spPr>
            <p:txBody>
              <a:bodyPr wrap="square">
                <a:spAutoFit/>
              </a:bodyPr>
              <a:lstStyle/>
              <a:p>
                <a:pPr algn="just">
                  <a:lnSpc>
                    <a:spcPct val="150000"/>
                  </a:lnSpc>
                  <a:spcBef>
                    <a:spcPts val="600"/>
                  </a:spcBef>
                  <a:spcAft>
                    <a:spcPts val="600"/>
                  </a:spcAft>
                </a:pPr>
                <a:r>
                  <a:rPr lang="nl-NL" sz="4000" b="1" dirty="0" err="1">
                    <a:effectLst/>
                    <a:latin typeface="Arial" panose="020B0604020202090204" pitchFamily="34" charset="0"/>
                    <a:ea typeface="Calibri" panose="020F0502020204030204" pitchFamily="34" charset="0"/>
                    <a:cs typeface="Arial" panose="020B0604020202090204" pitchFamily="34" charset="0"/>
                  </a:rPr>
                  <a:t>Câu</a:t>
                </a:r>
                <a:r>
                  <a:rPr lang="nl-NL" sz="4000" b="1" dirty="0">
                    <a:effectLst/>
                    <a:latin typeface="Arial" panose="020B0604020202090204" pitchFamily="34" charset="0"/>
                    <a:ea typeface="Calibri" panose="020F0502020204030204" pitchFamily="34" charset="0"/>
                    <a:cs typeface="Arial" panose="020B0604020202090204" pitchFamily="34" charset="0"/>
                  </a:rPr>
                  <a:t> </a:t>
                </a:r>
                <a:r>
                  <a:rPr lang="nl-NL" sz="4000" b="1" dirty="0" err="1">
                    <a:effectLst/>
                    <a:latin typeface="Arial" panose="020B0604020202090204" pitchFamily="34" charset="0"/>
                    <a:ea typeface="Calibri" panose="020F0502020204030204" pitchFamily="34" charset="0"/>
                    <a:cs typeface="Arial" panose="020B0604020202090204" pitchFamily="34" charset="0"/>
                  </a:rPr>
                  <a:t>hỏi</a:t>
                </a:r>
                <a:endParaRPr lang="nl-NL" sz="4000" b="1"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en-US" sz="4000" dirty="0">
                    <a:latin typeface="Arial" panose="020B0604020202090204" pitchFamily="34" charset="0"/>
                    <a:ea typeface="Calibri" panose="020F0502020204030204" pitchFamily="34" charset="0"/>
                    <a:cs typeface="Arial" panose="020B0604020202090204" pitchFamily="34" charset="0"/>
                  </a:rPr>
                  <a:t>1. </a:t>
                </a:r>
                <a:r>
                  <a:rPr lang="vi-VN"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Hãy nêu cách giải tam giác </a:t>
                </a:r>
                <a14:m>
                  <m:oMath xmlns:m="http://schemas.openxmlformats.org/officeDocument/2006/math">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ABC</m:t>
                    </m:r>
                  </m:oMath>
                </a14:m>
                <a:r>
                  <a:rPr lang="vi-VN"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vuông tại </a:t>
                </a:r>
                <a14:m>
                  <m:oMath xmlns:m="http://schemas.openxmlformats.org/officeDocument/2006/math">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m:t>
                    </m:r>
                  </m:oMath>
                </a14:m>
                <a:r>
                  <a:rPr lang="vi-VN"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khi biết hai cạnh </a:t>
                </a:r>
                <a14:m>
                  <m:oMath xmlns:m="http://schemas.openxmlformats.org/officeDocument/2006/math">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AB</m:t>
                    </m:r>
                    <m: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c</m:t>
                    </m:r>
                    <m: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 </m:t>
                    </m:r>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AC</m:t>
                    </m:r>
                    <m: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b</m:t>
                    </m:r>
                  </m:oMath>
                </a14:m>
                <a:r>
                  <a:rPr lang="vi-VN"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hoặc </a:t>
                </a:r>
                <a14:m>
                  <m:oMath xmlns:m="http://schemas.openxmlformats.org/officeDocument/2006/math">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AB</m:t>
                    </m:r>
                    <m: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c</m:t>
                    </m:r>
                    <m: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 </m:t>
                    </m:r>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BC</m:t>
                    </m:r>
                    <m: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m:t>
                    </m:r>
                  </m:oMath>
                </a14:m>
                <a:r>
                  <a:rPr lang="vi-VN"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và không sử dụng định lí Pythagore.</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vi-VN"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2. Hãy nêu cách giải tam giác </a:t>
                </a:r>
                <a14:m>
                  <m:oMath xmlns:m="http://schemas.openxmlformats.org/officeDocument/2006/math">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ABC</m:t>
                    </m:r>
                  </m:oMath>
                </a14:m>
                <a:r>
                  <a:rPr lang="vi-VN"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vuông tại </a:t>
                </a:r>
                <a14:m>
                  <m:oMath xmlns:m="http://schemas.openxmlformats.org/officeDocument/2006/math">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m:t>
                    </m:r>
                  </m:oMath>
                </a14:m>
                <a:r>
                  <a:rPr lang="vi-VN"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khi biết cạnh góc vuông </a:t>
                </a:r>
                <a14:m>
                  <m:oMath xmlns:m="http://schemas.openxmlformats.org/officeDocument/2006/math">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AB</m:t>
                    </m:r>
                  </m:oMath>
                </a14:m>
                <a:r>
                  <a:rPr lang="vi-VN"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(hoặc cạnh huyền </a:t>
                </a:r>
                <a14:m>
                  <m:oMath xmlns:m="http://schemas.openxmlformats.org/officeDocument/2006/math">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BC</m:t>
                    </m:r>
                    <m: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oMath>
                </a14:m>
                <a:r>
                  <a:rPr lang="vi-VN"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và góc </a:t>
                </a:r>
                <a14:m>
                  <m:oMath xmlns:m="http://schemas.openxmlformats.org/officeDocument/2006/math">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B</m:t>
                    </m:r>
                    <m:r>
                      <a:rPr lang="vi-VN" sz="4000" i="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497616" y="1593714"/>
                <a:ext cx="11853941" cy="6749348"/>
              </a:xfrm>
              <a:prstGeom prst="rect">
                <a:avLst/>
              </a:prstGeom>
              <a:blipFill rotWithShape="1">
                <a:blip r:embed="rId1"/>
                <a:stretch>
                  <a:fillRect l="-3" t="-7" r="1" b="-22"/>
                </a:stretch>
              </a:blipFill>
            </p:spPr>
            <p:txBody>
              <a:bodyPr/>
              <a:lstStyle/>
              <a:p>
                <a:r>
                  <a:rPr lang="en-US" altLang="en-US">
                    <a:noFill/>
                  </a:rPr>
                  <a:t> </a:t>
                </a:r>
              </a:p>
            </p:txBody>
          </p:sp>
        </mc:Fallback>
      </mc:AlternateContent>
      <p:pic>
        <p:nvPicPr>
          <p:cNvPr id="11" name="Picture 10"/>
          <p:cNvPicPr>
            <a:picLocks noChangeAspect="1"/>
          </p:cNvPicPr>
          <p:nvPr/>
        </p:nvPicPr>
        <p:blipFill>
          <a:blip r:embed="rId2"/>
          <a:stretch>
            <a:fillRect/>
          </a:stretch>
        </p:blipFill>
        <p:spPr>
          <a:xfrm>
            <a:off x="12496799" y="2344633"/>
            <a:ext cx="5293585" cy="5597733"/>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10" name="TextBox 9"/>
              <p:cNvSpPr txBox="1"/>
              <p:nvPr/>
            </p:nvSpPr>
            <p:spPr>
              <a:xfrm>
                <a:off x="876299" y="759134"/>
                <a:ext cx="16535400" cy="8395760"/>
              </a:xfrm>
              <a:prstGeom prst="rect">
                <a:avLst/>
              </a:prstGeom>
              <a:noFill/>
            </p:spPr>
            <p:txBody>
              <a:bodyPr wrap="square">
                <a:spAutoFit/>
              </a:bodyPr>
              <a:lstStyle/>
              <a:p>
                <a:pPr algn="just">
                  <a:lnSpc>
                    <a:spcPct val="150000"/>
                  </a:lnSpc>
                  <a:spcBef>
                    <a:spcPts val="600"/>
                  </a:spcBef>
                  <a:spcAft>
                    <a:spcPts val="600"/>
                  </a:spcAft>
                </a:pPr>
                <a:r>
                  <a:rPr lang="nl-NL" sz="4000" dirty="0">
                    <a:solidFill>
                      <a:srgbClr val="FF0000"/>
                    </a:solidFill>
                    <a:effectLst/>
                    <a:latin typeface="Arial" panose="020B0604020202090204" pitchFamily="34" charset="0"/>
                    <a:ea typeface="Calibri" panose="020F0502020204030204" pitchFamily="34" charset="0"/>
                    <a:cs typeface="Arial" panose="020B0604020202090204" pitchFamily="34" charset="0"/>
                  </a:rPr>
                  <a:t>1. </a:t>
                </a:r>
                <a:endParaRPr lang="nl-NL" sz="4000" dirty="0">
                  <a:solidFill>
                    <a:srgbClr val="FF0000"/>
                  </a:solidFill>
                  <a:effectLst/>
                  <a:latin typeface="Arial" panose="020B0604020202090204" pitchFamily="34" charset="0"/>
                  <a:ea typeface="Calibri" panose="020F0502020204030204" pitchFamily="34" charset="0"/>
                  <a:cs typeface="Arial" panose="020B0604020202090204" pitchFamily="34" charset="0"/>
                </a:endParaRPr>
              </a:p>
              <a:p>
                <a:pPr marL="571500" indent="-571500" algn="just">
                  <a:lnSpc>
                    <a:spcPct val="150000"/>
                  </a:lnSpc>
                  <a:spcBef>
                    <a:spcPts val="600"/>
                  </a:spcBef>
                  <a:spcAft>
                    <a:spcPts val="600"/>
                  </a:spcAft>
                  <a:buFont typeface="Arial" panose="020B0604020202090204" pitchFamily="34" charset="0"/>
                  <a:buChar char="•"/>
                </a:pPr>
                <a:r>
                  <a:rPr lang="nl-NL" sz="4000" dirty="0" err="1">
                    <a:effectLst/>
                    <a:latin typeface="Arial" panose="020B0604020202090204" pitchFamily="34" charset="0"/>
                    <a:ea typeface="Calibri" panose="020F0502020204030204" pitchFamily="34" charset="0"/>
                    <a:cs typeface="Arial" panose="020B0604020202090204" pitchFamily="34" charset="0"/>
                  </a:rPr>
                  <a:t>Trường</a:t>
                </a:r>
                <a:r>
                  <a:rPr lang="nl-NL" sz="4000" dirty="0">
                    <a:effectLst/>
                    <a:latin typeface="Arial" panose="020B0604020202090204" pitchFamily="34" charset="0"/>
                    <a:ea typeface="Calibri" panose="020F0502020204030204" pitchFamily="34" charset="0"/>
                    <a:cs typeface="Arial" panose="020B0604020202090204" pitchFamily="34" charset="0"/>
                  </a:rPr>
                  <a:t> </a:t>
                </a:r>
                <a:r>
                  <a:rPr lang="nl-NL" sz="4000" dirty="0" err="1">
                    <a:effectLst/>
                    <a:latin typeface="Arial" panose="020B0604020202090204" pitchFamily="34" charset="0"/>
                    <a:ea typeface="Calibri" panose="020F0502020204030204" pitchFamily="34" charset="0"/>
                    <a:cs typeface="Arial" panose="020B0604020202090204" pitchFamily="34" charset="0"/>
                  </a:rPr>
                  <a:t>hợp</a:t>
                </a:r>
                <a:r>
                  <a:rPr lang="nl-NL" sz="4000" dirty="0">
                    <a:effectLst/>
                    <a:latin typeface="Arial" panose="020B0604020202090204" pitchFamily="34" charset="0"/>
                    <a:ea typeface="Calibri" panose="020F0502020204030204" pitchFamily="34" charset="0"/>
                    <a:cs typeface="Arial" panose="020B0604020202090204" pitchFamily="34" charset="0"/>
                  </a:rPr>
                  <a:t> </a:t>
                </a:r>
                <a:r>
                  <a:rPr lang="nl-NL" sz="4000" dirty="0" err="1">
                    <a:effectLst/>
                    <a:latin typeface="Arial" panose="020B0604020202090204" pitchFamily="34" charset="0"/>
                    <a:ea typeface="Calibri" panose="020F0502020204030204" pitchFamily="34" charset="0"/>
                    <a:cs typeface="Arial" panose="020B0604020202090204" pitchFamily="34" charset="0"/>
                  </a:rPr>
                  <a:t>biết</a:t>
                </a:r>
                <a:r>
                  <a:rPr lang="nl-NL"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nl-NL" sz="4000" i="0">
                        <a:effectLst/>
                        <a:latin typeface="Cambria Math" panose="02040503050406030204" pitchFamily="18" charset="0"/>
                        <a:ea typeface="Calibri" panose="020F0502020204030204" pitchFamily="34" charset="0"/>
                        <a:cs typeface="Times New Roman" panose="02020503050405090304" pitchFamily="18" charset="0"/>
                      </a:rPr>
                      <m:t>AB</m:t>
                    </m:r>
                    <m:r>
                      <a:rPr lang="nl-NL" sz="4000" i="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nl-NL" sz="4000" i="0">
                        <a:effectLst/>
                        <a:latin typeface="Cambria Math" panose="02040503050406030204" pitchFamily="18" charset="0"/>
                        <a:ea typeface="Calibri" panose="020F0502020204030204" pitchFamily="34" charset="0"/>
                        <a:cs typeface="Times New Roman" panose="02020503050405090304" pitchFamily="18" charset="0"/>
                      </a:rPr>
                      <m:t>c</m:t>
                    </m:r>
                    <m:r>
                      <a:rPr lang="nl-NL" sz="4000" i="0">
                        <a:effectLst/>
                        <a:latin typeface="Cambria Math" panose="02040503050406030204" pitchFamily="18" charset="0"/>
                        <a:ea typeface="Calibri" panose="020F0502020204030204" pitchFamily="34" charset="0"/>
                        <a:cs typeface="Times New Roman" panose="02020503050405090304" pitchFamily="18" charset="0"/>
                      </a:rPr>
                      <m:t>, </m:t>
                    </m:r>
                    <m:r>
                      <m:rPr>
                        <m:sty m:val="p"/>
                      </m:rPr>
                      <a:rPr lang="nl-NL" sz="4000" i="0">
                        <a:effectLst/>
                        <a:latin typeface="Cambria Math" panose="02040503050406030204" pitchFamily="18" charset="0"/>
                        <a:ea typeface="Calibri" panose="020F0502020204030204" pitchFamily="34" charset="0"/>
                        <a:cs typeface="Times New Roman" panose="02020503050405090304" pitchFamily="18" charset="0"/>
                      </a:rPr>
                      <m:t>AC</m:t>
                    </m:r>
                    <m:r>
                      <a:rPr lang="nl-NL" sz="4000" i="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nl-NL" sz="4000" i="0">
                        <a:effectLst/>
                        <a:latin typeface="Cambria Math" panose="02040503050406030204" pitchFamily="18" charset="0"/>
                        <a:ea typeface="Calibri" panose="020F0502020204030204" pitchFamily="34" charset="0"/>
                        <a:cs typeface="Times New Roman" panose="02020503050405090304" pitchFamily="18" charset="0"/>
                      </a:rPr>
                      <m:t>b</m:t>
                    </m:r>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nl-NL" sz="4000" dirty="0" err="1">
                    <a:effectLst/>
                    <a:latin typeface="Arial" panose="020B0604020202090204" pitchFamily="34" charset="0"/>
                    <a:ea typeface="Times New Roman" panose="02020503050405090304" pitchFamily="18" charset="0"/>
                    <a:cs typeface="Arial" panose="020B0604020202090204" pitchFamily="34" charset="0"/>
                  </a:rPr>
                  <a:t>Xét</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ABC</m:t>
                    </m:r>
                  </m:oMath>
                </a14:m>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vuông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tại</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m:t>
                    </m:r>
                  </m:oMath>
                </a14:m>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sử</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dụng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nghĩa</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tỉ</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số</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lượng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giác</a:t>
                </a:r>
                <a:r>
                  <a:rPr lang="nl-NL" sz="4000" dirty="0">
                    <a:effectLst/>
                    <a:latin typeface="Arial" panose="020B0604020202090204" pitchFamily="34" charset="0"/>
                    <a:ea typeface="Times New Roman" panose="02020503050405090304" pitchFamily="18" charset="0"/>
                    <a:cs typeface="Arial" panose="020B0604020202090204" pitchFamily="34" charset="0"/>
                  </a:rPr>
                  <a:t>, ta có:</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nl-NL" sz="4000" i="0">
                              <a:effectLst/>
                              <a:latin typeface="Cambria Math" panose="02040503050406030204" pitchFamily="18" charset="0"/>
                              <a:ea typeface="Calibri" panose="020F0502020204030204" pitchFamily="34" charset="0"/>
                              <a:cs typeface="Times New Roman" panose="02020503050405090304" pitchFamily="18" charset="0"/>
                            </a:rPr>
                            <m:t>tan</m:t>
                          </m:r>
                        </m:fName>
                        <m:e>
                          <m:r>
                            <m:rPr>
                              <m:sty m:val="p"/>
                            </m:rPr>
                            <a:rPr lang="nl-NL" sz="4000" i="0">
                              <a:effectLst/>
                              <a:latin typeface="Cambria Math" panose="02040503050406030204" pitchFamily="18" charset="0"/>
                              <a:ea typeface="Calibri" panose="020F0502020204030204" pitchFamily="34" charset="0"/>
                              <a:cs typeface="Times New Roman" panose="02020503050405090304" pitchFamily="18" charset="0"/>
                            </a:rPr>
                            <m:t>B</m:t>
                          </m:r>
                          <m:r>
                            <a:rPr lang="nl-NL" sz="4000" i="0">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Pr>
                            <m:num>
                              <m:r>
                                <m:rPr>
                                  <m:sty m:val="p"/>
                                </m:rPr>
                                <a:rPr lang="nl-NL" sz="4000" i="0">
                                  <a:effectLst/>
                                  <a:latin typeface="Cambria Math" panose="02040503050406030204" pitchFamily="18" charset="0"/>
                                  <a:ea typeface="Calibri" panose="020F0502020204030204" pitchFamily="34" charset="0"/>
                                  <a:cs typeface="Times New Roman" panose="02020503050405090304" pitchFamily="18" charset="0"/>
                                </a:rPr>
                                <m:t>AC</m:t>
                              </m:r>
                            </m:num>
                            <m:den>
                              <m:r>
                                <m:rPr>
                                  <m:sty m:val="p"/>
                                </m:rPr>
                                <a:rPr lang="nl-NL" sz="4000" i="0">
                                  <a:effectLst/>
                                  <a:latin typeface="Cambria Math" panose="02040503050406030204" pitchFamily="18" charset="0"/>
                                  <a:ea typeface="Calibri" panose="020F0502020204030204" pitchFamily="34" charset="0"/>
                                  <a:cs typeface="Times New Roman" panose="02020503050405090304" pitchFamily="18" charset="0"/>
                                </a:rPr>
                                <m:t>AB</m:t>
                              </m:r>
                            </m:den>
                          </m:f>
                          <m:r>
                            <a:rPr lang="nl-NL" sz="4000" i="0">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Pr>
                            <m:num>
                              <m:r>
                                <m:rPr>
                                  <m:sty m:val="p"/>
                                </m:rPr>
                                <a:rPr lang="nl-NL" sz="4000" i="0">
                                  <a:effectLst/>
                                  <a:latin typeface="Cambria Math" panose="02040503050406030204" pitchFamily="18" charset="0"/>
                                  <a:ea typeface="Calibri" panose="020F0502020204030204" pitchFamily="34" charset="0"/>
                                  <a:cs typeface="Times New Roman" panose="02020503050405090304" pitchFamily="18" charset="0"/>
                                </a:rPr>
                                <m:t>b</m:t>
                              </m:r>
                            </m:num>
                            <m:den>
                              <m:r>
                                <m:rPr>
                                  <m:sty m:val="p"/>
                                </m:rPr>
                                <a:rPr lang="nl-NL" sz="4000" i="0">
                                  <a:effectLst/>
                                  <a:latin typeface="Cambria Math" panose="02040503050406030204" pitchFamily="18" charset="0"/>
                                  <a:ea typeface="Calibri" panose="020F0502020204030204" pitchFamily="34" charset="0"/>
                                  <a:cs typeface="Times New Roman" panose="02020503050405090304" pitchFamily="18" charset="0"/>
                                </a:rPr>
                                <m:t>c</m:t>
                              </m:r>
                            </m:den>
                          </m:f>
                        </m:e>
                      </m:func>
                      <m:r>
                        <a:rPr lang="nl-NL" sz="4000" i="0">
                          <a:effectLst/>
                          <a:latin typeface="Cambria Math" panose="02040503050406030204" pitchFamily="18" charset="0"/>
                          <a:ea typeface="Calibri" panose="020F0502020204030204" pitchFamily="34" charset="0"/>
                          <a:cs typeface="Times New Roman" panose="02020503050405090304" pitchFamily="18" charset="0"/>
                        </a:rPr>
                        <m:t>  </m:t>
                      </m:r>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nl-NL" sz="4000" dirty="0" err="1">
                    <a:effectLst/>
                    <a:latin typeface="Arial" panose="020B0604020202090204" pitchFamily="34" charset="0"/>
                    <a:ea typeface="Times New Roman" panose="02020503050405090304" pitchFamily="18" charset="0"/>
                    <a:cs typeface="Arial" panose="020B0604020202090204" pitchFamily="34" charset="0"/>
                  </a:rPr>
                  <a:t>Từ</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đó</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tính</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được</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góc</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m:t>
                    </m:r>
                  </m:oMath>
                </a14:m>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thông</a:t>
                </a:r>
                <a:r>
                  <a:rPr lang="nl-NL" sz="4000" dirty="0">
                    <a:effectLst/>
                    <a:latin typeface="Arial" panose="020B0604020202090204" pitchFamily="34" charset="0"/>
                    <a:ea typeface="Times New Roman" panose="02020503050405090304" pitchFamily="18" charset="0"/>
                    <a:cs typeface="Arial" panose="020B0604020202090204" pitchFamily="34" charset="0"/>
                  </a:rPr>
                  <a:t> qua </a:t>
                </a:r>
                <a:r>
                  <a:rPr lang="nl-NL"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nl-NL" sz="4000" dirty="0">
                    <a:effectLst/>
                    <a:latin typeface="Arial" panose="020B0604020202090204" pitchFamily="34" charset="0"/>
                    <a:ea typeface="Times New Roman" panose="02020503050405090304" pitchFamily="18" charset="0"/>
                    <a:cs typeface="Arial" panose="020B0604020202090204" pitchFamily="34" charset="0"/>
                  </a:rPr>
                  <a:t> lí </a:t>
                </a:r>
                <a:r>
                  <a:rPr lang="nl-NL" sz="4000" dirty="0" err="1">
                    <a:effectLst/>
                    <a:latin typeface="Arial" panose="020B0604020202090204" pitchFamily="34" charset="0"/>
                    <a:ea typeface="Times New Roman" panose="02020503050405090304" pitchFamily="18" charset="0"/>
                    <a:cs typeface="Arial" panose="020B0604020202090204" pitchFamily="34" charset="0"/>
                  </a:rPr>
                  <a:t>tổng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ba</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góc</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của</a:t>
                </a:r>
                <a:r>
                  <a:rPr lang="nl-NL" sz="4000" dirty="0">
                    <a:effectLst/>
                    <a:latin typeface="Arial" panose="020B0604020202090204" pitchFamily="34" charset="0"/>
                    <a:ea typeface="Times New Roman" panose="02020503050405090304" pitchFamily="18" charset="0"/>
                    <a:cs typeface="Arial" panose="020B0604020202090204" pitchFamily="34" charset="0"/>
                  </a:rPr>
                  <a:t> tam </a:t>
                </a:r>
                <a:r>
                  <a:rPr lang="nl-NL" sz="4000" dirty="0" err="1">
                    <a:effectLst/>
                    <a:latin typeface="Arial" panose="020B0604020202090204" pitchFamily="34" charset="0"/>
                    <a:ea typeface="Times New Roman" panose="02020503050405090304" pitchFamily="18" charset="0"/>
                    <a:cs typeface="Arial" panose="020B0604020202090204" pitchFamily="34" charset="0"/>
                  </a:rPr>
                  <a:t>giác</a:t>
                </a:r>
                <a:r>
                  <a:rPr lang="nl-NL" sz="4000" dirty="0">
                    <a:effectLst/>
                    <a:latin typeface="Arial" panose="020B0604020202090204" pitchFamily="34" charset="0"/>
                    <a:ea typeface="Times New Roman" panose="02020503050405090304" pitchFamily="18" charset="0"/>
                    <a:cs typeface="Arial" panose="020B0604020202090204" pitchFamily="34" charset="0"/>
                  </a:rPr>
                  <a:t> ta </a:t>
                </a:r>
                <a:r>
                  <a:rPr lang="nl-NL" sz="4000" dirty="0" err="1">
                    <a:effectLst/>
                    <a:latin typeface="Arial" panose="020B0604020202090204" pitchFamily="34" charset="0"/>
                    <a:ea typeface="Times New Roman" panose="02020503050405090304" pitchFamily="18" charset="0"/>
                    <a:cs typeface="Arial" panose="020B0604020202090204" pitchFamily="34" charset="0"/>
                  </a:rPr>
                  <a:t>tính</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được</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góc</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C</m:t>
                    </m:r>
                  </m:oMath>
                </a14:m>
                <a:r>
                  <a:rPr lang="nl-NL" sz="4000" dirty="0">
                    <a:effectLst/>
                    <a:latin typeface="Arial" panose="020B0604020202090204" pitchFamily="34" charset="0"/>
                    <a:ea typeface="Times New Roman" panose="02020503050405090304" pitchFamily="18"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nl-NL" sz="4000" dirty="0" err="1">
                    <a:effectLst/>
                    <a:latin typeface="Arial" panose="020B0604020202090204" pitchFamily="34" charset="0"/>
                    <a:ea typeface="Times New Roman" panose="02020503050405090304" pitchFamily="18" charset="0"/>
                    <a:cs typeface="Arial" panose="020B0604020202090204" pitchFamily="34" charset="0"/>
                  </a:rPr>
                  <a:t>Sử</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dụng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nl-NL" sz="4000" dirty="0">
                    <a:effectLst/>
                    <a:latin typeface="Arial" panose="020B0604020202090204" pitchFamily="34" charset="0"/>
                    <a:ea typeface="Times New Roman" panose="02020503050405090304" pitchFamily="18" charset="0"/>
                    <a:cs typeface="Arial" panose="020B0604020202090204" pitchFamily="34" charset="0"/>
                  </a:rPr>
                  <a:t> lí 1, ta có:</a:t>
                </a:r>
                <a:r>
                  <a:rPr lang="en-US" sz="4000" dirty="0">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BC</m:t>
                    </m:r>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AC</m:t>
                        </m:r>
                      </m:num>
                      <m:den>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sin</m:t>
                            </m:r>
                          </m:fName>
                          <m:e>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m:t>
                            </m:r>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 </m:t>
                            </m:r>
                          </m:e>
                        </m:func>
                      </m:den>
                    </m:f>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m:t>
                        </m:r>
                      </m:num>
                      <m:den>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sin</m:t>
                            </m:r>
                          </m:fName>
                          <m:e>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m:t>
                            </m:r>
                          </m:e>
                        </m:func>
                      </m:den>
                    </m:f>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876299" y="759134"/>
                <a:ext cx="16535400" cy="8395760"/>
              </a:xfrm>
              <a:prstGeom prst="rect">
                <a:avLst/>
              </a:prstGeom>
              <a:blipFill rotWithShape="1">
                <a:blip r:embed="rId1"/>
                <a:stretch>
                  <a:fillRect l="-4" t="-4" r="4" b="1"/>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10" name="TextBox 9"/>
              <p:cNvSpPr txBox="1"/>
              <p:nvPr/>
            </p:nvSpPr>
            <p:spPr>
              <a:xfrm>
                <a:off x="876299" y="633766"/>
                <a:ext cx="16535400" cy="9136732"/>
              </a:xfrm>
              <a:prstGeom prst="rect">
                <a:avLst/>
              </a:prstGeom>
              <a:noFill/>
            </p:spPr>
            <p:txBody>
              <a:bodyPr wrap="square">
                <a:spAutoFit/>
              </a:bodyPr>
              <a:lstStyle/>
              <a:p>
                <a:pPr algn="just">
                  <a:lnSpc>
                    <a:spcPct val="150000"/>
                  </a:lnSpc>
                  <a:spcBef>
                    <a:spcPts val="600"/>
                  </a:spcBef>
                  <a:spcAft>
                    <a:spcPts val="600"/>
                  </a:spcAft>
                </a:pPr>
                <a:r>
                  <a:rPr lang="nl-NL" sz="4000" dirty="0">
                    <a:solidFill>
                      <a:srgbClr val="FF0000"/>
                    </a:solidFill>
                    <a:effectLst/>
                    <a:latin typeface="Arial" panose="020B0604020202090204" pitchFamily="34" charset="0"/>
                    <a:ea typeface="Calibri" panose="020F0502020204030204" pitchFamily="34" charset="0"/>
                    <a:cs typeface="Arial" panose="020B0604020202090204" pitchFamily="34" charset="0"/>
                  </a:rPr>
                  <a:t>1. </a:t>
                </a:r>
                <a:endParaRPr lang="en-US" sz="4000" dirty="0">
                  <a:solidFill>
                    <a:srgbClr val="FF0000"/>
                  </a:solidFill>
                  <a:effectLst/>
                  <a:latin typeface="Arial" panose="020B0604020202090204" pitchFamily="34" charset="0"/>
                  <a:ea typeface="Calibri" panose="020F0502020204030204" pitchFamily="34" charset="0"/>
                  <a:cs typeface="Arial" panose="020B0604020202090204" pitchFamily="34" charset="0"/>
                </a:endParaRPr>
              </a:p>
              <a:p>
                <a:pPr marL="571500" indent="-571500" algn="just">
                  <a:lnSpc>
                    <a:spcPct val="150000"/>
                  </a:lnSpc>
                  <a:spcBef>
                    <a:spcPts val="600"/>
                  </a:spcBef>
                  <a:spcAft>
                    <a:spcPts val="600"/>
                  </a:spcAft>
                  <a:buFont typeface="Arial" panose="020B0604020202090204" pitchFamily="34" charset="0"/>
                  <a:buChar char="•"/>
                </a:pPr>
                <a:r>
                  <a:rPr lang="nl-NL" sz="4000" dirty="0" err="1">
                    <a:effectLst/>
                    <a:latin typeface="Arial" panose="020B0604020202090204" pitchFamily="34" charset="0"/>
                    <a:ea typeface="Times New Roman" panose="02020503050405090304" pitchFamily="18" charset="0"/>
                    <a:cs typeface="Arial" panose="020B0604020202090204" pitchFamily="34" charset="0"/>
                  </a:rPr>
                  <a:t>Trường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hợp</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biết</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AB</m:t>
                    </m:r>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c</m:t>
                    </m:r>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 </m:t>
                    </m:r>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BC</m:t>
                    </m:r>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m:t>
                    </m:r>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nl-NL" sz="4000" dirty="0" err="1">
                    <a:effectLst/>
                    <a:latin typeface="Arial" panose="020B0604020202090204" pitchFamily="34" charset="0"/>
                    <a:ea typeface="Times New Roman" panose="02020503050405090304" pitchFamily="18" charset="0"/>
                    <a:cs typeface="Arial" panose="020B0604020202090204" pitchFamily="34" charset="0"/>
                  </a:rPr>
                  <a:t>Xét</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ABC</m:t>
                    </m:r>
                  </m:oMath>
                </a14:m>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vuông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tại</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m:t>
                    </m:r>
                  </m:oMath>
                </a14:m>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sử</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dụng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nghĩa</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tỉ</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số</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lượng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giác</a:t>
                </a:r>
                <a:r>
                  <a:rPr lang="nl-NL" sz="4000" dirty="0">
                    <a:effectLst/>
                    <a:latin typeface="Arial" panose="020B0604020202090204" pitchFamily="34" charset="0"/>
                    <a:ea typeface="Times New Roman" panose="02020503050405090304" pitchFamily="18" charset="0"/>
                    <a:cs typeface="Arial" panose="020B0604020202090204" pitchFamily="34" charset="0"/>
                  </a:rPr>
                  <a:t>, ta có:</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cos</m:t>
                          </m:r>
                        </m:fName>
                        <m:e>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m:t>
                          </m:r>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AB</m:t>
                              </m:r>
                            </m:num>
                            <m:den>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BC</m:t>
                              </m:r>
                            </m:den>
                          </m:f>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c</m:t>
                              </m:r>
                            </m:num>
                            <m:den>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m:t>
                              </m:r>
                            </m:den>
                          </m:f>
                        </m:e>
                      </m:func>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nl-NL" sz="4000" dirty="0" err="1">
                    <a:effectLst/>
                    <a:latin typeface="Arial" panose="020B0604020202090204" pitchFamily="34" charset="0"/>
                    <a:ea typeface="Times New Roman" panose="02020503050405090304" pitchFamily="18" charset="0"/>
                    <a:cs typeface="Arial" panose="020B0604020202090204" pitchFamily="34" charset="0"/>
                  </a:rPr>
                  <a:t>Từ</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đó</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tính</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được</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góc</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m:t>
                    </m:r>
                  </m:oMath>
                </a14:m>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thông</a:t>
                </a:r>
                <a:r>
                  <a:rPr lang="nl-NL" sz="4000" dirty="0">
                    <a:effectLst/>
                    <a:latin typeface="Arial" panose="020B0604020202090204" pitchFamily="34" charset="0"/>
                    <a:ea typeface="Times New Roman" panose="02020503050405090304" pitchFamily="18" charset="0"/>
                    <a:cs typeface="Arial" panose="020B0604020202090204" pitchFamily="34" charset="0"/>
                  </a:rPr>
                  <a:t> qua </a:t>
                </a:r>
                <a:r>
                  <a:rPr lang="nl-NL"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nl-NL" sz="4000" dirty="0">
                    <a:effectLst/>
                    <a:latin typeface="Arial" panose="020B0604020202090204" pitchFamily="34" charset="0"/>
                    <a:ea typeface="Times New Roman" panose="02020503050405090304" pitchFamily="18" charset="0"/>
                    <a:cs typeface="Arial" panose="020B0604020202090204" pitchFamily="34" charset="0"/>
                  </a:rPr>
                  <a:t> lí </a:t>
                </a:r>
                <a:r>
                  <a:rPr lang="nl-NL" sz="4000" dirty="0" err="1">
                    <a:effectLst/>
                    <a:latin typeface="Arial" panose="020B0604020202090204" pitchFamily="34" charset="0"/>
                    <a:ea typeface="Times New Roman" panose="02020503050405090304" pitchFamily="18" charset="0"/>
                    <a:cs typeface="Arial" panose="020B0604020202090204" pitchFamily="34" charset="0"/>
                  </a:rPr>
                  <a:t>tổng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ba</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góc</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của</a:t>
                </a:r>
                <a:r>
                  <a:rPr lang="nl-NL" sz="4000" dirty="0">
                    <a:effectLst/>
                    <a:latin typeface="Arial" panose="020B0604020202090204" pitchFamily="34" charset="0"/>
                    <a:ea typeface="Times New Roman" panose="02020503050405090304" pitchFamily="18" charset="0"/>
                    <a:cs typeface="Arial" panose="020B0604020202090204" pitchFamily="34" charset="0"/>
                  </a:rPr>
                  <a:t> tam </a:t>
                </a:r>
                <a:r>
                  <a:rPr lang="nl-NL" sz="4000" dirty="0" err="1">
                    <a:effectLst/>
                    <a:latin typeface="Arial" panose="020B0604020202090204" pitchFamily="34" charset="0"/>
                    <a:ea typeface="Times New Roman" panose="02020503050405090304" pitchFamily="18" charset="0"/>
                    <a:cs typeface="Arial" panose="020B0604020202090204" pitchFamily="34" charset="0"/>
                  </a:rPr>
                  <a:t>giác</a:t>
                </a:r>
                <a:r>
                  <a:rPr lang="nl-NL" sz="4000" dirty="0">
                    <a:effectLst/>
                    <a:latin typeface="Arial" panose="020B0604020202090204" pitchFamily="34" charset="0"/>
                    <a:ea typeface="Times New Roman" panose="02020503050405090304" pitchFamily="18" charset="0"/>
                    <a:cs typeface="Arial" panose="020B0604020202090204" pitchFamily="34" charset="0"/>
                  </a:rPr>
                  <a:t> ta </a:t>
                </a:r>
                <a:r>
                  <a:rPr lang="nl-NL" sz="4000" dirty="0" err="1">
                    <a:effectLst/>
                    <a:latin typeface="Arial" panose="020B0604020202090204" pitchFamily="34" charset="0"/>
                    <a:ea typeface="Times New Roman" panose="02020503050405090304" pitchFamily="18" charset="0"/>
                    <a:cs typeface="Arial" panose="020B0604020202090204" pitchFamily="34" charset="0"/>
                  </a:rPr>
                  <a:t>tính</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được</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góc</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C</m:t>
                    </m:r>
                  </m:oMath>
                </a14:m>
                <a:r>
                  <a:rPr lang="nl-NL" sz="4000" dirty="0">
                    <a:effectLst/>
                    <a:latin typeface="Arial" panose="020B0604020202090204" pitchFamily="34" charset="0"/>
                    <a:ea typeface="Times New Roman" panose="02020503050405090304" pitchFamily="18"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nl-NL" sz="4000" dirty="0" err="1">
                    <a:effectLst/>
                    <a:latin typeface="Arial" panose="020B0604020202090204" pitchFamily="34" charset="0"/>
                    <a:ea typeface="Times New Roman" panose="02020503050405090304" pitchFamily="18" charset="0"/>
                    <a:cs typeface="Arial" panose="020B0604020202090204" pitchFamily="34" charset="0"/>
                  </a:rPr>
                  <a:t>Sử</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dụng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nl-NL" sz="4000" dirty="0">
                    <a:effectLst/>
                    <a:latin typeface="Arial" panose="020B0604020202090204" pitchFamily="34" charset="0"/>
                    <a:ea typeface="Times New Roman" panose="02020503050405090304" pitchFamily="18" charset="0"/>
                    <a:cs typeface="Arial" panose="020B0604020202090204" pitchFamily="34" charset="0"/>
                  </a:rPr>
                  <a:t> lí 1, ta có:</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AC</m:t>
                      </m:r>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BC</m:t>
                      </m:r>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sin</m:t>
                          </m:r>
                        </m:fName>
                        <m:e>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m:t>
                          </m:r>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m:t>
                          </m:r>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sin</m:t>
                              </m:r>
                            </m:fName>
                            <m:e>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m:t>
                              </m:r>
                            </m:e>
                          </m:func>
                        </m:e>
                      </m:func>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876299" y="633766"/>
                <a:ext cx="16535400" cy="9136732"/>
              </a:xfrm>
              <a:prstGeom prst="rect">
                <a:avLst/>
              </a:prstGeom>
              <a:blipFill rotWithShape="1">
                <a:blip r:embed="rId1"/>
                <a:stretch>
                  <a:fillRect l="-4" r="4" b="4"/>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10" name="TextBox 9"/>
              <p:cNvSpPr txBox="1"/>
              <p:nvPr/>
            </p:nvSpPr>
            <p:spPr>
              <a:xfrm>
                <a:off x="1295399" y="767926"/>
                <a:ext cx="15697200" cy="8213402"/>
              </a:xfrm>
              <a:prstGeom prst="rect">
                <a:avLst/>
              </a:prstGeom>
              <a:noFill/>
            </p:spPr>
            <p:txBody>
              <a:bodyPr wrap="square">
                <a:spAutoFit/>
              </a:bodyPr>
              <a:lstStyle/>
              <a:p>
                <a:pPr algn="just">
                  <a:lnSpc>
                    <a:spcPct val="150000"/>
                  </a:lnSpc>
                  <a:spcBef>
                    <a:spcPts val="600"/>
                  </a:spcBef>
                  <a:spcAft>
                    <a:spcPts val="600"/>
                  </a:spcAft>
                </a:pPr>
                <a:r>
                  <a:rPr lang="nl-NL" sz="4000" dirty="0">
                    <a:solidFill>
                      <a:srgbClr val="FF0000"/>
                    </a:solidFill>
                    <a:effectLst/>
                    <a:latin typeface="Arial" panose="020B0604020202090204" pitchFamily="34" charset="0"/>
                    <a:ea typeface="Times New Roman" panose="02020503050405090304" pitchFamily="18" charset="0"/>
                    <a:cs typeface="Arial" panose="020B0604020202090204" pitchFamily="34" charset="0"/>
                  </a:rPr>
                  <a:t>2. </a:t>
                </a:r>
                <a:endParaRPr lang="nl-NL" sz="4000" dirty="0">
                  <a:solidFill>
                    <a:srgbClr val="FF0000"/>
                  </a:solidFill>
                  <a:effectLst/>
                  <a:latin typeface="Arial" panose="020B0604020202090204" pitchFamily="34" charset="0"/>
                  <a:ea typeface="Times New Roman" panose="02020503050405090304" pitchFamily="18" charset="0"/>
                  <a:cs typeface="Arial" panose="020B0604020202090204" pitchFamily="34" charset="0"/>
                </a:endParaRPr>
              </a:p>
              <a:p>
                <a:pPr marL="571500" indent="-571500" algn="just">
                  <a:lnSpc>
                    <a:spcPct val="150000"/>
                  </a:lnSpc>
                  <a:spcBef>
                    <a:spcPts val="600"/>
                  </a:spcBef>
                  <a:spcAft>
                    <a:spcPts val="600"/>
                  </a:spcAft>
                  <a:buFont typeface="Arial" panose="020B0604020202090204" pitchFamily="34" charset="0"/>
                  <a:buChar char="•"/>
                </a:pPr>
                <a:r>
                  <a:rPr lang="nl-NL" sz="4000" dirty="0" err="1">
                    <a:effectLst/>
                    <a:latin typeface="Arial" panose="020B0604020202090204" pitchFamily="34" charset="0"/>
                    <a:ea typeface="Times New Roman" panose="02020503050405090304" pitchFamily="18" charset="0"/>
                    <a:cs typeface="Arial" panose="020B0604020202090204" pitchFamily="34" charset="0"/>
                  </a:rPr>
                  <a:t>Trường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hợp</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biết</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cạnh</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AB</m:t>
                    </m:r>
                  </m:oMath>
                </a14:m>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và</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góc</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m:t>
                    </m:r>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nl-NL" sz="4000" dirty="0">
                    <a:effectLst/>
                    <a:latin typeface="Arial" panose="020B0604020202090204" pitchFamily="34" charset="0"/>
                    <a:ea typeface="Times New Roman" panose="02020503050405090304" pitchFamily="18" charset="0"/>
                    <a:cs typeface="Arial" panose="020B0604020202090204" pitchFamily="34" charset="0"/>
                  </a:rPr>
                  <a:t>Ta </a:t>
                </a:r>
                <a:r>
                  <a:rPr lang="nl-NL" sz="4000" dirty="0" err="1">
                    <a:effectLst/>
                    <a:latin typeface="Arial" panose="020B0604020202090204" pitchFamily="34" charset="0"/>
                    <a:ea typeface="Times New Roman" panose="02020503050405090304" pitchFamily="18" charset="0"/>
                    <a:cs typeface="Arial" panose="020B0604020202090204" pitchFamily="34" charset="0"/>
                  </a:rPr>
                  <a:t>tính</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được</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góc</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C</m:t>
                    </m:r>
                  </m:oMath>
                </a14:m>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thông</a:t>
                </a:r>
                <a:r>
                  <a:rPr lang="nl-NL" sz="4000" dirty="0">
                    <a:effectLst/>
                    <a:latin typeface="Arial" panose="020B0604020202090204" pitchFamily="34" charset="0"/>
                    <a:ea typeface="Times New Roman" panose="02020503050405090304" pitchFamily="18" charset="0"/>
                    <a:cs typeface="Arial" panose="020B0604020202090204" pitchFamily="34" charset="0"/>
                  </a:rPr>
                  <a:t> qua </a:t>
                </a:r>
                <a:r>
                  <a:rPr lang="nl-NL"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nl-NL" sz="4000" dirty="0">
                    <a:effectLst/>
                    <a:latin typeface="Arial" panose="020B0604020202090204" pitchFamily="34" charset="0"/>
                    <a:ea typeface="Times New Roman" panose="02020503050405090304" pitchFamily="18" charset="0"/>
                    <a:cs typeface="Arial" panose="020B0604020202090204" pitchFamily="34" charset="0"/>
                  </a:rPr>
                  <a:t> lí </a:t>
                </a:r>
                <a:r>
                  <a:rPr lang="nl-NL" sz="4000" dirty="0" err="1">
                    <a:effectLst/>
                    <a:latin typeface="Arial" panose="020B0604020202090204" pitchFamily="34" charset="0"/>
                    <a:ea typeface="Times New Roman" panose="02020503050405090304" pitchFamily="18" charset="0"/>
                    <a:cs typeface="Arial" panose="020B0604020202090204" pitchFamily="34" charset="0"/>
                  </a:rPr>
                  <a:t>tổng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ba</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góc</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trong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một</a:t>
                </a:r>
                <a:r>
                  <a:rPr lang="nl-NL" sz="4000" dirty="0">
                    <a:effectLst/>
                    <a:latin typeface="Arial" panose="020B0604020202090204" pitchFamily="34" charset="0"/>
                    <a:ea typeface="Times New Roman" panose="02020503050405090304" pitchFamily="18" charset="0"/>
                    <a:cs typeface="Arial" panose="020B0604020202090204" pitchFamily="34" charset="0"/>
                  </a:rPr>
                  <a:t> tam </a:t>
                </a:r>
                <a:r>
                  <a:rPr lang="nl-NL" sz="4000" dirty="0" err="1">
                    <a:effectLst/>
                    <a:latin typeface="Arial" panose="020B0604020202090204" pitchFamily="34" charset="0"/>
                    <a:ea typeface="Times New Roman" panose="02020503050405090304" pitchFamily="18" charset="0"/>
                    <a:cs typeface="Arial" panose="020B0604020202090204" pitchFamily="34" charset="0"/>
                  </a:rPr>
                  <a:t>giác</a:t>
                </a:r>
                <a:r>
                  <a:rPr lang="nl-NL" sz="4000" dirty="0">
                    <a:effectLst/>
                    <a:latin typeface="Arial" panose="020B0604020202090204" pitchFamily="34" charset="0"/>
                    <a:ea typeface="Times New Roman" panose="02020503050405090304" pitchFamily="18"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nl-NL" sz="4000" dirty="0" err="1">
                    <a:effectLst/>
                    <a:latin typeface="Arial" panose="020B0604020202090204" pitchFamily="34" charset="0"/>
                    <a:ea typeface="Times New Roman" panose="02020503050405090304" pitchFamily="18" charset="0"/>
                    <a:cs typeface="Arial" panose="020B0604020202090204" pitchFamily="34" charset="0"/>
                  </a:rPr>
                  <a:t>Xét</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ABC</m:t>
                    </m:r>
                  </m:oMath>
                </a14:m>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vuông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tại</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m:t>
                    </m:r>
                  </m:oMath>
                </a14:m>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sử</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dụng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nl-NL" sz="4000" dirty="0">
                    <a:effectLst/>
                    <a:latin typeface="Arial" panose="020B0604020202090204" pitchFamily="34" charset="0"/>
                    <a:ea typeface="Times New Roman" panose="02020503050405090304" pitchFamily="18" charset="0"/>
                    <a:cs typeface="Arial" panose="020B0604020202090204" pitchFamily="34" charset="0"/>
                  </a:rPr>
                  <a:t> lí 1, ta có:</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BC</m:t>
                      </m:r>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AB</m:t>
                          </m:r>
                        </m:num>
                        <m:den>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cos</m:t>
                              </m:r>
                            </m:fName>
                            <m:e>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m:t>
                              </m:r>
                            </m:e>
                          </m:func>
                        </m:den>
                      </m:f>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nl-NL" sz="4000" dirty="0" err="1">
                    <a:effectLst/>
                    <a:latin typeface="Arial" panose="020B0604020202090204" pitchFamily="34" charset="0"/>
                    <a:ea typeface="Times New Roman" panose="02020503050405090304" pitchFamily="18" charset="0"/>
                    <a:cs typeface="Arial" panose="020B0604020202090204" pitchFamily="34" charset="0"/>
                  </a:rPr>
                  <a:t>Sử</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dụng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nl-NL" sz="4000" dirty="0">
                    <a:effectLst/>
                    <a:latin typeface="Arial" panose="020B0604020202090204" pitchFamily="34" charset="0"/>
                    <a:ea typeface="Times New Roman" panose="02020503050405090304" pitchFamily="18" charset="0"/>
                    <a:cs typeface="Arial" panose="020B0604020202090204" pitchFamily="34" charset="0"/>
                  </a:rPr>
                  <a:t> lí 2, ta có:</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AC</m:t>
                      </m:r>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AB</m:t>
                      </m:r>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tan</m:t>
                          </m:r>
                        </m:fName>
                        <m:e>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m:t>
                          </m:r>
                        </m:e>
                      </m:func>
                    </m:oMath>
                  </m:oMathPara>
                </a14:m>
                <a:endParaRPr lang="nl-NL" sz="4000" dirty="0">
                  <a:effectLst/>
                  <a:latin typeface="Arial" panose="020B0604020202090204" pitchFamily="34" charset="0"/>
                  <a:ea typeface="Times New Roman" panose="02020503050405090304" pitchFamily="18" charset="0"/>
                  <a:cs typeface="Times New Roman" panose="02020503050405090304" pitchFamily="18"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1295399" y="767926"/>
                <a:ext cx="15697200" cy="8213402"/>
              </a:xfrm>
              <a:prstGeom prst="rect">
                <a:avLst/>
              </a:prstGeom>
              <a:blipFill rotWithShape="1">
                <a:blip r:embed="rId1"/>
                <a:stretch>
                  <a:fillRect l="-4" t="-3" r="4" b="6"/>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10" name="TextBox 9"/>
              <p:cNvSpPr txBox="1"/>
              <p:nvPr/>
            </p:nvSpPr>
            <p:spPr>
              <a:xfrm>
                <a:off x="1092703" y="1001723"/>
                <a:ext cx="16383000" cy="5324535"/>
              </a:xfrm>
              <a:prstGeom prst="rect">
                <a:avLst/>
              </a:prstGeom>
              <a:noFill/>
            </p:spPr>
            <p:txBody>
              <a:bodyPr wrap="square">
                <a:spAutoFit/>
              </a:bodyPr>
              <a:lstStyle/>
              <a:p>
                <a:pPr algn="just">
                  <a:lnSpc>
                    <a:spcPct val="150000"/>
                  </a:lnSpc>
                  <a:spcBef>
                    <a:spcPts val="600"/>
                  </a:spcBef>
                  <a:spcAft>
                    <a:spcPts val="600"/>
                  </a:spcAft>
                </a:pPr>
                <a:r>
                  <a:rPr lang="nl-NL" sz="4000" dirty="0">
                    <a:solidFill>
                      <a:srgbClr val="FF0000"/>
                    </a:solidFill>
                    <a:effectLst/>
                    <a:latin typeface="Arial" panose="020B0604020202090204" pitchFamily="34" charset="0"/>
                    <a:ea typeface="Times New Roman" panose="02020503050405090304" pitchFamily="18" charset="0"/>
                    <a:cs typeface="Arial" panose="020B0604020202090204" pitchFamily="34" charset="0"/>
                  </a:rPr>
                  <a:t>2. </a:t>
                </a:r>
                <a:endParaRPr lang="en-US" sz="4000" dirty="0">
                  <a:effectLst/>
                  <a:latin typeface="Arial" panose="020B0604020202090204" pitchFamily="34" charset="0"/>
                  <a:ea typeface="Times New Roman" panose="02020503050405090304" pitchFamily="18" charset="0"/>
                  <a:cs typeface="Arial" panose="020B0604020202090204" pitchFamily="34" charset="0"/>
                </a:endParaRPr>
              </a:p>
              <a:p>
                <a:pPr marL="571500" indent="-571500" algn="just">
                  <a:lnSpc>
                    <a:spcPct val="150000"/>
                  </a:lnSpc>
                  <a:spcBef>
                    <a:spcPts val="600"/>
                  </a:spcBef>
                  <a:spcAft>
                    <a:spcPts val="600"/>
                  </a:spcAft>
                  <a:buFont typeface="Arial" panose="020B0604020202090204" pitchFamily="34" charset="0"/>
                  <a:buChar char="•"/>
                </a:pP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Trường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hợp</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biết</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cạnh</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BC</m:t>
                    </m:r>
                  </m:oMath>
                </a14:m>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và</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góc</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m:t>
                    </m:r>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nl-NL" sz="4000" dirty="0">
                    <a:effectLst/>
                    <a:latin typeface="Arial" panose="020B0604020202090204" pitchFamily="34" charset="0"/>
                    <a:ea typeface="Times New Roman" panose="02020503050405090304" pitchFamily="18" charset="0"/>
                    <a:cs typeface="Arial" panose="020B0604020202090204" pitchFamily="34" charset="0"/>
                  </a:rPr>
                  <a:t>Ta </a:t>
                </a:r>
                <a:r>
                  <a:rPr lang="nl-NL" sz="4000" dirty="0" err="1">
                    <a:effectLst/>
                    <a:latin typeface="Arial" panose="020B0604020202090204" pitchFamily="34" charset="0"/>
                    <a:ea typeface="Times New Roman" panose="02020503050405090304" pitchFamily="18" charset="0"/>
                    <a:cs typeface="Arial" panose="020B0604020202090204" pitchFamily="34" charset="0"/>
                  </a:rPr>
                  <a:t>tính</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được</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góc</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C</m:t>
                    </m:r>
                  </m:oMath>
                </a14:m>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thông</a:t>
                </a:r>
                <a:r>
                  <a:rPr lang="nl-NL" sz="4000" dirty="0">
                    <a:effectLst/>
                    <a:latin typeface="Arial" panose="020B0604020202090204" pitchFamily="34" charset="0"/>
                    <a:ea typeface="Times New Roman" panose="02020503050405090304" pitchFamily="18" charset="0"/>
                    <a:cs typeface="Arial" panose="020B0604020202090204" pitchFamily="34" charset="0"/>
                  </a:rPr>
                  <a:t> qua </a:t>
                </a:r>
                <a:r>
                  <a:rPr lang="nl-NL"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nl-NL" sz="4000" dirty="0">
                    <a:effectLst/>
                    <a:latin typeface="Arial" panose="020B0604020202090204" pitchFamily="34" charset="0"/>
                    <a:ea typeface="Times New Roman" panose="02020503050405090304" pitchFamily="18" charset="0"/>
                    <a:cs typeface="Arial" panose="020B0604020202090204" pitchFamily="34" charset="0"/>
                  </a:rPr>
                  <a:t> lí </a:t>
                </a:r>
                <a:r>
                  <a:rPr lang="nl-NL" sz="4000" dirty="0" err="1">
                    <a:effectLst/>
                    <a:latin typeface="Arial" panose="020B0604020202090204" pitchFamily="34" charset="0"/>
                    <a:ea typeface="Times New Roman" panose="02020503050405090304" pitchFamily="18" charset="0"/>
                    <a:cs typeface="Arial" panose="020B0604020202090204" pitchFamily="34" charset="0"/>
                  </a:rPr>
                  <a:t>tổng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ba</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góc</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trong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một</a:t>
                </a:r>
                <a:r>
                  <a:rPr lang="nl-NL" sz="4000" dirty="0">
                    <a:effectLst/>
                    <a:latin typeface="Arial" panose="020B0604020202090204" pitchFamily="34" charset="0"/>
                    <a:ea typeface="Times New Roman" panose="02020503050405090304" pitchFamily="18" charset="0"/>
                    <a:cs typeface="Arial" panose="020B0604020202090204" pitchFamily="34" charset="0"/>
                  </a:rPr>
                  <a:t> tam </a:t>
                </a:r>
                <a:r>
                  <a:rPr lang="nl-NL" sz="4000" dirty="0" err="1">
                    <a:effectLst/>
                    <a:latin typeface="Arial" panose="020B0604020202090204" pitchFamily="34" charset="0"/>
                    <a:ea typeface="Times New Roman" panose="02020503050405090304" pitchFamily="18" charset="0"/>
                    <a:cs typeface="Arial" panose="020B0604020202090204" pitchFamily="34" charset="0"/>
                  </a:rPr>
                  <a:t>giác</a:t>
                </a:r>
                <a:r>
                  <a:rPr lang="nl-NL" sz="4000" dirty="0">
                    <a:effectLst/>
                    <a:latin typeface="Arial" panose="020B0604020202090204" pitchFamily="34" charset="0"/>
                    <a:ea typeface="Times New Roman" panose="02020503050405090304" pitchFamily="18"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nl-NL" sz="4000" dirty="0" err="1">
                    <a:effectLst/>
                    <a:latin typeface="Arial" panose="020B0604020202090204" pitchFamily="34" charset="0"/>
                    <a:ea typeface="Times New Roman" panose="02020503050405090304" pitchFamily="18" charset="0"/>
                    <a:cs typeface="Arial" panose="020B0604020202090204" pitchFamily="34" charset="0"/>
                  </a:rPr>
                  <a:t>Xét</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ABC</m:t>
                    </m:r>
                  </m:oMath>
                </a14:m>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vuông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tại</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m:t>
                    </m:r>
                  </m:oMath>
                </a14:m>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sử</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dụng</a:t>
                </a:r>
                <a:r>
                  <a:rPr lang="nl-NL" sz="4000" dirty="0">
                    <a:effectLst/>
                    <a:latin typeface="Arial" panose="020B0604020202090204" pitchFamily="34" charset="0"/>
                    <a:ea typeface="Times New Roman" panose="02020503050405090304" pitchFamily="18" charset="0"/>
                    <a:cs typeface="Arial" panose="020B0604020202090204" pitchFamily="34" charset="0"/>
                  </a:rPr>
                  <a:t> </a:t>
                </a:r>
                <a:r>
                  <a:rPr lang="nl-NL"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nl-NL" sz="4000" dirty="0">
                    <a:effectLst/>
                    <a:latin typeface="Arial" panose="020B0604020202090204" pitchFamily="34" charset="0"/>
                    <a:ea typeface="Times New Roman" panose="02020503050405090304" pitchFamily="18" charset="0"/>
                    <a:cs typeface="Arial" panose="020B0604020202090204" pitchFamily="34" charset="0"/>
                  </a:rPr>
                  <a:t> lí 1, ta có:</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AB</m:t>
                      </m:r>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BC</m:t>
                      </m:r>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cos</m:t>
                          </m:r>
                        </m:fName>
                        <m:e>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m:t>
                          </m:r>
                        </m:e>
                      </m:func>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 </m:t>
                      </m:r>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AC</m:t>
                      </m:r>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BC</m:t>
                      </m:r>
                      <m:r>
                        <a:rPr lang="nl-NL" sz="4000" i="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sin</m:t>
                          </m:r>
                        </m:fName>
                        <m:e>
                          <m:r>
                            <m:rPr>
                              <m:sty m:val="p"/>
                            </m:rPr>
                            <a:rPr lang="nl-NL" sz="4000" i="0">
                              <a:effectLst/>
                              <a:latin typeface="Cambria Math" panose="02040503050406030204" pitchFamily="18" charset="0"/>
                              <a:ea typeface="Times New Roman" panose="02020503050405090304" pitchFamily="18" charset="0"/>
                              <a:cs typeface="Times New Roman" panose="02020503050405090304" pitchFamily="18" charset="0"/>
                            </a:rPr>
                            <m:t>B</m:t>
                          </m:r>
                        </m:e>
                      </m:func>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1092703" y="1001723"/>
                <a:ext cx="16383000" cy="5324535"/>
              </a:xfrm>
              <a:prstGeom prst="rect">
                <a:avLst/>
              </a:prstGeom>
              <a:blipFill rotWithShape="1">
                <a:blip r:embed="rId1"/>
                <a:stretch>
                  <a:fillRect l="-3" t="-6" r="3" b="7"/>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9" name="Process 8"/>
          <p:cNvSpPr/>
          <p:nvPr/>
        </p:nvSpPr>
        <p:spPr>
          <a:xfrm>
            <a:off x="381000" y="164940"/>
            <a:ext cx="6172200" cy="1600200"/>
          </a:xfrm>
          <a:prstGeom prst="flowChart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800" b="1" dirty="0">
                <a:latin typeface="Arial" panose="020B0604020202090204" pitchFamily="34" charset="0"/>
                <a:cs typeface="Arial" panose="020B0604020202090204" pitchFamily="34" charset="0"/>
              </a:rPr>
              <a:t>Luyện tập 4</a:t>
            </a:r>
            <a:endParaRPr lang="en-US" sz="4800" b="1" dirty="0">
              <a:latin typeface="Arial" panose="020B0604020202090204" pitchFamily="34" charset="0"/>
              <a:cs typeface="Arial" panose="020B0604020202090204" pitchFamily="34" charset="0"/>
            </a:endParaRPr>
          </a:p>
        </p:txBody>
      </p:sp>
      <p:pic>
        <p:nvPicPr>
          <p:cNvPr id="10" name="Picture 9"/>
          <p:cNvPicPr>
            <a:picLocks noChangeAspect="1"/>
          </p:cNvPicPr>
          <p:nvPr/>
        </p:nvPicPr>
        <p:blipFill>
          <a:blip r:embed="rId1"/>
          <a:stretch>
            <a:fillRect/>
          </a:stretch>
        </p:blipFill>
        <p:spPr>
          <a:xfrm>
            <a:off x="12599008" y="2092731"/>
            <a:ext cx="4798322" cy="6431793"/>
          </a:xfrm>
          <a:prstGeom prst="rect">
            <a:avLst/>
          </a:prstGeom>
        </p:spPr>
      </p:pic>
      <p:sp>
        <p:nvSpPr>
          <p:cNvPr id="11" name="TextBox 10"/>
          <p:cNvSpPr txBox="1"/>
          <p:nvPr/>
        </p:nvSpPr>
        <p:spPr>
          <a:xfrm>
            <a:off x="499970" y="2070498"/>
            <a:ext cx="11853941" cy="707886"/>
          </a:xfrm>
          <a:prstGeom prst="rect">
            <a:avLst/>
          </a:prstGeom>
          <a:noFill/>
        </p:spPr>
        <p:txBody>
          <a:bodyPr wrap="square">
            <a:spAutoFit/>
          </a:bodyPr>
          <a:lstStyle/>
          <a:p>
            <a:pPr algn="just">
              <a:spcBef>
                <a:spcPts val="600"/>
              </a:spcBef>
              <a:spcAft>
                <a:spcPts val="600"/>
              </a:spcAft>
            </a:pPr>
            <a:r>
              <a:rPr lang="en-US" sz="4000" dirty="0" err="1">
                <a:latin typeface="Arial" panose="020B0604020202090204" pitchFamily="34" charset="0"/>
                <a:ea typeface="Calibri" panose="020F0502020204030204" pitchFamily="34" charset="0"/>
                <a:cs typeface="Arial" panose="020B0604020202090204" pitchFamily="34" charset="0"/>
              </a:rPr>
              <a:t>Giải</a:t>
            </a:r>
            <a:r>
              <a:rPr lang="en-US" sz="4000" dirty="0">
                <a:latin typeface="Arial" panose="020B0604020202090204" pitchFamily="34" charset="0"/>
                <a:ea typeface="Calibri" panose="020F0502020204030204" pitchFamily="34" charset="0"/>
                <a:cs typeface="Arial" panose="020B0604020202090204" pitchFamily="34" charset="0"/>
              </a:rPr>
              <a:t> tam </a:t>
            </a:r>
            <a:r>
              <a:rPr lang="en-US" sz="4000" dirty="0" err="1">
                <a:latin typeface="Arial" panose="020B0604020202090204" pitchFamily="34" charset="0"/>
                <a:ea typeface="Calibri" panose="020F0502020204030204" pitchFamily="34" charset="0"/>
                <a:cs typeface="Arial" panose="020B0604020202090204" pitchFamily="34" charset="0"/>
              </a:rPr>
              <a:t>giác</a:t>
            </a:r>
            <a:r>
              <a:rPr lang="en-US" sz="4000" dirty="0">
                <a:latin typeface="Arial" panose="020B0604020202090204" pitchFamily="34" charset="0"/>
                <a:ea typeface="Calibri" panose="020F0502020204030204" pitchFamily="34" charset="0"/>
                <a:cs typeface="Arial" panose="020B0604020202090204" pitchFamily="34" charset="0"/>
              </a:rPr>
              <a:t> ABC </a:t>
            </a:r>
            <a:r>
              <a:rPr lang="en-US" sz="4000" dirty="0" err="1">
                <a:latin typeface="Arial" panose="020B0604020202090204" pitchFamily="34" charset="0"/>
                <a:ea typeface="Calibri" panose="020F0502020204030204" pitchFamily="34" charset="0"/>
                <a:cs typeface="Arial" panose="020B0604020202090204" pitchFamily="34" charset="0"/>
              </a:rPr>
              <a:t>vuông</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tại</a:t>
            </a:r>
            <a:r>
              <a:rPr lang="en-US" sz="4000" dirty="0">
                <a:latin typeface="Arial" panose="020B0604020202090204" pitchFamily="34" charset="0"/>
                <a:ea typeface="Calibri" panose="020F0502020204030204" pitchFamily="34" charset="0"/>
                <a:cs typeface="Arial" panose="020B0604020202090204" pitchFamily="34" charset="0"/>
              </a:rPr>
              <a:t> A, </a:t>
            </a:r>
            <a:r>
              <a:rPr lang="en-US" sz="4000" dirty="0" err="1">
                <a:latin typeface="Arial" panose="020B0604020202090204" pitchFamily="34" charset="0"/>
                <a:ea typeface="Calibri" panose="020F0502020204030204" pitchFamily="34" charset="0"/>
                <a:cs typeface="Arial" panose="020B0604020202090204" pitchFamily="34" charset="0"/>
              </a:rPr>
              <a:t>biết</a:t>
            </a:r>
            <a:r>
              <a:rPr lang="en-US" sz="4000" dirty="0">
                <a:latin typeface="Arial" panose="020B0604020202090204" pitchFamily="34" charset="0"/>
                <a:ea typeface="Calibri" panose="020F0502020204030204" pitchFamily="34" charset="0"/>
                <a:cs typeface="Arial" panose="020B0604020202090204" pitchFamily="34" charset="0"/>
              </a:rPr>
              <a:t> BC = 9, C = 53</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AlternateContent xmlns:mc="http://schemas.openxmlformats.org/markup-compatibility/2006">
        <mc:Choice xmlns:a14="http://schemas.microsoft.com/office/drawing/2010/main" Requires="a14">
          <p:sp>
            <p:nvSpPr>
              <p:cNvPr id="13" name="TextBox 12"/>
              <p:cNvSpPr txBox="1"/>
              <p:nvPr/>
            </p:nvSpPr>
            <p:spPr>
              <a:xfrm>
                <a:off x="499970" y="2795961"/>
                <a:ext cx="9855200" cy="6279219"/>
              </a:xfrm>
              <a:prstGeom prst="rect">
                <a:avLst/>
              </a:prstGeom>
              <a:noFill/>
            </p:spPr>
            <p:txBody>
              <a:bodyPr wrap="square">
                <a:spAutoFit/>
              </a:bodyPr>
              <a:lstStyle/>
              <a:p>
                <a:pPr algn="just">
                  <a:lnSpc>
                    <a:spcPct val="150000"/>
                  </a:lnSpc>
                  <a:spcBef>
                    <a:spcPts val="600"/>
                  </a:spcBef>
                  <a:spcAft>
                    <a:spcPts val="600"/>
                  </a:spcAft>
                </a:pPr>
                <a:r>
                  <a:rPr lang="fr-FR" sz="4000" b="1" dirty="0" err="1">
                    <a:solidFill>
                      <a:srgbClr val="FF0000"/>
                    </a:solidFill>
                    <a:effectLst/>
                    <a:latin typeface="Arial" panose="020B0604020202090204" pitchFamily="34" charset="0"/>
                    <a:ea typeface="Calibri" panose="020F0502020204030204" pitchFamily="34" charset="0"/>
                    <a:cs typeface="Arial" panose="020B0604020202090204" pitchFamily="34" charset="0"/>
                  </a:rPr>
                  <a:t>Giải</a:t>
                </a:r>
                <a:endParaRPr lang="fr-FR" sz="4000" b="1" dirty="0">
                  <a:solidFill>
                    <a:srgbClr val="FF0000"/>
                  </a:solidFill>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fr-FR" sz="4000" dirty="0" err="1">
                    <a:effectLst/>
                    <a:latin typeface="Arial" panose="020B0604020202090204" pitchFamily="34" charset="0"/>
                    <a:ea typeface="Calibri" panose="020F0502020204030204" pitchFamily="34" charset="0"/>
                    <a:cs typeface="Arial" panose="020B0604020202090204" pitchFamily="34" charset="0"/>
                  </a:rPr>
                  <a:t>Xét</a:t>
                </a:r>
                <a:r>
                  <a:rPr lang="fr-FR"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ABC</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vuông</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tại</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ta </a:t>
                </a:r>
                <a:r>
                  <a:rPr lang="fr-FR" sz="4000" dirty="0" err="1">
                    <a:effectLst/>
                    <a:latin typeface="Arial" panose="020B0604020202090204" pitchFamily="34" charset="0"/>
                    <a:ea typeface="Times New Roman" panose="02020503050405090304" pitchFamily="18" charset="0"/>
                    <a:cs typeface="Arial" panose="020B0604020202090204" pitchFamily="34" charset="0"/>
                  </a:rPr>
                  <a:t>có</a:t>
                </a:r>
                <a:r>
                  <a:rPr lang="fr-FR" sz="4000" dirty="0">
                    <a:effectLst/>
                    <a:latin typeface="Arial" panose="020B0604020202090204" pitchFamily="34" charset="0"/>
                    <a:ea typeface="Times New Roman" panose="02020503050405090304" pitchFamily="18"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B</m:t>
                          </m:r>
                        </m:e>
                      </m:acc>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acc>
                        <m:ac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C</m:t>
                          </m:r>
                        </m:e>
                      </m:acc>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90</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e>
                      </m:acc>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90</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53</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37</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en-US" sz="4000" dirty="0">
                    <a:effectLst/>
                    <a:latin typeface="Arial" panose="020B0604020202090204" pitchFamily="34" charset="0"/>
                    <a:ea typeface="Calibri" panose="020F0502020204030204" pitchFamily="34" charset="0"/>
                    <a:cs typeface="Arial" panose="020B0604020202090204" pitchFamily="34" charset="0"/>
                  </a:rPr>
                  <a:t>Theo </a:t>
                </a:r>
                <a:r>
                  <a:rPr lang="en-US" sz="4000" dirty="0" err="1">
                    <a:effectLst/>
                    <a:latin typeface="Arial" panose="020B0604020202090204" pitchFamily="34" charset="0"/>
                    <a:ea typeface="Calibri" panose="020F0502020204030204" pitchFamily="34" charset="0"/>
                    <a:cs typeface="Arial" panose="020B0604020202090204" pitchFamily="34" charset="0"/>
                  </a:rPr>
                  <a:t>định</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lí</a:t>
                </a:r>
                <a:r>
                  <a:rPr lang="en-US" sz="4000" dirty="0">
                    <a:effectLst/>
                    <a:latin typeface="Arial" panose="020B0604020202090204" pitchFamily="34" charset="0"/>
                    <a:ea typeface="Calibri" panose="020F0502020204030204" pitchFamily="34" charset="0"/>
                    <a:cs typeface="Arial" panose="020B0604020202090204" pitchFamily="34" charset="0"/>
                  </a:rPr>
                  <a:t> 1, ta </a:t>
                </a:r>
                <a:r>
                  <a:rPr lang="en-US" sz="4000" dirty="0" err="1">
                    <a:effectLst/>
                    <a:latin typeface="Arial" panose="020B0604020202090204" pitchFamily="34" charset="0"/>
                    <a:ea typeface="Calibri" panose="020F0502020204030204" pitchFamily="34" charset="0"/>
                    <a:cs typeface="Arial" panose="020B0604020202090204" pitchFamily="34" charset="0"/>
                  </a:rPr>
                  <a:t>có</a:t>
                </a:r>
                <a:r>
                  <a:rPr lang="en-US" sz="4000" dirty="0">
                    <a:effectLst/>
                    <a:latin typeface="Arial" panose="020B0604020202090204" pitchFamily="34" charset="0"/>
                    <a:ea typeface="Calibri" panose="020F0502020204030204" pitchFamily="34"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AC</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BC</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cos</m:t>
                          </m:r>
                        </m:fName>
                        <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C</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9</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cos</m:t>
                              </m:r>
                            </m:fName>
                            <m:e>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53</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e>
                          </m:func>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5</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416</m:t>
                          </m:r>
                        </m:e>
                      </m:func>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AB</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BC</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sin</m:t>
                          </m:r>
                        </m:fName>
                        <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C</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9</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sin</m:t>
                              </m:r>
                            </m:fName>
                            <m:e>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53</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e>
                          </m:func>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7</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188</m:t>
                          </m:r>
                        </m:e>
                      </m:func>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499970" y="2795961"/>
                <a:ext cx="9855200" cy="6279219"/>
              </a:xfrm>
              <a:prstGeom prst="rect">
                <a:avLst/>
              </a:prstGeom>
              <a:blipFill rotWithShape="1">
                <a:blip r:embed="rId2"/>
                <a:stretch>
                  <a:fillRect l="-2" t="-1" r="2" b="6"/>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barn(inVertical)">
                                      <p:cBhvr>
                                        <p:cTn id="28" dur="500"/>
                                        <p:tgtEl>
                                          <p:spTgt spid="13">
                                            <p:txEl>
                                              <p:pRg st="1" end="1"/>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barn(inVertical)">
                                      <p:cBhvr>
                                        <p:cTn id="31" dur="500"/>
                                        <p:tgtEl>
                                          <p:spTgt spid="13">
                                            <p:txEl>
                                              <p:pRg st="2" end="2"/>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xEl>
                                              <p:pRg st="3" end="3"/>
                                            </p:txEl>
                                          </p:spTgt>
                                        </p:tgtEl>
                                        <p:attrNameLst>
                                          <p:attrName>style.visibility</p:attrName>
                                        </p:attrNameLst>
                                      </p:cBhvr>
                                      <p:to>
                                        <p:strVal val="visible"/>
                                      </p:to>
                                    </p:set>
                                    <p:animEffect transition="in" filter="barn(inVertical)">
                                      <p:cBhvr>
                                        <p:cTn id="34" dur="500"/>
                                        <p:tgtEl>
                                          <p:spTgt spid="13">
                                            <p:txEl>
                                              <p:pRg st="3" end="3"/>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barn(inVertical)">
                                      <p:cBhvr>
                                        <p:cTn id="37" dur="500"/>
                                        <p:tgtEl>
                                          <p:spTgt spid="13">
                                            <p:txEl>
                                              <p:pRg st="4" end="4"/>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xEl>
                                              <p:pRg st="5" end="5"/>
                                            </p:txEl>
                                          </p:spTgt>
                                        </p:tgtEl>
                                        <p:attrNameLst>
                                          <p:attrName>style.visibility</p:attrName>
                                        </p:attrNameLst>
                                      </p:cBhvr>
                                      <p:to>
                                        <p:strVal val="visible"/>
                                      </p:to>
                                    </p:set>
                                    <p:animEffect transition="in" filter="barn(inVertical)">
                                      <p:cBhvr>
                                        <p:cTn id="40"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pic>
        <p:nvPicPr>
          <p:cNvPr id="9" name="Picture 8"/>
          <p:cNvPicPr>
            <a:picLocks noChangeAspect="1"/>
          </p:cNvPicPr>
          <p:nvPr/>
        </p:nvPicPr>
        <p:blipFill>
          <a:blip r:embed="rId1"/>
          <a:stretch>
            <a:fillRect/>
          </a:stretch>
        </p:blipFill>
        <p:spPr>
          <a:xfrm>
            <a:off x="9906000" y="1221869"/>
            <a:ext cx="7533971" cy="7203534"/>
          </a:xfrm>
          <a:prstGeom prst="rect">
            <a:avLst/>
          </a:prstGeom>
        </p:spPr>
      </p:pic>
      <mc:AlternateContent xmlns:mc="http://schemas.openxmlformats.org/markup-compatibility/2006">
        <mc:Choice xmlns:a14="http://schemas.microsoft.com/office/drawing/2010/main" Requires="a14">
          <p:sp>
            <p:nvSpPr>
              <p:cNvPr id="10" name="TextBox 9"/>
              <p:cNvSpPr txBox="1"/>
              <p:nvPr/>
            </p:nvSpPr>
            <p:spPr>
              <a:xfrm>
                <a:off x="633520" y="1226102"/>
                <a:ext cx="9027383" cy="2902141"/>
              </a:xfrm>
              <a:prstGeom prst="rect">
                <a:avLst/>
              </a:prstGeom>
              <a:noFill/>
            </p:spPr>
            <p:txBody>
              <a:bodyPr wrap="square">
                <a:spAutoFit/>
              </a:bodyPr>
              <a:lstStyle/>
              <a:p>
                <a:pPr algn="just">
                  <a:lnSpc>
                    <a:spcPct val="150000"/>
                  </a:lnSpc>
                  <a:spcBef>
                    <a:spcPts val="600"/>
                  </a:spcBef>
                  <a:spcAft>
                    <a:spcPts val="600"/>
                  </a:spcAft>
                </a:pPr>
                <a:r>
                  <a:rPr lang="nl-NL" sz="4000" b="1" dirty="0" err="1">
                    <a:effectLst/>
                    <a:latin typeface="Arial" panose="020B0604020202090204" pitchFamily="34" charset="0"/>
                    <a:ea typeface="Calibri" panose="020F0502020204030204" pitchFamily="34" charset="0"/>
                    <a:cs typeface="Arial" panose="020B0604020202090204" pitchFamily="34" charset="0"/>
                  </a:rPr>
                  <a:t>Vận</a:t>
                </a:r>
                <a:r>
                  <a:rPr lang="nl-NL" sz="4000" b="1" dirty="0">
                    <a:effectLst/>
                    <a:latin typeface="Arial" panose="020B0604020202090204" pitchFamily="34" charset="0"/>
                    <a:ea typeface="Calibri" panose="020F0502020204030204" pitchFamily="34" charset="0"/>
                    <a:cs typeface="Arial" panose="020B0604020202090204" pitchFamily="34" charset="0"/>
                  </a:rPr>
                  <a:t> </a:t>
                </a:r>
                <a:r>
                  <a:rPr lang="nl-NL" sz="4000" b="1" dirty="0" err="1">
                    <a:effectLst/>
                    <a:latin typeface="Arial" panose="020B0604020202090204" pitchFamily="34" charset="0"/>
                    <a:ea typeface="Calibri" panose="020F0502020204030204" pitchFamily="34" charset="0"/>
                    <a:cs typeface="Arial" panose="020B0604020202090204" pitchFamily="34" charset="0"/>
                  </a:rPr>
                  <a:t>dụng</a:t>
                </a:r>
                <a:endParaRPr lang="nl-NL" sz="4000" b="1"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en-US" sz="4000" dirty="0" err="1">
                    <a:latin typeface="Arial" panose="020B0604020202090204" pitchFamily="34" charset="0"/>
                    <a:ea typeface="Calibri" panose="020F0502020204030204" pitchFamily="34" charset="0"/>
                    <a:cs typeface="Arial" panose="020B0604020202090204" pitchFamily="34" charset="0"/>
                  </a:rPr>
                  <a:t>Giải</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bài</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toán</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ở</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tình</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huống</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mở</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đầu</a:t>
                </a:r>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với</a:t>
                </a:r>
                <a:r>
                  <a:rPr lang="en-US" sz="4000" dirty="0">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90204" pitchFamily="34" charset="0"/>
                      </a:rPr>
                      <m:t>𝛼</m:t>
                    </m:r>
                  </m:oMath>
                </a14:m>
                <a:r>
                  <a:rPr lang="en-US" sz="4000" dirty="0">
                    <a:latin typeface="Arial" panose="020B0604020202090204" pitchFamily="34" charset="0"/>
                    <a:ea typeface="Calibri" panose="020F0502020204030204" pitchFamily="34" charset="0"/>
                    <a:cs typeface="Arial" panose="020B0604020202090204" pitchFamily="34" charset="0"/>
                  </a:rPr>
                  <a:t> = 27</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90204" pitchFamily="34" charset="0"/>
                      </a:rPr>
                      <m:t>°</m:t>
                    </m:r>
                  </m:oMath>
                </a14:m>
                <a:r>
                  <a:rPr lang="en-US" sz="4000" dirty="0">
                    <a:latin typeface="Arial" panose="020B0604020202090204" pitchFamily="34" charset="0"/>
                    <a:ea typeface="Calibri" panose="020F0502020204030204" pitchFamily="34" charset="0"/>
                    <a:cs typeface="Arial" panose="020B0604020202090204" pitchFamily="34" charset="0"/>
                  </a:rPr>
                  <a:t> </a:t>
                </a:r>
                <a:r>
                  <a:rPr lang="en-US" sz="4000" dirty="0" err="1">
                    <a:latin typeface="Arial" panose="020B0604020202090204" pitchFamily="34" charset="0"/>
                    <a:ea typeface="Calibri" panose="020F0502020204030204" pitchFamily="34" charset="0"/>
                    <a:cs typeface="Arial" panose="020B0604020202090204" pitchFamily="34" charset="0"/>
                  </a:rPr>
                  <a:t>và</a:t>
                </a:r>
                <a:r>
                  <a:rPr lang="en-US" sz="4000" dirty="0">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90204" pitchFamily="34" charset="0"/>
                      </a:rPr>
                      <m:t>𝛽</m:t>
                    </m:r>
                  </m:oMath>
                </a14:m>
                <a:r>
                  <a:rPr lang="en-US" sz="4000" dirty="0">
                    <a:latin typeface="Arial" panose="020B0604020202090204" pitchFamily="34" charset="0"/>
                    <a:ea typeface="Calibri" panose="020F0502020204030204" pitchFamily="34" charset="0"/>
                    <a:cs typeface="Arial" panose="020B0604020202090204" pitchFamily="34" charset="0"/>
                  </a:rPr>
                  <a:t> = 19</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90204" pitchFamily="34" charset="0"/>
                      </a:rPr>
                      <m:t>°</m:t>
                    </m:r>
                  </m:oMath>
                </a14:m>
                <a:r>
                  <a:rPr lang="en-US" sz="4000" dirty="0">
                    <a:latin typeface="Arial" panose="020B0604020202090204" pitchFamily="34" charset="0"/>
                    <a:ea typeface="Calibri" panose="020F0502020204030204" pitchFamily="34"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633520" y="1226102"/>
                <a:ext cx="9027383" cy="2902141"/>
              </a:xfrm>
              <a:prstGeom prst="rect">
                <a:avLst/>
              </a:prstGeom>
              <a:blipFill rotWithShape="1">
                <a:blip r:embed="rId2"/>
                <a:stretch>
                  <a:fillRect l="-5" t="-19" b="-1331"/>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10" name="TextBox 9"/>
              <p:cNvSpPr txBox="1"/>
              <p:nvPr/>
            </p:nvSpPr>
            <p:spPr>
              <a:xfrm>
                <a:off x="4140703" y="759134"/>
                <a:ext cx="10287000" cy="8288231"/>
              </a:xfrm>
              <a:prstGeom prst="rect">
                <a:avLst/>
              </a:prstGeom>
              <a:noFill/>
            </p:spPr>
            <p:txBody>
              <a:bodyPr wrap="square">
                <a:spAutoFit/>
              </a:bodyPr>
              <a:lstStyle/>
              <a:p>
                <a:pPr algn="ctr">
                  <a:lnSpc>
                    <a:spcPct val="150000"/>
                  </a:lnSpc>
                  <a:spcBef>
                    <a:spcPts val="600"/>
                  </a:spcBef>
                  <a:spcAft>
                    <a:spcPts val="600"/>
                  </a:spcAft>
                </a:pPr>
                <a:r>
                  <a:rPr lang="en-US" sz="4000" b="1" dirty="0" err="1">
                    <a:solidFill>
                      <a:srgbClr val="FF0000"/>
                    </a:solidFill>
                    <a:effectLst/>
                    <a:latin typeface="Arial" panose="020B0604020202090204" pitchFamily="34" charset="0"/>
                    <a:ea typeface="Calibri" panose="020F0502020204030204" pitchFamily="34" charset="0"/>
                    <a:cs typeface="Arial" panose="020B0604020202090204" pitchFamily="34" charset="0"/>
                  </a:rPr>
                  <a:t>Giải</a:t>
                </a:r>
                <a:endParaRPr lang="en-US" sz="4000" b="1" dirty="0">
                  <a:solidFill>
                    <a:srgbClr val="FF0000"/>
                  </a:solidFill>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en-US" sz="4000" dirty="0" err="1">
                    <a:effectLst/>
                    <a:latin typeface="Arial" panose="020B0604020202090204" pitchFamily="34" charset="0"/>
                    <a:ea typeface="Calibri" panose="020F0502020204030204" pitchFamily="34" charset="0"/>
                    <a:cs typeface="Arial" panose="020B0604020202090204" pitchFamily="34" charset="0"/>
                  </a:rPr>
                  <a:t>Chiều</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cao</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của</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tòa</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nhà</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là</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đoạn</a:t>
                </a:r>
                <a:r>
                  <a:rPr lang="en-US" sz="4000" dirty="0">
                    <a:effectLst/>
                    <a:latin typeface="Arial" panose="020B0604020202090204" pitchFamily="34" charset="0"/>
                    <a:ea typeface="Calibri" panose="020F0502020204030204" pitchFamily="34" charset="0"/>
                    <a:cs typeface="Arial" panose="020B0604020202090204" pitchFamily="34" charset="0"/>
                  </a:rPr>
                  <a:t> </a:t>
                </a:r>
                <a:r>
                  <a:rPr lang="en-US" sz="4000" dirty="0" err="1">
                    <a:effectLst/>
                    <a:latin typeface="Arial" panose="020B0604020202090204" pitchFamily="34" charset="0"/>
                    <a:ea typeface="Calibri" panose="020F0502020204030204" pitchFamily="34" charset="0"/>
                    <a:cs typeface="Arial" panose="020B0604020202090204" pitchFamily="34" charset="0"/>
                  </a:rPr>
                  <a:t>thẳng</a:t>
                </a:r>
                <a:r>
                  <a:rPr lang="en-US"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PP</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oMath>
                </a14:m>
                <a:r>
                  <a:rPr lang="en-US" sz="4000" dirty="0">
                    <a:effectLst/>
                    <a:latin typeface="Arial" panose="020B0604020202090204" pitchFamily="34" charset="0"/>
                    <a:ea typeface="Times New Roman" panose="02020503050405090304" pitchFamily="18"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fr-FR" sz="4000" dirty="0">
                    <a:effectLst/>
                    <a:latin typeface="Arial" panose="020B0604020202090204" pitchFamily="34" charset="0"/>
                    <a:ea typeface="Times New Roman" panose="02020503050405090304" pitchFamily="18" charset="0"/>
                    <a:cs typeface="Arial" panose="020B0604020202090204" pitchFamily="34" charset="0"/>
                  </a:rPr>
                  <a:t>Ta </a:t>
                </a:r>
                <a:r>
                  <a:rPr lang="fr-FR" sz="4000" dirty="0" err="1">
                    <a:effectLst/>
                    <a:latin typeface="Arial" panose="020B0604020202090204" pitchFamily="34" charset="0"/>
                    <a:ea typeface="Times New Roman" panose="02020503050405090304" pitchFamily="18" charset="0"/>
                    <a:cs typeface="Arial" panose="020B0604020202090204" pitchFamily="34" charset="0"/>
                  </a:rPr>
                  <a:t>có</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P</m:t>
                    </m:r>
                    <m:sSup>
                      <m:sSup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sSupPr>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P</m:t>
                        </m:r>
                      </m:e>
                      <m:sup>
                        <m: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sup>
                    </m:sSup>
                    <m: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PH</m:t>
                    </m:r>
                    <m: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H</m:t>
                    </m:r>
                    <m:sSup>
                      <m:sSup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sSupPr>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P</m:t>
                        </m:r>
                      </m:e>
                      <m:sup>
                        <m: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sup>
                    </m:sSup>
                    <m: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1</m:t>
                    </m:r>
                    <m: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6</m:t>
                    </m:r>
                    <m: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HP</m:t>
                    </m:r>
                    <m: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fr-FR" sz="4000" dirty="0" err="1">
                    <a:effectLst/>
                    <a:latin typeface="Arial" panose="020B0604020202090204" pitchFamily="34" charset="0"/>
                    <a:ea typeface="Times New Roman" panose="02020503050405090304" pitchFamily="18" charset="0"/>
                    <a:cs typeface="Arial" panose="020B0604020202090204" pitchFamily="34" charset="0"/>
                  </a:rPr>
                  <a:t>Xét</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m:t>
                    </m:r>
                    <m: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P</m:t>
                    </m:r>
                    <m: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H</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vuông</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tại</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H</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theo</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lí</a:t>
                </a:r>
                <a:r>
                  <a:rPr lang="fr-FR" sz="4000" dirty="0">
                    <a:effectLst/>
                    <a:latin typeface="Arial" panose="020B0604020202090204" pitchFamily="34" charset="0"/>
                    <a:ea typeface="Times New Roman" panose="02020503050405090304" pitchFamily="18" charset="0"/>
                    <a:cs typeface="Arial" panose="020B0604020202090204" pitchFamily="34" charset="0"/>
                  </a:rPr>
                  <a:t> 2, ta </a:t>
                </a:r>
                <a:r>
                  <a:rPr lang="fr-FR" sz="4000" dirty="0" err="1">
                    <a:effectLst/>
                    <a:latin typeface="Arial" panose="020B0604020202090204" pitchFamily="34" charset="0"/>
                    <a:ea typeface="Times New Roman" panose="02020503050405090304" pitchFamily="18" charset="0"/>
                    <a:cs typeface="Arial" panose="020B0604020202090204" pitchFamily="34" charset="0"/>
                  </a:rPr>
                  <a:t>có</a:t>
                </a:r>
                <a:r>
                  <a:rPr lang="fr-FR" sz="4000" dirty="0">
                    <a:effectLst/>
                    <a:latin typeface="Arial" panose="020B0604020202090204" pitchFamily="34" charset="0"/>
                    <a:ea typeface="Times New Roman" panose="02020503050405090304" pitchFamily="18"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sSupPr>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m:t>
                          </m:r>
                        </m:e>
                        <m:sup>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sup>
                      </m:sSup>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H</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sSup>
                        <m:sSup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sSupPr>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P</m:t>
                          </m:r>
                        </m:e>
                        <m:sup>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sup>
                      </m:sSup>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H</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cot</m:t>
                          </m:r>
                        </m:fName>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α</m:t>
                          </m:r>
                        </m:e>
                      </m:func>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en-US" sz="4000" dirty="0" err="1">
                    <a:effectLst/>
                    <a:latin typeface="Arial" panose="020B0604020202090204" pitchFamily="34" charset="0"/>
                    <a:ea typeface="Times New Roman" panose="02020503050405090304" pitchFamily="18" charset="0"/>
                    <a:cs typeface="Arial" panose="020B0604020202090204" pitchFamily="34" charset="0"/>
                  </a:rPr>
                  <a:t>Xét</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N</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P</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H</m:t>
                    </m:r>
                  </m:oMath>
                </a14:m>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vuông</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tại</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H</m:t>
                    </m:r>
                  </m:oMath>
                </a14:m>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theo</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lí</a:t>
                </a:r>
                <a:r>
                  <a:rPr lang="en-US" sz="4000" dirty="0">
                    <a:effectLst/>
                    <a:latin typeface="Arial" panose="020B0604020202090204" pitchFamily="34" charset="0"/>
                    <a:ea typeface="Times New Roman" panose="02020503050405090304" pitchFamily="18" charset="0"/>
                    <a:cs typeface="Arial" panose="020B0604020202090204" pitchFamily="34" charset="0"/>
                  </a:rPr>
                  <a:t> 2, ta </a:t>
                </a:r>
                <a:r>
                  <a:rPr lang="en-US" sz="4000" dirty="0" err="1">
                    <a:effectLst/>
                    <a:latin typeface="Arial" panose="020B0604020202090204" pitchFamily="34" charset="0"/>
                    <a:ea typeface="Times New Roman" panose="02020503050405090304" pitchFamily="18" charset="0"/>
                    <a:cs typeface="Arial" panose="020B0604020202090204" pitchFamily="34" charset="0"/>
                  </a:rPr>
                  <a:t>có</a:t>
                </a:r>
                <a:r>
                  <a:rPr lang="en-US" sz="4000" dirty="0">
                    <a:effectLst/>
                    <a:latin typeface="Arial" panose="020B0604020202090204" pitchFamily="34" charset="0"/>
                    <a:ea typeface="Times New Roman" panose="02020503050405090304" pitchFamily="18"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sSupPr>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N</m:t>
                          </m:r>
                        </m:e>
                        <m:sup>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sup>
                      </m:sSup>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H</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sSup>
                        <m:sSup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sSupPr>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P</m:t>
                          </m:r>
                        </m:e>
                        <m:sup>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sup>
                      </m:sSup>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H</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cot</m:t>
                          </m:r>
                        </m:fName>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β</m:t>
                          </m:r>
                        </m:e>
                      </m:func>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fr-FR" sz="4000" dirty="0" err="1">
                    <a:effectLst/>
                    <a:latin typeface="Arial" panose="020B0604020202090204" pitchFamily="34" charset="0"/>
                    <a:ea typeface="Calibri" panose="020F0502020204030204" pitchFamily="34" charset="0"/>
                    <a:cs typeface="Arial" panose="020B0604020202090204" pitchFamily="34" charset="0"/>
                  </a:rPr>
                  <a:t>Mà</a:t>
                </a:r>
                <a:r>
                  <a:rPr lang="fr-FR"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N</m:t>
                        </m:r>
                      </m:e>
                      <m:sup>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sup>
                    </m:sSup>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H</m:t>
                    </m:r>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N</m:t>
                        </m:r>
                      </m:e>
                      <m:sup>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sup>
                    </m:sSup>
                    <m:sSup>
                      <m:sSup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m:t>
                        </m:r>
                      </m:e>
                      <m:sup>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sup>
                    </m:sSup>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m:t>
                        </m:r>
                      </m:e>
                      <m:sup>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sup>
                    </m:sSup>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H</m:t>
                    </m:r>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NM</m:t>
                    </m:r>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m:t>
                    </m:r>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H</m:t>
                    </m:r>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4140703" y="759134"/>
                <a:ext cx="10287000" cy="8288231"/>
              </a:xfrm>
              <a:prstGeom prst="rect">
                <a:avLst/>
              </a:prstGeom>
              <a:blipFill rotWithShape="1">
                <a:blip r:embed="rId1"/>
                <a:stretch>
                  <a:fillRect l="-5" t="-4" r="5" b="-2292"/>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barn(inVertical)">
                                      <p:cBhvr>
                                        <p:cTn id="13" dur="500"/>
                                        <p:tgtEl>
                                          <p:spTgt spid="10">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barn(inVertical)">
                                      <p:cBhvr>
                                        <p:cTn id="16" dur="500"/>
                                        <p:tgtEl>
                                          <p:spTgt spid="10">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barn(inVertical)">
                                      <p:cBhvr>
                                        <p:cTn id="19" dur="500"/>
                                        <p:tgtEl>
                                          <p:spTgt spid="10">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arn(inVertical)">
                                      <p:cBhvr>
                                        <p:cTn id="22" dur="500"/>
                                        <p:tgtEl>
                                          <p:spTgt spid="10">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barn(inVertical)">
                                      <p:cBhvr>
                                        <p:cTn id="25" dur="500"/>
                                        <p:tgtEl>
                                          <p:spTgt spid="10">
                                            <p:txEl>
                                              <p:pRg st="5" end="5"/>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barn(inVertical)">
                                      <p:cBhvr>
                                        <p:cTn id="28" dur="500"/>
                                        <p:tgtEl>
                                          <p:spTgt spid="10">
                                            <p:txEl>
                                              <p:pRg st="6" end="6"/>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animEffect transition="in" filter="barn(inVertical)">
                                      <p:cBhvr>
                                        <p:cTn id="3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1E6"/>
        </a:solidFill>
        <a:effectLst/>
      </p:bgPr>
    </p:bg>
    <p:spTree>
      <p:nvGrpSpPr>
        <p:cNvPr id="1" name=""/>
        <p:cNvGrpSpPr/>
        <p:nvPr/>
      </p:nvGrpSpPr>
      <p:grpSpPr>
        <a:xfrm>
          <a:off x="0" y="0"/>
          <a:ext cx="0" cy="0"/>
          <a:chOff x="0" y="0"/>
          <a:chExt cx="0" cy="0"/>
        </a:xfrm>
      </p:grpSpPr>
      <p:sp>
        <p:nvSpPr>
          <p:cNvPr id="2" name="Freeform 2"/>
          <p:cNvSpPr/>
          <p:nvPr/>
        </p:nvSpPr>
        <p:spPr>
          <a:xfrm>
            <a:off x="-2614273" y="1920127"/>
            <a:ext cx="4387145" cy="9174638"/>
          </a:xfrm>
          <a:custGeom>
            <a:avLst/>
            <a:gdLst/>
            <a:ahLst/>
            <a:cxnLst/>
            <a:rect l="l" t="t" r="r" b="b"/>
            <a:pathLst>
              <a:path w="4387145" h="9174638">
                <a:moveTo>
                  <a:pt x="0" y="0"/>
                </a:moveTo>
                <a:lnTo>
                  <a:pt x="4387145" y="0"/>
                </a:lnTo>
                <a:lnTo>
                  <a:pt x="4387145" y="9174638"/>
                </a:lnTo>
                <a:lnTo>
                  <a:pt x="0" y="917463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SG"/>
          </a:p>
        </p:txBody>
      </p:sp>
      <p:sp>
        <p:nvSpPr>
          <p:cNvPr id="3" name="Freeform 3"/>
          <p:cNvSpPr/>
          <p:nvPr/>
        </p:nvSpPr>
        <p:spPr>
          <a:xfrm>
            <a:off x="16339837" y="1920127"/>
            <a:ext cx="4387145" cy="9174638"/>
          </a:xfrm>
          <a:custGeom>
            <a:avLst/>
            <a:gdLst/>
            <a:ahLst/>
            <a:cxnLst/>
            <a:rect l="l" t="t" r="r" b="b"/>
            <a:pathLst>
              <a:path w="4387145" h="9174638">
                <a:moveTo>
                  <a:pt x="0" y="0"/>
                </a:moveTo>
                <a:lnTo>
                  <a:pt x="4387145" y="0"/>
                </a:lnTo>
                <a:lnTo>
                  <a:pt x="4387145" y="9174638"/>
                </a:lnTo>
                <a:lnTo>
                  <a:pt x="0" y="917463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SG"/>
          </a:p>
        </p:txBody>
      </p:sp>
      <p:grpSp>
        <p:nvGrpSpPr>
          <p:cNvPr id="4" name="Group 4"/>
          <p:cNvGrpSpPr/>
          <p:nvPr/>
        </p:nvGrpSpPr>
        <p:grpSpPr>
          <a:xfrm>
            <a:off x="-537185" y="10227031"/>
            <a:ext cx="19548795" cy="1192236"/>
            <a:chOff x="0" y="0"/>
            <a:chExt cx="5148654" cy="314004"/>
          </a:xfrm>
        </p:grpSpPr>
        <p:sp>
          <p:nvSpPr>
            <p:cNvPr id="5" name="Freeform 5"/>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6" name="TextBox 6"/>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11" name="TextBox 11"/>
          <p:cNvSpPr txBox="1"/>
          <p:nvPr/>
        </p:nvSpPr>
        <p:spPr>
          <a:xfrm>
            <a:off x="237016" y="2134479"/>
            <a:ext cx="17813968" cy="4780604"/>
          </a:xfrm>
          <a:prstGeom prst="rect">
            <a:avLst/>
          </a:prstGeom>
        </p:spPr>
        <p:txBody>
          <a:bodyPr wrap="square" lIns="0" tIns="0" rIns="0" bIns="0" rtlCol="0" anchor="t">
            <a:spAutoFit/>
          </a:bodyPr>
          <a:lstStyle/>
          <a:p>
            <a:pPr algn="ctr">
              <a:lnSpc>
                <a:spcPct val="150000"/>
              </a:lnSpc>
            </a:pPr>
            <a:r>
              <a:rPr lang="vi-VN" sz="7200" b="1" kern="0" dirty="0">
                <a:solidFill>
                  <a:srgbClr val="DE690A"/>
                </a:solidFill>
                <a:effectLst/>
                <a:latin typeface="Arial" panose="020B0604020202090204" pitchFamily="34" charset="0"/>
                <a:ea typeface="Calibri" panose="020F0502020204030204" pitchFamily="34" charset="0"/>
                <a:cs typeface="Arial" panose="020B0604020202090204" pitchFamily="34" charset="0"/>
              </a:rPr>
              <a:t>BÀI </a:t>
            </a:r>
            <a:r>
              <a:rPr lang="pt-BR" sz="7200" b="1" kern="0" dirty="0">
                <a:solidFill>
                  <a:srgbClr val="DE690A"/>
                </a:solidFill>
                <a:effectLst/>
                <a:latin typeface="Arial" panose="020B0604020202090204" pitchFamily="34" charset="0"/>
                <a:ea typeface="Calibri" panose="020F0502020204030204" pitchFamily="34" charset="0"/>
                <a:cs typeface="Arial" panose="020B0604020202090204" pitchFamily="34" charset="0"/>
              </a:rPr>
              <a:t>12</a:t>
            </a:r>
            <a:r>
              <a:rPr lang="vi-VN" sz="7200" b="1" kern="0" dirty="0">
                <a:solidFill>
                  <a:srgbClr val="DE690A"/>
                </a:solidFill>
                <a:effectLst/>
                <a:latin typeface="Arial" panose="020B0604020202090204" pitchFamily="34" charset="0"/>
                <a:ea typeface="Calibri" panose="020F0502020204030204" pitchFamily="34" charset="0"/>
                <a:cs typeface="Arial" panose="020B0604020202090204" pitchFamily="34" charset="0"/>
              </a:rPr>
              <a:t>. </a:t>
            </a:r>
            <a:r>
              <a:rPr lang="pt-BR" sz="7200" b="1" kern="0" dirty="0">
                <a:solidFill>
                  <a:srgbClr val="DE690A"/>
                </a:solidFill>
                <a:effectLst/>
                <a:latin typeface="Arial" panose="020B0604020202090204" pitchFamily="34" charset="0"/>
                <a:ea typeface="Calibri" panose="020F0502020204030204" pitchFamily="34" charset="0"/>
                <a:cs typeface="Arial" panose="020B0604020202090204" pitchFamily="34" charset="0"/>
              </a:rPr>
              <a:t>MỘT SỐ HỆ THỨC GIỮA CẠNH, GÓC TRONG TAM GIÁC VUÔNG </a:t>
            </a:r>
            <a:endParaRPr lang="pt-BR" sz="7200" b="1" kern="0" dirty="0">
              <a:solidFill>
                <a:srgbClr val="DE690A"/>
              </a:solidFill>
              <a:effectLst/>
              <a:latin typeface="Arial" panose="020B0604020202090204" pitchFamily="34" charset="0"/>
              <a:ea typeface="Calibri" panose="020F0502020204030204" pitchFamily="34" charset="0"/>
              <a:cs typeface="Arial" panose="020B0604020202090204" pitchFamily="34" charset="0"/>
            </a:endParaRPr>
          </a:p>
          <a:p>
            <a:pPr algn="ctr">
              <a:lnSpc>
                <a:spcPct val="150000"/>
              </a:lnSpc>
            </a:pPr>
            <a:r>
              <a:rPr lang="pt-BR" sz="7200" b="1" kern="0" dirty="0">
                <a:solidFill>
                  <a:srgbClr val="DE690A"/>
                </a:solidFill>
                <a:effectLst/>
                <a:latin typeface="Arial" panose="020B0604020202090204" pitchFamily="34" charset="0"/>
                <a:ea typeface="Calibri" panose="020F0502020204030204" pitchFamily="34" charset="0"/>
                <a:cs typeface="Arial" panose="020B0604020202090204" pitchFamily="34" charset="0"/>
              </a:rPr>
              <a:t>VÀ ỨNG DỤNG </a:t>
            </a:r>
            <a:endParaRPr lang="en-US" sz="7200" dirty="0">
              <a:solidFill>
                <a:srgbClr val="DE690A"/>
              </a:solidFill>
              <a:latin typeface="Arial" panose="020B0604020202090204" pitchFamily="34" charset="0"/>
              <a:cs typeface="Arial" panose="020B0604020202090204" pitchFamily="34" charset="0"/>
            </a:endParaRPr>
          </a:p>
        </p:txBody>
      </p:sp>
      <p:sp>
        <p:nvSpPr>
          <p:cNvPr id="14" name="Freeform 14"/>
          <p:cNvSpPr/>
          <p:nvPr/>
        </p:nvSpPr>
        <p:spPr>
          <a:xfrm>
            <a:off x="14052869" y="9457996"/>
            <a:ext cx="3105092" cy="1393410"/>
          </a:xfrm>
          <a:custGeom>
            <a:avLst/>
            <a:gdLst/>
            <a:ahLst/>
            <a:cxnLst/>
            <a:rect l="l" t="t" r="r" b="b"/>
            <a:pathLst>
              <a:path w="3105092" h="1393410">
                <a:moveTo>
                  <a:pt x="0" y="0"/>
                </a:moveTo>
                <a:lnTo>
                  <a:pt x="3105091" y="0"/>
                </a:lnTo>
                <a:lnTo>
                  <a:pt x="3105091" y="1393410"/>
                </a:lnTo>
                <a:lnTo>
                  <a:pt x="0" y="13934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5" name="Freeform 15"/>
          <p:cNvSpPr/>
          <p:nvPr/>
        </p:nvSpPr>
        <p:spPr>
          <a:xfrm>
            <a:off x="14980838" y="5768688"/>
            <a:ext cx="3102803" cy="5553115"/>
          </a:xfrm>
          <a:custGeom>
            <a:avLst/>
            <a:gdLst/>
            <a:ahLst/>
            <a:cxnLst/>
            <a:rect l="l" t="t" r="r" b="b"/>
            <a:pathLst>
              <a:path w="3102803" h="5553115">
                <a:moveTo>
                  <a:pt x="0" y="0"/>
                </a:moveTo>
                <a:lnTo>
                  <a:pt x="3102803" y="0"/>
                </a:lnTo>
                <a:lnTo>
                  <a:pt x="3102803" y="5553115"/>
                </a:lnTo>
                <a:lnTo>
                  <a:pt x="0" y="55531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6" name="Freeform 16"/>
          <p:cNvSpPr/>
          <p:nvPr/>
        </p:nvSpPr>
        <p:spPr>
          <a:xfrm rot="665036">
            <a:off x="588646" y="792006"/>
            <a:ext cx="1686247" cy="1089737"/>
          </a:xfrm>
          <a:custGeom>
            <a:avLst/>
            <a:gdLst/>
            <a:ahLst/>
            <a:cxnLst/>
            <a:rect l="l" t="t" r="r" b="b"/>
            <a:pathLst>
              <a:path w="1686247" h="1089737">
                <a:moveTo>
                  <a:pt x="0" y="0"/>
                </a:moveTo>
                <a:lnTo>
                  <a:pt x="1686247" y="0"/>
                </a:lnTo>
                <a:lnTo>
                  <a:pt x="1686247" y="1089737"/>
                </a:lnTo>
                <a:lnTo>
                  <a:pt x="0" y="10897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17" name="Freeform 17"/>
          <p:cNvSpPr/>
          <p:nvPr/>
        </p:nvSpPr>
        <p:spPr>
          <a:xfrm rot="538551">
            <a:off x="16933824" y="1246034"/>
            <a:ext cx="744834" cy="657316"/>
          </a:xfrm>
          <a:custGeom>
            <a:avLst/>
            <a:gdLst/>
            <a:ahLst/>
            <a:cxnLst/>
            <a:rect l="l" t="t" r="r" b="b"/>
            <a:pathLst>
              <a:path w="744834" h="657316">
                <a:moveTo>
                  <a:pt x="0" y="0"/>
                </a:moveTo>
                <a:lnTo>
                  <a:pt x="744834" y="0"/>
                </a:lnTo>
                <a:lnTo>
                  <a:pt x="744834" y="657317"/>
                </a:lnTo>
                <a:lnTo>
                  <a:pt x="0" y="6573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8" name="Freeform 18"/>
          <p:cNvSpPr/>
          <p:nvPr/>
        </p:nvSpPr>
        <p:spPr>
          <a:xfrm rot="538551">
            <a:off x="11691746" y="1005356"/>
            <a:ext cx="528474" cy="466378"/>
          </a:xfrm>
          <a:custGeom>
            <a:avLst/>
            <a:gdLst/>
            <a:ahLst/>
            <a:cxnLst/>
            <a:rect l="l" t="t" r="r" b="b"/>
            <a:pathLst>
              <a:path w="528474" h="466378">
                <a:moveTo>
                  <a:pt x="0" y="0"/>
                </a:moveTo>
                <a:lnTo>
                  <a:pt x="528474" y="0"/>
                </a:lnTo>
                <a:lnTo>
                  <a:pt x="528474" y="466379"/>
                </a:lnTo>
                <a:lnTo>
                  <a:pt x="0" y="4663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7" name="TextBox 6"/>
          <p:cNvSpPr txBox="1"/>
          <p:nvPr/>
        </p:nvSpPr>
        <p:spPr>
          <a:xfrm>
            <a:off x="-7711994" y="10458430"/>
            <a:ext cx="4418221" cy="584775"/>
          </a:xfrm>
          <a:prstGeom prst="rect">
            <a:avLst/>
          </a:prstGeom>
          <a:noFill/>
        </p:spPr>
        <p:txBody>
          <a:bodyPr wrap="square" rtlCol="0">
            <a:spAutoFit/>
          </a:bodyPr>
          <a:lstStyle/>
          <a:p>
            <a:r>
              <a:rPr lang="en-US" sz="3200"/>
              <a:t>Tailieugiaovien.edu.vn</a:t>
            </a:r>
            <a:endParaRPr lang="en-US" sz="3200"/>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10" name="TextBox 9"/>
              <p:cNvSpPr txBox="1"/>
              <p:nvPr/>
            </p:nvSpPr>
            <p:spPr>
              <a:xfrm>
                <a:off x="4140703" y="617404"/>
                <a:ext cx="10287000" cy="9104352"/>
              </a:xfrm>
              <a:prstGeom prst="rect">
                <a:avLst/>
              </a:prstGeom>
              <a:noFill/>
            </p:spPr>
            <p:txBody>
              <a:bodyPr wrap="square">
                <a:spAutoFit/>
              </a:bodyPr>
              <a:lstStyle/>
              <a:p>
                <a:pPr algn="ctr">
                  <a:lnSpc>
                    <a:spcPct val="150000"/>
                  </a:lnSpc>
                  <a:spcBef>
                    <a:spcPts val="600"/>
                  </a:spcBef>
                  <a:spcAft>
                    <a:spcPts val="600"/>
                  </a:spcAft>
                </a:pPr>
                <a:r>
                  <a:rPr lang="en-US" sz="4000" dirty="0" err="1">
                    <a:solidFill>
                      <a:srgbClr val="FF0000"/>
                    </a:solidFill>
                    <a:effectLst/>
                    <a:latin typeface="Arial" panose="020B0604020202090204" pitchFamily="34" charset="0"/>
                    <a:ea typeface="Calibri" panose="020F0502020204030204" pitchFamily="34" charset="0"/>
                    <a:cs typeface="Arial" panose="020B0604020202090204" pitchFamily="34" charset="0"/>
                  </a:rPr>
                  <a:t>Giải</a:t>
                </a:r>
                <a:endParaRPr lang="en-US" sz="4000" dirty="0">
                  <a:solidFill>
                    <a:srgbClr val="FF0000"/>
                  </a:solidFill>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en-US" sz="4000" dirty="0">
                    <a:effectLst/>
                    <a:latin typeface="Arial" panose="020B0604020202090204" pitchFamily="34" charset="0"/>
                    <a:ea typeface="Times New Roman" panose="02020503050405090304" pitchFamily="18" charset="0"/>
                    <a:cs typeface="Arial" panose="020B0604020202090204" pitchFamily="34" charset="0"/>
                  </a:rPr>
                  <a:t>Do </a:t>
                </a:r>
                <a:r>
                  <a:rPr lang="en-US" sz="4000" dirty="0" err="1">
                    <a:effectLst/>
                    <a:latin typeface="Arial" panose="020B0604020202090204" pitchFamily="34" charset="0"/>
                    <a:ea typeface="Times New Roman" panose="02020503050405090304" pitchFamily="18" charset="0"/>
                    <a:cs typeface="Arial" panose="020B0604020202090204" pitchFamily="34" charset="0"/>
                  </a:rPr>
                  <a:t>đó</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MN</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sSup>
                      <m:sSup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sSupPr>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P</m:t>
                        </m:r>
                      </m:e>
                      <m:sup>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sup>
                    </m:sSup>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H</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cot</m:t>
                        </m:r>
                      </m:fName>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β</m:t>
                        </m:r>
                      </m:e>
                    </m:func>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sSup>
                      <m:sSup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sSupPr>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P</m:t>
                        </m:r>
                      </m:e>
                      <m:sup>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sup>
                    </m:sSup>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H</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cot</m:t>
                        </m:r>
                      </m:fName>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α</m:t>
                        </m:r>
                      </m:e>
                    </m:func>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en-US" sz="4000" dirty="0">
                    <a:effectLst/>
                    <a:latin typeface="Arial" panose="020B0604020202090204" pitchFamily="34" charset="0"/>
                    <a:ea typeface="Calibri" panose="020F0502020204030204" pitchFamily="34" charset="0"/>
                    <a:cs typeface="Arial" panose="020B0604020202090204" pitchFamily="34" charset="0"/>
                  </a:rPr>
                  <a:t>Hay </a:t>
                </a:r>
                <a14:m>
                  <m:oMath xmlns:m="http://schemas.openxmlformats.org/officeDocument/2006/math">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MN</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P</m:t>
                        </m:r>
                      </m:e>
                      <m:sup>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sup>
                    </m:sSup>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H</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cot</m:t>
                        </m:r>
                      </m:fName>
                      <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β</m:t>
                        </m:r>
                      </m:e>
                    </m:func>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cot</m:t>
                        </m:r>
                      </m:fName>
                      <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α</m:t>
                        </m:r>
                      </m:e>
                    </m:func>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nl-NL" sz="4000" dirty="0" err="1">
                    <a:effectLst/>
                    <a:latin typeface="Arial" panose="020B0604020202090204" pitchFamily="34" charset="0"/>
                    <a:ea typeface="Calibri" panose="020F0502020204030204" pitchFamily="34" charset="0"/>
                    <a:cs typeface="Arial" panose="020B0604020202090204" pitchFamily="34" charset="0"/>
                  </a:rPr>
                  <a:t>Nên</a:t>
                </a:r>
                <a:r>
                  <a:rPr lang="nl-NL" sz="4000" dirty="0">
                    <a:effectLst/>
                    <a:latin typeface="Arial" panose="020B0604020202090204" pitchFamily="34" charset="0"/>
                    <a:ea typeface="Calibri" panose="020F0502020204030204" pitchFamily="34"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P</m:t>
                          </m:r>
                        </m:e>
                        <m:sup>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m:t>
                          </m:r>
                        </m:sup>
                      </m:sSup>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H</m:t>
                      </m:r>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Pr>
                        <m:num>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MN</m:t>
                          </m:r>
                        </m:num>
                        <m:den>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cot</m:t>
                              </m:r>
                            </m:fName>
                            <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β</m:t>
                              </m:r>
                            </m:e>
                          </m:func>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cot</m:t>
                              </m:r>
                            </m:fName>
                            <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α</m:t>
                              </m:r>
                            </m:e>
                          </m:func>
                        </m:den>
                      </m:f>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Pr>
                        <m:num>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20</m:t>
                          </m:r>
                        </m:num>
                        <m:den>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cot</m:t>
                              </m:r>
                            </m:fName>
                            <m:e>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19</m:t>
                              </m:r>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m:t>
                              </m:r>
                            </m:e>
                          </m:func>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cot</m:t>
                              </m:r>
                            </m:fName>
                            <m:e>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27</m:t>
                              </m:r>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m:t>
                              </m:r>
                            </m:e>
                          </m:func>
                        </m:den>
                      </m:f>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nl-NL" sz="4000" dirty="0" err="1">
                    <a:effectLst/>
                    <a:latin typeface="Arial" panose="020B0604020202090204" pitchFamily="34" charset="0"/>
                    <a:ea typeface="Calibri" panose="020F0502020204030204" pitchFamily="34" charset="0"/>
                    <a:cs typeface="Arial" panose="020B0604020202090204" pitchFamily="34" charset="0"/>
                  </a:rPr>
                  <a:t>Suy</a:t>
                </a:r>
                <a:r>
                  <a:rPr lang="nl-NL" sz="4000" dirty="0">
                    <a:effectLst/>
                    <a:latin typeface="Arial" panose="020B0604020202090204" pitchFamily="34" charset="0"/>
                    <a:ea typeface="Calibri" panose="020F0502020204030204" pitchFamily="34" charset="0"/>
                    <a:cs typeface="Arial" panose="020B0604020202090204" pitchFamily="34" charset="0"/>
                  </a:rPr>
                  <a:t> ra:</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P</m:t>
                          </m:r>
                        </m:e>
                        <m:sup>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m:t>
                          </m:r>
                        </m:sup>
                      </m:sSup>
                      <m:r>
                        <m:rPr>
                          <m:sty m:val="p"/>
                        </m:rP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P</m:t>
                      </m:r>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1</m:t>
                      </m:r>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6</m:t>
                      </m:r>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Pr>
                        <m:num>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20</m:t>
                          </m:r>
                        </m:num>
                        <m:den>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cot</m:t>
                              </m:r>
                            </m:fName>
                            <m:e>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19</m:t>
                              </m:r>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m:t>
                              </m:r>
                            </m:e>
                          </m:func>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cot</m:t>
                              </m:r>
                            </m:fName>
                            <m:e>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27</m:t>
                              </m:r>
                              <m:r>
                                <a:rPr lang="nl-NL" sz="4000" i="0" smtClean="0">
                                  <a:effectLst/>
                                  <a:latin typeface="Cambria Math" panose="02040503050406030204" pitchFamily="18" charset="0"/>
                                  <a:ea typeface="Calibri" panose="020F0502020204030204" pitchFamily="34" charset="0"/>
                                  <a:cs typeface="Times New Roman" panose="02020503050405090304" pitchFamily="18" charset="0"/>
                                </a:rPr>
                                <m:t>°</m:t>
                              </m:r>
                            </m:e>
                          </m:func>
                        </m:den>
                      </m:f>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22</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84</m:t>
                      </m:r>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m:t>
                      </m:r>
                    </m:oMath>
                  </m:oMathPara>
                </a14:m>
                <a:endParaRPr lang="en-US" sz="36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4140703" y="617404"/>
                <a:ext cx="10287000" cy="9104352"/>
              </a:xfrm>
              <a:prstGeom prst="rect">
                <a:avLst/>
              </a:prstGeom>
              <a:blipFill rotWithShape="1">
                <a:blip r:embed="rId1"/>
                <a:stretch>
                  <a:fillRect l="-5" t="-2" r="5" b="-50"/>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12" name="Freeform 7"/>
          <p:cNvSpPr/>
          <p:nvPr/>
        </p:nvSpPr>
        <p:spPr>
          <a:xfrm rot="665036">
            <a:off x="1275842" y="1346158"/>
            <a:ext cx="1686247" cy="1089737"/>
          </a:xfrm>
          <a:custGeom>
            <a:avLst/>
            <a:gdLst/>
            <a:ahLst/>
            <a:cxnLst/>
            <a:rect l="l" t="t" r="r" b="b"/>
            <a:pathLst>
              <a:path w="1686247" h="1089737">
                <a:moveTo>
                  <a:pt x="0" y="0"/>
                </a:moveTo>
                <a:lnTo>
                  <a:pt x="1686247" y="0"/>
                </a:lnTo>
                <a:lnTo>
                  <a:pt x="1686247" y="1089737"/>
                </a:lnTo>
                <a:lnTo>
                  <a:pt x="0" y="108973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SG"/>
          </a:p>
        </p:txBody>
      </p:sp>
      <p:sp>
        <p:nvSpPr>
          <p:cNvPr id="13" name="Freeform 16"/>
          <p:cNvSpPr/>
          <p:nvPr/>
        </p:nvSpPr>
        <p:spPr>
          <a:xfrm rot="538551">
            <a:off x="16332353" y="1929397"/>
            <a:ext cx="528474" cy="466378"/>
          </a:xfrm>
          <a:custGeom>
            <a:avLst/>
            <a:gdLst/>
            <a:ahLst/>
            <a:cxnLst/>
            <a:rect l="l" t="t" r="r" b="b"/>
            <a:pathLst>
              <a:path w="528474" h="466378">
                <a:moveTo>
                  <a:pt x="0" y="0"/>
                </a:moveTo>
                <a:lnTo>
                  <a:pt x="528474" y="0"/>
                </a:lnTo>
                <a:lnTo>
                  <a:pt x="528474" y="466378"/>
                </a:lnTo>
                <a:lnTo>
                  <a:pt x="0" y="4663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7" name="Freeform 6"/>
          <p:cNvSpPr/>
          <p:nvPr/>
        </p:nvSpPr>
        <p:spPr>
          <a:xfrm flipH="1">
            <a:off x="-275125" y="8377088"/>
            <a:ext cx="3105092" cy="1393410"/>
          </a:xfrm>
          <a:custGeom>
            <a:avLst/>
            <a:gdLst/>
            <a:ahLst/>
            <a:cxnLst/>
            <a:rect l="l" t="t" r="r" b="b"/>
            <a:pathLst>
              <a:path w="3105092" h="1393410">
                <a:moveTo>
                  <a:pt x="3105092" y="0"/>
                </a:moveTo>
                <a:lnTo>
                  <a:pt x="0" y="0"/>
                </a:lnTo>
                <a:lnTo>
                  <a:pt x="0" y="1393410"/>
                </a:lnTo>
                <a:lnTo>
                  <a:pt x="3105092" y="1393410"/>
                </a:lnTo>
                <a:lnTo>
                  <a:pt x="310509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8" name="Freeform 5"/>
          <p:cNvSpPr/>
          <p:nvPr/>
        </p:nvSpPr>
        <p:spPr>
          <a:xfrm>
            <a:off x="14031705" y="8377088"/>
            <a:ext cx="3105092" cy="1393410"/>
          </a:xfrm>
          <a:custGeom>
            <a:avLst/>
            <a:gdLst/>
            <a:ahLst/>
            <a:cxnLst/>
            <a:rect l="l" t="t" r="r" b="b"/>
            <a:pathLst>
              <a:path w="3105092" h="1393410">
                <a:moveTo>
                  <a:pt x="0" y="0"/>
                </a:moveTo>
                <a:lnTo>
                  <a:pt x="3105091" y="0"/>
                </a:lnTo>
                <a:lnTo>
                  <a:pt x="3105091" y="1393410"/>
                </a:lnTo>
                <a:lnTo>
                  <a:pt x="0" y="13934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9" name="Freeform 22"/>
          <p:cNvSpPr/>
          <p:nvPr/>
        </p:nvSpPr>
        <p:spPr>
          <a:xfrm>
            <a:off x="15637553" y="8377088"/>
            <a:ext cx="2072193" cy="1577457"/>
          </a:xfrm>
          <a:custGeom>
            <a:avLst/>
            <a:gdLst/>
            <a:ahLst/>
            <a:cxnLst/>
            <a:rect l="l" t="t" r="r" b="b"/>
            <a:pathLst>
              <a:path w="2072193" h="1577457">
                <a:moveTo>
                  <a:pt x="0" y="0"/>
                </a:moveTo>
                <a:lnTo>
                  <a:pt x="2072193" y="0"/>
                </a:lnTo>
                <a:lnTo>
                  <a:pt x="2072193" y="1577457"/>
                </a:lnTo>
                <a:lnTo>
                  <a:pt x="0" y="15774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20" name="Freeform 23"/>
          <p:cNvSpPr/>
          <p:nvPr/>
        </p:nvSpPr>
        <p:spPr>
          <a:xfrm>
            <a:off x="17136796" y="8810317"/>
            <a:ext cx="1503091" cy="1144228"/>
          </a:xfrm>
          <a:custGeom>
            <a:avLst/>
            <a:gdLst/>
            <a:ahLst/>
            <a:cxnLst/>
            <a:rect l="l" t="t" r="r" b="b"/>
            <a:pathLst>
              <a:path w="1503091" h="1144228">
                <a:moveTo>
                  <a:pt x="0" y="0"/>
                </a:moveTo>
                <a:lnTo>
                  <a:pt x="1503092" y="0"/>
                </a:lnTo>
                <a:lnTo>
                  <a:pt x="1503092" y="1144228"/>
                </a:lnTo>
                <a:lnTo>
                  <a:pt x="0" y="11442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6" name="TextBox 17"/>
          <p:cNvSpPr txBox="1"/>
          <p:nvPr/>
        </p:nvSpPr>
        <p:spPr>
          <a:xfrm>
            <a:off x="1988792" y="4270139"/>
            <a:ext cx="14310415" cy="1015663"/>
          </a:xfrm>
          <a:prstGeom prst="rect">
            <a:avLst/>
          </a:prstGeom>
        </p:spPr>
        <p:txBody>
          <a:bodyPr lIns="0" tIns="0" rIns="0" bIns="0" rtlCol="0" anchor="t">
            <a:spAutoFit/>
          </a:bodyPr>
          <a:lstStyle/>
          <a:p>
            <a:pPr marL="0" lvl="0" indent="0" algn="ctr">
              <a:spcBef>
                <a:spcPct val="0"/>
              </a:spcBef>
            </a:pPr>
            <a:r>
              <a:rPr lang="en-US" sz="6600" b="1" u="none" strike="noStrike" dirty="0">
                <a:solidFill>
                  <a:schemeClr val="accent5">
                    <a:lumMod val="75000"/>
                  </a:schemeClr>
                </a:solidFill>
                <a:latin typeface="Arial" panose="020B0604020202090204" pitchFamily="34" charset="0"/>
                <a:cs typeface="Arial" panose="020B0604020202090204" pitchFamily="34" charset="0"/>
              </a:rPr>
              <a:t>LUYỆN TẬP</a:t>
            </a:r>
            <a:endParaRPr lang="en-US" sz="6600" b="1" u="none" strike="noStrike" dirty="0">
              <a:solidFill>
                <a:schemeClr val="accent5">
                  <a:lumMod val="75000"/>
                </a:schemeClr>
              </a:solidFill>
              <a:latin typeface="Arial" panose="020B0604020202090204" pitchFamily="34" charset="0"/>
              <a:cs typeface="Arial" panose="020B060402020209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10" name="TextBox 9"/>
              <p:cNvSpPr txBox="1"/>
              <p:nvPr/>
            </p:nvSpPr>
            <p:spPr>
              <a:xfrm>
                <a:off x="4216399" y="771834"/>
                <a:ext cx="9855200" cy="2590581"/>
              </a:xfrm>
              <a:prstGeom prst="rect">
                <a:avLst/>
              </a:prstGeom>
              <a:noFill/>
            </p:spPr>
            <p:txBody>
              <a:bodyPr wrap="square">
                <a:spAutoFit/>
              </a:bodyPr>
              <a:lstStyle/>
              <a:p>
                <a:pPr marR="30480" algn="ctr">
                  <a:lnSpc>
                    <a:spcPct val="200000"/>
                  </a:lnSpc>
                  <a:spcBef>
                    <a:spcPts val="600"/>
                  </a:spcBef>
                  <a:spcAft>
                    <a:spcPts val="600"/>
                  </a:spcAft>
                </a:pPr>
                <a:r>
                  <a:rPr lang="vi-VN" sz="4400" b="1" dirty="0">
                    <a:solidFill>
                      <a:schemeClr val="accent3">
                        <a:lumMod val="50000"/>
                      </a:schemeClr>
                    </a:solidFill>
                    <a:effectLst/>
                    <a:latin typeface="Arial" panose="020B0604020202090204" pitchFamily="34" charset="0"/>
                    <a:ea typeface="Cambria Math" panose="02040503050406030204" pitchFamily="18" charset="0"/>
                    <a:cs typeface="Arial" panose="020B0604020202090204" pitchFamily="34" charset="0"/>
                  </a:rPr>
                  <a:t>Câu 1.</a:t>
                </a:r>
                <a:r>
                  <a:rPr lang="vi-VN" sz="4400" dirty="0">
                    <a:solidFill>
                      <a:schemeClr val="accent3">
                        <a:lumMod val="50000"/>
                      </a:schemeClr>
                    </a:solidFill>
                    <a:effectLst/>
                    <a:latin typeface="Arial" panose="020B0604020202090204" pitchFamily="34" charset="0"/>
                    <a:ea typeface="Cambria Math" panose="02040503050406030204" pitchFamily="18" charset="0"/>
                    <a:cs typeface="Arial" panose="020B0604020202090204" pitchFamily="34" charset="0"/>
                  </a:rPr>
                  <a:t> </a:t>
                </a:r>
                <a:r>
                  <a:rPr lang="vi-VN" sz="4400" dirty="0">
                    <a:effectLst/>
                    <a:latin typeface="Arial" panose="020B0604020202090204" pitchFamily="34" charset="0"/>
                    <a:ea typeface="Cambria Math" panose="02040503050406030204" pitchFamily="18" charset="0"/>
                    <a:cs typeface="Arial" panose="020B0604020202090204" pitchFamily="34" charset="0"/>
                  </a:rPr>
                  <a:t>Cho tam giác </a:t>
                </a:r>
                <a14:m>
                  <m:oMath xmlns:m="http://schemas.openxmlformats.org/officeDocument/2006/math">
                    <m:r>
                      <m:rPr>
                        <m:sty m:val="p"/>
                      </m:rPr>
                      <a:rPr lang="vi-VN" sz="4400" i="0">
                        <a:effectLst/>
                        <a:latin typeface="Cambria Math" panose="02040503050406030204" pitchFamily="18" charset="0"/>
                        <a:ea typeface="Cambria Math" panose="02040503050406030204" pitchFamily="18" charset="0"/>
                      </a:rPr>
                      <m:t>MNP</m:t>
                    </m:r>
                  </m:oMath>
                </a14:m>
                <a:r>
                  <a:rPr lang="vi-VN" sz="4400" dirty="0">
                    <a:effectLst/>
                    <a:latin typeface="Arial" panose="020B0604020202090204" pitchFamily="34" charset="0"/>
                    <a:ea typeface="Cambria Math" panose="02040503050406030204" pitchFamily="18" charset="0"/>
                    <a:cs typeface="Arial" panose="020B0604020202090204" pitchFamily="34" charset="0"/>
                  </a:rPr>
                  <a:t> vuông tại </a:t>
                </a:r>
                <a14:m>
                  <m:oMath xmlns:m="http://schemas.openxmlformats.org/officeDocument/2006/math">
                    <m:r>
                      <m:rPr>
                        <m:sty m:val="p"/>
                      </m:rPr>
                      <a:rPr lang="vi-VN" sz="4400" i="0">
                        <a:effectLst/>
                        <a:latin typeface="Cambria Math" panose="02040503050406030204" pitchFamily="18" charset="0"/>
                        <a:ea typeface="Cambria Math" panose="02040503050406030204" pitchFamily="18" charset="0"/>
                      </a:rPr>
                      <m:t>N</m:t>
                    </m:r>
                  </m:oMath>
                </a14:m>
                <a:r>
                  <a:rPr lang="vi-VN" sz="4400" dirty="0">
                    <a:effectLst/>
                    <a:latin typeface="Arial" panose="020B0604020202090204" pitchFamily="34" charset="0"/>
                    <a:ea typeface="Cambria Math" panose="02040503050406030204" pitchFamily="18" charset="0"/>
                    <a:cs typeface="Arial" panose="020B0604020202090204" pitchFamily="34" charset="0"/>
                  </a:rPr>
                  <a:t>. Hệ thức nào sau đây là đúng?</a:t>
                </a:r>
                <a:endParaRPr lang="en-US" sz="4400" dirty="0">
                  <a:effectLst/>
                  <a:latin typeface="Arial" panose="020B0604020202090204" pitchFamily="34" charset="0"/>
                  <a:ea typeface="Cambria Math" panose="02040503050406030204" pitchFamily="18"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4216399" y="771834"/>
                <a:ext cx="9855200" cy="2590581"/>
              </a:xfrm>
              <a:prstGeom prst="rect">
                <a:avLst/>
              </a:prstGeom>
              <a:blipFill rotWithShape="1">
                <a:blip r:embed="rId1"/>
                <a:stretch>
                  <a:fillRect l="-6" t="-12" r="6" b="-5291"/>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2057400" y="6924585"/>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kern="0" dirty="0">
                    <a:effectLst/>
                    <a:latin typeface="Arial" panose="020B0604020202090204" pitchFamily="34" charset="0"/>
                    <a:ea typeface="Calibri" panose="020F0502020204030204" pitchFamily="34" charset="0"/>
                    <a:cs typeface="Arial" panose="020B0604020202090204" pitchFamily="34" charset="0"/>
                  </a:rPr>
                  <a:t>C. </a:t>
                </a:r>
                <a14:m>
                  <m:oMath xmlns:m="http://schemas.openxmlformats.org/officeDocument/2006/math">
                    <m:r>
                      <m:rPr>
                        <m:sty m:val="p"/>
                      </m:rPr>
                      <a:rPr lang="vi-VN" sz="4400" i="0" kern="0">
                        <a:effectLst/>
                        <a:latin typeface="Cambria Math" panose="02040503050406030204" pitchFamily="18" charset="0"/>
                        <a:ea typeface="Calibri" panose="020F0502020204030204" pitchFamily="34" charset="0"/>
                        <a:cs typeface="Times New Roman" panose="02020503050405090304" pitchFamily="18" charset="0"/>
                      </a:rPr>
                      <m:t>M</m:t>
                    </m:r>
                    <m:r>
                      <m:rPr>
                        <m:sty m:val="p"/>
                      </m:rPr>
                      <a:rPr lang="en-US" sz="4400" i="0" kern="0">
                        <a:effectLst/>
                        <a:latin typeface="Cambria Math" panose="02040503050406030204" pitchFamily="18" charset="0"/>
                        <a:ea typeface="Calibri" panose="020F0502020204030204" pitchFamily="34" charset="0"/>
                        <a:cs typeface="Times New Roman" panose="02020503050405090304" pitchFamily="18" charset="0"/>
                      </a:rPr>
                      <m:t>N</m:t>
                    </m:r>
                    <m:r>
                      <a:rPr lang="en-US" sz="4400" i="0" kern="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en-US" sz="4400" i="0" kern="0">
                        <a:effectLst/>
                        <a:latin typeface="Cambria Math" panose="02040503050406030204" pitchFamily="18" charset="0"/>
                        <a:ea typeface="Calibri" panose="020F0502020204030204" pitchFamily="34" charset="0"/>
                        <a:cs typeface="Times New Roman" panose="02020503050405090304" pitchFamily="18" charset="0"/>
                      </a:rPr>
                      <m:t>MP</m:t>
                    </m:r>
                    <m:r>
                      <a:rPr lang="en-US" sz="4400" i="0" kern="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400" i="1">
                            <a:effectLst/>
                            <a:latin typeface="Cambria Math" panose="02040503050406030204" pitchFamily="18" charset="0"/>
                          </a:rPr>
                        </m:ctrlPr>
                      </m:funcPr>
                      <m:fName>
                        <m:r>
                          <m:rPr>
                            <m:sty m:val="p"/>
                          </m:rPr>
                          <a:rPr lang="en-US" sz="4400" i="0" kern="0">
                            <a:effectLst/>
                            <a:latin typeface="Cambria Math" panose="02040503050406030204" pitchFamily="18" charset="0"/>
                            <a:ea typeface="Calibri" panose="020F0502020204030204" pitchFamily="34" charset="0"/>
                            <a:cs typeface="Times New Roman" panose="02020503050405090304" pitchFamily="18" charset="0"/>
                          </a:rPr>
                          <m:t>tan</m:t>
                        </m:r>
                      </m:fName>
                      <m:e>
                        <m:r>
                          <m:rPr>
                            <m:sty m:val="p"/>
                          </m:rPr>
                          <a:rPr lang="en-US" sz="4400" i="0" kern="0">
                            <a:effectLst/>
                            <a:latin typeface="Cambria Math" panose="02040503050406030204" pitchFamily="18" charset="0"/>
                            <a:ea typeface="Calibri" panose="020F0502020204030204" pitchFamily="34" charset="0"/>
                            <a:cs typeface="Times New Roman" panose="02020503050405090304" pitchFamily="18" charset="0"/>
                          </a:rPr>
                          <m:t>P</m:t>
                        </m:r>
                      </m:e>
                    </m:func>
                  </m:oMath>
                </a14:m>
                <a:r>
                  <a:rPr lang="en-US" sz="4400" kern="0" dirty="0">
                    <a:effectLst/>
                    <a:latin typeface="Arial" panose="020B0604020202090204" pitchFamily="34" charset="0"/>
                    <a:ea typeface="Calibri" panose="020F0502020204030204" pitchFamily="34" charset="0"/>
                    <a:cs typeface="Arial" panose="020B0604020202090204" pitchFamily="34" charset="0"/>
                  </a:rPr>
                  <a:t>.</a:t>
                </a:r>
                <a:r>
                  <a:rPr lang="en-US" sz="4400" dirty="0">
                    <a:effectLst/>
                    <a:latin typeface="Arial" panose="020B0604020202090204" pitchFamily="34" charset="0"/>
                    <a:cs typeface="Arial" panose="020B0604020202090204" pitchFamily="34" charset="0"/>
                  </a:rPr>
                  <a:t> </a:t>
                </a:r>
                <a:endParaRPr lang="en-US" sz="4400" dirty="0">
                  <a:latin typeface="Arial" panose="020B0604020202090204" pitchFamily="34" charset="0"/>
                  <a:cs typeface="Arial" panose="020B060402020209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2057400" y="6924585"/>
                <a:ext cx="5562600" cy="1676400"/>
              </a:xfrm>
              <a:prstGeom prst="rect">
                <a:avLst/>
              </a:prstGeom>
              <a:blipFill rotWithShape="1">
                <a:blip r:embed="rId2"/>
                <a:stretch>
                  <a:fillRect l="-228" t="-790" r="-228" b="-725"/>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10668002" y="4256892"/>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kern="0" dirty="0">
                    <a:effectLst/>
                    <a:latin typeface="Arial" panose="020B0604020202090204" pitchFamily="34" charset="0"/>
                    <a:ea typeface="Calibri" panose="020F0502020204030204" pitchFamily="34" charset="0"/>
                    <a:cs typeface="Arial" panose="020B0604020202090204" pitchFamily="34" charset="0"/>
                  </a:rPr>
                  <a:t>B. </a:t>
                </a:r>
                <a14:m>
                  <m:oMath xmlns:m="http://schemas.openxmlformats.org/officeDocument/2006/math">
                    <m:r>
                      <m:rPr>
                        <m:sty m:val="p"/>
                      </m:rPr>
                      <a:rPr lang="vi-VN" sz="4400" i="0" kern="0">
                        <a:effectLst/>
                        <a:latin typeface="Cambria Math" panose="02040503050406030204" pitchFamily="18" charset="0"/>
                        <a:ea typeface="Calibri" panose="020F0502020204030204" pitchFamily="34" charset="0"/>
                        <a:cs typeface="Times New Roman" panose="02020503050405090304" pitchFamily="18" charset="0"/>
                      </a:rPr>
                      <m:t>MN</m:t>
                    </m:r>
                    <m:r>
                      <a:rPr lang="vi-VN" sz="4400" i="0" kern="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vi-VN" sz="4400" i="0" kern="0">
                        <a:effectLst/>
                        <a:latin typeface="Cambria Math" panose="02040503050406030204" pitchFamily="18" charset="0"/>
                        <a:ea typeface="Calibri" panose="020F0502020204030204" pitchFamily="34" charset="0"/>
                        <a:cs typeface="Times New Roman" panose="02020503050405090304" pitchFamily="18" charset="0"/>
                      </a:rPr>
                      <m:t>MP</m:t>
                    </m:r>
                    <m:r>
                      <a:rPr lang="vi-VN" sz="4400" i="0" kern="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400" i="1">
                            <a:effectLst/>
                            <a:latin typeface="Cambria Math" panose="02040503050406030204" pitchFamily="18" charset="0"/>
                          </a:rPr>
                        </m:ctrlPr>
                      </m:funcPr>
                      <m:fName>
                        <m:r>
                          <m:rPr>
                            <m:sty m:val="p"/>
                          </m:rPr>
                          <a:rPr lang="vi-VN" sz="4400" i="0" kern="0">
                            <a:effectLst/>
                            <a:latin typeface="Cambria Math" panose="02040503050406030204" pitchFamily="18" charset="0"/>
                            <a:ea typeface="Calibri" panose="020F0502020204030204" pitchFamily="34" charset="0"/>
                            <a:cs typeface="Times New Roman" panose="02020503050405090304" pitchFamily="18" charset="0"/>
                          </a:rPr>
                          <m:t>cos</m:t>
                        </m:r>
                      </m:fName>
                      <m:e>
                        <m:r>
                          <m:rPr>
                            <m:sty m:val="p"/>
                          </m:rPr>
                          <a:rPr lang="vi-VN" sz="4400" i="0" kern="0">
                            <a:effectLst/>
                            <a:latin typeface="Cambria Math" panose="02040503050406030204" pitchFamily="18" charset="0"/>
                            <a:ea typeface="Calibri" panose="020F0502020204030204" pitchFamily="34" charset="0"/>
                            <a:cs typeface="Times New Roman" panose="02020503050405090304" pitchFamily="18" charset="0"/>
                          </a:rPr>
                          <m:t>P</m:t>
                        </m:r>
                      </m:e>
                    </m:func>
                  </m:oMath>
                </a14:m>
                <a:r>
                  <a:rPr lang="en-US" sz="4400" kern="0" dirty="0">
                    <a:effectLst/>
                    <a:latin typeface="Arial" panose="020B0604020202090204" pitchFamily="34" charset="0"/>
                    <a:ea typeface="Calibri" panose="020F0502020204030204" pitchFamily="34" charset="0"/>
                    <a:cs typeface="Arial" panose="020B0604020202090204" pitchFamily="34" charset="0"/>
                  </a:rPr>
                  <a:t>.</a:t>
                </a:r>
                <a:r>
                  <a:rPr lang="en-US" sz="4400" dirty="0">
                    <a:effectLst/>
                    <a:latin typeface="Arial" panose="020B0604020202090204" pitchFamily="34" charset="0"/>
                    <a:cs typeface="Arial" panose="020B0604020202090204" pitchFamily="34" charset="0"/>
                  </a:rPr>
                  <a:t> </a:t>
                </a:r>
                <a:endParaRPr lang="en-US" sz="4400" dirty="0">
                  <a:latin typeface="Arial" panose="020B0604020202090204" pitchFamily="34" charset="0"/>
                  <a:cs typeface="Arial" panose="020B060402020209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10668002" y="4256892"/>
                <a:ext cx="5562600" cy="1676400"/>
              </a:xfrm>
              <a:prstGeom prst="rect">
                <a:avLst/>
              </a:prstGeom>
              <a:blipFill rotWithShape="1">
                <a:blip r:embed="rId3"/>
                <a:stretch>
                  <a:fillRect l="-228" t="-787" r="-228" b="-729"/>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2057400" y="4305300"/>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kern="0" dirty="0">
                    <a:effectLst/>
                    <a:latin typeface="Arial" panose="020B0604020202090204" pitchFamily="34" charset="0"/>
                    <a:ea typeface="Calibri" panose="020F0502020204030204" pitchFamily="34" charset="0"/>
                    <a:cs typeface="Arial" panose="020B0604020202090204" pitchFamily="34" charset="0"/>
                  </a:rPr>
                  <a:t>A. </a:t>
                </a:r>
                <a14:m>
                  <m:oMath xmlns:m="http://schemas.openxmlformats.org/officeDocument/2006/math">
                    <m:r>
                      <m:rPr>
                        <m:sty m:val="p"/>
                      </m:rPr>
                      <a:rPr lang="vi-VN" sz="4400" i="0" kern="0">
                        <a:effectLst/>
                        <a:latin typeface="Cambria Math" panose="02040503050406030204" pitchFamily="18" charset="0"/>
                        <a:ea typeface="Calibri" panose="020F0502020204030204" pitchFamily="34" charset="0"/>
                        <a:cs typeface="Times New Roman" panose="02020503050405090304" pitchFamily="18" charset="0"/>
                      </a:rPr>
                      <m:t>MN</m:t>
                    </m:r>
                    <m:r>
                      <a:rPr lang="vi-VN" sz="4400" i="0" kern="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vi-VN" sz="4400" i="0" kern="0">
                        <a:effectLst/>
                        <a:latin typeface="Cambria Math" panose="02040503050406030204" pitchFamily="18" charset="0"/>
                        <a:ea typeface="Calibri" panose="020F0502020204030204" pitchFamily="34" charset="0"/>
                        <a:cs typeface="Times New Roman" panose="02020503050405090304" pitchFamily="18" charset="0"/>
                      </a:rPr>
                      <m:t>MP</m:t>
                    </m:r>
                    <m:r>
                      <a:rPr lang="vi-VN" sz="4400" i="0" kern="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400" i="1">
                            <a:effectLst/>
                            <a:latin typeface="Cambria Math" panose="02040503050406030204" pitchFamily="18" charset="0"/>
                          </a:rPr>
                        </m:ctrlPr>
                      </m:funcPr>
                      <m:fName>
                        <m:r>
                          <m:rPr>
                            <m:sty m:val="p"/>
                          </m:rPr>
                          <a:rPr lang="vi-VN" sz="4400" i="0" kern="0">
                            <a:effectLst/>
                            <a:latin typeface="Cambria Math" panose="02040503050406030204" pitchFamily="18" charset="0"/>
                            <a:ea typeface="Calibri" panose="020F0502020204030204" pitchFamily="34" charset="0"/>
                            <a:cs typeface="Times New Roman" panose="02020503050405090304" pitchFamily="18" charset="0"/>
                          </a:rPr>
                          <m:t>sin</m:t>
                        </m:r>
                      </m:fName>
                      <m:e>
                        <m:r>
                          <m:rPr>
                            <m:sty m:val="p"/>
                          </m:rPr>
                          <a:rPr lang="vi-VN" sz="4400" i="0" kern="0">
                            <a:effectLst/>
                            <a:latin typeface="Cambria Math" panose="02040503050406030204" pitchFamily="18" charset="0"/>
                            <a:ea typeface="Calibri" panose="020F0502020204030204" pitchFamily="34" charset="0"/>
                            <a:cs typeface="Times New Roman" panose="02020503050405090304" pitchFamily="18" charset="0"/>
                          </a:rPr>
                          <m:t>P</m:t>
                        </m:r>
                      </m:e>
                    </m:func>
                  </m:oMath>
                </a14:m>
                <a:r>
                  <a:rPr lang="vi-VN" sz="4400" kern="0" dirty="0">
                    <a:effectLst/>
                    <a:latin typeface="Arial" panose="020B0604020202090204" pitchFamily="34" charset="0"/>
                    <a:ea typeface="Calibri" panose="020F0502020204030204" pitchFamily="34" charset="0"/>
                    <a:cs typeface="Arial" panose="020B0604020202090204" pitchFamily="34" charset="0"/>
                  </a:rPr>
                  <a:t>.</a:t>
                </a:r>
                <a:r>
                  <a:rPr lang="en-US" sz="4400" dirty="0">
                    <a:effectLst/>
                    <a:latin typeface="Arial" panose="020B0604020202090204" pitchFamily="34" charset="0"/>
                    <a:cs typeface="Arial" panose="020B0604020202090204" pitchFamily="34" charset="0"/>
                  </a:rPr>
                  <a:t> </a:t>
                </a:r>
                <a:endParaRPr lang="en-US" sz="4400" dirty="0">
                  <a:latin typeface="Arial" panose="020B0604020202090204" pitchFamily="34" charset="0"/>
                  <a:cs typeface="Arial" panose="020B060402020209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2057400" y="4305300"/>
                <a:ext cx="5562600" cy="1676400"/>
              </a:xfrm>
              <a:prstGeom prst="rect">
                <a:avLst/>
              </a:prstGeom>
              <a:blipFill rotWithShape="1">
                <a:blip r:embed="rId4"/>
                <a:stretch>
                  <a:fillRect l="-228" t="-758" r="-228" b="-758"/>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10668002" y="6924585"/>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marR="30480" algn="just">
                  <a:lnSpc>
                    <a:spcPct val="150000"/>
                  </a:lnSpc>
                  <a:spcBef>
                    <a:spcPts val="600"/>
                  </a:spcBef>
                  <a:spcAft>
                    <a:spcPts val="600"/>
                  </a:spcAft>
                </a:pPr>
                <a:r>
                  <a:rPr lang="vi-VN" sz="4400" dirty="0">
                    <a:effectLst/>
                    <a:latin typeface="Arial" panose="020B0604020202090204" pitchFamily="34" charset="0"/>
                    <a:ea typeface="Times New Roman" panose="02020503050405090304" pitchFamily="18" charset="0"/>
                    <a:cs typeface="Arial" panose="020B0604020202090204" pitchFamily="34" charset="0"/>
                  </a:rPr>
                  <a:t>D. </a:t>
                </a:r>
                <a14:m>
                  <m:oMath xmlns:m="http://schemas.openxmlformats.org/officeDocument/2006/math">
                    <m:r>
                      <m:rPr>
                        <m:sty m:val="p"/>
                      </m:rPr>
                      <a:rPr lang="vi-VN" sz="4400" i="0">
                        <a:effectLst/>
                        <a:latin typeface="Cambria Math" panose="02040503050406030204" pitchFamily="18" charset="0"/>
                        <a:ea typeface="Times New Roman" panose="02020503050405090304" pitchFamily="18" charset="0"/>
                      </a:rPr>
                      <m:t>M</m:t>
                    </m:r>
                    <m:r>
                      <m:rPr>
                        <m:sty m:val="p"/>
                      </m:rPr>
                      <a:rPr lang="en-US" sz="4400" i="0">
                        <a:effectLst/>
                        <a:latin typeface="Cambria Math" panose="02040503050406030204" pitchFamily="18" charset="0"/>
                        <a:ea typeface="Times New Roman" panose="02020503050405090304" pitchFamily="18" charset="0"/>
                      </a:rPr>
                      <m:t>N</m:t>
                    </m:r>
                    <m:r>
                      <a:rPr lang="en-US" sz="4400" i="0">
                        <a:effectLst/>
                        <a:latin typeface="Cambria Math" panose="02040503050406030204" pitchFamily="18" charset="0"/>
                        <a:ea typeface="Times New Roman" panose="02020503050405090304" pitchFamily="18" charset="0"/>
                      </a:rPr>
                      <m:t>=</m:t>
                    </m:r>
                    <m:r>
                      <m:rPr>
                        <m:sty m:val="p"/>
                      </m:rPr>
                      <a:rPr lang="en-US" sz="4400" i="0">
                        <a:effectLst/>
                        <a:latin typeface="Cambria Math" panose="02040503050406030204" pitchFamily="18" charset="0"/>
                        <a:ea typeface="Times New Roman" panose="02020503050405090304" pitchFamily="18" charset="0"/>
                      </a:rPr>
                      <m:t>MP</m:t>
                    </m:r>
                    <m:r>
                      <a:rPr lang="en-US" sz="4400" i="0">
                        <a:effectLst/>
                        <a:latin typeface="Cambria Math" panose="02040503050406030204" pitchFamily="18" charset="0"/>
                        <a:ea typeface="Times New Roman" panose="02020503050405090304" pitchFamily="18" charset="0"/>
                      </a:rPr>
                      <m:t>.</m:t>
                    </m:r>
                    <m:func>
                      <m:funcPr>
                        <m:ctrlPr>
                          <a:rPr lang="en-US" sz="4400" i="1">
                            <a:effectLst/>
                            <a:latin typeface="Cambria Math" panose="02040503050406030204" pitchFamily="18" charset="0"/>
                            <a:ea typeface="Times New Roman" panose="02020503050405090304" pitchFamily="18" charset="0"/>
                          </a:rPr>
                        </m:ctrlPr>
                      </m:funcPr>
                      <m:fName>
                        <m:r>
                          <m:rPr>
                            <m:sty m:val="p"/>
                          </m:rPr>
                          <a:rPr lang="en-US" sz="4400" i="0">
                            <a:effectLst/>
                            <a:latin typeface="Cambria Math" panose="02040503050406030204" pitchFamily="18" charset="0"/>
                            <a:ea typeface="Times New Roman" panose="02020503050405090304" pitchFamily="18" charset="0"/>
                          </a:rPr>
                          <m:t>cot</m:t>
                        </m:r>
                      </m:fName>
                      <m:e>
                        <m:r>
                          <m:rPr>
                            <m:sty m:val="p"/>
                          </m:rPr>
                          <a:rPr lang="en-US" sz="4400" i="0">
                            <a:effectLst/>
                            <a:latin typeface="Cambria Math" panose="02040503050406030204" pitchFamily="18" charset="0"/>
                            <a:ea typeface="Times New Roman" panose="02020503050405090304" pitchFamily="18" charset="0"/>
                          </a:rPr>
                          <m:t>P</m:t>
                        </m:r>
                      </m:e>
                    </m:func>
                  </m:oMath>
                </a14:m>
                <a:r>
                  <a:rPr lang="en-US" sz="4400" dirty="0">
                    <a:effectLst/>
                    <a:latin typeface="Arial" panose="020B0604020202090204" pitchFamily="34" charset="0"/>
                    <a:ea typeface="Times New Roman" panose="02020503050405090304" pitchFamily="18" charset="0"/>
                    <a:cs typeface="Arial" panose="020B0604020202090204" pitchFamily="34" charset="0"/>
                  </a:rPr>
                  <a:t>.</a:t>
                </a:r>
                <a:endParaRPr lang="en-US" sz="4400" dirty="0">
                  <a:effectLst/>
                  <a:latin typeface="Arial" panose="020B0604020202090204" pitchFamily="34" charset="0"/>
                  <a:ea typeface="Times New Roman" panose="02020503050405090304" pitchFamily="18" charset="0"/>
                  <a:cs typeface="Arial" panose="020B060402020209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0668002" y="6924585"/>
                <a:ext cx="5562600" cy="1676400"/>
              </a:xfrm>
              <a:prstGeom prst="rect">
                <a:avLst/>
              </a:prstGeom>
              <a:blipFill rotWithShape="1">
                <a:blip r:embed="rId5"/>
                <a:stretch>
                  <a:fillRect l="-228" t="-790" r="-228" b="-725"/>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5" name="Rectangle 14"/>
              <p:cNvSpPr/>
              <p:nvPr/>
            </p:nvSpPr>
            <p:spPr>
              <a:xfrm>
                <a:off x="2090728" y="4322047"/>
                <a:ext cx="5562600" cy="16764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400" kern="0" dirty="0">
                    <a:effectLst/>
                    <a:latin typeface="Arial" panose="020B0604020202090204" pitchFamily="34" charset="0"/>
                    <a:ea typeface="Calibri" panose="020F0502020204030204" pitchFamily="34" charset="0"/>
                    <a:cs typeface="Arial" panose="020B0604020202090204" pitchFamily="34" charset="0"/>
                  </a:rPr>
                  <a:t>A. </a:t>
                </a:r>
                <a14:m>
                  <m:oMath xmlns:m="http://schemas.openxmlformats.org/officeDocument/2006/math">
                    <m:r>
                      <m:rPr>
                        <m:sty m:val="p"/>
                      </m:rPr>
                      <a:rPr lang="vi-VN" sz="4400" i="0" kern="0">
                        <a:effectLst/>
                        <a:latin typeface="Cambria Math" panose="02040503050406030204" pitchFamily="18" charset="0"/>
                        <a:ea typeface="Calibri" panose="020F0502020204030204" pitchFamily="34" charset="0"/>
                        <a:cs typeface="Times New Roman" panose="02020503050405090304" pitchFamily="18" charset="0"/>
                      </a:rPr>
                      <m:t>MN</m:t>
                    </m:r>
                    <m:r>
                      <a:rPr lang="vi-VN" sz="4400" i="0" kern="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vi-VN" sz="4400" i="0" kern="0">
                        <a:effectLst/>
                        <a:latin typeface="Cambria Math" panose="02040503050406030204" pitchFamily="18" charset="0"/>
                        <a:ea typeface="Calibri" panose="020F0502020204030204" pitchFamily="34" charset="0"/>
                        <a:cs typeface="Times New Roman" panose="02020503050405090304" pitchFamily="18" charset="0"/>
                      </a:rPr>
                      <m:t>MP</m:t>
                    </m:r>
                    <m:r>
                      <a:rPr lang="vi-VN" sz="4400" i="0" kern="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400" i="1">
                            <a:effectLst/>
                            <a:latin typeface="Cambria Math" panose="02040503050406030204" pitchFamily="18" charset="0"/>
                          </a:rPr>
                        </m:ctrlPr>
                      </m:funcPr>
                      <m:fName>
                        <m:r>
                          <m:rPr>
                            <m:sty m:val="p"/>
                          </m:rPr>
                          <a:rPr lang="vi-VN" sz="4400" i="0" kern="0">
                            <a:effectLst/>
                            <a:latin typeface="Cambria Math" panose="02040503050406030204" pitchFamily="18" charset="0"/>
                            <a:ea typeface="Calibri" panose="020F0502020204030204" pitchFamily="34" charset="0"/>
                            <a:cs typeface="Times New Roman" panose="02020503050405090304" pitchFamily="18" charset="0"/>
                          </a:rPr>
                          <m:t>sin</m:t>
                        </m:r>
                      </m:fName>
                      <m:e>
                        <m:r>
                          <m:rPr>
                            <m:sty m:val="p"/>
                          </m:rPr>
                          <a:rPr lang="vi-VN" sz="4400" i="0" kern="0">
                            <a:effectLst/>
                            <a:latin typeface="Cambria Math" panose="02040503050406030204" pitchFamily="18" charset="0"/>
                            <a:ea typeface="Calibri" panose="020F0502020204030204" pitchFamily="34" charset="0"/>
                            <a:cs typeface="Times New Roman" panose="02020503050405090304" pitchFamily="18" charset="0"/>
                          </a:rPr>
                          <m:t>P</m:t>
                        </m:r>
                      </m:e>
                    </m:func>
                  </m:oMath>
                </a14:m>
                <a:r>
                  <a:rPr lang="vi-VN" sz="4400" kern="0" dirty="0">
                    <a:effectLst/>
                    <a:latin typeface="Arial" panose="020B0604020202090204" pitchFamily="34" charset="0"/>
                    <a:ea typeface="Calibri" panose="020F0502020204030204" pitchFamily="34" charset="0"/>
                    <a:cs typeface="Arial" panose="020B0604020202090204" pitchFamily="34" charset="0"/>
                  </a:rPr>
                  <a:t>.</a:t>
                </a:r>
                <a:r>
                  <a:rPr lang="en-US" sz="4400" dirty="0">
                    <a:effectLst/>
                    <a:latin typeface="Arial" panose="020B0604020202090204" pitchFamily="34" charset="0"/>
                    <a:cs typeface="Arial" panose="020B0604020202090204" pitchFamily="34" charset="0"/>
                  </a:rPr>
                  <a:t> </a:t>
                </a:r>
                <a:endParaRPr lang="en-US" sz="4400" dirty="0">
                  <a:latin typeface="Arial" panose="020B0604020202090204" pitchFamily="34" charset="0"/>
                  <a:cs typeface="Arial" panose="020B060402020209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2090728" y="4322047"/>
                <a:ext cx="5562600" cy="1676400"/>
              </a:xfrm>
              <a:prstGeom prst="rect">
                <a:avLst/>
              </a:prstGeom>
              <a:blipFill rotWithShape="1">
                <a:blip r:embed="rId6"/>
                <a:stretch>
                  <a:fillRect l="-6" t="-14" r="6" b="14"/>
                </a:stretch>
              </a:blipFill>
              <a:ln>
                <a:noFill/>
              </a:ln>
            </p:spPr>
            <p:style>
              <a:lnRef idx="0">
                <a:scrgbClr r="0" g="0" b="0"/>
              </a:lnRef>
              <a:fillRef idx="0">
                <a:scrgbClr r="0" g="0" b="0"/>
              </a:fillRef>
              <a:effectRef idx="0">
                <a:scrgbClr r="0" g="0" b="0"/>
              </a:effectRef>
              <a:fontRef idx="minor">
                <a:schemeClr val="lt1"/>
              </a:fontRef>
            </p:style>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10" name="TextBox 9"/>
              <p:cNvSpPr txBox="1"/>
              <p:nvPr/>
            </p:nvSpPr>
            <p:spPr>
              <a:xfrm>
                <a:off x="4216399" y="932470"/>
                <a:ext cx="9855200" cy="2624436"/>
              </a:xfrm>
              <a:prstGeom prst="rect">
                <a:avLst/>
              </a:prstGeom>
              <a:noFill/>
            </p:spPr>
            <p:txBody>
              <a:bodyPr wrap="square">
                <a:spAutoFit/>
              </a:bodyPr>
              <a:lstStyle/>
              <a:p>
                <a:pPr marR="30480" algn="ctr">
                  <a:lnSpc>
                    <a:spcPct val="200000"/>
                  </a:lnSpc>
                  <a:spcBef>
                    <a:spcPts val="600"/>
                  </a:spcBef>
                  <a:spcAft>
                    <a:spcPts val="600"/>
                  </a:spcAft>
                </a:pPr>
                <a:r>
                  <a:rPr lang="vi-VN" sz="4400" b="1" dirty="0">
                    <a:solidFill>
                      <a:schemeClr val="accent3">
                        <a:lumMod val="50000"/>
                      </a:schemeClr>
                    </a:solidFill>
                    <a:effectLst/>
                    <a:latin typeface="Arial" panose="020B0604020202090204" pitchFamily="34" charset="0"/>
                    <a:ea typeface="Cambria Math" panose="02040503050406030204" pitchFamily="18" charset="0"/>
                    <a:cs typeface="Arial" panose="020B0604020202090204" pitchFamily="34" charset="0"/>
                  </a:rPr>
                  <a:t>Câu 2.</a:t>
                </a:r>
                <a:r>
                  <a:rPr lang="vi-VN" sz="4400" dirty="0">
                    <a:solidFill>
                      <a:schemeClr val="accent3">
                        <a:lumMod val="50000"/>
                      </a:schemeClr>
                    </a:solidFill>
                    <a:effectLst/>
                    <a:latin typeface="Arial" panose="020B0604020202090204" pitchFamily="34" charset="0"/>
                    <a:ea typeface="Cambria Math" panose="02040503050406030204" pitchFamily="18" charset="0"/>
                    <a:cs typeface="Arial" panose="020B0604020202090204" pitchFamily="34" charset="0"/>
                  </a:rPr>
                  <a:t> </a:t>
                </a:r>
                <a:r>
                  <a:rPr lang="vi-VN" sz="4400" dirty="0">
                    <a:latin typeface="Arial" panose="020B0604020202090204" pitchFamily="34" charset="0"/>
                    <a:cs typeface="Arial" panose="020B0604020202090204" pitchFamily="34" charset="0"/>
                  </a:rPr>
                  <a:t>Cho tam giác </a:t>
                </a:r>
                <a14:m>
                  <m:oMath xmlns:m="http://schemas.openxmlformats.org/officeDocument/2006/math">
                    <m:r>
                      <m:rPr>
                        <m:sty m:val="p"/>
                      </m:rPr>
                      <a:rPr lang="vi-VN" sz="4400" i="0">
                        <a:latin typeface="Cambria Math" panose="02040503050406030204" pitchFamily="18" charset="0"/>
                      </a:rPr>
                      <m:t>ABC</m:t>
                    </m:r>
                  </m:oMath>
                </a14:m>
                <a:r>
                  <a:rPr lang="vi-VN" sz="4400" dirty="0">
                    <a:latin typeface="Arial" panose="020B0604020202090204" pitchFamily="34" charset="0"/>
                    <a:cs typeface="Arial" panose="020B0604020202090204" pitchFamily="34" charset="0"/>
                  </a:rPr>
                  <a:t> vuông tại </a:t>
                </a:r>
                <a14:m>
                  <m:oMath xmlns:m="http://schemas.openxmlformats.org/officeDocument/2006/math">
                    <m:r>
                      <m:rPr>
                        <m:sty m:val="p"/>
                      </m:rPr>
                      <a:rPr lang="vi-VN" sz="4400" i="0">
                        <a:latin typeface="Cambria Math" panose="02040503050406030204" pitchFamily="18" charset="0"/>
                      </a:rPr>
                      <m:t>A</m:t>
                    </m:r>
                  </m:oMath>
                </a14:m>
                <a:r>
                  <a:rPr lang="en-US" sz="4400" dirty="0">
                    <a:latin typeface="Arial" panose="020B0604020202090204" pitchFamily="34" charset="0"/>
                    <a:cs typeface="Arial" panose="020B0604020202090204" pitchFamily="34" charset="0"/>
                  </a:rPr>
                  <a:t>, </a:t>
                </a:r>
                <a:r>
                  <a:rPr lang="en-US" sz="4400" dirty="0" err="1">
                    <a:latin typeface="Arial" panose="020B0604020202090204" pitchFamily="34" charset="0"/>
                    <a:cs typeface="Arial" panose="020B0604020202090204" pitchFamily="34" charset="0"/>
                  </a:rPr>
                  <a:t>có</a:t>
                </a:r>
                <a:r>
                  <a:rPr lang="en-US" sz="4400" dirty="0">
                    <a:latin typeface="Arial" panose="020B0604020202090204" pitchFamily="34" charset="0"/>
                    <a:cs typeface="Arial" panose="020B0604020202090204" pitchFamily="34" charset="0"/>
                  </a:rPr>
                  <a:t> </a:t>
                </a:r>
                <a14:m>
                  <m:oMath xmlns:m="http://schemas.openxmlformats.org/officeDocument/2006/math">
                    <m:r>
                      <m:rPr>
                        <m:sty m:val="p"/>
                      </m:rPr>
                      <a:rPr lang="fr-FR" sz="4400" i="0">
                        <a:latin typeface="Cambria Math" panose="02040503050406030204" pitchFamily="18" charset="0"/>
                      </a:rPr>
                      <m:t>AC</m:t>
                    </m:r>
                    <m:r>
                      <a:rPr lang="en-US" sz="4400" i="0">
                        <a:latin typeface="Cambria Math" panose="02040503050406030204" pitchFamily="18" charset="0"/>
                      </a:rPr>
                      <m:t>=</m:t>
                    </m:r>
                    <m:r>
                      <a:rPr lang="en-US" sz="4400" i="0">
                        <a:latin typeface="Cambria Math" panose="02040503050406030204" pitchFamily="18" charset="0"/>
                      </a:rPr>
                      <m:t>20</m:t>
                    </m:r>
                    <m:r>
                      <m:rPr>
                        <m:sty m:val="p"/>
                      </m:rPr>
                      <a:rPr lang="fr-FR" sz="4400" i="0">
                        <a:latin typeface="Cambria Math" panose="02040503050406030204" pitchFamily="18" charset="0"/>
                      </a:rPr>
                      <m:t>cm</m:t>
                    </m:r>
                    <m:r>
                      <a:rPr lang="en-US" sz="4400" i="0">
                        <a:latin typeface="Cambria Math" panose="02040503050406030204" pitchFamily="18" charset="0"/>
                      </a:rPr>
                      <m:t>, </m:t>
                    </m:r>
                    <m:acc>
                      <m:accPr>
                        <m:ctrlPr>
                          <a:rPr lang="en-US" sz="4400" i="1">
                            <a:latin typeface="Cambria Math" panose="02040503050406030204" pitchFamily="18" charset="0"/>
                          </a:rPr>
                        </m:ctrlPr>
                      </m:accPr>
                      <m:e>
                        <m:r>
                          <m:rPr>
                            <m:sty m:val="p"/>
                          </m:rPr>
                          <a:rPr lang="fr-FR" sz="4400" i="0">
                            <a:latin typeface="Cambria Math" panose="02040503050406030204" pitchFamily="18" charset="0"/>
                          </a:rPr>
                          <m:t>C</m:t>
                        </m:r>
                      </m:e>
                    </m:acc>
                    <m:r>
                      <a:rPr lang="en-US" sz="4400" i="0">
                        <a:latin typeface="Cambria Math" panose="02040503050406030204" pitchFamily="18" charset="0"/>
                      </a:rPr>
                      <m:t>=</m:t>
                    </m:r>
                    <m:r>
                      <a:rPr lang="en-US" sz="4400" i="0">
                        <a:latin typeface="Cambria Math" panose="02040503050406030204" pitchFamily="18" charset="0"/>
                      </a:rPr>
                      <m:t>60</m:t>
                    </m:r>
                    <m:r>
                      <a:rPr lang="en-US" sz="4400" i="0">
                        <a:latin typeface="Cambria Math" panose="02040503050406030204" pitchFamily="18" charset="0"/>
                      </a:rPr>
                      <m:t>°</m:t>
                    </m:r>
                  </m:oMath>
                </a14:m>
                <a:r>
                  <a:rPr lang="en-US" sz="4400" dirty="0">
                    <a:latin typeface="Arial" panose="020B0604020202090204" pitchFamily="34" charset="0"/>
                    <a:cs typeface="Arial" panose="020B0604020202090204" pitchFamily="34" charset="0"/>
                  </a:rPr>
                  <a:t>. </a:t>
                </a:r>
                <a:r>
                  <a:rPr lang="en-US" sz="4400" dirty="0" err="1">
                    <a:latin typeface="Arial" panose="020B0604020202090204" pitchFamily="34" charset="0"/>
                    <a:cs typeface="Arial" panose="020B0604020202090204" pitchFamily="34" charset="0"/>
                  </a:rPr>
                  <a:t>Tính</a:t>
                </a:r>
                <a:r>
                  <a:rPr lang="en-US" sz="4400" dirty="0">
                    <a:latin typeface="Arial" panose="020B0604020202090204" pitchFamily="34" charset="0"/>
                    <a:cs typeface="Arial" panose="020B0604020202090204" pitchFamily="34" charset="0"/>
                  </a:rPr>
                  <a:t> </a:t>
                </a:r>
                <a14:m>
                  <m:oMath xmlns:m="http://schemas.openxmlformats.org/officeDocument/2006/math">
                    <m:r>
                      <m:rPr>
                        <m:sty m:val="p"/>
                      </m:rPr>
                      <a:rPr lang="fr-FR" sz="4400" i="0">
                        <a:latin typeface="Cambria Math" panose="02040503050406030204" pitchFamily="18" charset="0"/>
                      </a:rPr>
                      <m:t>AB</m:t>
                    </m:r>
                    <m:r>
                      <a:rPr lang="en-US" sz="4400" i="0">
                        <a:latin typeface="Cambria Math" panose="02040503050406030204" pitchFamily="18" charset="0"/>
                      </a:rPr>
                      <m:t>;</m:t>
                    </m:r>
                    <m:r>
                      <m:rPr>
                        <m:sty m:val="p"/>
                      </m:rPr>
                      <a:rPr lang="fr-FR" sz="4400" i="0">
                        <a:latin typeface="Cambria Math" panose="02040503050406030204" pitchFamily="18" charset="0"/>
                      </a:rPr>
                      <m:t>BC</m:t>
                    </m:r>
                  </m:oMath>
                </a14:m>
                <a:r>
                  <a:rPr lang="en-US" sz="4400" dirty="0">
                    <a:latin typeface="Arial" panose="020B0604020202090204" pitchFamily="34" charset="0"/>
                    <a:cs typeface="Arial" panose="020B0604020202090204" pitchFamily="34" charset="0"/>
                  </a:rPr>
                  <a:t>.</a:t>
                </a:r>
                <a:r>
                  <a:rPr lang="en-US" sz="4400" dirty="0">
                    <a:effectLst/>
                    <a:latin typeface="Arial" panose="020B0604020202090204" pitchFamily="34" charset="0"/>
                    <a:cs typeface="Arial" panose="020B0604020202090204" pitchFamily="34" charset="0"/>
                  </a:rPr>
                  <a:t> </a:t>
                </a:r>
                <a:endParaRPr lang="en-US" sz="4400" dirty="0">
                  <a:effectLst/>
                  <a:latin typeface="Arial" panose="020B0604020202090204" pitchFamily="34" charset="0"/>
                  <a:ea typeface="Cambria Math" panose="02040503050406030204" pitchFamily="18"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4216399" y="932470"/>
                <a:ext cx="9855200" cy="2624436"/>
              </a:xfrm>
              <a:prstGeom prst="rect">
                <a:avLst/>
              </a:prstGeom>
              <a:blipFill rotWithShape="1">
                <a:blip r:embed="rId1"/>
                <a:stretch>
                  <a:fillRect l="-6" t="-11" r="6" b="-19951"/>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1219201" y="6992178"/>
                <a:ext cx="70104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dirty="0">
                    <a:latin typeface="Arial" panose="020B0604020202090204" pitchFamily="34" charset="0"/>
                    <a:cs typeface="Arial" panose="020B0604020202090204" pitchFamily="34" charset="0"/>
                  </a:rPr>
                  <a:t>C. </a:t>
                </a:r>
                <a14:m>
                  <m:oMath xmlns:m="http://schemas.openxmlformats.org/officeDocument/2006/math">
                    <m:r>
                      <m:rPr>
                        <m:sty m:val="p"/>
                      </m:rPr>
                      <a:rPr lang="en-US" sz="4400" i="0">
                        <a:latin typeface="Cambria Math" panose="02040503050406030204" pitchFamily="18" charset="0"/>
                      </a:rPr>
                      <m:t>AB</m:t>
                    </m:r>
                    <m:r>
                      <a:rPr lang="en-US" sz="4400" i="0">
                        <a:latin typeface="Cambria Math" panose="02040503050406030204" pitchFamily="18" charset="0"/>
                      </a:rPr>
                      <m:t>=</m:t>
                    </m:r>
                    <m:r>
                      <a:rPr lang="en-US" sz="4400" i="0">
                        <a:latin typeface="Cambria Math" panose="02040503050406030204" pitchFamily="18" charset="0"/>
                      </a:rPr>
                      <m:t>20</m:t>
                    </m:r>
                    <m:r>
                      <a:rPr lang="en-US" sz="4400" i="0">
                        <a:latin typeface="Cambria Math" panose="02040503050406030204" pitchFamily="18" charset="0"/>
                      </a:rPr>
                      <m:t>;</m:t>
                    </m:r>
                    <m:r>
                      <m:rPr>
                        <m:sty m:val="p"/>
                      </m:rPr>
                      <a:rPr lang="en-US" sz="4400" i="0">
                        <a:latin typeface="Cambria Math" panose="02040503050406030204" pitchFamily="18" charset="0"/>
                      </a:rPr>
                      <m:t>BC</m:t>
                    </m:r>
                    <m:r>
                      <a:rPr lang="en-US" sz="4400" i="0">
                        <a:latin typeface="Cambria Math" panose="02040503050406030204" pitchFamily="18" charset="0"/>
                      </a:rPr>
                      <m:t>=</m:t>
                    </m:r>
                    <m:r>
                      <a:rPr lang="en-US" sz="4400" i="0">
                        <a:latin typeface="Cambria Math" panose="02040503050406030204" pitchFamily="18" charset="0"/>
                      </a:rPr>
                      <m:t>40</m:t>
                    </m:r>
                  </m:oMath>
                </a14:m>
                <a:r>
                  <a:rPr lang="en-US" sz="4400" dirty="0">
                    <a:latin typeface="Arial" panose="020B0604020202090204" pitchFamily="34" charset="0"/>
                    <a:cs typeface="Arial" panose="020B0604020202090204" pitchFamily="34" charset="0"/>
                  </a:rPr>
                  <a:t>.</a:t>
                </a:r>
                <a:r>
                  <a:rPr lang="en-US" sz="4400" dirty="0">
                    <a:effectLst/>
                    <a:latin typeface="Arial" panose="020B0604020202090204" pitchFamily="34" charset="0"/>
                    <a:cs typeface="Arial" panose="020B0604020202090204" pitchFamily="34" charset="0"/>
                  </a:rPr>
                  <a:t> </a:t>
                </a:r>
                <a:endParaRPr lang="en-US" sz="4400" dirty="0">
                  <a:latin typeface="Arial" panose="020B0604020202090204" pitchFamily="34" charset="0"/>
                  <a:cs typeface="Arial" panose="020B060402020209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1219201" y="6992178"/>
                <a:ext cx="7010400" cy="1676400"/>
              </a:xfrm>
              <a:prstGeom prst="rect">
                <a:avLst/>
              </a:prstGeom>
              <a:blipFill rotWithShape="1">
                <a:blip r:embed="rId2"/>
                <a:stretch>
                  <a:fillRect l="-181" t="-769" r="-181" b="-746"/>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10058400" y="4358518"/>
                <a:ext cx="7010398"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dirty="0">
                    <a:latin typeface="Arial" panose="020B0604020202090204" pitchFamily="34" charset="0"/>
                    <a:cs typeface="Arial" panose="020B0604020202090204" pitchFamily="34" charset="0"/>
                  </a:rPr>
                  <a:t>B. </a:t>
                </a:r>
                <a14:m>
                  <m:oMath xmlns:m="http://schemas.openxmlformats.org/officeDocument/2006/math">
                    <m:r>
                      <m:rPr>
                        <m:sty m:val="p"/>
                      </m:rPr>
                      <a:rPr lang="en-US" sz="4400" i="0">
                        <a:latin typeface="Cambria Math" panose="02040503050406030204" pitchFamily="18" charset="0"/>
                      </a:rPr>
                      <m:t>AB</m:t>
                    </m:r>
                    <m:r>
                      <a:rPr lang="en-US" sz="4400" i="0">
                        <a:latin typeface="Cambria Math" panose="02040503050406030204" pitchFamily="18" charset="0"/>
                      </a:rPr>
                      <m:t>=</m:t>
                    </m:r>
                    <m:r>
                      <a:rPr lang="en-US" sz="4400" i="0">
                        <a:latin typeface="Cambria Math" panose="02040503050406030204" pitchFamily="18" charset="0"/>
                      </a:rPr>
                      <m:t>20</m:t>
                    </m:r>
                    <m:rad>
                      <m:radPr>
                        <m:degHide m:val="on"/>
                        <m:ctrlPr>
                          <a:rPr lang="en-US" sz="4400" i="1">
                            <a:latin typeface="Cambria Math" panose="02040503050406030204" pitchFamily="18" charset="0"/>
                          </a:rPr>
                        </m:ctrlPr>
                      </m:radPr>
                      <m:deg/>
                      <m:e>
                        <m:r>
                          <a:rPr lang="en-US" sz="4400" i="0">
                            <a:latin typeface="Cambria Math" panose="02040503050406030204" pitchFamily="18" charset="0"/>
                          </a:rPr>
                          <m:t>3</m:t>
                        </m:r>
                      </m:e>
                    </m:rad>
                    <m:r>
                      <a:rPr lang="en-US" sz="4400" i="0">
                        <a:latin typeface="Cambria Math" panose="02040503050406030204" pitchFamily="18" charset="0"/>
                      </a:rPr>
                      <m:t>;</m:t>
                    </m:r>
                    <m:r>
                      <m:rPr>
                        <m:sty m:val="p"/>
                      </m:rPr>
                      <a:rPr lang="en-US" sz="4400" i="0">
                        <a:latin typeface="Cambria Math" panose="02040503050406030204" pitchFamily="18" charset="0"/>
                      </a:rPr>
                      <m:t>BC</m:t>
                    </m:r>
                    <m:r>
                      <a:rPr lang="en-US" sz="4400" i="0">
                        <a:latin typeface="Cambria Math" panose="02040503050406030204" pitchFamily="18" charset="0"/>
                      </a:rPr>
                      <m:t>=</m:t>
                    </m:r>
                    <m:r>
                      <a:rPr lang="en-US" sz="4400" i="0">
                        <a:latin typeface="Cambria Math" panose="02040503050406030204" pitchFamily="18" charset="0"/>
                      </a:rPr>
                      <m:t>40</m:t>
                    </m:r>
                  </m:oMath>
                </a14:m>
                <a:r>
                  <a:rPr lang="en-US" sz="4400" dirty="0">
                    <a:latin typeface="Arial" panose="020B0604020202090204" pitchFamily="34" charset="0"/>
                    <a:cs typeface="Arial" panose="020B0604020202090204" pitchFamily="34" charset="0"/>
                  </a:rPr>
                  <a:t>.</a:t>
                </a:r>
                <a:endParaRPr lang="en-US" sz="4400" dirty="0">
                  <a:latin typeface="Arial" panose="020B0604020202090204" pitchFamily="34" charset="0"/>
                  <a:cs typeface="Arial" panose="020B060402020209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10058400" y="4358518"/>
                <a:ext cx="7010398" cy="1676400"/>
              </a:xfrm>
              <a:prstGeom prst="rect">
                <a:avLst/>
              </a:prstGeom>
              <a:blipFill rotWithShape="1">
                <a:blip r:embed="rId3"/>
                <a:stretch>
                  <a:fillRect l="-181" t="-788" r="-172" b="-727"/>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1219201" y="4337655"/>
                <a:ext cx="70104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dirty="0">
                    <a:latin typeface="Arial" panose="020B0604020202090204" pitchFamily="34" charset="0"/>
                    <a:cs typeface="Arial" panose="020B0604020202090204" pitchFamily="34" charset="0"/>
                  </a:rPr>
                  <a:t>A. </a:t>
                </a:r>
                <a14:m>
                  <m:oMath xmlns:m="http://schemas.openxmlformats.org/officeDocument/2006/math">
                    <m:r>
                      <m:rPr>
                        <m:sty m:val="p"/>
                      </m:rPr>
                      <a:rPr lang="en-US" sz="4400" i="0">
                        <a:latin typeface="Cambria Math" panose="02040503050406030204" pitchFamily="18" charset="0"/>
                      </a:rPr>
                      <m:t>AB</m:t>
                    </m:r>
                    <m:r>
                      <a:rPr lang="en-US" sz="4400" i="0">
                        <a:latin typeface="Cambria Math" panose="02040503050406030204" pitchFamily="18" charset="0"/>
                      </a:rPr>
                      <m:t>=</m:t>
                    </m:r>
                    <m:r>
                      <a:rPr lang="en-US" sz="4400" i="0">
                        <a:latin typeface="Cambria Math" panose="02040503050406030204" pitchFamily="18" charset="0"/>
                      </a:rPr>
                      <m:t>20</m:t>
                    </m:r>
                    <m:rad>
                      <m:radPr>
                        <m:degHide m:val="on"/>
                        <m:ctrlPr>
                          <a:rPr lang="en-US" sz="4400" i="1">
                            <a:latin typeface="Cambria Math" panose="02040503050406030204" pitchFamily="18" charset="0"/>
                          </a:rPr>
                        </m:ctrlPr>
                      </m:radPr>
                      <m:deg/>
                      <m:e>
                        <m:r>
                          <a:rPr lang="en-US" sz="4400" i="0">
                            <a:latin typeface="Cambria Math" panose="02040503050406030204" pitchFamily="18" charset="0"/>
                          </a:rPr>
                          <m:t>3</m:t>
                        </m:r>
                      </m:e>
                    </m:rad>
                    <m:r>
                      <a:rPr lang="en-US" sz="4400" i="0">
                        <a:latin typeface="Cambria Math" panose="02040503050406030204" pitchFamily="18" charset="0"/>
                      </a:rPr>
                      <m:t>;</m:t>
                    </m:r>
                    <m:r>
                      <m:rPr>
                        <m:sty m:val="p"/>
                      </m:rPr>
                      <a:rPr lang="en-US" sz="4400" i="0">
                        <a:latin typeface="Cambria Math" panose="02040503050406030204" pitchFamily="18" charset="0"/>
                      </a:rPr>
                      <m:t>BC</m:t>
                    </m:r>
                    <m:r>
                      <a:rPr lang="en-US" sz="4400" i="0">
                        <a:latin typeface="Cambria Math" panose="02040503050406030204" pitchFamily="18" charset="0"/>
                      </a:rPr>
                      <m:t>=</m:t>
                    </m:r>
                    <m:r>
                      <a:rPr lang="en-US" sz="4400" i="0">
                        <a:latin typeface="Cambria Math" panose="02040503050406030204" pitchFamily="18" charset="0"/>
                      </a:rPr>
                      <m:t>40</m:t>
                    </m:r>
                    <m:rad>
                      <m:radPr>
                        <m:degHide m:val="on"/>
                        <m:ctrlPr>
                          <a:rPr lang="en-US" sz="4400" i="1">
                            <a:latin typeface="Cambria Math" panose="02040503050406030204" pitchFamily="18" charset="0"/>
                          </a:rPr>
                        </m:ctrlPr>
                      </m:radPr>
                      <m:deg/>
                      <m:e>
                        <m:r>
                          <a:rPr lang="en-US" sz="4400" i="0">
                            <a:latin typeface="Cambria Math" panose="02040503050406030204" pitchFamily="18" charset="0"/>
                          </a:rPr>
                          <m:t>3</m:t>
                        </m:r>
                      </m:e>
                    </m:rad>
                  </m:oMath>
                </a14:m>
                <a:r>
                  <a:rPr lang="en-US" sz="4400" dirty="0">
                    <a:latin typeface="Arial" panose="020B0604020202090204" pitchFamily="34" charset="0"/>
                    <a:cs typeface="Arial" panose="020B0604020202090204" pitchFamily="34" charset="0"/>
                  </a:rPr>
                  <a:t>.</a:t>
                </a:r>
                <a:r>
                  <a:rPr lang="en-US" sz="4400" dirty="0">
                    <a:effectLst/>
                    <a:latin typeface="Arial" panose="020B0604020202090204" pitchFamily="34" charset="0"/>
                    <a:cs typeface="Arial" panose="020B0604020202090204" pitchFamily="34" charset="0"/>
                  </a:rPr>
                  <a:t> </a:t>
                </a:r>
                <a:endParaRPr lang="en-US" sz="4400" dirty="0">
                  <a:latin typeface="Arial" panose="020B0604020202090204" pitchFamily="34" charset="0"/>
                  <a:cs typeface="Arial" panose="020B060402020209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1219201" y="4337655"/>
                <a:ext cx="7010400" cy="1676400"/>
              </a:xfrm>
              <a:prstGeom prst="rect">
                <a:avLst/>
              </a:prstGeom>
              <a:blipFill rotWithShape="1">
                <a:blip r:embed="rId4"/>
                <a:stretch>
                  <a:fillRect l="-181" t="-794" r="-181" b="-721"/>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10058400" y="7037130"/>
                <a:ext cx="7010398"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marR="30480" algn="ctr">
                  <a:spcBef>
                    <a:spcPts val="600"/>
                  </a:spcBef>
                  <a:spcAft>
                    <a:spcPts val="600"/>
                  </a:spcAft>
                </a:pPr>
                <a:r>
                  <a:rPr lang="vi-VN" sz="4400" dirty="0">
                    <a:effectLst/>
                    <a:latin typeface="Arial" panose="020B0604020202090204" pitchFamily="34" charset="0"/>
                    <a:ea typeface="Times New Roman" panose="02020503050405090304" pitchFamily="18" charset="0"/>
                    <a:cs typeface="Arial" panose="020B0604020202090204" pitchFamily="34" charset="0"/>
                  </a:rPr>
                  <a:t>D. </a:t>
                </a:r>
                <a14:m>
                  <m:oMath xmlns:m="http://schemas.openxmlformats.org/officeDocument/2006/math">
                    <m:r>
                      <m:rPr>
                        <m:sty m:val="p"/>
                      </m:rPr>
                      <a:rPr lang="en-US" sz="4400" i="0">
                        <a:effectLst/>
                        <a:latin typeface="Cambria Math" panose="02040503050406030204" pitchFamily="18" charset="0"/>
                        <a:ea typeface="Times New Roman" panose="02020503050405090304" pitchFamily="18" charset="0"/>
                      </a:rPr>
                      <m:t>AB</m:t>
                    </m:r>
                    <m:r>
                      <a:rPr lang="en-US" sz="4400" i="0">
                        <a:effectLst/>
                        <a:latin typeface="Cambria Math" panose="02040503050406030204" pitchFamily="18" charset="0"/>
                        <a:ea typeface="Times New Roman" panose="02020503050405090304" pitchFamily="18" charset="0"/>
                      </a:rPr>
                      <m:t>=</m:t>
                    </m:r>
                    <m:r>
                      <a:rPr lang="en-US" sz="4400" i="0">
                        <a:effectLst/>
                        <a:latin typeface="Cambria Math" panose="02040503050406030204" pitchFamily="18" charset="0"/>
                        <a:ea typeface="Times New Roman" panose="02020503050405090304" pitchFamily="18" charset="0"/>
                      </a:rPr>
                      <m:t>20</m:t>
                    </m:r>
                    <m:r>
                      <a:rPr lang="en-US" sz="4400" i="0">
                        <a:effectLst/>
                        <a:latin typeface="Cambria Math" panose="02040503050406030204" pitchFamily="18" charset="0"/>
                        <a:ea typeface="Times New Roman" panose="02020503050405090304" pitchFamily="18" charset="0"/>
                      </a:rPr>
                      <m:t>;</m:t>
                    </m:r>
                    <m:r>
                      <m:rPr>
                        <m:sty m:val="p"/>
                      </m:rPr>
                      <a:rPr lang="en-US" sz="4400" i="0">
                        <a:effectLst/>
                        <a:latin typeface="Cambria Math" panose="02040503050406030204" pitchFamily="18" charset="0"/>
                        <a:ea typeface="Times New Roman" panose="02020503050405090304" pitchFamily="18" charset="0"/>
                      </a:rPr>
                      <m:t>BC</m:t>
                    </m:r>
                    <m:r>
                      <a:rPr lang="en-US" sz="4400" i="0">
                        <a:effectLst/>
                        <a:latin typeface="Cambria Math" panose="02040503050406030204" pitchFamily="18" charset="0"/>
                        <a:ea typeface="Times New Roman" panose="02020503050405090304" pitchFamily="18" charset="0"/>
                      </a:rPr>
                      <m:t>=</m:t>
                    </m:r>
                    <m:r>
                      <a:rPr lang="en-US" sz="4400" i="0">
                        <a:effectLst/>
                        <a:latin typeface="Cambria Math" panose="02040503050406030204" pitchFamily="18" charset="0"/>
                        <a:ea typeface="Times New Roman" panose="02020503050405090304" pitchFamily="18" charset="0"/>
                      </a:rPr>
                      <m:t>40</m:t>
                    </m:r>
                    <m:rad>
                      <m:radPr>
                        <m:degHide m:val="on"/>
                        <m:ctrlPr>
                          <a:rPr lang="en-US" sz="4400" i="1">
                            <a:effectLst/>
                            <a:latin typeface="Cambria Math" panose="02040503050406030204" pitchFamily="18" charset="0"/>
                            <a:ea typeface="Times New Roman" panose="02020503050405090304" pitchFamily="18" charset="0"/>
                          </a:rPr>
                        </m:ctrlPr>
                      </m:radPr>
                      <m:deg/>
                      <m:e>
                        <m:r>
                          <a:rPr lang="en-US" sz="4400" i="0">
                            <a:effectLst/>
                            <a:latin typeface="Cambria Math" panose="02040503050406030204" pitchFamily="18" charset="0"/>
                            <a:ea typeface="Times New Roman" panose="02020503050405090304" pitchFamily="18" charset="0"/>
                          </a:rPr>
                          <m:t>3</m:t>
                        </m:r>
                      </m:e>
                    </m:rad>
                    <m:r>
                      <a:rPr lang="en-US" sz="4400" b="0" i="0" smtClean="0">
                        <a:effectLst/>
                        <a:latin typeface="Cambria Math" panose="02040503050406030204" pitchFamily="18" charset="0"/>
                        <a:ea typeface="Times New Roman" panose="02020503050405090304" pitchFamily="18" charset="0"/>
                      </a:rPr>
                      <m:t>.</m:t>
                    </m:r>
                  </m:oMath>
                </a14:m>
                <a:endParaRPr lang="en-US" sz="4400" dirty="0">
                  <a:effectLst/>
                  <a:latin typeface="Arial" panose="020B0604020202090204" pitchFamily="34" charset="0"/>
                  <a:ea typeface="Times New Roman" panose="02020503050405090304" pitchFamily="18" charset="0"/>
                  <a:cs typeface="Arial" panose="020B060402020209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0058400" y="7037130"/>
                <a:ext cx="7010398" cy="1676400"/>
              </a:xfrm>
              <a:prstGeom prst="rect">
                <a:avLst/>
              </a:prstGeom>
              <a:blipFill rotWithShape="1">
                <a:blip r:embed="rId5"/>
                <a:stretch>
                  <a:fillRect l="-181" t="-761" r="-172" b="-754"/>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0058400" y="4333770"/>
                <a:ext cx="7010398" cy="16764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400" dirty="0">
                    <a:latin typeface="Arial" panose="020B0604020202090204" pitchFamily="34" charset="0"/>
                    <a:cs typeface="Arial" panose="020B0604020202090204" pitchFamily="34" charset="0"/>
                  </a:rPr>
                  <a:t>B. </a:t>
                </a:r>
                <a14:m>
                  <m:oMath xmlns:m="http://schemas.openxmlformats.org/officeDocument/2006/math">
                    <m:r>
                      <m:rPr>
                        <m:sty m:val="p"/>
                      </m:rPr>
                      <a:rPr lang="en-US" sz="4400" i="0">
                        <a:latin typeface="Cambria Math" panose="02040503050406030204" pitchFamily="18" charset="0"/>
                      </a:rPr>
                      <m:t>AB</m:t>
                    </m:r>
                    <m:r>
                      <a:rPr lang="en-US" sz="4400" i="0">
                        <a:latin typeface="Cambria Math" panose="02040503050406030204" pitchFamily="18" charset="0"/>
                      </a:rPr>
                      <m:t>=</m:t>
                    </m:r>
                    <m:r>
                      <a:rPr lang="en-US" sz="4400" i="0">
                        <a:latin typeface="Cambria Math" panose="02040503050406030204" pitchFamily="18" charset="0"/>
                      </a:rPr>
                      <m:t>20</m:t>
                    </m:r>
                    <m:rad>
                      <m:radPr>
                        <m:degHide m:val="on"/>
                        <m:ctrlPr>
                          <a:rPr lang="en-US" sz="4400" i="1">
                            <a:latin typeface="Cambria Math" panose="02040503050406030204" pitchFamily="18" charset="0"/>
                          </a:rPr>
                        </m:ctrlPr>
                      </m:radPr>
                      <m:deg/>
                      <m:e>
                        <m:r>
                          <a:rPr lang="en-US" sz="4400" i="0">
                            <a:latin typeface="Cambria Math" panose="02040503050406030204" pitchFamily="18" charset="0"/>
                          </a:rPr>
                          <m:t>3</m:t>
                        </m:r>
                      </m:e>
                    </m:rad>
                    <m:r>
                      <a:rPr lang="en-US" sz="4400" i="0">
                        <a:latin typeface="Cambria Math" panose="02040503050406030204" pitchFamily="18" charset="0"/>
                      </a:rPr>
                      <m:t>;</m:t>
                    </m:r>
                    <m:r>
                      <m:rPr>
                        <m:sty m:val="p"/>
                      </m:rPr>
                      <a:rPr lang="en-US" sz="4400" i="0">
                        <a:latin typeface="Cambria Math" panose="02040503050406030204" pitchFamily="18" charset="0"/>
                      </a:rPr>
                      <m:t>BC</m:t>
                    </m:r>
                    <m:r>
                      <a:rPr lang="en-US" sz="4400" i="0">
                        <a:latin typeface="Cambria Math" panose="02040503050406030204" pitchFamily="18" charset="0"/>
                      </a:rPr>
                      <m:t>=</m:t>
                    </m:r>
                    <m:r>
                      <a:rPr lang="en-US" sz="4400" i="0">
                        <a:latin typeface="Cambria Math" panose="02040503050406030204" pitchFamily="18" charset="0"/>
                      </a:rPr>
                      <m:t>40</m:t>
                    </m:r>
                  </m:oMath>
                </a14:m>
                <a:r>
                  <a:rPr lang="en-US" sz="4400" dirty="0">
                    <a:latin typeface="Arial" panose="020B0604020202090204" pitchFamily="34" charset="0"/>
                    <a:cs typeface="Arial" panose="020B0604020202090204" pitchFamily="34" charset="0"/>
                  </a:rPr>
                  <a:t>.</a:t>
                </a:r>
                <a:endParaRPr lang="en-US" sz="4400" dirty="0">
                  <a:latin typeface="Arial" panose="020B0604020202090204" pitchFamily="34" charset="0"/>
                  <a:cs typeface="Arial" panose="020B060402020209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0058400" y="4333770"/>
                <a:ext cx="7010398" cy="1676400"/>
              </a:xfrm>
              <a:prstGeom prst="rect">
                <a:avLst/>
              </a:prstGeom>
              <a:blipFill rotWithShape="1">
                <a:blip r:embed="rId6"/>
                <a:stretch>
                  <a:fillRect t="-32" r="9" b="32"/>
                </a:stretch>
              </a:blipFill>
              <a:ln>
                <a:noFill/>
              </a:ln>
            </p:spPr>
            <p:style>
              <a:lnRef idx="0">
                <a:scrgbClr r="0" g="0" b="0"/>
              </a:lnRef>
              <a:fillRef idx="0">
                <a:scrgbClr r="0" g="0" b="0"/>
              </a:fillRef>
              <a:effectRef idx="0">
                <a:scrgbClr r="0" g="0" b="0"/>
              </a:effectRef>
              <a:fontRef idx="minor">
                <a:schemeClr val="lt1"/>
              </a:fontRef>
            </p:style>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10" name="TextBox 9"/>
              <p:cNvSpPr txBox="1"/>
              <p:nvPr/>
            </p:nvSpPr>
            <p:spPr>
              <a:xfrm>
                <a:off x="990599" y="1002437"/>
                <a:ext cx="16306800" cy="2627129"/>
              </a:xfrm>
              <a:prstGeom prst="rect">
                <a:avLst/>
              </a:prstGeom>
              <a:noFill/>
            </p:spPr>
            <p:txBody>
              <a:bodyPr wrap="square">
                <a:spAutoFit/>
              </a:bodyPr>
              <a:lstStyle/>
              <a:p>
                <a:pPr marR="30480" algn="ctr">
                  <a:lnSpc>
                    <a:spcPct val="200000"/>
                  </a:lnSpc>
                  <a:spcBef>
                    <a:spcPts val="600"/>
                  </a:spcBef>
                  <a:spcAft>
                    <a:spcPts val="600"/>
                  </a:spcAft>
                </a:pPr>
                <a:r>
                  <a:rPr lang="vi-VN" sz="4400" b="1" dirty="0">
                    <a:solidFill>
                      <a:schemeClr val="accent3">
                        <a:lumMod val="50000"/>
                      </a:schemeClr>
                    </a:solidFill>
                    <a:effectLst/>
                    <a:latin typeface="Arial" panose="020B0604020202090204" pitchFamily="34" charset="0"/>
                    <a:ea typeface="Cambria Math" panose="02040503050406030204" pitchFamily="18" charset="0"/>
                    <a:cs typeface="Arial" panose="020B0604020202090204" pitchFamily="34" charset="0"/>
                  </a:rPr>
                  <a:t>Câu 3.</a:t>
                </a:r>
                <a:r>
                  <a:rPr lang="vi-VN" sz="4400" dirty="0">
                    <a:solidFill>
                      <a:schemeClr val="accent3">
                        <a:lumMod val="50000"/>
                      </a:schemeClr>
                    </a:solidFill>
                    <a:effectLst/>
                    <a:latin typeface="Arial" panose="020B0604020202090204" pitchFamily="34" charset="0"/>
                    <a:ea typeface="Cambria Math" panose="02040503050406030204" pitchFamily="18" charset="0"/>
                    <a:cs typeface="Arial" panose="020B0604020202090204" pitchFamily="34" charset="0"/>
                  </a:rPr>
                  <a:t> </a:t>
                </a:r>
                <a:r>
                  <a:rPr lang="vi-VN" sz="4400" dirty="0">
                    <a:latin typeface="Arial" panose="020B0604020202090204" pitchFamily="34" charset="0"/>
                    <a:cs typeface="Arial" panose="020B0604020202090204" pitchFamily="34" charset="0"/>
                  </a:rPr>
                  <a:t>Cho tam giác </a:t>
                </a:r>
                <a14:m>
                  <m:oMath xmlns:m="http://schemas.openxmlformats.org/officeDocument/2006/math">
                    <m:r>
                      <m:rPr>
                        <m:sty m:val="p"/>
                      </m:rPr>
                      <a:rPr lang="vi-VN" sz="4400" i="0">
                        <a:latin typeface="Cambria Math" panose="02040503050406030204" pitchFamily="18" charset="0"/>
                      </a:rPr>
                      <m:t>ABC</m:t>
                    </m:r>
                  </m:oMath>
                </a14:m>
                <a:r>
                  <a:rPr lang="vi-VN" sz="4400" dirty="0">
                    <a:latin typeface="Arial" panose="020B0604020202090204" pitchFamily="34" charset="0"/>
                    <a:cs typeface="Arial" panose="020B0604020202090204" pitchFamily="34" charset="0"/>
                  </a:rPr>
                  <a:t> vuông tại </a:t>
                </a:r>
                <a14:m>
                  <m:oMath xmlns:m="http://schemas.openxmlformats.org/officeDocument/2006/math">
                    <m:r>
                      <m:rPr>
                        <m:sty m:val="p"/>
                      </m:rPr>
                      <a:rPr lang="vi-VN" sz="4400" i="0">
                        <a:latin typeface="Cambria Math" panose="02040503050406030204" pitchFamily="18" charset="0"/>
                      </a:rPr>
                      <m:t>A</m:t>
                    </m:r>
                  </m:oMath>
                </a14:m>
                <a:r>
                  <a:rPr lang="vi-VN" sz="4400" dirty="0">
                    <a:latin typeface="Arial" panose="020B0604020202090204" pitchFamily="34" charset="0"/>
                    <a:cs typeface="Arial" panose="020B0604020202090204" pitchFamily="34" charset="0"/>
                  </a:rPr>
                  <a:t>, có </a:t>
                </a:r>
                <a14:m>
                  <m:oMath xmlns:m="http://schemas.openxmlformats.org/officeDocument/2006/math">
                    <m:r>
                      <m:rPr>
                        <m:sty m:val="p"/>
                      </m:rPr>
                      <a:rPr lang="vi-VN" sz="4400" i="0">
                        <a:latin typeface="Cambria Math" panose="02040503050406030204" pitchFamily="18" charset="0"/>
                      </a:rPr>
                      <m:t>BC</m:t>
                    </m:r>
                    <m:r>
                      <a:rPr lang="vi-VN" sz="4400" i="0">
                        <a:latin typeface="Cambria Math" panose="02040503050406030204" pitchFamily="18" charset="0"/>
                      </a:rPr>
                      <m:t>=</m:t>
                    </m:r>
                    <m:r>
                      <a:rPr lang="vi-VN" sz="4400" i="0">
                        <a:latin typeface="Cambria Math" panose="02040503050406030204" pitchFamily="18" charset="0"/>
                      </a:rPr>
                      <m:t>15</m:t>
                    </m:r>
                    <m:r>
                      <m:rPr>
                        <m:sty m:val="p"/>
                      </m:rPr>
                      <a:rPr lang="vi-VN" sz="4400" i="0">
                        <a:latin typeface="Cambria Math" panose="02040503050406030204" pitchFamily="18" charset="0"/>
                      </a:rPr>
                      <m:t>cm</m:t>
                    </m:r>
                    <m:r>
                      <a:rPr lang="vi-VN" sz="4400" i="0">
                        <a:latin typeface="Cambria Math" panose="02040503050406030204" pitchFamily="18" charset="0"/>
                      </a:rPr>
                      <m:t>, </m:t>
                    </m:r>
                    <m:acc>
                      <m:accPr>
                        <m:ctrlPr>
                          <a:rPr lang="en-US" sz="4400" i="1">
                            <a:latin typeface="Cambria Math" panose="02040503050406030204" pitchFamily="18" charset="0"/>
                          </a:rPr>
                        </m:ctrlPr>
                      </m:accPr>
                      <m:e>
                        <m:r>
                          <m:rPr>
                            <m:sty m:val="p"/>
                          </m:rPr>
                          <a:rPr lang="vi-VN" sz="4400" i="0">
                            <a:latin typeface="Cambria Math" panose="02040503050406030204" pitchFamily="18" charset="0"/>
                          </a:rPr>
                          <m:t>B</m:t>
                        </m:r>
                      </m:e>
                    </m:acc>
                    <m:r>
                      <a:rPr lang="vi-VN" sz="4400" i="0">
                        <a:latin typeface="Cambria Math" panose="02040503050406030204" pitchFamily="18" charset="0"/>
                      </a:rPr>
                      <m:t>=</m:t>
                    </m:r>
                    <m:r>
                      <a:rPr lang="vi-VN" sz="4400" i="0">
                        <a:latin typeface="Cambria Math" panose="02040503050406030204" pitchFamily="18" charset="0"/>
                      </a:rPr>
                      <m:t>55</m:t>
                    </m:r>
                    <m:r>
                      <a:rPr lang="vi-VN" sz="4400" i="0">
                        <a:latin typeface="Cambria Math" panose="02040503050406030204" pitchFamily="18" charset="0"/>
                      </a:rPr>
                      <m:t>°</m:t>
                    </m:r>
                  </m:oMath>
                </a14:m>
                <a:r>
                  <a:rPr lang="vi-VN" sz="4400" dirty="0">
                    <a:latin typeface="Arial" panose="020B0604020202090204" pitchFamily="34" charset="0"/>
                    <a:cs typeface="Arial" panose="020B0604020202090204" pitchFamily="34" charset="0"/>
                  </a:rPr>
                  <a:t>. Tính </a:t>
                </a:r>
                <a14:m>
                  <m:oMath xmlns:m="http://schemas.openxmlformats.org/officeDocument/2006/math">
                    <m:r>
                      <m:rPr>
                        <m:sty m:val="p"/>
                      </m:rPr>
                      <a:rPr lang="vi-VN" sz="4400" i="0">
                        <a:latin typeface="Cambria Math" panose="02040503050406030204" pitchFamily="18" charset="0"/>
                      </a:rPr>
                      <m:t>AC</m:t>
                    </m:r>
                  </m:oMath>
                </a14:m>
                <a:r>
                  <a:rPr lang="vi-VN" sz="4400" dirty="0">
                    <a:latin typeface="Arial" panose="020B0604020202090204" pitchFamily="34" charset="0"/>
                    <a:cs typeface="Arial" panose="020B0604020202090204" pitchFamily="34" charset="0"/>
                  </a:rPr>
                  <a:t> (làm tròn đến chữ số thập phân thứ hai).</a:t>
                </a:r>
                <a:endParaRPr lang="en-US" sz="4400" dirty="0">
                  <a:latin typeface="Arial" panose="020B060402020209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990599" y="1002437"/>
                <a:ext cx="16306800" cy="2627129"/>
              </a:xfrm>
              <a:prstGeom prst="rect">
                <a:avLst/>
              </a:prstGeom>
              <a:blipFill rotWithShape="1">
                <a:blip r:embed="rId1"/>
                <a:stretch>
                  <a:fillRect l="-4" t="-15" r="4" b="-19292"/>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2057398" y="7098243"/>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dirty="0">
                    <a:latin typeface="Arial" panose="020B0604020202090204" pitchFamily="34" charset="0"/>
                    <a:cs typeface="Arial" panose="020B0604020202090204" pitchFamily="34" charset="0"/>
                  </a:rPr>
                  <a:t>C. </a:t>
                </a:r>
                <a14:m>
                  <m:oMath xmlns:m="http://schemas.openxmlformats.org/officeDocument/2006/math">
                    <m:r>
                      <a:rPr lang="vi-VN" sz="4400" i="0">
                        <a:latin typeface="Cambria Math" panose="02040503050406030204" pitchFamily="18" charset="0"/>
                      </a:rPr>
                      <m:t>12</m:t>
                    </m:r>
                    <m:r>
                      <a:rPr lang="vi-VN" sz="4400" i="0">
                        <a:latin typeface="Cambria Math" panose="02040503050406030204" pitchFamily="18" charset="0"/>
                      </a:rPr>
                      <m:t>,</m:t>
                    </m:r>
                    <m:r>
                      <a:rPr lang="vi-VN" sz="4400" i="0">
                        <a:latin typeface="Cambria Math" panose="02040503050406030204" pitchFamily="18" charset="0"/>
                      </a:rPr>
                      <m:t>29</m:t>
                    </m:r>
                    <m:r>
                      <m:rPr>
                        <m:sty m:val="p"/>
                      </m:rPr>
                      <a:rPr lang="vi-VN" sz="4400" i="0">
                        <a:latin typeface="Cambria Math" panose="02040503050406030204" pitchFamily="18" charset="0"/>
                      </a:rPr>
                      <m:t>cm</m:t>
                    </m:r>
                    <m:r>
                      <a:rPr lang="vi-VN" sz="4400" i="0">
                        <a:latin typeface="Cambria Math" panose="02040503050406030204" pitchFamily="18" charset="0"/>
                      </a:rPr>
                      <m:t> </m:t>
                    </m:r>
                  </m:oMath>
                </a14:m>
                <a:endParaRPr lang="en-US" sz="4400" dirty="0">
                  <a:latin typeface="Arial" panose="020B0604020202090204" pitchFamily="34" charset="0"/>
                  <a:cs typeface="Arial" panose="020B060402020209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2057398" y="7098243"/>
                <a:ext cx="5562600" cy="1676400"/>
              </a:xfrm>
              <a:prstGeom prst="rect">
                <a:avLst/>
              </a:prstGeom>
              <a:blipFill rotWithShape="1">
                <a:blip r:embed="rId2"/>
                <a:stretch>
                  <a:fillRect l="-240" t="-770" r="-217" b="-745"/>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10668000" y="4430550"/>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dirty="0">
                    <a:latin typeface="Arial" panose="020B0604020202090204" pitchFamily="34" charset="0"/>
                    <a:cs typeface="Arial" panose="020B0604020202090204" pitchFamily="34" charset="0"/>
                  </a:rPr>
                  <a:t>B. </a:t>
                </a:r>
                <a14:m>
                  <m:oMath xmlns:m="http://schemas.openxmlformats.org/officeDocument/2006/math">
                    <m:r>
                      <a:rPr lang="vi-VN" sz="4400" i="0">
                        <a:latin typeface="Cambria Math" panose="02040503050406030204" pitchFamily="18" charset="0"/>
                      </a:rPr>
                      <m:t>13</m:t>
                    </m:r>
                    <m:r>
                      <a:rPr lang="vi-VN" sz="4400" i="0">
                        <a:latin typeface="Cambria Math" panose="02040503050406030204" pitchFamily="18" charset="0"/>
                      </a:rPr>
                      <m:t>,</m:t>
                    </m:r>
                    <m:r>
                      <a:rPr lang="vi-VN" sz="4400" i="0">
                        <a:latin typeface="Cambria Math" panose="02040503050406030204" pitchFamily="18" charset="0"/>
                      </a:rPr>
                      <m:t>9</m:t>
                    </m:r>
                    <m:r>
                      <m:rPr>
                        <m:sty m:val="p"/>
                      </m:rPr>
                      <a:rPr lang="vi-VN" sz="4400" i="0">
                        <a:latin typeface="Cambria Math" panose="02040503050406030204" pitchFamily="18" charset="0"/>
                      </a:rPr>
                      <m:t>cm</m:t>
                    </m:r>
                  </m:oMath>
                </a14:m>
                <a:r>
                  <a:rPr lang="en-US" sz="4400" dirty="0">
                    <a:effectLst/>
                    <a:latin typeface="Arial" panose="020B0604020202090204" pitchFamily="34" charset="0"/>
                    <a:cs typeface="Arial" panose="020B0604020202090204" pitchFamily="34" charset="0"/>
                  </a:rPr>
                  <a:t> </a:t>
                </a:r>
                <a:endParaRPr lang="en-US" sz="4400" dirty="0">
                  <a:latin typeface="Arial" panose="020B0604020202090204" pitchFamily="34" charset="0"/>
                  <a:cs typeface="Arial" panose="020B060402020209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10668000" y="4430550"/>
                <a:ext cx="5562600" cy="1676400"/>
              </a:xfrm>
              <a:prstGeom prst="rect">
                <a:avLst/>
              </a:prstGeom>
              <a:blipFill rotWithShape="1">
                <a:blip r:embed="rId3"/>
                <a:stretch>
                  <a:fillRect l="-228" t="-767" r="-228" b="-748"/>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2057398" y="4478958"/>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dirty="0">
                    <a:latin typeface="Arial" panose="020B0604020202090204" pitchFamily="34" charset="0"/>
                    <a:cs typeface="Arial" panose="020B0604020202090204" pitchFamily="34" charset="0"/>
                  </a:rPr>
                  <a:t>A. </a:t>
                </a:r>
                <a14:m>
                  <m:oMath xmlns:m="http://schemas.openxmlformats.org/officeDocument/2006/math">
                    <m:r>
                      <a:rPr lang="vi-VN" sz="4400" i="0">
                        <a:latin typeface="Cambria Math" panose="02040503050406030204" pitchFamily="18" charset="0"/>
                      </a:rPr>
                      <m:t>21</m:t>
                    </m:r>
                    <m:r>
                      <a:rPr lang="vi-VN" sz="4400" i="0">
                        <a:latin typeface="Cambria Math" panose="02040503050406030204" pitchFamily="18" charset="0"/>
                      </a:rPr>
                      <m:t>,</m:t>
                    </m:r>
                    <m:r>
                      <a:rPr lang="vi-VN" sz="4400" i="0">
                        <a:latin typeface="Cambria Math" panose="02040503050406030204" pitchFamily="18" charset="0"/>
                      </a:rPr>
                      <m:t>2</m:t>
                    </m:r>
                    <m:r>
                      <m:rPr>
                        <m:sty m:val="p"/>
                      </m:rPr>
                      <a:rPr lang="vi-VN" sz="4400" i="0">
                        <a:latin typeface="Cambria Math" panose="02040503050406030204" pitchFamily="18" charset="0"/>
                      </a:rPr>
                      <m:t>cm</m:t>
                    </m:r>
                  </m:oMath>
                </a14:m>
                <a:r>
                  <a:rPr lang="en-US" sz="4400" dirty="0">
                    <a:effectLst/>
                    <a:latin typeface="Arial" panose="020B0604020202090204" pitchFamily="34" charset="0"/>
                    <a:cs typeface="Arial" panose="020B0604020202090204" pitchFamily="34" charset="0"/>
                  </a:rPr>
                  <a:t> </a:t>
                </a:r>
                <a:endParaRPr lang="en-US" sz="4400" dirty="0">
                  <a:latin typeface="Arial" panose="020B0604020202090204" pitchFamily="34" charset="0"/>
                  <a:cs typeface="Arial" panose="020B060402020209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2057398" y="4478958"/>
                <a:ext cx="5562600" cy="1676400"/>
              </a:xfrm>
              <a:prstGeom prst="rect">
                <a:avLst/>
              </a:prstGeom>
              <a:blipFill rotWithShape="1">
                <a:blip r:embed="rId4"/>
                <a:stretch>
                  <a:fillRect l="-240" t="-776" r="-217" b="-740"/>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10668000" y="7098243"/>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marR="30480" algn="ctr">
                  <a:spcBef>
                    <a:spcPts val="600"/>
                  </a:spcBef>
                  <a:spcAft>
                    <a:spcPts val="600"/>
                  </a:spcAft>
                </a:pPr>
                <a:r>
                  <a:rPr lang="vi-VN" sz="4400" dirty="0">
                    <a:latin typeface="Arial" panose="020B0604020202090204" pitchFamily="34" charset="0"/>
                    <a:cs typeface="Arial" panose="020B0604020202090204" pitchFamily="34" charset="0"/>
                  </a:rPr>
                  <a:t>D. </a:t>
                </a:r>
                <a14:m>
                  <m:oMath xmlns:m="http://schemas.openxmlformats.org/officeDocument/2006/math">
                    <m:r>
                      <a:rPr lang="vi-VN" sz="4400" i="0">
                        <a:latin typeface="Cambria Math" panose="02040503050406030204" pitchFamily="18" charset="0"/>
                      </a:rPr>
                      <m:t>12</m:t>
                    </m:r>
                    <m:r>
                      <a:rPr lang="vi-VN" sz="4400" i="0">
                        <a:latin typeface="Cambria Math" panose="02040503050406030204" pitchFamily="18" charset="0"/>
                      </a:rPr>
                      <m:t>,</m:t>
                    </m:r>
                    <m:r>
                      <a:rPr lang="vi-VN" sz="4400" i="0">
                        <a:latin typeface="Cambria Math" panose="02040503050406030204" pitchFamily="18" charset="0"/>
                      </a:rPr>
                      <m:t>92</m:t>
                    </m:r>
                    <m:r>
                      <m:rPr>
                        <m:sty m:val="p"/>
                      </m:rPr>
                      <a:rPr lang="vi-VN" sz="4400" i="0">
                        <a:latin typeface="Cambria Math" panose="02040503050406030204" pitchFamily="18" charset="0"/>
                      </a:rPr>
                      <m:t>cm</m:t>
                    </m:r>
                    <m:r>
                      <a:rPr lang="vi-VN" sz="4400" i="0">
                        <a:latin typeface="Cambria Math" panose="02040503050406030204" pitchFamily="18" charset="0"/>
                      </a:rPr>
                      <m:t>.</m:t>
                    </m:r>
                  </m:oMath>
                </a14:m>
                <a:r>
                  <a:rPr lang="en-US" sz="4400" dirty="0">
                    <a:effectLst/>
                    <a:latin typeface="Arial" panose="020B0604020202090204" pitchFamily="34" charset="0"/>
                    <a:cs typeface="Arial" panose="020B0604020202090204" pitchFamily="34" charset="0"/>
                  </a:rPr>
                  <a:t> </a:t>
                </a:r>
                <a:endParaRPr lang="en-US" sz="4400" dirty="0">
                  <a:effectLst/>
                  <a:latin typeface="Arial" panose="020B0604020202090204" pitchFamily="34" charset="0"/>
                  <a:ea typeface="Times New Roman" panose="02020503050405090304" pitchFamily="18" charset="0"/>
                  <a:cs typeface="Arial" panose="020B060402020209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0668000" y="7098243"/>
                <a:ext cx="5562600" cy="1676400"/>
              </a:xfrm>
              <a:prstGeom prst="rect">
                <a:avLst/>
              </a:prstGeom>
              <a:blipFill rotWithShape="1">
                <a:blip r:embed="rId5"/>
                <a:stretch>
                  <a:fillRect l="-228" t="-770" r="-228" b="-745"/>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2057398" y="7098243"/>
                <a:ext cx="5562600" cy="16764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400" dirty="0">
                    <a:latin typeface="Arial" panose="020B0604020202090204" pitchFamily="34" charset="0"/>
                    <a:cs typeface="Arial" panose="020B0604020202090204" pitchFamily="34" charset="0"/>
                  </a:rPr>
                  <a:t>C. </a:t>
                </a:r>
                <a14:m>
                  <m:oMath xmlns:m="http://schemas.openxmlformats.org/officeDocument/2006/math">
                    <m:r>
                      <a:rPr lang="vi-VN" sz="4400" i="0">
                        <a:latin typeface="Cambria Math" panose="02040503050406030204" pitchFamily="18" charset="0"/>
                      </a:rPr>
                      <m:t>12</m:t>
                    </m:r>
                    <m:r>
                      <a:rPr lang="vi-VN" sz="4400" i="0">
                        <a:latin typeface="Cambria Math" panose="02040503050406030204" pitchFamily="18" charset="0"/>
                      </a:rPr>
                      <m:t>,</m:t>
                    </m:r>
                    <m:r>
                      <a:rPr lang="vi-VN" sz="4400" i="0">
                        <a:latin typeface="Cambria Math" panose="02040503050406030204" pitchFamily="18" charset="0"/>
                      </a:rPr>
                      <m:t>29</m:t>
                    </m:r>
                    <m:r>
                      <m:rPr>
                        <m:sty m:val="p"/>
                      </m:rPr>
                      <a:rPr lang="vi-VN" sz="4400" i="0">
                        <a:latin typeface="Cambria Math" panose="02040503050406030204" pitchFamily="18" charset="0"/>
                      </a:rPr>
                      <m:t>cm</m:t>
                    </m:r>
                    <m:r>
                      <a:rPr lang="vi-VN" sz="4400" i="0">
                        <a:latin typeface="Cambria Math" panose="02040503050406030204" pitchFamily="18" charset="0"/>
                      </a:rPr>
                      <m:t> </m:t>
                    </m:r>
                  </m:oMath>
                </a14:m>
                <a:endParaRPr lang="en-US" sz="4400" dirty="0">
                  <a:latin typeface="Arial" panose="020B0604020202090204" pitchFamily="34" charset="0"/>
                  <a:cs typeface="Arial" panose="020B060402020209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2057398" y="7098243"/>
                <a:ext cx="5562600" cy="1676400"/>
              </a:xfrm>
              <a:prstGeom prst="rect">
                <a:avLst/>
              </a:prstGeom>
              <a:blipFill rotWithShape="1">
                <a:blip r:embed="rId6"/>
                <a:stretch>
                  <a:fillRect l="-11" t="-13" r="11" b="13"/>
                </a:stretch>
              </a:blipFill>
              <a:ln>
                <a:noFill/>
              </a:ln>
            </p:spPr>
            <p:style>
              <a:lnRef idx="0">
                <a:scrgbClr r="0" g="0" b="0"/>
              </a:lnRef>
              <a:fillRef idx="0">
                <a:scrgbClr r="0" g="0" b="0"/>
              </a:fillRef>
              <a:effectRef idx="0">
                <a:scrgbClr r="0" g="0" b="0"/>
              </a:effectRef>
              <a:fontRef idx="minor">
                <a:schemeClr val="lt1"/>
              </a:fontRef>
            </p:style>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10" name="TextBox 9"/>
              <p:cNvSpPr txBox="1"/>
              <p:nvPr/>
            </p:nvSpPr>
            <p:spPr>
              <a:xfrm>
                <a:off x="3136898" y="836482"/>
                <a:ext cx="12014201" cy="2617448"/>
              </a:xfrm>
              <a:prstGeom prst="rect">
                <a:avLst/>
              </a:prstGeom>
              <a:noFill/>
            </p:spPr>
            <p:txBody>
              <a:bodyPr wrap="square">
                <a:spAutoFit/>
              </a:bodyPr>
              <a:lstStyle/>
              <a:p>
                <a:pPr marR="30480" algn="ctr">
                  <a:lnSpc>
                    <a:spcPct val="200000"/>
                  </a:lnSpc>
                  <a:spcBef>
                    <a:spcPts val="600"/>
                  </a:spcBef>
                  <a:spcAft>
                    <a:spcPts val="600"/>
                  </a:spcAft>
                </a:pPr>
                <a:r>
                  <a:rPr lang="vi-VN" sz="4400" b="1" dirty="0">
                    <a:solidFill>
                      <a:schemeClr val="accent3">
                        <a:lumMod val="50000"/>
                      </a:schemeClr>
                    </a:solidFill>
                    <a:effectLst/>
                    <a:latin typeface="Arial" panose="020B0604020202090204" pitchFamily="34" charset="0"/>
                    <a:ea typeface="Cambria Math" panose="02040503050406030204" pitchFamily="18" charset="0"/>
                    <a:cs typeface="Arial" panose="020B0604020202090204" pitchFamily="34" charset="0"/>
                  </a:rPr>
                  <a:t>Câu 4.</a:t>
                </a:r>
                <a:r>
                  <a:rPr lang="vi-VN" sz="4400" dirty="0">
                    <a:solidFill>
                      <a:schemeClr val="accent3">
                        <a:lumMod val="50000"/>
                      </a:schemeClr>
                    </a:solidFill>
                    <a:effectLst/>
                    <a:latin typeface="Arial" panose="020B0604020202090204" pitchFamily="34" charset="0"/>
                    <a:ea typeface="Cambria Math" panose="02040503050406030204" pitchFamily="18" charset="0"/>
                    <a:cs typeface="Arial" panose="020B0604020202090204" pitchFamily="34" charset="0"/>
                  </a:rPr>
                  <a:t> </a:t>
                </a:r>
                <a:r>
                  <a:rPr lang="vi-VN" sz="4400" dirty="0">
                    <a:latin typeface="Arial" panose="020B0604020202090204" pitchFamily="34" charset="0"/>
                    <a:cs typeface="Arial" panose="020B0604020202090204" pitchFamily="34" charset="0"/>
                  </a:rPr>
                  <a:t>Cho tam giác </a:t>
                </a:r>
                <a14:m>
                  <m:oMath xmlns:m="http://schemas.openxmlformats.org/officeDocument/2006/math">
                    <m:r>
                      <m:rPr>
                        <m:sty m:val="p"/>
                      </m:rPr>
                      <a:rPr lang="vi-VN" sz="4400" i="0">
                        <a:latin typeface="Cambria Math" panose="02040503050406030204" pitchFamily="18" charset="0"/>
                      </a:rPr>
                      <m:t>OPQ</m:t>
                    </m:r>
                  </m:oMath>
                </a14:m>
                <a:r>
                  <a:rPr lang="vi-VN" sz="4400" dirty="0">
                    <a:latin typeface="Arial" panose="020B0604020202090204" pitchFamily="34" charset="0"/>
                    <a:cs typeface="Arial" panose="020B0604020202090204" pitchFamily="34" charset="0"/>
                  </a:rPr>
                  <a:t> vuông tại </a:t>
                </a:r>
                <a14:m>
                  <m:oMath xmlns:m="http://schemas.openxmlformats.org/officeDocument/2006/math">
                    <m:r>
                      <m:rPr>
                        <m:sty m:val="p"/>
                      </m:rPr>
                      <a:rPr lang="vi-VN" sz="4400" i="0">
                        <a:latin typeface="Cambria Math" panose="02040503050406030204" pitchFamily="18" charset="0"/>
                      </a:rPr>
                      <m:t>O</m:t>
                    </m:r>
                  </m:oMath>
                </a14:m>
                <a:r>
                  <a:rPr lang="vi-VN" sz="4400" dirty="0">
                    <a:latin typeface="Arial" panose="020B0604020202090204" pitchFamily="34" charset="0"/>
                    <a:cs typeface="Arial" panose="020B0604020202090204" pitchFamily="34" charset="0"/>
                  </a:rPr>
                  <a:t> có góc </a:t>
                </a:r>
                <a14:m>
                  <m:oMath xmlns:m="http://schemas.openxmlformats.org/officeDocument/2006/math">
                    <m:acc>
                      <m:accPr>
                        <m:ctrlPr>
                          <a:rPr lang="en-US" sz="4400" i="1">
                            <a:latin typeface="Cambria Math" panose="02040503050406030204" pitchFamily="18" charset="0"/>
                          </a:rPr>
                        </m:ctrlPr>
                      </m:accPr>
                      <m:e>
                        <m:r>
                          <m:rPr>
                            <m:sty m:val="p"/>
                          </m:rPr>
                          <a:rPr lang="vi-VN" sz="4400" i="0">
                            <a:latin typeface="Cambria Math" panose="02040503050406030204" pitchFamily="18" charset="0"/>
                          </a:rPr>
                          <m:t>P</m:t>
                        </m:r>
                      </m:e>
                    </m:acc>
                    <m:r>
                      <a:rPr lang="vi-VN" sz="4400" i="0">
                        <a:latin typeface="Cambria Math" panose="02040503050406030204" pitchFamily="18" charset="0"/>
                      </a:rPr>
                      <m:t>=</m:t>
                    </m:r>
                    <m:r>
                      <a:rPr lang="vi-VN" sz="4400" i="0">
                        <a:latin typeface="Cambria Math" panose="02040503050406030204" pitchFamily="18" charset="0"/>
                      </a:rPr>
                      <m:t>36</m:t>
                    </m:r>
                    <m:r>
                      <a:rPr lang="vi-VN" sz="4400" i="0">
                        <a:latin typeface="Cambria Math" panose="02040503050406030204" pitchFamily="18" charset="0"/>
                      </a:rPr>
                      <m:t>°,</m:t>
                    </m:r>
                    <m:r>
                      <m:rPr>
                        <m:sty m:val="p"/>
                      </m:rPr>
                      <a:rPr lang="vi-VN" sz="4400" i="0">
                        <a:latin typeface="Cambria Math" panose="02040503050406030204" pitchFamily="18" charset="0"/>
                      </a:rPr>
                      <m:t>PQ</m:t>
                    </m:r>
                    <m:r>
                      <a:rPr lang="vi-VN" sz="4400" i="0">
                        <a:latin typeface="Cambria Math" panose="02040503050406030204" pitchFamily="18" charset="0"/>
                      </a:rPr>
                      <m:t>=</m:t>
                    </m:r>
                    <m:r>
                      <a:rPr lang="vi-VN" sz="4400" i="0">
                        <a:latin typeface="Cambria Math" panose="02040503050406030204" pitchFamily="18" charset="0"/>
                      </a:rPr>
                      <m:t>7</m:t>
                    </m:r>
                  </m:oMath>
                </a14:m>
                <a:r>
                  <a:rPr lang="vi-VN" sz="4400" dirty="0">
                    <a:latin typeface="Arial" panose="020B0604020202090204" pitchFamily="34" charset="0"/>
                    <a:cs typeface="Arial" panose="020B0604020202090204" pitchFamily="34" charset="0"/>
                  </a:rPr>
                  <a:t>. Chọn đáp án sai.</a:t>
                </a:r>
                <a:endParaRPr lang="en-US" sz="4400" dirty="0">
                  <a:latin typeface="Arial" panose="020B060402020209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3136898" y="836482"/>
                <a:ext cx="12014201" cy="2617448"/>
              </a:xfrm>
              <a:prstGeom prst="rect">
                <a:avLst/>
              </a:prstGeom>
              <a:blipFill rotWithShape="1">
                <a:blip r:embed="rId1"/>
                <a:stretch>
                  <a:fillRect l="-5" t="-7" r="5" b="-22434"/>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2057400" y="6924585"/>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dirty="0">
                    <a:latin typeface="Arial" panose="020B0604020202090204" pitchFamily="34" charset="0"/>
                    <a:cs typeface="Arial" panose="020B0604020202090204" pitchFamily="34" charset="0"/>
                  </a:rPr>
                  <a:t>C. </a:t>
                </a:r>
                <a14:m>
                  <m:oMath xmlns:m="http://schemas.openxmlformats.org/officeDocument/2006/math">
                    <m:r>
                      <m:rPr>
                        <m:sty m:val="p"/>
                      </m:rPr>
                      <a:rPr lang="vi-VN" sz="4400" i="0">
                        <a:latin typeface="Cambria Math" panose="02040503050406030204" pitchFamily="18" charset="0"/>
                      </a:rPr>
                      <m:t>O</m:t>
                    </m:r>
                    <m:r>
                      <m:rPr>
                        <m:sty m:val="p"/>
                      </m:rPr>
                      <a:rPr lang="en-US" sz="4400" i="0">
                        <a:latin typeface="Cambria Math" panose="02040503050406030204" pitchFamily="18" charset="0"/>
                      </a:rPr>
                      <m:t>Q</m:t>
                    </m:r>
                    <m:r>
                      <a:rPr lang="fr-FR" sz="4400" i="0">
                        <a:latin typeface="Cambria Math" panose="02040503050406030204" pitchFamily="18" charset="0"/>
                      </a:rPr>
                      <m:t>≈</m:t>
                    </m:r>
                    <m:r>
                      <a:rPr lang="fr-FR" sz="4400" i="0">
                        <a:latin typeface="Cambria Math" panose="02040503050406030204" pitchFamily="18" charset="0"/>
                      </a:rPr>
                      <m:t>4</m:t>
                    </m:r>
                    <m:r>
                      <a:rPr lang="fr-FR" sz="4400" i="0">
                        <a:latin typeface="Cambria Math" panose="02040503050406030204" pitchFamily="18" charset="0"/>
                      </a:rPr>
                      <m:t>,</m:t>
                    </m:r>
                    <m:r>
                      <a:rPr lang="fr-FR" sz="4400" i="0">
                        <a:latin typeface="Cambria Math" panose="02040503050406030204" pitchFamily="18" charset="0"/>
                      </a:rPr>
                      <m:t>11</m:t>
                    </m:r>
                  </m:oMath>
                </a14:m>
                <a:r>
                  <a:rPr lang="fr-FR" sz="4400" dirty="0">
                    <a:latin typeface="Arial" panose="020B0604020202090204" pitchFamily="34" charset="0"/>
                    <a:cs typeface="Arial" panose="020B0604020202090204" pitchFamily="34" charset="0"/>
                  </a:rPr>
                  <a:t>.</a:t>
                </a:r>
                <a:r>
                  <a:rPr lang="en-US" sz="4400" dirty="0">
                    <a:effectLst/>
                    <a:latin typeface="Arial" panose="020B0604020202090204" pitchFamily="34" charset="0"/>
                    <a:cs typeface="Arial" panose="020B0604020202090204" pitchFamily="34" charset="0"/>
                  </a:rPr>
                  <a:t> </a:t>
                </a:r>
                <a:endParaRPr lang="en-US" sz="4400" dirty="0">
                  <a:latin typeface="Arial" panose="020B0604020202090204" pitchFamily="34" charset="0"/>
                  <a:cs typeface="Arial" panose="020B060402020209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2057400" y="6924585"/>
                <a:ext cx="5562600" cy="1676400"/>
              </a:xfrm>
              <a:prstGeom prst="rect">
                <a:avLst/>
              </a:prstGeom>
              <a:blipFill rotWithShape="1">
                <a:blip r:embed="rId2"/>
                <a:stretch>
                  <a:fillRect l="-228" t="-790" r="-228" b="-725"/>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10668002" y="4256892"/>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dirty="0">
                    <a:latin typeface="Arial" panose="020B0604020202090204" pitchFamily="34" charset="0"/>
                    <a:cs typeface="Arial" panose="020B0604020202090204" pitchFamily="34" charset="0"/>
                  </a:rPr>
                  <a:t>B. </a:t>
                </a:r>
                <a14:m>
                  <m:oMath xmlns:m="http://schemas.openxmlformats.org/officeDocument/2006/math">
                    <m:r>
                      <m:rPr>
                        <m:sty m:val="p"/>
                      </m:rPr>
                      <a:rPr lang="vi-VN" sz="4400" i="0">
                        <a:latin typeface="Cambria Math" panose="02040503050406030204" pitchFamily="18" charset="0"/>
                      </a:rPr>
                      <m:t>O</m:t>
                    </m:r>
                    <m:r>
                      <m:rPr>
                        <m:sty m:val="p"/>
                      </m:rPr>
                      <a:rPr lang="en-US" sz="4400" i="0">
                        <a:latin typeface="Cambria Math" panose="02040503050406030204" pitchFamily="18" charset="0"/>
                      </a:rPr>
                      <m:t>P</m:t>
                    </m:r>
                    <m:r>
                      <a:rPr lang="fr-FR" sz="4400" i="0">
                        <a:latin typeface="Cambria Math" panose="02040503050406030204" pitchFamily="18" charset="0"/>
                      </a:rPr>
                      <m:t>≈</m:t>
                    </m:r>
                    <m:r>
                      <a:rPr lang="fr-FR" sz="4400" i="0">
                        <a:latin typeface="Cambria Math" panose="02040503050406030204" pitchFamily="18" charset="0"/>
                      </a:rPr>
                      <m:t>5</m:t>
                    </m:r>
                    <m:r>
                      <a:rPr lang="fr-FR" sz="4400" i="0">
                        <a:latin typeface="Cambria Math" panose="02040503050406030204" pitchFamily="18" charset="0"/>
                      </a:rPr>
                      <m:t>,</m:t>
                    </m:r>
                    <m:r>
                      <a:rPr lang="fr-FR" sz="4400" i="0">
                        <a:latin typeface="Cambria Math" panose="02040503050406030204" pitchFamily="18" charset="0"/>
                      </a:rPr>
                      <m:t>66</m:t>
                    </m:r>
                  </m:oMath>
                </a14:m>
                <a:r>
                  <a:rPr lang="en-US" sz="4400" dirty="0">
                    <a:effectLst/>
                    <a:latin typeface="Arial" panose="020B0604020202090204" pitchFamily="34" charset="0"/>
                    <a:cs typeface="Arial" panose="020B0604020202090204" pitchFamily="34" charset="0"/>
                  </a:rPr>
                  <a:t> </a:t>
                </a:r>
                <a:endParaRPr lang="en-US" sz="4400" dirty="0">
                  <a:latin typeface="Arial" panose="020B0604020202090204" pitchFamily="34" charset="0"/>
                  <a:cs typeface="Arial" panose="020B060402020209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10668002" y="4256892"/>
                <a:ext cx="5562600" cy="1676400"/>
              </a:xfrm>
              <a:prstGeom prst="rect">
                <a:avLst/>
              </a:prstGeom>
              <a:blipFill rotWithShape="1">
                <a:blip r:embed="rId3"/>
                <a:stretch>
                  <a:fillRect l="-228" t="-787" r="-228" b="-729"/>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2057400" y="4305300"/>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dirty="0">
                    <a:latin typeface="Arial" panose="020B0604020202090204" pitchFamily="34" charset="0"/>
                    <a:cs typeface="Arial" panose="020B0604020202090204" pitchFamily="34" charset="0"/>
                  </a:rPr>
                  <a:t>A. </a:t>
                </a:r>
                <a14:m>
                  <m:oMath xmlns:m="http://schemas.openxmlformats.org/officeDocument/2006/math">
                    <m:acc>
                      <m:accPr>
                        <m:ctrlPr>
                          <a:rPr lang="en-US" sz="4400" i="1">
                            <a:latin typeface="Cambria Math" panose="02040503050406030204" pitchFamily="18" charset="0"/>
                          </a:rPr>
                        </m:ctrlPr>
                      </m:accPr>
                      <m:e>
                        <m:r>
                          <m:rPr>
                            <m:sty m:val="p"/>
                          </m:rPr>
                          <a:rPr lang="vi-VN" sz="4400" i="0">
                            <a:latin typeface="Cambria Math" panose="02040503050406030204" pitchFamily="18" charset="0"/>
                          </a:rPr>
                          <m:t>Q</m:t>
                        </m:r>
                      </m:e>
                    </m:acc>
                    <m:r>
                      <a:rPr lang="vi-VN" sz="4400" i="0">
                        <a:latin typeface="Cambria Math" panose="02040503050406030204" pitchFamily="18" charset="0"/>
                      </a:rPr>
                      <m:t>=</m:t>
                    </m:r>
                    <m:r>
                      <a:rPr lang="vi-VN" sz="4400" i="0">
                        <a:latin typeface="Cambria Math" panose="02040503050406030204" pitchFamily="18" charset="0"/>
                      </a:rPr>
                      <m:t>54</m:t>
                    </m:r>
                    <m:r>
                      <a:rPr lang="vi-VN" sz="4400" i="0">
                        <a:latin typeface="Cambria Math" panose="02040503050406030204" pitchFamily="18" charset="0"/>
                      </a:rPr>
                      <m:t>°</m:t>
                    </m:r>
                  </m:oMath>
                </a14:m>
                <a:r>
                  <a:rPr lang="fr-FR" sz="4400" dirty="0">
                    <a:latin typeface="Arial" panose="020B0604020202090204" pitchFamily="34" charset="0"/>
                    <a:cs typeface="Arial" panose="020B0604020202090204" pitchFamily="34" charset="0"/>
                  </a:rPr>
                  <a:t>.</a:t>
                </a:r>
                <a:endParaRPr lang="en-US" sz="4400" dirty="0">
                  <a:latin typeface="Arial" panose="020B0604020202090204" pitchFamily="34" charset="0"/>
                  <a:cs typeface="Arial" panose="020B060402020209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2057400" y="4305300"/>
                <a:ext cx="5562600" cy="1676400"/>
              </a:xfrm>
              <a:prstGeom prst="rect">
                <a:avLst/>
              </a:prstGeom>
              <a:blipFill rotWithShape="1">
                <a:blip r:embed="rId4"/>
                <a:stretch>
                  <a:fillRect l="-228" t="-758" r="-228" b="-758"/>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10668002" y="6924585"/>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marR="30480" algn="ctr">
                  <a:spcBef>
                    <a:spcPts val="600"/>
                  </a:spcBef>
                  <a:spcAft>
                    <a:spcPts val="600"/>
                  </a:spcAft>
                </a:pPr>
                <a:r>
                  <a:rPr lang="vi-VN" sz="4400" dirty="0">
                    <a:latin typeface="Arial" panose="020B0604020202090204" pitchFamily="34" charset="0"/>
                    <a:cs typeface="Arial" panose="020B0604020202090204" pitchFamily="34" charset="0"/>
                  </a:rPr>
                  <a:t>D. </a:t>
                </a:r>
                <a14:m>
                  <m:oMath xmlns:m="http://schemas.openxmlformats.org/officeDocument/2006/math">
                    <m:r>
                      <m:rPr>
                        <m:sty m:val="p"/>
                      </m:rPr>
                      <a:rPr lang="vi-VN" sz="4400" i="0">
                        <a:latin typeface="Cambria Math" panose="02040503050406030204" pitchFamily="18" charset="0"/>
                      </a:rPr>
                      <m:t>O</m:t>
                    </m:r>
                    <m:r>
                      <m:rPr>
                        <m:sty m:val="p"/>
                      </m:rPr>
                      <a:rPr lang="en-US" sz="4400" i="0">
                        <a:latin typeface="Cambria Math" panose="02040503050406030204" pitchFamily="18" charset="0"/>
                      </a:rPr>
                      <m:t>P</m:t>
                    </m:r>
                    <m:r>
                      <a:rPr lang="fr-FR" sz="4400" i="0">
                        <a:latin typeface="Cambria Math" panose="02040503050406030204" pitchFamily="18" charset="0"/>
                      </a:rPr>
                      <m:t>≈</m:t>
                    </m:r>
                    <m:r>
                      <a:rPr lang="fr-FR" sz="4400" i="0">
                        <a:latin typeface="Cambria Math" panose="02040503050406030204" pitchFamily="18" charset="0"/>
                      </a:rPr>
                      <m:t>5</m:t>
                    </m:r>
                    <m:r>
                      <a:rPr lang="fr-FR" sz="4400" i="0">
                        <a:latin typeface="Cambria Math" panose="02040503050406030204" pitchFamily="18" charset="0"/>
                      </a:rPr>
                      <m:t>,</m:t>
                    </m:r>
                    <m:r>
                      <a:rPr lang="fr-FR" sz="4400" i="0">
                        <a:latin typeface="Cambria Math" panose="02040503050406030204" pitchFamily="18" charset="0"/>
                      </a:rPr>
                      <m:t>36</m:t>
                    </m:r>
                  </m:oMath>
                </a14:m>
                <a:r>
                  <a:rPr lang="fr-FR" sz="4400" dirty="0">
                    <a:latin typeface="Arial" panose="020B0604020202090204" pitchFamily="34" charset="0"/>
                    <a:cs typeface="Arial" panose="020B0604020202090204" pitchFamily="34" charset="0"/>
                  </a:rPr>
                  <a:t>.</a:t>
                </a:r>
                <a:r>
                  <a:rPr lang="en-US" sz="4400" dirty="0">
                    <a:effectLst/>
                    <a:latin typeface="Arial" panose="020B0604020202090204" pitchFamily="34" charset="0"/>
                    <a:cs typeface="Arial" panose="020B0604020202090204" pitchFamily="34" charset="0"/>
                  </a:rPr>
                  <a:t> </a:t>
                </a:r>
                <a:endParaRPr lang="en-US" sz="4400" dirty="0">
                  <a:effectLst/>
                  <a:latin typeface="Arial" panose="020B0604020202090204" pitchFamily="34" charset="0"/>
                  <a:ea typeface="Times New Roman" panose="02020503050405090304" pitchFamily="18" charset="0"/>
                  <a:cs typeface="Arial" panose="020B060402020209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0668002" y="6924585"/>
                <a:ext cx="5562600" cy="1676400"/>
              </a:xfrm>
              <a:prstGeom prst="rect">
                <a:avLst/>
              </a:prstGeom>
              <a:blipFill rotWithShape="1">
                <a:blip r:embed="rId5"/>
                <a:stretch>
                  <a:fillRect l="-228" t="-790" r="-228" b="-725"/>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0668002" y="6924585"/>
                <a:ext cx="5562600" cy="16764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600"/>
                  </a:spcBef>
                  <a:spcAft>
                    <a:spcPts val="600"/>
                  </a:spcAft>
                </a:pPr>
                <a:r>
                  <a:rPr lang="vi-VN" sz="4400" dirty="0">
                    <a:latin typeface="Arial" panose="020B0604020202090204" pitchFamily="34" charset="0"/>
                    <a:cs typeface="Arial" panose="020B0604020202090204" pitchFamily="34" charset="0"/>
                  </a:rPr>
                  <a:t>D. </a:t>
                </a:r>
                <a14:m>
                  <m:oMath xmlns:m="http://schemas.openxmlformats.org/officeDocument/2006/math">
                    <m:r>
                      <m:rPr>
                        <m:sty m:val="p"/>
                      </m:rPr>
                      <a:rPr lang="vi-VN" sz="4400" i="0">
                        <a:latin typeface="Cambria Math" panose="02040503050406030204" pitchFamily="18" charset="0"/>
                      </a:rPr>
                      <m:t>O</m:t>
                    </m:r>
                    <m:r>
                      <m:rPr>
                        <m:sty m:val="p"/>
                      </m:rPr>
                      <a:rPr lang="en-US" sz="4400" i="0">
                        <a:latin typeface="Cambria Math" panose="02040503050406030204" pitchFamily="18" charset="0"/>
                      </a:rPr>
                      <m:t>P</m:t>
                    </m:r>
                    <m:r>
                      <a:rPr lang="fr-FR" sz="4400" i="0">
                        <a:latin typeface="Cambria Math" panose="02040503050406030204" pitchFamily="18" charset="0"/>
                      </a:rPr>
                      <m:t>≈</m:t>
                    </m:r>
                    <m:r>
                      <a:rPr lang="fr-FR" sz="4400" i="0">
                        <a:latin typeface="Cambria Math" panose="02040503050406030204" pitchFamily="18" charset="0"/>
                      </a:rPr>
                      <m:t>5</m:t>
                    </m:r>
                    <m:r>
                      <a:rPr lang="fr-FR" sz="4400" i="0">
                        <a:latin typeface="Cambria Math" panose="02040503050406030204" pitchFamily="18" charset="0"/>
                      </a:rPr>
                      <m:t>,</m:t>
                    </m:r>
                    <m:r>
                      <a:rPr lang="fr-FR" sz="4400" i="0">
                        <a:latin typeface="Cambria Math" panose="02040503050406030204" pitchFamily="18" charset="0"/>
                      </a:rPr>
                      <m:t>36</m:t>
                    </m:r>
                  </m:oMath>
                </a14:m>
                <a:r>
                  <a:rPr lang="fr-FR" sz="4400" dirty="0">
                    <a:latin typeface="Arial" panose="020B0604020202090204" pitchFamily="34" charset="0"/>
                    <a:cs typeface="Arial" panose="020B0604020202090204" pitchFamily="34" charset="0"/>
                  </a:rPr>
                  <a:t>.</a:t>
                </a:r>
                <a:r>
                  <a:rPr lang="en-US" sz="4400" dirty="0">
                    <a:effectLst/>
                    <a:latin typeface="Arial" panose="020B0604020202090204" pitchFamily="34" charset="0"/>
                    <a:cs typeface="Arial" panose="020B0604020202090204" pitchFamily="34" charset="0"/>
                  </a:rPr>
                  <a:t> </a:t>
                </a:r>
                <a:endParaRPr lang="en-US" sz="4400" dirty="0">
                  <a:effectLst/>
                  <a:latin typeface="Arial" panose="020B0604020202090204" pitchFamily="34" charset="0"/>
                  <a:ea typeface="Times New Roman" panose="02020503050405090304" pitchFamily="18" charset="0"/>
                  <a:cs typeface="Arial" panose="020B060402020209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0668002" y="6924585"/>
                <a:ext cx="5562600" cy="1676400"/>
              </a:xfrm>
              <a:prstGeom prst="rect">
                <a:avLst/>
              </a:prstGeom>
              <a:blipFill rotWithShape="1">
                <a:blip r:embed="rId6"/>
                <a:stretch>
                  <a:fillRect t="-33" b="33"/>
                </a:stretch>
              </a:blipFill>
              <a:ln>
                <a:noFill/>
              </a:ln>
            </p:spPr>
            <p:style>
              <a:lnRef idx="0">
                <a:scrgbClr r="0" g="0" b="0"/>
              </a:lnRef>
              <a:fillRef idx="0">
                <a:scrgbClr r="0" g="0" b="0"/>
              </a:fillRef>
              <a:effectRef idx="0">
                <a:scrgbClr r="0" g="0" b="0"/>
              </a:effectRef>
              <a:fontRef idx="minor">
                <a:schemeClr val="lt1"/>
              </a:fontRef>
            </p:style>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10" name="TextBox 9"/>
              <p:cNvSpPr txBox="1"/>
              <p:nvPr/>
            </p:nvSpPr>
            <p:spPr>
              <a:xfrm>
                <a:off x="571498" y="965276"/>
                <a:ext cx="17145001" cy="4144596"/>
              </a:xfrm>
              <a:prstGeom prst="rect">
                <a:avLst/>
              </a:prstGeom>
              <a:noFill/>
            </p:spPr>
            <p:txBody>
              <a:bodyPr wrap="square">
                <a:spAutoFit/>
              </a:bodyPr>
              <a:lstStyle/>
              <a:p>
                <a:pPr marR="30480" algn="ctr">
                  <a:lnSpc>
                    <a:spcPct val="150000"/>
                  </a:lnSpc>
                  <a:spcBef>
                    <a:spcPts val="600"/>
                  </a:spcBef>
                  <a:spcAft>
                    <a:spcPts val="600"/>
                  </a:spcAft>
                </a:pPr>
                <a:r>
                  <a:rPr lang="vi-VN" sz="3600" b="1" dirty="0">
                    <a:solidFill>
                      <a:schemeClr val="accent3">
                        <a:lumMod val="50000"/>
                      </a:schemeClr>
                    </a:solidFill>
                    <a:effectLst/>
                    <a:latin typeface="Arial" panose="020B0604020202090204" pitchFamily="34" charset="0"/>
                    <a:ea typeface="Cambria Math" panose="02040503050406030204" pitchFamily="18" charset="0"/>
                    <a:cs typeface="Arial" panose="020B0604020202090204" pitchFamily="34" charset="0"/>
                  </a:rPr>
                  <a:t>Câu 5.</a:t>
                </a:r>
                <a:r>
                  <a:rPr lang="vi-VN" sz="3600" dirty="0">
                    <a:solidFill>
                      <a:schemeClr val="accent3">
                        <a:lumMod val="50000"/>
                      </a:schemeClr>
                    </a:solidFill>
                    <a:effectLst/>
                    <a:latin typeface="Arial" panose="020B0604020202090204" pitchFamily="34" charset="0"/>
                    <a:ea typeface="Cambria Math" panose="02040503050406030204" pitchFamily="18" charset="0"/>
                    <a:cs typeface="Arial" panose="020B0604020202090204" pitchFamily="34" charset="0"/>
                  </a:rPr>
                  <a:t> </a:t>
                </a:r>
                <a:r>
                  <a:rPr lang="vi-VN" sz="3600" dirty="0">
                    <a:latin typeface="Arial" panose="020B0604020202090204" pitchFamily="34" charset="0"/>
                    <a:cs typeface="Arial" panose="020B0604020202090204" pitchFamily="34" charset="0"/>
                  </a:rPr>
                  <a:t>Một học sinh dùng kế giác, đứng cách chân cột cờ 10m rồi chỉnh mặt thước ngắm cao bằng mắt của mình để xác định góc nâng (góc tạo bởi tia sáng đi thẳng từ đỉnh cột cờ với mắt tạo với phương nằm ngang). Khi đó, góc nâng đo được </a:t>
                </a:r>
                <a14:m>
                  <m:oMath xmlns:m="http://schemas.openxmlformats.org/officeDocument/2006/math">
                    <m:r>
                      <a:rPr lang="vi-VN" sz="3600" i="0">
                        <a:latin typeface="Cambria Math" panose="02040503050406030204" pitchFamily="18" charset="0"/>
                      </a:rPr>
                      <m:t>31</m:t>
                    </m:r>
                    <m:r>
                      <a:rPr lang="vi-VN" sz="3600" i="0">
                        <a:latin typeface="Cambria Math" panose="02040503050406030204" pitchFamily="18" charset="0"/>
                      </a:rPr>
                      <m:t>°</m:t>
                    </m:r>
                  </m:oMath>
                </a14:m>
                <a:r>
                  <a:rPr lang="vi-VN" sz="3600" dirty="0">
                    <a:latin typeface="Arial" panose="020B0604020202090204" pitchFamily="34" charset="0"/>
                    <a:cs typeface="Arial" panose="020B0604020202090204" pitchFamily="34" charset="0"/>
                  </a:rPr>
                  <a:t>. Biết khoảng cách từ mặt sân đến mắt học sinh đó bằng 1,5m. Tính chiều cao cột cờ (kết quả làm tròn đến một chữ số thập phân).</a:t>
                </a:r>
                <a:endParaRPr lang="en-US" sz="3600" dirty="0">
                  <a:latin typeface="Arial" panose="020B060402020209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571498" y="965276"/>
                <a:ext cx="17145001" cy="4144596"/>
              </a:xfrm>
              <a:prstGeom prst="rect">
                <a:avLst/>
              </a:prstGeom>
              <a:blipFill rotWithShape="1">
                <a:blip r:embed="rId1"/>
                <a:stretch>
                  <a:fillRect l="-4" t="-2" r="4" b="-382"/>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2057398" y="7762644"/>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3600" dirty="0">
                    <a:latin typeface="Arial" panose="020B0604020202090204" pitchFamily="34" charset="0"/>
                    <a:cs typeface="Arial" panose="020B0604020202090204" pitchFamily="34" charset="0"/>
                  </a:rPr>
                  <a:t>C. </a:t>
                </a:r>
                <a14:m>
                  <m:oMath xmlns:m="http://schemas.openxmlformats.org/officeDocument/2006/math">
                    <m:r>
                      <a:rPr lang="vi-VN" sz="3600" i="0">
                        <a:latin typeface="Cambria Math" panose="02040503050406030204" pitchFamily="18" charset="0"/>
                      </a:rPr>
                      <m:t>7</m:t>
                    </m:r>
                    <m:r>
                      <a:rPr lang="vi-VN" sz="3600" i="0">
                        <a:latin typeface="Cambria Math" panose="02040503050406030204" pitchFamily="18" charset="0"/>
                      </a:rPr>
                      <m:t>,</m:t>
                    </m:r>
                    <m:r>
                      <a:rPr lang="vi-VN" sz="3600" i="0">
                        <a:latin typeface="Cambria Math" panose="02040503050406030204" pitchFamily="18" charset="0"/>
                      </a:rPr>
                      <m:t>5</m:t>
                    </m:r>
                    <m:r>
                      <a:rPr lang="en-US" sz="3600" b="0" i="0" smtClean="0">
                        <a:latin typeface="Cambria Math" panose="02040503050406030204" pitchFamily="18" charset="0"/>
                      </a:rPr>
                      <m:t> </m:t>
                    </m:r>
                    <m:r>
                      <m:rPr>
                        <m:sty m:val="p"/>
                      </m:rPr>
                      <a:rPr lang="vi-VN" sz="3600" i="0">
                        <a:latin typeface="Cambria Math" panose="02040503050406030204" pitchFamily="18" charset="0"/>
                      </a:rPr>
                      <m:t>m</m:t>
                    </m:r>
                  </m:oMath>
                </a14:m>
                <a:r>
                  <a:rPr lang="en-US" sz="3600" dirty="0">
                    <a:effectLst/>
                    <a:latin typeface="Arial" panose="020B0604020202090204" pitchFamily="34" charset="0"/>
                    <a:cs typeface="Arial" panose="020B0604020202090204" pitchFamily="34" charset="0"/>
                  </a:rPr>
                  <a:t> </a:t>
                </a:r>
                <a:endParaRPr lang="en-US" sz="3600" dirty="0">
                  <a:latin typeface="Arial" panose="020B0604020202090204" pitchFamily="34" charset="0"/>
                  <a:cs typeface="Arial" panose="020B060402020209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2057398" y="7762644"/>
                <a:ext cx="5562600" cy="1676400"/>
              </a:xfrm>
              <a:prstGeom prst="rect">
                <a:avLst/>
              </a:prstGeom>
              <a:blipFill rotWithShape="1">
                <a:blip r:embed="rId2"/>
                <a:stretch>
                  <a:fillRect l="-240" t="-782" r="-217" b="-733"/>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10668000" y="5390998"/>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3600" dirty="0">
                    <a:latin typeface="Arial" panose="020B0604020202090204" pitchFamily="34" charset="0"/>
                    <a:cs typeface="Arial" panose="020B0604020202090204" pitchFamily="34" charset="0"/>
                  </a:rPr>
                  <a:t>B. </a:t>
                </a:r>
                <a14:m>
                  <m:oMath xmlns:m="http://schemas.openxmlformats.org/officeDocument/2006/math">
                    <m:r>
                      <a:rPr lang="vi-VN" sz="3600" i="0">
                        <a:latin typeface="Cambria Math" panose="02040503050406030204" pitchFamily="18" charset="0"/>
                      </a:rPr>
                      <m:t>16</m:t>
                    </m:r>
                    <m:r>
                      <a:rPr lang="vi-VN" sz="3600" i="0">
                        <a:latin typeface="Cambria Math" panose="02040503050406030204" pitchFamily="18" charset="0"/>
                      </a:rPr>
                      <m:t>,</m:t>
                    </m:r>
                    <m:r>
                      <a:rPr lang="vi-VN" sz="3600" i="0">
                        <a:latin typeface="Cambria Math" panose="02040503050406030204" pitchFamily="18" charset="0"/>
                      </a:rPr>
                      <m:t>6</m:t>
                    </m:r>
                    <m:r>
                      <a:rPr lang="en-US" sz="3600" b="0" i="0" smtClean="0">
                        <a:latin typeface="Cambria Math" panose="02040503050406030204" pitchFamily="18" charset="0"/>
                      </a:rPr>
                      <m:t> </m:t>
                    </m:r>
                    <m:r>
                      <m:rPr>
                        <m:sty m:val="p"/>
                      </m:rPr>
                      <a:rPr lang="vi-VN" sz="3600" i="0">
                        <a:latin typeface="Cambria Math" panose="02040503050406030204" pitchFamily="18" charset="0"/>
                      </a:rPr>
                      <m:t>m</m:t>
                    </m:r>
                  </m:oMath>
                </a14:m>
                <a:r>
                  <a:rPr lang="en-US" sz="3600" dirty="0">
                    <a:effectLst/>
                    <a:latin typeface="Arial" panose="020B0604020202090204" pitchFamily="34" charset="0"/>
                    <a:cs typeface="Arial" panose="020B0604020202090204" pitchFamily="34" charset="0"/>
                  </a:rPr>
                  <a:t> </a:t>
                </a:r>
                <a:endParaRPr lang="en-US" sz="3600" dirty="0">
                  <a:latin typeface="Arial" panose="020B0604020202090204" pitchFamily="34" charset="0"/>
                  <a:cs typeface="Arial" panose="020B060402020209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10668000" y="5390998"/>
                <a:ext cx="5562600" cy="1676400"/>
              </a:xfrm>
              <a:prstGeom prst="rect">
                <a:avLst/>
              </a:prstGeom>
              <a:blipFill rotWithShape="1">
                <a:blip r:embed="rId3"/>
                <a:stretch>
                  <a:fillRect l="-228" t="-786" r="-228" b="-729"/>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2057398" y="5439406"/>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3600" dirty="0">
                    <a:latin typeface="Arial" panose="020B0604020202090204" pitchFamily="34" charset="0"/>
                    <a:cs typeface="Arial" panose="020B0604020202090204" pitchFamily="34" charset="0"/>
                  </a:rPr>
                  <a:t>A. </a:t>
                </a:r>
                <a14:m>
                  <m:oMath xmlns:m="http://schemas.openxmlformats.org/officeDocument/2006/math">
                    <m:r>
                      <a:rPr lang="vi-VN" sz="3600" i="0">
                        <a:latin typeface="Cambria Math" panose="02040503050406030204" pitchFamily="18" charset="0"/>
                      </a:rPr>
                      <m:t>6</m:t>
                    </m:r>
                    <m:r>
                      <a:rPr lang="vi-VN" sz="3600" i="0">
                        <a:latin typeface="Cambria Math" panose="02040503050406030204" pitchFamily="18" charset="0"/>
                      </a:rPr>
                      <m:t>,</m:t>
                    </m:r>
                    <m:r>
                      <a:rPr lang="vi-VN" sz="3600" i="0">
                        <a:latin typeface="Cambria Math" panose="02040503050406030204" pitchFamily="18" charset="0"/>
                      </a:rPr>
                      <m:t>0</m:t>
                    </m:r>
                    <m:r>
                      <a:rPr lang="en-US" sz="3600" b="0" i="0" smtClean="0">
                        <a:latin typeface="Cambria Math" panose="02040503050406030204" pitchFamily="18" charset="0"/>
                      </a:rPr>
                      <m:t> </m:t>
                    </m:r>
                    <m:r>
                      <m:rPr>
                        <m:sty m:val="p"/>
                      </m:rPr>
                      <a:rPr lang="vi-VN" sz="3600" i="0">
                        <a:latin typeface="Cambria Math" panose="02040503050406030204" pitchFamily="18" charset="0"/>
                      </a:rPr>
                      <m:t>m</m:t>
                    </m:r>
                  </m:oMath>
                </a14:m>
                <a:r>
                  <a:rPr lang="en-US" sz="3600" dirty="0">
                    <a:effectLst/>
                    <a:latin typeface="Arial" panose="020B0604020202090204" pitchFamily="34" charset="0"/>
                    <a:cs typeface="Arial" panose="020B0604020202090204" pitchFamily="34" charset="0"/>
                  </a:rPr>
                  <a:t> </a:t>
                </a:r>
                <a:endParaRPr lang="en-US" sz="3600" dirty="0">
                  <a:latin typeface="Arial" panose="020B0604020202090204" pitchFamily="34" charset="0"/>
                  <a:cs typeface="Arial" panose="020B060402020209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2057398" y="5439406"/>
                <a:ext cx="5562600" cy="1676400"/>
              </a:xfrm>
              <a:prstGeom prst="rect">
                <a:avLst/>
              </a:prstGeom>
              <a:blipFill rotWithShape="1">
                <a:blip r:embed="rId4"/>
                <a:stretch>
                  <a:fillRect l="-240" t="-795" r="-217" b="-720"/>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10668000" y="7762644"/>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marR="30480" algn="ctr">
                  <a:spcBef>
                    <a:spcPts val="600"/>
                  </a:spcBef>
                  <a:spcAft>
                    <a:spcPts val="600"/>
                  </a:spcAft>
                </a:pPr>
                <a:r>
                  <a:rPr lang="vi-VN" sz="3600" dirty="0">
                    <a:latin typeface="Arial" panose="020B0604020202090204" pitchFamily="34" charset="0"/>
                    <a:cs typeface="Arial" panose="020B0604020202090204" pitchFamily="34" charset="0"/>
                  </a:rPr>
                  <a:t>D. </a:t>
                </a:r>
                <a14:m>
                  <m:oMath xmlns:m="http://schemas.openxmlformats.org/officeDocument/2006/math">
                    <m:r>
                      <a:rPr lang="vi-VN" sz="3600" i="0">
                        <a:latin typeface="Cambria Math" panose="02040503050406030204" pitchFamily="18" charset="0"/>
                      </a:rPr>
                      <m:t>5</m:t>
                    </m:r>
                    <m:r>
                      <a:rPr lang="vi-VN" sz="3600" i="0">
                        <a:latin typeface="Cambria Math" panose="02040503050406030204" pitchFamily="18" charset="0"/>
                      </a:rPr>
                      <m:t>,</m:t>
                    </m:r>
                    <m:r>
                      <a:rPr lang="vi-VN" sz="3600" i="0">
                        <a:latin typeface="Cambria Math" panose="02040503050406030204" pitchFamily="18" charset="0"/>
                      </a:rPr>
                      <m:t>0</m:t>
                    </m:r>
                    <m:r>
                      <a:rPr lang="en-US" sz="3600" b="0" i="0" smtClean="0">
                        <a:latin typeface="Cambria Math" panose="02040503050406030204" pitchFamily="18" charset="0"/>
                      </a:rPr>
                      <m:t> </m:t>
                    </m:r>
                    <m:r>
                      <m:rPr>
                        <m:sty m:val="p"/>
                      </m:rPr>
                      <a:rPr lang="vi-VN" sz="3600" i="0">
                        <a:latin typeface="Cambria Math" panose="02040503050406030204" pitchFamily="18" charset="0"/>
                      </a:rPr>
                      <m:t>m</m:t>
                    </m:r>
                  </m:oMath>
                </a14:m>
                <a:r>
                  <a:rPr lang="en-US" sz="3600" dirty="0">
                    <a:effectLst/>
                    <a:latin typeface="Arial" panose="020B0604020202090204" pitchFamily="34" charset="0"/>
                    <a:cs typeface="Arial" panose="020B0604020202090204" pitchFamily="34" charset="0"/>
                  </a:rPr>
                  <a:t> </a:t>
                </a:r>
                <a:endParaRPr lang="en-US" sz="3600" dirty="0">
                  <a:effectLst/>
                  <a:latin typeface="Arial" panose="020B0604020202090204" pitchFamily="34" charset="0"/>
                  <a:ea typeface="Times New Roman" panose="02020503050405090304" pitchFamily="18" charset="0"/>
                  <a:cs typeface="Arial" panose="020B060402020209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0668000" y="7762644"/>
                <a:ext cx="5562600" cy="1676400"/>
              </a:xfrm>
              <a:prstGeom prst="rect">
                <a:avLst/>
              </a:prstGeom>
              <a:blipFill rotWithShape="1">
                <a:blip r:embed="rId5"/>
                <a:stretch>
                  <a:fillRect l="-228" t="-782" r="-228" b="-733"/>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2090726" y="7805217"/>
                <a:ext cx="5562600" cy="16764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dirty="0">
                    <a:latin typeface="Arial" panose="020B0604020202090204" pitchFamily="34" charset="0"/>
                    <a:cs typeface="Arial" panose="020B0604020202090204" pitchFamily="34" charset="0"/>
                  </a:rPr>
                  <a:t>C. </a:t>
                </a:r>
                <a14:m>
                  <m:oMath xmlns:m="http://schemas.openxmlformats.org/officeDocument/2006/math">
                    <m:r>
                      <a:rPr lang="vi-VN" sz="3600" i="0">
                        <a:latin typeface="Cambria Math" panose="02040503050406030204" pitchFamily="18" charset="0"/>
                      </a:rPr>
                      <m:t>7</m:t>
                    </m:r>
                    <m:r>
                      <a:rPr lang="vi-VN" sz="3600" i="0">
                        <a:latin typeface="Cambria Math" panose="02040503050406030204" pitchFamily="18" charset="0"/>
                      </a:rPr>
                      <m:t>,</m:t>
                    </m:r>
                    <m:r>
                      <a:rPr lang="vi-VN" sz="3600" i="0">
                        <a:latin typeface="Cambria Math" panose="02040503050406030204" pitchFamily="18" charset="0"/>
                      </a:rPr>
                      <m:t>5</m:t>
                    </m:r>
                    <m:r>
                      <a:rPr lang="en-US" sz="3600" b="0" i="0" smtClean="0">
                        <a:latin typeface="Cambria Math" panose="02040503050406030204" pitchFamily="18" charset="0"/>
                      </a:rPr>
                      <m:t> </m:t>
                    </m:r>
                    <m:r>
                      <m:rPr>
                        <m:sty m:val="p"/>
                      </m:rPr>
                      <a:rPr lang="vi-VN" sz="3600" i="0">
                        <a:latin typeface="Cambria Math" panose="02040503050406030204" pitchFamily="18" charset="0"/>
                      </a:rPr>
                      <m:t>m</m:t>
                    </m:r>
                  </m:oMath>
                </a14:m>
                <a:r>
                  <a:rPr lang="en-US" sz="3600" dirty="0">
                    <a:effectLst/>
                    <a:latin typeface="Arial" panose="020B0604020202090204" pitchFamily="34" charset="0"/>
                    <a:cs typeface="Arial" panose="020B0604020202090204" pitchFamily="34" charset="0"/>
                  </a:rPr>
                  <a:t> </a:t>
                </a:r>
                <a:endParaRPr lang="en-US" sz="3600" dirty="0">
                  <a:latin typeface="Arial" panose="020B0604020202090204" pitchFamily="34" charset="0"/>
                  <a:cs typeface="Arial" panose="020B060402020209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2090726" y="7805217"/>
                <a:ext cx="5562600" cy="1676400"/>
              </a:xfrm>
              <a:prstGeom prst="rect">
                <a:avLst/>
              </a:prstGeom>
              <a:blipFill rotWithShape="1">
                <a:blip r:embed="rId6"/>
                <a:stretch>
                  <a:fillRect l="-6" t="-26" r="6" b="26"/>
                </a:stretch>
              </a:blipFill>
              <a:ln>
                <a:noFill/>
              </a:ln>
            </p:spPr>
            <p:style>
              <a:lnRef idx="0">
                <a:scrgbClr r="0" g="0" b="0"/>
              </a:lnRef>
              <a:fillRef idx="0">
                <a:scrgbClr r="0" g="0" b="0"/>
              </a:fillRef>
              <a:effectRef idx="0">
                <a:scrgbClr r="0" g="0" b="0"/>
              </a:effectRef>
              <a:fontRef idx="minor">
                <a:schemeClr val="lt1"/>
              </a:fontRef>
            </p:style>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9" name="TextBox 8"/>
              <p:cNvSpPr txBox="1"/>
              <p:nvPr/>
            </p:nvSpPr>
            <p:spPr>
              <a:xfrm>
                <a:off x="882397" y="1061140"/>
                <a:ext cx="16523203" cy="3039037"/>
              </a:xfrm>
              <a:prstGeom prst="rect">
                <a:avLst/>
              </a:prstGeom>
              <a:noFill/>
            </p:spPr>
            <p:txBody>
              <a:bodyPr wrap="square" rtlCol="0">
                <a:spAutoFit/>
              </a:bodyPr>
              <a:lstStyle/>
              <a:p>
                <a:pPr>
                  <a:lnSpc>
                    <a:spcPct val="150000"/>
                  </a:lnSpc>
                </a:pPr>
                <a:r>
                  <a:rPr lang="en-US" sz="4400" b="1" dirty="0">
                    <a:latin typeface="Arial" panose="020B0604020202090204" pitchFamily="34" charset="0"/>
                    <a:cs typeface="Arial" panose="020B0604020202090204" pitchFamily="34" charset="0"/>
                  </a:rPr>
                  <a:t>4.8. </a:t>
                </a:r>
                <a:r>
                  <a:rPr lang="en-US" sz="4400" dirty="0">
                    <a:latin typeface="Arial" panose="020B0604020202090204" pitchFamily="34" charset="0"/>
                    <a:cs typeface="Arial" panose="020B0604020202090204" pitchFamily="34" charset="0"/>
                  </a:rPr>
                  <a:t>Giải tam giác ABC vuông tại a có BC = a, AC = b, AB = c, trong các trường hợp:</a:t>
                </a:r>
                <a:endParaRPr lang="en-US" sz="4400" dirty="0">
                  <a:latin typeface="Arial" panose="020B0604020202090204" pitchFamily="34" charset="0"/>
                  <a:cs typeface="Arial" panose="020B0604020202090204" pitchFamily="34" charset="0"/>
                </a:endParaRPr>
              </a:p>
              <a:p>
                <a:pPr>
                  <a:lnSpc>
                    <a:spcPct val="150000"/>
                  </a:lnSpc>
                </a:pPr>
                <a:r>
                  <a:rPr lang="en-US" sz="4400" dirty="0">
                    <a:latin typeface="Arial" panose="020B0604020202090204" pitchFamily="34" charset="0"/>
                    <a:cs typeface="Arial" panose="020B0604020202090204" pitchFamily="34" charset="0"/>
                  </a:rPr>
                  <a:t>a) </a:t>
                </a:r>
                <a:r>
                  <a:rPr lang="en-US" sz="4400" dirty="0">
                    <a:latin typeface="Arial" panose="020B0604020202090204" pitchFamily="34" charset="0"/>
                    <a:cs typeface="Arial" panose="020B0604020202090204" pitchFamily="34" charset="0"/>
                  </a:rPr>
                  <a:t>a</a:t>
                </a:r>
                <a:r>
                  <a:rPr lang="en-US" sz="4400" dirty="0">
                    <a:latin typeface="Arial" panose="020B0604020202090204" pitchFamily="34" charset="0"/>
                    <a:cs typeface="Arial" panose="020B0604020202090204" pitchFamily="34" charset="0"/>
                  </a:rPr>
                  <a:t> = 21, b = 18; 			b) b = 10; </a:t>
                </a:r>
                <a14:m>
                  <m:oMath xmlns:m="http://schemas.openxmlformats.org/officeDocument/2006/math">
                    <m:acc>
                      <m:accPr>
                        <m:ctrlPr>
                          <a:rPr lang="en-US" sz="4400" i="1" smtClean="0">
                            <a:latin typeface="Cambria Math" panose="02040503050406030204" pitchFamily="18" charset="0"/>
                            <a:cs typeface="Arial" panose="020B0604020202090204" pitchFamily="34" charset="0"/>
                          </a:rPr>
                        </m:ctrlPr>
                      </m:accPr>
                      <m:e>
                        <m:r>
                          <m:rPr>
                            <m:sty m:val="p"/>
                          </m:rPr>
                          <a:rPr lang="en-US" sz="4400" b="0" i="0" smtClean="0">
                            <a:latin typeface="Cambria Math" panose="02040503050406030204" pitchFamily="18" charset="0"/>
                            <a:cs typeface="Arial" panose="020B0604020202090204" pitchFamily="34" charset="0"/>
                          </a:rPr>
                          <m:t>C</m:t>
                        </m:r>
                      </m:e>
                    </m:acc>
                  </m:oMath>
                </a14:m>
                <a:r>
                  <a:rPr lang="en-US" sz="4400" dirty="0">
                    <a:latin typeface="Arial" panose="020B0604020202090204" pitchFamily="34" charset="0"/>
                    <a:cs typeface="Arial" panose="020B0604020202090204" pitchFamily="34" charset="0"/>
                  </a:rPr>
                  <a:t> = 30</a:t>
                </a:r>
                <a14:m>
                  <m:oMath xmlns:m="http://schemas.openxmlformats.org/officeDocument/2006/math">
                    <m:r>
                      <a:rPr lang="en-US" sz="4400" i="0" smtClean="0">
                        <a:latin typeface="Cambria Math" panose="02040503050406030204" pitchFamily="18" charset="0"/>
                        <a:ea typeface="Cambria Math" panose="02040503050406030204" pitchFamily="18" charset="0"/>
                        <a:cs typeface="Arial" panose="020B0604020202090204" pitchFamily="34" charset="0"/>
                      </a:rPr>
                      <m:t>°</m:t>
                    </m:r>
                  </m:oMath>
                </a14:m>
                <a:r>
                  <a:rPr lang="en-US" sz="4400" dirty="0">
                    <a:latin typeface="Arial" panose="020B0604020202090204" pitchFamily="34" charset="0"/>
                    <a:cs typeface="Arial" panose="020B0604020202090204" pitchFamily="34" charset="0"/>
                  </a:rPr>
                  <a:t> 			c) c = 5, b = 3</a:t>
                </a:r>
                <a:endParaRPr lang="en-US" sz="4400" dirty="0">
                  <a:latin typeface="Arial" panose="020B0604020202090204" pitchFamily="34" charset="0"/>
                  <a:cs typeface="Arial" panose="020B0604020202090204" pitchFamily="34"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882397" y="1061140"/>
                <a:ext cx="16523203" cy="3039037"/>
              </a:xfrm>
              <a:prstGeom prst="rect">
                <a:avLst/>
              </a:prstGeom>
              <a:blipFill rotWithShape="1">
                <a:blip r:embed="rId1"/>
                <a:stretch>
                  <a:fillRect l="-2" t="-2" r="2" b="-6917"/>
                </a:stretch>
              </a:blipFill>
            </p:spPr>
            <p:txBody>
              <a:bodyPr/>
              <a:lstStyle/>
              <a:p>
                <a:r>
                  <a:rPr lang="en-US" altLang="en-US">
                    <a:noFill/>
                  </a:rPr>
                  <a:t> </a:t>
                </a:r>
              </a:p>
            </p:txBody>
          </p:sp>
        </mc:Fallback>
      </mc:AlternateContent>
      <p:pic>
        <p:nvPicPr>
          <p:cNvPr id="10" name="Picture 9"/>
          <p:cNvPicPr>
            <a:picLocks noChangeAspect="1"/>
          </p:cNvPicPr>
          <p:nvPr/>
        </p:nvPicPr>
        <p:blipFill>
          <a:blip r:embed="rId2"/>
          <a:stretch>
            <a:fillRect/>
          </a:stretch>
        </p:blipFill>
        <p:spPr>
          <a:xfrm>
            <a:off x="263612" y="4397256"/>
            <a:ext cx="5886115" cy="4697508"/>
          </a:xfrm>
          <a:prstGeom prst="rect">
            <a:avLst/>
          </a:prstGeom>
        </p:spPr>
      </p:pic>
      <p:pic>
        <p:nvPicPr>
          <p:cNvPr id="11" name="Picture 10"/>
          <p:cNvPicPr>
            <a:picLocks noChangeAspect="1"/>
          </p:cNvPicPr>
          <p:nvPr/>
        </p:nvPicPr>
        <p:blipFill>
          <a:blip r:embed="rId3"/>
          <a:stretch>
            <a:fillRect/>
          </a:stretch>
        </p:blipFill>
        <p:spPr>
          <a:xfrm>
            <a:off x="6803571" y="4397256"/>
            <a:ext cx="6025450" cy="4574879"/>
          </a:xfrm>
          <a:prstGeom prst="rect">
            <a:avLst/>
          </a:prstGeom>
        </p:spPr>
      </p:pic>
      <p:pic>
        <p:nvPicPr>
          <p:cNvPr id="12" name="Picture 11"/>
          <p:cNvPicPr>
            <a:picLocks noChangeAspect="1"/>
          </p:cNvPicPr>
          <p:nvPr/>
        </p:nvPicPr>
        <p:blipFill>
          <a:blip r:embed="rId4"/>
          <a:stretch>
            <a:fillRect/>
          </a:stretch>
        </p:blipFill>
        <p:spPr>
          <a:xfrm>
            <a:off x="14020800" y="4343467"/>
            <a:ext cx="2895600" cy="4606636"/>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pic>
        <p:nvPicPr>
          <p:cNvPr id="9" name="Picture 8"/>
          <p:cNvPicPr>
            <a:picLocks noChangeAspect="1"/>
          </p:cNvPicPr>
          <p:nvPr/>
        </p:nvPicPr>
        <p:blipFill>
          <a:blip r:embed="rId1"/>
          <a:stretch>
            <a:fillRect/>
          </a:stretch>
        </p:blipFill>
        <p:spPr>
          <a:xfrm>
            <a:off x="10701783" y="4016932"/>
            <a:ext cx="6666145" cy="5320024"/>
          </a:xfrm>
          <a:prstGeom prst="rect">
            <a:avLst/>
          </a:prstGeom>
        </p:spPr>
      </p:pic>
      <mc:AlternateContent xmlns:mc="http://schemas.openxmlformats.org/markup-compatibility/2006">
        <mc:Choice xmlns:a14="http://schemas.microsoft.com/office/drawing/2010/main" Requires="a14">
          <p:sp>
            <p:nvSpPr>
              <p:cNvPr id="11" name="TextBox 10"/>
              <p:cNvSpPr txBox="1"/>
              <p:nvPr/>
            </p:nvSpPr>
            <p:spPr>
              <a:xfrm>
                <a:off x="920072" y="1192236"/>
                <a:ext cx="12801600" cy="5784212"/>
              </a:xfrm>
              <a:prstGeom prst="rect">
                <a:avLst/>
              </a:prstGeom>
              <a:noFill/>
            </p:spPr>
            <p:txBody>
              <a:bodyPr wrap="square">
                <a:spAutoFit/>
              </a:bodyPr>
              <a:lstStyle/>
              <a:p>
                <a:pPr>
                  <a:lnSpc>
                    <a:spcPct val="150000"/>
                  </a:lnSpc>
                  <a:spcBef>
                    <a:spcPts val="600"/>
                  </a:spcBef>
                  <a:spcAft>
                    <a:spcPts val="600"/>
                  </a:spcAft>
                </a:pPr>
                <a:r>
                  <a:rPr lang="fr-FR" sz="4000" dirty="0">
                    <a:solidFill>
                      <a:srgbClr val="FF0000"/>
                    </a:solidFill>
                    <a:effectLst/>
                    <a:latin typeface="Arial" panose="020B0604020202090204" pitchFamily="34" charset="0"/>
                    <a:ea typeface="Calibri" panose="020F0502020204030204" pitchFamily="34" charset="0"/>
                    <a:cs typeface="Arial" panose="020B0604020202090204" pitchFamily="34" charset="0"/>
                  </a:rPr>
                  <a:t>a) </a:t>
                </a:r>
                <a:r>
                  <a:rPr lang="fr-FR" sz="4000" dirty="0" err="1">
                    <a:effectLst/>
                    <a:latin typeface="Arial" panose="020B0604020202090204" pitchFamily="34" charset="0"/>
                    <a:ea typeface="Calibri" panose="020F0502020204030204" pitchFamily="34" charset="0"/>
                    <a:cs typeface="Arial" panose="020B0604020202090204" pitchFamily="34" charset="0"/>
                  </a:rPr>
                  <a:t>Xét</a:t>
                </a:r>
                <a:r>
                  <a:rPr lang="fr-FR"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a:rPr lang="fr-FR" sz="4000" i="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ABC</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vuông</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tại</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theo</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lí</a:t>
                </a:r>
                <a:r>
                  <a:rPr lang="fr-FR" sz="4000" dirty="0">
                    <a:effectLst/>
                    <a:latin typeface="Arial" panose="020B0604020202090204" pitchFamily="34" charset="0"/>
                    <a:ea typeface="Times New Roman" panose="02020503050405090304" pitchFamily="18" charset="0"/>
                    <a:cs typeface="Arial" panose="020B0604020202090204" pitchFamily="34" charset="0"/>
                  </a:rPr>
                  <a:t> Pythagore, ta </a:t>
                </a:r>
                <a:r>
                  <a:rPr lang="fr-FR" sz="4000" dirty="0" err="1">
                    <a:effectLst/>
                    <a:latin typeface="Arial" panose="020B0604020202090204" pitchFamily="34" charset="0"/>
                    <a:ea typeface="Times New Roman" panose="02020503050405090304" pitchFamily="18" charset="0"/>
                    <a:cs typeface="Arial" panose="020B0604020202090204" pitchFamily="34" charset="0"/>
                  </a:rPr>
                  <a:t>có</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a</m:t>
                        </m:r>
                      </m:e>
                      <m:sup>
                        <m:r>
                          <a:rPr lang="en-US" sz="4000" i="0">
                            <a:effectLst/>
                            <a:latin typeface="Cambria Math" panose="02040503050406030204" pitchFamily="18" charset="0"/>
                            <a:ea typeface="Calibri" panose="020F0502020204030204" pitchFamily="34" charset="0"/>
                            <a:cs typeface="Times New Roman" panose="02020503050405090304" pitchFamily="18" charset="0"/>
                          </a:rPr>
                          <m:t>2</m:t>
                        </m:r>
                      </m:sup>
                    </m:sSup>
                    <m:r>
                      <a:rPr lang="en-US" sz="4000" i="0">
                        <a:effectLst/>
                        <a:latin typeface="Cambria Math" panose="02040503050406030204" pitchFamily="18" charset="0"/>
                        <a:ea typeface="Calibri" panose="020F0502020204030204" pitchFamily="34" charset="0"/>
                        <a:cs typeface="Times New Roman" panose="0202050305040509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b</m:t>
                        </m:r>
                      </m:e>
                      <m:sup>
                        <m:r>
                          <a:rPr lang="en-US" sz="4000" i="0">
                            <a:effectLst/>
                            <a:latin typeface="Cambria Math" panose="02040503050406030204" pitchFamily="18" charset="0"/>
                            <a:ea typeface="Calibri" panose="020F0502020204030204" pitchFamily="34" charset="0"/>
                            <a:cs typeface="Times New Roman" panose="02020503050405090304" pitchFamily="18" charset="0"/>
                          </a:rPr>
                          <m:t>2</m:t>
                        </m:r>
                      </m:sup>
                    </m:sSup>
                    <m:r>
                      <a:rPr lang="en-US" sz="4000" i="0">
                        <a:effectLst/>
                        <a:latin typeface="Cambria Math" panose="02040503050406030204" pitchFamily="18" charset="0"/>
                        <a:ea typeface="Calibri" panose="020F0502020204030204" pitchFamily="34" charset="0"/>
                        <a:cs typeface="Times New Roman" panose="0202050305040509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c</m:t>
                        </m:r>
                      </m:e>
                      <m:sup>
                        <m:r>
                          <a:rPr lang="en-US" sz="4000" i="0">
                            <a:effectLst/>
                            <a:latin typeface="Cambria Math" panose="02040503050406030204" pitchFamily="18" charset="0"/>
                            <a:ea typeface="Calibri" panose="020F0502020204030204" pitchFamily="34" charset="0"/>
                            <a:cs typeface="Times New Roman" panose="02020503050405090304" pitchFamily="18" charset="0"/>
                          </a:rPr>
                          <m:t>2</m:t>
                        </m:r>
                      </m:sup>
                    </m:sSup>
                  </m:oMath>
                </a14:m>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suy</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ra</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c</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rad>
                      <m:radPr>
                        <m:degHide m:val="on"/>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radPr>
                      <m:deg/>
                      <m:e>
                        <m:sSup>
                          <m:sSup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sSupPr>
                          <m:e>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m:t>
                            </m:r>
                          </m:e>
                          <m:sup>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2</m:t>
                            </m:r>
                          </m:sup>
                        </m:sSup>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sSup>
                          <m:sSup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sSupPr>
                          <m:e>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b</m:t>
                            </m:r>
                          </m:e>
                          <m:sup>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2</m:t>
                            </m:r>
                          </m:sup>
                        </m:sSup>
                      </m:e>
                    </m:rad>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rad>
                      <m:radPr>
                        <m:degHide m:val="on"/>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radPr>
                      <m:deg/>
                      <m:e>
                        <m:sSup>
                          <m:sSup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sSupPr>
                          <m:e>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21</m:t>
                            </m:r>
                          </m:e>
                          <m:sup>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2</m:t>
                            </m:r>
                          </m:sup>
                        </m:sSup>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sSup>
                          <m:sSup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sSupPr>
                          <m:e>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18</m:t>
                            </m:r>
                          </m:e>
                          <m:sup>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2</m:t>
                            </m:r>
                          </m:sup>
                        </m:sSup>
                      </m:e>
                    </m:rad>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3</m:t>
                    </m:r>
                    <m:rad>
                      <m:radPr>
                        <m:degHide m:val="on"/>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radPr>
                      <m:deg/>
                      <m:e>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13</m:t>
                        </m:r>
                      </m:e>
                    </m:rad>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a:effectLst/>
                    <a:latin typeface="Arial" panose="020B0604020202090204" pitchFamily="34" charset="0"/>
                    <a:ea typeface="Times New Roman" panose="02020503050405090304" pitchFamily="18" charset="0"/>
                    <a:cs typeface="Arial" panose="020B0604020202090204" pitchFamily="34" charset="0"/>
                  </a:rPr>
                  <a:t>Theo </a:t>
                </a:r>
                <a:r>
                  <a:rPr lang="en-US"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nghĩa</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tỉ</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số</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lượng</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giác</a:t>
                </a:r>
                <a:r>
                  <a:rPr lang="en-US" sz="4000" dirty="0">
                    <a:effectLst/>
                    <a:latin typeface="Arial" panose="020B0604020202090204" pitchFamily="34" charset="0"/>
                    <a:ea typeface="Times New Roman" panose="02020503050405090304" pitchFamily="18" charset="0"/>
                    <a:cs typeface="Arial" panose="020B0604020202090204" pitchFamily="34" charset="0"/>
                  </a:rPr>
                  <a:t>, ta </a:t>
                </a:r>
                <a:r>
                  <a:rPr lang="en-US" sz="4000" dirty="0" err="1">
                    <a:effectLst/>
                    <a:latin typeface="Arial" panose="020B0604020202090204" pitchFamily="34" charset="0"/>
                    <a:ea typeface="Times New Roman" panose="02020503050405090304" pitchFamily="18" charset="0"/>
                    <a:cs typeface="Arial" panose="020B0604020202090204" pitchFamily="34" charset="0"/>
                  </a:rPr>
                  <a:t>có</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sin</m:t>
                        </m:r>
                      </m:fName>
                      <m:e>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B</m:t>
                        </m:r>
                        <m:r>
                          <a:rPr lang="en-US" sz="4000" i="0">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Pr>
                          <m:num>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b</m:t>
                            </m:r>
                          </m:num>
                          <m:den>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a</m:t>
                            </m:r>
                          </m:den>
                        </m:f>
                        <m:r>
                          <a:rPr lang="en-US" sz="4000" i="0">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Pr>
                          <m:num>
                            <m:r>
                              <a:rPr lang="en-US" sz="4000" i="0">
                                <a:effectLst/>
                                <a:latin typeface="Cambria Math" panose="02040503050406030204" pitchFamily="18" charset="0"/>
                                <a:ea typeface="Calibri" panose="020F0502020204030204" pitchFamily="34" charset="0"/>
                                <a:cs typeface="Times New Roman" panose="02020503050405090304" pitchFamily="18" charset="0"/>
                              </a:rPr>
                              <m:t>18</m:t>
                            </m:r>
                          </m:num>
                          <m:den>
                            <m:r>
                              <a:rPr lang="en-US" sz="4000" i="0">
                                <a:effectLst/>
                                <a:latin typeface="Cambria Math" panose="02040503050406030204" pitchFamily="18" charset="0"/>
                                <a:ea typeface="Calibri" panose="020F0502020204030204" pitchFamily="34" charset="0"/>
                                <a:cs typeface="Times New Roman" panose="02020503050405090304" pitchFamily="18" charset="0"/>
                              </a:rPr>
                              <m:t>21</m:t>
                            </m:r>
                          </m:den>
                        </m:f>
                        <m:r>
                          <a:rPr lang="en-US" sz="4000" i="0">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Pr>
                          <m:num>
                            <m:r>
                              <a:rPr lang="en-US" sz="4000" i="0">
                                <a:effectLst/>
                                <a:latin typeface="Cambria Math" panose="02040503050406030204" pitchFamily="18" charset="0"/>
                                <a:ea typeface="Calibri" panose="020F0502020204030204" pitchFamily="34" charset="0"/>
                                <a:cs typeface="Times New Roman" panose="02020503050405090304" pitchFamily="18" charset="0"/>
                              </a:rPr>
                              <m:t>6</m:t>
                            </m:r>
                          </m:num>
                          <m:den>
                            <m:r>
                              <a:rPr lang="en-US" sz="4000" i="0">
                                <a:effectLst/>
                                <a:latin typeface="Cambria Math" panose="02040503050406030204" pitchFamily="18" charset="0"/>
                                <a:ea typeface="Calibri" panose="020F0502020204030204" pitchFamily="34" charset="0"/>
                                <a:cs typeface="Times New Roman" panose="02020503050405090304" pitchFamily="18" charset="0"/>
                              </a:rPr>
                              <m:t>7</m:t>
                            </m:r>
                          </m:den>
                        </m:f>
                      </m:e>
                    </m:func>
                  </m:oMath>
                </a14:m>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suy</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ra</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B</m:t>
                        </m:r>
                      </m:e>
                    </m:acc>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59</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fr-FR" sz="4000" dirty="0" err="1">
                    <a:effectLst/>
                    <a:latin typeface="Arial" panose="020B0604020202090204" pitchFamily="34" charset="0"/>
                    <a:ea typeface="Times New Roman" panose="02020503050405090304" pitchFamily="18" charset="0"/>
                    <a:cs typeface="Arial" panose="020B0604020202090204" pitchFamily="34" charset="0"/>
                  </a:rPr>
                  <a:t>Vậy</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C</m:t>
                        </m:r>
                      </m:e>
                    </m:acc>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90</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B</m:t>
                        </m:r>
                      </m:e>
                    </m:acc>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90</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59</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31</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920072" y="1192236"/>
                <a:ext cx="12801600" cy="5784212"/>
              </a:xfrm>
              <a:prstGeom prst="rect">
                <a:avLst/>
              </a:prstGeom>
              <a:blipFill rotWithShape="1">
                <a:blip r:embed="rId2"/>
                <a:stretch>
                  <a:fillRect l="-5" t="-6" r="5" b="-5472"/>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pic>
        <p:nvPicPr>
          <p:cNvPr id="9" name="Picture 8"/>
          <p:cNvPicPr>
            <a:picLocks noChangeAspect="1"/>
          </p:cNvPicPr>
          <p:nvPr/>
        </p:nvPicPr>
        <p:blipFill>
          <a:blip r:embed="rId1"/>
          <a:stretch>
            <a:fillRect/>
          </a:stretch>
        </p:blipFill>
        <p:spPr>
          <a:xfrm>
            <a:off x="11969904" y="2944989"/>
            <a:ext cx="5791200" cy="4397022"/>
          </a:xfrm>
          <a:prstGeom prst="rect">
            <a:avLst/>
          </a:prstGeom>
        </p:spPr>
      </p:pic>
      <mc:AlternateContent xmlns:mc="http://schemas.openxmlformats.org/markup-compatibility/2006">
        <mc:Choice xmlns:a14="http://schemas.microsoft.com/office/drawing/2010/main" Requires="a14">
          <p:sp>
            <p:nvSpPr>
              <p:cNvPr id="11" name="TextBox 10"/>
              <p:cNvSpPr txBox="1"/>
              <p:nvPr/>
            </p:nvSpPr>
            <p:spPr>
              <a:xfrm>
                <a:off x="1277158" y="921880"/>
                <a:ext cx="12311188" cy="8028223"/>
              </a:xfrm>
              <a:prstGeom prst="rect">
                <a:avLst/>
              </a:prstGeom>
              <a:noFill/>
            </p:spPr>
            <p:txBody>
              <a:bodyPr wrap="square">
                <a:spAutoFit/>
              </a:bodyPr>
              <a:lstStyle/>
              <a:p>
                <a:pPr>
                  <a:lnSpc>
                    <a:spcPct val="150000"/>
                  </a:lnSpc>
                  <a:spcBef>
                    <a:spcPts val="600"/>
                  </a:spcBef>
                  <a:spcAft>
                    <a:spcPts val="600"/>
                  </a:spcAft>
                </a:pPr>
                <a:r>
                  <a:rPr lang="fr-FR" sz="4000" dirty="0">
                    <a:solidFill>
                      <a:srgbClr val="FF0000"/>
                    </a:solidFill>
                    <a:effectLst/>
                    <a:latin typeface="Arial" panose="020B0604020202090204" pitchFamily="34" charset="0"/>
                    <a:ea typeface="Calibri" panose="020F0502020204030204" pitchFamily="34" charset="0"/>
                    <a:cs typeface="Arial" panose="020B0604020202090204" pitchFamily="34" charset="0"/>
                  </a:rPr>
                  <a:t>b) </a:t>
                </a:r>
                <a:r>
                  <a:rPr lang="fr-FR" sz="4000" dirty="0" err="1">
                    <a:effectLst/>
                    <a:latin typeface="Arial" panose="020B0604020202090204" pitchFamily="34" charset="0"/>
                    <a:ea typeface="Calibri" panose="020F0502020204030204" pitchFamily="34" charset="0"/>
                    <a:cs typeface="Arial" panose="020B0604020202090204" pitchFamily="34" charset="0"/>
                  </a:rPr>
                  <a:t>Xét</a:t>
                </a:r>
                <a:r>
                  <a:rPr lang="fr-FR"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a:rPr lang="fr-FR" sz="4000" i="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ABC</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vuông</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tại</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ta </a:t>
                </a:r>
                <a:r>
                  <a:rPr lang="fr-FR" sz="4000" dirty="0" err="1">
                    <a:effectLst/>
                    <a:latin typeface="Arial" panose="020B0604020202090204" pitchFamily="34" charset="0"/>
                    <a:ea typeface="Times New Roman" panose="02020503050405090304" pitchFamily="18" charset="0"/>
                    <a:cs typeface="Arial" panose="020B0604020202090204" pitchFamily="34" charset="0"/>
                  </a:rPr>
                  <a:t>có</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14:m>
                  <m:oMath xmlns:m="http://schemas.openxmlformats.org/officeDocument/2006/math">
                    <m:acc>
                      <m:ac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B</m:t>
                        </m:r>
                      </m:e>
                    </m:acc>
                    <m:r>
                      <a:rPr lang="fr-FR" sz="4000" i="0">
                        <a:effectLst/>
                        <a:latin typeface="Cambria Math" panose="02040503050406030204" pitchFamily="18" charset="0"/>
                        <a:ea typeface="Calibri" panose="020F0502020204030204" pitchFamily="34" charset="0"/>
                        <a:cs typeface="Times New Roman" panose="02020503050405090304" pitchFamily="18" charset="0"/>
                      </a:rPr>
                      <m:t>+</m:t>
                    </m:r>
                    <m:acc>
                      <m:ac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C</m:t>
                        </m:r>
                      </m:e>
                    </m:acc>
                    <m:r>
                      <a:rPr lang="fr-FR" sz="4000" i="0">
                        <a:effectLst/>
                        <a:latin typeface="Cambria Math" panose="02040503050406030204" pitchFamily="18" charset="0"/>
                        <a:ea typeface="Calibri" panose="020F0502020204030204" pitchFamily="34" charset="0"/>
                        <a:cs typeface="Times New Roman" panose="02020503050405090304" pitchFamily="18" charset="0"/>
                      </a:rPr>
                      <m:t>=</m:t>
                    </m:r>
                    <m:r>
                      <a:rPr lang="fr-FR" sz="4000" i="0">
                        <a:effectLst/>
                        <a:latin typeface="Cambria Math" panose="02040503050406030204" pitchFamily="18" charset="0"/>
                        <a:ea typeface="Calibri" panose="020F0502020204030204" pitchFamily="34" charset="0"/>
                        <a:cs typeface="Times New Roman" panose="02020503050405090304" pitchFamily="18" charset="0"/>
                      </a:rPr>
                      <m:t>90</m:t>
                    </m:r>
                    <m:r>
                      <a:rPr lang="fr-FR" sz="4000" i="0">
                        <a:effectLst/>
                        <a:latin typeface="Cambria Math" panose="02040503050406030204" pitchFamily="18" charset="0"/>
                        <a:ea typeface="Calibri" panose="020F0502020204030204" pitchFamily="34" charset="0"/>
                        <a:cs typeface="Times New Roman" panose="02020503050405090304" pitchFamily="18" charset="0"/>
                      </a:rPr>
                      <m:t>°</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suy</a:t>
                </a:r>
                <a:r>
                  <a:rPr lang="fr-FR" sz="4000" dirty="0">
                    <a:effectLst/>
                    <a:latin typeface="Arial" panose="020B0604020202090204" pitchFamily="34" charset="0"/>
                    <a:ea typeface="Times New Roman" panose="02020503050405090304" pitchFamily="18" charset="0"/>
                    <a:cs typeface="Arial" panose="020B0604020202090204" pitchFamily="34" charset="0"/>
                  </a:rPr>
                  <a:t> ra </a:t>
                </a:r>
                <a14:m>
                  <m:oMath xmlns:m="http://schemas.openxmlformats.org/officeDocument/2006/math">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B</m:t>
                        </m:r>
                      </m:e>
                    </m:acc>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90</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C</m:t>
                        </m:r>
                      </m:e>
                    </m:acc>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90</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30</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60</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fr-FR" sz="4000" dirty="0">
                    <a:effectLst/>
                    <a:latin typeface="Arial" panose="020B0604020202090204" pitchFamily="34" charset="0"/>
                    <a:ea typeface="Times New Roman" panose="02020503050405090304" pitchFamily="18" charset="0"/>
                    <a:cs typeface="Arial" panose="020B0604020202090204" pitchFamily="34" charset="0"/>
                  </a:rPr>
                  <a:t>Theo </a:t>
                </a:r>
                <a:r>
                  <a:rPr lang="fr-FR"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lí</a:t>
                </a:r>
                <a:r>
                  <a:rPr lang="fr-FR" sz="4000" dirty="0">
                    <a:effectLst/>
                    <a:latin typeface="Arial" panose="020B0604020202090204" pitchFamily="34" charset="0"/>
                    <a:ea typeface="Times New Roman" panose="02020503050405090304" pitchFamily="18" charset="0"/>
                    <a:cs typeface="Arial" panose="020B0604020202090204" pitchFamily="34" charset="0"/>
                  </a:rPr>
                  <a:t> 2, ta </a:t>
                </a:r>
                <a:r>
                  <a:rPr lang="fr-FR" sz="4000" dirty="0" err="1">
                    <a:effectLst/>
                    <a:latin typeface="Arial" panose="020B0604020202090204" pitchFamily="34" charset="0"/>
                    <a:ea typeface="Times New Roman" panose="02020503050405090304" pitchFamily="18" charset="0"/>
                    <a:cs typeface="Arial" panose="020B0604020202090204" pitchFamily="34" charset="0"/>
                  </a:rPr>
                  <a:t>có</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14:m>
                  <m:oMath xmlns:m="http://schemas.openxmlformats.org/officeDocument/2006/math">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c</m:t>
                    </m:r>
                    <m:r>
                      <a:rPr lang="fr-FR" sz="4000" i="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b</m:t>
                    </m:r>
                    <m:r>
                      <a:rPr lang="fr-FR" sz="4000" i="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tan</m:t>
                        </m:r>
                      </m:fName>
                      <m:e>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C</m:t>
                        </m:r>
                        <m:r>
                          <a:rPr lang="fr-FR" sz="4000" i="0">
                            <a:effectLst/>
                            <a:latin typeface="Cambria Math" panose="02040503050406030204" pitchFamily="18" charset="0"/>
                            <a:ea typeface="Calibri" panose="020F0502020204030204" pitchFamily="34" charset="0"/>
                            <a:cs typeface="Times New Roman" panose="02020503050405090304" pitchFamily="18" charset="0"/>
                          </a:rPr>
                          <m:t>=</m:t>
                        </m:r>
                        <m:r>
                          <a:rPr lang="fr-FR" sz="4000" i="0">
                            <a:effectLst/>
                            <a:latin typeface="Cambria Math" panose="02040503050406030204" pitchFamily="18" charset="0"/>
                            <a:ea typeface="Calibri" panose="020F0502020204030204" pitchFamily="34" charset="0"/>
                            <a:cs typeface="Times New Roman" panose="02020503050405090304" pitchFamily="18" charset="0"/>
                          </a:rPr>
                          <m:t>10</m:t>
                        </m:r>
                        <m:r>
                          <a:rPr lang="fr-FR" sz="4000" i="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tan</m:t>
                            </m:r>
                          </m:fName>
                          <m:e>
                            <m:r>
                              <a:rPr lang="fr-FR" sz="4000" i="0">
                                <a:effectLst/>
                                <a:latin typeface="Cambria Math" panose="02040503050406030204" pitchFamily="18" charset="0"/>
                                <a:ea typeface="Calibri" panose="020F0502020204030204" pitchFamily="34" charset="0"/>
                                <a:cs typeface="Times New Roman" panose="02020503050405090304" pitchFamily="18" charset="0"/>
                              </a:rPr>
                              <m:t>30</m:t>
                            </m:r>
                            <m:r>
                              <a:rPr lang="fr-FR" sz="4000" i="0">
                                <a:effectLst/>
                                <a:latin typeface="Cambria Math" panose="02040503050406030204" pitchFamily="18" charset="0"/>
                                <a:ea typeface="Calibri" panose="020F0502020204030204" pitchFamily="34" charset="0"/>
                                <a:cs typeface="Times New Roman" panose="02020503050405090304" pitchFamily="18" charset="0"/>
                              </a:rPr>
                              <m:t>°</m:t>
                            </m:r>
                          </m:e>
                        </m:func>
                        <m:r>
                          <a:rPr lang="fr-FR" sz="4000" i="0">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Pr>
                          <m:num>
                            <m:r>
                              <a:rPr lang="fr-FR" sz="4000" i="0">
                                <a:effectLst/>
                                <a:latin typeface="Cambria Math" panose="02040503050406030204" pitchFamily="18" charset="0"/>
                                <a:ea typeface="Calibri" panose="020F0502020204030204" pitchFamily="34" charset="0"/>
                                <a:cs typeface="Times New Roman" panose="02020503050405090304" pitchFamily="18" charset="0"/>
                              </a:rPr>
                              <m:t>10</m:t>
                            </m:r>
                            <m:rad>
                              <m:radPr>
                                <m:degHide m:val="on"/>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radPr>
                              <m:deg/>
                              <m:e>
                                <m:r>
                                  <a:rPr lang="fr-FR" sz="4000" i="0">
                                    <a:effectLst/>
                                    <a:latin typeface="Cambria Math" panose="02040503050406030204" pitchFamily="18" charset="0"/>
                                    <a:ea typeface="Calibri" panose="020F0502020204030204" pitchFamily="34" charset="0"/>
                                    <a:cs typeface="Times New Roman" panose="02020503050405090304" pitchFamily="18" charset="0"/>
                                  </a:rPr>
                                  <m:t>3</m:t>
                                </m:r>
                              </m:e>
                            </m:rad>
                          </m:num>
                          <m:den>
                            <m:r>
                              <a:rPr lang="fr-FR" sz="4000" i="0">
                                <a:effectLst/>
                                <a:latin typeface="Cambria Math" panose="02040503050406030204" pitchFamily="18" charset="0"/>
                                <a:ea typeface="Calibri" panose="020F0502020204030204" pitchFamily="34" charset="0"/>
                                <a:cs typeface="Times New Roman" panose="02020503050405090304" pitchFamily="18" charset="0"/>
                              </a:rPr>
                              <m:t>3</m:t>
                            </m:r>
                          </m:den>
                        </m:f>
                      </m:e>
                    </m:func>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fr-FR" sz="4000" dirty="0">
                    <a:effectLst/>
                    <a:latin typeface="Arial" panose="020B0604020202090204" pitchFamily="34" charset="0"/>
                    <a:ea typeface="Times New Roman" panose="02020503050405090304" pitchFamily="18" charset="0"/>
                    <a:cs typeface="Arial" panose="020B0604020202090204" pitchFamily="34" charset="0"/>
                  </a:rPr>
                  <a:t>Theo </a:t>
                </a:r>
                <a:r>
                  <a:rPr lang="fr-FR"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lí</a:t>
                </a:r>
                <a:r>
                  <a:rPr lang="fr-FR" sz="4000" dirty="0">
                    <a:effectLst/>
                    <a:latin typeface="Arial" panose="020B0604020202090204" pitchFamily="34" charset="0"/>
                    <a:ea typeface="Times New Roman" panose="02020503050405090304" pitchFamily="18" charset="0"/>
                    <a:cs typeface="Arial" panose="020B0604020202090204" pitchFamily="34" charset="0"/>
                  </a:rPr>
                  <a:t> 1, ta </a:t>
                </a:r>
                <a:r>
                  <a:rPr lang="fr-FR" sz="4000" dirty="0" err="1">
                    <a:effectLst/>
                    <a:latin typeface="Arial" panose="020B0604020202090204" pitchFamily="34" charset="0"/>
                    <a:ea typeface="Times New Roman" panose="02020503050405090304" pitchFamily="18" charset="0"/>
                    <a:cs typeface="Arial" panose="020B0604020202090204" pitchFamily="34" charset="0"/>
                  </a:rPr>
                  <a:t>có</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14:m>
                  <m:oMath xmlns:m="http://schemas.openxmlformats.org/officeDocument/2006/math">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b</m:t>
                    </m:r>
                    <m:r>
                      <a:rPr lang="en-US" sz="4000" i="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a</m:t>
                    </m:r>
                    <m:r>
                      <a:rPr lang="en-US" sz="4000" i="0">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503050405090304" pitchFamily="18" charset="0"/>
                          </a:rPr>
                          <m:t>cos</m:t>
                        </m:r>
                      </m:fName>
                      <m:e>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C</m:t>
                        </m:r>
                      </m:e>
                    </m:func>
                  </m:oMath>
                </a14:m>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suy</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ra</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b</m:t>
                        </m:r>
                      </m:num>
                      <m:den>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cos</m:t>
                            </m:r>
                          </m:fName>
                          <m:e>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C</m:t>
                            </m:r>
                          </m:e>
                        </m:func>
                      </m:den>
                    </m:f>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10</m:t>
                        </m:r>
                      </m:num>
                      <m:den>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a:effectLst/>
                                <a:latin typeface="Cambria Math" panose="02040503050406030204" pitchFamily="18" charset="0"/>
                                <a:ea typeface="Times New Roman" panose="02020503050405090304" pitchFamily="18" charset="0"/>
                                <a:cs typeface="Times New Roman" panose="02020503050405090304" pitchFamily="18" charset="0"/>
                              </a:rPr>
                              <m:t>cos</m:t>
                            </m:r>
                          </m:fName>
                          <m:e>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30</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e>
                        </m:func>
                      </m:den>
                    </m:f>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10</m:t>
                        </m:r>
                      </m:num>
                      <m:den>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ad>
                              <m:radPr>
                                <m:degHide m:val="on"/>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radPr>
                              <m:deg/>
                              <m:e>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3</m:t>
                                </m:r>
                              </m:e>
                            </m:rad>
                          </m:num>
                          <m:den>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2</m:t>
                            </m:r>
                          </m:den>
                        </m:f>
                      </m:den>
                    </m:f>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20</m:t>
                        </m:r>
                        <m:rad>
                          <m:radPr>
                            <m:degHide m:val="on"/>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radPr>
                          <m:deg/>
                          <m:e>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3</m:t>
                            </m:r>
                          </m:e>
                        </m:rad>
                      </m:num>
                      <m:den>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3</m:t>
                        </m:r>
                      </m:den>
                    </m:f>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1277158" y="921880"/>
                <a:ext cx="12311188" cy="8028223"/>
              </a:xfrm>
              <a:prstGeom prst="rect">
                <a:avLst/>
              </a:prstGeom>
              <a:blipFill rotWithShape="1">
                <a:blip r:embed="rId2"/>
                <a:stretch>
                  <a:fillRect l="-1" t="-6" r="5" b="5"/>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1E6"/>
        </a:solidFill>
        <a:effectLst/>
      </p:bgPr>
    </p:bg>
    <p:spTree>
      <p:nvGrpSpPr>
        <p:cNvPr id="1" name=""/>
        <p:cNvGrpSpPr/>
        <p:nvPr/>
      </p:nvGrpSpPr>
      <p:grpSpPr>
        <a:xfrm>
          <a:off x="0" y="0"/>
          <a:ext cx="0" cy="0"/>
          <a:chOff x="0" y="0"/>
          <a:chExt cx="0" cy="0"/>
        </a:xfrm>
      </p:grpSpPr>
      <p:grpSp>
        <p:nvGrpSpPr>
          <p:cNvPr id="2" name="Group 2"/>
          <p:cNvGrpSpPr/>
          <p:nvPr/>
        </p:nvGrpSpPr>
        <p:grpSpPr>
          <a:xfrm>
            <a:off x="-490194" y="9770498"/>
            <a:ext cx="19548795" cy="1192236"/>
            <a:chOff x="0" y="0"/>
            <a:chExt cx="5148654" cy="314004"/>
          </a:xfrm>
        </p:grpSpPr>
        <p:sp>
          <p:nvSpPr>
            <p:cNvPr id="3" name="Freeform 3"/>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4" name="TextBox 4"/>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5" name="Freeform 5"/>
          <p:cNvSpPr/>
          <p:nvPr/>
        </p:nvSpPr>
        <p:spPr>
          <a:xfrm>
            <a:off x="14031705" y="8377088"/>
            <a:ext cx="3105092" cy="1393410"/>
          </a:xfrm>
          <a:custGeom>
            <a:avLst/>
            <a:gdLst/>
            <a:ahLst/>
            <a:cxnLst/>
            <a:rect l="l" t="t" r="r" b="b"/>
            <a:pathLst>
              <a:path w="3105092" h="1393410">
                <a:moveTo>
                  <a:pt x="0" y="0"/>
                </a:moveTo>
                <a:lnTo>
                  <a:pt x="3105091" y="0"/>
                </a:lnTo>
                <a:lnTo>
                  <a:pt x="3105091" y="1393410"/>
                </a:lnTo>
                <a:lnTo>
                  <a:pt x="0" y="139341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SG"/>
          </a:p>
        </p:txBody>
      </p:sp>
      <p:sp>
        <p:nvSpPr>
          <p:cNvPr id="6" name="Freeform 6"/>
          <p:cNvSpPr/>
          <p:nvPr/>
        </p:nvSpPr>
        <p:spPr>
          <a:xfrm flipH="1">
            <a:off x="-275125" y="8377088"/>
            <a:ext cx="3105092" cy="1393410"/>
          </a:xfrm>
          <a:custGeom>
            <a:avLst/>
            <a:gdLst/>
            <a:ahLst/>
            <a:cxnLst/>
            <a:rect l="l" t="t" r="r" b="b"/>
            <a:pathLst>
              <a:path w="3105092" h="1393410">
                <a:moveTo>
                  <a:pt x="3105092" y="0"/>
                </a:moveTo>
                <a:lnTo>
                  <a:pt x="0" y="0"/>
                </a:lnTo>
                <a:lnTo>
                  <a:pt x="0" y="1393410"/>
                </a:lnTo>
                <a:lnTo>
                  <a:pt x="3105092" y="1393410"/>
                </a:lnTo>
                <a:lnTo>
                  <a:pt x="3105092"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SG"/>
          </a:p>
        </p:txBody>
      </p:sp>
      <p:sp>
        <p:nvSpPr>
          <p:cNvPr id="7" name="Freeform 7"/>
          <p:cNvSpPr/>
          <p:nvPr/>
        </p:nvSpPr>
        <p:spPr>
          <a:xfrm rot="665036">
            <a:off x="1275842" y="1346158"/>
            <a:ext cx="1686247" cy="1089737"/>
          </a:xfrm>
          <a:custGeom>
            <a:avLst/>
            <a:gdLst/>
            <a:ahLst/>
            <a:cxnLst/>
            <a:rect l="l" t="t" r="r" b="b"/>
            <a:pathLst>
              <a:path w="1686247" h="1089737">
                <a:moveTo>
                  <a:pt x="0" y="0"/>
                </a:moveTo>
                <a:lnTo>
                  <a:pt x="1686247" y="0"/>
                </a:lnTo>
                <a:lnTo>
                  <a:pt x="1686247" y="1089737"/>
                </a:lnTo>
                <a:lnTo>
                  <a:pt x="0" y="10897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6" name="Freeform 16"/>
          <p:cNvSpPr/>
          <p:nvPr/>
        </p:nvSpPr>
        <p:spPr>
          <a:xfrm rot="538551">
            <a:off x="16332353" y="1929397"/>
            <a:ext cx="528474" cy="466378"/>
          </a:xfrm>
          <a:custGeom>
            <a:avLst/>
            <a:gdLst/>
            <a:ahLst/>
            <a:cxnLst/>
            <a:rect l="l" t="t" r="r" b="b"/>
            <a:pathLst>
              <a:path w="528474" h="466378">
                <a:moveTo>
                  <a:pt x="0" y="0"/>
                </a:moveTo>
                <a:lnTo>
                  <a:pt x="528474" y="0"/>
                </a:lnTo>
                <a:lnTo>
                  <a:pt x="528474" y="466378"/>
                </a:lnTo>
                <a:lnTo>
                  <a:pt x="0" y="4663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7" name="TextBox 17"/>
          <p:cNvSpPr txBox="1"/>
          <p:nvPr/>
        </p:nvSpPr>
        <p:spPr>
          <a:xfrm>
            <a:off x="1988792" y="1100647"/>
            <a:ext cx="14310415" cy="1015663"/>
          </a:xfrm>
          <a:prstGeom prst="rect">
            <a:avLst/>
          </a:prstGeom>
        </p:spPr>
        <p:txBody>
          <a:bodyPr lIns="0" tIns="0" rIns="0" bIns="0" rtlCol="0" anchor="t">
            <a:spAutoFit/>
          </a:bodyPr>
          <a:lstStyle/>
          <a:p>
            <a:pPr marL="0" lvl="0" indent="0" algn="ctr">
              <a:spcBef>
                <a:spcPct val="0"/>
              </a:spcBef>
            </a:pPr>
            <a:r>
              <a:rPr lang="en-US" sz="6600" b="1" u="none" strike="noStrike" dirty="0">
                <a:solidFill>
                  <a:schemeClr val="accent5">
                    <a:lumMod val="75000"/>
                  </a:schemeClr>
                </a:solidFill>
                <a:latin typeface="Arial" panose="020B0604020202090204" pitchFamily="34" charset="0"/>
                <a:cs typeface="Arial" panose="020B0604020202090204" pitchFamily="34" charset="0"/>
              </a:rPr>
              <a:t>NỘI DUNG BÀI HỌC</a:t>
            </a:r>
            <a:endParaRPr lang="en-US" sz="6600" b="1" u="none" strike="noStrike" dirty="0">
              <a:solidFill>
                <a:schemeClr val="accent5">
                  <a:lumMod val="75000"/>
                </a:schemeClr>
              </a:solidFill>
              <a:latin typeface="Arial" panose="020B0604020202090204" pitchFamily="34" charset="0"/>
              <a:cs typeface="Arial" panose="020B0604020202090204" pitchFamily="34" charset="0"/>
            </a:endParaRPr>
          </a:p>
        </p:txBody>
      </p:sp>
      <p:sp>
        <p:nvSpPr>
          <p:cNvPr id="18" name="TextBox 18"/>
          <p:cNvSpPr txBox="1"/>
          <p:nvPr/>
        </p:nvSpPr>
        <p:spPr>
          <a:xfrm>
            <a:off x="1952902" y="7464719"/>
            <a:ext cx="2339284" cy="479524"/>
          </a:xfrm>
          <a:prstGeom prst="rect">
            <a:avLst/>
          </a:prstGeom>
        </p:spPr>
        <p:txBody>
          <a:bodyPr lIns="0" tIns="0" rIns="0" bIns="0" rtlCol="0" anchor="t">
            <a:spAutoFit/>
          </a:bodyPr>
          <a:lstStyle/>
          <a:p>
            <a:pPr marL="0" lvl="0" indent="0" algn="ctr">
              <a:lnSpc>
                <a:spcPts val="3555"/>
              </a:lnSpc>
              <a:spcBef>
                <a:spcPct val="0"/>
              </a:spcBef>
            </a:pPr>
            <a:r>
              <a:rPr lang="en-US" sz="3555" u="none" strike="noStrike">
                <a:solidFill>
                  <a:srgbClr val="FFF1E6"/>
                </a:solidFill>
                <a:latin typeface="Aristotelica Pro"/>
              </a:rPr>
              <a:t>Hannah</a:t>
            </a:r>
            <a:endParaRPr lang="en-US" sz="3555" u="none" strike="noStrike">
              <a:solidFill>
                <a:srgbClr val="FFF1E6"/>
              </a:solidFill>
              <a:latin typeface="Aristotelica Pro"/>
            </a:endParaRPr>
          </a:p>
        </p:txBody>
      </p:sp>
      <p:sp>
        <p:nvSpPr>
          <p:cNvPr id="19" name="TextBox 19"/>
          <p:cNvSpPr txBox="1"/>
          <p:nvPr/>
        </p:nvSpPr>
        <p:spPr>
          <a:xfrm>
            <a:off x="6056933" y="7463431"/>
            <a:ext cx="2159831" cy="480811"/>
          </a:xfrm>
          <a:prstGeom prst="rect">
            <a:avLst/>
          </a:prstGeom>
        </p:spPr>
        <p:txBody>
          <a:bodyPr lIns="0" tIns="0" rIns="0" bIns="0" rtlCol="0" anchor="t">
            <a:spAutoFit/>
          </a:bodyPr>
          <a:lstStyle/>
          <a:p>
            <a:pPr marL="0" lvl="0" indent="0" algn="ctr">
              <a:lnSpc>
                <a:spcPts val="3555"/>
              </a:lnSpc>
              <a:spcBef>
                <a:spcPct val="0"/>
              </a:spcBef>
            </a:pPr>
            <a:r>
              <a:rPr lang="en-US" sz="3555" u="none" strike="noStrike">
                <a:solidFill>
                  <a:srgbClr val="FFF1E6"/>
                </a:solidFill>
                <a:latin typeface="Aristotelica Pro"/>
              </a:rPr>
              <a:t>Daniel</a:t>
            </a:r>
            <a:endParaRPr lang="en-US" sz="3555" u="none" strike="noStrike">
              <a:solidFill>
                <a:srgbClr val="FFF1E6"/>
              </a:solidFill>
              <a:latin typeface="Aristotelica Pro"/>
            </a:endParaRPr>
          </a:p>
        </p:txBody>
      </p:sp>
      <p:sp>
        <p:nvSpPr>
          <p:cNvPr id="20" name="TextBox 20"/>
          <p:cNvSpPr txBox="1"/>
          <p:nvPr/>
        </p:nvSpPr>
        <p:spPr>
          <a:xfrm>
            <a:off x="9873838" y="7464719"/>
            <a:ext cx="2554628" cy="479524"/>
          </a:xfrm>
          <a:prstGeom prst="rect">
            <a:avLst/>
          </a:prstGeom>
        </p:spPr>
        <p:txBody>
          <a:bodyPr lIns="0" tIns="0" rIns="0" bIns="0" rtlCol="0" anchor="t">
            <a:spAutoFit/>
          </a:bodyPr>
          <a:lstStyle/>
          <a:p>
            <a:pPr marL="0" lvl="0" indent="0" algn="ctr">
              <a:lnSpc>
                <a:spcPts val="3555"/>
              </a:lnSpc>
              <a:spcBef>
                <a:spcPct val="0"/>
              </a:spcBef>
            </a:pPr>
            <a:r>
              <a:rPr lang="en-US" sz="3555" u="none" strike="noStrike">
                <a:solidFill>
                  <a:srgbClr val="FFF1E6"/>
                </a:solidFill>
                <a:latin typeface="Aristotelica Pro"/>
              </a:rPr>
              <a:t>Isabel</a:t>
            </a:r>
            <a:endParaRPr lang="en-US" sz="3555" u="none" strike="noStrike">
              <a:solidFill>
                <a:srgbClr val="FFF1E6"/>
              </a:solidFill>
              <a:latin typeface="Aristotelica Pro"/>
            </a:endParaRPr>
          </a:p>
        </p:txBody>
      </p:sp>
      <p:sp>
        <p:nvSpPr>
          <p:cNvPr id="21" name="TextBox 21"/>
          <p:cNvSpPr txBox="1"/>
          <p:nvPr/>
        </p:nvSpPr>
        <p:spPr>
          <a:xfrm>
            <a:off x="14031705" y="7464719"/>
            <a:ext cx="2267503" cy="479524"/>
          </a:xfrm>
          <a:prstGeom prst="rect">
            <a:avLst/>
          </a:prstGeom>
        </p:spPr>
        <p:txBody>
          <a:bodyPr lIns="0" tIns="0" rIns="0" bIns="0" rtlCol="0" anchor="t">
            <a:spAutoFit/>
          </a:bodyPr>
          <a:lstStyle/>
          <a:p>
            <a:pPr marL="0" lvl="0" indent="0" algn="ctr">
              <a:lnSpc>
                <a:spcPts val="3555"/>
              </a:lnSpc>
              <a:spcBef>
                <a:spcPct val="0"/>
              </a:spcBef>
            </a:pPr>
            <a:r>
              <a:rPr lang="en-US" sz="3555" u="none" strike="noStrike">
                <a:solidFill>
                  <a:srgbClr val="FFF1E6"/>
                </a:solidFill>
                <a:latin typeface="Aristotelica Pro"/>
              </a:rPr>
              <a:t>Aaron</a:t>
            </a:r>
            <a:endParaRPr lang="en-US" sz="3555" u="none" strike="noStrike">
              <a:solidFill>
                <a:srgbClr val="FFF1E6"/>
              </a:solidFill>
              <a:latin typeface="Aristotelica Pro"/>
            </a:endParaRPr>
          </a:p>
        </p:txBody>
      </p:sp>
      <p:sp>
        <p:nvSpPr>
          <p:cNvPr id="22" name="Freeform 22"/>
          <p:cNvSpPr/>
          <p:nvPr/>
        </p:nvSpPr>
        <p:spPr>
          <a:xfrm>
            <a:off x="15637553" y="8377088"/>
            <a:ext cx="2072193" cy="1577457"/>
          </a:xfrm>
          <a:custGeom>
            <a:avLst/>
            <a:gdLst/>
            <a:ahLst/>
            <a:cxnLst/>
            <a:rect l="l" t="t" r="r" b="b"/>
            <a:pathLst>
              <a:path w="2072193" h="1577457">
                <a:moveTo>
                  <a:pt x="0" y="0"/>
                </a:moveTo>
                <a:lnTo>
                  <a:pt x="2072193" y="0"/>
                </a:lnTo>
                <a:lnTo>
                  <a:pt x="2072193" y="1577457"/>
                </a:lnTo>
                <a:lnTo>
                  <a:pt x="0" y="15774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23" name="Freeform 23"/>
          <p:cNvSpPr/>
          <p:nvPr/>
        </p:nvSpPr>
        <p:spPr>
          <a:xfrm>
            <a:off x="17136796" y="8810317"/>
            <a:ext cx="1503091" cy="1144228"/>
          </a:xfrm>
          <a:custGeom>
            <a:avLst/>
            <a:gdLst/>
            <a:ahLst/>
            <a:cxnLst/>
            <a:rect l="l" t="t" r="r" b="b"/>
            <a:pathLst>
              <a:path w="1503091" h="1144228">
                <a:moveTo>
                  <a:pt x="0" y="0"/>
                </a:moveTo>
                <a:lnTo>
                  <a:pt x="1503092" y="0"/>
                </a:lnTo>
                <a:lnTo>
                  <a:pt x="1503092" y="1144228"/>
                </a:lnTo>
                <a:lnTo>
                  <a:pt x="0" y="11442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26" name="TextBox 25"/>
          <p:cNvSpPr txBox="1"/>
          <p:nvPr/>
        </p:nvSpPr>
        <p:spPr>
          <a:xfrm>
            <a:off x="1889075" y="3125553"/>
            <a:ext cx="14509845" cy="707886"/>
          </a:xfrm>
          <a:prstGeom prst="rect">
            <a:avLst/>
          </a:prstGeom>
          <a:noFill/>
        </p:spPr>
        <p:txBody>
          <a:bodyPr wrap="square">
            <a:spAutoFit/>
          </a:bodyPr>
          <a:lstStyle/>
          <a:p>
            <a:pPr algn="ctr">
              <a:spcBef>
                <a:spcPts val="600"/>
              </a:spcBef>
              <a:spcAft>
                <a:spcPts val="600"/>
              </a:spcAft>
            </a:pPr>
            <a:r>
              <a:rPr lang="da-DK" sz="4000" b="1" dirty="0" err="1">
                <a:effectLst/>
                <a:latin typeface="Arial" panose="020B0604020202090204" pitchFamily="34" charset="0"/>
                <a:ea typeface="Calibri" panose="020F0502020204030204" pitchFamily="34" charset="0"/>
                <a:cs typeface="Arial" panose="020B0604020202090204" pitchFamily="34" charset="0"/>
              </a:rPr>
              <a:t>Hoạt</a:t>
            </a:r>
            <a:r>
              <a:rPr lang="da-DK" sz="4000" b="1" dirty="0">
                <a:effectLst/>
                <a:latin typeface="Arial" panose="020B0604020202090204" pitchFamily="34" charset="0"/>
                <a:ea typeface="Calibri" panose="020F0502020204030204" pitchFamily="34" charset="0"/>
                <a:cs typeface="Arial" panose="020B0604020202090204" pitchFamily="34" charset="0"/>
              </a:rPr>
              <a:t> </a:t>
            </a:r>
            <a:r>
              <a:rPr lang="da-DK" sz="4000" b="1" dirty="0" err="1">
                <a:effectLst/>
                <a:latin typeface="Arial" panose="020B0604020202090204" pitchFamily="34" charset="0"/>
                <a:ea typeface="Calibri" panose="020F0502020204030204" pitchFamily="34" charset="0"/>
                <a:cs typeface="Arial" panose="020B0604020202090204" pitchFamily="34" charset="0"/>
              </a:rPr>
              <a:t>động</a:t>
            </a:r>
            <a:r>
              <a:rPr lang="da-DK" sz="4000" b="1" dirty="0">
                <a:effectLst/>
                <a:latin typeface="Arial" panose="020B0604020202090204" pitchFamily="34" charset="0"/>
                <a:ea typeface="Calibri" panose="020F0502020204030204" pitchFamily="34" charset="0"/>
                <a:cs typeface="Arial" panose="020B0604020202090204" pitchFamily="34" charset="0"/>
              </a:rPr>
              <a:t> 1: </a:t>
            </a:r>
            <a:r>
              <a:rPr lang="da-DK" sz="4000" b="1" dirty="0" err="1">
                <a:effectLst/>
                <a:latin typeface="Arial" panose="020B0604020202090204" pitchFamily="34" charset="0"/>
                <a:ea typeface="Calibri" panose="020F0502020204030204" pitchFamily="34" charset="0"/>
                <a:cs typeface="Arial" panose="020B0604020202090204" pitchFamily="34" charset="0"/>
              </a:rPr>
              <a:t>Hệ</a:t>
            </a:r>
            <a:r>
              <a:rPr lang="da-DK" sz="4000" b="1" dirty="0">
                <a:effectLst/>
                <a:latin typeface="Arial" panose="020B0604020202090204" pitchFamily="34" charset="0"/>
                <a:ea typeface="Calibri" panose="020F0502020204030204" pitchFamily="34" charset="0"/>
                <a:cs typeface="Arial" panose="020B0604020202090204" pitchFamily="34" charset="0"/>
              </a:rPr>
              <a:t> </a:t>
            </a:r>
            <a:r>
              <a:rPr lang="da-DK" sz="4000" b="1" dirty="0" err="1">
                <a:effectLst/>
                <a:latin typeface="Arial" panose="020B0604020202090204" pitchFamily="34" charset="0"/>
                <a:ea typeface="Calibri" panose="020F0502020204030204" pitchFamily="34" charset="0"/>
                <a:cs typeface="Arial" panose="020B0604020202090204" pitchFamily="34" charset="0"/>
              </a:rPr>
              <a:t>thức</a:t>
            </a:r>
            <a:r>
              <a:rPr lang="da-DK" sz="4000" b="1" dirty="0">
                <a:effectLst/>
                <a:latin typeface="Arial" panose="020B0604020202090204" pitchFamily="34" charset="0"/>
                <a:ea typeface="Calibri" panose="020F0502020204030204" pitchFamily="34" charset="0"/>
                <a:cs typeface="Arial" panose="020B0604020202090204" pitchFamily="34" charset="0"/>
              </a:rPr>
              <a:t> </a:t>
            </a:r>
            <a:r>
              <a:rPr lang="da-DK" sz="4000" b="1" dirty="0" err="1">
                <a:effectLst/>
                <a:latin typeface="Arial" panose="020B0604020202090204" pitchFamily="34" charset="0"/>
                <a:ea typeface="Calibri" panose="020F0502020204030204" pitchFamily="34" charset="0"/>
                <a:cs typeface="Arial" panose="020B0604020202090204" pitchFamily="34" charset="0"/>
              </a:rPr>
              <a:t>giữa</a:t>
            </a:r>
            <a:r>
              <a:rPr lang="da-DK" sz="4000" b="1" dirty="0">
                <a:effectLst/>
                <a:latin typeface="Arial" panose="020B0604020202090204" pitchFamily="34" charset="0"/>
                <a:ea typeface="Calibri" panose="020F0502020204030204" pitchFamily="34" charset="0"/>
                <a:cs typeface="Arial" panose="020B0604020202090204" pitchFamily="34" charset="0"/>
              </a:rPr>
              <a:t> </a:t>
            </a:r>
            <a:r>
              <a:rPr lang="da-DK" sz="4000" b="1" dirty="0" err="1">
                <a:effectLst/>
                <a:latin typeface="Arial" panose="020B0604020202090204" pitchFamily="34" charset="0"/>
                <a:ea typeface="Calibri" panose="020F0502020204030204" pitchFamily="34" charset="0"/>
                <a:cs typeface="Arial" panose="020B0604020202090204" pitchFamily="34" charset="0"/>
              </a:rPr>
              <a:t>cạnh</a:t>
            </a:r>
            <a:r>
              <a:rPr lang="da-DK" sz="4000" b="1" dirty="0">
                <a:effectLst/>
                <a:latin typeface="Arial" panose="020B0604020202090204" pitchFamily="34" charset="0"/>
                <a:ea typeface="Calibri" panose="020F0502020204030204" pitchFamily="34" charset="0"/>
                <a:cs typeface="Arial" panose="020B0604020202090204" pitchFamily="34" charset="0"/>
              </a:rPr>
              <a:t> </a:t>
            </a:r>
            <a:r>
              <a:rPr lang="da-DK" sz="4000" b="1" dirty="0" err="1">
                <a:effectLst/>
                <a:latin typeface="Arial" panose="020B0604020202090204" pitchFamily="34" charset="0"/>
                <a:ea typeface="Calibri" panose="020F0502020204030204" pitchFamily="34" charset="0"/>
                <a:cs typeface="Arial" panose="020B0604020202090204" pitchFamily="34" charset="0"/>
              </a:rPr>
              <a:t>huyền</a:t>
            </a:r>
            <a:r>
              <a:rPr lang="da-DK" sz="4000" b="1" dirty="0">
                <a:effectLst/>
                <a:latin typeface="Arial" panose="020B0604020202090204" pitchFamily="34" charset="0"/>
                <a:ea typeface="Calibri" panose="020F0502020204030204" pitchFamily="34" charset="0"/>
                <a:cs typeface="Arial" panose="020B0604020202090204" pitchFamily="34" charset="0"/>
              </a:rPr>
              <a:t> </a:t>
            </a:r>
            <a:r>
              <a:rPr lang="da-DK" sz="4000" b="1" dirty="0" err="1">
                <a:effectLst/>
                <a:latin typeface="Arial" panose="020B0604020202090204" pitchFamily="34" charset="0"/>
                <a:ea typeface="Calibri" panose="020F0502020204030204" pitchFamily="34" charset="0"/>
                <a:cs typeface="Arial" panose="020B0604020202090204" pitchFamily="34" charset="0"/>
              </a:rPr>
              <a:t>và</a:t>
            </a:r>
            <a:r>
              <a:rPr lang="da-DK" sz="4000" b="1" dirty="0">
                <a:effectLst/>
                <a:latin typeface="Arial" panose="020B0604020202090204" pitchFamily="34" charset="0"/>
                <a:ea typeface="Calibri" panose="020F0502020204030204" pitchFamily="34" charset="0"/>
                <a:cs typeface="Arial" panose="020B0604020202090204" pitchFamily="34" charset="0"/>
              </a:rPr>
              <a:t> </a:t>
            </a:r>
            <a:r>
              <a:rPr lang="da-DK" sz="4000" b="1" dirty="0" err="1">
                <a:effectLst/>
                <a:latin typeface="Arial" panose="020B0604020202090204" pitchFamily="34" charset="0"/>
                <a:ea typeface="Calibri" panose="020F0502020204030204" pitchFamily="34" charset="0"/>
                <a:cs typeface="Arial" panose="020B0604020202090204" pitchFamily="34" charset="0"/>
              </a:rPr>
              <a:t>cạnh</a:t>
            </a:r>
            <a:r>
              <a:rPr lang="da-DK" sz="4000" b="1" dirty="0">
                <a:effectLst/>
                <a:latin typeface="Arial" panose="020B0604020202090204" pitchFamily="34" charset="0"/>
                <a:ea typeface="Calibri" panose="020F0502020204030204" pitchFamily="34" charset="0"/>
                <a:cs typeface="Arial" panose="020B0604020202090204" pitchFamily="34" charset="0"/>
              </a:rPr>
              <a:t> </a:t>
            </a:r>
            <a:r>
              <a:rPr lang="da-DK" sz="4000" b="1" dirty="0" err="1">
                <a:effectLst/>
                <a:latin typeface="Arial" panose="020B0604020202090204" pitchFamily="34" charset="0"/>
                <a:ea typeface="Calibri" panose="020F0502020204030204" pitchFamily="34" charset="0"/>
                <a:cs typeface="Arial" panose="020B0604020202090204" pitchFamily="34" charset="0"/>
              </a:rPr>
              <a:t>góc</a:t>
            </a:r>
            <a:r>
              <a:rPr lang="da-DK" sz="4000" b="1" dirty="0">
                <a:effectLst/>
                <a:latin typeface="Arial" panose="020B0604020202090204" pitchFamily="34" charset="0"/>
                <a:ea typeface="Calibri" panose="020F0502020204030204" pitchFamily="34" charset="0"/>
                <a:cs typeface="Arial" panose="020B0604020202090204" pitchFamily="34" charset="0"/>
              </a:rPr>
              <a:t> </a:t>
            </a:r>
            <a:r>
              <a:rPr lang="da-DK" sz="4000" b="1" dirty="0" err="1">
                <a:effectLst/>
                <a:latin typeface="Arial" panose="020B0604020202090204" pitchFamily="34" charset="0"/>
                <a:ea typeface="Calibri" panose="020F0502020204030204" pitchFamily="34" charset="0"/>
                <a:cs typeface="Arial" panose="020B0604020202090204" pitchFamily="34" charset="0"/>
              </a:rPr>
              <a:t>vuông</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p:sp>
        <p:nvSpPr>
          <p:cNvPr id="27" name="TextBox 26"/>
          <p:cNvSpPr txBox="1"/>
          <p:nvPr/>
        </p:nvSpPr>
        <p:spPr>
          <a:xfrm>
            <a:off x="1889074" y="5112194"/>
            <a:ext cx="14509845" cy="707886"/>
          </a:xfrm>
          <a:prstGeom prst="rect">
            <a:avLst/>
          </a:prstGeom>
          <a:noFill/>
        </p:spPr>
        <p:txBody>
          <a:bodyPr wrap="square">
            <a:spAutoFit/>
          </a:bodyPr>
          <a:lstStyle/>
          <a:p>
            <a:pPr algn="ctr">
              <a:spcBef>
                <a:spcPts val="600"/>
              </a:spcBef>
              <a:spcAft>
                <a:spcPts val="600"/>
              </a:spcAft>
            </a:pPr>
            <a:r>
              <a:rPr lang="da-DK" sz="4000" b="1" dirty="0" err="1">
                <a:effectLst/>
                <a:latin typeface="Arial" panose="020B0604020202090204" pitchFamily="34" charset="0"/>
                <a:ea typeface="Calibri" panose="020F0502020204030204" pitchFamily="34" charset="0"/>
                <a:cs typeface="Arial" panose="020B0604020202090204" pitchFamily="34" charset="0"/>
              </a:rPr>
              <a:t>Hoạt</a:t>
            </a:r>
            <a:r>
              <a:rPr lang="da-DK" sz="4000" b="1" dirty="0">
                <a:effectLst/>
                <a:latin typeface="Arial" panose="020B0604020202090204" pitchFamily="34" charset="0"/>
                <a:ea typeface="Calibri" panose="020F0502020204030204" pitchFamily="34" charset="0"/>
                <a:cs typeface="Arial" panose="020B0604020202090204" pitchFamily="34" charset="0"/>
              </a:rPr>
              <a:t> </a:t>
            </a:r>
            <a:r>
              <a:rPr lang="da-DK" sz="4000" b="1" dirty="0" err="1">
                <a:effectLst/>
                <a:latin typeface="Arial" panose="020B0604020202090204" pitchFamily="34" charset="0"/>
                <a:ea typeface="Calibri" panose="020F0502020204030204" pitchFamily="34" charset="0"/>
                <a:cs typeface="Arial" panose="020B0604020202090204" pitchFamily="34" charset="0"/>
              </a:rPr>
              <a:t>động</a:t>
            </a:r>
            <a:r>
              <a:rPr lang="da-DK" sz="4000" b="1" dirty="0">
                <a:effectLst/>
                <a:latin typeface="Arial" panose="020B0604020202090204" pitchFamily="34" charset="0"/>
                <a:ea typeface="Calibri" panose="020F0502020204030204" pitchFamily="34" charset="0"/>
                <a:cs typeface="Arial" panose="020B0604020202090204" pitchFamily="34" charset="0"/>
              </a:rPr>
              <a:t> 2: </a:t>
            </a:r>
            <a:r>
              <a:rPr lang="da-DK" sz="4000" b="1" dirty="0" err="1">
                <a:effectLst/>
                <a:latin typeface="Arial" panose="020B0604020202090204" pitchFamily="34" charset="0"/>
                <a:ea typeface="Calibri" panose="020F0502020204030204" pitchFamily="34" charset="0"/>
                <a:cs typeface="Arial" panose="020B0604020202090204" pitchFamily="34" charset="0"/>
              </a:rPr>
              <a:t>Hệ</a:t>
            </a:r>
            <a:r>
              <a:rPr lang="da-DK" sz="4000" b="1" dirty="0">
                <a:effectLst/>
                <a:latin typeface="Arial" panose="020B0604020202090204" pitchFamily="34" charset="0"/>
                <a:ea typeface="Calibri" panose="020F0502020204030204" pitchFamily="34" charset="0"/>
                <a:cs typeface="Arial" panose="020B0604020202090204" pitchFamily="34" charset="0"/>
              </a:rPr>
              <a:t> </a:t>
            </a:r>
            <a:r>
              <a:rPr lang="da-DK" sz="4000" b="1" dirty="0" err="1">
                <a:effectLst/>
                <a:latin typeface="Arial" panose="020B0604020202090204" pitchFamily="34" charset="0"/>
                <a:ea typeface="Calibri" panose="020F0502020204030204" pitchFamily="34" charset="0"/>
                <a:cs typeface="Arial" panose="020B0604020202090204" pitchFamily="34" charset="0"/>
              </a:rPr>
              <a:t>thức</a:t>
            </a:r>
            <a:r>
              <a:rPr lang="da-DK" sz="4000" b="1" dirty="0">
                <a:effectLst/>
                <a:latin typeface="Arial" panose="020B0604020202090204" pitchFamily="34" charset="0"/>
                <a:ea typeface="Calibri" panose="020F0502020204030204" pitchFamily="34" charset="0"/>
                <a:cs typeface="Arial" panose="020B0604020202090204" pitchFamily="34" charset="0"/>
              </a:rPr>
              <a:t> </a:t>
            </a:r>
            <a:r>
              <a:rPr lang="da-DK" sz="4000" b="1" dirty="0" err="1">
                <a:effectLst/>
                <a:latin typeface="Arial" panose="020B0604020202090204" pitchFamily="34" charset="0"/>
                <a:ea typeface="Calibri" panose="020F0502020204030204" pitchFamily="34" charset="0"/>
                <a:cs typeface="Arial" panose="020B0604020202090204" pitchFamily="34" charset="0"/>
              </a:rPr>
              <a:t>giữa</a:t>
            </a:r>
            <a:r>
              <a:rPr lang="da-DK" sz="4000" b="1" dirty="0">
                <a:effectLst/>
                <a:latin typeface="Arial" panose="020B0604020202090204" pitchFamily="34" charset="0"/>
                <a:ea typeface="Calibri" panose="020F0502020204030204" pitchFamily="34" charset="0"/>
                <a:cs typeface="Arial" panose="020B0604020202090204" pitchFamily="34" charset="0"/>
              </a:rPr>
              <a:t> </a:t>
            </a:r>
            <a:r>
              <a:rPr lang="da-DK" sz="4000" b="1" dirty="0" err="1">
                <a:effectLst/>
                <a:latin typeface="Arial" panose="020B0604020202090204" pitchFamily="34" charset="0"/>
                <a:ea typeface="Calibri" panose="020F0502020204030204" pitchFamily="34" charset="0"/>
                <a:cs typeface="Arial" panose="020B0604020202090204" pitchFamily="34" charset="0"/>
              </a:rPr>
              <a:t>hai</a:t>
            </a:r>
            <a:r>
              <a:rPr lang="da-DK" sz="4000" b="1" dirty="0">
                <a:effectLst/>
                <a:latin typeface="Arial" panose="020B0604020202090204" pitchFamily="34" charset="0"/>
                <a:ea typeface="Calibri" panose="020F0502020204030204" pitchFamily="34" charset="0"/>
                <a:cs typeface="Arial" panose="020B0604020202090204" pitchFamily="34" charset="0"/>
              </a:rPr>
              <a:t> </a:t>
            </a:r>
            <a:r>
              <a:rPr lang="da-DK" sz="4000" b="1" dirty="0" err="1">
                <a:effectLst/>
                <a:latin typeface="Arial" panose="020B0604020202090204" pitchFamily="34" charset="0"/>
                <a:ea typeface="Calibri" panose="020F0502020204030204" pitchFamily="34" charset="0"/>
                <a:cs typeface="Arial" panose="020B0604020202090204" pitchFamily="34" charset="0"/>
              </a:rPr>
              <a:t>c</a:t>
            </a:r>
            <a:r>
              <a:rPr lang="da-DK" sz="4000" b="1" dirty="0" err="1">
                <a:latin typeface="Arial" panose="020B0604020202090204" pitchFamily="34" charset="0"/>
                <a:ea typeface="Calibri" panose="020F0502020204030204" pitchFamily="34" charset="0"/>
                <a:cs typeface="Arial" panose="020B0604020202090204" pitchFamily="34" charset="0"/>
              </a:rPr>
              <a:t>ạnh</a:t>
            </a:r>
            <a:r>
              <a:rPr lang="da-DK" sz="4000" b="1" dirty="0">
                <a:latin typeface="Arial" panose="020B0604020202090204" pitchFamily="34" charset="0"/>
                <a:ea typeface="Calibri" panose="020F0502020204030204" pitchFamily="34" charset="0"/>
                <a:cs typeface="Arial" panose="020B0604020202090204" pitchFamily="34" charset="0"/>
              </a:rPr>
              <a:t> </a:t>
            </a:r>
            <a:r>
              <a:rPr lang="da-DK" sz="4000" b="1" dirty="0" err="1">
                <a:latin typeface="Arial" panose="020B0604020202090204" pitchFamily="34" charset="0"/>
                <a:ea typeface="Calibri" panose="020F0502020204030204" pitchFamily="34" charset="0"/>
                <a:cs typeface="Arial" panose="020B0604020202090204" pitchFamily="34" charset="0"/>
              </a:rPr>
              <a:t>góc</a:t>
            </a:r>
            <a:r>
              <a:rPr lang="da-DK" sz="4000" b="1" dirty="0">
                <a:latin typeface="Arial" panose="020B0604020202090204" pitchFamily="34" charset="0"/>
                <a:ea typeface="Calibri" panose="020F0502020204030204" pitchFamily="34" charset="0"/>
                <a:cs typeface="Arial" panose="020B0604020202090204" pitchFamily="34" charset="0"/>
              </a:rPr>
              <a:t> </a:t>
            </a:r>
            <a:r>
              <a:rPr lang="da-DK" sz="4000" b="1" dirty="0" err="1">
                <a:latin typeface="Arial" panose="020B0604020202090204" pitchFamily="34" charset="0"/>
                <a:ea typeface="Calibri" panose="020F0502020204030204" pitchFamily="34" charset="0"/>
                <a:cs typeface="Arial" panose="020B0604020202090204" pitchFamily="34" charset="0"/>
              </a:rPr>
              <a:t>vuông</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p:sp>
        <p:nvSpPr>
          <p:cNvPr id="28" name="TextBox 27"/>
          <p:cNvSpPr txBox="1"/>
          <p:nvPr/>
        </p:nvSpPr>
        <p:spPr>
          <a:xfrm>
            <a:off x="1889074" y="7098836"/>
            <a:ext cx="14509845" cy="707886"/>
          </a:xfrm>
          <a:prstGeom prst="rect">
            <a:avLst/>
          </a:prstGeom>
          <a:noFill/>
        </p:spPr>
        <p:txBody>
          <a:bodyPr wrap="square">
            <a:spAutoFit/>
          </a:bodyPr>
          <a:lstStyle/>
          <a:p>
            <a:pPr algn="ctr">
              <a:spcBef>
                <a:spcPts val="600"/>
              </a:spcBef>
              <a:spcAft>
                <a:spcPts val="600"/>
              </a:spcAft>
            </a:pPr>
            <a:r>
              <a:rPr lang="da-DK" sz="4000" b="1" dirty="0" err="1">
                <a:effectLst/>
                <a:latin typeface="Arial" panose="020B0604020202090204" pitchFamily="34" charset="0"/>
                <a:ea typeface="Calibri" panose="020F0502020204030204" pitchFamily="34" charset="0"/>
                <a:cs typeface="Arial" panose="020B0604020202090204" pitchFamily="34" charset="0"/>
              </a:rPr>
              <a:t>Hoạt</a:t>
            </a:r>
            <a:r>
              <a:rPr lang="da-DK" sz="4000" b="1" dirty="0">
                <a:effectLst/>
                <a:latin typeface="Arial" panose="020B0604020202090204" pitchFamily="34" charset="0"/>
                <a:ea typeface="Calibri" panose="020F0502020204030204" pitchFamily="34" charset="0"/>
                <a:cs typeface="Arial" panose="020B0604020202090204" pitchFamily="34" charset="0"/>
              </a:rPr>
              <a:t> </a:t>
            </a:r>
            <a:r>
              <a:rPr lang="da-DK" sz="4000" b="1" dirty="0" err="1">
                <a:effectLst/>
                <a:latin typeface="Arial" panose="020B0604020202090204" pitchFamily="34" charset="0"/>
                <a:ea typeface="Calibri" panose="020F0502020204030204" pitchFamily="34" charset="0"/>
                <a:cs typeface="Arial" panose="020B0604020202090204" pitchFamily="34" charset="0"/>
              </a:rPr>
              <a:t>động</a:t>
            </a:r>
            <a:r>
              <a:rPr lang="da-DK" sz="4000" b="1" dirty="0">
                <a:effectLst/>
                <a:latin typeface="Arial" panose="020B0604020202090204" pitchFamily="34" charset="0"/>
                <a:ea typeface="Calibri" panose="020F0502020204030204" pitchFamily="34" charset="0"/>
                <a:cs typeface="Arial" panose="020B0604020202090204" pitchFamily="34" charset="0"/>
              </a:rPr>
              <a:t> 3: </a:t>
            </a:r>
            <a:r>
              <a:rPr lang="da-DK" sz="4000" b="1" dirty="0" err="1">
                <a:effectLst/>
                <a:latin typeface="Arial" panose="020B0604020202090204" pitchFamily="34" charset="0"/>
                <a:ea typeface="Calibri" panose="020F0502020204030204" pitchFamily="34" charset="0"/>
                <a:cs typeface="Arial" panose="020B0604020202090204" pitchFamily="34" charset="0"/>
              </a:rPr>
              <a:t>Giải</a:t>
            </a:r>
            <a:r>
              <a:rPr lang="da-DK" sz="4000" b="1" dirty="0">
                <a:effectLst/>
                <a:latin typeface="Arial" panose="020B0604020202090204" pitchFamily="34" charset="0"/>
                <a:ea typeface="Calibri" panose="020F0502020204030204" pitchFamily="34" charset="0"/>
                <a:cs typeface="Arial" panose="020B0604020202090204" pitchFamily="34" charset="0"/>
              </a:rPr>
              <a:t> tam </a:t>
            </a:r>
            <a:r>
              <a:rPr lang="da-DK" sz="4000" b="1" dirty="0" err="1">
                <a:effectLst/>
                <a:latin typeface="Arial" panose="020B0604020202090204" pitchFamily="34" charset="0"/>
                <a:ea typeface="Calibri" panose="020F0502020204030204" pitchFamily="34" charset="0"/>
                <a:cs typeface="Arial" panose="020B0604020202090204" pitchFamily="34" charset="0"/>
              </a:rPr>
              <a:t>giác</a:t>
            </a:r>
            <a:r>
              <a:rPr lang="da-DK" sz="4000" b="1" dirty="0">
                <a:effectLst/>
                <a:latin typeface="Arial" panose="020B0604020202090204" pitchFamily="34" charset="0"/>
                <a:ea typeface="Calibri" panose="020F0502020204030204" pitchFamily="34" charset="0"/>
                <a:cs typeface="Arial" panose="020B0604020202090204" pitchFamily="34" charset="0"/>
              </a:rPr>
              <a:t> </a:t>
            </a:r>
            <a:r>
              <a:rPr lang="da-DK" sz="4000" b="1" dirty="0" err="1">
                <a:effectLst/>
                <a:latin typeface="Arial" panose="020B0604020202090204" pitchFamily="34" charset="0"/>
                <a:ea typeface="Calibri" panose="020F0502020204030204" pitchFamily="34" charset="0"/>
                <a:cs typeface="Arial" panose="020B0604020202090204" pitchFamily="34" charset="0"/>
              </a:rPr>
              <a:t>vuông</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dissolv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27" grpId="0"/>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pic>
        <p:nvPicPr>
          <p:cNvPr id="9" name="Picture 8"/>
          <p:cNvPicPr>
            <a:picLocks noChangeAspect="1"/>
          </p:cNvPicPr>
          <p:nvPr/>
        </p:nvPicPr>
        <p:blipFill>
          <a:blip r:embed="rId1"/>
          <a:stretch>
            <a:fillRect/>
          </a:stretch>
        </p:blipFill>
        <p:spPr>
          <a:xfrm>
            <a:off x="14179362" y="2278182"/>
            <a:ext cx="3331399" cy="5299952"/>
          </a:xfrm>
          <a:prstGeom prst="rect">
            <a:avLst/>
          </a:prstGeom>
        </p:spPr>
      </p:pic>
      <mc:AlternateContent xmlns:mc="http://schemas.openxmlformats.org/markup-compatibility/2006">
        <mc:Choice xmlns:a14="http://schemas.microsoft.com/office/drawing/2010/main" Requires="a14">
          <p:sp>
            <p:nvSpPr>
              <p:cNvPr id="11" name="TextBox 10"/>
              <p:cNvSpPr txBox="1"/>
              <p:nvPr/>
            </p:nvSpPr>
            <p:spPr>
              <a:xfrm>
                <a:off x="806547" y="1562429"/>
                <a:ext cx="13597601" cy="6731458"/>
              </a:xfrm>
              <a:prstGeom prst="rect">
                <a:avLst/>
              </a:prstGeom>
              <a:noFill/>
            </p:spPr>
            <p:txBody>
              <a:bodyPr wrap="square">
                <a:spAutoFit/>
              </a:bodyPr>
              <a:lstStyle/>
              <a:p>
                <a:pPr>
                  <a:lnSpc>
                    <a:spcPct val="150000"/>
                  </a:lnSpc>
                  <a:spcBef>
                    <a:spcPts val="600"/>
                  </a:spcBef>
                  <a:spcAft>
                    <a:spcPts val="600"/>
                  </a:spcAft>
                </a:pPr>
                <a:r>
                  <a:rPr lang="fr-FR" sz="4000" dirty="0">
                    <a:solidFill>
                      <a:srgbClr val="FF0000"/>
                    </a:solidFill>
                    <a:effectLst/>
                    <a:latin typeface="Arial" panose="020B0604020202090204" pitchFamily="34" charset="0"/>
                    <a:ea typeface="Calibri" panose="020F0502020204030204" pitchFamily="34" charset="0"/>
                    <a:cs typeface="Arial" panose="020B0604020202090204" pitchFamily="34" charset="0"/>
                  </a:rPr>
                  <a:t>c) </a:t>
                </a:r>
                <a:r>
                  <a:rPr lang="fr-FR" sz="4000" dirty="0" err="1">
                    <a:effectLst/>
                    <a:latin typeface="Arial" panose="020B0604020202090204" pitchFamily="34" charset="0"/>
                    <a:ea typeface="Calibri" panose="020F0502020204030204" pitchFamily="34" charset="0"/>
                    <a:cs typeface="Arial" panose="020B0604020202090204" pitchFamily="34" charset="0"/>
                  </a:rPr>
                  <a:t>Xét</a:t>
                </a:r>
                <a:r>
                  <a:rPr lang="fr-FR"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ABC</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vuông</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tại</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A</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theo</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lí</a:t>
                </a:r>
                <a:r>
                  <a:rPr lang="fr-FR" sz="4000" dirty="0">
                    <a:effectLst/>
                    <a:latin typeface="Arial" panose="020B0604020202090204" pitchFamily="34" charset="0"/>
                    <a:ea typeface="Times New Roman" panose="02020503050405090304" pitchFamily="18" charset="0"/>
                    <a:cs typeface="Arial" panose="020B0604020202090204" pitchFamily="34" charset="0"/>
                  </a:rPr>
                  <a:t> Pythagore, ta </a:t>
                </a:r>
                <a:r>
                  <a:rPr lang="fr-FR" sz="4000" dirty="0" err="1">
                    <a:effectLst/>
                    <a:latin typeface="Arial" panose="020B0604020202090204" pitchFamily="34" charset="0"/>
                    <a:ea typeface="Times New Roman" panose="02020503050405090304" pitchFamily="18" charset="0"/>
                    <a:cs typeface="Arial" panose="020B0604020202090204" pitchFamily="34" charset="0"/>
                  </a:rPr>
                  <a:t>có</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a</m:t>
                        </m:r>
                      </m:e>
                      <m:sup>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2</m:t>
                        </m:r>
                      </m:sup>
                    </m:sSup>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b</m:t>
                        </m:r>
                      </m:e>
                      <m:sup>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2</m:t>
                        </m:r>
                      </m:sup>
                    </m:sSup>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c</m:t>
                        </m:r>
                      </m:e>
                      <m:sup>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2</m:t>
                        </m:r>
                      </m:sup>
                    </m:sSup>
                  </m:oMath>
                </a14:m>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suy</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ra</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c</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ad>
                      <m:radPr>
                        <m:degHide m:val="on"/>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radPr>
                      <m:deg/>
                      <m:e>
                        <m:sSup>
                          <m:sSup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sSupPr>
                          <m:e>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e>
                          <m:sup>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2</m:t>
                            </m:r>
                          </m:sup>
                        </m:sSup>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sSup>
                          <m:sSup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sSupPr>
                          <m:e>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c</m:t>
                            </m:r>
                          </m:e>
                          <m:sup>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2</m:t>
                            </m:r>
                          </m:sup>
                        </m:sSup>
                      </m:e>
                    </m:rad>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ad>
                      <m:radPr>
                        <m:degHide m:val="on"/>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radPr>
                      <m:deg/>
                      <m:e>
                        <m:sSup>
                          <m:sSup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sSupPr>
                          <m:e>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3</m:t>
                            </m:r>
                          </m:e>
                          <m:sup>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2</m:t>
                            </m:r>
                          </m:sup>
                        </m:sSup>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sSup>
                          <m:sSup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sSupPr>
                          <m:e>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5</m:t>
                            </m:r>
                          </m:e>
                          <m:sup>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2</m:t>
                            </m:r>
                          </m:sup>
                        </m:sSup>
                      </m:e>
                    </m:rad>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ad>
                      <m:radPr>
                        <m:degHide m:val="on"/>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radPr>
                      <m:deg/>
                      <m:e>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34</m:t>
                        </m:r>
                      </m:e>
                    </m:rad>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a:effectLst/>
                    <a:latin typeface="Arial" panose="020B0604020202090204" pitchFamily="34" charset="0"/>
                    <a:ea typeface="Times New Roman" panose="02020503050405090304" pitchFamily="18" charset="0"/>
                    <a:cs typeface="Arial" panose="020B0604020202090204" pitchFamily="34" charset="0"/>
                  </a:rPr>
                  <a:t>Theo </a:t>
                </a:r>
                <a:r>
                  <a:rPr lang="en-US"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nghĩa</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tỉ</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số</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lượng</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giác</a:t>
                </a:r>
                <a:r>
                  <a:rPr lang="en-US" sz="4000" dirty="0">
                    <a:effectLst/>
                    <a:latin typeface="Arial" panose="020B0604020202090204" pitchFamily="34" charset="0"/>
                    <a:ea typeface="Times New Roman" panose="02020503050405090304" pitchFamily="18" charset="0"/>
                    <a:cs typeface="Arial" panose="020B0604020202090204" pitchFamily="34" charset="0"/>
                  </a:rPr>
                  <a:t>, ta </a:t>
                </a:r>
                <a:r>
                  <a:rPr lang="en-US" sz="4000" dirty="0" err="1">
                    <a:effectLst/>
                    <a:latin typeface="Arial" panose="020B0604020202090204" pitchFamily="34" charset="0"/>
                    <a:ea typeface="Times New Roman" panose="02020503050405090304" pitchFamily="18" charset="0"/>
                    <a:cs typeface="Arial" panose="020B0604020202090204" pitchFamily="34" charset="0"/>
                  </a:rPr>
                  <a:t>có</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14:m>
                  <m:oMath xmlns:m="http://schemas.openxmlformats.org/officeDocument/2006/math">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tan</m:t>
                        </m:r>
                      </m:fName>
                      <m:e>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num>
                          <m:den>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c</m:t>
                            </m:r>
                          </m:den>
                        </m:f>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3</m:t>
                            </m:r>
                          </m:num>
                          <m:den>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5</m:t>
                            </m:r>
                          </m:den>
                        </m:f>
                      </m:e>
                    </m:func>
                  </m:oMath>
                </a14:m>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suy</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ra</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e>
                    </m:acc>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31</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a:effectLst/>
                    <a:latin typeface="Arial" panose="020B0604020202090204" pitchFamily="34" charset="0"/>
                    <a:ea typeface="Times New Roman" panose="02020503050405090304" pitchFamily="18" charset="0"/>
                    <a:cs typeface="Arial" panose="020B0604020202090204" pitchFamily="34" charset="0"/>
                  </a:rPr>
                  <a:t>Theo </a:t>
                </a:r>
                <a:r>
                  <a:rPr lang="en-US"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lí</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tổng</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ba</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góc</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của</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một</a:t>
                </a:r>
                <a:r>
                  <a:rPr lang="en-US" sz="4000" dirty="0">
                    <a:effectLst/>
                    <a:latin typeface="Arial" panose="020B0604020202090204" pitchFamily="34" charset="0"/>
                    <a:ea typeface="Times New Roman" panose="02020503050405090304" pitchFamily="18" charset="0"/>
                    <a:cs typeface="Arial" panose="020B0604020202090204" pitchFamily="34" charset="0"/>
                  </a:rPr>
                  <a:t> tam </a:t>
                </a:r>
                <a:r>
                  <a:rPr lang="en-US" sz="4000" dirty="0" err="1">
                    <a:effectLst/>
                    <a:latin typeface="Arial" panose="020B0604020202090204" pitchFamily="34" charset="0"/>
                    <a:ea typeface="Times New Roman" panose="02020503050405090304" pitchFamily="18" charset="0"/>
                    <a:cs typeface="Arial" panose="020B0604020202090204" pitchFamily="34" charset="0"/>
                  </a:rPr>
                  <a:t>giác</a:t>
                </a:r>
                <a:r>
                  <a:rPr lang="en-US" sz="4000" dirty="0">
                    <a:effectLst/>
                    <a:latin typeface="Arial" panose="020B0604020202090204" pitchFamily="34" charset="0"/>
                    <a:ea typeface="Times New Roman" panose="02020503050405090304" pitchFamily="18" charset="0"/>
                    <a:cs typeface="Arial" panose="020B0604020202090204" pitchFamily="34" charset="0"/>
                  </a:rPr>
                  <a:t> : </a:t>
                </a:r>
                <a14:m>
                  <m:oMath xmlns:m="http://schemas.openxmlformats.org/officeDocument/2006/math">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e>
                    </m:acc>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C</m:t>
                        </m:r>
                      </m:e>
                    </m:acc>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90</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oMath>
                </a14:m>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suy</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ra</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C</m:t>
                        </m:r>
                      </m:e>
                    </m:acc>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90</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31</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59</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oMath>
                </a14:m>
                <a:r>
                  <a:rPr lang="en-US" sz="4000" dirty="0">
                    <a:effectLst/>
                    <a:latin typeface="Arial" panose="020B0604020202090204" pitchFamily="34" charset="0"/>
                    <a:ea typeface="Times New Roman" panose="02020503050405090304" pitchFamily="18"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806547" y="1562429"/>
                <a:ext cx="13597601" cy="6731458"/>
              </a:xfrm>
              <a:prstGeom prst="rect">
                <a:avLst/>
              </a:prstGeom>
              <a:blipFill rotWithShape="1">
                <a:blip r:embed="rId2"/>
                <a:stretch>
                  <a:fillRect l="-1" t="-5" r="3" b="-7016"/>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pic>
        <p:nvPicPr>
          <p:cNvPr id="9" name="Picture 8"/>
          <p:cNvPicPr>
            <a:picLocks noChangeAspect="1"/>
          </p:cNvPicPr>
          <p:nvPr/>
        </p:nvPicPr>
        <p:blipFill>
          <a:blip r:embed="rId1"/>
          <a:stretch>
            <a:fillRect/>
          </a:stretch>
        </p:blipFill>
        <p:spPr>
          <a:xfrm>
            <a:off x="5584544" y="3326838"/>
            <a:ext cx="7118912" cy="4814387"/>
          </a:xfrm>
          <a:prstGeom prst="rect">
            <a:avLst/>
          </a:prstGeom>
        </p:spPr>
      </p:pic>
      <mc:AlternateContent xmlns:mc="http://schemas.openxmlformats.org/markup-compatibility/2006">
        <mc:Choice xmlns:a14="http://schemas.microsoft.com/office/drawing/2010/main" Requires="a14">
          <p:sp>
            <p:nvSpPr>
              <p:cNvPr id="10" name="TextBox 9"/>
              <p:cNvSpPr txBox="1"/>
              <p:nvPr/>
            </p:nvSpPr>
            <p:spPr>
              <a:xfrm>
                <a:off x="1022601" y="1348688"/>
                <a:ext cx="16523203" cy="833113"/>
              </a:xfrm>
              <a:prstGeom prst="rect">
                <a:avLst/>
              </a:prstGeom>
              <a:noFill/>
            </p:spPr>
            <p:txBody>
              <a:bodyPr wrap="square" rtlCol="0">
                <a:spAutoFit/>
              </a:bodyPr>
              <a:lstStyle/>
              <a:p>
                <a:r>
                  <a:rPr lang="en-US" sz="4400" b="1" dirty="0">
                    <a:latin typeface="Arial" panose="020B0604020202090204" pitchFamily="34" charset="0"/>
                    <a:cs typeface="Arial" panose="020B0604020202090204" pitchFamily="34" charset="0"/>
                  </a:rPr>
                  <a:t>4.11. </a:t>
                </a:r>
                <a:r>
                  <a:rPr lang="en-US" sz="4400" dirty="0" err="1">
                    <a:latin typeface="Arial" panose="020B0604020202090204" pitchFamily="34" charset="0"/>
                    <a:cs typeface="Arial" panose="020B0604020202090204" pitchFamily="34" charset="0"/>
                  </a:rPr>
                  <a:t>Tính</a:t>
                </a:r>
                <a:r>
                  <a:rPr lang="en-US" sz="4400" dirty="0">
                    <a:latin typeface="Arial" panose="020B0604020202090204" pitchFamily="34" charset="0"/>
                    <a:cs typeface="Arial" panose="020B0604020202090204" pitchFamily="34" charset="0"/>
                  </a:rPr>
                  <a:t> </a:t>
                </a:r>
                <a:r>
                  <a:rPr lang="en-US" sz="4400" dirty="0" err="1">
                    <a:latin typeface="Arial" panose="020B0604020202090204" pitchFamily="34" charset="0"/>
                    <a:cs typeface="Arial" panose="020B0604020202090204" pitchFamily="34" charset="0"/>
                  </a:rPr>
                  <a:t>các</a:t>
                </a:r>
                <a:r>
                  <a:rPr lang="en-US" sz="4400" dirty="0">
                    <a:latin typeface="Arial" panose="020B0604020202090204" pitchFamily="34" charset="0"/>
                    <a:cs typeface="Arial" panose="020B0604020202090204" pitchFamily="34" charset="0"/>
                  </a:rPr>
                  <a:t> </a:t>
                </a:r>
                <a:r>
                  <a:rPr lang="en-US" sz="4400" dirty="0" err="1">
                    <a:latin typeface="Arial" panose="020B0604020202090204" pitchFamily="34" charset="0"/>
                    <a:cs typeface="Arial" panose="020B0604020202090204" pitchFamily="34" charset="0"/>
                  </a:rPr>
                  <a:t>góc</a:t>
                </a:r>
                <a:r>
                  <a:rPr lang="en-US" sz="4400" dirty="0">
                    <a:latin typeface="Arial" panose="020B0604020202090204" pitchFamily="34" charset="0"/>
                    <a:cs typeface="Arial" panose="020B0604020202090204" pitchFamily="34" charset="0"/>
                  </a:rPr>
                  <a:t> </a:t>
                </a:r>
                <a:r>
                  <a:rPr lang="en-US" sz="4400" dirty="0" err="1">
                    <a:latin typeface="Arial" panose="020B0604020202090204" pitchFamily="34" charset="0"/>
                    <a:cs typeface="Arial" panose="020B0604020202090204" pitchFamily="34" charset="0"/>
                  </a:rPr>
                  <a:t>của</a:t>
                </a:r>
                <a:r>
                  <a:rPr lang="en-US" sz="4400" dirty="0">
                    <a:latin typeface="Arial" panose="020B0604020202090204" pitchFamily="34" charset="0"/>
                    <a:cs typeface="Arial" panose="020B0604020202090204" pitchFamily="34" charset="0"/>
                  </a:rPr>
                  <a:t> </a:t>
                </a:r>
                <a:r>
                  <a:rPr lang="en-US" sz="4400" dirty="0" err="1">
                    <a:latin typeface="Arial" panose="020B0604020202090204" pitchFamily="34" charset="0"/>
                    <a:cs typeface="Arial" panose="020B0604020202090204" pitchFamily="34" charset="0"/>
                  </a:rPr>
                  <a:t>hình</a:t>
                </a:r>
                <a:r>
                  <a:rPr lang="en-US" sz="4400" dirty="0">
                    <a:latin typeface="Arial" panose="020B0604020202090204" pitchFamily="34" charset="0"/>
                    <a:cs typeface="Arial" panose="020B0604020202090204" pitchFamily="34" charset="0"/>
                  </a:rPr>
                  <a:t> </a:t>
                </a:r>
                <a:r>
                  <a:rPr lang="en-US" sz="4400" dirty="0" err="1">
                    <a:latin typeface="Arial" panose="020B0604020202090204" pitchFamily="34" charset="0"/>
                    <a:cs typeface="Arial" panose="020B0604020202090204" pitchFamily="34" charset="0"/>
                  </a:rPr>
                  <a:t>thoi</a:t>
                </a:r>
                <a:r>
                  <a:rPr lang="en-US" sz="4400" dirty="0">
                    <a:latin typeface="Arial" panose="020B0604020202090204" pitchFamily="34" charset="0"/>
                    <a:cs typeface="Arial" panose="020B0604020202090204" pitchFamily="34" charset="0"/>
                  </a:rPr>
                  <a:t> </a:t>
                </a:r>
                <a:r>
                  <a:rPr lang="en-US" sz="4400" dirty="0" err="1">
                    <a:latin typeface="Arial" panose="020B0604020202090204" pitchFamily="34" charset="0"/>
                    <a:cs typeface="Arial" panose="020B0604020202090204" pitchFamily="34" charset="0"/>
                  </a:rPr>
                  <a:t>có</a:t>
                </a:r>
                <a:r>
                  <a:rPr lang="en-US" sz="4400" dirty="0">
                    <a:latin typeface="Arial" panose="020B0604020202090204" pitchFamily="34" charset="0"/>
                    <a:cs typeface="Arial" panose="020B0604020202090204" pitchFamily="34" charset="0"/>
                  </a:rPr>
                  <a:t> </a:t>
                </a:r>
                <a:r>
                  <a:rPr lang="en-US" sz="4400" dirty="0" err="1">
                    <a:latin typeface="Arial" panose="020B0604020202090204" pitchFamily="34" charset="0"/>
                    <a:cs typeface="Arial" panose="020B0604020202090204" pitchFamily="34" charset="0"/>
                  </a:rPr>
                  <a:t>hai</a:t>
                </a:r>
                <a:r>
                  <a:rPr lang="en-US" sz="4400" dirty="0">
                    <a:latin typeface="Arial" panose="020B0604020202090204" pitchFamily="34" charset="0"/>
                    <a:cs typeface="Arial" panose="020B0604020202090204" pitchFamily="34" charset="0"/>
                  </a:rPr>
                  <a:t> </a:t>
                </a:r>
                <a:r>
                  <a:rPr lang="en-US" sz="4400" dirty="0" err="1">
                    <a:latin typeface="Arial" panose="020B0604020202090204" pitchFamily="34" charset="0"/>
                    <a:cs typeface="Arial" panose="020B0604020202090204" pitchFamily="34" charset="0"/>
                  </a:rPr>
                  <a:t>đường</a:t>
                </a:r>
                <a:r>
                  <a:rPr lang="en-US" sz="4400" dirty="0">
                    <a:latin typeface="Arial" panose="020B0604020202090204" pitchFamily="34" charset="0"/>
                    <a:cs typeface="Arial" panose="020B0604020202090204" pitchFamily="34" charset="0"/>
                  </a:rPr>
                  <a:t> </a:t>
                </a:r>
                <a:r>
                  <a:rPr lang="en-US" sz="4400" dirty="0" err="1">
                    <a:latin typeface="Arial" panose="020B0604020202090204" pitchFamily="34" charset="0"/>
                    <a:cs typeface="Arial" panose="020B0604020202090204" pitchFamily="34" charset="0"/>
                  </a:rPr>
                  <a:t>chéo</a:t>
                </a:r>
                <a:r>
                  <a:rPr lang="en-US" sz="4400" dirty="0">
                    <a:latin typeface="Arial" panose="020B0604020202090204" pitchFamily="34" charset="0"/>
                    <a:cs typeface="Arial" panose="020B0604020202090204" pitchFamily="34" charset="0"/>
                  </a:rPr>
                  <a:t> </a:t>
                </a:r>
                <a:r>
                  <a:rPr lang="en-US" sz="4400" dirty="0" err="1">
                    <a:latin typeface="Arial" panose="020B0604020202090204" pitchFamily="34" charset="0"/>
                    <a:cs typeface="Arial" panose="020B0604020202090204" pitchFamily="34" charset="0"/>
                  </a:rPr>
                  <a:t>dài</a:t>
                </a:r>
                <a:r>
                  <a:rPr lang="en-US" sz="4400" dirty="0">
                    <a:latin typeface="Arial" panose="020B0604020202090204" pitchFamily="34" charset="0"/>
                    <a:cs typeface="Arial" panose="020B0604020202090204" pitchFamily="34" charset="0"/>
                  </a:rPr>
                  <a:t> </a:t>
                </a:r>
                <a14:m>
                  <m:oMath xmlns:m="http://schemas.openxmlformats.org/officeDocument/2006/math">
                    <m:r>
                      <a:rPr lang="en-US" sz="4400" b="0" i="0" smtClean="0">
                        <a:latin typeface="Cambria Math" panose="02040503050406030204" pitchFamily="18" charset="0"/>
                        <a:cs typeface="Arial" panose="020B0604020202090204" pitchFamily="34" charset="0"/>
                      </a:rPr>
                      <m:t>2</m:t>
                    </m:r>
                    <m:rad>
                      <m:radPr>
                        <m:degHide m:val="on"/>
                        <m:ctrlPr>
                          <a:rPr lang="en-US" sz="4400" i="1" smtClean="0">
                            <a:latin typeface="Cambria Math" panose="02040503050406030204" pitchFamily="18" charset="0"/>
                            <a:cs typeface="Arial" panose="020B0604020202090204" pitchFamily="34" charset="0"/>
                          </a:rPr>
                        </m:ctrlPr>
                      </m:radPr>
                      <m:deg/>
                      <m:e>
                        <m:r>
                          <a:rPr lang="en-US" sz="4400" b="0" i="1" smtClean="0">
                            <a:latin typeface="Cambria Math" panose="02040503050406030204" pitchFamily="18" charset="0"/>
                            <a:cs typeface="Arial" panose="020B0604020202090204" pitchFamily="34" charset="0"/>
                          </a:rPr>
                          <m:t>3</m:t>
                        </m:r>
                      </m:e>
                    </m:rad>
                  </m:oMath>
                </a14:m>
                <a:r>
                  <a:rPr lang="en-US" sz="4400" dirty="0">
                    <a:latin typeface="Arial" panose="020B0604020202090204" pitchFamily="34" charset="0"/>
                    <a:cs typeface="Arial" panose="020B0604020202090204" pitchFamily="34" charset="0"/>
                  </a:rPr>
                  <a:t> </a:t>
                </a:r>
                <a:r>
                  <a:rPr lang="en-US" sz="4400" dirty="0" err="1">
                    <a:latin typeface="Arial" panose="020B0604020202090204" pitchFamily="34" charset="0"/>
                    <a:cs typeface="Arial" panose="020B0604020202090204" pitchFamily="34" charset="0"/>
                  </a:rPr>
                  <a:t>và</a:t>
                </a:r>
                <a:r>
                  <a:rPr lang="en-US" sz="4400" dirty="0">
                    <a:latin typeface="Arial" panose="020B0604020202090204" pitchFamily="34" charset="0"/>
                    <a:cs typeface="Arial" panose="020B0604020202090204" pitchFamily="34" charset="0"/>
                  </a:rPr>
                  <a:t> 2</a:t>
                </a:r>
                <a:endParaRPr lang="en-US" sz="4400" dirty="0">
                  <a:latin typeface="Arial" panose="020B060402020209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1022601" y="1348688"/>
                <a:ext cx="16523203" cy="833113"/>
              </a:xfrm>
              <a:prstGeom prst="rect">
                <a:avLst/>
              </a:prstGeom>
              <a:blipFill rotWithShape="1">
                <a:blip r:embed="rId2"/>
                <a:stretch>
                  <a:fillRect l="-2" t="-70" r="1" b="69"/>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10" name="TextBox 9"/>
              <p:cNvSpPr txBox="1"/>
              <p:nvPr/>
            </p:nvSpPr>
            <p:spPr>
              <a:xfrm>
                <a:off x="521203" y="791372"/>
                <a:ext cx="17526000" cy="8137420"/>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90204" pitchFamily="34" charset="0"/>
                    <a:ea typeface="Calibri" panose="020F0502020204030204" pitchFamily="34" charset="0"/>
                    <a:cs typeface="Arial" panose="020B0604020202090204" pitchFamily="34" charset="0"/>
                  </a:rPr>
                  <a:t>Giải</a:t>
                </a:r>
                <a:endParaRPr lang="fr-FR" sz="4000" b="1" dirty="0">
                  <a:solidFill>
                    <a:srgbClr val="FF0000"/>
                  </a:solidFill>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fr-FR" sz="4000" dirty="0" err="1">
                    <a:effectLst/>
                    <a:latin typeface="Arial" panose="020B0604020202090204" pitchFamily="34" charset="0"/>
                    <a:ea typeface="Calibri" panose="020F0502020204030204" pitchFamily="34" charset="0"/>
                    <a:cs typeface="Arial" panose="020B0604020202090204" pitchFamily="34" charset="0"/>
                  </a:rPr>
                  <a:t>Gọi</a:t>
                </a:r>
                <a:r>
                  <a:rPr lang="fr-FR"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O</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là </a:t>
                </a:r>
                <a:r>
                  <a:rPr lang="fr-FR" sz="4000" dirty="0" err="1">
                    <a:effectLst/>
                    <a:latin typeface="Arial" panose="020B0604020202090204" pitchFamily="34" charset="0"/>
                    <a:ea typeface="Times New Roman" panose="02020503050405090304" pitchFamily="18" charset="0"/>
                    <a:cs typeface="Arial" panose="020B0604020202090204" pitchFamily="34" charset="0"/>
                  </a:rPr>
                  <a:t>giao</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điểm</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của</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AC</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và</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BD</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err="1">
                    <a:effectLst/>
                    <a:latin typeface="Arial" panose="020B0604020202090204" pitchFamily="34" charset="0"/>
                    <a:ea typeface="Times New Roman" panose="02020503050405090304" pitchFamily="18" charset="0"/>
                    <a:cs typeface="Arial" panose="020B0604020202090204" pitchFamily="34" charset="0"/>
                  </a:rPr>
                  <a:t>Suy</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ra</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OA</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AC</m:t>
                        </m:r>
                      </m:num>
                      <m:den>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2</m:t>
                        </m:r>
                      </m:den>
                    </m:f>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ad>
                      <m:radPr>
                        <m:degHide m:val="on"/>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radPr>
                      <m:deg/>
                      <m:e>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3</m:t>
                        </m:r>
                      </m:e>
                    </m:rad>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 </m:t>
                    </m:r>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OB</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BD</m:t>
                        </m:r>
                      </m:num>
                      <m:den>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2</m:t>
                        </m:r>
                      </m:den>
                    </m:f>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1</m:t>
                    </m:r>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fr-FR" sz="4000" dirty="0" err="1">
                    <a:effectLst/>
                    <a:latin typeface="Arial" panose="020B0604020202090204" pitchFamily="34" charset="0"/>
                    <a:ea typeface="Times New Roman" panose="02020503050405090304" pitchFamily="18" charset="0"/>
                    <a:cs typeface="Arial" panose="020B0604020202090204" pitchFamily="34" charset="0"/>
                  </a:rPr>
                  <a:t>Xét</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OAB</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vuông</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tại</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O</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theo</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nghĩa</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tỉ</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số</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lượng</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giác</a:t>
                </a:r>
                <a:r>
                  <a:rPr lang="fr-FR" sz="4000" dirty="0">
                    <a:effectLst/>
                    <a:latin typeface="Arial" panose="020B0604020202090204" pitchFamily="34" charset="0"/>
                    <a:ea typeface="Times New Roman" panose="02020503050405090304" pitchFamily="18" charset="0"/>
                    <a:cs typeface="Arial" panose="020B0604020202090204" pitchFamily="34" charset="0"/>
                  </a:rPr>
                  <a:t>, ta </a:t>
                </a:r>
                <a:r>
                  <a:rPr lang="fr-FR" sz="4000" dirty="0" err="1">
                    <a:effectLst/>
                    <a:latin typeface="Arial" panose="020B0604020202090204" pitchFamily="34" charset="0"/>
                    <a:ea typeface="Times New Roman" panose="02020503050405090304" pitchFamily="18" charset="0"/>
                    <a:cs typeface="Arial" panose="020B0604020202090204" pitchFamily="34" charset="0"/>
                  </a:rPr>
                  <a:t>có</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tan</m:t>
                        </m:r>
                      </m:fName>
                      <m:e>
                        <m:acc>
                          <m:ac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BAO</m:t>
                            </m:r>
                          </m:e>
                        </m:acc>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Pr>
                          <m:num>
                            <m:r>
                              <m:rPr>
                                <m:sty m:val="p"/>
                              </m:rP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OB</m:t>
                            </m:r>
                          </m:num>
                          <m:den>
                            <m:r>
                              <m:rPr>
                                <m:sty m:val="p"/>
                              </m:rP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OA</m:t>
                            </m:r>
                          </m:den>
                        </m:f>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fPr>
                          <m:num>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1</m:t>
                            </m:r>
                          </m:num>
                          <m:den>
                            <m:rad>
                              <m:radPr>
                                <m:degHide m:val="on"/>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radPr>
                              <m:deg/>
                              <m:e>
                                <m:r>
                                  <a:rPr lang="en-US" sz="4000" i="0" smtClean="0">
                                    <a:effectLst/>
                                    <a:latin typeface="Cambria Math" panose="02040503050406030204" pitchFamily="18" charset="0"/>
                                    <a:ea typeface="Calibri" panose="020F0502020204030204" pitchFamily="34" charset="0"/>
                                    <a:cs typeface="Times New Roman" panose="02020503050405090304" pitchFamily="18" charset="0"/>
                                  </a:rPr>
                                  <m:t>3</m:t>
                                </m:r>
                              </m:e>
                            </m:rad>
                          </m:den>
                        </m:f>
                      </m:e>
                    </m:func>
                  </m:oMath>
                </a14:m>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suy</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ra</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BAO</m:t>
                        </m:r>
                      </m:e>
                    </m:acc>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30</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oMath>
                </a14:m>
                <a:r>
                  <a:rPr lang="en-US" sz="4000" dirty="0">
                    <a:effectLst/>
                    <a:latin typeface="Arial" panose="020B0604020202090204" pitchFamily="34" charset="0"/>
                    <a:ea typeface="Times New Roman" panose="02020503050405090304" pitchFamily="18"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a:effectLst/>
                    <a:latin typeface="Arial" panose="020B0604020202090204" pitchFamily="34" charset="0"/>
                    <a:ea typeface="Times New Roman" panose="02020503050405090304" pitchFamily="18" charset="0"/>
                    <a:cs typeface="Arial" panose="020B0604020202090204" pitchFamily="34" charset="0"/>
                  </a:rPr>
                  <a:t>Theo </a:t>
                </a:r>
                <a:r>
                  <a:rPr lang="en-US" sz="4000" dirty="0" err="1">
                    <a:effectLst/>
                    <a:latin typeface="Arial" panose="020B0604020202090204" pitchFamily="34" charset="0"/>
                    <a:ea typeface="Times New Roman" panose="02020503050405090304" pitchFamily="18" charset="0"/>
                    <a:cs typeface="Arial" panose="020B0604020202090204" pitchFamily="34" charset="0"/>
                  </a:rPr>
                  <a:t>định</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lí</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tổng</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ba</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góc</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trong</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một</a:t>
                </a:r>
                <a:r>
                  <a:rPr lang="en-US" sz="4000" dirty="0">
                    <a:effectLst/>
                    <a:latin typeface="Arial" panose="020B0604020202090204" pitchFamily="34" charset="0"/>
                    <a:ea typeface="Times New Roman" panose="02020503050405090304" pitchFamily="18" charset="0"/>
                    <a:cs typeface="Arial" panose="020B0604020202090204" pitchFamily="34" charset="0"/>
                  </a:rPr>
                  <a:t> tam </a:t>
                </a:r>
                <a:r>
                  <a:rPr lang="en-US" sz="4000" dirty="0" err="1">
                    <a:effectLst/>
                    <a:latin typeface="Arial" panose="020B0604020202090204" pitchFamily="34" charset="0"/>
                    <a:ea typeface="Times New Roman" panose="02020503050405090304" pitchFamily="18" charset="0"/>
                    <a:cs typeface="Arial" panose="020B0604020202090204" pitchFamily="34" charset="0"/>
                  </a:rPr>
                  <a:t>giác</a:t>
                </a:r>
                <a:r>
                  <a:rPr lang="en-US" sz="4000" dirty="0">
                    <a:effectLst/>
                    <a:latin typeface="Arial" panose="020B0604020202090204" pitchFamily="34" charset="0"/>
                    <a:ea typeface="Times New Roman" panose="02020503050405090304" pitchFamily="18" charset="0"/>
                    <a:cs typeface="Arial" panose="020B0604020202090204" pitchFamily="34" charset="0"/>
                  </a:rPr>
                  <a:t> : </a:t>
                </a:r>
                <a14:m>
                  <m:oMath xmlns:m="http://schemas.openxmlformats.org/officeDocument/2006/math">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ABO</m:t>
                        </m:r>
                      </m:e>
                    </m:acc>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BAO</m:t>
                        </m:r>
                      </m:e>
                    </m:acc>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90</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oMath>
                </a14:m>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suy</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ra</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ABO</m:t>
                        </m:r>
                      </m:e>
                    </m:acc>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90</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BAO</m:t>
                        </m:r>
                      </m:e>
                    </m:acc>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60</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521203" y="791372"/>
                <a:ext cx="17526000" cy="8137420"/>
              </a:xfrm>
              <a:prstGeom prst="rect">
                <a:avLst/>
              </a:prstGeom>
              <a:blipFill rotWithShape="1">
                <a:blip r:embed="rId1"/>
                <a:stretch>
                  <a:fillRect l="-3" t="-2" r="3" b="-2684"/>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barn(inVertical)">
                                      <p:cBhvr>
                                        <p:cTn id="13" dur="500"/>
                                        <p:tgtEl>
                                          <p:spTgt spid="10">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barn(inVertical)">
                                      <p:cBhvr>
                                        <p:cTn id="16" dur="500"/>
                                        <p:tgtEl>
                                          <p:spTgt spid="10">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barn(inVertical)">
                                      <p:cBhvr>
                                        <p:cTn id="19" dur="500"/>
                                        <p:tgtEl>
                                          <p:spTgt spid="10">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arn(inVertical)">
                                      <p:cBhvr>
                                        <p:cTn id="22" dur="500"/>
                                        <p:tgtEl>
                                          <p:spTgt spid="10">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barn(inVertical)">
                                      <p:cBhvr>
                                        <p:cTn id="25"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10" name="TextBox 9"/>
              <p:cNvSpPr txBox="1"/>
              <p:nvPr/>
            </p:nvSpPr>
            <p:spPr>
              <a:xfrm>
                <a:off x="521203" y="791372"/>
                <a:ext cx="17526000" cy="6368859"/>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90204" pitchFamily="34" charset="0"/>
                    <a:ea typeface="Calibri" panose="020F0502020204030204" pitchFamily="34" charset="0"/>
                    <a:cs typeface="Arial" panose="020B0604020202090204" pitchFamily="34" charset="0"/>
                  </a:rPr>
                  <a:t>Giải</a:t>
                </a:r>
                <a:endParaRPr lang="fr-FR" sz="4000" b="1" dirty="0">
                  <a:solidFill>
                    <a:srgbClr val="FF0000"/>
                  </a:solidFill>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err="1">
                    <a:effectLst/>
                    <a:latin typeface="Arial" panose="020B0604020202090204" pitchFamily="34" charset="0"/>
                    <a:ea typeface="Times New Roman" panose="02020503050405090304" pitchFamily="18" charset="0"/>
                    <a:cs typeface="Arial" panose="020B0604020202090204" pitchFamily="34" charset="0"/>
                  </a:rPr>
                  <a:t>Hình</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thoi</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ABCD</m:t>
                    </m:r>
                  </m:oMath>
                </a14:m>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có</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AC</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 </m:t>
                    </m:r>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BD</m:t>
                    </m:r>
                  </m:oMath>
                </a14:m>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là</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đường</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chéo</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nên</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AC</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 </m:t>
                    </m:r>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BD</m:t>
                    </m:r>
                  </m:oMath>
                </a14:m>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lần</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lượt</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là</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tia</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phân</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giác</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của</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A</m:t>
                        </m:r>
                      </m:e>
                    </m:acc>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e>
                    </m:acc>
                  </m:oMath>
                </a14:m>
                <a:r>
                  <a:rPr lang="en-US" sz="4000" dirty="0">
                    <a:effectLst/>
                    <a:latin typeface="Arial" panose="020B0604020202090204" pitchFamily="34" charset="0"/>
                    <a:ea typeface="Times New Roman" panose="02020503050405090304" pitchFamily="18"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err="1">
                    <a:effectLst/>
                    <a:latin typeface="Arial" panose="020B0604020202090204" pitchFamily="34" charset="0"/>
                    <a:ea typeface="Times New Roman" panose="02020503050405090304" pitchFamily="18" charset="0"/>
                    <a:cs typeface="Arial" panose="020B0604020202090204" pitchFamily="34" charset="0"/>
                  </a:rPr>
                  <a:t>Mà</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A</m:t>
                        </m:r>
                      </m:e>
                    </m:acc>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C</m:t>
                        </m:r>
                      </m:e>
                    </m:acc>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e>
                    </m:acc>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smtClean="0">
                            <a:effectLst/>
                            <a:latin typeface="Cambria Math" panose="02040503050406030204" pitchFamily="18" charset="0"/>
                            <a:ea typeface="Times New Roman" panose="02020503050405090304" pitchFamily="18" charset="0"/>
                            <a:cs typeface="Times New Roman" panose="02020503050405090304" pitchFamily="18" charset="0"/>
                          </a:rPr>
                          <m:t>D</m:t>
                        </m:r>
                      </m:e>
                    </m:acc>
                  </m:oMath>
                </a14:m>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tính</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chất</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hình</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thoi</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nên</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dPr>
                        <m:e>
                          <m:eqArr>
                            <m:eqArr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eqArrPr>
                            <m:e>
                              <m:acc>
                                <m:ac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A</m:t>
                                  </m:r>
                                </m:e>
                              </m:acc>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acc>
                                <m:ac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C</m:t>
                                  </m:r>
                                </m:e>
                              </m:acc>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2</m:t>
                              </m:r>
                              <m:acc>
                                <m:ac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BAO</m:t>
                                  </m:r>
                                </m:e>
                              </m:acc>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2</m:t>
                              </m:r>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30</m:t>
                              </m:r>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60</m:t>
                              </m:r>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e>
                            <m:e>
                              <m:acc>
                                <m:ac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B</m:t>
                                  </m:r>
                                </m:e>
                              </m:acc>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acc>
                                <m:ac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D</m:t>
                                  </m:r>
                                </m:e>
                              </m:acc>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2</m:t>
                              </m:r>
                              <m:acc>
                                <m:ac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ABO</m:t>
                                  </m:r>
                                </m:e>
                              </m:acc>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2</m:t>
                              </m:r>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60</m:t>
                              </m:r>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120</m:t>
                              </m:r>
                              <m:r>
                                <a:rPr lang="fr-FR" sz="4000" i="0" smtClean="0">
                                  <a:effectLst/>
                                  <a:latin typeface="Cambria Math" panose="02040503050406030204" pitchFamily="18" charset="0"/>
                                  <a:ea typeface="Calibri" panose="020F0502020204030204" pitchFamily="34" charset="0"/>
                                  <a:cs typeface="Times New Roman" panose="02020503050405090304" pitchFamily="18" charset="0"/>
                                </a:rPr>
                                <m:t>°</m:t>
                              </m:r>
                            </m:e>
                          </m:eqArr>
                        </m:e>
                      </m:d>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521203" y="791372"/>
                <a:ext cx="17526000" cy="6368859"/>
              </a:xfrm>
              <a:prstGeom prst="rect">
                <a:avLst/>
              </a:prstGeom>
              <a:blipFill rotWithShape="1">
                <a:blip r:embed="rId1"/>
                <a:stretch>
                  <a:fillRect l="-3" t="-3" r="3" b="-6820"/>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pic>
        <p:nvPicPr>
          <p:cNvPr id="9" name="Picture 8"/>
          <p:cNvPicPr>
            <a:picLocks noChangeAspect="1"/>
          </p:cNvPicPr>
          <p:nvPr/>
        </p:nvPicPr>
        <p:blipFill>
          <a:blip r:embed="rId1"/>
          <a:stretch>
            <a:fillRect/>
          </a:stretch>
        </p:blipFill>
        <p:spPr>
          <a:xfrm>
            <a:off x="9829800" y="4954186"/>
            <a:ext cx="7299267" cy="4382770"/>
          </a:xfrm>
          <a:prstGeom prst="rect">
            <a:avLst/>
          </a:prstGeom>
        </p:spPr>
      </p:pic>
      <p:sp>
        <p:nvSpPr>
          <p:cNvPr id="10" name="TextBox 9"/>
          <p:cNvSpPr txBox="1"/>
          <p:nvPr/>
        </p:nvSpPr>
        <p:spPr>
          <a:xfrm>
            <a:off x="599697" y="805383"/>
            <a:ext cx="17088603" cy="4594912"/>
          </a:xfrm>
          <a:prstGeom prst="rect">
            <a:avLst/>
          </a:prstGeom>
          <a:noFill/>
        </p:spPr>
        <p:txBody>
          <a:bodyPr wrap="square" rtlCol="0">
            <a:spAutoFit/>
          </a:bodyPr>
          <a:lstStyle/>
          <a:p>
            <a:pPr>
              <a:lnSpc>
                <a:spcPct val="150000"/>
              </a:lnSpc>
            </a:pPr>
            <a:r>
              <a:rPr lang="en-US" sz="4000" b="1" dirty="0">
                <a:latin typeface="Arial" panose="020B0604020202090204" pitchFamily="34" charset="0"/>
                <a:cs typeface="Arial" panose="020B0604020202090204" pitchFamily="34" charset="0"/>
              </a:rPr>
              <a:t>4.12. </a:t>
            </a:r>
            <a:r>
              <a:rPr lang="en-US" sz="4000" dirty="0">
                <a:latin typeface="Arial" panose="020B0604020202090204" pitchFamily="34" charset="0"/>
                <a:cs typeface="Arial" panose="020B0604020202090204" pitchFamily="34" charset="0"/>
              </a:rPr>
              <a:t>Cho </a:t>
            </a:r>
            <a:r>
              <a:rPr lang="en-US" sz="4000" dirty="0" err="1">
                <a:latin typeface="Arial" panose="020B0604020202090204" pitchFamily="34" charset="0"/>
                <a:cs typeface="Arial" panose="020B0604020202090204" pitchFamily="34" charset="0"/>
              </a:rPr>
              <a:t>hình</a:t>
            </a:r>
            <a:r>
              <a:rPr lang="en-US" sz="4000" dirty="0">
                <a:latin typeface="Arial" panose="020B0604020202090204" pitchFamily="34" charset="0"/>
                <a:cs typeface="Arial" panose="020B0604020202090204" pitchFamily="34" charset="0"/>
              </a:rPr>
              <a:t> thang ABCD (AD // BC) </a:t>
            </a:r>
            <a:r>
              <a:rPr lang="en-US" sz="4000" dirty="0" err="1">
                <a:latin typeface="Arial" panose="020B0604020202090204" pitchFamily="34" charset="0"/>
                <a:cs typeface="Arial" panose="020B0604020202090204" pitchFamily="34" charset="0"/>
              </a:rPr>
              <a:t>có</a:t>
            </a:r>
            <a:r>
              <a:rPr lang="en-US" sz="4000" dirty="0">
                <a:latin typeface="Arial" panose="020B0604020202090204" pitchFamily="34" charset="0"/>
                <a:cs typeface="Arial" panose="020B0604020202090204" pitchFamily="34" charset="0"/>
              </a:rPr>
              <a:t> AD = 16 cm, BC = 4 cm </a:t>
            </a:r>
            <a:r>
              <a:rPr lang="en-US" sz="4000" dirty="0" err="1">
                <a:latin typeface="Arial" panose="020B0604020202090204" pitchFamily="34" charset="0"/>
                <a:cs typeface="Arial" panose="020B0604020202090204" pitchFamily="34" charset="0"/>
              </a:rPr>
              <a:t>và</a:t>
            </a:r>
            <a:r>
              <a:rPr lang="en-US" sz="4000" dirty="0">
                <a:latin typeface="Arial" panose="020B0604020202090204" pitchFamily="34" charset="0"/>
                <a:cs typeface="Arial" panose="020B0604020202090204" pitchFamily="34" charset="0"/>
              </a:rPr>
              <a:t> </a:t>
            </a:r>
            <a:endParaRPr lang="en-US" sz="4000" dirty="0">
              <a:latin typeface="Arial" panose="020B0604020202090204" pitchFamily="34" charset="0"/>
              <a:cs typeface="Arial" panose="020B0604020202090204" pitchFamily="34" charset="0"/>
            </a:endParaRPr>
          </a:p>
          <a:p>
            <a:pPr>
              <a:lnSpc>
                <a:spcPct val="150000"/>
              </a:lnSpc>
            </a:pPr>
            <a:r>
              <a:rPr lang="en-US" sz="4000" dirty="0">
                <a:latin typeface="Arial" panose="020B0604020202090204" pitchFamily="34" charset="0"/>
                <a:cs typeface="Arial" panose="020B0604020202090204" pitchFamily="34" charset="0"/>
              </a:rPr>
              <a:t>A = B = ACD = 90. </a:t>
            </a:r>
            <a:endParaRPr lang="en-US" sz="4000" dirty="0">
              <a:latin typeface="Arial" panose="020B0604020202090204" pitchFamily="34" charset="0"/>
              <a:cs typeface="Arial" panose="020B0604020202090204" pitchFamily="34" charset="0"/>
            </a:endParaRPr>
          </a:p>
          <a:p>
            <a:pPr>
              <a:lnSpc>
                <a:spcPct val="150000"/>
              </a:lnSpc>
            </a:pPr>
            <a:r>
              <a:rPr lang="en-US" sz="4000" dirty="0">
                <a:latin typeface="Arial" panose="020B0604020202090204" pitchFamily="34" charset="0"/>
                <a:cs typeface="Arial" panose="020B0604020202090204" pitchFamily="34" charset="0"/>
              </a:rPr>
              <a:t>a) </a:t>
            </a:r>
            <a:r>
              <a:rPr lang="en-US" sz="4000" dirty="0" err="1">
                <a:latin typeface="Arial" panose="020B0604020202090204" pitchFamily="34" charset="0"/>
                <a:cs typeface="Arial" panose="020B0604020202090204" pitchFamily="34" charset="0"/>
              </a:rPr>
              <a:t>Kẻ</a:t>
            </a:r>
            <a:r>
              <a:rPr lang="en-US" sz="4000" dirty="0">
                <a:latin typeface="Arial" panose="020B0604020202090204" pitchFamily="34" charset="0"/>
                <a:cs typeface="Arial" panose="020B0604020202090204" pitchFamily="34" charset="0"/>
              </a:rPr>
              <a:t> </a:t>
            </a:r>
            <a:r>
              <a:rPr lang="en-US" sz="4000" dirty="0" err="1">
                <a:latin typeface="Arial" panose="020B0604020202090204" pitchFamily="34" charset="0"/>
                <a:cs typeface="Arial" panose="020B0604020202090204" pitchFamily="34" charset="0"/>
              </a:rPr>
              <a:t>đường</a:t>
            </a:r>
            <a:r>
              <a:rPr lang="en-US" sz="4000" dirty="0">
                <a:latin typeface="Arial" panose="020B0604020202090204" pitchFamily="34" charset="0"/>
                <a:cs typeface="Arial" panose="020B0604020202090204" pitchFamily="34" charset="0"/>
              </a:rPr>
              <a:t> </a:t>
            </a:r>
            <a:r>
              <a:rPr lang="en-US" sz="4000" dirty="0" err="1">
                <a:latin typeface="Arial" panose="020B0604020202090204" pitchFamily="34" charset="0"/>
                <a:cs typeface="Arial" panose="020B0604020202090204" pitchFamily="34" charset="0"/>
              </a:rPr>
              <a:t>cao</a:t>
            </a:r>
            <a:r>
              <a:rPr lang="en-US" sz="4000" dirty="0">
                <a:latin typeface="Arial" panose="020B0604020202090204" pitchFamily="34" charset="0"/>
                <a:cs typeface="Arial" panose="020B0604020202090204" pitchFamily="34" charset="0"/>
              </a:rPr>
              <a:t> CE </a:t>
            </a:r>
            <a:r>
              <a:rPr lang="en-US" sz="4000" dirty="0" err="1">
                <a:latin typeface="Arial" panose="020B0604020202090204" pitchFamily="34" charset="0"/>
                <a:cs typeface="Arial" panose="020B0604020202090204" pitchFamily="34" charset="0"/>
              </a:rPr>
              <a:t>của</a:t>
            </a:r>
            <a:r>
              <a:rPr lang="en-US" sz="4000" dirty="0">
                <a:latin typeface="Arial" panose="020B0604020202090204" pitchFamily="34" charset="0"/>
                <a:cs typeface="Arial" panose="020B0604020202090204" pitchFamily="34" charset="0"/>
              </a:rPr>
              <a:t> tam </a:t>
            </a:r>
            <a:r>
              <a:rPr lang="en-US" sz="4000" dirty="0" err="1">
                <a:latin typeface="Arial" panose="020B0604020202090204" pitchFamily="34" charset="0"/>
                <a:cs typeface="Arial" panose="020B0604020202090204" pitchFamily="34" charset="0"/>
              </a:rPr>
              <a:t>giác</a:t>
            </a:r>
            <a:r>
              <a:rPr lang="en-US" sz="4000" dirty="0">
                <a:latin typeface="Arial" panose="020B0604020202090204" pitchFamily="34" charset="0"/>
                <a:cs typeface="Arial" panose="020B0604020202090204" pitchFamily="34" charset="0"/>
              </a:rPr>
              <a:t> ACD. </a:t>
            </a:r>
            <a:r>
              <a:rPr lang="en-US" sz="4000" dirty="0" err="1">
                <a:latin typeface="Arial" panose="020B0604020202090204" pitchFamily="34" charset="0"/>
                <a:cs typeface="Arial" panose="020B0604020202090204" pitchFamily="34" charset="0"/>
              </a:rPr>
              <a:t>Chứng</a:t>
            </a:r>
            <a:r>
              <a:rPr lang="en-US" sz="4000" dirty="0">
                <a:latin typeface="Arial" panose="020B0604020202090204" pitchFamily="34" charset="0"/>
                <a:cs typeface="Arial" panose="020B0604020202090204" pitchFamily="34" charset="0"/>
              </a:rPr>
              <a:t> </a:t>
            </a:r>
            <a:r>
              <a:rPr lang="en-US" sz="4000" dirty="0" err="1">
                <a:latin typeface="Arial" panose="020B0604020202090204" pitchFamily="34" charset="0"/>
                <a:cs typeface="Arial" panose="020B0604020202090204" pitchFamily="34" charset="0"/>
              </a:rPr>
              <a:t>minh</a:t>
            </a:r>
            <a:r>
              <a:rPr lang="en-US" sz="4000" dirty="0">
                <a:latin typeface="Arial" panose="020B0604020202090204" pitchFamily="34" charset="0"/>
                <a:cs typeface="Arial" panose="020B0604020202090204" pitchFamily="34" charset="0"/>
              </a:rPr>
              <a:t> ADC = ACE. </a:t>
            </a:r>
            <a:r>
              <a:rPr lang="en-US" sz="4000" dirty="0" err="1">
                <a:latin typeface="Arial" panose="020B0604020202090204" pitchFamily="34" charset="0"/>
                <a:cs typeface="Arial" panose="020B0604020202090204" pitchFamily="34" charset="0"/>
              </a:rPr>
              <a:t>Tính</a:t>
            </a:r>
            <a:r>
              <a:rPr lang="en-US" sz="4000" dirty="0">
                <a:latin typeface="Arial" panose="020B0604020202090204" pitchFamily="34" charset="0"/>
                <a:cs typeface="Arial" panose="020B0604020202090204" pitchFamily="34" charset="0"/>
              </a:rPr>
              <a:t> sin </a:t>
            </a:r>
            <a:r>
              <a:rPr lang="en-US" sz="4000" dirty="0" err="1">
                <a:latin typeface="Arial" panose="020B0604020202090204" pitchFamily="34" charset="0"/>
                <a:cs typeface="Arial" panose="020B0604020202090204" pitchFamily="34" charset="0"/>
              </a:rPr>
              <a:t>của</a:t>
            </a:r>
            <a:r>
              <a:rPr lang="en-US" sz="4000" dirty="0">
                <a:latin typeface="Arial" panose="020B0604020202090204" pitchFamily="34" charset="0"/>
                <a:cs typeface="Arial" panose="020B0604020202090204" pitchFamily="34" charset="0"/>
              </a:rPr>
              <a:t> </a:t>
            </a:r>
            <a:r>
              <a:rPr lang="en-US" sz="4000" dirty="0" err="1">
                <a:latin typeface="Arial" panose="020B0604020202090204" pitchFamily="34" charset="0"/>
                <a:cs typeface="Arial" panose="020B0604020202090204" pitchFamily="34" charset="0"/>
              </a:rPr>
              <a:t>các</a:t>
            </a:r>
            <a:r>
              <a:rPr lang="en-US" sz="4000" dirty="0">
                <a:latin typeface="Arial" panose="020B0604020202090204" pitchFamily="34" charset="0"/>
                <a:cs typeface="Arial" panose="020B0604020202090204" pitchFamily="34" charset="0"/>
              </a:rPr>
              <a:t> </a:t>
            </a:r>
            <a:r>
              <a:rPr lang="en-US" sz="4000" dirty="0" err="1">
                <a:latin typeface="Arial" panose="020B0604020202090204" pitchFamily="34" charset="0"/>
                <a:cs typeface="Arial" panose="020B0604020202090204" pitchFamily="34" charset="0"/>
              </a:rPr>
              <a:t>góc</a:t>
            </a:r>
            <a:r>
              <a:rPr lang="en-US" sz="4000" dirty="0">
                <a:latin typeface="Arial" panose="020B0604020202090204" pitchFamily="34" charset="0"/>
                <a:cs typeface="Arial" panose="020B0604020202090204" pitchFamily="34" charset="0"/>
              </a:rPr>
              <a:t> ADC, ACE </a:t>
            </a:r>
            <a:r>
              <a:rPr lang="en-US" sz="4000" dirty="0" err="1">
                <a:latin typeface="Arial" panose="020B0604020202090204" pitchFamily="34" charset="0"/>
                <a:cs typeface="Arial" panose="020B0604020202090204" pitchFamily="34" charset="0"/>
              </a:rPr>
              <a:t>và</a:t>
            </a:r>
            <a:r>
              <a:rPr lang="en-US" sz="4000" dirty="0">
                <a:latin typeface="Arial" panose="020B0604020202090204" pitchFamily="34" charset="0"/>
                <a:cs typeface="Arial" panose="020B0604020202090204" pitchFamily="34" charset="0"/>
              </a:rPr>
              <a:t> </a:t>
            </a:r>
            <a:r>
              <a:rPr lang="en-US" sz="4000" dirty="0" err="1">
                <a:latin typeface="Arial" panose="020B0604020202090204" pitchFamily="34" charset="0"/>
                <a:cs typeface="Arial" panose="020B0604020202090204" pitchFamily="34" charset="0"/>
              </a:rPr>
              <a:t>suy</a:t>
            </a:r>
            <a:r>
              <a:rPr lang="en-US" sz="4000" dirty="0">
                <a:latin typeface="Arial" panose="020B0604020202090204" pitchFamily="34" charset="0"/>
                <a:cs typeface="Arial" panose="020B0604020202090204" pitchFamily="34" charset="0"/>
              </a:rPr>
              <a:t> </a:t>
            </a:r>
            <a:r>
              <a:rPr lang="en-US" sz="4000" dirty="0" err="1">
                <a:latin typeface="Arial" panose="020B0604020202090204" pitchFamily="34" charset="0"/>
                <a:cs typeface="Arial" panose="020B0604020202090204" pitchFamily="34" charset="0"/>
              </a:rPr>
              <a:t>ra</a:t>
            </a:r>
            <a:r>
              <a:rPr lang="en-US" sz="4000" dirty="0">
                <a:latin typeface="Arial" panose="020B0604020202090204" pitchFamily="34" charset="0"/>
                <a:cs typeface="Arial" panose="020B0604020202090204" pitchFamily="34" charset="0"/>
              </a:rPr>
              <a:t> AC</a:t>
            </a:r>
            <a:r>
              <a:rPr lang="en-US" sz="4000" baseline="30000" dirty="0">
                <a:latin typeface="Arial" panose="020B0604020202090204" pitchFamily="34" charset="0"/>
                <a:cs typeface="Arial" panose="020B0604020202090204" pitchFamily="34" charset="0"/>
              </a:rPr>
              <a:t>2</a:t>
            </a:r>
            <a:r>
              <a:rPr lang="en-US" sz="4000" dirty="0">
                <a:latin typeface="Arial" panose="020B0604020202090204" pitchFamily="34" charset="0"/>
                <a:cs typeface="Arial" panose="020B0604020202090204" pitchFamily="34" charset="0"/>
              </a:rPr>
              <a:t> = AE . AD. </a:t>
            </a:r>
            <a:r>
              <a:rPr lang="en-US" sz="4000" dirty="0" err="1">
                <a:latin typeface="Arial" panose="020B0604020202090204" pitchFamily="34" charset="0"/>
                <a:cs typeface="Arial" panose="020B0604020202090204" pitchFamily="34" charset="0"/>
              </a:rPr>
              <a:t>Từ</a:t>
            </a:r>
            <a:r>
              <a:rPr lang="en-US" sz="4000" dirty="0">
                <a:latin typeface="Arial" panose="020B0604020202090204" pitchFamily="34" charset="0"/>
                <a:cs typeface="Arial" panose="020B0604020202090204" pitchFamily="34" charset="0"/>
              </a:rPr>
              <a:t> </a:t>
            </a:r>
            <a:r>
              <a:rPr lang="en-US" sz="4000" dirty="0" err="1">
                <a:latin typeface="Arial" panose="020B0604020202090204" pitchFamily="34" charset="0"/>
                <a:cs typeface="Arial" panose="020B0604020202090204" pitchFamily="34" charset="0"/>
              </a:rPr>
              <a:t>đó</a:t>
            </a:r>
            <a:r>
              <a:rPr lang="en-US" sz="4000" dirty="0">
                <a:latin typeface="Arial" panose="020B0604020202090204" pitchFamily="34" charset="0"/>
                <a:cs typeface="Arial" panose="020B0604020202090204" pitchFamily="34" charset="0"/>
              </a:rPr>
              <a:t> </a:t>
            </a:r>
            <a:r>
              <a:rPr lang="en-US" sz="4000" dirty="0" err="1">
                <a:latin typeface="Arial" panose="020B0604020202090204" pitchFamily="34" charset="0"/>
                <a:cs typeface="Arial" panose="020B0604020202090204" pitchFamily="34" charset="0"/>
              </a:rPr>
              <a:t>tính</a:t>
            </a:r>
            <a:r>
              <a:rPr lang="en-US" sz="4000" dirty="0">
                <a:latin typeface="Arial" panose="020B0604020202090204" pitchFamily="34" charset="0"/>
                <a:cs typeface="Arial" panose="020B0604020202090204" pitchFamily="34" charset="0"/>
              </a:rPr>
              <a:t> AC.</a:t>
            </a:r>
            <a:endParaRPr lang="en-US" sz="4000" dirty="0">
              <a:latin typeface="Arial" panose="020B0604020202090204" pitchFamily="34" charset="0"/>
              <a:cs typeface="Arial" panose="020B0604020202090204" pitchFamily="34" charset="0"/>
            </a:endParaRPr>
          </a:p>
          <a:p>
            <a:pPr>
              <a:lnSpc>
                <a:spcPct val="150000"/>
              </a:lnSpc>
            </a:pPr>
            <a:r>
              <a:rPr lang="en-US" sz="4000" dirty="0">
                <a:latin typeface="Arial" panose="020B0604020202090204" pitchFamily="34" charset="0"/>
                <a:cs typeface="Arial" panose="020B0604020202090204" pitchFamily="34" charset="0"/>
              </a:rPr>
              <a:t>b) Tính góc D của hình thang.</a:t>
            </a:r>
            <a:endParaRPr lang="en-US" sz="4000" dirty="0">
              <a:latin typeface="Arial" panose="020B0604020202090204" pitchFamily="34" charset="0"/>
              <a:cs typeface="Arial" panose="020B060402020209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mc:AlternateContent xmlns:mc="http://schemas.openxmlformats.org/markup-compatibility/2006">
        <mc:Choice xmlns:a14="http://schemas.microsoft.com/office/drawing/2010/main" Requires="a14">
          <p:sp>
            <p:nvSpPr>
              <p:cNvPr id="10" name="TextBox 9"/>
              <p:cNvSpPr txBox="1"/>
              <p:nvPr/>
            </p:nvSpPr>
            <p:spPr>
              <a:xfrm>
                <a:off x="1333499" y="853443"/>
                <a:ext cx="15621000" cy="8921288"/>
              </a:xfrm>
              <a:prstGeom prst="rect">
                <a:avLst/>
              </a:prstGeom>
              <a:noFill/>
            </p:spPr>
            <p:txBody>
              <a:bodyPr wrap="square">
                <a:spAutoFit/>
              </a:bodyPr>
              <a:lstStyle/>
              <a:p>
                <a:pPr>
                  <a:lnSpc>
                    <a:spcPct val="150000"/>
                  </a:lnSpc>
                  <a:spcBef>
                    <a:spcPts val="600"/>
                  </a:spcBef>
                  <a:spcAft>
                    <a:spcPts val="600"/>
                  </a:spcAft>
                </a:pPr>
                <a:r>
                  <a:rPr lang="fr-FR" sz="4000" dirty="0">
                    <a:solidFill>
                      <a:srgbClr val="FF0000"/>
                    </a:solidFill>
                    <a:effectLst/>
                    <a:latin typeface="Arial" panose="020B0604020202090204" pitchFamily="34" charset="0"/>
                    <a:ea typeface="Calibri" panose="020F0502020204030204" pitchFamily="34" charset="0"/>
                    <a:cs typeface="Arial" panose="020B0604020202090204" pitchFamily="34" charset="0"/>
                  </a:rPr>
                  <a:t>a) </a:t>
                </a:r>
                <a:r>
                  <a:rPr lang="fr-FR" sz="4000" dirty="0" err="1">
                    <a:effectLst/>
                    <a:latin typeface="Arial" panose="020B0604020202090204" pitchFamily="34" charset="0"/>
                    <a:ea typeface="Calibri" panose="020F0502020204030204" pitchFamily="34" charset="0"/>
                    <a:cs typeface="Arial" panose="020B0604020202090204" pitchFamily="34" charset="0"/>
                  </a:rPr>
                  <a:t>Xét</a:t>
                </a:r>
                <a:r>
                  <a:rPr lang="fr-FR"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CDE</m:t>
                    </m:r>
                  </m:oMath>
                </a14:m>
                <a:r>
                  <a:rPr lang="fr-FR" sz="4000" dirty="0">
                    <a:effectLst/>
                    <a:latin typeface="Arial" panose="020B0604020202090204" pitchFamily="34" charset="0"/>
                    <a:ea typeface="Calibri" panose="020F0502020204030204" pitchFamily="34" charset="0"/>
                    <a:cs typeface="Arial" panose="020B0604020202090204" pitchFamily="34" charset="0"/>
                  </a:rPr>
                  <a:t> </a:t>
                </a:r>
                <a:r>
                  <a:rPr lang="fr-FR" sz="4000" dirty="0" err="1">
                    <a:effectLst/>
                    <a:latin typeface="Arial" panose="020B0604020202090204" pitchFamily="34" charset="0"/>
                    <a:ea typeface="Calibri" panose="020F0502020204030204" pitchFamily="34" charset="0"/>
                    <a:cs typeface="Arial" panose="020B0604020202090204" pitchFamily="34" charset="0"/>
                  </a:rPr>
                  <a:t>vuông</a:t>
                </a:r>
                <a:r>
                  <a:rPr lang="fr-FR" sz="4000" dirty="0">
                    <a:effectLst/>
                    <a:latin typeface="Arial" panose="020B0604020202090204" pitchFamily="34" charset="0"/>
                    <a:ea typeface="Calibri" panose="020F0502020204030204" pitchFamily="34" charset="0"/>
                    <a:cs typeface="Arial" panose="020B0604020202090204" pitchFamily="34" charset="0"/>
                  </a:rPr>
                  <a:t> </a:t>
                </a:r>
                <a:r>
                  <a:rPr lang="fr-FR" sz="4000" dirty="0" err="1">
                    <a:effectLst/>
                    <a:latin typeface="Arial" panose="020B0604020202090204" pitchFamily="34" charset="0"/>
                    <a:ea typeface="Calibri" panose="020F0502020204030204" pitchFamily="34" charset="0"/>
                    <a:cs typeface="Arial" panose="020B0604020202090204" pitchFamily="34" charset="0"/>
                  </a:rPr>
                  <a:t>tại</a:t>
                </a:r>
                <a:r>
                  <a:rPr lang="fr-FR"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E</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a:effectLst/>
                    <a:latin typeface="Arial" panose="020B0604020202090204" pitchFamily="34" charset="0"/>
                    <a:ea typeface="Calibri" panose="020F0502020204030204" pitchFamily="34" charset="0"/>
                    <a:cs typeface="Arial" panose="020B0604020202090204" pitchFamily="34" charset="0"/>
                  </a:rPr>
                  <a:t>ta </a:t>
                </a:r>
                <a:r>
                  <a:rPr lang="fr-FR" sz="4000" dirty="0" err="1">
                    <a:effectLst/>
                    <a:latin typeface="Arial" panose="020B0604020202090204" pitchFamily="34" charset="0"/>
                    <a:ea typeface="Calibri" panose="020F0502020204030204" pitchFamily="34" charset="0"/>
                    <a:cs typeface="Arial" panose="020B0604020202090204" pitchFamily="34" charset="0"/>
                  </a:rPr>
                  <a:t>có</a:t>
                </a:r>
                <a:r>
                  <a:rPr lang="fr-FR"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acc>
                      <m:ac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ADC</m:t>
                        </m:r>
                      </m:e>
                    </m:acc>
                    <m:r>
                      <a:rPr lang="fr-FR" sz="4000" i="0">
                        <a:effectLst/>
                        <a:latin typeface="Cambria Math" panose="02040503050406030204" pitchFamily="18" charset="0"/>
                        <a:ea typeface="Calibri" panose="020F0502020204030204" pitchFamily="34" charset="0"/>
                        <a:cs typeface="Times New Roman" panose="02020503050405090304" pitchFamily="18" charset="0"/>
                      </a:rPr>
                      <m:t>+</m:t>
                    </m:r>
                    <m:acc>
                      <m:ac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DCE</m:t>
                        </m:r>
                      </m:e>
                    </m:acc>
                    <m:r>
                      <a:rPr lang="fr-FR" sz="4000" i="0">
                        <a:effectLst/>
                        <a:latin typeface="Cambria Math" panose="02040503050406030204" pitchFamily="18" charset="0"/>
                        <a:ea typeface="Calibri" panose="020F0502020204030204" pitchFamily="34" charset="0"/>
                        <a:cs typeface="Times New Roman" panose="02020503050405090304" pitchFamily="18" charset="0"/>
                      </a:rPr>
                      <m:t>=</m:t>
                    </m:r>
                    <m:r>
                      <a:rPr lang="fr-FR" sz="4000" i="0">
                        <a:effectLst/>
                        <a:latin typeface="Cambria Math" panose="02040503050406030204" pitchFamily="18" charset="0"/>
                        <a:ea typeface="Calibri" panose="020F0502020204030204" pitchFamily="34" charset="0"/>
                        <a:cs typeface="Times New Roman" panose="02020503050405090304" pitchFamily="18" charset="0"/>
                      </a:rPr>
                      <m:t>90</m:t>
                    </m:r>
                    <m:r>
                      <a:rPr lang="fr-FR" sz="4000" i="0">
                        <a:effectLst/>
                        <a:latin typeface="Cambria Math" panose="02040503050406030204" pitchFamily="18" charset="0"/>
                        <a:ea typeface="Calibri" panose="020F0502020204030204" pitchFamily="34" charset="0"/>
                        <a:cs typeface="Times New Roman" panose="02020503050405090304" pitchFamily="18" charset="0"/>
                      </a:rPr>
                      <m:t>°</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fr-FR" sz="4000" dirty="0" err="1">
                    <a:effectLst/>
                    <a:latin typeface="Arial" panose="020B0604020202090204" pitchFamily="34" charset="0"/>
                    <a:ea typeface="Times New Roman" panose="02020503050405090304" pitchFamily="18" charset="0"/>
                    <a:cs typeface="Arial" panose="020B0604020202090204" pitchFamily="34" charset="0"/>
                  </a:rPr>
                  <a:t>Mà</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acc>
                      <m:ac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ACE</m:t>
                        </m:r>
                      </m:e>
                    </m:acc>
                    <m:r>
                      <a:rPr lang="fr-FR" sz="4000" i="0">
                        <a:effectLst/>
                        <a:latin typeface="Cambria Math" panose="02040503050406030204" pitchFamily="18" charset="0"/>
                        <a:ea typeface="Calibri" panose="020F0502020204030204" pitchFamily="34" charset="0"/>
                        <a:cs typeface="Times New Roman" panose="02020503050405090304" pitchFamily="18" charset="0"/>
                      </a:rPr>
                      <m:t>+</m:t>
                    </m:r>
                    <m:acc>
                      <m:ac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DCE</m:t>
                        </m:r>
                      </m:e>
                    </m:acc>
                    <m:r>
                      <a:rPr lang="fr-FR" sz="4000" i="0">
                        <a:effectLst/>
                        <a:latin typeface="Cambria Math" panose="02040503050406030204" pitchFamily="18" charset="0"/>
                        <a:ea typeface="Calibri" panose="020F0502020204030204" pitchFamily="34" charset="0"/>
                        <a:cs typeface="Times New Roman" panose="02020503050405090304" pitchFamily="18" charset="0"/>
                      </a:rPr>
                      <m:t>=</m:t>
                    </m:r>
                    <m:acc>
                      <m:ac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ACD</m:t>
                        </m:r>
                      </m:e>
                    </m:acc>
                    <m:r>
                      <a:rPr lang="fr-FR" sz="4000" i="0">
                        <a:effectLst/>
                        <a:latin typeface="Cambria Math" panose="02040503050406030204" pitchFamily="18" charset="0"/>
                        <a:ea typeface="Calibri" panose="020F0502020204030204" pitchFamily="34" charset="0"/>
                        <a:cs typeface="Times New Roman" panose="02020503050405090304" pitchFamily="18" charset="0"/>
                      </a:rPr>
                      <m:t>=</m:t>
                    </m:r>
                    <m:r>
                      <a:rPr lang="fr-FR" sz="4000" i="0">
                        <a:effectLst/>
                        <a:latin typeface="Cambria Math" panose="02040503050406030204" pitchFamily="18" charset="0"/>
                        <a:ea typeface="Calibri" panose="020F0502020204030204" pitchFamily="34" charset="0"/>
                        <a:cs typeface="Times New Roman" panose="02020503050405090304" pitchFamily="18" charset="0"/>
                      </a:rPr>
                      <m:t>90</m:t>
                    </m:r>
                    <m:r>
                      <a:rPr lang="fr-FR" sz="4000" i="0">
                        <a:effectLst/>
                        <a:latin typeface="Cambria Math" panose="02040503050406030204" pitchFamily="18" charset="0"/>
                        <a:ea typeface="Calibri" panose="020F0502020204030204" pitchFamily="34" charset="0"/>
                        <a:cs typeface="Times New Roman" panose="02020503050405090304" pitchFamily="18" charset="0"/>
                      </a:rPr>
                      <m:t>°</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nên</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acc>
                      <m:ac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ADC</m:t>
                        </m:r>
                      </m:e>
                    </m:acc>
                    <m:r>
                      <a:rPr lang="fr-FR" sz="4000" i="0">
                        <a:effectLst/>
                        <a:latin typeface="Cambria Math" panose="02040503050406030204" pitchFamily="18" charset="0"/>
                        <a:ea typeface="Calibri" panose="020F0502020204030204" pitchFamily="34" charset="0"/>
                        <a:cs typeface="Times New Roman" panose="02020503050405090304" pitchFamily="18" charset="0"/>
                      </a:rPr>
                      <m:t>=</m:t>
                    </m:r>
                    <m:acc>
                      <m:accPr>
                        <m:ctrlPr>
                          <a:rPr lang="en-US" sz="4000" i="1">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ACE</m:t>
                        </m:r>
                      </m:e>
                    </m:acc>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(1)</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fr-FR" sz="4000" dirty="0" err="1">
                    <a:effectLst/>
                    <a:latin typeface="Arial" panose="020B0604020202090204" pitchFamily="34" charset="0"/>
                    <a:ea typeface="Times New Roman" panose="02020503050405090304" pitchFamily="18" charset="0"/>
                    <a:cs typeface="Arial" panose="020B0604020202090204" pitchFamily="34" charset="0"/>
                  </a:rPr>
                  <a:t>Xét</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ACD</m:t>
                    </m:r>
                  </m:oMath>
                </a14:m>
                <a:r>
                  <a:rPr lang="fr-FR" sz="4000" dirty="0">
                    <a:effectLst/>
                    <a:latin typeface="Arial" panose="020B0604020202090204" pitchFamily="34" charset="0"/>
                    <a:ea typeface="Calibri" panose="020F0502020204030204" pitchFamily="34" charset="0"/>
                    <a:cs typeface="Arial" panose="020B0604020202090204" pitchFamily="34" charset="0"/>
                  </a:rPr>
                  <a:t> </a:t>
                </a:r>
                <a:r>
                  <a:rPr lang="fr-FR" sz="4000" dirty="0" err="1">
                    <a:effectLst/>
                    <a:latin typeface="Arial" panose="020B0604020202090204" pitchFamily="34" charset="0"/>
                    <a:ea typeface="Calibri" panose="020F0502020204030204" pitchFamily="34" charset="0"/>
                    <a:cs typeface="Arial" panose="020B0604020202090204" pitchFamily="34" charset="0"/>
                  </a:rPr>
                  <a:t>vuông</a:t>
                </a:r>
                <a:r>
                  <a:rPr lang="fr-FR" sz="4000" dirty="0">
                    <a:effectLst/>
                    <a:latin typeface="Arial" panose="020B0604020202090204" pitchFamily="34" charset="0"/>
                    <a:ea typeface="Calibri" panose="020F0502020204030204" pitchFamily="34" charset="0"/>
                    <a:cs typeface="Arial" panose="020B0604020202090204" pitchFamily="34" charset="0"/>
                  </a:rPr>
                  <a:t> </a:t>
                </a:r>
                <a:r>
                  <a:rPr lang="fr-FR" sz="4000" dirty="0" err="1">
                    <a:effectLst/>
                    <a:latin typeface="Arial" panose="020B0604020202090204" pitchFamily="34" charset="0"/>
                    <a:ea typeface="Calibri" panose="020F0502020204030204" pitchFamily="34" charset="0"/>
                    <a:cs typeface="Arial" panose="020B0604020202090204" pitchFamily="34" charset="0"/>
                  </a:rPr>
                  <a:t>tại</a:t>
                </a:r>
                <a:r>
                  <a:rPr lang="fr-FR"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C</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ta </a:t>
                </a:r>
                <a:r>
                  <a:rPr lang="fr-FR" sz="4000" dirty="0" err="1">
                    <a:effectLst/>
                    <a:latin typeface="Arial" panose="020B0604020202090204" pitchFamily="34" charset="0"/>
                    <a:ea typeface="Times New Roman" panose="02020503050405090304" pitchFamily="18" charset="0"/>
                    <a:cs typeface="Arial" panose="020B0604020202090204" pitchFamily="34" charset="0"/>
                  </a:rPr>
                  <a:t>có</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sin</m:t>
                        </m:r>
                      </m:fName>
                      <m:e>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ADC</m:t>
                            </m:r>
                          </m:e>
                        </m:acc>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AC</m:t>
                            </m:r>
                          </m:num>
                          <m:den>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AD</m:t>
                            </m:r>
                          </m:den>
                        </m:f>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 (</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2</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e>
                    </m:func>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fr-FR" sz="4000" dirty="0" err="1">
                    <a:effectLst/>
                    <a:latin typeface="Arial" panose="020B0604020202090204" pitchFamily="34" charset="0"/>
                    <a:ea typeface="Times New Roman" panose="02020503050405090304" pitchFamily="18" charset="0"/>
                    <a:cs typeface="Arial" panose="020B0604020202090204" pitchFamily="34" charset="0"/>
                  </a:rPr>
                  <a:t>Xét</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ACE</m:t>
                    </m:r>
                  </m:oMath>
                </a14:m>
                <a:r>
                  <a:rPr lang="fr-FR" sz="4000" dirty="0">
                    <a:effectLst/>
                    <a:latin typeface="Arial" panose="020B0604020202090204" pitchFamily="34" charset="0"/>
                    <a:ea typeface="Calibri" panose="020F0502020204030204" pitchFamily="34" charset="0"/>
                    <a:cs typeface="Arial" panose="020B0604020202090204" pitchFamily="34" charset="0"/>
                  </a:rPr>
                  <a:t> </a:t>
                </a:r>
                <a:r>
                  <a:rPr lang="fr-FR" sz="4000" dirty="0" err="1">
                    <a:effectLst/>
                    <a:latin typeface="Arial" panose="020B0604020202090204" pitchFamily="34" charset="0"/>
                    <a:ea typeface="Calibri" panose="020F0502020204030204" pitchFamily="34" charset="0"/>
                    <a:cs typeface="Arial" panose="020B0604020202090204" pitchFamily="34" charset="0"/>
                  </a:rPr>
                  <a:t>vuông</a:t>
                </a:r>
                <a:r>
                  <a:rPr lang="fr-FR" sz="4000" dirty="0">
                    <a:effectLst/>
                    <a:latin typeface="Arial" panose="020B0604020202090204" pitchFamily="34" charset="0"/>
                    <a:ea typeface="Calibri" panose="020F0502020204030204" pitchFamily="34" charset="0"/>
                    <a:cs typeface="Arial" panose="020B0604020202090204" pitchFamily="34" charset="0"/>
                  </a:rPr>
                  <a:t> </a:t>
                </a:r>
                <a:r>
                  <a:rPr lang="fr-FR" sz="4000" dirty="0" err="1">
                    <a:effectLst/>
                    <a:latin typeface="Arial" panose="020B0604020202090204" pitchFamily="34" charset="0"/>
                    <a:ea typeface="Calibri" panose="020F0502020204030204" pitchFamily="34" charset="0"/>
                    <a:cs typeface="Arial" panose="020B0604020202090204" pitchFamily="34" charset="0"/>
                  </a:rPr>
                  <a:t>tại</a:t>
                </a:r>
                <a:r>
                  <a:rPr lang="fr-FR" sz="4000" dirty="0">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fr-FR" sz="4000" i="0">
                        <a:effectLst/>
                        <a:latin typeface="Cambria Math" panose="02040503050406030204" pitchFamily="18" charset="0"/>
                        <a:ea typeface="Calibri" panose="020F0502020204030204" pitchFamily="34" charset="0"/>
                        <a:cs typeface="Times New Roman" panose="02020503050405090304" pitchFamily="18" charset="0"/>
                      </a:rPr>
                      <m:t>E</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ta </a:t>
                </a:r>
                <a:r>
                  <a:rPr lang="fr-FR" sz="4000" dirty="0" err="1">
                    <a:effectLst/>
                    <a:latin typeface="Arial" panose="020B0604020202090204" pitchFamily="34" charset="0"/>
                    <a:ea typeface="Times New Roman" panose="02020503050405090304" pitchFamily="18" charset="0"/>
                    <a:cs typeface="Arial" panose="020B0604020202090204" pitchFamily="34" charset="0"/>
                  </a:rPr>
                  <a:t>có</a:t>
                </a:r>
                <a:r>
                  <a:rPr lang="fr-FR"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sin</m:t>
                        </m:r>
                      </m:fName>
                      <m:e>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ACE</m:t>
                            </m:r>
                          </m:e>
                        </m:acc>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AE</m:t>
                            </m:r>
                          </m:num>
                          <m:den>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AC</m:t>
                            </m:r>
                          </m:den>
                        </m:f>
                      </m:e>
                    </m:func>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 (</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3</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en-US" sz="4000" dirty="0" err="1">
                    <a:effectLst/>
                    <a:latin typeface="Arial" panose="020B0604020202090204" pitchFamily="34" charset="0"/>
                    <a:ea typeface="Times New Roman" panose="02020503050405090304" pitchFamily="18" charset="0"/>
                    <a:cs typeface="Arial" panose="020B0604020202090204" pitchFamily="34" charset="0"/>
                  </a:rPr>
                  <a:t>Từ</a:t>
                </a:r>
                <a:r>
                  <a:rPr lang="en-US" sz="4000" dirty="0">
                    <a:effectLst/>
                    <a:latin typeface="Arial" panose="020B0604020202090204" pitchFamily="34" charset="0"/>
                    <a:ea typeface="Times New Roman" panose="02020503050405090304" pitchFamily="18" charset="0"/>
                    <a:cs typeface="Arial" panose="020B0604020202090204" pitchFamily="34" charset="0"/>
                  </a:rPr>
                  <a:t> (1), (2), (3) </a:t>
                </a:r>
                <a:r>
                  <a:rPr lang="en-US" sz="4000" dirty="0" err="1">
                    <a:effectLst/>
                    <a:latin typeface="Arial" panose="020B0604020202090204" pitchFamily="34" charset="0"/>
                    <a:ea typeface="Times New Roman" panose="02020503050405090304" pitchFamily="18" charset="0"/>
                    <a:cs typeface="Arial" panose="020B0604020202090204" pitchFamily="34" charset="0"/>
                  </a:rPr>
                  <a:t>suy</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ra</a:t>
                </a:r>
                <a:r>
                  <a:rPr lang="en-US" sz="4000" dirty="0">
                    <a:effectLst/>
                    <a:latin typeface="Arial" panose="020B0604020202090204" pitchFamily="34" charset="0"/>
                    <a:ea typeface="Times New Roman" panose="02020503050405090304" pitchFamily="18" charset="0"/>
                    <a:cs typeface="Arial" panose="020B0604020202090204" pitchFamily="34" charset="0"/>
                  </a:rPr>
                  <a:t> : </a:t>
                </a:r>
                <a14:m>
                  <m:oMath xmlns:m="http://schemas.openxmlformats.org/officeDocument/2006/math">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AC</m:t>
                        </m:r>
                      </m:num>
                      <m:den>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AD</m:t>
                        </m:r>
                      </m:den>
                    </m:f>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AE</m:t>
                        </m:r>
                      </m:num>
                      <m:den>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AC</m:t>
                        </m:r>
                      </m:den>
                    </m:f>
                  </m:oMath>
                </a14:m>
                <a:r>
                  <a:rPr lang="en-US" sz="4000" dirty="0">
                    <a:effectLst/>
                    <a:latin typeface="Arial" panose="020B0604020202090204" pitchFamily="34" charset="0"/>
                    <a:ea typeface="Times New Roman" panose="02020503050405090304" pitchFamily="18" charset="0"/>
                    <a:cs typeface="Arial" panose="020B0604020202090204" pitchFamily="34" charset="0"/>
                  </a:rPr>
                  <a:t>, do </a:t>
                </a:r>
                <a:r>
                  <a:rPr lang="en-US" sz="4000" dirty="0" err="1">
                    <a:effectLst/>
                    <a:latin typeface="Arial" panose="020B0604020202090204" pitchFamily="34" charset="0"/>
                    <a:ea typeface="Times New Roman" panose="02020503050405090304" pitchFamily="18" charset="0"/>
                    <a:cs typeface="Arial" panose="020B0604020202090204" pitchFamily="34" charset="0"/>
                  </a:rPr>
                  <a:t>đó</a:t>
                </a:r>
                <a:r>
                  <a:rPr lang="en-US" sz="4000" dirty="0">
                    <a:effectLst/>
                    <a:latin typeface="Arial" panose="020B0604020202090204" pitchFamily="34" charset="0"/>
                    <a:ea typeface="Times New Roman" panose="02020503050405090304" pitchFamily="18" charset="0"/>
                    <a:cs typeface="Arial" panose="020B0604020202090204" pitchFamily="34" charset="0"/>
                  </a:rPr>
                  <a:t> : </a:t>
                </a:r>
                <a14:m>
                  <m:oMath xmlns:m="http://schemas.openxmlformats.org/officeDocument/2006/math">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m:t>
                    </m:r>
                    <m:sSup>
                      <m:sSup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sSupPr>
                      <m:e>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C</m:t>
                        </m:r>
                      </m:e>
                      <m:sup>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2</m:t>
                        </m:r>
                      </m:sup>
                    </m:sSup>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AE</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AD</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16</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4</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64</m:t>
                    </m:r>
                  </m:oMath>
                </a14:m>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suy</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ra</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AC</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m:t>
                    </m:r>
                    <m:r>
                      <a:rPr lang="en-US" sz="4000" i="0">
                        <a:effectLst/>
                        <a:latin typeface="Cambria Math" panose="02040503050406030204" pitchFamily="18" charset="0"/>
                        <a:ea typeface="Times New Roman" panose="02020503050405090304" pitchFamily="18" charset="0"/>
                        <a:cs typeface="Times New Roman" panose="02020503050405090304" pitchFamily="18" charset="0"/>
                      </a:rPr>
                      <m:t>8</m:t>
                    </m:r>
                  </m:oMath>
                </a14:m>
                <a:r>
                  <a:rPr lang="en-US" sz="4000" dirty="0">
                    <a:effectLst/>
                    <a:latin typeface="Arial" panose="020B0604020202090204" pitchFamily="34" charset="0"/>
                    <a:ea typeface="Times New Roman" panose="02020503050405090304" pitchFamily="18"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fr-FR" sz="4000" dirty="0">
                    <a:solidFill>
                      <a:srgbClr val="FF0000"/>
                    </a:solidFill>
                    <a:effectLst/>
                    <a:latin typeface="Arial" panose="020B0604020202090204" pitchFamily="34" charset="0"/>
                    <a:ea typeface="Times New Roman" panose="02020503050405090304" pitchFamily="18" charset="0"/>
                    <a:cs typeface="Arial" panose="020B0604020202090204" pitchFamily="34" charset="0"/>
                  </a:rPr>
                  <a:t>b) </a:t>
                </a:r>
                <a:r>
                  <a:rPr lang="fr-FR" sz="4000" dirty="0">
                    <a:effectLst/>
                    <a:latin typeface="Arial" panose="020B0604020202090204" pitchFamily="34" charset="0"/>
                    <a:ea typeface="Times New Roman" panose="02020503050405090304" pitchFamily="18" charset="0"/>
                    <a:cs typeface="Arial" panose="020B0604020202090204" pitchFamily="34" charset="0"/>
                  </a:rPr>
                  <a:t>Ta </a:t>
                </a:r>
                <a:r>
                  <a:rPr lang="fr-FR" sz="4000" dirty="0" err="1">
                    <a:effectLst/>
                    <a:latin typeface="Arial" panose="020B0604020202090204" pitchFamily="34" charset="0"/>
                    <a:ea typeface="Times New Roman" panose="02020503050405090304" pitchFamily="18" charset="0"/>
                    <a:cs typeface="Arial" panose="020B0604020202090204" pitchFamily="34" charset="0"/>
                  </a:rPr>
                  <a:t>có</a:t>
                </a:r>
                <a:r>
                  <a:rPr lang="fr-FR" sz="4000" dirty="0">
                    <a:effectLst/>
                    <a:latin typeface="Arial" panose="020B0604020202090204" pitchFamily="34" charset="0"/>
                    <a:ea typeface="Times New Roman" panose="02020503050405090304" pitchFamily="18" charset="0"/>
                    <a:cs typeface="Arial" panose="020B0604020202090204" pitchFamily="34" charset="0"/>
                  </a:rPr>
                  <a:t> : </a:t>
                </a:r>
                <a14:m>
                  <m:oMath xmlns:m="http://schemas.openxmlformats.org/officeDocument/2006/math">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sin</m:t>
                        </m:r>
                      </m:fName>
                      <m:e>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ADC</m:t>
                            </m:r>
                          </m:e>
                        </m:acc>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AC</m:t>
                            </m:r>
                          </m:num>
                          <m:den>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AD</m:t>
                            </m:r>
                          </m:den>
                        </m:f>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8</m:t>
                            </m:r>
                          </m:num>
                          <m:den>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16</m:t>
                            </m:r>
                          </m:den>
                        </m:f>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1</m:t>
                            </m:r>
                          </m:num>
                          <m:den>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2</m:t>
                            </m:r>
                          </m:den>
                        </m:f>
                      </m:e>
                    </m:func>
                  </m:oMath>
                </a14:m>
                <a:r>
                  <a:rPr lang="fr-FR" sz="4000" dirty="0">
                    <a:effectLst/>
                    <a:latin typeface="Arial" panose="020B0604020202090204" pitchFamily="34" charset="0"/>
                    <a:ea typeface="Times New Roman" panose="02020503050405090304" pitchFamily="18" charset="0"/>
                    <a:cs typeface="Arial" panose="020B0604020202090204" pitchFamily="34" charset="0"/>
                  </a:rPr>
                  <a:t>, </a:t>
                </a:r>
                <a:r>
                  <a:rPr lang="fr-FR" sz="4000" dirty="0" err="1">
                    <a:effectLst/>
                    <a:latin typeface="Arial" panose="020B0604020202090204" pitchFamily="34" charset="0"/>
                    <a:ea typeface="Times New Roman" panose="02020503050405090304" pitchFamily="18" charset="0"/>
                    <a:cs typeface="Arial" panose="020B0604020202090204" pitchFamily="34" charset="0"/>
                  </a:rPr>
                  <a:t>suy</a:t>
                </a:r>
                <a:r>
                  <a:rPr lang="fr-FR" sz="4000" dirty="0">
                    <a:effectLst/>
                    <a:latin typeface="Arial" panose="020B0604020202090204" pitchFamily="34" charset="0"/>
                    <a:ea typeface="Times New Roman" panose="02020503050405090304" pitchFamily="18" charset="0"/>
                    <a:cs typeface="Arial" panose="020B0604020202090204" pitchFamily="34" charset="0"/>
                  </a:rPr>
                  <a:t> ra </a:t>
                </a:r>
                <a14:m>
                  <m:oMath xmlns:m="http://schemas.openxmlformats.org/officeDocument/2006/math">
                    <m:acc>
                      <m:ac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accPr>
                      <m:e>
                        <m:r>
                          <m:rPr>
                            <m:sty m:val="p"/>
                          </m:rPr>
                          <a:rPr lang="fr-FR" sz="4000" i="0">
                            <a:effectLst/>
                            <a:latin typeface="Cambria Math" panose="02040503050406030204" pitchFamily="18" charset="0"/>
                            <a:ea typeface="Times New Roman" panose="02020503050405090304" pitchFamily="18" charset="0"/>
                            <a:cs typeface="Times New Roman" panose="02020503050405090304" pitchFamily="18" charset="0"/>
                          </a:rPr>
                          <m:t>D</m:t>
                        </m:r>
                      </m:e>
                    </m:acc>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30</m:t>
                    </m:r>
                    <m:r>
                      <a:rPr lang="fr-FR" sz="4000" i="0">
                        <a:effectLst/>
                        <a:latin typeface="Cambria Math" panose="02040503050406030204" pitchFamily="18" charset="0"/>
                        <a:ea typeface="Times New Roman" panose="02020503050405090304" pitchFamily="18" charset="0"/>
                        <a:cs typeface="Times New Roman" panose="02020503050405090304" pitchFamily="18" charset="0"/>
                      </a:rPr>
                      <m:t>°</m:t>
                    </m:r>
                  </m:oMath>
                </a14:m>
                <a:r>
                  <a:rPr lang="fr-FR" sz="4000" dirty="0">
                    <a:effectLst/>
                    <a:latin typeface="Arial" panose="020B0604020202090204" pitchFamily="34" charset="0"/>
                    <a:ea typeface="Times New Roman" panose="02020503050405090304" pitchFamily="18"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1333499" y="853443"/>
                <a:ext cx="15621000" cy="8921288"/>
              </a:xfrm>
              <a:prstGeom prst="rect">
                <a:avLst/>
              </a:prstGeom>
              <a:blipFill rotWithShape="1">
                <a:blip r:embed="rId1"/>
                <a:stretch>
                  <a:fillRect l="-4" r="4" b="-5208"/>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arn(inVertical)">
                                      <p:cBhvr>
                                        <p:cTn id="10" dur="500"/>
                                        <p:tgtEl>
                                          <p:spTgt spid="10">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barn(inVertical)">
                                      <p:cBhvr>
                                        <p:cTn id="13" dur="500"/>
                                        <p:tgtEl>
                                          <p:spTgt spid="10">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barn(inVertical)">
                                      <p:cBhvr>
                                        <p:cTn id="16" dur="500"/>
                                        <p:tgtEl>
                                          <p:spTgt spid="10">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barn(inVertical)">
                                      <p:cBhvr>
                                        <p:cTn id="19" dur="500"/>
                                        <p:tgtEl>
                                          <p:spTgt spid="10">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xEl>
                                              <p:pRg st="5" end="5"/>
                                            </p:txEl>
                                          </p:spTgt>
                                        </p:tgtEl>
                                        <p:attrNameLst>
                                          <p:attrName>style.visibility</p:attrName>
                                        </p:attrNameLst>
                                      </p:cBhvr>
                                      <p:to>
                                        <p:strVal val="visible"/>
                                      </p:to>
                                    </p:set>
                                    <p:animEffect transition="in" filter="barn(inVertical)">
                                      <p:cBhvr>
                                        <p:cTn id="24"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12" name="Freeform 7"/>
          <p:cNvSpPr/>
          <p:nvPr/>
        </p:nvSpPr>
        <p:spPr>
          <a:xfrm rot="665036">
            <a:off x="1275842" y="1346158"/>
            <a:ext cx="1686247" cy="1089737"/>
          </a:xfrm>
          <a:custGeom>
            <a:avLst/>
            <a:gdLst/>
            <a:ahLst/>
            <a:cxnLst/>
            <a:rect l="l" t="t" r="r" b="b"/>
            <a:pathLst>
              <a:path w="1686247" h="1089737">
                <a:moveTo>
                  <a:pt x="0" y="0"/>
                </a:moveTo>
                <a:lnTo>
                  <a:pt x="1686247" y="0"/>
                </a:lnTo>
                <a:lnTo>
                  <a:pt x="1686247" y="1089737"/>
                </a:lnTo>
                <a:lnTo>
                  <a:pt x="0" y="108973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SG"/>
          </a:p>
        </p:txBody>
      </p:sp>
      <p:sp>
        <p:nvSpPr>
          <p:cNvPr id="13" name="Freeform 16"/>
          <p:cNvSpPr/>
          <p:nvPr/>
        </p:nvSpPr>
        <p:spPr>
          <a:xfrm rot="538551">
            <a:off x="16332353" y="1929397"/>
            <a:ext cx="528474" cy="466378"/>
          </a:xfrm>
          <a:custGeom>
            <a:avLst/>
            <a:gdLst/>
            <a:ahLst/>
            <a:cxnLst/>
            <a:rect l="l" t="t" r="r" b="b"/>
            <a:pathLst>
              <a:path w="528474" h="466378">
                <a:moveTo>
                  <a:pt x="0" y="0"/>
                </a:moveTo>
                <a:lnTo>
                  <a:pt x="528474" y="0"/>
                </a:lnTo>
                <a:lnTo>
                  <a:pt x="528474" y="466378"/>
                </a:lnTo>
                <a:lnTo>
                  <a:pt x="0" y="4663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7" name="Freeform 6"/>
          <p:cNvSpPr/>
          <p:nvPr/>
        </p:nvSpPr>
        <p:spPr>
          <a:xfrm flipH="1">
            <a:off x="-275125" y="8377088"/>
            <a:ext cx="3105092" cy="1393410"/>
          </a:xfrm>
          <a:custGeom>
            <a:avLst/>
            <a:gdLst/>
            <a:ahLst/>
            <a:cxnLst/>
            <a:rect l="l" t="t" r="r" b="b"/>
            <a:pathLst>
              <a:path w="3105092" h="1393410">
                <a:moveTo>
                  <a:pt x="3105092" y="0"/>
                </a:moveTo>
                <a:lnTo>
                  <a:pt x="0" y="0"/>
                </a:lnTo>
                <a:lnTo>
                  <a:pt x="0" y="1393410"/>
                </a:lnTo>
                <a:lnTo>
                  <a:pt x="3105092" y="1393410"/>
                </a:lnTo>
                <a:lnTo>
                  <a:pt x="310509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8" name="Freeform 5"/>
          <p:cNvSpPr/>
          <p:nvPr/>
        </p:nvSpPr>
        <p:spPr>
          <a:xfrm>
            <a:off x="14031705" y="8377088"/>
            <a:ext cx="3105092" cy="1393410"/>
          </a:xfrm>
          <a:custGeom>
            <a:avLst/>
            <a:gdLst/>
            <a:ahLst/>
            <a:cxnLst/>
            <a:rect l="l" t="t" r="r" b="b"/>
            <a:pathLst>
              <a:path w="3105092" h="1393410">
                <a:moveTo>
                  <a:pt x="0" y="0"/>
                </a:moveTo>
                <a:lnTo>
                  <a:pt x="3105091" y="0"/>
                </a:lnTo>
                <a:lnTo>
                  <a:pt x="3105091" y="1393410"/>
                </a:lnTo>
                <a:lnTo>
                  <a:pt x="0" y="13934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9" name="Freeform 22"/>
          <p:cNvSpPr/>
          <p:nvPr/>
        </p:nvSpPr>
        <p:spPr>
          <a:xfrm>
            <a:off x="15637553" y="8377088"/>
            <a:ext cx="2072193" cy="1577457"/>
          </a:xfrm>
          <a:custGeom>
            <a:avLst/>
            <a:gdLst/>
            <a:ahLst/>
            <a:cxnLst/>
            <a:rect l="l" t="t" r="r" b="b"/>
            <a:pathLst>
              <a:path w="2072193" h="1577457">
                <a:moveTo>
                  <a:pt x="0" y="0"/>
                </a:moveTo>
                <a:lnTo>
                  <a:pt x="2072193" y="0"/>
                </a:lnTo>
                <a:lnTo>
                  <a:pt x="2072193" y="1577457"/>
                </a:lnTo>
                <a:lnTo>
                  <a:pt x="0" y="15774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20" name="Freeform 23"/>
          <p:cNvSpPr/>
          <p:nvPr/>
        </p:nvSpPr>
        <p:spPr>
          <a:xfrm>
            <a:off x="17136796" y="8810317"/>
            <a:ext cx="1503091" cy="1144228"/>
          </a:xfrm>
          <a:custGeom>
            <a:avLst/>
            <a:gdLst/>
            <a:ahLst/>
            <a:cxnLst/>
            <a:rect l="l" t="t" r="r" b="b"/>
            <a:pathLst>
              <a:path w="1503091" h="1144228">
                <a:moveTo>
                  <a:pt x="0" y="0"/>
                </a:moveTo>
                <a:lnTo>
                  <a:pt x="1503092" y="0"/>
                </a:lnTo>
                <a:lnTo>
                  <a:pt x="1503092" y="1144228"/>
                </a:lnTo>
                <a:lnTo>
                  <a:pt x="0" y="11442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6" name="TextBox 17"/>
          <p:cNvSpPr txBox="1"/>
          <p:nvPr/>
        </p:nvSpPr>
        <p:spPr>
          <a:xfrm>
            <a:off x="1988792" y="4389953"/>
            <a:ext cx="14310415" cy="1015663"/>
          </a:xfrm>
          <a:prstGeom prst="rect">
            <a:avLst/>
          </a:prstGeom>
        </p:spPr>
        <p:txBody>
          <a:bodyPr lIns="0" tIns="0" rIns="0" bIns="0" rtlCol="0" anchor="t">
            <a:spAutoFit/>
          </a:bodyPr>
          <a:lstStyle/>
          <a:p>
            <a:pPr marL="0" lvl="0" indent="0" algn="ctr">
              <a:spcBef>
                <a:spcPct val="0"/>
              </a:spcBef>
            </a:pPr>
            <a:r>
              <a:rPr lang="en-US" sz="6600" b="1" u="none" strike="noStrike" dirty="0">
                <a:solidFill>
                  <a:schemeClr val="accent5">
                    <a:lumMod val="75000"/>
                  </a:schemeClr>
                </a:solidFill>
                <a:latin typeface="Arial" panose="020B0604020202090204" pitchFamily="34" charset="0"/>
                <a:cs typeface="Arial" panose="020B0604020202090204" pitchFamily="34" charset="0"/>
              </a:rPr>
              <a:t>VẬN DỤNG</a:t>
            </a:r>
            <a:endParaRPr lang="en-US" sz="6600" b="1" u="none" strike="noStrike" dirty="0">
              <a:solidFill>
                <a:schemeClr val="accent5">
                  <a:lumMod val="75000"/>
                </a:schemeClr>
              </a:solidFill>
              <a:latin typeface="Arial" panose="020B0604020202090204" pitchFamily="34" charset="0"/>
              <a:cs typeface="Arial" panose="020B060402020209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pic>
        <p:nvPicPr>
          <p:cNvPr id="9" name="Picture 8"/>
          <p:cNvPicPr>
            <a:picLocks noChangeAspect="1"/>
          </p:cNvPicPr>
          <p:nvPr/>
        </p:nvPicPr>
        <p:blipFill>
          <a:blip r:embed="rId1"/>
          <a:stretch>
            <a:fillRect/>
          </a:stretch>
        </p:blipFill>
        <p:spPr>
          <a:xfrm>
            <a:off x="11733436" y="2855783"/>
            <a:ext cx="4837763" cy="4655820"/>
          </a:xfrm>
          <a:prstGeom prst="rect">
            <a:avLst/>
          </a:prstGeom>
        </p:spPr>
      </p:pic>
      <p:sp>
        <p:nvSpPr>
          <p:cNvPr id="10" name="TextBox 9"/>
          <p:cNvSpPr txBox="1"/>
          <p:nvPr/>
        </p:nvSpPr>
        <p:spPr>
          <a:xfrm>
            <a:off x="1970240" y="1161109"/>
            <a:ext cx="14347517" cy="901593"/>
          </a:xfrm>
          <a:prstGeom prst="rect">
            <a:avLst/>
          </a:prstGeom>
          <a:noFill/>
        </p:spPr>
        <p:txBody>
          <a:bodyPr wrap="none" rtlCol="0">
            <a:spAutoFit/>
          </a:bodyPr>
          <a:lstStyle/>
          <a:p>
            <a:pPr>
              <a:lnSpc>
                <a:spcPct val="150000"/>
              </a:lnSpc>
            </a:pPr>
            <a:r>
              <a:rPr lang="en-US" sz="4000" b="1" dirty="0">
                <a:latin typeface="Arial" panose="020B0604020202090204" pitchFamily="34" charset="0"/>
                <a:cs typeface="Arial" panose="020B0604020202090204" pitchFamily="34" charset="0"/>
              </a:rPr>
              <a:t>4.9. </a:t>
            </a:r>
            <a:r>
              <a:rPr lang="en-US" sz="4000" dirty="0">
                <a:latin typeface="Arial" panose="020B0604020202090204" pitchFamily="34" charset="0"/>
                <a:cs typeface="Arial" panose="020B0604020202090204" pitchFamily="34" charset="0"/>
              </a:rPr>
              <a:t>Tính góc nghiêng a của thùng xe chở rác trong Hình 4.22.</a:t>
            </a:r>
            <a:endParaRPr lang="en-US" sz="4000" dirty="0">
              <a:latin typeface="Arial" panose="020B0604020202090204" pitchFamily="34" charset="0"/>
              <a:cs typeface="Arial" panose="020B0604020202090204" pitchFamily="34" charset="0"/>
            </a:endParaRPr>
          </a:p>
        </p:txBody>
      </p:sp>
      <mc:AlternateContent xmlns:mc="http://schemas.openxmlformats.org/markup-compatibility/2006">
        <mc:Choice xmlns:a14="http://schemas.microsoft.com/office/drawing/2010/main" Requires="a14">
          <p:sp>
            <p:nvSpPr>
              <p:cNvPr id="12" name="TextBox 11"/>
              <p:cNvSpPr txBox="1"/>
              <p:nvPr/>
            </p:nvSpPr>
            <p:spPr>
              <a:xfrm>
                <a:off x="1716801" y="2693808"/>
                <a:ext cx="9855200" cy="3445495"/>
              </a:xfrm>
              <a:prstGeom prst="rect">
                <a:avLst/>
              </a:prstGeom>
              <a:noFill/>
            </p:spPr>
            <p:txBody>
              <a:bodyPr wrap="square">
                <a:spAutoFit/>
              </a:bodyPr>
              <a:lstStyle/>
              <a:p>
                <a:pPr>
                  <a:lnSpc>
                    <a:spcPct val="150000"/>
                  </a:lnSpc>
                  <a:spcBef>
                    <a:spcPts val="600"/>
                  </a:spcBef>
                  <a:spcAft>
                    <a:spcPts val="600"/>
                  </a:spcAft>
                </a:pPr>
                <a:r>
                  <a:rPr lang="fr-FR" sz="4000" b="1" dirty="0" err="1">
                    <a:solidFill>
                      <a:srgbClr val="FF0000"/>
                    </a:solidFill>
                    <a:effectLst/>
                    <a:latin typeface="Arial" panose="020B0604020202090204" pitchFamily="34" charset="0"/>
                    <a:ea typeface="Calibri" panose="020F0502020204030204" pitchFamily="34" charset="0"/>
                    <a:cs typeface="Arial" panose="020B0604020202090204" pitchFamily="34" charset="0"/>
                  </a:rPr>
                  <a:t>Giải</a:t>
                </a:r>
                <a:endParaRPr lang="fr-FR" sz="4000" b="1" dirty="0">
                  <a:solidFill>
                    <a:srgbClr val="FF0000"/>
                  </a:solidFill>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Theo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định</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nghĩa</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tỉ</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số</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lượng</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giác</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ta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có</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14:m>
                  <m:oMath xmlns:m="http://schemas.openxmlformats.org/officeDocument/2006/math">
                    <m:func>
                      <m:func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cos</m:t>
                        </m:r>
                      </m:fName>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α</m:t>
                        </m:r>
                      </m:e>
                    </m:func>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fPr>
                      <m:num>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4</m:t>
                        </m:r>
                      </m:num>
                      <m:den>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5</m:t>
                        </m:r>
                      </m:den>
                    </m:f>
                  </m:oMath>
                </a14:m>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suy</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ra</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α</m:t>
                    </m:r>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36</m:t>
                    </m:r>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52</m:t>
                    </m:r>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1716801" y="2693808"/>
                <a:ext cx="9855200" cy="3445495"/>
              </a:xfrm>
              <a:prstGeom prst="rect">
                <a:avLst/>
              </a:prstGeom>
              <a:blipFill rotWithShape="1">
                <a:blip r:embed="rId2"/>
                <a:stretch>
                  <a:fillRect l="-4" t="-4" r="4" b="-1029"/>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barn(inVertical)">
                                      <p:cBhvr>
                                        <p:cTn id="24" dur="500"/>
                                        <p:tgtEl>
                                          <p:spTgt spid="12">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barn(inVertical)">
                                      <p:cBhvr>
                                        <p:cTn id="2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pic>
        <p:nvPicPr>
          <p:cNvPr id="9" name="Picture 8"/>
          <p:cNvPicPr>
            <a:picLocks noChangeAspect="1"/>
          </p:cNvPicPr>
          <p:nvPr/>
        </p:nvPicPr>
        <p:blipFill>
          <a:blip r:embed="rId1"/>
          <a:stretch>
            <a:fillRect/>
          </a:stretch>
        </p:blipFill>
        <p:spPr>
          <a:xfrm>
            <a:off x="4846303" y="3292765"/>
            <a:ext cx="8595389" cy="4296844"/>
          </a:xfrm>
          <a:prstGeom prst="rect">
            <a:avLst/>
          </a:prstGeom>
        </p:spPr>
      </p:pic>
      <p:sp>
        <p:nvSpPr>
          <p:cNvPr id="10" name="TextBox 9"/>
          <p:cNvSpPr txBox="1"/>
          <p:nvPr/>
        </p:nvSpPr>
        <p:spPr>
          <a:xfrm>
            <a:off x="337453" y="1599676"/>
            <a:ext cx="17613091" cy="707886"/>
          </a:xfrm>
          <a:prstGeom prst="rect">
            <a:avLst/>
          </a:prstGeom>
          <a:noFill/>
        </p:spPr>
        <p:txBody>
          <a:bodyPr wrap="none" rtlCol="0">
            <a:spAutoFit/>
          </a:bodyPr>
          <a:lstStyle/>
          <a:p>
            <a:r>
              <a:rPr lang="en-US" sz="4000" b="1" dirty="0">
                <a:latin typeface="Arial" panose="020B0604020202090204" pitchFamily="34" charset="0"/>
                <a:cs typeface="Arial" panose="020B0604020202090204" pitchFamily="34" charset="0"/>
              </a:rPr>
              <a:t>4.10. </a:t>
            </a:r>
            <a:r>
              <a:rPr lang="en-US" sz="4000" dirty="0">
                <a:latin typeface="Arial" panose="020B0604020202090204" pitchFamily="34" charset="0"/>
                <a:cs typeface="Arial" panose="020B0604020202090204" pitchFamily="34" charset="0"/>
              </a:rPr>
              <a:t>Tính góc nghiêng a và chiều rộng AB của mái nhà kho trong Hình 4.23.</a:t>
            </a:r>
            <a:endParaRPr lang="en-US" sz="4000" dirty="0">
              <a:latin typeface="Arial" panose="020B0604020202090204" pitchFamily="34" charset="0"/>
              <a:cs typeface="Arial" panose="020B060402020209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pic>
        <p:nvPicPr>
          <p:cNvPr id="9" name="Picture 8"/>
          <p:cNvPicPr>
            <a:picLocks noChangeAspect="1"/>
          </p:cNvPicPr>
          <p:nvPr/>
        </p:nvPicPr>
        <p:blipFill>
          <a:blip r:embed="rId1"/>
          <a:stretch>
            <a:fillRect/>
          </a:stretch>
        </p:blipFill>
        <p:spPr>
          <a:xfrm>
            <a:off x="11734800" y="2781300"/>
            <a:ext cx="6176210" cy="4191000"/>
          </a:xfrm>
          <a:prstGeom prst="rect">
            <a:avLst/>
          </a:prstGeom>
        </p:spPr>
      </p:pic>
      <mc:AlternateContent xmlns:mc="http://schemas.openxmlformats.org/markup-compatibility/2006">
        <mc:Choice xmlns:a14="http://schemas.microsoft.com/office/drawing/2010/main" Requires="a14">
          <p:sp>
            <p:nvSpPr>
              <p:cNvPr id="11" name="TextBox 10"/>
              <p:cNvSpPr txBox="1"/>
              <p:nvPr/>
            </p:nvSpPr>
            <p:spPr>
              <a:xfrm>
                <a:off x="476518" y="631752"/>
                <a:ext cx="12153365" cy="8705204"/>
              </a:xfrm>
              <a:prstGeom prst="rect">
                <a:avLst/>
              </a:prstGeom>
              <a:noFill/>
            </p:spPr>
            <p:txBody>
              <a:bodyPr wrap="square">
                <a:spAutoFit/>
              </a:bodyPr>
              <a:lstStyle/>
              <a:p>
                <a:pPr>
                  <a:lnSpc>
                    <a:spcPct val="150000"/>
                  </a:lnSpc>
                  <a:spcBef>
                    <a:spcPts val="600"/>
                  </a:spcBef>
                  <a:spcAft>
                    <a:spcPts val="600"/>
                  </a:spcAft>
                </a:pPr>
                <a:r>
                  <a:rPr lang="fr-FR" sz="4000" b="1" dirty="0" err="1">
                    <a:solidFill>
                      <a:srgbClr val="FF0000"/>
                    </a:solidFill>
                    <a:effectLst/>
                    <a:latin typeface="Arial" panose="020B0604020202090204" pitchFamily="34" charset="0"/>
                    <a:ea typeface="Calibri" panose="020F0502020204030204" pitchFamily="34" charset="0"/>
                    <a:cs typeface="Arial" panose="020B0604020202090204" pitchFamily="34" charset="0"/>
                  </a:rPr>
                  <a:t>Giải</a:t>
                </a:r>
                <a:endParaRPr lang="fr-FR" sz="4000" b="1" dirty="0">
                  <a:solidFill>
                    <a:srgbClr val="FF0000"/>
                  </a:solidFill>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Xét</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ABE</m:t>
                    </m:r>
                  </m:oMath>
                </a14:m>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vuông</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tại</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E</m:t>
                    </m:r>
                  </m:oMath>
                </a14:m>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theo</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định</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nghĩa</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tỉ</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số</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lượng</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giác</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ta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có</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14:m>
                  <m:oMath xmlns:m="http://schemas.openxmlformats.org/officeDocument/2006/math">
                    <m:func>
                      <m:func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tan</m:t>
                        </m:r>
                      </m:fName>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B</m:t>
                        </m:r>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fPr>
                          <m:num>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AE</m:t>
                            </m:r>
                          </m:num>
                          <m:den>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BE</m:t>
                            </m:r>
                          </m:den>
                        </m:f>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fPr>
                          <m:num>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0</m:t>
                            </m:r>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9</m:t>
                            </m:r>
                          </m:num>
                          <m:den>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15</m:t>
                            </m:r>
                          </m:den>
                        </m:f>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0</m:t>
                        </m:r>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06</m:t>
                        </m:r>
                      </m:e>
                    </m:func>
                  </m:oMath>
                </a14:m>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suy</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ra</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acc>
                      <m:acc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B</m:t>
                        </m:r>
                      </m:e>
                    </m:acc>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3</m:t>
                    </m:r>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26</m:t>
                    </m:r>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Theo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định</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lí</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Pythagore, ta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có</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AB</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radPr>
                        <m:deg/>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E</m:t>
                              </m:r>
                            </m:e>
                            <m:sup>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2</m:t>
                              </m:r>
                            </m:sup>
                          </m:sSup>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B</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sSupPr>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E</m:t>
                              </m:r>
                            </m:e>
                            <m:sup>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2</m:t>
                              </m:r>
                            </m:sup>
                          </m:sSup>
                        </m:e>
                      </m:rad>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radPr>
                        <m:deg/>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sSupPr>
                            <m:e>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0</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9</m:t>
                              </m:r>
                            </m:e>
                            <m:sup>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2</m:t>
                              </m:r>
                            </m:sup>
                          </m:sSup>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sSupPr>
                            <m:e>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15</m:t>
                              </m:r>
                            </m:e>
                            <m:sup>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2</m:t>
                              </m:r>
                            </m:sup>
                          </m:sSup>
                        </m:e>
                      </m:rad>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15</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027</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 (</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Vậy</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góc</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nghiêng</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của</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mái</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nhà</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kho</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khoảng</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3</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26</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oMath>
                </a14:m>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và</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chiều</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rộng</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của</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mái</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nhà</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kho</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khoảng</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15,027m.</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476518" y="631752"/>
                <a:ext cx="12153365" cy="8705204"/>
              </a:xfrm>
              <a:prstGeom prst="rect">
                <a:avLst/>
              </a:prstGeom>
              <a:blipFill rotWithShape="1">
                <a:blip r:embed="rId2"/>
                <a:stretch>
                  <a:fillRect l="-2" t="-6" r="3" b="-2488"/>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barn(inVertical)">
                                      <p:cBhvr>
                                        <p:cTn id="13" dur="500"/>
                                        <p:tgtEl>
                                          <p:spTgt spid="11">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barn(inVertical)">
                                      <p:cBhvr>
                                        <p:cTn id="16" dur="500"/>
                                        <p:tgtEl>
                                          <p:spTgt spid="11">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barn(inVertical)">
                                      <p:cBhvr>
                                        <p:cTn id="19" dur="500"/>
                                        <p:tgtEl>
                                          <p:spTgt spid="11">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arn(inVertical)">
                                      <p:cBhvr>
                                        <p:cTn id="22" dur="500"/>
                                        <p:tgtEl>
                                          <p:spTgt spid="11">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Effect transition="in" filter="barn(inVertical)">
                                      <p:cBhvr>
                                        <p:cTn id="25"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1E6"/>
        </a:solidFill>
        <a:effectLst/>
      </p:bgPr>
    </p:bg>
    <p:spTree>
      <p:nvGrpSpPr>
        <p:cNvPr id="1" name=""/>
        <p:cNvGrpSpPr/>
        <p:nvPr/>
      </p:nvGrpSpPr>
      <p:grpSpPr>
        <a:xfrm>
          <a:off x="0" y="0"/>
          <a:ext cx="0" cy="0"/>
          <a:chOff x="0" y="0"/>
          <a:chExt cx="0" cy="0"/>
        </a:xfrm>
      </p:grpSpPr>
      <p:sp>
        <p:nvSpPr>
          <p:cNvPr id="2" name="Freeform 2"/>
          <p:cNvSpPr/>
          <p:nvPr/>
        </p:nvSpPr>
        <p:spPr>
          <a:xfrm>
            <a:off x="-2541903" y="806741"/>
            <a:ext cx="4387145" cy="9174638"/>
          </a:xfrm>
          <a:custGeom>
            <a:avLst/>
            <a:gdLst/>
            <a:ahLst/>
            <a:cxnLst/>
            <a:rect l="l" t="t" r="r" b="b"/>
            <a:pathLst>
              <a:path w="4387145" h="9174638">
                <a:moveTo>
                  <a:pt x="0" y="0"/>
                </a:moveTo>
                <a:lnTo>
                  <a:pt x="4387145" y="0"/>
                </a:lnTo>
                <a:lnTo>
                  <a:pt x="4387145" y="9174638"/>
                </a:lnTo>
                <a:lnTo>
                  <a:pt x="0" y="917463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SG"/>
          </a:p>
        </p:txBody>
      </p:sp>
      <p:grpSp>
        <p:nvGrpSpPr>
          <p:cNvPr id="3" name="Group 3"/>
          <p:cNvGrpSpPr/>
          <p:nvPr/>
        </p:nvGrpSpPr>
        <p:grpSpPr>
          <a:xfrm>
            <a:off x="-490194" y="9770498"/>
            <a:ext cx="19548795" cy="1192236"/>
            <a:chOff x="0" y="0"/>
            <a:chExt cx="5148654" cy="314004"/>
          </a:xfrm>
        </p:grpSpPr>
        <p:sp>
          <p:nvSpPr>
            <p:cNvPr id="4" name="Freeform 4"/>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5"/>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11" name="Freeform 11"/>
          <p:cNvSpPr/>
          <p:nvPr/>
        </p:nvSpPr>
        <p:spPr>
          <a:xfrm>
            <a:off x="14872512" y="4217383"/>
            <a:ext cx="3102803" cy="5553115"/>
          </a:xfrm>
          <a:custGeom>
            <a:avLst/>
            <a:gdLst/>
            <a:ahLst/>
            <a:cxnLst/>
            <a:rect l="l" t="t" r="r" b="b"/>
            <a:pathLst>
              <a:path w="3102803" h="5553115">
                <a:moveTo>
                  <a:pt x="0" y="0"/>
                </a:moveTo>
                <a:lnTo>
                  <a:pt x="3102803" y="0"/>
                </a:lnTo>
                <a:lnTo>
                  <a:pt x="3102803" y="5553115"/>
                </a:lnTo>
                <a:lnTo>
                  <a:pt x="0" y="55531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2" name="TextBox 12"/>
          <p:cNvSpPr txBox="1"/>
          <p:nvPr/>
        </p:nvSpPr>
        <p:spPr>
          <a:xfrm>
            <a:off x="2037597" y="3714102"/>
            <a:ext cx="13483757" cy="2858796"/>
          </a:xfrm>
          <a:prstGeom prst="rect">
            <a:avLst/>
          </a:prstGeom>
        </p:spPr>
        <p:txBody>
          <a:bodyPr wrap="square" lIns="0" tIns="0" rIns="0" bIns="0" rtlCol="0" anchor="t">
            <a:spAutoFit/>
          </a:bodyPr>
          <a:lstStyle/>
          <a:p>
            <a:pPr marL="0" lvl="0" indent="0" algn="ctr">
              <a:lnSpc>
                <a:spcPct val="150000"/>
              </a:lnSpc>
              <a:spcBef>
                <a:spcPct val="0"/>
              </a:spcBef>
            </a:pPr>
            <a:r>
              <a:rPr lang="en-US" sz="6600" b="1" u="none" strike="noStrike" dirty="0">
                <a:solidFill>
                  <a:srgbClr val="724E39"/>
                </a:solidFill>
                <a:latin typeface="Arial" panose="020B0604020202090204" pitchFamily="34" charset="0"/>
                <a:cs typeface="Arial" panose="020B0604020202090204" pitchFamily="34" charset="0"/>
              </a:rPr>
              <a:t>1. </a:t>
            </a:r>
            <a:r>
              <a:rPr lang="en-US" sz="6600" b="1" dirty="0">
                <a:solidFill>
                  <a:srgbClr val="724E39"/>
                </a:solidFill>
                <a:latin typeface="Arial" panose="020B0604020202090204" pitchFamily="34" charset="0"/>
                <a:cs typeface="Arial" panose="020B0604020202090204" pitchFamily="34" charset="0"/>
              </a:rPr>
              <a:t>H</a:t>
            </a:r>
            <a:r>
              <a:rPr lang="en-US" sz="6600" b="1" u="none" strike="noStrike" dirty="0">
                <a:solidFill>
                  <a:srgbClr val="724E39"/>
                </a:solidFill>
                <a:latin typeface="Arial" panose="020B0604020202090204" pitchFamily="34" charset="0"/>
                <a:cs typeface="Arial" panose="020B0604020202090204" pitchFamily="34" charset="0"/>
              </a:rPr>
              <a:t>Ệ THỨC GIỮA CẠNH HUYỀN VÀ CẠNH GÓC VUÔNG</a:t>
            </a:r>
            <a:endParaRPr lang="en-US" sz="6600" b="1" u="none" strike="noStrike" dirty="0">
              <a:solidFill>
                <a:srgbClr val="724E39"/>
              </a:solidFill>
              <a:latin typeface="Arial" panose="020B0604020202090204" pitchFamily="34" charset="0"/>
              <a:cs typeface="Arial" panose="020B0604020202090204" pitchFamily="34" charset="0"/>
            </a:endParaRPr>
          </a:p>
        </p:txBody>
      </p:sp>
      <p:sp>
        <p:nvSpPr>
          <p:cNvPr id="13" name="Freeform 13"/>
          <p:cNvSpPr/>
          <p:nvPr/>
        </p:nvSpPr>
        <p:spPr>
          <a:xfrm rot="538551">
            <a:off x="15969865" y="3279574"/>
            <a:ext cx="440143" cy="388427"/>
          </a:xfrm>
          <a:custGeom>
            <a:avLst/>
            <a:gdLst/>
            <a:ahLst/>
            <a:cxnLst/>
            <a:rect l="l" t="t" r="r" b="b"/>
            <a:pathLst>
              <a:path w="440143" h="388427">
                <a:moveTo>
                  <a:pt x="0" y="0"/>
                </a:moveTo>
                <a:lnTo>
                  <a:pt x="440143" y="0"/>
                </a:lnTo>
                <a:lnTo>
                  <a:pt x="440143" y="388427"/>
                </a:lnTo>
                <a:lnTo>
                  <a:pt x="0" y="3884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4" name="Freeform 14"/>
          <p:cNvSpPr/>
          <p:nvPr/>
        </p:nvSpPr>
        <p:spPr>
          <a:xfrm rot="538551">
            <a:off x="13692903" y="1609371"/>
            <a:ext cx="641648" cy="566255"/>
          </a:xfrm>
          <a:custGeom>
            <a:avLst/>
            <a:gdLst/>
            <a:ahLst/>
            <a:cxnLst/>
            <a:rect l="l" t="t" r="r" b="b"/>
            <a:pathLst>
              <a:path w="641648" h="566255">
                <a:moveTo>
                  <a:pt x="0" y="0"/>
                </a:moveTo>
                <a:lnTo>
                  <a:pt x="641648" y="0"/>
                </a:lnTo>
                <a:lnTo>
                  <a:pt x="641648" y="566255"/>
                </a:lnTo>
                <a:lnTo>
                  <a:pt x="0" y="5662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5" name="Freeform 15"/>
          <p:cNvSpPr/>
          <p:nvPr/>
        </p:nvSpPr>
        <p:spPr>
          <a:xfrm rot="538551">
            <a:off x="15804809" y="1591183"/>
            <a:ext cx="517908" cy="457053"/>
          </a:xfrm>
          <a:custGeom>
            <a:avLst/>
            <a:gdLst/>
            <a:ahLst/>
            <a:cxnLst/>
            <a:rect l="l" t="t" r="r" b="b"/>
            <a:pathLst>
              <a:path w="517908" h="457053">
                <a:moveTo>
                  <a:pt x="0" y="0"/>
                </a:moveTo>
                <a:lnTo>
                  <a:pt x="517908" y="0"/>
                </a:lnTo>
                <a:lnTo>
                  <a:pt x="517908" y="457053"/>
                </a:lnTo>
                <a:lnTo>
                  <a:pt x="0" y="4570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6" name="TextBox 5"/>
          <p:cNvSpPr txBox="1"/>
          <p:nvPr/>
        </p:nvSpPr>
        <p:spPr>
          <a:xfrm>
            <a:off x="-7620000" y="10064631"/>
            <a:ext cx="4418221" cy="584775"/>
          </a:xfrm>
          <a:prstGeom prst="rect">
            <a:avLst/>
          </a:prstGeom>
          <a:noFill/>
        </p:spPr>
        <p:txBody>
          <a:bodyPr wrap="square" rtlCol="0">
            <a:spAutoFit/>
          </a:bodyPr>
          <a:lstStyle/>
          <a:p>
            <a:r>
              <a:rPr lang="en-US" sz="3200"/>
              <a:t>Tailieugiaovien.edu.vn</a:t>
            </a:r>
            <a:endParaRPr lang="en-US" sz="3200"/>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pic>
        <p:nvPicPr>
          <p:cNvPr id="9" name="Picture 8"/>
          <p:cNvPicPr>
            <a:picLocks noChangeAspect="1"/>
          </p:cNvPicPr>
          <p:nvPr/>
        </p:nvPicPr>
        <p:blipFill>
          <a:blip r:embed="rId1"/>
          <a:stretch>
            <a:fillRect/>
          </a:stretch>
        </p:blipFill>
        <p:spPr>
          <a:xfrm>
            <a:off x="5427410" y="4501055"/>
            <a:ext cx="7433178" cy="5549916"/>
          </a:xfrm>
          <a:prstGeom prst="rect">
            <a:avLst/>
          </a:prstGeom>
        </p:spPr>
      </p:pic>
      <p:sp>
        <p:nvSpPr>
          <p:cNvPr id="10" name="TextBox 9"/>
          <p:cNvSpPr txBox="1"/>
          <p:nvPr/>
        </p:nvSpPr>
        <p:spPr>
          <a:xfrm>
            <a:off x="266699" y="652573"/>
            <a:ext cx="17754600" cy="3671583"/>
          </a:xfrm>
          <a:prstGeom prst="rect">
            <a:avLst/>
          </a:prstGeom>
          <a:noFill/>
        </p:spPr>
        <p:txBody>
          <a:bodyPr wrap="square" rtlCol="0">
            <a:spAutoFit/>
          </a:bodyPr>
          <a:lstStyle/>
          <a:p>
            <a:pPr>
              <a:lnSpc>
                <a:spcPct val="150000"/>
              </a:lnSpc>
            </a:pPr>
            <a:r>
              <a:rPr lang="en-US" sz="4000" b="1" dirty="0">
                <a:latin typeface="Arial" panose="020B0604020202090204" pitchFamily="34" charset="0"/>
                <a:cs typeface="Arial" panose="020B0604020202090204" pitchFamily="34" charset="0"/>
              </a:rPr>
              <a:t>4.13. </a:t>
            </a:r>
            <a:r>
              <a:rPr lang="en-US" sz="4000" dirty="0">
                <a:latin typeface="Arial" panose="020B0604020202090204" pitchFamily="34" charset="0"/>
                <a:cs typeface="Arial" panose="020B0604020202090204" pitchFamily="34" charset="0"/>
              </a:rPr>
              <a:t>Một người đứng tại điểm A, cách gương phẳng đặt nằm trên mặt đất tại điểm B là 1,2 m, nhìn thấy hình phản chiếu qua gương B của ngọn cây (cây có gốc ở tại điểm C cách B là 4,8 m , B nằm giữa A và C). Biết khoảng cách từ mặt đất đến mắt người đó là 1,65 m. Tính chiều cao của cây (H.2.24).</a:t>
            </a:r>
            <a:endParaRPr lang="en-US" sz="4000" dirty="0">
              <a:latin typeface="Arial" panose="020B0604020202090204" pitchFamily="34" charset="0"/>
              <a:cs typeface="Arial" panose="020B060402020209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pic>
        <p:nvPicPr>
          <p:cNvPr id="9" name="Picture 8"/>
          <p:cNvPicPr>
            <a:picLocks noChangeAspect="1"/>
          </p:cNvPicPr>
          <p:nvPr/>
        </p:nvPicPr>
        <p:blipFill>
          <a:blip r:embed="rId1"/>
          <a:stretch>
            <a:fillRect/>
          </a:stretch>
        </p:blipFill>
        <p:spPr>
          <a:xfrm>
            <a:off x="10363200" y="1704964"/>
            <a:ext cx="7173656" cy="6877071"/>
          </a:xfrm>
          <a:prstGeom prst="rect">
            <a:avLst/>
          </a:prstGeom>
        </p:spPr>
      </p:pic>
      <mc:AlternateContent xmlns:mc="http://schemas.openxmlformats.org/markup-compatibility/2006">
        <mc:Choice xmlns:a14="http://schemas.microsoft.com/office/drawing/2010/main" Requires="a14">
          <p:sp>
            <p:nvSpPr>
              <p:cNvPr id="11" name="TextBox 10"/>
              <p:cNvSpPr txBox="1"/>
              <p:nvPr/>
            </p:nvSpPr>
            <p:spPr>
              <a:xfrm>
                <a:off x="1295400" y="409683"/>
                <a:ext cx="9855200" cy="9337043"/>
              </a:xfrm>
              <a:prstGeom prst="rect">
                <a:avLst/>
              </a:prstGeom>
              <a:noFill/>
            </p:spPr>
            <p:txBody>
              <a:bodyPr wrap="square">
                <a:spAutoFit/>
              </a:bodyPr>
              <a:lstStyle/>
              <a:p>
                <a:pPr>
                  <a:lnSpc>
                    <a:spcPct val="150000"/>
                  </a:lnSpc>
                  <a:spcBef>
                    <a:spcPts val="600"/>
                  </a:spcBef>
                  <a:spcAft>
                    <a:spcPts val="600"/>
                  </a:spcAft>
                </a:pPr>
                <a:r>
                  <a:rPr lang="fr-FR" sz="4000" b="1" dirty="0" err="1">
                    <a:solidFill>
                      <a:srgbClr val="FF0000"/>
                    </a:solidFill>
                    <a:effectLst/>
                    <a:latin typeface="Arial" panose="020B0604020202090204" pitchFamily="34" charset="0"/>
                    <a:ea typeface="Calibri" panose="020F0502020204030204" pitchFamily="34" charset="0"/>
                    <a:cs typeface="Arial" panose="020B0604020202090204" pitchFamily="34" charset="0"/>
                  </a:rPr>
                  <a:t>Giải</a:t>
                </a:r>
                <a:endParaRPr lang="fr-FR" sz="4000" b="1" dirty="0">
                  <a:solidFill>
                    <a:srgbClr val="FF0000"/>
                  </a:solidFill>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Xét</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ABD</m:t>
                    </m:r>
                  </m:oMath>
                </a14:m>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vuông</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tại</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m:t>
                    </m:r>
                  </m:oMath>
                </a14:m>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ta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có</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tan</m:t>
                          </m:r>
                        </m:fName>
                        <m:e>
                          <m:acc>
                            <m:acc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ABD</m:t>
                              </m:r>
                            </m:e>
                          </m:acc>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fPr>
                            <m:num>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AD</m:t>
                              </m:r>
                            </m:num>
                            <m:den>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AB</m:t>
                              </m:r>
                            </m:den>
                          </m:f>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1</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65</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1</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2</m:t>
                              </m:r>
                            </m:den>
                          </m:f>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11</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8</m:t>
                              </m:r>
                            </m:den>
                          </m:f>
                        </m:e>
                      </m:func>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Mà</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acc>
                      <m:acc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ABD</m:t>
                        </m:r>
                      </m:e>
                    </m:acc>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acc>
                      <m:acc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CBE</m:t>
                        </m:r>
                      </m:e>
                    </m:acc>
                  </m:oMath>
                </a14:m>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nên</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func>
                      <m:func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tan</m:t>
                        </m:r>
                      </m:fName>
                      <m:e>
                        <m:acc>
                          <m:acc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CBE</m:t>
                            </m:r>
                          </m:e>
                        </m:acc>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11</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8</m:t>
                            </m:r>
                          </m:den>
                        </m:f>
                      </m:e>
                    </m:func>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Xét</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BCE</m:t>
                    </m:r>
                  </m:oMath>
                </a14:m>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vuông</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tại</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C</m:t>
                    </m:r>
                  </m:oMath>
                </a14:m>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ta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có</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CE</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BC</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func>
                        <m:func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funcPr>
                        <m:fNa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tan</m:t>
                          </m:r>
                        </m:fName>
                        <m:e>
                          <m:acc>
                            <m:acc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CBE</m:t>
                              </m:r>
                            </m:e>
                          </m:acc>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4</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8</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11</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8</m:t>
                              </m:r>
                            </m:den>
                          </m:f>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6</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6</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 </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ctrlPr>
                            </m:dPr>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m:t>
                              </m:r>
                            </m:e>
                          </m:d>
                        </m:e>
                      </m:func>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nSpc>
                    <a:spcPct val="150000"/>
                  </a:lnSpc>
                  <a:spcBef>
                    <a:spcPts val="600"/>
                  </a:spcBef>
                  <a:spcAft>
                    <a:spcPts val="600"/>
                  </a:spcAft>
                </a:pP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Vậy</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chiều</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cao</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của</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fr-FR"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cây</a:t>
                </a:r>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là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6</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6</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m:t>
                    </m:r>
                  </m:oMath>
                </a14:m>
                <a:r>
                  <a:rPr lang="fr-FR"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1295400" y="409683"/>
                <a:ext cx="9855200" cy="9337043"/>
              </a:xfrm>
              <a:prstGeom prst="rect">
                <a:avLst/>
              </a:prstGeom>
              <a:blipFill rotWithShape="1">
                <a:blip r:embed="rId2"/>
                <a:stretch>
                  <a:fillRect t="-1" b="-407"/>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barn(inVertical)">
                                      <p:cBhvr>
                                        <p:cTn id="13" dur="500"/>
                                        <p:tgtEl>
                                          <p:spTgt spid="11">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barn(inVertical)">
                                      <p:cBhvr>
                                        <p:cTn id="16" dur="500"/>
                                        <p:tgtEl>
                                          <p:spTgt spid="11">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barn(inVertical)">
                                      <p:cBhvr>
                                        <p:cTn id="19" dur="500"/>
                                        <p:tgtEl>
                                          <p:spTgt spid="11">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arn(inVertical)">
                                      <p:cBhvr>
                                        <p:cTn id="22" dur="500"/>
                                        <p:tgtEl>
                                          <p:spTgt spid="11">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Effect transition="in" filter="barn(inVertical)">
                                      <p:cBhvr>
                                        <p:cTn id="25" dur="500"/>
                                        <p:tgtEl>
                                          <p:spTgt spid="11">
                                            <p:txEl>
                                              <p:pRg st="5" end="5"/>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barn(inVertical)">
                                      <p:cBhvr>
                                        <p:cTn id="28"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12" name="Freeform 7"/>
          <p:cNvSpPr/>
          <p:nvPr/>
        </p:nvSpPr>
        <p:spPr>
          <a:xfrm rot="665036">
            <a:off x="1275842" y="1346158"/>
            <a:ext cx="1686247" cy="1089737"/>
          </a:xfrm>
          <a:custGeom>
            <a:avLst/>
            <a:gdLst/>
            <a:ahLst/>
            <a:cxnLst/>
            <a:rect l="l" t="t" r="r" b="b"/>
            <a:pathLst>
              <a:path w="1686247" h="1089737">
                <a:moveTo>
                  <a:pt x="0" y="0"/>
                </a:moveTo>
                <a:lnTo>
                  <a:pt x="1686247" y="0"/>
                </a:lnTo>
                <a:lnTo>
                  <a:pt x="1686247" y="1089737"/>
                </a:lnTo>
                <a:lnTo>
                  <a:pt x="0" y="108973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SG"/>
          </a:p>
        </p:txBody>
      </p:sp>
      <p:sp>
        <p:nvSpPr>
          <p:cNvPr id="13" name="Freeform 16"/>
          <p:cNvSpPr/>
          <p:nvPr/>
        </p:nvSpPr>
        <p:spPr>
          <a:xfrm rot="538551">
            <a:off x="16332353" y="1929397"/>
            <a:ext cx="528474" cy="466378"/>
          </a:xfrm>
          <a:custGeom>
            <a:avLst/>
            <a:gdLst/>
            <a:ahLst/>
            <a:cxnLst/>
            <a:rect l="l" t="t" r="r" b="b"/>
            <a:pathLst>
              <a:path w="528474" h="466378">
                <a:moveTo>
                  <a:pt x="0" y="0"/>
                </a:moveTo>
                <a:lnTo>
                  <a:pt x="528474" y="0"/>
                </a:lnTo>
                <a:lnTo>
                  <a:pt x="528474" y="466378"/>
                </a:lnTo>
                <a:lnTo>
                  <a:pt x="0" y="4663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7" name="Freeform 6"/>
          <p:cNvSpPr/>
          <p:nvPr/>
        </p:nvSpPr>
        <p:spPr>
          <a:xfrm flipH="1">
            <a:off x="-275125" y="8377088"/>
            <a:ext cx="3105092" cy="1393410"/>
          </a:xfrm>
          <a:custGeom>
            <a:avLst/>
            <a:gdLst/>
            <a:ahLst/>
            <a:cxnLst/>
            <a:rect l="l" t="t" r="r" b="b"/>
            <a:pathLst>
              <a:path w="3105092" h="1393410">
                <a:moveTo>
                  <a:pt x="3105092" y="0"/>
                </a:moveTo>
                <a:lnTo>
                  <a:pt x="0" y="0"/>
                </a:lnTo>
                <a:lnTo>
                  <a:pt x="0" y="1393410"/>
                </a:lnTo>
                <a:lnTo>
                  <a:pt x="3105092" y="1393410"/>
                </a:lnTo>
                <a:lnTo>
                  <a:pt x="310509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8" name="Freeform 5"/>
          <p:cNvSpPr/>
          <p:nvPr/>
        </p:nvSpPr>
        <p:spPr>
          <a:xfrm>
            <a:off x="15341427" y="8418658"/>
            <a:ext cx="3105092" cy="1393410"/>
          </a:xfrm>
          <a:custGeom>
            <a:avLst/>
            <a:gdLst/>
            <a:ahLst/>
            <a:cxnLst/>
            <a:rect l="l" t="t" r="r" b="b"/>
            <a:pathLst>
              <a:path w="3105092" h="1393410">
                <a:moveTo>
                  <a:pt x="0" y="0"/>
                </a:moveTo>
                <a:lnTo>
                  <a:pt x="3105091" y="0"/>
                </a:lnTo>
                <a:lnTo>
                  <a:pt x="3105091" y="1393410"/>
                </a:lnTo>
                <a:lnTo>
                  <a:pt x="0" y="13934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6" name="TextBox 17"/>
          <p:cNvSpPr txBox="1"/>
          <p:nvPr/>
        </p:nvSpPr>
        <p:spPr>
          <a:xfrm>
            <a:off x="1988792" y="1306631"/>
            <a:ext cx="14310415" cy="1015663"/>
          </a:xfrm>
          <a:prstGeom prst="rect">
            <a:avLst/>
          </a:prstGeom>
        </p:spPr>
        <p:txBody>
          <a:bodyPr lIns="0" tIns="0" rIns="0" bIns="0" rtlCol="0" anchor="t">
            <a:spAutoFit/>
          </a:bodyPr>
          <a:lstStyle/>
          <a:p>
            <a:pPr marL="0" lvl="0" indent="0" algn="ctr">
              <a:spcBef>
                <a:spcPct val="0"/>
              </a:spcBef>
            </a:pPr>
            <a:r>
              <a:rPr lang="en-US" sz="6600" b="1" u="none" strike="noStrike" dirty="0">
                <a:solidFill>
                  <a:schemeClr val="accent5">
                    <a:lumMod val="75000"/>
                  </a:schemeClr>
                </a:solidFill>
                <a:latin typeface="Arial" panose="020B0604020202090204" pitchFamily="34" charset="0"/>
                <a:cs typeface="Arial" panose="020B0604020202090204" pitchFamily="34" charset="0"/>
              </a:rPr>
              <a:t>HƯỚNG DẪN VỀ NHÀ</a:t>
            </a:r>
            <a:endParaRPr lang="en-US" sz="6600" b="1" u="none" strike="noStrike" dirty="0">
              <a:solidFill>
                <a:schemeClr val="accent5">
                  <a:lumMod val="75000"/>
                </a:schemeClr>
              </a:solidFill>
              <a:latin typeface="Arial" panose="020B0604020202090204" pitchFamily="34" charset="0"/>
              <a:cs typeface="Arial" panose="020B0604020202090204" pitchFamily="34" charset="0"/>
            </a:endParaRPr>
          </a:p>
        </p:txBody>
      </p:sp>
      <p:sp>
        <p:nvSpPr>
          <p:cNvPr id="7" name="Process 6"/>
          <p:cNvSpPr/>
          <p:nvPr/>
        </p:nvSpPr>
        <p:spPr>
          <a:xfrm>
            <a:off x="2895599" y="2921411"/>
            <a:ext cx="12496800" cy="1946080"/>
          </a:xfrm>
          <a:prstGeom prst="flowChart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spcBef>
                <a:spcPts val="600"/>
              </a:spcBef>
              <a:spcAft>
                <a:spcPts val="600"/>
              </a:spcAft>
            </a:pPr>
            <a:r>
              <a:rPr lang="pt-BR" sz="44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Ghi</a:t>
            </a:r>
            <a:r>
              <a:rPr lang="pt-BR" sz="44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pt-BR" sz="44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nhớ</a:t>
            </a:r>
            <a:r>
              <a:rPr lang="pt-BR" sz="44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pt-BR" sz="44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kiến</a:t>
            </a:r>
            <a:r>
              <a:rPr lang="pt-BR" sz="44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pt-BR" sz="44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thức</a:t>
            </a:r>
            <a:r>
              <a:rPr lang="pt-BR" sz="44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pt-BR" sz="44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trong</a:t>
            </a:r>
            <a:r>
              <a:rPr lang="pt-BR" sz="44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pt-BR" sz="44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bài</a:t>
            </a:r>
            <a:r>
              <a:rPr lang="pt-BR" sz="4400" dirty="0">
                <a:solidFill>
                  <a:srgbClr val="000000"/>
                </a:solidFill>
                <a:effectLst/>
                <a:latin typeface="Arial" panose="020B0604020202090204" pitchFamily="34" charset="0"/>
                <a:ea typeface="Calibri" panose="020F0502020204030204" pitchFamily="34" charset="0"/>
                <a:cs typeface="Arial" panose="020B0604020202090204" pitchFamily="34" charset="0"/>
              </a:rPr>
              <a:t>.</a:t>
            </a:r>
            <a:endParaRPr lang="en-US" sz="4400" dirty="0">
              <a:effectLst/>
              <a:latin typeface="Arial" panose="020B0604020202090204" pitchFamily="34" charset="0"/>
              <a:ea typeface="Calibri" panose="020F0502020204030204" pitchFamily="34" charset="0"/>
              <a:cs typeface="Arial" panose="020B0604020202090204" pitchFamily="34" charset="0"/>
            </a:endParaRPr>
          </a:p>
        </p:txBody>
      </p:sp>
      <p:sp>
        <p:nvSpPr>
          <p:cNvPr id="8" name="Process 7"/>
          <p:cNvSpPr/>
          <p:nvPr/>
        </p:nvSpPr>
        <p:spPr>
          <a:xfrm>
            <a:off x="2895599" y="5134560"/>
            <a:ext cx="12496800" cy="1946080"/>
          </a:xfrm>
          <a:prstGeom prst="flowChart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spcBef>
                <a:spcPts val="600"/>
              </a:spcBef>
              <a:spcAft>
                <a:spcPts val="600"/>
              </a:spcAft>
            </a:pPr>
            <a:r>
              <a:rPr lang="pt-BR" sz="44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Hoàn</a:t>
            </a:r>
            <a:r>
              <a:rPr lang="pt-BR" sz="44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pt-BR" sz="44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thành</a:t>
            </a:r>
            <a:r>
              <a:rPr lang="pt-BR" sz="44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pt-BR" sz="44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bài</a:t>
            </a:r>
            <a:r>
              <a:rPr lang="pt-BR" sz="44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pt-BR" sz="44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tập</a:t>
            </a:r>
            <a:r>
              <a:rPr lang="pt-BR" sz="44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pt-BR" sz="44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trong</a:t>
            </a:r>
            <a:r>
              <a:rPr lang="pt-BR" sz="4400" dirty="0">
                <a:solidFill>
                  <a:srgbClr val="000000"/>
                </a:solidFill>
                <a:effectLst/>
                <a:latin typeface="Arial" panose="020B0604020202090204" pitchFamily="34" charset="0"/>
                <a:ea typeface="Calibri" panose="020F0502020204030204" pitchFamily="34" charset="0"/>
                <a:cs typeface="Arial" panose="020B0604020202090204" pitchFamily="34" charset="0"/>
              </a:rPr>
              <a:t> SBT.</a:t>
            </a:r>
            <a:endParaRPr lang="en-US" sz="4400" dirty="0">
              <a:effectLst/>
              <a:latin typeface="Arial" panose="020B0604020202090204" pitchFamily="34" charset="0"/>
              <a:ea typeface="Calibri" panose="020F0502020204030204" pitchFamily="34" charset="0"/>
              <a:cs typeface="Arial" panose="020B0604020202090204" pitchFamily="34" charset="0"/>
            </a:endParaRPr>
          </a:p>
        </p:txBody>
      </p:sp>
      <p:sp>
        <p:nvSpPr>
          <p:cNvPr id="9" name="Process 8"/>
          <p:cNvSpPr/>
          <p:nvPr/>
        </p:nvSpPr>
        <p:spPr>
          <a:xfrm>
            <a:off x="2895599" y="7534676"/>
            <a:ext cx="12496800" cy="1946080"/>
          </a:xfrm>
          <a:prstGeom prst="flowChart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spcBef>
                <a:spcPts val="600"/>
              </a:spcBef>
              <a:spcAft>
                <a:spcPts val="600"/>
              </a:spcAft>
            </a:pPr>
            <a:r>
              <a:rPr lang="pt-BR" sz="44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Chuẩn</a:t>
            </a:r>
            <a:r>
              <a:rPr lang="pt-BR" sz="44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pt-BR" sz="44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bị</a:t>
            </a:r>
            <a:r>
              <a:rPr lang="pt-BR" sz="44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pt-BR" sz="4400" dirty="0" err="1">
                <a:effectLst/>
                <a:latin typeface="Arial" panose="020B0604020202090204" pitchFamily="34" charset="0"/>
                <a:ea typeface="Calibri" panose="020F0502020204030204" pitchFamily="34" charset="0"/>
                <a:cs typeface="Arial" panose="020B0604020202090204" pitchFamily="34" charset="0"/>
              </a:rPr>
              <a:t>bài</a:t>
            </a:r>
            <a:r>
              <a:rPr lang="pt-BR" sz="4400" dirty="0">
                <a:effectLst/>
                <a:latin typeface="Arial" panose="020B0604020202090204" pitchFamily="34" charset="0"/>
                <a:ea typeface="Calibri" panose="020F0502020204030204" pitchFamily="34" charset="0"/>
                <a:cs typeface="Arial" panose="020B0604020202090204" pitchFamily="34" charset="0"/>
              </a:rPr>
              <a:t> </a:t>
            </a:r>
            <a:r>
              <a:rPr lang="pt-BR" sz="4400" dirty="0" err="1">
                <a:effectLst/>
                <a:latin typeface="Arial" panose="020B0604020202090204" pitchFamily="34" charset="0"/>
                <a:ea typeface="Calibri" panose="020F0502020204030204" pitchFamily="34" charset="0"/>
                <a:cs typeface="Arial" panose="020B0604020202090204" pitchFamily="34" charset="0"/>
              </a:rPr>
              <a:t>sau</a:t>
            </a:r>
            <a:r>
              <a:rPr lang="pt-BR" sz="4400" dirty="0">
                <a:effectLst/>
                <a:latin typeface="Arial" panose="020B0604020202090204" pitchFamily="34" charset="0"/>
                <a:ea typeface="Calibri" panose="020F0502020204030204" pitchFamily="34" charset="0"/>
                <a:cs typeface="Arial" panose="020B0604020202090204" pitchFamily="34" charset="0"/>
              </a:rPr>
              <a:t> </a:t>
            </a:r>
            <a:r>
              <a:rPr lang="pt-BR" sz="4400" b="1" dirty="0">
                <a:effectLst/>
                <a:latin typeface="Arial" panose="020B0604020202090204" pitchFamily="34" charset="0"/>
                <a:ea typeface="Calibri" panose="020F0502020204030204" pitchFamily="34" charset="0"/>
                <a:cs typeface="Arial" panose="020B0604020202090204" pitchFamily="34" charset="0"/>
              </a:rPr>
              <a:t>“</a:t>
            </a:r>
            <a:r>
              <a:rPr lang="pt-BR" sz="4400" b="1" dirty="0" err="1">
                <a:effectLst/>
                <a:latin typeface="Arial" panose="020B0604020202090204" pitchFamily="34" charset="0"/>
                <a:ea typeface="Calibri" panose="020F0502020204030204" pitchFamily="34" charset="0"/>
                <a:cs typeface="Arial" panose="020B0604020202090204" pitchFamily="34" charset="0"/>
              </a:rPr>
              <a:t>Luyện</a:t>
            </a:r>
            <a:r>
              <a:rPr lang="pt-BR" sz="4400" b="1" dirty="0">
                <a:effectLst/>
                <a:latin typeface="Arial" panose="020B0604020202090204" pitchFamily="34" charset="0"/>
                <a:ea typeface="Calibri" panose="020F0502020204030204" pitchFamily="34" charset="0"/>
                <a:cs typeface="Arial" panose="020B0604020202090204" pitchFamily="34" charset="0"/>
              </a:rPr>
              <a:t> </a:t>
            </a:r>
            <a:r>
              <a:rPr lang="pt-BR" sz="4400" b="1" dirty="0" err="1">
                <a:effectLst/>
                <a:latin typeface="Arial" panose="020B0604020202090204" pitchFamily="34" charset="0"/>
                <a:ea typeface="Calibri" panose="020F0502020204030204" pitchFamily="34" charset="0"/>
                <a:cs typeface="Arial" panose="020B0604020202090204" pitchFamily="34" charset="0"/>
              </a:rPr>
              <a:t>tập</a:t>
            </a:r>
            <a:r>
              <a:rPr lang="pt-BR" sz="4400" b="1" dirty="0">
                <a:effectLst/>
                <a:latin typeface="Arial" panose="020B0604020202090204" pitchFamily="34" charset="0"/>
                <a:ea typeface="Calibri" panose="020F0502020204030204" pitchFamily="34" charset="0"/>
                <a:cs typeface="Arial" panose="020B0604020202090204" pitchFamily="34" charset="0"/>
              </a:rPr>
              <a:t> </a:t>
            </a:r>
            <a:r>
              <a:rPr lang="pt-BR" sz="4400" b="1" dirty="0" err="1">
                <a:effectLst/>
                <a:latin typeface="Arial" panose="020B0604020202090204" pitchFamily="34" charset="0"/>
                <a:ea typeface="Calibri" panose="020F0502020204030204" pitchFamily="34" charset="0"/>
                <a:cs typeface="Arial" panose="020B0604020202090204" pitchFamily="34" charset="0"/>
              </a:rPr>
              <a:t>chung</a:t>
            </a:r>
            <a:r>
              <a:rPr lang="pt-BR" sz="4400" b="1" dirty="0">
                <a:effectLst/>
                <a:latin typeface="Arial" panose="020B0604020202090204" pitchFamily="34" charset="0"/>
                <a:ea typeface="Calibri" panose="020F0502020204030204" pitchFamily="34" charset="0"/>
                <a:cs typeface="Arial" panose="020B0604020202090204" pitchFamily="34" charset="0"/>
              </a:rPr>
              <a:t>”</a:t>
            </a:r>
            <a:r>
              <a:rPr lang="pt-BR" sz="4400" dirty="0">
                <a:effectLst/>
                <a:latin typeface="Arial" panose="020B0604020202090204" pitchFamily="34" charset="0"/>
                <a:ea typeface="Calibri" panose="020F0502020204030204" pitchFamily="34" charset="0"/>
                <a:cs typeface="Arial" panose="020B0604020202090204" pitchFamily="34" charset="0"/>
              </a:rPr>
              <a:t>.</a:t>
            </a:r>
            <a:endParaRPr lang="en-US" sz="4400" dirty="0">
              <a:effectLst/>
              <a:latin typeface="Arial" panose="020B0604020202090204" pitchFamily="34" charset="0"/>
              <a:ea typeface="Calibri" panose="020F0502020204030204" pitchFamily="34" charset="0"/>
              <a:cs typeface="Arial" panose="020B060402020209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1E6"/>
        </a:solidFill>
        <a:effectLst/>
      </p:bgPr>
    </p:bg>
    <p:spTree>
      <p:nvGrpSpPr>
        <p:cNvPr id="1" name=""/>
        <p:cNvGrpSpPr/>
        <p:nvPr/>
      </p:nvGrpSpPr>
      <p:grpSpPr>
        <a:xfrm>
          <a:off x="0" y="0"/>
          <a:ext cx="0" cy="0"/>
          <a:chOff x="0" y="0"/>
          <a:chExt cx="0" cy="0"/>
        </a:xfrm>
      </p:grpSpPr>
      <p:sp>
        <p:nvSpPr>
          <p:cNvPr id="2" name="Freeform 2"/>
          <p:cNvSpPr/>
          <p:nvPr/>
        </p:nvSpPr>
        <p:spPr>
          <a:xfrm>
            <a:off x="-1165638" y="924998"/>
            <a:ext cx="4388675" cy="9177838"/>
          </a:xfrm>
          <a:custGeom>
            <a:avLst/>
            <a:gdLst/>
            <a:ahLst/>
            <a:cxnLst/>
            <a:rect l="l" t="t" r="r" b="b"/>
            <a:pathLst>
              <a:path w="4388675" h="9177838">
                <a:moveTo>
                  <a:pt x="0" y="0"/>
                </a:moveTo>
                <a:lnTo>
                  <a:pt x="4388676" y="0"/>
                </a:lnTo>
                <a:lnTo>
                  <a:pt x="4388676" y="9177838"/>
                </a:lnTo>
                <a:lnTo>
                  <a:pt x="0" y="917783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SG"/>
          </a:p>
        </p:txBody>
      </p:sp>
      <p:sp>
        <p:nvSpPr>
          <p:cNvPr id="3" name="Freeform 3"/>
          <p:cNvSpPr/>
          <p:nvPr/>
        </p:nvSpPr>
        <p:spPr>
          <a:xfrm>
            <a:off x="16301717" y="924998"/>
            <a:ext cx="4388675" cy="9177838"/>
          </a:xfrm>
          <a:custGeom>
            <a:avLst/>
            <a:gdLst/>
            <a:ahLst/>
            <a:cxnLst/>
            <a:rect l="l" t="t" r="r" b="b"/>
            <a:pathLst>
              <a:path w="4388675" h="9177838">
                <a:moveTo>
                  <a:pt x="0" y="0"/>
                </a:moveTo>
                <a:lnTo>
                  <a:pt x="4388676" y="0"/>
                </a:lnTo>
                <a:lnTo>
                  <a:pt x="4388676" y="9177838"/>
                </a:lnTo>
                <a:lnTo>
                  <a:pt x="0" y="917783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SG"/>
          </a:p>
        </p:txBody>
      </p:sp>
      <p:grpSp>
        <p:nvGrpSpPr>
          <p:cNvPr id="4" name="Group 4"/>
          <p:cNvGrpSpPr/>
          <p:nvPr/>
        </p:nvGrpSpPr>
        <p:grpSpPr>
          <a:xfrm>
            <a:off x="-490194" y="9770498"/>
            <a:ext cx="19548795" cy="1192236"/>
            <a:chOff x="0" y="0"/>
            <a:chExt cx="5148654" cy="314004"/>
          </a:xfrm>
        </p:grpSpPr>
        <p:sp>
          <p:nvSpPr>
            <p:cNvPr id="5" name="Freeform 5"/>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6" name="TextBox 6"/>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7" name="Freeform 7"/>
          <p:cNvSpPr/>
          <p:nvPr/>
        </p:nvSpPr>
        <p:spPr>
          <a:xfrm>
            <a:off x="15937726" y="5833387"/>
            <a:ext cx="1697879" cy="3937111"/>
          </a:xfrm>
          <a:custGeom>
            <a:avLst/>
            <a:gdLst/>
            <a:ahLst/>
            <a:cxnLst/>
            <a:rect l="l" t="t" r="r" b="b"/>
            <a:pathLst>
              <a:path w="1697879" h="3937111">
                <a:moveTo>
                  <a:pt x="0" y="0"/>
                </a:moveTo>
                <a:lnTo>
                  <a:pt x="1697879" y="0"/>
                </a:lnTo>
                <a:lnTo>
                  <a:pt x="1697879" y="3937111"/>
                </a:lnTo>
                <a:lnTo>
                  <a:pt x="0" y="39371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8" name="TextBox 8"/>
          <p:cNvSpPr txBox="1"/>
          <p:nvPr/>
        </p:nvSpPr>
        <p:spPr>
          <a:xfrm>
            <a:off x="3088666" y="2988228"/>
            <a:ext cx="13031056" cy="3118674"/>
          </a:xfrm>
          <a:prstGeom prst="rect">
            <a:avLst/>
          </a:prstGeom>
        </p:spPr>
        <p:txBody>
          <a:bodyPr wrap="square" lIns="0" tIns="0" rIns="0" bIns="0" rtlCol="0" anchor="t">
            <a:spAutoFit/>
          </a:bodyPr>
          <a:lstStyle/>
          <a:p>
            <a:pPr algn="ctr">
              <a:lnSpc>
                <a:spcPct val="150000"/>
              </a:lnSpc>
            </a:pPr>
            <a:r>
              <a:rPr lang="en-US" sz="7200" b="1" dirty="0">
                <a:solidFill>
                  <a:srgbClr val="724E39"/>
                </a:solidFill>
                <a:latin typeface="Arial" panose="020B0604020202090204" pitchFamily="34" charset="0"/>
                <a:cs typeface="Arial" panose="020B0604020202090204" pitchFamily="34" charset="0"/>
              </a:rPr>
              <a:t>BÀI HỌC KẾT THÚC, CẢM ƠN CÁC EM ĐÃ LẮNG NGHE</a:t>
            </a:r>
            <a:endParaRPr lang="en-US" sz="7200" b="1" dirty="0">
              <a:solidFill>
                <a:srgbClr val="724E39"/>
              </a:solidFill>
              <a:latin typeface="Arial" panose="020B0604020202090204" pitchFamily="34" charset="0"/>
              <a:cs typeface="Arial" panose="020B0604020202090204" pitchFamily="34" charset="0"/>
            </a:endParaRPr>
          </a:p>
        </p:txBody>
      </p:sp>
      <p:sp>
        <p:nvSpPr>
          <p:cNvPr id="9" name="Freeform 9"/>
          <p:cNvSpPr/>
          <p:nvPr/>
        </p:nvSpPr>
        <p:spPr>
          <a:xfrm rot="1423929">
            <a:off x="2888312" y="1544982"/>
            <a:ext cx="760721" cy="671336"/>
          </a:xfrm>
          <a:custGeom>
            <a:avLst/>
            <a:gdLst/>
            <a:ahLst/>
            <a:cxnLst/>
            <a:rect l="l" t="t" r="r" b="b"/>
            <a:pathLst>
              <a:path w="760721" h="671336">
                <a:moveTo>
                  <a:pt x="0" y="0"/>
                </a:moveTo>
                <a:lnTo>
                  <a:pt x="760721" y="0"/>
                </a:lnTo>
                <a:lnTo>
                  <a:pt x="760721" y="671336"/>
                </a:lnTo>
                <a:lnTo>
                  <a:pt x="0" y="6713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0" name="Freeform 10"/>
          <p:cNvSpPr/>
          <p:nvPr/>
        </p:nvSpPr>
        <p:spPr>
          <a:xfrm rot="1423929">
            <a:off x="16357022" y="2465710"/>
            <a:ext cx="760721" cy="671336"/>
          </a:xfrm>
          <a:custGeom>
            <a:avLst/>
            <a:gdLst/>
            <a:ahLst/>
            <a:cxnLst/>
            <a:rect l="l" t="t" r="r" b="b"/>
            <a:pathLst>
              <a:path w="760721" h="671336">
                <a:moveTo>
                  <a:pt x="0" y="0"/>
                </a:moveTo>
                <a:lnTo>
                  <a:pt x="760721" y="0"/>
                </a:lnTo>
                <a:lnTo>
                  <a:pt x="760721" y="671336"/>
                </a:lnTo>
                <a:lnTo>
                  <a:pt x="0" y="6713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1" name="TextBox 11"/>
          <p:cNvSpPr txBox="1"/>
          <p:nvPr/>
        </p:nvSpPr>
        <p:spPr>
          <a:xfrm>
            <a:off x="9000777" y="7872147"/>
            <a:ext cx="5000709" cy="504941"/>
          </a:xfrm>
          <a:prstGeom prst="rect">
            <a:avLst/>
          </a:prstGeom>
        </p:spPr>
        <p:txBody>
          <a:bodyPr lIns="0" tIns="0" rIns="0" bIns="0" rtlCol="0" anchor="t">
            <a:spAutoFit/>
          </a:bodyPr>
          <a:lstStyle/>
          <a:p>
            <a:pPr marL="0" lvl="0" indent="0" algn="ctr">
              <a:lnSpc>
                <a:spcPts val="3755"/>
              </a:lnSpc>
              <a:spcBef>
                <a:spcPct val="0"/>
              </a:spcBef>
            </a:pPr>
            <a:r>
              <a:rPr lang="en-US" sz="3755" u="none" strike="noStrike">
                <a:solidFill>
                  <a:srgbClr val="FFF1E6"/>
                </a:solidFill>
                <a:latin typeface="Aristotelica Pro"/>
              </a:rPr>
              <a:t>See You Next time!</a:t>
            </a:r>
            <a:endParaRPr lang="en-US" sz="3755" u="none" strike="noStrike">
              <a:solidFill>
                <a:srgbClr val="FFF1E6"/>
              </a:solidFill>
              <a:latin typeface="Aristotelica Pro"/>
            </a:endParaRPr>
          </a:p>
        </p:txBody>
      </p:sp>
      <p:sp>
        <p:nvSpPr>
          <p:cNvPr id="13" name="Freeform 13"/>
          <p:cNvSpPr/>
          <p:nvPr/>
        </p:nvSpPr>
        <p:spPr>
          <a:xfrm>
            <a:off x="4280888" y="8377088"/>
            <a:ext cx="3105092" cy="1393410"/>
          </a:xfrm>
          <a:custGeom>
            <a:avLst/>
            <a:gdLst/>
            <a:ahLst/>
            <a:cxnLst/>
            <a:rect l="l" t="t" r="r" b="b"/>
            <a:pathLst>
              <a:path w="3105092" h="1393410">
                <a:moveTo>
                  <a:pt x="0" y="0"/>
                </a:moveTo>
                <a:lnTo>
                  <a:pt x="3105091" y="0"/>
                </a:lnTo>
                <a:lnTo>
                  <a:pt x="3105091" y="1393410"/>
                </a:lnTo>
                <a:lnTo>
                  <a:pt x="0" y="13934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18" name="Rectangle 17"/>
          <p:cNvSpPr/>
          <p:nvPr/>
        </p:nvSpPr>
        <p:spPr>
          <a:xfrm>
            <a:off x="381000" y="228440"/>
            <a:ext cx="4648200" cy="1524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800" b="1" dirty="0">
                <a:latin typeface="Arial" panose="020B0604020202090204" pitchFamily="34" charset="0"/>
                <a:cs typeface="Arial" panose="020B0604020202090204" pitchFamily="34" charset="0"/>
              </a:rPr>
              <a:t>HOẠT ĐỘNG 1</a:t>
            </a:r>
            <a:endParaRPr lang="en-US" sz="4800" b="1" dirty="0">
              <a:latin typeface="Arial" panose="020B0604020202090204" pitchFamily="34" charset="0"/>
              <a:cs typeface="Arial" panose="020B0604020202090204" pitchFamily="34" charset="0"/>
            </a:endParaRPr>
          </a:p>
        </p:txBody>
      </p:sp>
      <mc:AlternateContent xmlns:mc="http://schemas.openxmlformats.org/markup-compatibility/2006">
        <mc:Choice xmlns:a14="http://schemas.microsoft.com/office/drawing/2010/main" Requires="a14">
          <p:sp>
            <p:nvSpPr>
              <p:cNvPr id="20" name="TextBox 19"/>
              <p:cNvSpPr txBox="1"/>
              <p:nvPr/>
            </p:nvSpPr>
            <p:spPr>
              <a:xfrm>
                <a:off x="685799" y="955181"/>
                <a:ext cx="16916400" cy="5826018"/>
              </a:xfrm>
              <a:prstGeom prst="rect">
                <a:avLst/>
              </a:prstGeom>
              <a:noFill/>
            </p:spPr>
            <p:txBody>
              <a:bodyPr wrap="square">
                <a:spAutoFit/>
              </a:bodyPr>
              <a:lstStyle/>
              <a:p>
                <a:pPr algn="just">
                  <a:lnSpc>
                    <a:spcPct val="150000"/>
                  </a:lnSpc>
                  <a:spcBef>
                    <a:spcPts val="600"/>
                  </a:spcBef>
                  <a:spcAft>
                    <a:spcPts val="600"/>
                  </a:spcAft>
                </a:pP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Cho tam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giác</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ABC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vuông</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tại</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cạnh</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huyền</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và</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các</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cạnh</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góc</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vuông</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b, c (H.4.12)</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Viết</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các</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tỉ</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số</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lượng</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giác</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sin,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côsin</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của</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góc</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B</m:t>
                    </m:r>
                  </m:oMath>
                </a14:m>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và</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góc</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C</m:t>
                    </m:r>
                  </m:oMath>
                </a14:m>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theo</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độ</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dài</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các</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cạnh</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của</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tam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giác</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ABC</m:t>
                    </m:r>
                    <m: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m:t>
                    </m:r>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Tính</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mỗi</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cạnh</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góc</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vuông</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b</m:t>
                    </m:r>
                  </m:oMath>
                </a14:m>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và</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c</m:t>
                    </m:r>
                  </m:oMath>
                </a14:m>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theo</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cạnh</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huyền</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a</m:t>
                    </m:r>
                  </m:oMath>
                </a14:m>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và</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các</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tỉ</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số</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lượng</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giác</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trên</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của</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góc</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B</m:t>
                    </m:r>
                  </m:oMath>
                </a14:m>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và</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r>
                  <a:rPr lang="en-US" sz="4000" dirty="0" err="1">
                    <a:solidFill>
                      <a:srgbClr val="000000"/>
                    </a:solidFill>
                    <a:effectLst/>
                    <a:latin typeface="Arial" panose="020B0604020202090204" pitchFamily="34" charset="0"/>
                    <a:ea typeface="Calibri" panose="020F0502020204030204" pitchFamily="34" charset="0"/>
                    <a:cs typeface="Arial" panose="020B0604020202090204" pitchFamily="34" charset="0"/>
                  </a:rPr>
                  <a:t>góc</a:t>
                </a:r>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 </a:t>
                </a:r>
                <a14:m>
                  <m:oMath xmlns:m="http://schemas.openxmlformats.org/officeDocument/2006/math">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503050405090304" pitchFamily="18" charset="0"/>
                      </a:rPr>
                      <m:t>C</m:t>
                    </m:r>
                  </m:oMath>
                </a14:m>
                <a:r>
                  <a:rPr lang="en-US" sz="4000" dirty="0">
                    <a:solidFill>
                      <a:srgbClr val="000000"/>
                    </a:solidFill>
                    <a:effectLst/>
                    <a:latin typeface="Arial" panose="020B0604020202090204" pitchFamily="34" charset="0"/>
                    <a:ea typeface="Calibri" panose="020F0502020204030204" pitchFamily="34" charset="0"/>
                    <a:cs typeface="Arial" panose="020B0604020202090204" pitchFamily="34" charset="0"/>
                  </a:rPr>
                  <a:t>.</a:t>
                </a:r>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685799" y="955181"/>
                <a:ext cx="16916400" cy="5826018"/>
              </a:xfrm>
              <a:prstGeom prst="rect">
                <a:avLst/>
              </a:prstGeom>
              <a:blipFill rotWithShape="1">
                <a:blip r:embed="rId1"/>
                <a:stretch>
                  <a:fillRect l="-4" t="-2" r="4" b="-185"/>
                </a:stretch>
              </a:blipFill>
            </p:spPr>
            <p:txBody>
              <a:bodyPr/>
              <a:lstStyle/>
              <a:p>
                <a:r>
                  <a:rPr lang="en-US" altLang="en-US">
                    <a:noFill/>
                  </a:rPr>
                  <a:t> </a:t>
                </a:r>
              </a:p>
            </p:txBody>
          </p:sp>
        </mc:Fallback>
      </mc:AlternateContent>
      <p:pic>
        <p:nvPicPr>
          <p:cNvPr id="21" name="Picture 20"/>
          <p:cNvPicPr>
            <a:picLocks noChangeAspect="1"/>
          </p:cNvPicPr>
          <p:nvPr/>
        </p:nvPicPr>
        <p:blipFill>
          <a:blip r:embed="rId2"/>
          <a:stretch>
            <a:fillRect/>
          </a:stretch>
        </p:blipFill>
        <p:spPr>
          <a:xfrm>
            <a:off x="8698308" y="5999103"/>
            <a:ext cx="7187175" cy="4402969"/>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0" name="TextBox 9"/>
              <p:cNvSpPr txBox="1"/>
              <p:nvPr/>
            </p:nvSpPr>
            <p:spPr>
              <a:xfrm>
                <a:off x="3657600" y="95675"/>
                <a:ext cx="10972800" cy="10095649"/>
              </a:xfrm>
              <a:prstGeom prst="rect">
                <a:avLst/>
              </a:prstGeom>
              <a:noFill/>
            </p:spPr>
            <p:txBody>
              <a:bodyPr wrap="square">
                <a:spAutoFit/>
              </a:bodyPr>
              <a:lstStyle/>
              <a:p>
                <a:pPr algn="ctr">
                  <a:lnSpc>
                    <a:spcPct val="150000"/>
                  </a:lnSpc>
                  <a:spcBef>
                    <a:spcPts val="600"/>
                  </a:spcBef>
                  <a:spcAft>
                    <a:spcPts val="600"/>
                  </a:spcAft>
                </a:pPr>
                <a:r>
                  <a:rPr lang="en-US" sz="4000" b="1" dirty="0" err="1">
                    <a:solidFill>
                      <a:srgbClr val="FF0000"/>
                    </a:solidFill>
                    <a:effectLst/>
                    <a:latin typeface="Arial" panose="020B0604020202090204" pitchFamily="34" charset="0"/>
                    <a:ea typeface="Times New Roman" panose="02020503050405090304" pitchFamily="18" charset="0"/>
                    <a:cs typeface="Arial" panose="020B0604020202090204" pitchFamily="34" charset="0"/>
                  </a:rPr>
                  <a:t>Giải</a:t>
                </a:r>
                <a:endParaRPr lang="en-US" sz="4000" b="1" dirty="0">
                  <a:solidFill>
                    <a:srgbClr val="FF0000"/>
                  </a:solidFill>
                  <a:effectLst/>
                  <a:latin typeface="Arial" panose="020B0604020202090204" pitchFamily="34" charset="0"/>
                  <a:ea typeface="Times New Roman" panose="02020503050405090304" pitchFamily="18" charset="0"/>
                  <a:cs typeface="Arial" panose="020B0604020202090204" pitchFamily="34" charset="0"/>
                </a:endParaRPr>
              </a:p>
              <a:p>
                <a:pPr algn="just">
                  <a:lnSpc>
                    <a:spcPct val="150000"/>
                  </a:lnSpc>
                  <a:spcBef>
                    <a:spcPts val="600"/>
                  </a:spcBef>
                  <a:spcAft>
                    <a:spcPts val="600"/>
                  </a:spcAft>
                </a:pPr>
                <a:r>
                  <a:rPr lang="en-US" sz="4000" dirty="0">
                    <a:solidFill>
                      <a:srgbClr val="FF0000"/>
                    </a:solidFill>
                    <a:effectLst/>
                    <a:latin typeface="Arial" panose="020B0604020202090204" pitchFamily="34" charset="0"/>
                    <a:ea typeface="Times New Roman" panose="02020503050405090304" pitchFamily="18" charset="0"/>
                    <a:cs typeface="Arial" panose="020B0604020202090204" pitchFamily="34" charset="0"/>
                  </a:rPr>
                  <a:t>a) </a:t>
                </a:r>
                <a14:m>
                  <m:oMath xmlns:m="http://schemas.openxmlformats.org/officeDocument/2006/math">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sin</m:t>
                        </m:r>
                      </m:fName>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AC</m:t>
                            </m:r>
                          </m:num>
                          <m:den>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BC</m:t>
                            </m:r>
                          </m:den>
                        </m:f>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num>
                          <m:den>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m:t>
                            </m:r>
                          </m:den>
                        </m:f>
                      </m:e>
                    </m:func>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cos</m:t>
                        </m:r>
                      </m:fName>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AB</m:t>
                            </m:r>
                          </m:num>
                          <m:den>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BC</m:t>
                            </m:r>
                          </m:den>
                        </m:f>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m:t>
                            </m:r>
                          </m:num>
                          <m:den>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m:t>
                            </m:r>
                          </m:den>
                        </m:f>
                      </m:e>
                    </m:func>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en-US" sz="40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sin</m:t>
                        </m:r>
                      </m:fName>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AB</m:t>
                            </m:r>
                          </m:num>
                          <m:den>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BC</m:t>
                            </m:r>
                          </m:den>
                        </m:f>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m:t>
                            </m:r>
                          </m:num>
                          <m:den>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m:t>
                            </m:r>
                          </m:den>
                        </m:f>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cos</m:t>
                            </m:r>
                          </m:fName>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AC</m:t>
                                </m:r>
                              </m:num>
                              <m:den>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BC</m:t>
                                </m:r>
                              </m:den>
                            </m:f>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num>
                              <m:den>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m:t>
                                </m:r>
                              </m:den>
                            </m:f>
                          </m:e>
                        </m:func>
                      </m:e>
                    </m:func>
                  </m:oMath>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en-US" sz="4000" dirty="0">
                    <a:solidFill>
                      <a:srgbClr val="FF0000"/>
                    </a:solidFill>
                    <a:effectLst/>
                    <a:latin typeface="Arial" panose="020B0604020202090204" pitchFamily="34" charset="0"/>
                    <a:ea typeface="Times New Roman" panose="02020503050405090304" pitchFamily="18" charset="0"/>
                    <a:cs typeface="Arial" panose="020B0604020202090204" pitchFamily="34" charset="0"/>
                  </a:rPr>
                  <a:t>b) </a:t>
                </a:r>
                <a:r>
                  <a:rPr lang="en-US" sz="4000" dirty="0">
                    <a:effectLst/>
                    <a:latin typeface="Arial" panose="020B0604020202090204" pitchFamily="34" charset="0"/>
                    <a:ea typeface="Times New Roman" panose="02020503050405090304" pitchFamily="18" charset="0"/>
                    <a:cs typeface="Arial" panose="020B0604020202090204" pitchFamily="34" charset="0"/>
                  </a:rPr>
                  <a:t>Ta </a:t>
                </a:r>
                <a:r>
                  <a:rPr lang="en-US" sz="4000" dirty="0" err="1">
                    <a:effectLst/>
                    <a:latin typeface="Arial" panose="020B0604020202090204" pitchFamily="34" charset="0"/>
                    <a:ea typeface="Times New Roman" panose="02020503050405090304" pitchFamily="18" charset="0"/>
                    <a:cs typeface="Arial" panose="020B0604020202090204" pitchFamily="34" charset="0"/>
                  </a:rPr>
                  <a:t>có</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sin</m:t>
                          </m:r>
                        </m:fName>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num>
                            <m:den>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m:t>
                              </m:r>
                            </m:den>
                          </m:f>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sin</m:t>
                              </m:r>
                            </m:fName>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e>
                          </m:func>
                        </m:e>
                      </m:func>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cos</m:t>
                          </m:r>
                        </m:fName>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
                            <m:f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Pr>
                            <m:num>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num>
                            <m:den>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m:t>
                              </m:r>
                            </m:den>
                          </m:f>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cos</m:t>
                              </m:r>
                            </m:fName>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m:t>
                              </m:r>
                            </m:e>
                          </m:func>
                        </m:e>
                      </m:func>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sin</m:t>
                          </m:r>
                        </m:fName>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cos</m:t>
                              </m:r>
                            </m:fName>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m:t>
                              </m:r>
                            </m:e>
                          </m:func>
                        </m:e>
                      </m:func>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r>
                  <a:rPr lang="en-US" sz="4000" dirty="0" err="1">
                    <a:effectLst/>
                    <a:latin typeface="Arial" panose="020B0604020202090204" pitchFamily="34" charset="0"/>
                    <a:ea typeface="Times New Roman" panose="02020503050405090304" pitchFamily="18" charset="0"/>
                    <a:cs typeface="Arial" panose="020B0604020202090204" pitchFamily="34" charset="0"/>
                  </a:rPr>
                  <a:t>Tương</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tự</a:t>
                </a:r>
                <a:r>
                  <a:rPr lang="en-US" sz="4000" dirty="0">
                    <a:effectLst/>
                    <a:latin typeface="Arial" panose="020B0604020202090204" pitchFamily="34" charset="0"/>
                    <a:ea typeface="Times New Roman" panose="02020503050405090304" pitchFamily="18" charset="0"/>
                    <a:cs typeface="Arial" panose="020B0604020202090204" pitchFamily="34" charset="0"/>
                  </a:rPr>
                  <a:t>, ta </a:t>
                </a:r>
                <a:r>
                  <a:rPr lang="en-US" sz="4000" dirty="0" err="1">
                    <a:effectLst/>
                    <a:latin typeface="Arial" panose="020B0604020202090204" pitchFamily="34" charset="0"/>
                    <a:ea typeface="Times New Roman" panose="02020503050405090304" pitchFamily="18" charset="0"/>
                    <a:cs typeface="Arial" panose="020B0604020202090204" pitchFamily="34" charset="0"/>
                  </a:rPr>
                  <a:t>cũng</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r>
                  <a:rPr lang="en-US" sz="4000" dirty="0" err="1">
                    <a:effectLst/>
                    <a:latin typeface="Arial" panose="020B0604020202090204" pitchFamily="34" charset="0"/>
                    <a:ea typeface="Times New Roman" panose="02020503050405090304" pitchFamily="18" charset="0"/>
                    <a:cs typeface="Arial" panose="020B0604020202090204" pitchFamily="34" charset="0"/>
                  </a:rPr>
                  <a:t>có</a:t>
                </a:r>
                <a:r>
                  <a:rPr lang="en-US" sz="4000" dirty="0">
                    <a:effectLst/>
                    <a:latin typeface="Arial" panose="020B0604020202090204" pitchFamily="34" charset="0"/>
                    <a:ea typeface="Times New Roman" panose="02020503050405090304" pitchFamily="18" charset="0"/>
                    <a:cs typeface="Arial" panose="020B0604020202090204" pitchFamily="34" charset="0"/>
                  </a:rPr>
                  <a:t>: </a:t>
                </a:r>
                <a:endParaRPr lang="en-US" sz="4000" dirty="0">
                  <a:effectLst/>
                  <a:latin typeface="Arial" panose="020B0604020202090204" pitchFamily="34" charset="0"/>
                  <a:ea typeface="Calibri" panose="020F0502020204030204" pitchFamily="34" charset="0"/>
                  <a:cs typeface="Arial" panose="020B060402020209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cos</m:t>
                          </m:r>
                        </m:fName>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B</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a</m:t>
                          </m:r>
                          <m: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0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sin</m:t>
                              </m:r>
                            </m:fName>
                            <m:e>
                              <m:r>
                                <m:rPr>
                                  <m:sty m:val="p"/>
                                </m:rPr>
                                <a:rPr lang="en-US" sz="4000" i="0" smtClean="0">
                                  <a:effectLst/>
                                  <a:latin typeface="Cambria Math" panose="02040503050406030204" pitchFamily="18" charset="0"/>
                                  <a:ea typeface="Times New Roman" panose="02020503050405090304" pitchFamily="18" charset="0"/>
                                  <a:cs typeface="Times New Roman" panose="02020503050405090304" pitchFamily="18" charset="0"/>
                                </a:rPr>
                                <m:t>C</m:t>
                              </m:r>
                            </m:e>
                          </m:func>
                        </m:e>
                      </m:func>
                    </m:oMath>
                  </m:oMathPara>
                </a14:m>
                <a:endParaRPr lang="en-US" sz="40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3657600" y="95675"/>
                <a:ext cx="10972800" cy="10095649"/>
              </a:xfrm>
              <a:prstGeom prst="rect">
                <a:avLst/>
              </a:prstGeom>
              <a:blipFill rotWithShape="1">
                <a:blip r:embed="rId1"/>
                <a:stretch>
                  <a:fillRect t="-4" b="2"/>
                </a:stretch>
              </a:blipFill>
            </p:spPr>
            <p:txBody>
              <a:bodyPr/>
              <a:lstStyle/>
              <a:p>
                <a:r>
                  <a:rPr lang="en-US" altLang="en-US">
                    <a:noFill/>
                  </a:rPr>
                  <a:t> </a:t>
                </a:r>
              </a:p>
            </p:txBody>
          </p:sp>
        </mc:Fallback>
      </mc:AlternateContent>
      <p:sp>
        <p:nvSpPr>
          <p:cNvPr id="11" name="Freeform 13"/>
          <p:cNvSpPr/>
          <p:nvPr/>
        </p:nvSpPr>
        <p:spPr>
          <a:xfrm>
            <a:off x="0" y="8893590"/>
            <a:ext cx="3105092" cy="1393410"/>
          </a:xfrm>
          <a:custGeom>
            <a:avLst/>
            <a:gdLst/>
            <a:ahLst/>
            <a:cxnLst/>
            <a:rect l="l" t="t" r="r" b="b"/>
            <a:pathLst>
              <a:path w="3105092" h="1393410">
                <a:moveTo>
                  <a:pt x="0" y="0"/>
                </a:moveTo>
                <a:lnTo>
                  <a:pt x="3105091" y="0"/>
                </a:lnTo>
                <a:lnTo>
                  <a:pt x="3105091" y="1393410"/>
                </a:lnTo>
                <a:lnTo>
                  <a:pt x="0" y="13934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12" name="Freeform 13"/>
          <p:cNvSpPr/>
          <p:nvPr/>
        </p:nvSpPr>
        <p:spPr>
          <a:xfrm>
            <a:off x="15182908" y="8893590"/>
            <a:ext cx="3105092" cy="1393410"/>
          </a:xfrm>
          <a:custGeom>
            <a:avLst/>
            <a:gdLst/>
            <a:ahLst/>
            <a:cxnLst/>
            <a:rect l="l" t="t" r="r" b="b"/>
            <a:pathLst>
              <a:path w="3105092" h="1393410">
                <a:moveTo>
                  <a:pt x="0" y="0"/>
                </a:moveTo>
                <a:lnTo>
                  <a:pt x="3105091" y="0"/>
                </a:lnTo>
                <a:lnTo>
                  <a:pt x="3105091" y="1393410"/>
                </a:lnTo>
                <a:lnTo>
                  <a:pt x="0" y="13934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arn(inVertical)">
                                      <p:cBhvr>
                                        <p:cTn id="7" dur="500"/>
                                        <p:tgtEl>
                                          <p:spTgt spid="10">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barn(inVertical)">
                                      <p:cBhvr>
                                        <p:cTn id="10" dur="500"/>
                                        <p:tgtEl>
                                          <p:spTgt spid="1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barn(inVertical)">
                                      <p:cBhvr>
                                        <p:cTn id="15" dur="500"/>
                                        <p:tgtEl>
                                          <p:spTgt spid="10">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barn(inVertical)">
                                      <p:cBhvr>
                                        <p:cTn id="18" dur="500"/>
                                        <p:tgtEl>
                                          <p:spTgt spid="10">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Effect transition="in" filter="barn(inVertical)">
                                      <p:cBhvr>
                                        <p:cTn id="21" dur="500"/>
                                        <p:tgtEl>
                                          <p:spTgt spid="10">
                                            <p:txEl>
                                              <p:pRg st="5" end="5"/>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animEffect transition="in" filter="barn(inVertical)">
                                      <p:cBhvr>
                                        <p:cTn id="24" dur="500"/>
                                        <p:tgtEl>
                                          <p:spTgt spid="10">
                                            <p:txEl>
                                              <p:pRg st="6" end="6"/>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barn(inVertical)">
                                      <p:cBhvr>
                                        <p:cTn id="2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7"/>
          <p:cNvGrpSpPr/>
          <p:nvPr/>
        </p:nvGrpSpPr>
        <p:grpSpPr>
          <a:xfrm>
            <a:off x="-490194" y="9770498"/>
            <a:ext cx="19548795" cy="1192236"/>
            <a:chOff x="0" y="0"/>
            <a:chExt cx="5148654" cy="314004"/>
          </a:xfrm>
        </p:grpSpPr>
        <p:sp>
          <p:nvSpPr>
            <p:cNvPr id="4"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5"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grpSp>
        <p:nvGrpSpPr>
          <p:cNvPr id="6" name="Group 97"/>
          <p:cNvGrpSpPr/>
          <p:nvPr/>
        </p:nvGrpSpPr>
        <p:grpSpPr>
          <a:xfrm>
            <a:off x="-630398" y="-577763"/>
            <a:ext cx="19548795" cy="1192236"/>
            <a:chOff x="0" y="0"/>
            <a:chExt cx="5148654" cy="314004"/>
          </a:xfrm>
        </p:grpSpPr>
        <p:sp>
          <p:nvSpPr>
            <p:cNvPr id="7" name="Freeform 98"/>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txBody>
            <a:bodyPr/>
            <a:lstStyle/>
            <a:p>
              <a:endParaRPr lang="en-SG"/>
            </a:p>
          </p:txBody>
        </p:sp>
        <p:sp>
          <p:nvSpPr>
            <p:cNvPr id="8" name="TextBox 99"/>
            <p:cNvSpPr txBox="1"/>
            <p:nvPr/>
          </p:nvSpPr>
          <p:spPr>
            <a:xfrm>
              <a:off x="0" y="-38100"/>
              <a:ext cx="5148654" cy="352104"/>
            </a:xfrm>
            <a:prstGeom prst="rect">
              <a:avLst/>
            </a:prstGeom>
          </p:spPr>
          <p:txBody>
            <a:bodyPr lIns="50800" tIns="50800" rIns="50800" bIns="50800" rtlCol="0" anchor="ctr"/>
            <a:lstStyle/>
            <a:p>
              <a:pPr algn="ctr">
                <a:lnSpc>
                  <a:spcPts val="2660"/>
                </a:lnSpc>
                <a:spcBef>
                  <a:spcPct val="0"/>
                </a:spcBef>
              </a:pPr>
            </a:p>
          </p:txBody>
        </p:sp>
      </p:grpSp>
      <p:sp>
        <p:nvSpPr>
          <p:cNvPr id="10" name="TextBox 9"/>
          <p:cNvSpPr txBox="1"/>
          <p:nvPr/>
        </p:nvSpPr>
        <p:spPr>
          <a:xfrm>
            <a:off x="914399" y="1268777"/>
            <a:ext cx="16459200" cy="3167662"/>
          </a:xfrm>
          <a:prstGeom prst="rect">
            <a:avLst/>
          </a:prstGeom>
          <a:noFill/>
        </p:spPr>
        <p:txBody>
          <a:bodyPr wrap="square">
            <a:spAutoFit/>
          </a:bodyPr>
          <a:lstStyle/>
          <a:p>
            <a:pPr algn="ctr">
              <a:lnSpc>
                <a:spcPct val="150000"/>
              </a:lnSpc>
              <a:spcBef>
                <a:spcPts val="600"/>
              </a:spcBef>
              <a:spcAft>
                <a:spcPts val="600"/>
              </a:spcAft>
            </a:pPr>
            <a:r>
              <a:rPr lang="en-US" sz="4400" b="1" dirty="0" err="1">
                <a:solidFill>
                  <a:srgbClr val="FF0000"/>
                </a:solidFill>
                <a:effectLst/>
                <a:latin typeface="Arial" panose="020B0604020202090204" pitchFamily="34" charset="0"/>
                <a:ea typeface="Times New Roman" panose="02020503050405090304" pitchFamily="18" charset="0"/>
                <a:cs typeface="Arial" panose="020B0604020202090204" pitchFamily="34" charset="0"/>
              </a:rPr>
              <a:t>Định</a:t>
            </a:r>
            <a:r>
              <a:rPr lang="en-US" sz="4400" b="1" dirty="0">
                <a:solidFill>
                  <a:srgbClr val="FF0000"/>
                </a:solidFill>
                <a:effectLst/>
                <a:latin typeface="Arial" panose="020B0604020202090204" pitchFamily="34" charset="0"/>
                <a:ea typeface="Times New Roman" panose="02020503050405090304" pitchFamily="18" charset="0"/>
                <a:cs typeface="Arial" panose="020B0604020202090204" pitchFamily="34" charset="0"/>
              </a:rPr>
              <a:t> </a:t>
            </a:r>
            <a:r>
              <a:rPr lang="en-US" sz="4400" b="1" dirty="0" err="1">
                <a:solidFill>
                  <a:srgbClr val="FF0000"/>
                </a:solidFill>
                <a:effectLst/>
                <a:latin typeface="Arial" panose="020B0604020202090204" pitchFamily="34" charset="0"/>
                <a:ea typeface="Times New Roman" panose="02020503050405090304" pitchFamily="18" charset="0"/>
                <a:cs typeface="Arial" panose="020B0604020202090204" pitchFamily="34" charset="0"/>
              </a:rPr>
              <a:t>lí</a:t>
            </a:r>
            <a:r>
              <a:rPr lang="en-US" sz="4400" b="1" dirty="0">
                <a:solidFill>
                  <a:srgbClr val="FF0000"/>
                </a:solidFill>
                <a:effectLst/>
                <a:latin typeface="Arial" panose="020B0604020202090204" pitchFamily="34" charset="0"/>
                <a:ea typeface="Times New Roman" panose="02020503050405090304" pitchFamily="18" charset="0"/>
                <a:cs typeface="Arial" panose="020B0604020202090204" pitchFamily="34" charset="0"/>
              </a:rPr>
              <a:t> 1</a:t>
            </a:r>
            <a:endParaRPr lang="en-US" sz="4400" dirty="0">
              <a:solidFill>
                <a:srgbClr val="FF0000"/>
              </a:solidFill>
              <a:effectLst/>
              <a:latin typeface="Arial" panose="020B0604020202090204" pitchFamily="34" charset="0"/>
              <a:ea typeface="Calibri" panose="020F0502020204030204" pitchFamily="34" charset="0"/>
              <a:cs typeface="Arial" panose="020B0604020202090204" pitchFamily="34" charset="0"/>
            </a:endParaRPr>
          </a:p>
          <a:p>
            <a:pPr algn="ctr">
              <a:lnSpc>
                <a:spcPct val="150000"/>
              </a:lnSpc>
              <a:spcBef>
                <a:spcPts val="600"/>
              </a:spcBef>
              <a:spcAft>
                <a:spcPts val="600"/>
              </a:spcAft>
            </a:pPr>
            <a:r>
              <a:rPr lang="en-US" sz="4400" dirty="0" err="1">
                <a:effectLst/>
                <a:latin typeface="Arial" panose="020B0604020202090204" pitchFamily="34" charset="0"/>
                <a:ea typeface="Times New Roman" panose="02020503050405090304" pitchFamily="18" charset="0"/>
                <a:cs typeface="Arial" panose="020B0604020202090204" pitchFamily="34" charset="0"/>
              </a:rPr>
              <a:t>Trong</a:t>
            </a:r>
            <a:r>
              <a:rPr lang="en-US" sz="4400" dirty="0">
                <a:effectLst/>
                <a:latin typeface="Arial" panose="020B0604020202090204" pitchFamily="34" charset="0"/>
                <a:ea typeface="Times New Roman" panose="02020503050405090304" pitchFamily="18" charset="0"/>
                <a:cs typeface="Arial" panose="020B0604020202090204" pitchFamily="34" charset="0"/>
              </a:rPr>
              <a:t> tam </a:t>
            </a:r>
            <a:r>
              <a:rPr lang="en-US" sz="4400" dirty="0" err="1">
                <a:effectLst/>
                <a:latin typeface="Arial" panose="020B0604020202090204" pitchFamily="34" charset="0"/>
                <a:ea typeface="Times New Roman" panose="02020503050405090304" pitchFamily="18" charset="0"/>
                <a:cs typeface="Arial" panose="020B0604020202090204" pitchFamily="34" charset="0"/>
              </a:rPr>
              <a:t>giác</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vuông</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mỗi</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cạnh</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góc</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vuông</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bằng</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cạnh</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huyền</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nhân</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với</a:t>
            </a:r>
            <a:r>
              <a:rPr lang="en-US" sz="4400" dirty="0">
                <a:effectLst/>
                <a:latin typeface="Arial" panose="020B0604020202090204" pitchFamily="34" charset="0"/>
                <a:ea typeface="Times New Roman" panose="02020503050405090304" pitchFamily="18" charset="0"/>
                <a:cs typeface="Arial" panose="020B0604020202090204" pitchFamily="34" charset="0"/>
              </a:rPr>
              <a:t> sin </a:t>
            </a:r>
            <a:r>
              <a:rPr lang="en-US" sz="4400" dirty="0" err="1">
                <a:effectLst/>
                <a:latin typeface="Arial" panose="020B0604020202090204" pitchFamily="34" charset="0"/>
                <a:ea typeface="Times New Roman" panose="02020503050405090304" pitchFamily="18" charset="0"/>
                <a:cs typeface="Arial" panose="020B0604020202090204" pitchFamily="34" charset="0"/>
              </a:rPr>
              <a:t>góc</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đối</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hoặc</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nhân</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với</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côsin</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góc</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kề</a:t>
            </a:r>
            <a:r>
              <a:rPr lang="en-US" sz="4400" dirty="0">
                <a:effectLst/>
                <a:latin typeface="Arial" panose="020B0604020202090204" pitchFamily="34" charset="0"/>
                <a:ea typeface="Times New Roman" panose="02020503050405090304" pitchFamily="18" charset="0"/>
                <a:cs typeface="Arial" panose="020B0604020202090204" pitchFamily="34" charset="0"/>
              </a:rPr>
              <a:t>.</a:t>
            </a:r>
            <a:endParaRPr lang="en-US" sz="4400" dirty="0">
              <a:effectLst/>
              <a:latin typeface="Arial" panose="020B0604020202090204" pitchFamily="34" charset="0"/>
              <a:ea typeface="Calibri" panose="020F0502020204030204" pitchFamily="34" charset="0"/>
              <a:cs typeface="Arial" panose="020B0604020202090204" pitchFamily="34" charset="0"/>
            </a:endParaRPr>
          </a:p>
        </p:txBody>
      </p:sp>
      <mc:AlternateContent xmlns:mc="http://schemas.openxmlformats.org/markup-compatibility/2006">
        <mc:Choice xmlns:a14="http://schemas.microsoft.com/office/drawing/2010/main" Requires="a14">
          <p:sp>
            <p:nvSpPr>
              <p:cNvPr id="14" name="TextBox 13"/>
              <p:cNvSpPr txBox="1"/>
              <p:nvPr/>
            </p:nvSpPr>
            <p:spPr>
              <a:xfrm>
                <a:off x="1866899" y="5084703"/>
                <a:ext cx="14554200" cy="3244606"/>
              </a:xfrm>
              <a:prstGeom prst="rect">
                <a:avLst/>
              </a:prstGeom>
              <a:noFill/>
            </p:spPr>
            <p:txBody>
              <a:bodyPr wrap="square">
                <a:spAutoFit/>
              </a:bodyPr>
              <a:lstStyle/>
              <a:p>
                <a:pPr algn="just">
                  <a:lnSpc>
                    <a:spcPct val="150000"/>
                  </a:lnSpc>
                  <a:spcBef>
                    <a:spcPts val="600"/>
                  </a:spcBef>
                  <a:spcAft>
                    <a:spcPts val="600"/>
                  </a:spcAft>
                </a:pPr>
                <a:r>
                  <a:rPr lang="en-US" sz="4400" b="1" dirty="0" err="1">
                    <a:effectLst/>
                    <a:latin typeface="Arial" panose="020B0604020202090204" pitchFamily="34" charset="0"/>
                    <a:ea typeface="Times New Roman" panose="02020503050405090304" pitchFamily="18" charset="0"/>
                    <a:cs typeface="Arial" panose="020B0604020202090204" pitchFamily="34" charset="0"/>
                  </a:rPr>
                  <a:t>Chú</a:t>
                </a:r>
                <a:r>
                  <a:rPr lang="en-US" sz="4400" b="1" dirty="0">
                    <a:effectLst/>
                    <a:latin typeface="Arial" panose="020B0604020202090204" pitchFamily="34" charset="0"/>
                    <a:ea typeface="Times New Roman" panose="02020503050405090304" pitchFamily="18" charset="0"/>
                    <a:cs typeface="Arial" panose="020B0604020202090204" pitchFamily="34" charset="0"/>
                  </a:rPr>
                  <a:t> </a:t>
                </a:r>
                <a:r>
                  <a:rPr lang="en-US" sz="4400" b="1" dirty="0" err="1">
                    <a:effectLst/>
                    <a:latin typeface="Arial" panose="020B0604020202090204" pitchFamily="34" charset="0"/>
                    <a:ea typeface="Times New Roman" panose="02020503050405090304" pitchFamily="18" charset="0"/>
                    <a:cs typeface="Arial" panose="020B0604020202090204" pitchFamily="34" charset="0"/>
                  </a:rPr>
                  <a:t>ý</a:t>
                </a:r>
                <a:r>
                  <a:rPr lang="en-US" sz="4400" b="1"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Trong</a:t>
                </a:r>
                <a:r>
                  <a:rPr lang="en-US" sz="4400" dirty="0">
                    <a:effectLst/>
                    <a:latin typeface="Arial" panose="020B0604020202090204" pitchFamily="34" charset="0"/>
                    <a:ea typeface="Times New Roman" panose="02020503050405090304" pitchFamily="18" charset="0"/>
                    <a:cs typeface="Arial" panose="020B0604020202090204" pitchFamily="34" charset="0"/>
                  </a:rPr>
                  <a:t> tam </a:t>
                </a:r>
                <a:r>
                  <a:rPr lang="en-US" sz="4400" dirty="0" err="1">
                    <a:effectLst/>
                    <a:latin typeface="Arial" panose="020B0604020202090204" pitchFamily="34" charset="0"/>
                    <a:ea typeface="Times New Roman" panose="02020503050405090304" pitchFamily="18" charset="0"/>
                    <a:cs typeface="Arial" panose="020B0604020202090204" pitchFamily="34" charset="0"/>
                  </a:rPr>
                  <a:t>giác</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nl-NL" sz="4400" i="0">
                        <a:effectLst/>
                        <a:latin typeface="Cambria Math" panose="02040503050406030204" pitchFamily="18" charset="0"/>
                        <a:ea typeface="Times New Roman" panose="02020503050405090304" pitchFamily="18" charset="0"/>
                        <a:cs typeface="Times New Roman" panose="02020503050405090304" pitchFamily="18" charset="0"/>
                      </a:rPr>
                      <m:t>ABC</m:t>
                    </m:r>
                  </m:oMath>
                </a14:m>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vuông</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r>
                  <a:rPr lang="en-US" sz="4400" dirty="0" err="1">
                    <a:effectLst/>
                    <a:latin typeface="Arial" panose="020B0604020202090204" pitchFamily="34" charset="0"/>
                    <a:ea typeface="Times New Roman" panose="02020503050405090304" pitchFamily="18" charset="0"/>
                    <a:cs typeface="Arial" panose="020B0604020202090204" pitchFamily="34" charset="0"/>
                  </a:rPr>
                  <a:t>tại</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14:m>
                  <m:oMath xmlns:m="http://schemas.openxmlformats.org/officeDocument/2006/math">
                    <m:r>
                      <m:rPr>
                        <m:sty m:val="p"/>
                      </m:rPr>
                      <a:rPr lang="en-US" sz="4400" i="0">
                        <a:effectLst/>
                        <a:latin typeface="Cambria Math" panose="02040503050406030204" pitchFamily="18" charset="0"/>
                        <a:ea typeface="Times New Roman" panose="02020503050405090304" pitchFamily="18" charset="0"/>
                        <a:cs typeface="Times New Roman" panose="02020503050405090304" pitchFamily="18" charset="0"/>
                      </a:rPr>
                      <m:t>A</m:t>
                    </m:r>
                  </m:oMath>
                </a14:m>
                <a:r>
                  <a:rPr lang="en-US" sz="4400" dirty="0">
                    <a:effectLst/>
                    <a:latin typeface="Arial" panose="020B0604020202090204" pitchFamily="34" charset="0"/>
                    <a:ea typeface="Times New Roman" panose="02020503050405090304" pitchFamily="18" charset="0"/>
                    <a:cs typeface="Arial" panose="020B0604020202090204" pitchFamily="34" charset="0"/>
                  </a:rPr>
                  <a:t> (H.4.12), ta </a:t>
                </a:r>
                <a:r>
                  <a:rPr lang="en-US" sz="4400" dirty="0" err="1">
                    <a:effectLst/>
                    <a:latin typeface="Arial" panose="020B0604020202090204" pitchFamily="34" charset="0"/>
                    <a:ea typeface="Times New Roman" panose="02020503050405090304" pitchFamily="18" charset="0"/>
                    <a:cs typeface="Arial" panose="020B0604020202090204" pitchFamily="34" charset="0"/>
                  </a:rPr>
                  <a:t>có</a:t>
                </a:r>
                <a:r>
                  <a:rPr lang="en-US" sz="4400" dirty="0">
                    <a:effectLst/>
                    <a:latin typeface="Arial" panose="020B0604020202090204" pitchFamily="34" charset="0"/>
                    <a:ea typeface="Times New Roman" panose="02020503050405090304" pitchFamily="18" charset="0"/>
                    <a:cs typeface="Arial" panose="020B0604020202090204" pitchFamily="34" charset="0"/>
                  </a:rPr>
                  <a:t>: </a:t>
                </a:r>
                <a:endParaRPr lang="en-US" sz="4400" dirty="0">
                  <a:effectLst/>
                  <a:latin typeface="Arial" panose="020B0604020202090204" pitchFamily="34" charset="0"/>
                  <a:ea typeface="Calibri" panose="020F0502020204030204" pitchFamily="34" charset="0"/>
                  <a:cs typeface="Arial" panose="020B060402020209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4400" i="0">
                          <a:effectLst/>
                          <a:latin typeface="Cambria Math" panose="02040503050406030204" pitchFamily="18" charset="0"/>
                          <a:ea typeface="Times New Roman" panose="02020503050405090304" pitchFamily="18" charset="0"/>
                          <a:cs typeface="Times New Roman" panose="02020503050405090304" pitchFamily="18" charset="0"/>
                        </a:rPr>
                        <m:t>b</m:t>
                      </m:r>
                      <m:r>
                        <a:rPr lang="en-US" sz="44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400" i="0">
                          <a:effectLst/>
                          <a:latin typeface="Cambria Math" panose="02040503050406030204" pitchFamily="18" charset="0"/>
                          <a:ea typeface="Times New Roman" panose="02020503050405090304" pitchFamily="18" charset="0"/>
                          <a:cs typeface="Times New Roman" panose="02020503050405090304" pitchFamily="18" charset="0"/>
                        </a:rPr>
                        <m:t>a</m:t>
                      </m:r>
                      <m:r>
                        <a:rPr lang="en-US" sz="4400" i="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4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400" i="0">
                              <a:effectLst/>
                              <a:latin typeface="Cambria Math" panose="02040503050406030204" pitchFamily="18" charset="0"/>
                              <a:ea typeface="Times New Roman" panose="02020503050405090304" pitchFamily="18" charset="0"/>
                              <a:cs typeface="Times New Roman" panose="02020503050405090304" pitchFamily="18" charset="0"/>
                            </a:rPr>
                            <m:t>sin</m:t>
                          </m:r>
                        </m:fName>
                        <m:e>
                          <m:r>
                            <m:rPr>
                              <m:sty m:val="p"/>
                            </m:rPr>
                            <a:rPr lang="en-US" sz="4400" i="0">
                              <a:effectLst/>
                              <a:latin typeface="Cambria Math" panose="02040503050406030204" pitchFamily="18" charset="0"/>
                              <a:ea typeface="Times New Roman" panose="02020503050405090304" pitchFamily="18" charset="0"/>
                              <a:cs typeface="Times New Roman" panose="02020503050405090304" pitchFamily="18" charset="0"/>
                            </a:rPr>
                            <m:t>B</m:t>
                          </m:r>
                          <m:r>
                            <a:rPr lang="en-US" sz="4400" i="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400" i="0">
                              <a:effectLst/>
                              <a:latin typeface="Cambria Math" panose="02040503050406030204" pitchFamily="18" charset="0"/>
                              <a:ea typeface="Times New Roman" panose="02020503050405090304" pitchFamily="18" charset="0"/>
                              <a:cs typeface="Times New Roman" panose="02020503050405090304" pitchFamily="18" charset="0"/>
                            </a:rPr>
                            <m:t>a</m:t>
                          </m:r>
                          <m:r>
                            <a:rPr lang="en-US" sz="4400" i="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4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400" i="0">
                                  <a:effectLst/>
                                  <a:latin typeface="Cambria Math" panose="02040503050406030204" pitchFamily="18" charset="0"/>
                                  <a:ea typeface="Times New Roman" panose="02020503050405090304" pitchFamily="18" charset="0"/>
                                  <a:cs typeface="Times New Roman" panose="02020503050405090304" pitchFamily="18" charset="0"/>
                                </a:rPr>
                                <m:t>cos</m:t>
                              </m:r>
                            </m:fName>
                            <m:e>
                              <m:r>
                                <m:rPr>
                                  <m:sty m:val="p"/>
                                </m:rPr>
                                <a:rPr lang="en-US" sz="4400" i="0">
                                  <a:effectLst/>
                                  <a:latin typeface="Cambria Math" panose="02040503050406030204" pitchFamily="18" charset="0"/>
                                  <a:ea typeface="Times New Roman" panose="02020503050405090304" pitchFamily="18" charset="0"/>
                                  <a:cs typeface="Times New Roman" panose="02020503050405090304" pitchFamily="18" charset="0"/>
                                </a:rPr>
                                <m:t>C</m:t>
                              </m:r>
                            </m:e>
                          </m:func>
                        </m:e>
                      </m:func>
                      <m:r>
                        <a:rPr lang="en-US" sz="4400" i="0">
                          <a:effectLst/>
                          <a:latin typeface="Cambria Math" panose="02040503050406030204" pitchFamily="18" charset="0"/>
                          <a:ea typeface="Times New Roman" panose="02020503050405090304" pitchFamily="18" charset="0"/>
                          <a:cs typeface="Times New Roman" panose="02020503050405090304" pitchFamily="18" charset="0"/>
                        </a:rPr>
                        <m:t>,</m:t>
                      </m:r>
                    </m:oMath>
                  </m:oMathPara>
                </a14:m>
                <a:endParaRPr lang="en-US" sz="4400" dirty="0">
                  <a:effectLst/>
                  <a:latin typeface="Arial" panose="020B0604020202090204" pitchFamily="34" charset="0"/>
                  <a:ea typeface="Calibri" panose="020F0502020204030204" pitchFamily="34" charset="0"/>
                  <a:cs typeface="Arial" panose="020B0604020202090204" pitchFamily="34" charset="0"/>
                </a:endParaRPr>
              </a:p>
              <a:p>
                <a:pPr algn="ctr">
                  <a:lnSpc>
                    <a:spcPct val="150000"/>
                  </a:lnSpc>
                  <a:spcBef>
                    <a:spcPts val="600"/>
                  </a:spcBef>
                  <a:spcAft>
                    <a:spcPts val="600"/>
                  </a:spcAft>
                </a:pPr>
                <a14:m>
                  <m:oMath xmlns:m="http://schemas.openxmlformats.org/officeDocument/2006/math">
                    <m:r>
                      <m:rPr>
                        <m:sty m:val="p"/>
                      </m:rPr>
                      <a:rPr lang="en-US" sz="4400" i="0" kern="0" smtClean="0">
                        <a:effectLst/>
                        <a:latin typeface="Cambria Math" panose="02040503050406030204" pitchFamily="18" charset="0"/>
                        <a:ea typeface="Times New Roman" panose="02020503050405090304" pitchFamily="18" charset="0"/>
                        <a:cs typeface="Times New Roman" panose="02020503050405090304" pitchFamily="18" charset="0"/>
                      </a:rPr>
                      <m:t>c</m:t>
                    </m:r>
                    <m:r>
                      <a:rPr lang="en-US" sz="4400" i="0" kern="0" smtClea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400" i="0" kern="0" smtClean="0">
                        <a:effectLst/>
                        <a:latin typeface="Cambria Math" panose="02040503050406030204" pitchFamily="18" charset="0"/>
                        <a:ea typeface="Times New Roman" panose="02020503050405090304" pitchFamily="18" charset="0"/>
                        <a:cs typeface="Times New Roman" panose="02020503050405090304" pitchFamily="18" charset="0"/>
                      </a:rPr>
                      <m:t>a</m:t>
                    </m:r>
                    <m:r>
                      <a:rPr lang="en-US" sz="4400" i="0" kern="0" smtClean="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4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400" i="0" kern="0">
                            <a:effectLst/>
                            <a:latin typeface="Cambria Math" panose="02040503050406030204" pitchFamily="18" charset="0"/>
                            <a:ea typeface="Times New Roman" panose="02020503050405090304" pitchFamily="18" charset="0"/>
                            <a:cs typeface="Times New Roman" panose="02020503050405090304" pitchFamily="18" charset="0"/>
                          </a:rPr>
                          <m:t>cos</m:t>
                        </m:r>
                      </m:fName>
                      <m:e>
                        <m:r>
                          <m:rPr>
                            <m:sty m:val="p"/>
                          </m:rPr>
                          <a:rPr lang="en-US" sz="4400" i="0" kern="0">
                            <a:effectLst/>
                            <a:latin typeface="Cambria Math" panose="02040503050406030204" pitchFamily="18" charset="0"/>
                            <a:ea typeface="Times New Roman" panose="02020503050405090304" pitchFamily="18" charset="0"/>
                            <a:cs typeface="Times New Roman" panose="02020503050405090304" pitchFamily="18" charset="0"/>
                          </a:rPr>
                          <m:t>B</m:t>
                        </m:r>
                        <m:r>
                          <a:rPr lang="en-US" sz="4400" i="0" kern="0">
                            <a:effectLst/>
                            <a:latin typeface="Cambria Math" panose="02040503050406030204" pitchFamily="18" charset="0"/>
                            <a:ea typeface="Times New Roman" panose="02020503050405090304" pitchFamily="18" charset="0"/>
                            <a:cs typeface="Times New Roman" panose="02020503050405090304" pitchFamily="18" charset="0"/>
                          </a:rPr>
                          <m:t>=</m:t>
                        </m:r>
                        <m:r>
                          <m:rPr>
                            <m:sty m:val="p"/>
                          </m:rPr>
                          <a:rPr lang="en-US" sz="4400" i="0" kern="0">
                            <a:effectLst/>
                            <a:latin typeface="Cambria Math" panose="02040503050406030204" pitchFamily="18" charset="0"/>
                            <a:ea typeface="Times New Roman" panose="02020503050405090304" pitchFamily="18" charset="0"/>
                            <a:cs typeface="Times New Roman" panose="02020503050405090304" pitchFamily="18" charset="0"/>
                          </a:rPr>
                          <m:t>a</m:t>
                        </m:r>
                        <m:r>
                          <a:rPr lang="en-US" sz="4400" i="0" kern="0">
                            <a:effectLst/>
                            <a:latin typeface="Cambria Math" panose="02040503050406030204" pitchFamily="18" charset="0"/>
                            <a:ea typeface="Times New Roman" panose="02020503050405090304" pitchFamily="18" charset="0"/>
                            <a:cs typeface="Times New Roman" panose="02020503050405090304" pitchFamily="18" charset="0"/>
                          </a:rPr>
                          <m:t>.</m:t>
                        </m:r>
                        <m:func>
                          <m:funcPr>
                            <m:ctrlPr>
                              <a:rPr lang="en-US" sz="4400" i="1">
                                <a:effectLst/>
                                <a:latin typeface="Cambria Math" panose="02040503050406030204" pitchFamily="18" charset="0"/>
                                <a:ea typeface="Times New Roman" panose="02020503050405090304" pitchFamily="18" charset="0"/>
                                <a:cs typeface="Times New Roman" panose="02020503050405090304" pitchFamily="18" charset="0"/>
                              </a:rPr>
                            </m:ctrlPr>
                          </m:funcPr>
                          <m:fName>
                            <m:r>
                              <m:rPr>
                                <m:sty m:val="p"/>
                              </m:rPr>
                              <a:rPr lang="en-US" sz="4400" i="0" kern="0">
                                <a:effectLst/>
                                <a:latin typeface="Cambria Math" panose="02040503050406030204" pitchFamily="18" charset="0"/>
                                <a:ea typeface="Times New Roman" panose="02020503050405090304" pitchFamily="18" charset="0"/>
                                <a:cs typeface="Times New Roman" panose="02020503050405090304" pitchFamily="18" charset="0"/>
                              </a:rPr>
                              <m:t>sin</m:t>
                            </m:r>
                          </m:fName>
                          <m:e>
                            <m:r>
                              <m:rPr>
                                <m:sty m:val="p"/>
                              </m:rPr>
                              <a:rPr lang="en-US" sz="4400" i="0" kern="0">
                                <a:effectLst/>
                                <a:latin typeface="Cambria Math" panose="02040503050406030204" pitchFamily="18" charset="0"/>
                                <a:ea typeface="Times New Roman" panose="02020503050405090304" pitchFamily="18" charset="0"/>
                                <a:cs typeface="Times New Roman" panose="02020503050405090304" pitchFamily="18" charset="0"/>
                              </a:rPr>
                              <m:t>C</m:t>
                            </m:r>
                          </m:e>
                        </m:func>
                      </m:e>
                    </m:func>
                  </m:oMath>
                </a14:m>
                <a:r>
                  <a:rPr lang="en-US" sz="4400" dirty="0">
                    <a:effectLst/>
                    <a:latin typeface="Arial" panose="020B0604020202090204" pitchFamily="34" charset="0"/>
                    <a:cs typeface="Arial" panose="020B0604020202090204" pitchFamily="34" charset="0"/>
                  </a:rPr>
                  <a:t> </a:t>
                </a:r>
                <a:endParaRPr lang="en-US" sz="4400" dirty="0">
                  <a:effectLst/>
                  <a:latin typeface="Arial" panose="020B0604020202090204" pitchFamily="34" charset="0"/>
                  <a:ea typeface="Calibri" panose="020F0502020204030204" pitchFamily="34" charset="0"/>
                  <a:cs typeface="Arial" panose="020B0604020202090204" pitchFamily="34"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1866899" y="5084703"/>
                <a:ext cx="14554200" cy="3244606"/>
              </a:xfrm>
              <a:prstGeom prst="rect">
                <a:avLst/>
              </a:prstGeom>
              <a:blipFill rotWithShape="1">
                <a:blip r:embed="rId1"/>
                <a:stretch>
                  <a:fillRect l="-4" t="-8" r="4" b="-1448"/>
                </a:stretch>
              </a:blipFill>
            </p:spPr>
            <p:txBody>
              <a:bodyPr/>
              <a:lstStyle/>
              <a:p>
                <a:r>
                  <a:rPr lang="en-US" alt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11601</Words>
  <Application>WPS Writer</Application>
  <PresentationFormat>Custom</PresentationFormat>
  <Paragraphs>399</Paragraphs>
  <Slides>63</Slides>
  <Notes>1</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63</vt:i4>
      </vt:variant>
    </vt:vector>
  </HeadingPairs>
  <TitlesOfParts>
    <vt:vector size="82" baseType="lpstr">
      <vt:lpstr>Arial</vt:lpstr>
      <vt:lpstr>SimSun</vt:lpstr>
      <vt:lpstr>Wingdings</vt:lpstr>
      <vt:lpstr>Calibri</vt:lpstr>
      <vt:lpstr>Helvetica Neue</vt:lpstr>
      <vt:lpstr>Cambria Math</vt:lpstr>
      <vt:lpstr>Times New Roman</vt:lpstr>
      <vt:lpstr>Aristotelica Pro</vt:lpstr>
      <vt:lpstr>Thonburi</vt:lpstr>
      <vt:lpstr>Microsoft YaHei</vt:lpstr>
      <vt:lpstr>汉仪旗黑</vt:lpstr>
      <vt:lpstr>Arial Unicode MS</vt:lpstr>
      <vt:lpstr>DejaVu Math TeX Gyre</vt:lpstr>
      <vt:lpstr>iCiel Cadena</vt:lpstr>
      <vt:lpstr>等线</vt:lpstr>
      <vt:lpstr>汉仪中等线KW</vt:lpstr>
      <vt:lpstr>SimSun</vt:lpstr>
      <vt:lpstr>汉仪书宋二KW</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TRẦN MINH BẢY</cp:lastModifiedBy>
  <cp:revision>3</cp:revision>
  <dcterms:created xsi:type="dcterms:W3CDTF">2025-09-15T15:55:39Z</dcterms:created>
  <dcterms:modified xsi:type="dcterms:W3CDTF">2025-09-15T15:55:39Z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B49141FAFCE5A0D2F236C868763BE930_42</vt:lpwstr>
  </property>
  <property fmtid="{D5CDD505-2E9C-101B-9397-08002B2CF9AE}" pid="3" name="KSOProductBuildVer">
    <vt:lpwstr>1033-12.1.22533.22533</vt:lpwstr>
  </property>
</Properties>
</file>