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handoutMasterIdLst>
    <p:handoutMasterId r:id="rId25"/>
  </p:handoutMasterIdLst>
  <p:sldIdLst>
    <p:sldId id="257" r:id="rId5"/>
    <p:sldId id="283" r:id="rId6"/>
    <p:sldId id="310" r:id="rId7"/>
    <p:sldId id="265" r:id="rId8"/>
    <p:sldId id="278" r:id="rId9"/>
    <p:sldId id="299" r:id="rId10"/>
    <p:sldId id="300" r:id="rId11"/>
    <p:sldId id="311" r:id="rId12"/>
    <p:sldId id="312" r:id="rId13"/>
    <p:sldId id="313" r:id="rId14"/>
    <p:sldId id="314" r:id="rId15"/>
    <p:sldId id="315" r:id="rId16"/>
    <p:sldId id="316" r:id="rId17"/>
    <p:sldId id="317" r:id="rId18"/>
    <p:sldId id="318" r:id="rId19"/>
    <p:sldId id="280" r:id="rId20"/>
    <p:sldId id="319" r:id="rId21"/>
    <p:sldId id="282" r:id="rId22"/>
    <p:sldId id="32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3399"/>
    <a:srgbClr val="E88C2C"/>
    <a:srgbClr val="4EB350"/>
    <a:srgbClr val="E88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84" d="100"/>
          <a:sy n="84" d="100"/>
        </p:scale>
        <p:origin x="96" y="211"/>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5" d="100"/>
          <a:sy n="95" d="100"/>
        </p:scale>
        <p:origin x="358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BE2AAA-2CC7-4F9C-A8C6-8B9F2A3E9EF0}" type="datetimeFigureOut">
              <a:rPr lang="en-US" smtClean="0"/>
              <a:t>10/10/2024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0AD62A-9EE1-43E3-A7E5-D268F71DF3EB}" type="slidenum">
              <a:rPr lang="en-US" smtClean="0"/>
              <a:t>‹#›</a:t>
            </a:fld>
            <a:endParaRPr lang="en-US"/>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37ADBA-1AC7-4CD6-8AFF-4E8087BA5487}" type="datetimeFigureOut">
              <a:rPr lang="en-US" smtClean="0"/>
              <a:t>10/10/2024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4C2EF-8A97-4DAF-B099-E567883644D6}" type="slidenum">
              <a:rPr lang="en-US" smtClean="0"/>
              <a:t>‹#›</a:t>
            </a:fld>
            <a:endParaRPr lang="en-US"/>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a:t>
            </a:r>
            <a:r>
              <a:rPr lang="en-US" dirty="0"/>
              <a:t>To change images on this slide, select a picture and delete it. Then click the Insert Picture icon</a:t>
            </a:r>
            <a:r>
              <a:rPr lang="en-US" baseline="0" dirty="0"/>
              <a:t> </a:t>
            </a:r>
            <a:r>
              <a:rPr lang="en-US" dirty="0"/>
              <a:t>in the placeholder to insert your own image.</a:t>
            </a:r>
          </a:p>
        </p:txBody>
      </p:sp>
      <p:sp>
        <p:nvSpPr>
          <p:cNvPr id="4" name="Slide Number Placeholder 3"/>
          <p:cNvSpPr>
            <a:spLocks noGrp="1"/>
          </p:cNvSpPr>
          <p:nvPr>
            <p:ph type="sldNum" sz="quarter" idx="10"/>
          </p:nvPr>
        </p:nvSpPr>
        <p:spPr/>
        <p:txBody>
          <a:bodyPr/>
          <a:lstStyle/>
          <a:p>
            <a:fld id="{5534C2EF-8A97-4DAF-B099-E567883644D6}" type="slidenum">
              <a:rPr lang="en-US" smtClean="0"/>
              <a:t>4</a:t>
            </a:fld>
            <a:endParaRPr lang="en-US"/>
          </a:p>
        </p:txBody>
      </p:sp>
    </p:spTree>
    <p:extLst>
      <p:ext uri="{BB962C8B-B14F-4D97-AF65-F5344CB8AC3E}">
        <p14:creationId xmlns:p14="http://schemas.microsoft.com/office/powerpoint/2010/main" val="3886014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a:t>
            </a:r>
            <a:r>
              <a:rPr lang="en-US" dirty="0"/>
              <a:t>To change images on this slide, select a picture and delete it. Then click the Insert Picture icon</a:t>
            </a:r>
            <a:r>
              <a:rPr lang="en-US" baseline="0" dirty="0"/>
              <a:t> </a:t>
            </a:r>
            <a:r>
              <a:rPr lang="en-US" dirty="0"/>
              <a:t>in the placeholder to insert your own image.</a:t>
            </a:r>
          </a:p>
        </p:txBody>
      </p:sp>
      <p:sp>
        <p:nvSpPr>
          <p:cNvPr id="4" name="Slide Number Placeholder 3"/>
          <p:cNvSpPr>
            <a:spLocks noGrp="1"/>
          </p:cNvSpPr>
          <p:nvPr>
            <p:ph type="sldNum" sz="quarter" idx="10"/>
          </p:nvPr>
        </p:nvSpPr>
        <p:spPr/>
        <p:txBody>
          <a:bodyPr/>
          <a:lstStyle/>
          <a:p>
            <a:fld id="{5534C2EF-8A97-4DAF-B099-E567883644D6}" type="slidenum">
              <a:rPr lang="en-US" smtClean="0"/>
              <a:t>7</a:t>
            </a:fld>
            <a:endParaRPr lang="en-US"/>
          </a:p>
        </p:txBody>
      </p:sp>
    </p:spTree>
    <p:extLst>
      <p:ext uri="{BB962C8B-B14F-4D97-AF65-F5344CB8AC3E}">
        <p14:creationId xmlns:p14="http://schemas.microsoft.com/office/powerpoint/2010/main" val="2980394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a:t>
            </a:r>
            <a:r>
              <a:rPr lang="en-US" dirty="0"/>
              <a:t>To change images on this slide, select a picture and delete it. Then click the Insert Picture icon</a:t>
            </a:r>
            <a:r>
              <a:rPr lang="en-US" baseline="0" dirty="0"/>
              <a:t> </a:t>
            </a:r>
            <a:r>
              <a:rPr lang="en-US" dirty="0"/>
              <a:t>in the placeholder to insert your own image.</a:t>
            </a:r>
          </a:p>
        </p:txBody>
      </p:sp>
      <p:sp>
        <p:nvSpPr>
          <p:cNvPr id="4" name="Slide Number Placeholder 3"/>
          <p:cNvSpPr>
            <a:spLocks noGrp="1"/>
          </p:cNvSpPr>
          <p:nvPr>
            <p:ph type="sldNum" sz="quarter" idx="10"/>
          </p:nvPr>
        </p:nvSpPr>
        <p:spPr/>
        <p:txBody>
          <a:bodyPr/>
          <a:lstStyle/>
          <a:p>
            <a:fld id="{5534C2EF-8A97-4DAF-B099-E567883644D6}" type="slidenum">
              <a:rPr lang="en-US" smtClean="0"/>
              <a:t>8</a:t>
            </a:fld>
            <a:endParaRPr lang="en-US"/>
          </a:p>
        </p:txBody>
      </p:sp>
    </p:spTree>
    <p:extLst>
      <p:ext uri="{BB962C8B-B14F-4D97-AF65-F5344CB8AC3E}">
        <p14:creationId xmlns:p14="http://schemas.microsoft.com/office/powerpoint/2010/main" val="39031514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Title 1"/>
          <p:cNvSpPr>
            <a:spLocks noGrp="1"/>
          </p:cNvSpPr>
          <p:nvPr>
            <p:ph type="ctrTitle"/>
          </p:nvPr>
        </p:nvSpPr>
        <p:spPr>
          <a:xfrm>
            <a:off x="838200" y="533400"/>
            <a:ext cx="8458200" cy="1828800"/>
          </a:xfrm>
        </p:spPr>
        <p:txBody>
          <a:bodyPr anchor="b">
            <a:norm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838200" y="2438400"/>
            <a:ext cx="7086600" cy="914400"/>
          </a:xfrm>
        </p:spPr>
        <p:txBody>
          <a:bodyPr>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wo Pictures with Captions">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791200"/>
            <a:ext cx="8115419" cy="701674"/>
          </a:xfrm>
        </p:spPr>
        <p:txBody>
          <a:bodyPr vert="horz" lIns="91440" tIns="45720" rIns="91440" bIns="45720" rtlCol="0" anchor="b">
            <a:normAutofit/>
          </a:bodyPr>
          <a:lstStyle>
            <a:lvl1pPr>
              <a:defRPr lang="en-US" sz="2400">
                <a:solidFill>
                  <a:schemeClr val="accent1"/>
                </a:solidFill>
              </a:defRPr>
            </a:lvl1pPr>
          </a:lstStyle>
          <a:p>
            <a:pPr lvl="0"/>
            <a:r>
              <a:rPr lang="en-US"/>
              <a:t>Click to edit Master title style</a:t>
            </a:r>
            <a:endParaRPr lang="en-US" dirty="0"/>
          </a:p>
        </p:txBody>
      </p:sp>
      <p:sp>
        <p:nvSpPr>
          <p:cNvPr id="7" name="Freeform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p>
        </p:txBody>
      </p:sp>
      <p:sp>
        <p:nvSpPr>
          <p:cNvPr id="17" name="Text Placeholder 16"/>
          <p:cNvSpPr>
            <a:spLocks noGrp="1"/>
          </p:cNvSpPr>
          <p:nvPr>
            <p:ph type="body" sz="quarter" idx="14"/>
          </p:nvPr>
        </p:nvSpPr>
        <p:spPr>
          <a:xfrm>
            <a:off x="1028581"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Click to edit Master text styles</a:t>
            </a:r>
          </a:p>
        </p:txBody>
      </p:sp>
      <p:sp>
        <p:nvSpPr>
          <p:cNvPr id="18" name="Freeform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endParaRPr lang="en-US" dirty="0"/>
          </a:p>
        </p:txBody>
      </p:sp>
      <p:sp>
        <p:nvSpPr>
          <p:cNvPr id="20" name="Text Placeholder 16"/>
          <p:cNvSpPr>
            <a:spLocks noGrp="1"/>
          </p:cNvSpPr>
          <p:nvPr>
            <p:ph type="body" sz="quarter" idx="16"/>
          </p:nvPr>
        </p:nvSpPr>
        <p:spPr>
          <a:xfrm>
            <a:off x="5566714"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Click to edit Master text styles</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hree Pictures with Caption">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305424"/>
            <a:ext cx="8104083" cy="579921"/>
          </a:xfrm>
        </p:spPr>
        <p:txBody>
          <a:bodyPr>
            <a:normAutofit/>
          </a:bodyPr>
          <a:lstStyle>
            <a:lvl1pPr>
              <a:defRPr sz="2400">
                <a:solidFill>
                  <a:schemeClr val="accent1"/>
                </a:solidFill>
              </a:defRPr>
            </a:lvl1pPr>
          </a:lstStyle>
          <a:p>
            <a:r>
              <a:rPr lang="en-US"/>
              <a:t>Click to edit Master title style</a:t>
            </a:r>
            <a:endParaRPr lang="en-US" dirty="0"/>
          </a:p>
        </p:txBody>
      </p:sp>
      <p:sp>
        <p:nvSpPr>
          <p:cNvPr id="7" name="Freeform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p>
        </p:txBody>
      </p:sp>
      <p:sp>
        <p:nvSpPr>
          <p:cNvPr id="18" name="Freeform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2" name="Freeform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endParaRPr lang="en-US" dirty="0"/>
          </a:p>
        </p:txBody>
      </p:sp>
      <p:sp>
        <p:nvSpPr>
          <p:cNvPr id="17" name="Text Placeholder 16"/>
          <p:cNvSpPr>
            <a:spLocks noGrp="1"/>
          </p:cNvSpPr>
          <p:nvPr>
            <p:ph type="body" sz="quarter" idx="14"/>
          </p:nvPr>
        </p:nvSpPr>
        <p:spPr>
          <a:xfrm>
            <a:off x="1028581" y="5919255"/>
            <a:ext cx="8104082" cy="497420"/>
          </a:xfrm>
        </p:spPr>
        <p:txBody>
          <a:bodyPr>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Click to edit Master text styles</a:t>
            </a:r>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ive Pictures">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2" name="Title 1"/>
          <p:cNvSpPr>
            <a:spLocks noGrp="1"/>
          </p:cNvSpPr>
          <p:nvPr>
            <p:ph type="title"/>
          </p:nvPr>
        </p:nvSpPr>
        <p:spPr>
          <a:xfrm>
            <a:off x="9677400" y="365126"/>
            <a:ext cx="2133600" cy="1539874"/>
          </a:xfrm>
        </p:spPr>
        <p:txBody>
          <a:bodyPr vert="horz" lIns="91440" tIns="45720" rIns="91440" bIns="45720" rtlCol="0" anchor="b">
            <a:normAutofit/>
          </a:bodyPr>
          <a:lstStyle>
            <a:lvl1pPr>
              <a:defRPr lang="en-US" sz="2400">
                <a:solidFill>
                  <a:schemeClr val="accent1"/>
                </a:solidFill>
              </a:defRPr>
            </a:lvl1pPr>
          </a:lstStyle>
          <a:p>
            <a:pPr lvl="0"/>
            <a:r>
              <a:rPr lang="en-US"/>
              <a:t>Click to edit Master title style</a:t>
            </a:r>
          </a:p>
        </p:txBody>
      </p:sp>
      <p:sp>
        <p:nvSpPr>
          <p:cNvPr id="8" name="Freeform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 name="Picture Placeholder 8" descr="An empty placeholder to add an image. Click on the placeholder and select the image that you wish to add"/>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endParaRPr lang="en-US" dirty="0"/>
          </a:p>
        </p:txBody>
      </p:sp>
      <p:sp>
        <p:nvSpPr>
          <p:cNvPr id="10" name="Freeform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Picture Placeholder 10" descr="An empty placeholder to add an image. Click on the placeholder and select the image that you wish to add"/>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2" name="Freeform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4" name="Freeform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endParaRPr lang="en-US" dirty="0"/>
          </a:p>
        </p:txBody>
      </p:sp>
      <p:sp>
        <p:nvSpPr>
          <p:cNvPr id="20" name="Freeform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 name="Picture Placeholder 20" descr="An empty placeholder to add an image. Click on the placeholder and select the image that you wish to add"/>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10/10/2024</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65125"/>
            <a:ext cx="1828799" cy="49403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24000" y="365125"/>
            <a:ext cx="6858000" cy="4940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10/10/2024</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10/10/2024</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Title 1"/>
          <p:cNvSpPr>
            <a:spLocks noGrp="1"/>
          </p:cNvSpPr>
          <p:nvPr>
            <p:ph type="title"/>
          </p:nvPr>
        </p:nvSpPr>
        <p:spPr>
          <a:xfrm>
            <a:off x="3352800" y="533400"/>
            <a:ext cx="7315200" cy="1828800"/>
          </a:xfrm>
        </p:spPr>
        <p:txBody>
          <a:bodyPr anchor="b">
            <a:normAutofit/>
          </a:bodyPr>
          <a:lstStyle>
            <a:lvl1pPr>
              <a:defRPr sz="4400"/>
            </a:lvl1pPr>
          </a:lstStyle>
          <a:p>
            <a:r>
              <a:rPr lang="en-US"/>
              <a:t>Click to edit Master title style</a:t>
            </a:r>
          </a:p>
        </p:txBody>
      </p:sp>
      <p:sp>
        <p:nvSpPr>
          <p:cNvPr id="3" name="Text Placeholder 2"/>
          <p:cNvSpPr>
            <a:spLocks noGrp="1"/>
          </p:cNvSpPr>
          <p:nvPr>
            <p:ph type="body" idx="1"/>
          </p:nvPr>
        </p:nvSpPr>
        <p:spPr>
          <a:xfrm>
            <a:off x="3352800" y="2438400"/>
            <a:ext cx="5486400" cy="914400"/>
          </a:xfrm>
        </p:spPr>
        <p:txBody>
          <a:bodyPr>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825625"/>
            <a:ext cx="438912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78880" y="1825625"/>
            <a:ext cx="438912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10/10/2024</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52400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4000" y="2624666"/>
            <a:ext cx="4389120" cy="26754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7888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624666"/>
            <a:ext cx="4389120" cy="26754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7FC8593D-7C47-471E-A8DF-97AC4FFD13F5}" type="datetimeFigureOut">
              <a:rPr lang="en-US" smtClean="0"/>
              <a:t>10/10/2024</a:t>
            </a:fld>
            <a:endParaRPr lang="en-US"/>
          </a:p>
        </p:txBody>
      </p:sp>
      <p:sp>
        <p:nvSpPr>
          <p:cNvPr id="9" name="Slide Number Placeholder 8"/>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7FC8593D-7C47-471E-A8DF-97AC4FFD13F5}" type="datetimeFigureOut">
              <a:rPr lang="en-US" smtClean="0"/>
              <a:t>10/10/2024</a:t>
            </a:fld>
            <a:endParaRPr lang="en-US"/>
          </a:p>
        </p:txBody>
      </p:sp>
      <p:sp>
        <p:nvSpPr>
          <p:cNvPr id="5" name="Slide Number Placeholder 4"/>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7FC8593D-7C47-471E-A8DF-97AC4FFD13F5}" type="datetimeFigureOut">
              <a:rPr lang="en-US" smtClean="0"/>
              <a:t>10/10/2024</a:t>
            </a:fld>
            <a:endParaRPr lang="en-US"/>
          </a:p>
        </p:txBody>
      </p:sp>
      <p:sp>
        <p:nvSpPr>
          <p:cNvPr id="4" name="Slide Number Placeholder 3"/>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724400" y="1828800"/>
            <a:ext cx="5943600" cy="3476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23999" y="1828800"/>
            <a:ext cx="2926080" cy="3476625"/>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10/10/2024</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Freeform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12" name="Picture Placeholder 11" descr="An empty placeholder to add an image. Click on the placeholder and select the image that you wish to add"/>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010400" y="2245995"/>
            <a:ext cx="3657600" cy="219456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10/10/2024</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Title Placeholder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100">
                <a:solidFill>
                  <a:schemeClr val="tx1"/>
                </a:solidFill>
              </a:defRPr>
            </a:lvl1pPr>
          </a:lstStyle>
          <a:p>
            <a:r>
              <a:rPr lang="en-US" dirty="0"/>
              <a:t>Add a footer</a:t>
            </a:r>
          </a:p>
        </p:txBody>
      </p:sp>
      <p:sp>
        <p:nvSpPr>
          <p:cNvPr id="4" name="Date Placeholder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100">
                <a:solidFill>
                  <a:schemeClr val="tx1"/>
                </a:solidFill>
              </a:defRPr>
            </a:lvl1pPr>
          </a:lstStyle>
          <a:p>
            <a:fld id="{7FC8593D-7C47-471E-A8DF-97AC4FFD13F5}" type="datetimeFigureOut">
              <a:rPr lang="en-US" smtClean="0"/>
              <a:pPr/>
              <a:t>10/10/2024</a:t>
            </a:fld>
            <a:endParaRPr lang="en-US" dirty="0"/>
          </a:p>
        </p:txBody>
      </p:sp>
      <p:sp>
        <p:nvSpPr>
          <p:cNvPr id="6" name="Slide Number Placeholder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100">
                <a:solidFill>
                  <a:schemeClr val="tx1"/>
                </a:solidFill>
              </a:defRPr>
            </a:lvl1pPr>
          </a:lstStyle>
          <a:p>
            <a:fld id="{289D71E3-7D81-4C24-B9D8-6B108755C64C}" type="slidenum">
              <a:rPr lang="en-US" smtClean="0"/>
              <a:pPr/>
              <a:t>‹#›</a:t>
            </a:fld>
            <a:endParaRPr lang="en-US" dirty="0"/>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6.xml"/><Relationship Id="rId5" Type="http://schemas.microsoft.com/office/2007/relationships/hdphoto" Target="../media/hdphoto2.wdp"/><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6.xml"/><Relationship Id="rId5" Type="http://schemas.microsoft.com/office/2007/relationships/hdphoto" Target="../media/hdphoto2.wdp"/><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6.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9.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9.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533400"/>
            <a:ext cx="9982200" cy="1828800"/>
          </a:xfrm>
        </p:spPr>
        <p:txBody>
          <a:bodyPr>
            <a:normAutofit/>
          </a:bodyPr>
          <a:lstStyle/>
          <a:p>
            <a:pPr algn="ctr">
              <a:lnSpc>
                <a:spcPct val="100000"/>
              </a:lnSpc>
              <a:spcBef>
                <a:spcPts val="600"/>
              </a:spcBef>
              <a:spcAft>
                <a:spcPts val="600"/>
              </a:spcAft>
            </a:pPr>
            <a:r>
              <a:rPr lang="en-US" b="1" dirty="0">
                <a:solidFill>
                  <a:srgbClr val="E88C2C"/>
                </a:solidFill>
              </a:rPr>
              <a:t>BÀI 2: </a:t>
            </a:r>
            <a:br>
              <a:rPr lang="en-US" b="1" dirty="0">
                <a:solidFill>
                  <a:srgbClr val="E88C2C"/>
                </a:solidFill>
              </a:rPr>
            </a:br>
            <a:r>
              <a:rPr lang="nl-NL" b="1" dirty="0" smtClean="0">
                <a:solidFill>
                  <a:srgbClr val="E88C2C"/>
                </a:solidFill>
              </a:rPr>
              <a:t>PHẦN MỀM MÁY TÍNH</a:t>
            </a:r>
            <a:endParaRPr lang="en-US" b="1" dirty="0">
              <a:solidFill>
                <a:srgbClr val="E88C2C"/>
              </a:solidFill>
            </a:endParaRPr>
          </a:p>
        </p:txBody>
      </p:sp>
      <p:sp>
        <p:nvSpPr>
          <p:cNvPr id="3" name="Subtitle 2"/>
          <p:cNvSpPr>
            <a:spLocks noGrp="1"/>
          </p:cNvSpPr>
          <p:nvPr>
            <p:ph type="subTitle" idx="1"/>
          </p:nvPr>
        </p:nvSpPr>
        <p:spPr>
          <a:xfrm>
            <a:off x="1752600" y="2716427"/>
            <a:ext cx="7086600" cy="685800"/>
          </a:xfrm>
        </p:spPr>
        <p:txBody>
          <a:bodyPr/>
          <a:lstStyle/>
          <a:p>
            <a:pPr algn="ctr"/>
            <a:endParaRPr lang="en-US" sz="2800" dirty="0">
              <a:solidFill>
                <a:schemeClr val="tx2"/>
              </a:solidFill>
            </a:endParaRPr>
          </a:p>
        </p:txBody>
      </p:sp>
    </p:spTree>
    <p:extLst>
      <p:ext uri="{BB962C8B-B14F-4D97-AF65-F5344CB8AC3E}">
        <p14:creationId xmlns:p14="http://schemas.microsoft.com/office/powerpoint/2010/main" val="279804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1371600"/>
            <a:ext cx="10439400" cy="3333477"/>
          </a:xfrm>
          <a:prstGeom prst="rect">
            <a:avLst/>
          </a:prstGeom>
        </p:spPr>
        <p:txBody>
          <a:bodyPr wrap="square">
            <a:spAutoFit/>
          </a:bodyPr>
          <a:lstStyle/>
          <a:p>
            <a:pPr algn="just">
              <a:lnSpc>
                <a:spcPct val="115000"/>
              </a:lnSpc>
              <a:spcBef>
                <a:spcPts val="600"/>
              </a:spcBef>
              <a:spcAft>
                <a:spcPts val="600"/>
              </a:spcAft>
            </a:pPr>
            <a:r>
              <a:rPr lang="en-US" sz="2800" smtClean="0">
                <a:solidFill>
                  <a:srgbClr val="000000"/>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Phần mềm ứng dụng giúp con người thực hiện những công việc </a:t>
            </a:r>
            <a:r>
              <a:rPr lang="en-US" sz="2800">
                <a:latin typeface="Times New Roman" panose="02020603050405020304" pitchFamily="18" charset="0"/>
                <a:ea typeface="Times New Roman" panose="02020603050405020304" pitchFamily="18" charset="0"/>
              </a:rPr>
              <a:t>cụ</a:t>
            </a:r>
            <a:r>
              <a:rPr lang="en-US" sz="2800">
                <a:solidFill>
                  <a:srgbClr val="000000"/>
                </a:solidFill>
                <a:latin typeface="Times New Roman" panose="02020603050405020304" pitchFamily="18" charset="0"/>
                <a:ea typeface="Times New Roman" panose="02020603050405020304" pitchFamily="18" charset="0"/>
              </a:rPr>
              <a:t> thể, thể hiện được lợi ích của máy tính.</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a:solidFill>
                  <a:srgbClr val="000000"/>
                </a:solidFill>
                <a:latin typeface="Times New Roman" panose="02020603050405020304" pitchFamily="18" charset="0"/>
                <a:ea typeface="Times New Roman" panose="02020603050405020304" pitchFamily="18" charset="0"/>
              </a:rPr>
              <a:t>- Một số phần mềm ứng dụng: phần mềm soạn thảo văn bản, phần mềm sơ đồ tư duy, phần mềm lập trình trực quan Scratch, trình duyệt, …</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a:solidFill>
                  <a:srgbClr val="000000"/>
                </a:solidFill>
                <a:latin typeface="Times New Roman" panose="02020603050405020304" pitchFamily="18" charset="0"/>
                <a:ea typeface="Times New Roman" panose="02020603050405020304" pitchFamily="18" charset="0"/>
              </a:rPr>
              <a:t>- Phần mềm ứng dụng hỗ trợ tạo và xử lí một số loại dữ liệu nhất định, với định dạng tệp riêng, được nhận ra nhờ phần mở rộng</a:t>
            </a:r>
            <a:r>
              <a:rPr lang="en-US" sz="2800" smtClean="0">
                <a:solidFill>
                  <a:srgbClr val="000000"/>
                </a:solidFill>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
        <p:nvSpPr>
          <p:cNvPr id="4" name="Rectangle 3"/>
          <p:cNvSpPr/>
          <p:nvPr/>
        </p:nvSpPr>
        <p:spPr>
          <a:xfrm>
            <a:off x="1053152" y="304800"/>
            <a:ext cx="5471370" cy="613245"/>
          </a:xfrm>
          <a:prstGeom prst="rect">
            <a:avLst/>
          </a:prstGeom>
        </p:spPr>
        <p:txBody>
          <a:bodyPr wrap="none">
            <a:spAutoFit/>
          </a:bodyPr>
          <a:lstStyle/>
          <a:p>
            <a:pPr algn="just">
              <a:lnSpc>
                <a:spcPct val="115000"/>
              </a:lnSpc>
              <a:spcBef>
                <a:spcPts val="600"/>
              </a:spcBef>
              <a:spcAft>
                <a:spcPts val="600"/>
              </a:spcAft>
            </a:pPr>
            <a:r>
              <a:rPr lang="en-US" sz="3200" b="1">
                <a:solidFill>
                  <a:srgbClr val="0070C0"/>
                </a:solidFill>
                <a:latin typeface="Times New Roman" panose="02020603050405020304" pitchFamily="18" charset="0"/>
                <a:ea typeface="Times New Roman" panose="02020603050405020304" pitchFamily="18" charset="0"/>
              </a:rPr>
              <a:t>2. PHẦN MỀM ỨNG DỤNG  </a:t>
            </a:r>
            <a:endParaRPr lang="en-US" sz="3200">
              <a:solidFill>
                <a:srgbClr val="0070C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46567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90600" y="1066800"/>
            <a:ext cx="10439400" cy="3487365"/>
          </a:xfrm>
          <a:prstGeom prst="rect">
            <a:avLst/>
          </a:prstGeom>
        </p:spPr>
        <p:txBody>
          <a:bodyPr wrap="square">
            <a:spAutoFit/>
          </a:bodyPr>
          <a:lstStyle/>
          <a:p>
            <a:pPr algn="just">
              <a:lnSpc>
                <a:spcPct val="115000"/>
              </a:lnSpc>
              <a:spcBef>
                <a:spcPts val="600"/>
              </a:spcBef>
              <a:spcAft>
                <a:spcPts val="600"/>
              </a:spcAft>
            </a:pPr>
            <a:r>
              <a:rPr lang="en-US" sz="2800" smtClean="0">
                <a:solidFill>
                  <a:srgbClr val="000000"/>
                </a:solidFill>
                <a:latin typeface="Times New Roman" panose="02020603050405020304" pitchFamily="18" charset="0"/>
                <a:ea typeface="Times New Roman" panose="02020603050405020304" pitchFamily="18" charset="0"/>
              </a:rPr>
              <a:t>- Phần </a:t>
            </a:r>
            <a:r>
              <a:rPr lang="en-US" sz="2800">
                <a:solidFill>
                  <a:srgbClr val="000000"/>
                </a:solidFill>
                <a:latin typeface="Times New Roman" panose="02020603050405020304" pitchFamily="18" charset="0"/>
                <a:ea typeface="Times New Roman" panose="02020603050405020304" pitchFamily="18" charset="0"/>
              </a:rPr>
              <a:t>mở rộng gồm những kí tự sau dấu chấm cuối cùng trong tên tệp</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a:solidFill>
                  <a:srgbClr val="000000"/>
                </a:solidFill>
                <a:latin typeface="Times New Roman" panose="02020603050405020304" pitchFamily="18" charset="0"/>
                <a:ea typeface="Times New Roman" panose="02020603050405020304" pitchFamily="18" charset="0"/>
              </a:rPr>
              <a:t>- Ví dụ: TapLamVan.docx</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b="1" i="1">
                <a:solidFill>
                  <a:srgbClr val="C00000"/>
                </a:solidFill>
                <a:latin typeface="Times New Roman" panose="02020603050405020304" pitchFamily="18" charset="0"/>
                <a:ea typeface="Times New Roman" panose="02020603050405020304" pitchFamily="18" charset="0"/>
              </a:rPr>
              <a:t>Chú ý: </a:t>
            </a:r>
            <a:r>
              <a:rPr lang="en-US" sz="2800">
                <a:solidFill>
                  <a:srgbClr val="000000"/>
                </a:solidFill>
                <a:latin typeface="Times New Roman" panose="02020603050405020304" pitchFamily="18" charset="0"/>
                <a:ea typeface="Times New Roman" panose="02020603050405020304" pitchFamily="18" charset="0"/>
              </a:rPr>
              <a:t>Phần mở rộng của tệp thông thường có từ một đến ba kí tự. Tuy nhiên, có một số phần mềm ứng dụng cho phép phần mở rộng nhiều hơn ba kí tự. </a:t>
            </a:r>
            <a:endParaRPr lang="en-US" sz="2800" smtClean="0">
              <a:solidFill>
                <a:srgbClr val="000000"/>
              </a:solidFill>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smtClean="0">
                <a:solidFill>
                  <a:srgbClr val="000000"/>
                </a:solidFill>
                <a:latin typeface="Times New Roman" panose="02020603050405020304" pitchFamily="18" charset="0"/>
                <a:ea typeface="Times New Roman" panose="02020603050405020304" pitchFamily="18" charset="0"/>
              </a:rPr>
              <a:t>Ví </a:t>
            </a:r>
            <a:r>
              <a:rPr lang="en-US" sz="2800">
                <a:solidFill>
                  <a:srgbClr val="000000"/>
                </a:solidFill>
                <a:latin typeface="Times New Roman" panose="02020603050405020304" pitchFamily="18" charset="0"/>
                <a:ea typeface="Times New Roman" panose="02020603050405020304" pitchFamily="18" charset="0"/>
              </a:rPr>
              <a:t>dụ: “.docx”, “.html”</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43246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9829800" cy="625474"/>
          </a:xfrm>
        </p:spPr>
        <p:txBody>
          <a:bodyPr/>
          <a:lstStyle/>
          <a:p>
            <a:pPr algn="ctr"/>
            <a:r>
              <a:rPr lang="en-US" b="1">
                <a:solidFill>
                  <a:srgbClr val="C00000"/>
                </a:solidFill>
                <a:latin typeface="Times New Roman" panose="02020603050405020304" pitchFamily="18" charset="0"/>
                <a:ea typeface="Times New Roman" panose="02020603050405020304" pitchFamily="18" charset="0"/>
              </a:rPr>
              <a:t>Ghi </a:t>
            </a:r>
            <a:r>
              <a:rPr lang="en-US" b="1" smtClean="0">
                <a:solidFill>
                  <a:srgbClr val="C00000"/>
                </a:solidFill>
                <a:latin typeface="Times New Roman" panose="02020603050405020304" pitchFamily="18" charset="0"/>
                <a:ea typeface="Times New Roman" panose="02020603050405020304" pitchFamily="18" charset="0"/>
              </a:rPr>
              <a:t>nhớ</a:t>
            </a:r>
            <a:endParaRPr lang="en-US">
              <a:solidFill>
                <a:srgbClr val="C00000"/>
              </a:solidFill>
            </a:endParaRPr>
          </a:p>
        </p:txBody>
      </p:sp>
      <p:sp>
        <p:nvSpPr>
          <p:cNvPr id="3" name="Rectangle 2"/>
          <p:cNvSpPr/>
          <p:nvPr/>
        </p:nvSpPr>
        <p:spPr>
          <a:xfrm>
            <a:off x="1524000" y="1447800"/>
            <a:ext cx="9601200" cy="3219343"/>
          </a:xfrm>
          <a:prstGeom prst="rect">
            <a:avLst/>
          </a:prstGeom>
        </p:spPr>
        <p:txBody>
          <a:bodyPr wrap="square">
            <a:spAutoFit/>
          </a:bodyPr>
          <a:lstStyle/>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Phần mềm ứng dụng là các chương trình máy tính cho phép người sử dụng thực hiện những công việc cụ thể và thường xử lí những loại dữ liệu cụ thể</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Loại tệp được nhận biết nhờ phần mở rộng, gồm những kí tự sau dấu chấm cuối cùng trong tên tệp. Loại tệp cũng cho biết phần mềm ứng dụng nào có thể được dùng với nó.</a:t>
            </a:r>
          </a:p>
        </p:txBody>
      </p:sp>
    </p:spTree>
    <p:extLst>
      <p:ext uri="{BB962C8B-B14F-4D97-AF65-F5344CB8AC3E}">
        <p14:creationId xmlns:p14="http://schemas.microsoft.com/office/powerpoint/2010/main" val="772765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0" y="508180"/>
            <a:ext cx="2337499" cy="646331"/>
          </a:xfrm>
          <a:prstGeom prst="rect">
            <a:avLst/>
          </a:prstGeom>
        </p:spPr>
        <p:txBody>
          <a:bodyPr vert="horz" lIns="91440" tIns="45720" rIns="91440" bIns="45720" rtlCol="0" anchor="ctr">
            <a:normAutofit/>
          </a:bodyPr>
          <a:lstStyle/>
          <a:p>
            <a:pPr algn="ctr" eaLnBrk="1" hangingPunct="1">
              <a:lnSpc>
                <a:spcPct val="90000"/>
              </a:lnSpc>
            </a:pPr>
            <a:r>
              <a:rPr lang="en-US" sz="4000">
                <a:solidFill>
                  <a:srgbClr val="FF3399"/>
                </a:solidFill>
                <a:latin typeface="Times New Roman" panose="02020603050405020304" pitchFamily="18" charset="0"/>
                <a:ea typeface="+mj-ea"/>
                <a:cs typeface="Times New Roman" panose="02020603050405020304" pitchFamily="18" charset="0"/>
              </a:rPr>
              <a:t>Vận dụng</a:t>
            </a:r>
          </a:p>
        </p:txBody>
      </p:sp>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47674" y1="77608" x2="47674" y2="77608"/>
                      </a14:backgroundRemoval>
                    </a14:imgEffect>
                  </a14:imgLayer>
                </a14:imgProps>
              </a:ext>
            </a:extLst>
          </a:blip>
          <a:srcRect l="28604" t="12170" r="26744" b="9944"/>
          <a:stretch/>
        </p:blipFill>
        <p:spPr>
          <a:xfrm>
            <a:off x="3505200" y="325113"/>
            <a:ext cx="838200" cy="1012463"/>
          </a:xfrm>
          <a:prstGeom prst="rect">
            <a:avLst/>
          </a:prstGeom>
        </p:spPr>
      </p:pic>
      <p:sp>
        <p:nvSpPr>
          <p:cNvPr id="6" name="Rectangle 1"/>
          <p:cNvSpPr>
            <a:spLocks noChangeArrowheads="1"/>
          </p:cNvSpPr>
          <p:nvPr/>
        </p:nvSpPr>
        <p:spPr bwMode="auto">
          <a:xfrm>
            <a:off x="2057400" y="1600200"/>
            <a:ext cx="8229600" cy="4001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Aft>
                <a:spcPts val="600"/>
              </a:spcAft>
              <a:buClrTx/>
              <a:buSzTx/>
              <a:buFontTx/>
              <a:buNone/>
              <a:tabLst/>
            </a:pPr>
            <a:r>
              <a:rPr lang="en-US" altLang="en-US" sz="2800" b="1">
                <a:latin typeface="Times New Roman" panose="02020603050405020304" pitchFamily="18" charset="0"/>
                <a:ea typeface="Times New Roman" panose="02020603050405020304" pitchFamily="18" charset="0"/>
              </a:rPr>
              <a:t>1. Em hãy chỉ ra các phần mềm ứng dụng trong các phương án sau:</a:t>
            </a:r>
          </a:p>
          <a:p>
            <a:pPr marL="0" marR="0" lvl="0" indent="0" algn="just" defTabSz="914400" rtl="0" eaLnBrk="0" fontAlgn="base" latinLnBrk="0" hangingPunct="0">
              <a:lnSpc>
                <a:spcPct val="100000"/>
              </a:lnSpc>
              <a:spcAft>
                <a:spcPts val="600"/>
              </a:spcAft>
              <a:buClrTx/>
              <a:buSzTx/>
              <a:buFontTx/>
              <a:buNone/>
              <a:tabLst/>
            </a:pPr>
            <a:r>
              <a:rPr lang="en-US" altLang="en-US" sz="2800" smtClean="0">
                <a:latin typeface="Times New Roman" panose="02020603050405020304" pitchFamily="18" charset="0"/>
                <a:ea typeface="Times New Roman" panose="02020603050405020304" pitchFamily="18" charset="0"/>
              </a:rPr>
              <a:t>A. Linux              </a:t>
            </a:r>
          </a:p>
          <a:p>
            <a:pPr marL="0" marR="0" lvl="0" indent="0" algn="just" defTabSz="914400" rtl="0" eaLnBrk="0" fontAlgn="base" latinLnBrk="0" hangingPunct="0">
              <a:lnSpc>
                <a:spcPct val="100000"/>
              </a:lnSpc>
              <a:spcAft>
                <a:spcPts val="600"/>
              </a:spcAft>
              <a:buClrTx/>
              <a:buSzTx/>
              <a:buFontTx/>
              <a:buNone/>
              <a:tabLst/>
            </a:pPr>
            <a:r>
              <a:rPr lang="en-US" altLang="en-US" sz="2800" smtClean="0">
                <a:latin typeface="Times New Roman" panose="02020603050405020304" pitchFamily="18" charset="0"/>
                <a:ea typeface="Times New Roman" panose="02020603050405020304" pitchFamily="18" charset="0"/>
              </a:rPr>
              <a:t>B</a:t>
            </a:r>
            <a:r>
              <a:rPr lang="en-US" altLang="en-US" sz="2800">
                <a:latin typeface="Times New Roman" panose="02020603050405020304" pitchFamily="18" charset="0"/>
                <a:ea typeface="Times New Roman" panose="02020603050405020304" pitchFamily="18" charset="0"/>
              </a:rPr>
              <a:t>. Gmail                 </a:t>
            </a:r>
            <a:endParaRPr lang="en-US" altLang="en-US" sz="2800" smtClean="0">
              <a:latin typeface="Times New Roman" panose="02020603050405020304" pitchFamily="18" charset="0"/>
              <a:ea typeface="Times New Roman" panose="02020603050405020304" pitchFamily="18" charset="0"/>
            </a:endParaRPr>
          </a:p>
          <a:p>
            <a:pPr marL="0" marR="0" lvl="0" indent="0" algn="just" defTabSz="914400" rtl="0" eaLnBrk="0" fontAlgn="base" latinLnBrk="0" hangingPunct="0">
              <a:lnSpc>
                <a:spcPct val="100000"/>
              </a:lnSpc>
              <a:spcAft>
                <a:spcPts val="600"/>
              </a:spcAft>
              <a:buClrTx/>
              <a:buSzTx/>
              <a:buFontTx/>
              <a:buNone/>
              <a:tabLst/>
            </a:pPr>
            <a:r>
              <a:rPr lang="en-US" altLang="en-US" sz="2800" smtClean="0">
                <a:latin typeface="Times New Roman" panose="02020603050405020304" pitchFamily="18" charset="0"/>
                <a:ea typeface="Times New Roman" panose="02020603050405020304" pitchFamily="18" charset="0"/>
              </a:rPr>
              <a:t>C</a:t>
            </a:r>
            <a:r>
              <a:rPr lang="en-US" altLang="en-US" sz="2800">
                <a:latin typeface="Times New Roman" panose="02020603050405020304" pitchFamily="18" charset="0"/>
                <a:ea typeface="Times New Roman" panose="02020603050405020304" pitchFamily="18" charset="0"/>
              </a:rPr>
              <a:t>. UnikeyNT</a:t>
            </a:r>
          </a:p>
          <a:p>
            <a:pPr marL="0" marR="0" lvl="0" indent="0" algn="just" defTabSz="914400" rtl="0" eaLnBrk="0" fontAlgn="base" latinLnBrk="0" hangingPunct="0">
              <a:lnSpc>
                <a:spcPct val="100000"/>
              </a:lnSpc>
              <a:spcAft>
                <a:spcPts val="600"/>
              </a:spcAft>
              <a:buClrTx/>
              <a:buSzTx/>
              <a:buFontTx/>
              <a:buNone/>
              <a:tabLst/>
            </a:pPr>
            <a:r>
              <a:rPr lang="en-US" altLang="en-US" sz="2800">
                <a:latin typeface="Times New Roman" panose="02020603050405020304" pitchFamily="18" charset="0"/>
                <a:ea typeface="Times New Roman" panose="02020603050405020304" pitchFamily="18" charset="0"/>
              </a:rPr>
              <a:t>D. Windows 8     </a:t>
            </a:r>
            <a:endParaRPr lang="en-US" altLang="en-US" sz="2800" smtClean="0">
              <a:latin typeface="Times New Roman" panose="02020603050405020304" pitchFamily="18" charset="0"/>
              <a:ea typeface="Times New Roman" panose="02020603050405020304" pitchFamily="18" charset="0"/>
            </a:endParaRPr>
          </a:p>
          <a:p>
            <a:pPr marL="0" marR="0" lvl="0" indent="0" algn="just" defTabSz="914400" rtl="0" eaLnBrk="0" fontAlgn="base" latinLnBrk="0" hangingPunct="0">
              <a:lnSpc>
                <a:spcPct val="100000"/>
              </a:lnSpc>
              <a:spcAft>
                <a:spcPts val="600"/>
              </a:spcAft>
              <a:buClrTx/>
              <a:buSzTx/>
              <a:buFontTx/>
              <a:buNone/>
              <a:tabLst/>
            </a:pPr>
            <a:r>
              <a:rPr lang="en-US" altLang="en-US" sz="2800" smtClean="0">
                <a:latin typeface="Times New Roman" panose="02020603050405020304" pitchFamily="18" charset="0"/>
                <a:ea typeface="Times New Roman" panose="02020603050405020304" pitchFamily="18" charset="0"/>
              </a:rPr>
              <a:t>E</a:t>
            </a:r>
            <a:r>
              <a:rPr lang="en-US" altLang="en-US" sz="2800">
                <a:latin typeface="Times New Roman" panose="02020603050405020304" pitchFamily="18" charset="0"/>
                <a:ea typeface="Times New Roman" panose="02020603050405020304" pitchFamily="18" charset="0"/>
              </a:rPr>
              <a:t>. Zalo       </a:t>
            </a:r>
            <a:endParaRPr lang="en-US" altLang="en-US" sz="2800" smtClean="0">
              <a:latin typeface="Times New Roman" panose="02020603050405020304" pitchFamily="18" charset="0"/>
              <a:ea typeface="Times New Roman" panose="02020603050405020304" pitchFamily="18" charset="0"/>
            </a:endParaRPr>
          </a:p>
          <a:p>
            <a:pPr marL="0" marR="0" lvl="0" indent="0" algn="just" defTabSz="914400" rtl="0" eaLnBrk="0" fontAlgn="base" latinLnBrk="0" hangingPunct="0">
              <a:lnSpc>
                <a:spcPct val="100000"/>
              </a:lnSpc>
              <a:spcAft>
                <a:spcPts val="600"/>
              </a:spcAft>
              <a:buClrTx/>
              <a:buSzTx/>
              <a:buFontTx/>
              <a:buNone/>
              <a:tabLst/>
            </a:pPr>
            <a:r>
              <a:rPr lang="en-US" altLang="en-US" sz="2800" smtClean="0">
                <a:latin typeface="Times New Roman" panose="02020603050405020304" pitchFamily="18" charset="0"/>
                <a:ea typeface="Times New Roman" panose="02020603050405020304" pitchFamily="18" charset="0"/>
              </a:rPr>
              <a:t>F</a:t>
            </a:r>
            <a:r>
              <a:rPr lang="en-US" altLang="en-US" sz="2800">
                <a:latin typeface="Times New Roman" panose="02020603050405020304" pitchFamily="18" charset="0"/>
                <a:ea typeface="Times New Roman" panose="02020603050405020304" pitchFamily="18" charset="0"/>
              </a:rPr>
              <a:t>. Windows Media Player</a:t>
            </a:r>
          </a:p>
        </p:txBody>
      </p:sp>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ackgroundRemoval t="0" b="98222" l="1000" r="98222"/>
                    </a14:imgEffect>
                  </a14:imgLayer>
                </a14:imgProps>
              </a:ext>
            </a:extLst>
          </a:blip>
          <a:stretch>
            <a:fillRect/>
          </a:stretch>
        </p:blipFill>
        <p:spPr>
          <a:xfrm>
            <a:off x="1524000" y="2743200"/>
            <a:ext cx="681251" cy="681251"/>
          </a:xfrm>
          <a:prstGeom prst="rect">
            <a:avLst/>
          </a:prstGeom>
        </p:spPr>
      </p:pic>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backgroundRemoval t="0" b="98222" l="1000" r="98222"/>
                    </a14:imgEffect>
                  </a14:imgLayer>
                </a14:imgProps>
              </a:ext>
            </a:extLst>
          </a:blip>
          <a:stretch>
            <a:fillRect/>
          </a:stretch>
        </p:blipFill>
        <p:spPr>
          <a:xfrm>
            <a:off x="1506940" y="3260121"/>
            <a:ext cx="681251" cy="681251"/>
          </a:xfrm>
          <a:prstGeom prst="rect">
            <a:avLst/>
          </a:prstGeom>
        </p:spPr>
      </p:pic>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backgroundRemoval t="0" b="98222" l="1000" r="98222"/>
                    </a14:imgEffect>
                  </a14:imgLayer>
                </a14:imgProps>
              </a:ext>
            </a:extLst>
          </a:blip>
          <a:stretch>
            <a:fillRect/>
          </a:stretch>
        </p:blipFill>
        <p:spPr>
          <a:xfrm>
            <a:off x="1487606" y="4213119"/>
            <a:ext cx="681251" cy="681251"/>
          </a:xfrm>
          <a:prstGeom prst="rect">
            <a:avLst/>
          </a:prstGeom>
        </p:spPr>
      </p:pic>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backgroundRemoval t="0" b="98222" l="1000" r="98222"/>
                    </a14:imgEffect>
                  </a14:imgLayer>
                </a14:imgProps>
              </a:ext>
            </a:extLst>
          </a:blip>
          <a:stretch>
            <a:fillRect/>
          </a:stretch>
        </p:blipFill>
        <p:spPr>
          <a:xfrm>
            <a:off x="1523999" y="4816368"/>
            <a:ext cx="681251" cy="681251"/>
          </a:xfrm>
          <a:prstGeom prst="rect">
            <a:avLst/>
          </a:prstGeom>
        </p:spPr>
      </p:pic>
    </p:spTree>
    <p:extLst>
      <p:ext uri="{BB962C8B-B14F-4D97-AF65-F5344CB8AC3E}">
        <p14:creationId xmlns:p14="http://schemas.microsoft.com/office/powerpoint/2010/main" val="3861277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0" y="508180"/>
            <a:ext cx="2337499" cy="646331"/>
          </a:xfrm>
          <a:prstGeom prst="rect">
            <a:avLst/>
          </a:prstGeom>
        </p:spPr>
        <p:txBody>
          <a:bodyPr vert="horz" lIns="91440" tIns="45720" rIns="91440" bIns="45720" rtlCol="0" anchor="ctr">
            <a:normAutofit/>
          </a:bodyPr>
          <a:lstStyle/>
          <a:p>
            <a:pPr algn="ctr" eaLnBrk="1" hangingPunct="1">
              <a:lnSpc>
                <a:spcPct val="90000"/>
              </a:lnSpc>
            </a:pPr>
            <a:r>
              <a:rPr lang="en-US" sz="4000">
                <a:solidFill>
                  <a:srgbClr val="FF3399"/>
                </a:solidFill>
                <a:latin typeface="Times New Roman" panose="02020603050405020304" pitchFamily="18" charset="0"/>
                <a:ea typeface="+mj-ea"/>
                <a:cs typeface="Times New Roman" panose="02020603050405020304" pitchFamily="18" charset="0"/>
              </a:rPr>
              <a:t>Vận dụng</a:t>
            </a:r>
          </a:p>
        </p:txBody>
      </p:sp>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47674" y1="77608" x2="47674" y2="77608"/>
                      </a14:backgroundRemoval>
                    </a14:imgEffect>
                  </a14:imgLayer>
                </a14:imgProps>
              </a:ext>
            </a:extLst>
          </a:blip>
          <a:srcRect l="28604" t="12170" r="26744" b="9944"/>
          <a:stretch/>
        </p:blipFill>
        <p:spPr>
          <a:xfrm>
            <a:off x="3505200" y="325113"/>
            <a:ext cx="838200" cy="1012463"/>
          </a:xfrm>
          <a:prstGeom prst="rect">
            <a:avLst/>
          </a:prstGeom>
        </p:spPr>
      </p:pic>
      <p:sp>
        <p:nvSpPr>
          <p:cNvPr id="6" name="Rectangle 1"/>
          <p:cNvSpPr>
            <a:spLocks noChangeArrowheads="1"/>
          </p:cNvSpPr>
          <p:nvPr/>
        </p:nvSpPr>
        <p:spPr bwMode="auto">
          <a:xfrm>
            <a:off x="1828800" y="1600200"/>
            <a:ext cx="9550400" cy="349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Aft>
                <a:spcPts val="600"/>
              </a:spcAft>
            </a:pPr>
            <a:r>
              <a:rPr lang="en-US" altLang="en-US" sz="2800" b="1">
                <a:latin typeface="Times New Roman" panose="02020603050405020304" pitchFamily="18" charset="0"/>
                <a:ea typeface="Times New Roman" panose="02020603050405020304" pitchFamily="18" charset="0"/>
              </a:rPr>
              <a:t>2. Em hãy chỉ ra các loại tệp có thể sử dụng được với Windows Media Player?</a:t>
            </a:r>
          </a:p>
          <a:p>
            <a:pPr marL="514350" indent="-514350" algn="just" eaLnBrk="0" fontAlgn="base" hangingPunct="0">
              <a:spcAft>
                <a:spcPts val="600"/>
              </a:spcAft>
              <a:buAutoNum type="alphaUcPeriod"/>
            </a:pPr>
            <a:r>
              <a:rPr lang="en-US" altLang="en-US" sz="2800" smtClean="0">
                <a:latin typeface="Times New Roman" panose="02020603050405020304" pitchFamily="18" charset="0"/>
                <a:ea typeface="Times New Roman" panose="02020603050405020304" pitchFamily="18" charset="0"/>
              </a:rPr>
              <a:t>.</a:t>
            </a:r>
            <a:r>
              <a:rPr lang="en-US" altLang="en-US" sz="2800">
                <a:latin typeface="Times New Roman" panose="02020603050405020304" pitchFamily="18" charset="0"/>
                <a:ea typeface="Times New Roman" panose="02020603050405020304" pitchFamily="18" charset="0"/>
              </a:rPr>
              <a:t>mp3       </a:t>
            </a:r>
            <a:endParaRPr lang="en-US" altLang="en-US" sz="2800" smtClean="0">
              <a:latin typeface="Times New Roman" panose="02020603050405020304" pitchFamily="18" charset="0"/>
              <a:ea typeface="Times New Roman" panose="02020603050405020304" pitchFamily="18" charset="0"/>
            </a:endParaRPr>
          </a:p>
          <a:p>
            <a:pPr algn="just" eaLnBrk="0" fontAlgn="base" hangingPunct="0">
              <a:spcAft>
                <a:spcPts val="600"/>
              </a:spcAft>
            </a:pPr>
            <a:r>
              <a:rPr lang="en-US" altLang="en-US" sz="2800" smtClean="0">
                <a:latin typeface="Times New Roman" panose="02020603050405020304" pitchFamily="18" charset="0"/>
                <a:ea typeface="Times New Roman" panose="02020603050405020304" pitchFamily="18" charset="0"/>
              </a:rPr>
              <a:t>B</a:t>
            </a:r>
            <a:r>
              <a:rPr lang="en-US" altLang="en-US" sz="2800">
                <a:latin typeface="Times New Roman" panose="02020603050405020304" pitchFamily="18" charset="0"/>
                <a:ea typeface="Times New Roman" panose="02020603050405020304" pitchFamily="18" charset="0"/>
              </a:rPr>
              <a:t>. .jpg         </a:t>
            </a:r>
            <a:endParaRPr lang="en-US" altLang="en-US" sz="2800" smtClean="0">
              <a:latin typeface="Times New Roman" panose="02020603050405020304" pitchFamily="18" charset="0"/>
              <a:ea typeface="Times New Roman" panose="02020603050405020304" pitchFamily="18" charset="0"/>
            </a:endParaRPr>
          </a:p>
          <a:p>
            <a:pPr algn="just" eaLnBrk="0" fontAlgn="base" hangingPunct="0">
              <a:spcAft>
                <a:spcPts val="600"/>
              </a:spcAft>
            </a:pPr>
            <a:r>
              <a:rPr lang="en-US" altLang="en-US" sz="2800" smtClean="0">
                <a:latin typeface="Times New Roman" panose="02020603050405020304" pitchFamily="18" charset="0"/>
                <a:ea typeface="Times New Roman" panose="02020603050405020304" pitchFamily="18" charset="0"/>
              </a:rPr>
              <a:t>C</a:t>
            </a:r>
            <a:r>
              <a:rPr lang="en-US" altLang="en-US" sz="2800">
                <a:latin typeface="Times New Roman" panose="02020603050405020304" pitchFamily="18" charset="0"/>
                <a:ea typeface="Times New Roman" panose="02020603050405020304" pitchFamily="18" charset="0"/>
              </a:rPr>
              <a:t>. .avi</a:t>
            </a:r>
          </a:p>
          <a:p>
            <a:pPr algn="just" eaLnBrk="0" fontAlgn="base" hangingPunct="0">
              <a:spcAft>
                <a:spcPts val="600"/>
              </a:spcAft>
            </a:pPr>
            <a:r>
              <a:rPr lang="en-US" altLang="en-US" sz="2800">
                <a:latin typeface="Times New Roman" panose="02020603050405020304" pitchFamily="18" charset="0"/>
                <a:ea typeface="Times New Roman" panose="02020603050405020304" pitchFamily="18" charset="0"/>
              </a:rPr>
              <a:t>D. .mp4       </a:t>
            </a:r>
            <a:endParaRPr lang="en-US" altLang="en-US" sz="2800" smtClean="0">
              <a:latin typeface="Times New Roman" panose="02020603050405020304" pitchFamily="18" charset="0"/>
              <a:ea typeface="Times New Roman" panose="02020603050405020304" pitchFamily="18" charset="0"/>
            </a:endParaRPr>
          </a:p>
          <a:p>
            <a:pPr algn="just" eaLnBrk="0" fontAlgn="base" hangingPunct="0">
              <a:spcAft>
                <a:spcPts val="600"/>
              </a:spcAft>
            </a:pPr>
            <a:r>
              <a:rPr lang="en-US" altLang="en-US" sz="2800" smtClean="0">
                <a:latin typeface="Times New Roman" panose="02020603050405020304" pitchFamily="18" charset="0"/>
                <a:ea typeface="Times New Roman" panose="02020603050405020304" pitchFamily="18" charset="0"/>
              </a:rPr>
              <a:t>E</a:t>
            </a:r>
            <a:r>
              <a:rPr lang="en-US" altLang="en-US" sz="2800">
                <a:latin typeface="Times New Roman" panose="02020603050405020304" pitchFamily="18" charset="0"/>
                <a:ea typeface="Times New Roman" panose="02020603050405020304" pitchFamily="18" charset="0"/>
              </a:rPr>
              <a:t>. .</a:t>
            </a:r>
            <a:r>
              <a:rPr lang="en-US" altLang="en-US" sz="2800" smtClean="0">
                <a:latin typeface="Times New Roman" panose="02020603050405020304" pitchFamily="18" charset="0"/>
                <a:ea typeface="Times New Roman" panose="02020603050405020304" pitchFamily="18" charset="0"/>
              </a:rPr>
              <a:t>txt</a:t>
            </a:r>
            <a:endParaRPr lang="en-US" altLang="en-US" sz="2800">
              <a:latin typeface="Times New Roman" panose="02020603050405020304" pitchFamily="18" charset="0"/>
              <a:ea typeface="Times New Roman" panose="02020603050405020304" pitchFamily="18" charset="0"/>
            </a:endParaRPr>
          </a:p>
        </p:txBody>
      </p:sp>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ackgroundRemoval t="0" b="98222" l="1000" r="98222"/>
                    </a14:imgEffect>
                  </a14:imgLayer>
                </a14:imgProps>
              </a:ext>
            </a:extLst>
          </a:blip>
          <a:stretch>
            <a:fillRect/>
          </a:stretch>
        </p:blipFill>
        <p:spPr>
          <a:xfrm>
            <a:off x="1320137" y="2298079"/>
            <a:ext cx="681251" cy="681251"/>
          </a:xfrm>
          <a:prstGeom prst="rect">
            <a:avLst/>
          </a:prstGeom>
        </p:spPr>
      </p:pic>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backgroundRemoval t="0" b="98222" l="1000" r="98222"/>
                    </a14:imgEffect>
                  </a14:imgLayer>
                </a14:imgProps>
              </a:ext>
            </a:extLst>
          </a:blip>
          <a:stretch>
            <a:fillRect/>
          </a:stretch>
        </p:blipFill>
        <p:spPr>
          <a:xfrm>
            <a:off x="1320137" y="3229875"/>
            <a:ext cx="681251" cy="681251"/>
          </a:xfrm>
          <a:prstGeom prst="rect">
            <a:avLst/>
          </a:prstGeom>
        </p:spPr>
      </p:pic>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backgroundRemoval t="0" b="98222" l="1000" r="98222"/>
                    </a14:imgEffect>
                  </a14:imgLayer>
                </a14:imgProps>
              </a:ext>
            </a:extLst>
          </a:blip>
          <a:stretch>
            <a:fillRect/>
          </a:stretch>
        </p:blipFill>
        <p:spPr>
          <a:xfrm>
            <a:off x="1333784" y="3821043"/>
            <a:ext cx="681251" cy="681251"/>
          </a:xfrm>
          <a:prstGeom prst="rect">
            <a:avLst/>
          </a:prstGeom>
        </p:spPr>
      </p:pic>
    </p:spTree>
    <p:extLst>
      <p:ext uri="{BB962C8B-B14F-4D97-AF65-F5344CB8AC3E}">
        <p14:creationId xmlns:p14="http://schemas.microsoft.com/office/powerpoint/2010/main" val="71523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275159555"/>
              </p:ext>
            </p:extLst>
          </p:nvPr>
        </p:nvGraphicFramePr>
        <p:xfrm>
          <a:off x="508288" y="1066800"/>
          <a:ext cx="11226513" cy="5398008"/>
        </p:xfrm>
        <a:graphic>
          <a:graphicData uri="http://schemas.openxmlformats.org/drawingml/2006/table">
            <a:tbl>
              <a:tblPr firstRow="1" firstCol="1" bandRow="1">
                <a:tableStyleId>{5C22544A-7EE6-4342-B048-85BDC9FD1C3A}</a:tableStyleId>
              </a:tblPr>
              <a:tblGrid>
                <a:gridCol w="1853912">
                  <a:extLst>
                    <a:ext uri="{9D8B030D-6E8A-4147-A177-3AD203B41FA5}">
                      <a16:colId xmlns:a16="http://schemas.microsoft.com/office/drawing/2014/main" val="322485306"/>
                    </a:ext>
                  </a:extLst>
                </a:gridCol>
                <a:gridCol w="4724400">
                  <a:extLst>
                    <a:ext uri="{9D8B030D-6E8A-4147-A177-3AD203B41FA5}">
                      <a16:colId xmlns:a16="http://schemas.microsoft.com/office/drawing/2014/main" val="1227362053"/>
                    </a:ext>
                  </a:extLst>
                </a:gridCol>
                <a:gridCol w="4648201">
                  <a:extLst>
                    <a:ext uri="{9D8B030D-6E8A-4147-A177-3AD203B41FA5}">
                      <a16:colId xmlns:a16="http://schemas.microsoft.com/office/drawing/2014/main" val="1550284971"/>
                    </a:ext>
                  </a:extLst>
                </a:gridCol>
              </a:tblGrid>
              <a:tr h="309472">
                <a:tc>
                  <a:txBody>
                    <a:bodyPr/>
                    <a:lstStyle/>
                    <a:p>
                      <a:pPr marL="0" marR="0" algn="ctr">
                        <a:lnSpc>
                          <a:spcPct val="115000"/>
                        </a:lnSpc>
                        <a:spcBef>
                          <a:spcPts val="600"/>
                        </a:spcBef>
                        <a:spcAft>
                          <a:spcPts val="600"/>
                        </a:spcAft>
                      </a:pPr>
                      <a:r>
                        <a:rPr lang="en-US" sz="2200">
                          <a:effectLst/>
                          <a:latin typeface="+mj-lt"/>
                        </a:rPr>
                        <a:t>Tiêu chí</a:t>
                      </a:r>
                      <a:endParaRPr lang="en-US" sz="2200">
                        <a:effectLst/>
                        <a:latin typeface="+mj-lt"/>
                        <a:ea typeface="Times New Roman" panose="02020603050405020304" pitchFamily="18" charset="0"/>
                      </a:endParaRPr>
                    </a:p>
                  </a:txBody>
                  <a:tcPr marL="57527" marR="57527" marT="0" marB="0" anchor="ctr"/>
                </a:tc>
                <a:tc>
                  <a:txBody>
                    <a:bodyPr/>
                    <a:lstStyle/>
                    <a:p>
                      <a:pPr marL="0" marR="0" algn="ctr">
                        <a:lnSpc>
                          <a:spcPct val="115000"/>
                        </a:lnSpc>
                        <a:spcBef>
                          <a:spcPts val="600"/>
                        </a:spcBef>
                        <a:spcAft>
                          <a:spcPts val="600"/>
                        </a:spcAft>
                      </a:pPr>
                      <a:r>
                        <a:rPr lang="en-US" sz="2200">
                          <a:effectLst/>
                          <a:latin typeface="+mj-lt"/>
                        </a:rPr>
                        <a:t>Hệ điều hành</a:t>
                      </a:r>
                      <a:endParaRPr lang="en-US" sz="2200">
                        <a:effectLst/>
                        <a:latin typeface="+mj-lt"/>
                        <a:ea typeface="Times New Roman" panose="02020603050405020304" pitchFamily="18" charset="0"/>
                      </a:endParaRPr>
                    </a:p>
                  </a:txBody>
                  <a:tcPr marL="57527" marR="57527" marT="0" marB="0" anchor="ctr"/>
                </a:tc>
                <a:tc>
                  <a:txBody>
                    <a:bodyPr/>
                    <a:lstStyle/>
                    <a:p>
                      <a:pPr marL="0" marR="0" algn="ctr">
                        <a:lnSpc>
                          <a:spcPct val="115000"/>
                        </a:lnSpc>
                        <a:spcBef>
                          <a:spcPts val="600"/>
                        </a:spcBef>
                        <a:spcAft>
                          <a:spcPts val="600"/>
                        </a:spcAft>
                      </a:pPr>
                      <a:r>
                        <a:rPr lang="en-US" sz="2200">
                          <a:effectLst/>
                          <a:latin typeface="+mj-lt"/>
                        </a:rPr>
                        <a:t>Phần mềm ứng dụng</a:t>
                      </a:r>
                      <a:endParaRPr lang="en-US" sz="2200">
                        <a:effectLst/>
                        <a:latin typeface="+mj-lt"/>
                        <a:ea typeface="Times New Roman" panose="02020603050405020304" pitchFamily="18" charset="0"/>
                      </a:endParaRPr>
                    </a:p>
                  </a:txBody>
                  <a:tcPr marL="57527" marR="57527" marT="0" marB="0" anchor="ctr"/>
                </a:tc>
                <a:extLst>
                  <a:ext uri="{0D108BD9-81ED-4DB2-BD59-A6C34878D82A}">
                    <a16:rowId xmlns:a16="http://schemas.microsoft.com/office/drawing/2014/main" val="1793390367"/>
                  </a:ext>
                </a:extLst>
              </a:tr>
              <a:tr h="804841">
                <a:tc>
                  <a:txBody>
                    <a:bodyPr/>
                    <a:lstStyle/>
                    <a:p>
                      <a:pPr marL="0" marR="0" algn="just">
                        <a:lnSpc>
                          <a:spcPct val="115000"/>
                        </a:lnSpc>
                        <a:spcBef>
                          <a:spcPts val="600"/>
                        </a:spcBef>
                        <a:spcAft>
                          <a:spcPts val="600"/>
                        </a:spcAft>
                      </a:pPr>
                      <a:r>
                        <a:rPr lang="en-US" sz="2200">
                          <a:effectLst/>
                          <a:latin typeface="+mj-lt"/>
                        </a:rPr>
                        <a:t>Tương tác với phần cứng</a:t>
                      </a:r>
                      <a:endParaRPr lang="en-US" sz="2200">
                        <a:effectLst/>
                        <a:latin typeface="+mj-lt"/>
                        <a:ea typeface="Times New Roman" panose="02020603050405020304" pitchFamily="18" charset="0"/>
                      </a:endParaRPr>
                    </a:p>
                  </a:txBody>
                  <a:tcPr marL="57527" marR="57527" marT="0" marB="0" anchor="ctr"/>
                </a:tc>
                <a:tc>
                  <a:txBody>
                    <a:bodyPr/>
                    <a:lstStyle/>
                    <a:p>
                      <a:pPr marL="0" marR="0" algn="just">
                        <a:lnSpc>
                          <a:spcPct val="115000"/>
                        </a:lnSpc>
                        <a:spcBef>
                          <a:spcPts val="600"/>
                        </a:spcBef>
                        <a:spcAft>
                          <a:spcPts val="600"/>
                        </a:spcAft>
                      </a:pPr>
                      <a:r>
                        <a:rPr lang="en-US" sz="2200">
                          <a:effectLst/>
                          <a:latin typeface="+mj-lt"/>
                        </a:rPr>
                        <a:t>Trực tiếp quản lí và vận hành phần cứng như bàn phím, chuột, màn hình, máy in, …</a:t>
                      </a:r>
                      <a:endParaRPr lang="en-US" sz="2200">
                        <a:effectLst/>
                        <a:latin typeface="+mj-lt"/>
                        <a:ea typeface="Times New Roman" panose="02020603050405020304" pitchFamily="18" charset="0"/>
                      </a:endParaRPr>
                    </a:p>
                  </a:txBody>
                  <a:tcPr marL="57527" marR="57527" marT="0" marB="0" anchor="ctr"/>
                </a:tc>
                <a:tc>
                  <a:txBody>
                    <a:bodyPr/>
                    <a:lstStyle/>
                    <a:p>
                      <a:pPr marL="0" marR="0" algn="just">
                        <a:lnSpc>
                          <a:spcPct val="115000"/>
                        </a:lnSpc>
                        <a:spcBef>
                          <a:spcPts val="600"/>
                        </a:spcBef>
                        <a:spcAft>
                          <a:spcPts val="600"/>
                        </a:spcAft>
                      </a:pPr>
                      <a:r>
                        <a:rPr lang="en-US" sz="2200">
                          <a:effectLst/>
                          <a:latin typeface="+mj-lt"/>
                        </a:rPr>
                        <a:t>Tương tác với phần cứng thông qua hệ điều hành.</a:t>
                      </a:r>
                      <a:endParaRPr lang="en-US" sz="2200">
                        <a:effectLst/>
                        <a:latin typeface="+mj-lt"/>
                        <a:ea typeface="Times New Roman" panose="02020603050405020304" pitchFamily="18" charset="0"/>
                      </a:endParaRPr>
                    </a:p>
                  </a:txBody>
                  <a:tcPr marL="57527" marR="57527" marT="0" marB="0" anchor="ctr"/>
                </a:tc>
                <a:extLst>
                  <a:ext uri="{0D108BD9-81ED-4DB2-BD59-A6C34878D82A}">
                    <a16:rowId xmlns:a16="http://schemas.microsoft.com/office/drawing/2014/main" val="3603537524"/>
                  </a:ext>
                </a:extLst>
              </a:tr>
              <a:tr h="565146">
                <a:tc>
                  <a:txBody>
                    <a:bodyPr/>
                    <a:lstStyle/>
                    <a:p>
                      <a:pPr marL="0" marR="0" algn="just">
                        <a:lnSpc>
                          <a:spcPct val="115000"/>
                        </a:lnSpc>
                        <a:spcBef>
                          <a:spcPts val="600"/>
                        </a:spcBef>
                        <a:spcAft>
                          <a:spcPts val="600"/>
                        </a:spcAft>
                      </a:pPr>
                      <a:r>
                        <a:rPr lang="en-US" sz="2200">
                          <a:effectLst/>
                          <a:latin typeface="+mj-lt"/>
                        </a:rPr>
                        <a:t>Sự cần thiết</a:t>
                      </a:r>
                      <a:endParaRPr lang="en-US" sz="2200">
                        <a:effectLst/>
                        <a:latin typeface="+mj-lt"/>
                        <a:ea typeface="Times New Roman" panose="02020603050405020304" pitchFamily="18" charset="0"/>
                      </a:endParaRPr>
                    </a:p>
                  </a:txBody>
                  <a:tcPr marL="57527" marR="57527" marT="0" marB="0" anchor="ctr"/>
                </a:tc>
                <a:tc>
                  <a:txBody>
                    <a:bodyPr/>
                    <a:lstStyle/>
                    <a:p>
                      <a:pPr marL="0" marR="0" algn="just">
                        <a:lnSpc>
                          <a:spcPct val="115000"/>
                        </a:lnSpc>
                        <a:spcBef>
                          <a:spcPts val="600"/>
                        </a:spcBef>
                        <a:spcAft>
                          <a:spcPts val="600"/>
                        </a:spcAft>
                      </a:pPr>
                      <a:r>
                        <a:rPr lang="en-US" sz="2200">
                          <a:effectLst/>
                          <a:latin typeface="+mj-lt"/>
                        </a:rPr>
                        <a:t>Phải cài đặt và chạy phần mềm ứng dụng </a:t>
                      </a:r>
                      <a:endParaRPr lang="en-US" sz="2200">
                        <a:effectLst/>
                        <a:latin typeface="+mj-lt"/>
                        <a:ea typeface="Times New Roman" panose="02020603050405020304" pitchFamily="18" charset="0"/>
                      </a:endParaRPr>
                    </a:p>
                  </a:txBody>
                  <a:tcPr marL="57527" marR="57527" marT="0" marB="0" anchor="ctr"/>
                </a:tc>
                <a:tc>
                  <a:txBody>
                    <a:bodyPr/>
                    <a:lstStyle/>
                    <a:p>
                      <a:pPr marL="0" marR="0" algn="just">
                        <a:lnSpc>
                          <a:spcPct val="115000"/>
                        </a:lnSpc>
                        <a:spcBef>
                          <a:spcPts val="600"/>
                        </a:spcBef>
                        <a:spcAft>
                          <a:spcPts val="600"/>
                        </a:spcAft>
                      </a:pPr>
                      <a:r>
                        <a:rPr lang="en-US" sz="2200">
                          <a:effectLst/>
                          <a:latin typeface="+mj-lt"/>
                        </a:rPr>
                        <a:t>Có thể cài đặt hoặc không tùy theo yêu cầu của người sử dụng.</a:t>
                      </a:r>
                      <a:endParaRPr lang="en-US" sz="2200">
                        <a:effectLst/>
                        <a:latin typeface="+mj-lt"/>
                        <a:ea typeface="Times New Roman" panose="02020603050405020304" pitchFamily="18" charset="0"/>
                      </a:endParaRPr>
                    </a:p>
                  </a:txBody>
                  <a:tcPr marL="57527" marR="57527" marT="0" marB="0" anchor="ctr"/>
                </a:tc>
                <a:extLst>
                  <a:ext uri="{0D108BD9-81ED-4DB2-BD59-A6C34878D82A}">
                    <a16:rowId xmlns:a16="http://schemas.microsoft.com/office/drawing/2014/main" val="795386555"/>
                  </a:ext>
                </a:extLst>
              </a:tr>
              <a:tr h="766490">
                <a:tc>
                  <a:txBody>
                    <a:bodyPr/>
                    <a:lstStyle/>
                    <a:p>
                      <a:pPr marL="0" marR="0" algn="just">
                        <a:lnSpc>
                          <a:spcPct val="115000"/>
                        </a:lnSpc>
                        <a:spcBef>
                          <a:spcPts val="600"/>
                        </a:spcBef>
                        <a:spcAft>
                          <a:spcPts val="600"/>
                        </a:spcAft>
                      </a:pPr>
                      <a:r>
                        <a:rPr lang="en-US" sz="2200">
                          <a:effectLst/>
                          <a:latin typeface="+mj-lt"/>
                        </a:rPr>
                        <a:t>Phụ thuộc</a:t>
                      </a:r>
                      <a:endParaRPr lang="en-US" sz="2200">
                        <a:effectLst/>
                        <a:latin typeface="+mj-lt"/>
                        <a:ea typeface="Times New Roman" panose="02020603050405020304" pitchFamily="18" charset="0"/>
                      </a:endParaRPr>
                    </a:p>
                  </a:txBody>
                  <a:tcPr marL="57527" marR="57527" marT="0" marB="0" anchor="ctr"/>
                </a:tc>
                <a:tc>
                  <a:txBody>
                    <a:bodyPr/>
                    <a:lstStyle/>
                    <a:p>
                      <a:pPr marL="0" marR="0" algn="just">
                        <a:lnSpc>
                          <a:spcPct val="115000"/>
                        </a:lnSpc>
                        <a:spcBef>
                          <a:spcPts val="600"/>
                        </a:spcBef>
                        <a:spcAft>
                          <a:spcPts val="600"/>
                        </a:spcAft>
                      </a:pPr>
                      <a:r>
                        <a:rPr lang="en-US" sz="2200">
                          <a:effectLst/>
                          <a:latin typeface="+mj-lt"/>
                        </a:rPr>
                        <a:t>Tạo môi trường để cài đặt và chạy phần mềm ứng dụng.</a:t>
                      </a:r>
                      <a:endParaRPr lang="en-US" sz="2200">
                        <a:effectLst/>
                        <a:latin typeface="+mj-lt"/>
                        <a:ea typeface="Times New Roman" panose="02020603050405020304" pitchFamily="18" charset="0"/>
                      </a:endParaRPr>
                    </a:p>
                  </a:txBody>
                  <a:tcPr marL="57527" marR="57527" marT="0" marB="0" anchor="ctr"/>
                </a:tc>
                <a:tc>
                  <a:txBody>
                    <a:bodyPr/>
                    <a:lstStyle/>
                    <a:p>
                      <a:pPr marL="0" marR="0" algn="just">
                        <a:lnSpc>
                          <a:spcPct val="115000"/>
                        </a:lnSpc>
                        <a:spcBef>
                          <a:spcPts val="600"/>
                        </a:spcBef>
                        <a:spcAft>
                          <a:spcPts val="600"/>
                        </a:spcAft>
                      </a:pPr>
                      <a:r>
                        <a:rPr lang="en-US" sz="2200">
                          <a:effectLst/>
                          <a:latin typeface="+mj-lt"/>
                        </a:rPr>
                        <a:t>Chạy trong môi trường hệ điều hành. Được lựa chọn phù hợp với hệ điều hành </a:t>
                      </a:r>
                      <a:endParaRPr lang="en-US" sz="2200">
                        <a:effectLst/>
                        <a:latin typeface="+mj-lt"/>
                        <a:ea typeface="Times New Roman" panose="02020603050405020304" pitchFamily="18" charset="0"/>
                      </a:endParaRPr>
                    </a:p>
                  </a:txBody>
                  <a:tcPr marL="57527" marR="57527" marT="0" marB="0" anchor="ctr"/>
                </a:tc>
                <a:extLst>
                  <a:ext uri="{0D108BD9-81ED-4DB2-BD59-A6C34878D82A}">
                    <a16:rowId xmlns:a16="http://schemas.microsoft.com/office/drawing/2014/main" val="2534632388"/>
                  </a:ext>
                </a:extLst>
              </a:tr>
              <a:tr h="1029088">
                <a:tc>
                  <a:txBody>
                    <a:bodyPr/>
                    <a:lstStyle/>
                    <a:p>
                      <a:pPr marL="0" marR="0" algn="just">
                        <a:lnSpc>
                          <a:spcPct val="115000"/>
                        </a:lnSpc>
                        <a:spcBef>
                          <a:spcPts val="600"/>
                        </a:spcBef>
                        <a:spcAft>
                          <a:spcPts val="600"/>
                        </a:spcAft>
                      </a:pPr>
                      <a:r>
                        <a:rPr lang="en-US" sz="2200">
                          <a:effectLst/>
                          <a:latin typeface="+mj-lt"/>
                        </a:rPr>
                        <a:t>Ví dụ</a:t>
                      </a:r>
                      <a:endParaRPr lang="en-US" sz="2200">
                        <a:effectLst/>
                        <a:latin typeface="+mj-lt"/>
                        <a:ea typeface="Times New Roman" panose="02020603050405020304" pitchFamily="18" charset="0"/>
                      </a:endParaRPr>
                    </a:p>
                  </a:txBody>
                  <a:tcPr marL="57527" marR="57527" marT="0" marB="0" anchor="ctr"/>
                </a:tc>
                <a:tc>
                  <a:txBody>
                    <a:bodyPr/>
                    <a:lstStyle/>
                    <a:p>
                      <a:pPr marL="0" marR="0" algn="just">
                        <a:lnSpc>
                          <a:spcPct val="115000"/>
                        </a:lnSpc>
                        <a:spcBef>
                          <a:spcPts val="600"/>
                        </a:spcBef>
                        <a:spcAft>
                          <a:spcPts val="600"/>
                        </a:spcAft>
                      </a:pPr>
                      <a:r>
                        <a:rPr lang="en-US" sz="2200">
                          <a:effectLst/>
                          <a:latin typeface="+mj-lt"/>
                        </a:rPr>
                        <a:t>Windows, Linux, MacOS, … (cho máy tính), Android, IOS, … (cho điện thoại thông minh hoặc máy tính bảng)</a:t>
                      </a:r>
                      <a:endParaRPr lang="en-US" sz="2200">
                        <a:effectLst/>
                        <a:latin typeface="+mj-lt"/>
                        <a:ea typeface="Times New Roman" panose="02020603050405020304" pitchFamily="18" charset="0"/>
                      </a:endParaRPr>
                    </a:p>
                  </a:txBody>
                  <a:tcPr marL="57527" marR="57527" marT="0" marB="0" anchor="ctr"/>
                </a:tc>
                <a:tc>
                  <a:txBody>
                    <a:bodyPr/>
                    <a:lstStyle/>
                    <a:p>
                      <a:pPr marL="0" marR="0" algn="just">
                        <a:lnSpc>
                          <a:spcPct val="115000"/>
                        </a:lnSpc>
                        <a:spcBef>
                          <a:spcPts val="600"/>
                        </a:spcBef>
                        <a:spcAft>
                          <a:spcPts val="600"/>
                        </a:spcAft>
                      </a:pPr>
                      <a:r>
                        <a:rPr lang="en-US" sz="2200">
                          <a:effectLst/>
                          <a:latin typeface="+mj-lt"/>
                        </a:rPr>
                        <a:t>Mind Maple, Mind Manager,… (phần mềm sơ đồ tư duy), MS Word, Writer,… (phần mềm soạn thảo văn bản), MS Paint, Draw, Photoshop (phần mềm xử lí ảnh),…</a:t>
                      </a:r>
                      <a:endParaRPr lang="en-US" sz="2200">
                        <a:effectLst/>
                        <a:latin typeface="+mj-lt"/>
                        <a:ea typeface="Times New Roman" panose="02020603050405020304" pitchFamily="18" charset="0"/>
                      </a:endParaRPr>
                    </a:p>
                  </a:txBody>
                  <a:tcPr marL="57527" marR="57527" marT="0" marB="0" anchor="ctr"/>
                </a:tc>
                <a:extLst>
                  <a:ext uri="{0D108BD9-81ED-4DB2-BD59-A6C34878D82A}">
                    <a16:rowId xmlns:a16="http://schemas.microsoft.com/office/drawing/2014/main" val="336428665"/>
                  </a:ext>
                </a:extLst>
              </a:tr>
            </a:tbl>
          </a:graphicData>
        </a:graphic>
      </p:graphicFrame>
      <p:sp>
        <p:nvSpPr>
          <p:cNvPr id="6" name="Rectangle 1"/>
          <p:cNvSpPr>
            <a:spLocks noChangeArrowheads="1"/>
          </p:cNvSpPr>
          <p:nvPr/>
        </p:nvSpPr>
        <p:spPr bwMode="auto">
          <a:xfrm>
            <a:off x="542407" y="304800"/>
            <a:ext cx="1119239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Aft>
                <a:spcPts val="600"/>
              </a:spcAft>
            </a:pPr>
            <a:r>
              <a:rPr lang="en-US" altLang="en-US" sz="2800" smtClean="0">
                <a:latin typeface="Times New Roman" panose="02020603050405020304" pitchFamily="18" charset="0"/>
                <a:ea typeface="Times New Roman" panose="02020603050405020304" pitchFamily="18" charset="0"/>
              </a:rPr>
              <a:t>- Một số điểm khác biệt giữa hệ </a:t>
            </a:r>
            <a:r>
              <a:rPr lang="en-US" altLang="en-US" sz="2800">
                <a:latin typeface="Times New Roman" panose="02020603050405020304" pitchFamily="18" charset="0"/>
                <a:ea typeface="Times New Roman" panose="02020603050405020304" pitchFamily="18" charset="0"/>
              </a:rPr>
              <a:t>điều hành và phần mềm ứng dụng </a:t>
            </a:r>
          </a:p>
        </p:txBody>
      </p:sp>
    </p:spTree>
    <p:extLst>
      <p:ext uri="{BB962C8B-B14F-4D97-AF65-F5344CB8AC3E}">
        <p14:creationId xmlns:p14="http://schemas.microsoft.com/office/powerpoint/2010/main" val="55483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3999" y="1707586"/>
            <a:ext cx="10134600" cy="548099"/>
          </a:xfrm>
          <a:prstGeom prst="rect">
            <a:avLst/>
          </a:prstGeom>
        </p:spPr>
        <p:txBody>
          <a:bodyPr wrap="square">
            <a:spAutoFit/>
          </a:bodyPr>
          <a:lstStyle/>
          <a:p>
            <a:pPr>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Bài 1. </a:t>
            </a:r>
            <a:r>
              <a:rPr lang="en-US" sz="2800">
                <a:latin typeface="Times New Roman" panose="02020603050405020304" pitchFamily="18" charset="0"/>
                <a:ea typeface="Times New Roman" panose="02020603050405020304" pitchFamily="18" charset="0"/>
              </a:rPr>
              <a:t>Em hãy nêu các chức năng của hệ điều hành</a:t>
            </a:r>
            <a:r>
              <a:rPr lang="en-US" sz="2800" smtClean="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pic>
        <p:nvPicPr>
          <p:cNvPr id="6" name="Content Placeholder 6">
            <a:extLst>
              <a:ext uri="{FF2B5EF4-FFF2-40B4-BE49-F238E27FC236}">
                <a16:creationId xmlns:a16="http://schemas.microsoft.com/office/drawing/2014/main" id="{49AA611B-924B-4BF3-BE92-1021BFE16D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156542"/>
            <a:ext cx="4800000" cy="1765079"/>
          </a:xfrm>
          <a:prstGeom prst="rect">
            <a:avLst/>
          </a:prstGeom>
        </p:spPr>
      </p:pic>
      <p:sp>
        <p:nvSpPr>
          <p:cNvPr id="9" name="Rectangle 8"/>
          <p:cNvSpPr/>
          <p:nvPr/>
        </p:nvSpPr>
        <p:spPr>
          <a:xfrm>
            <a:off x="1518312" y="2255685"/>
            <a:ext cx="10103893" cy="4154984"/>
          </a:xfrm>
          <a:prstGeom prst="rect">
            <a:avLst/>
          </a:prstGeom>
        </p:spPr>
        <p:txBody>
          <a:bodyPr wrap="square">
            <a:spAutoFit/>
          </a:bodyPr>
          <a:lstStyle/>
          <a:p>
            <a:pPr algn="just">
              <a:spcBef>
                <a:spcPts val="600"/>
              </a:spcBef>
              <a:spcAft>
                <a:spcPts val="600"/>
              </a:spcAft>
            </a:pPr>
            <a:r>
              <a:rPr lang="vi-VN" sz="2800" b="1">
                <a:solidFill>
                  <a:srgbClr val="008000"/>
                </a:solidFill>
                <a:latin typeface="+mj-lt"/>
              </a:rPr>
              <a:t>Trả lời:</a:t>
            </a:r>
            <a:endParaRPr lang="vi-VN" sz="2800">
              <a:solidFill>
                <a:srgbClr val="000000"/>
              </a:solidFill>
              <a:latin typeface="+mj-lt"/>
            </a:endParaRPr>
          </a:p>
          <a:p>
            <a:pPr algn="just">
              <a:spcBef>
                <a:spcPts val="600"/>
              </a:spcBef>
              <a:spcAft>
                <a:spcPts val="600"/>
              </a:spcAft>
            </a:pPr>
            <a:r>
              <a:rPr lang="vi-VN" sz="2800">
                <a:solidFill>
                  <a:srgbClr val="000000"/>
                </a:solidFill>
                <a:latin typeface="+mj-lt"/>
              </a:rPr>
              <a:t>Chức năng của hệ điều hành:</a:t>
            </a:r>
          </a:p>
          <a:p>
            <a:pPr algn="just">
              <a:spcBef>
                <a:spcPts val="600"/>
              </a:spcBef>
              <a:spcAft>
                <a:spcPts val="600"/>
              </a:spcAft>
            </a:pPr>
            <a:r>
              <a:rPr lang="vi-VN" sz="2800">
                <a:solidFill>
                  <a:srgbClr val="000000"/>
                </a:solidFill>
                <a:latin typeface="+mj-lt"/>
              </a:rPr>
              <a:t>- Quản lí các thiết bị và dữ liệu của máy tính, điều khiển chúng phối hợp hoạt động nhịp nhàng với nhau.</a:t>
            </a:r>
          </a:p>
          <a:p>
            <a:pPr algn="just">
              <a:spcBef>
                <a:spcPts val="600"/>
              </a:spcBef>
              <a:spcAft>
                <a:spcPts val="600"/>
              </a:spcAft>
            </a:pPr>
            <a:r>
              <a:rPr lang="vi-VN" sz="2800">
                <a:solidFill>
                  <a:srgbClr val="000000"/>
                </a:solidFill>
                <a:latin typeface="+mj-lt"/>
              </a:rPr>
              <a:t>- Cung cấp và quản lí môi trường trao đổi thông tin (giao diện) giữa người sử dụng và máy tính.</a:t>
            </a:r>
          </a:p>
          <a:p>
            <a:pPr algn="just">
              <a:spcBef>
                <a:spcPts val="600"/>
              </a:spcBef>
              <a:spcAft>
                <a:spcPts val="600"/>
              </a:spcAft>
            </a:pPr>
            <a:r>
              <a:rPr lang="vi-VN" sz="2800">
                <a:solidFill>
                  <a:srgbClr val="000000"/>
                </a:solidFill>
                <a:latin typeface="+mj-lt"/>
              </a:rPr>
              <a:t>- Cung cấp, quản lí môi trường cho phép người sử dụng chạy các phần mềm ứng dụng trên máy tính.</a:t>
            </a:r>
            <a:endParaRPr lang="vi-VN" sz="2800" b="0" i="0">
              <a:solidFill>
                <a:srgbClr val="000000"/>
              </a:solidFill>
              <a:effectLst/>
              <a:latin typeface="+mj-lt"/>
            </a:endParaRPr>
          </a:p>
        </p:txBody>
      </p:sp>
    </p:spTree>
    <p:extLst>
      <p:ext uri="{BB962C8B-B14F-4D97-AF65-F5344CB8AC3E}">
        <p14:creationId xmlns:p14="http://schemas.microsoft.com/office/powerpoint/2010/main" val="296582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5000" y="1447800"/>
            <a:ext cx="9601200" cy="4136773"/>
          </a:xfrm>
          <a:prstGeom prst="rect">
            <a:avLst/>
          </a:prstGeom>
        </p:spPr>
        <p:txBody>
          <a:bodyPr wrap="square">
            <a:spAutoFit/>
          </a:bodyPr>
          <a:lstStyle/>
          <a:p>
            <a:pPr algn="just">
              <a:lnSpc>
                <a:spcPct val="115000"/>
              </a:lnSpc>
              <a:spcBef>
                <a:spcPts val="600"/>
              </a:spcBef>
              <a:spcAft>
                <a:spcPts val="600"/>
              </a:spcAft>
            </a:pPr>
            <a:r>
              <a:rPr lang="en-US" sz="2800" b="1" i="1" smtClean="0">
                <a:latin typeface="Times New Roman" panose="02020603050405020304" pitchFamily="18" charset="0"/>
                <a:ea typeface="Times New Roman" panose="02020603050405020304" pitchFamily="18" charset="0"/>
              </a:rPr>
              <a:t>Bài </a:t>
            </a:r>
            <a:r>
              <a:rPr lang="en-US" sz="2800" b="1" i="1">
                <a:latin typeface="Times New Roman" panose="02020603050405020304" pitchFamily="18" charset="0"/>
                <a:ea typeface="Times New Roman" panose="02020603050405020304" pitchFamily="18" charset="0"/>
              </a:rPr>
              <a:t>2. </a:t>
            </a:r>
            <a:r>
              <a:rPr lang="en-US" sz="2800">
                <a:latin typeface="Times New Roman" panose="02020603050405020304" pitchFamily="18" charset="0"/>
                <a:ea typeface="Times New Roman" panose="02020603050405020304" pitchFamily="18" charset="0"/>
              </a:rPr>
              <a:t>Phát biểu nào sau đây là sai</a:t>
            </a:r>
          </a:p>
          <a:p>
            <a:pPr marL="342900" marR="0" lvl="0" indent="-342900" algn="just">
              <a:lnSpc>
                <a:spcPct val="115000"/>
              </a:lnSpc>
              <a:spcBef>
                <a:spcPts val="600"/>
              </a:spcBef>
              <a:spcAft>
                <a:spcPts val="600"/>
              </a:spcAft>
              <a:buFont typeface="+mj-lt"/>
              <a:buAutoNum type="alphaUcPeriod"/>
            </a:pPr>
            <a:r>
              <a:rPr lang="en-US" sz="2800" smtClean="0">
                <a:latin typeface="Times New Roman" panose="02020603050405020304" pitchFamily="18" charset="0"/>
                <a:ea typeface="Times New Roman" panose="02020603050405020304" pitchFamily="18" charset="0"/>
              </a:rPr>
              <a:t> Người </a:t>
            </a:r>
            <a:r>
              <a:rPr lang="en-US" sz="2800">
                <a:latin typeface="Times New Roman" panose="02020603050405020304" pitchFamily="18" charset="0"/>
                <a:ea typeface="Times New Roman" panose="02020603050405020304" pitchFamily="18" charset="0"/>
              </a:rPr>
              <a:t>sử dụng xử lí những yêu cầu cụ thể bằng phần mềm ứng dụng.</a:t>
            </a:r>
          </a:p>
          <a:p>
            <a:pPr marL="342900" marR="0" lvl="0" indent="-342900" algn="just">
              <a:lnSpc>
                <a:spcPct val="115000"/>
              </a:lnSpc>
              <a:spcBef>
                <a:spcPts val="600"/>
              </a:spcBef>
              <a:spcAft>
                <a:spcPts val="600"/>
              </a:spcAft>
              <a:buFont typeface="+mj-lt"/>
              <a:buAutoNum type="alphaUcPeriod"/>
            </a:pPr>
            <a:r>
              <a:rPr lang="en-US" sz="2800" smtClean="0">
                <a:latin typeface="Times New Roman" panose="02020603050405020304" pitchFamily="18" charset="0"/>
                <a:ea typeface="Times New Roman" panose="02020603050405020304" pitchFamily="18" charset="0"/>
              </a:rPr>
              <a:t> Để </a:t>
            </a:r>
            <a:r>
              <a:rPr lang="en-US" sz="2800">
                <a:latin typeface="Times New Roman" panose="02020603050405020304" pitchFamily="18" charset="0"/>
                <a:ea typeface="Times New Roman" panose="02020603050405020304" pitchFamily="18" charset="0"/>
              </a:rPr>
              <a:t>phần mềm ứng dụng chạy được trên máy tính phải có hệ điều hành </a:t>
            </a:r>
          </a:p>
          <a:p>
            <a:pPr marL="342900" marR="0" lvl="0" indent="-342900" algn="just">
              <a:lnSpc>
                <a:spcPct val="115000"/>
              </a:lnSpc>
              <a:spcBef>
                <a:spcPts val="600"/>
              </a:spcBef>
              <a:spcAft>
                <a:spcPts val="600"/>
              </a:spcAft>
              <a:buFont typeface="+mj-lt"/>
              <a:buAutoNum type="alphaUcPeriod"/>
            </a:pPr>
            <a:r>
              <a:rPr lang="en-US" sz="2800" smtClean="0">
                <a:latin typeface="Times New Roman" panose="02020603050405020304" pitchFamily="18" charset="0"/>
                <a:ea typeface="Times New Roman" panose="02020603050405020304" pitchFamily="18" charset="0"/>
              </a:rPr>
              <a:t> Để </a:t>
            </a:r>
            <a:r>
              <a:rPr lang="en-US" sz="2800">
                <a:latin typeface="Times New Roman" panose="02020603050405020304" pitchFamily="18" charset="0"/>
                <a:ea typeface="Times New Roman" panose="02020603050405020304" pitchFamily="18" charset="0"/>
              </a:rPr>
              <a:t>máy tính hoạt động được phải có phần mềm ứng dụng.</a:t>
            </a:r>
          </a:p>
          <a:p>
            <a:pPr marL="342900" marR="0" lvl="0" indent="-342900" algn="just">
              <a:lnSpc>
                <a:spcPct val="115000"/>
              </a:lnSpc>
              <a:spcBef>
                <a:spcPts val="600"/>
              </a:spcBef>
              <a:spcAft>
                <a:spcPts val="600"/>
              </a:spcAft>
              <a:buFont typeface="+mj-lt"/>
              <a:buAutoNum type="alphaUcPeriod"/>
            </a:pPr>
            <a:r>
              <a:rPr lang="en-US" sz="2800" smtClean="0">
                <a:latin typeface="Times New Roman" panose="02020603050405020304" pitchFamily="18" charset="0"/>
                <a:ea typeface="Times New Roman" panose="02020603050405020304" pitchFamily="18" charset="0"/>
              </a:rPr>
              <a:t> Để </a:t>
            </a:r>
            <a:r>
              <a:rPr lang="en-US" sz="2800">
                <a:latin typeface="Times New Roman" panose="02020603050405020304" pitchFamily="18" charset="0"/>
                <a:ea typeface="Times New Roman" panose="02020603050405020304" pitchFamily="18" charset="0"/>
              </a:rPr>
              <a:t>máy tính hoạt động được phải có hệ điều hành.</a:t>
            </a:r>
          </a:p>
        </p:txBody>
      </p:sp>
      <p:pic>
        <p:nvPicPr>
          <p:cNvPr id="6" name="Content Placeholder 6">
            <a:extLst>
              <a:ext uri="{FF2B5EF4-FFF2-40B4-BE49-F238E27FC236}">
                <a16:creationId xmlns:a16="http://schemas.microsoft.com/office/drawing/2014/main" id="{49AA611B-924B-4BF3-BE92-1021BFE16D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76200"/>
            <a:ext cx="4800000" cy="1765079"/>
          </a:xfrm>
          <a:prstGeom prst="rect">
            <a:avLst/>
          </a:prstGeom>
        </p:spPr>
      </p:pic>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0" b="98222" l="1000" r="98222"/>
                    </a14:imgEffect>
                  </a14:imgLayer>
                </a14:imgProps>
              </a:ext>
            </a:extLst>
          </a:blip>
          <a:stretch>
            <a:fillRect/>
          </a:stretch>
        </p:blipFill>
        <p:spPr>
          <a:xfrm>
            <a:off x="1564374" y="4114800"/>
            <a:ext cx="681251" cy="681251"/>
          </a:xfrm>
          <a:prstGeom prst="rect">
            <a:avLst/>
          </a:prstGeom>
        </p:spPr>
      </p:pic>
    </p:spTree>
    <p:extLst>
      <p:ext uri="{BB962C8B-B14F-4D97-AF65-F5344CB8AC3E}">
        <p14:creationId xmlns:p14="http://schemas.microsoft.com/office/powerpoint/2010/main" val="2509432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a:extLst>
              <a:ext uri="{FF2B5EF4-FFF2-40B4-BE49-F238E27FC236}">
                <a16:creationId xmlns:a16="http://schemas.microsoft.com/office/drawing/2014/main" id="{78F87049-0AD0-4BED-BBF7-647C1D8D83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36394"/>
            <a:ext cx="4177778" cy="1815873"/>
          </a:xfrm>
          <a:prstGeom prst="rect">
            <a:avLst/>
          </a:prstGeom>
        </p:spPr>
      </p:pic>
      <p:sp>
        <p:nvSpPr>
          <p:cNvPr id="6" name="Rectangle 5"/>
          <p:cNvSpPr/>
          <p:nvPr/>
        </p:nvSpPr>
        <p:spPr>
          <a:xfrm>
            <a:off x="1295400" y="2133600"/>
            <a:ext cx="10134600" cy="954107"/>
          </a:xfrm>
          <a:prstGeom prst="rect">
            <a:avLst/>
          </a:prstGeom>
        </p:spPr>
        <p:txBody>
          <a:bodyPr wrap="square">
            <a:spAutoFit/>
          </a:bodyPr>
          <a:lstStyle/>
          <a:p>
            <a:pPr algn="just"/>
            <a:r>
              <a:rPr lang="en-US" sz="2800">
                <a:latin typeface="Times New Roman" panose="02020603050405020304" pitchFamily="18" charset="0"/>
                <a:ea typeface="Times New Roman" panose="02020603050405020304" pitchFamily="18" charset="0"/>
              </a:rPr>
              <a:t>Khi tải Scratch để cài đặt lên máy tính, tại sao cần phải chọn phiên bản phù hợp với hệ điều hành trên máy tính của em?</a:t>
            </a:r>
            <a:endParaRPr lang="en-US" sz="2800"/>
          </a:p>
        </p:txBody>
      </p:sp>
      <p:sp>
        <p:nvSpPr>
          <p:cNvPr id="7" name="Rectangle 6"/>
          <p:cNvSpPr/>
          <p:nvPr/>
        </p:nvSpPr>
        <p:spPr>
          <a:xfrm>
            <a:off x="1295400" y="3460363"/>
            <a:ext cx="10134600" cy="1815882"/>
          </a:xfrm>
          <a:prstGeom prst="rect">
            <a:avLst/>
          </a:prstGeom>
        </p:spPr>
        <p:txBody>
          <a:bodyPr wrap="square">
            <a:spAutoFit/>
          </a:bodyPr>
          <a:lstStyle/>
          <a:p>
            <a:pPr algn="just"/>
            <a:r>
              <a:rPr lang="en-US" sz="2800" b="1" smtClean="0">
                <a:latin typeface="Times New Roman" panose="02020603050405020304" pitchFamily="18" charset="0"/>
                <a:ea typeface="Times New Roman" panose="02020603050405020304" pitchFamily="18" charset="0"/>
              </a:rPr>
              <a:t>TL. </a:t>
            </a:r>
            <a:r>
              <a:rPr lang="vi-VN" sz="2800" smtClean="0">
                <a:latin typeface="Times New Roman" panose="02020603050405020304" pitchFamily="18" charset="0"/>
                <a:ea typeface="Times New Roman" panose="02020603050405020304" pitchFamily="18" charset="0"/>
              </a:rPr>
              <a:t>Khi </a:t>
            </a:r>
            <a:r>
              <a:rPr lang="vi-VN" sz="2800">
                <a:latin typeface="Times New Roman" panose="02020603050405020304" pitchFamily="18" charset="0"/>
                <a:ea typeface="Times New Roman" panose="02020603050405020304" pitchFamily="18" charset="0"/>
              </a:rPr>
              <a:t>tải Scratch để cài đặt lên máy tính, cần phải chọn phiên bản phù hợp với hệ điều hành trên máy tính của em vì: Phiên bản không phù hợp thì hệ điều hành sẽ không thực hiện được chức năng quản lí và điều phối.</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54418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algn="ctr"/>
            <a:r>
              <a:rPr lang="en-US" b="1" smtClean="0">
                <a:solidFill>
                  <a:srgbClr val="00B0F0"/>
                </a:solidFill>
              </a:rPr>
              <a:t>Thank you</a:t>
            </a:r>
            <a:endParaRPr lang="en-US" b="1">
              <a:solidFill>
                <a:srgbClr val="00B0F0"/>
              </a:solidFill>
            </a:endParaRPr>
          </a:p>
        </p:txBody>
      </p:sp>
    </p:spTree>
    <p:extLst>
      <p:ext uri="{BB962C8B-B14F-4D97-AF65-F5344CB8AC3E}">
        <p14:creationId xmlns:p14="http://schemas.microsoft.com/office/powerpoint/2010/main" val="149058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28600" y="1524000"/>
            <a:ext cx="11734800" cy="2843332"/>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pPr>
            <a:r>
              <a:rPr lang="en-US" sz="2800">
                <a:latin typeface="+mj-lt"/>
              </a:rPr>
              <a:t>Sau khi kết nối các thiết bị phần cứng như bàn phím, màn hình, chuột,… vào thân máy chứa bộ xử lí, máy tính vẫn chưa hoạt động được. Máy tính còn cần phải có phần mềm để hoạt động. Phần mềm quản lí </a:t>
            </a:r>
            <a:r>
              <a:rPr lang="en-US" sz="2800" smtClean="0">
                <a:latin typeface="+mj-lt"/>
              </a:rPr>
              <a:t>và </a:t>
            </a:r>
            <a:r>
              <a:rPr lang="en-US" sz="2800">
                <a:latin typeface="+mj-lt"/>
              </a:rPr>
              <a:t>điều khiển máy tính là hệ điều hành. Các phần mềm giúp ta xử lí những loại dữ liệu cụ thể như văn bản, âm thanh, hình ảnh,… được gọi chung là phần mềm ứng dụng.</a:t>
            </a:r>
            <a:endParaRPr lang="en-US" sz="4000">
              <a:effectLst/>
              <a:latin typeface="+mj-lt"/>
              <a:ea typeface="Times New Roman" panose="02020603050405020304" pitchFamily="18" charset="0"/>
              <a:cs typeface="Arial" panose="020B0604020202020204" pitchFamily="34" charset="0"/>
            </a:endParaRPr>
          </a:p>
        </p:txBody>
      </p:sp>
      <p:pic>
        <p:nvPicPr>
          <p:cNvPr id="3" name="Content Placeholder 7">
            <a:extLst>
              <a:ext uri="{FF2B5EF4-FFF2-40B4-BE49-F238E27FC236}">
                <a16:creationId xmlns:a16="http://schemas.microsoft.com/office/drawing/2014/main" id="{E1FE57D9-2BFD-43CC-B154-7EA17E56A8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503" y="-102733"/>
            <a:ext cx="4774603" cy="1396825"/>
          </a:xfrm>
          <a:prstGeom prst="rect">
            <a:avLst/>
          </a:prstGeom>
        </p:spPr>
      </p:pic>
    </p:spTree>
    <p:extLst>
      <p:ext uri="{BB962C8B-B14F-4D97-AF65-F5344CB8AC3E}">
        <p14:creationId xmlns:p14="http://schemas.microsoft.com/office/powerpoint/2010/main" val="843583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1654"/>
            <a:ext cx="9829800" cy="609600"/>
          </a:xfrm>
        </p:spPr>
        <p:txBody>
          <a:bodyPr/>
          <a:lstStyle/>
          <a:p>
            <a:pPr algn="ctr"/>
            <a:r>
              <a:rPr lang="en-US" b="1" smtClean="0">
                <a:solidFill>
                  <a:srgbClr val="0070C0"/>
                </a:solidFill>
              </a:rPr>
              <a:t>HOẠT ĐỘNG 1</a:t>
            </a:r>
            <a:endParaRPr lang="en-US" b="1">
              <a:solidFill>
                <a:srgbClr val="0070C0"/>
              </a:solidFill>
            </a:endParaRPr>
          </a:p>
        </p:txBody>
      </p:sp>
      <p:sp>
        <p:nvSpPr>
          <p:cNvPr id="3" name="Rectangle 2"/>
          <p:cNvSpPr/>
          <p:nvPr/>
        </p:nvSpPr>
        <p:spPr>
          <a:xfrm>
            <a:off x="1390934" y="976368"/>
            <a:ext cx="10115266" cy="4838248"/>
          </a:xfrm>
          <a:prstGeom prst="rect">
            <a:avLst/>
          </a:prstGeom>
          <a:solidFill>
            <a:schemeClr val="tx1">
              <a:lumMod val="20000"/>
              <a:lumOff val="80000"/>
            </a:schemeClr>
          </a:solidFill>
        </p:spPr>
        <p:style>
          <a:lnRef idx="1">
            <a:schemeClr val="accent4"/>
          </a:lnRef>
          <a:fillRef idx="3">
            <a:schemeClr val="accent4"/>
          </a:fillRef>
          <a:effectRef idx="2">
            <a:schemeClr val="accent4"/>
          </a:effectRef>
          <a:fontRef idx="minor">
            <a:schemeClr val="lt1"/>
          </a:fontRef>
        </p:style>
        <p:txBody>
          <a:bodyPr wrap="square">
            <a:spAutoFit/>
          </a:bodyPr>
          <a:lstStyle/>
          <a:p>
            <a:pPr algn="just">
              <a:lnSpc>
                <a:spcPct val="115000"/>
              </a:lnSpc>
              <a:spcBef>
                <a:spcPts val="600"/>
              </a:spcBef>
              <a:spcAft>
                <a:spcPts val="600"/>
              </a:spcAft>
            </a:pPr>
            <a:r>
              <a:rPr lang="en-US" sz="2400" dirty="0" smtClean="0">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Trong</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dự</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án</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Sổ</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lưu</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niệm</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bạn</a:t>
            </a:r>
            <a:r>
              <a:rPr lang="en-US" sz="2400" dirty="0" smtClean="0">
                <a:solidFill>
                  <a:srgbClr val="FF0000"/>
                </a:solidFill>
                <a:latin typeface="Times New Roman" panose="02020603050405020304" pitchFamily="18" charset="0"/>
                <a:ea typeface="Times New Roman" panose="02020603050405020304" pitchFamily="18" charset="0"/>
              </a:rPr>
              <a:t> An </a:t>
            </a:r>
            <a:r>
              <a:rPr lang="en-US" sz="2400" dirty="0" err="1" smtClean="0">
                <a:solidFill>
                  <a:srgbClr val="FF0000"/>
                </a:solidFill>
                <a:latin typeface="Times New Roman" panose="02020603050405020304" pitchFamily="18" charset="0"/>
                <a:ea typeface="Times New Roman" panose="02020603050405020304" pitchFamily="18" charset="0"/>
              </a:rPr>
              <a:t>đóng</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vai</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trò</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trưởng</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nhóm</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Em</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hãy</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chọn</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ba</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công</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việc</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thể</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hiện</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chức</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năng</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điều</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hành</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nhóm</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của</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bạn</a:t>
            </a:r>
            <a:r>
              <a:rPr lang="en-US" sz="2400" dirty="0" smtClean="0">
                <a:solidFill>
                  <a:srgbClr val="FF0000"/>
                </a:solidFill>
                <a:latin typeface="Times New Roman" panose="02020603050405020304" pitchFamily="18" charset="0"/>
                <a:ea typeface="Times New Roman" panose="02020603050405020304" pitchFamily="18" charset="0"/>
              </a:rPr>
              <a:t> An </a:t>
            </a:r>
            <a:r>
              <a:rPr lang="en-US" sz="2400" dirty="0" err="1" smtClean="0">
                <a:solidFill>
                  <a:srgbClr val="FF0000"/>
                </a:solidFill>
                <a:latin typeface="Times New Roman" panose="02020603050405020304" pitchFamily="18" charset="0"/>
                <a:ea typeface="Times New Roman" panose="02020603050405020304" pitchFamily="18" charset="0"/>
              </a:rPr>
              <a:t>trong</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những</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công</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việc</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sau</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đây</a:t>
            </a:r>
            <a:r>
              <a:rPr lang="en-US" sz="2400" dirty="0" smtClean="0">
                <a:solidFill>
                  <a:srgbClr val="FF0000"/>
                </a:solidFill>
                <a:latin typeface="Times New Roman" panose="02020603050405020304" pitchFamily="18" charset="0"/>
                <a:ea typeface="Times New Roman" panose="02020603050405020304" pitchFamily="18" charset="0"/>
              </a:rPr>
              <a:t>:</a:t>
            </a:r>
          </a:p>
          <a:p>
            <a:pPr marL="342900" marR="0" lvl="0" indent="-342900" algn="just">
              <a:lnSpc>
                <a:spcPct val="115000"/>
              </a:lnSpc>
              <a:spcBef>
                <a:spcPts val="600"/>
              </a:spcBef>
              <a:spcAft>
                <a:spcPts val="600"/>
              </a:spcAft>
              <a:buFont typeface="+mj-lt"/>
              <a:buAutoNum type="alphaLcParenR"/>
            </a:pPr>
            <a:r>
              <a:rPr lang="en-US" sz="2400" dirty="0" err="1" smtClean="0">
                <a:solidFill>
                  <a:srgbClr val="FF0000"/>
                </a:solidFill>
                <a:latin typeface="Times New Roman" panose="02020603050405020304" pitchFamily="18" charset="0"/>
                <a:ea typeface="Times New Roman" panose="02020603050405020304" pitchFamily="18" charset="0"/>
              </a:rPr>
              <a:t>Mô</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tả</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nội</a:t>
            </a:r>
            <a:r>
              <a:rPr lang="en-US" sz="2400" dirty="0" smtClean="0">
                <a:solidFill>
                  <a:srgbClr val="FF0000"/>
                </a:solidFill>
                <a:latin typeface="Times New Roman" panose="02020603050405020304" pitchFamily="18" charset="0"/>
                <a:ea typeface="Times New Roman" panose="02020603050405020304" pitchFamily="18" charset="0"/>
              </a:rPr>
              <a:t> dung </a:t>
            </a:r>
            <a:r>
              <a:rPr lang="en-US" sz="2400" dirty="0" err="1" smtClean="0">
                <a:solidFill>
                  <a:srgbClr val="FF0000"/>
                </a:solidFill>
                <a:latin typeface="Times New Roman" panose="02020603050405020304" pitchFamily="18" charset="0"/>
                <a:ea typeface="Times New Roman" panose="02020603050405020304" pitchFamily="18" charset="0"/>
              </a:rPr>
              <a:t>sổ</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lưu</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niệm</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bằng</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phần</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mềm</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sơ</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đồ</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tư</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duy</a:t>
            </a:r>
            <a:endParaRPr lang="en-US" sz="2400" dirty="0" smtClean="0">
              <a:solidFill>
                <a:srgbClr val="FF0000"/>
              </a:solidFill>
              <a:latin typeface="Times New Roman" panose="02020603050405020304" pitchFamily="18" charset="0"/>
              <a:ea typeface="Times New Roman" panose="02020603050405020304" pitchFamily="18" charset="0"/>
            </a:endParaRPr>
          </a:p>
          <a:p>
            <a:pPr marL="342900" marR="0" lvl="0" indent="-342900" algn="just">
              <a:lnSpc>
                <a:spcPct val="115000"/>
              </a:lnSpc>
              <a:spcBef>
                <a:spcPts val="600"/>
              </a:spcBef>
              <a:spcAft>
                <a:spcPts val="600"/>
              </a:spcAft>
              <a:buFont typeface="+mj-lt"/>
              <a:buAutoNum type="alphaLcParenR"/>
            </a:pPr>
            <a:r>
              <a:rPr lang="en-US" sz="2400" dirty="0" err="1" smtClean="0">
                <a:solidFill>
                  <a:srgbClr val="FF0000"/>
                </a:solidFill>
                <a:latin typeface="Times New Roman" panose="02020603050405020304" pitchFamily="18" charset="0"/>
                <a:ea typeface="Times New Roman" panose="02020603050405020304" pitchFamily="18" charset="0"/>
              </a:rPr>
              <a:t>Quản</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lí</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công</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việc</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của</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cả</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nhóm</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theo</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dõi</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thời</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gian</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thực</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hiện</a:t>
            </a:r>
            <a:endParaRPr lang="en-US" sz="2400" dirty="0" smtClean="0">
              <a:solidFill>
                <a:srgbClr val="FF0000"/>
              </a:solidFill>
              <a:latin typeface="Times New Roman" panose="02020603050405020304" pitchFamily="18" charset="0"/>
              <a:ea typeface="Times New Roman" panose="02020603050405020304" pitchFamily="18" charset="0"/>
            </a:endParaRPr>
          </a:p>
          <a:p>
            <a:pPr marL="342900" marR="0" lvl="0" indent="-342900" algn="just">
              <a:lnSpc>
                <a:spcPct val="115000"/>
              </a:lnSpc>
              <a:spcBef>
                <a:spcPts val="600"/>
              </a:spcBef>
              <a:spcAft>
                <a:spcPts val="600"/>
              </a:spcAft>
              <a:buFont typeface="+mj-lt"/>
              <a:buAutoNum type="alphaLcParenR"/>
            </a:pPr>
            <a:r>
              <a:rPr lang="en-US" sz="2400" dirty="0" err="1" smtClean="0">
                <a:solidFill>
                  <a:srgbClr val="FF0000"/>
                </a:solidFill>
                <a:latin typeface="Times New Roman" panose="02020603050405020304" pitchFamily="18" charset="0"/>
                <a:ea typeface="Times New Roman" panose="02020603050405020304" pitchFamily="18" charset="0"/>
              </a:rPr>
              <a:t>Định</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dạng</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và</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sắp</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xếp</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các</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đoạn</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văn</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trong</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sổ</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lưu</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niệm</a:t>
            </a:r>
            <a:endParaRPr lang="en-US" sz="2400" dirty="0" smtClean="0">
              <a:solidFill>
                <a:srgbClr val="FF0000"/>
              </a:solidFill>
              <a:latin typeface="Times New Roman" panose="02020603050405020304" pitchFamily="18" charset="0"/>
              <a:ea typeface="Times New Roman" panose="02020603050405020304" pitchFamily="18" charset="0"/>
            </a:endParaRPr>
          </a:p>
          <a:p>
            <a:pPr marL="342900" marR="0" lvl="0" indent="-342900" algn="just">
              <a:lnSpc>
                <a:spcPct val="115000"/>
              </a:lnSpc>
              <a:spcBef>
                <a:spcPts val="600"/>
              </a:spcBef>
              <a:spcAft>
                <a:spcPts val="600"/>
              </a:spcAft>
              <a:buFont typeface="+mj-lt"/>
              <a:buAutoNum type="alphaLcParenR"/>
            </a:pPr>
            <a:r>
              <a:rPr lang="en-US" sz="2400" dirty="0" err="1" smtClean="0">
                <a:solidFill>
                  <a:srgbClr val="FF0000"/>
                </a:solidFill>
                <a:latin typeface="Times New Roman" panose="02020603050405020304" pitchFamily="18" charset="0"/>
                <a:ea typeface="Times New Roman" panose="02020603050405020304" pitchFamily="18" charset="0"/>
              </a:rPr>
              <a:t>Phân</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công</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nhiệm</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vụ</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và</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kết</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nối</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các</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hoạt</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động</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của</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các</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thành</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viên</a:t>
            </a:r>
            <a:endParaRPr lang="en-US" sz="2400" dirty="0" smtClean="0">
              <a:solidFill>
                <a:srgbClr val="FF0000"/>
              </a:solidFill>
              <a:latin typeface="Times New Roman" panose="02020603050405020304" pitchFamily="18" charset="0"/>
              <a:ea typeface="Times New Roman" panose="02020603050405020304" pitchFamily="18" charset="0"/>
            </a:endParaRPr>
          </a:p>
          <a:p>
            <a:pPr marL="342900" marR="0" lvl="0" indent="-342900" algn="just">
              <a:lnSpc>
                <a:spcPct val="115000"/>
              </a:lnSpc>
              <a:spcBef>
                <a:spcPts val="600"/>
              </a:spcBef>
              <a:spcAft>
                <a:spcPts val="600"/>
              </a:spcAft>
              <a:buFont typeface="+mj-lt"/>
              <a:buAutoNum type="alphaLcParenR"/>
            </a:pPr>
            <a:r>
              <a:rPr lang="en-US" sz="2400" dirty="0" err="1" smtClean="0">
                <a:solidFill>
                  <a:srgbClr val="FF0000"/>
                </a:solidFill>
                <a:latin typeface="Times New Roman" panose="02020603050405020304" pitchFamily="18" charset="0"/>
                <a:ea typeface="Times New Roman" panose="02020603050405020304" pitchFamily="18" charset="0"/>
              </a:rPr>
              <a:t>Thiết</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kế</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bài</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giới</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thiệu</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sản</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phẩm</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bằng</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phần</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mềm</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trình</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chiếu</a:t>
            </a:r>
            <a:endParaRPr lang="en-US" sz="2400" dirty="0" smtClean="0">
              <a:solidFill>
                <a:srgbClr val="FF0000"/>
              </a:solidFill>
              <a:latin typeface="Times New Roman" panose="02020603050405020304" pitchFamily="18" charset="0"/>
              <a:ea typeface="Times New Roman" panose="02020603050405020304" pitchFamily="18" charset="0"/>
            </a:endParaRPr>
          </a:p>
          <a:p>
            <a:pPr marL="342900" marR="0" lvl="0" indent="-342900" algn="just">
              <a:lnSpc>
                <a:spcPct val="115000"/>
              </a:lnSpc>
              <a:spcBef>
                <a:spcPts val="600"/>
              </a:spcBef>
              <a:spcAft>
                <a:spcPts val="600"/>
              </a:spcAft>
              <a:buFont typeface="+mj-lt"/>
              <a:buAutoNum type="alphaLcParenR"/>
            </a:pPr>
            <a:r>
              <a:rPr lang="en-US" sz="2400" dirty="0" err="1" smtClean="0">
                <a:solidFill>
                  <a:srgbClr val="FF0000"/>
                </a:solidFill>
                <a:latin typeface="Times New Roman" panose="02020603050405020304" pitchFamily="18" charset="0"/>
                <a:ea typeface="Times New Roman" panose="02020603050405020304" pitchFamily="18" charset="0"/>
              </a:rPr>
              <a:t>Thay</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mặt</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cả</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nhóm</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trao</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đổi</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thông</a:t>
            </a:r>
            <a:r>
              <a:rPr lang="en-US" sz="2400" dirty="0" smtClean="0">
                <a:solidFill>
                  <a:srgbClr val="FF0000"/>
                </a:solidFill>
                <a:latin typeface="Times New Roman" panose="02020603050405020304" pitchFamily="18" charset="0"/>
                <a:ea typeface="Times New Roman" panose="02020603050405020304" pitchFamily="18" charset="0"/>
              </a:rPr>
              <a:t> tin </a:t>
            </a:r>
            <a:r>
              <a:rPr lang="en-US" sz="2400" dirty="0" err="1" smtClean="0">
                <a:solidFill>
                  <a:srgbClr val="FF0000"/>
                </a:solidFill>
                <a:latin typeface="Times New Roman" panose="02020603050405020304" pitchFamily="18" charset="0"/>
                <a:ea typeface="Times New Roman" panose="02020603050405020304" pitchFamily="18" charset="0"/>
              </a:rPr>
              <a:t>với</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cô</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giáo</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và</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các</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nhóm</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khác</a:t>
            </a:r>
            <a:endParaRPr lang="en-US" sz="2400" dirty="0">
              <a:solidFill>
                <a:srgbClr val="FF0000"/>
              </a:solidFill>
              <a:latin typeface="Times New Roman" panose="02020603050405020304" pitchFamily="18" charset="0"/>
              <a:ea typeface="Times New Roman" panose="02020603050405020304" pitchFamily="18" charset="0"/>
            </a:endParaRPr>
          </a:p>
        </p:txBody>
      </p:sp>
      <p:sp>
        <p:nvSpPr>
          <p:cNvPr id="4" name="Rectangle 3"/>
          <p:cNvSpPr/>
          <p:nvPr/>
        </p:nvSpPr>
        <p:spPr>
          <a:xfrm>
            <a:off x="4480854" y="6172200"/>
            <a:ext cx="3116559" cy="548099"/>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nSpc>
                <a:spcPct val="115000"/>
              </a:lnSpc>
              <a:spcBef>
                <a:spcPts val="600"/>
              </a:spcBef>
              <a:spcAft>
                <a:spcPts val="600"/>
              </a:spcAft>
            </a:pPr>
            <a:r>
              <a:rPr lang="en-US" sz="2800">
                <a:solidFill>
                  <a:srgbClr val="000000"/>
                </a:solidFill>
                <a:latin typeface="Times New Roman" panose="02020603050405020304" pitchFamily="18" charset="0"/>
                <a:ea typeface="Times New Roman" panose="02020603050405020304" pitchFamily="18" charset="0"/>
              </a:rPr>
              <a:t>Đáp án HĐ1:  b, d, f</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7868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3887"/>
            <a:ext cx="9829800" cy="533400"/>
          </a:xfrm>
        </p:spPr>
        <p:txBody>
          <a:bodyPr>
            <a:normAutofit/>
          </a:bodyPr>
          <a:lstStyle/>
          <a:p>
            <a:r>
              <a:rPr lang="en-US" b="1">
                <a:solidFill>
                  <a:srgbClr val="0070C0"/>
                </a:solidFill>
              </a:rPr>
              <a:t>1. </a:t>
            </a:r>
            <a:r>
              <a:rPr lang="en-US" b="1" smtClean="0">
                <a:solidFill>
                  <a:srgbClr val="0070C0"/>
                </a:solidFill>
              </a:rPr>
              <a:t>HỆ ĐIỀU HÀNH </a:t>
            </a:r>
            <a:endParaRPr lang="en-US">
              <a:solidFill>
                <a:srgbClr val="0070C0"/>
              </a:solidFill>
            </a:endParaRPr>
          </a:p>
        </p:txBody>
      </p:sp>
      <p:sp>
        <p:nvSpPr>
          <p:cNvPr id="3" name="Rectangle 2"/>
          <p:cNvSpPr/>
          <p:nvPr/>
        </p:nvSpPr>
        <p:spPr>
          <a:xfrm>
            <a:off x="6934200" y="2362200"/>
            <a:ext cx="4038600" cy="2569934"/>
          </a:xfrm>
          <a:prstGeom prst="rect">
            <a:avLst/>
          </a:prstGeom>
        </p:spPr>
        <p:txBody>
          <a:bodyPr wrap="square">
            <a:spAutoFit/>
          </a:bodyPr>
          <a:lstStyle/>
          <a:p>
            <a:pPr algn="just">
              <a:lnSpc>
                <a:spcPct val="115000"/>
              </a:lnSpc>
              <a:spcBef>
                <a:spcPts val="600"/>
              </a:spcBef>
              <a:spcAft>
                <a:spcPts val="60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Hệ</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điều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hành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phần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mềm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đóng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vai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trò</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nối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giúp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sử</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dụng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khai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năng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xử</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lí</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máy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tính</a:t>
            </a:r>
            <a:r>
              <a:rPr lang="en-US" sz="2800" dirty="0">
                <a:latin typeface="Times New Roman" panose="02020603050405020304" pitchFamily="18" charset="0"/>
                <a:ea typeface="Times New Roman" panose="02020603050405020304" pitchFamily="18" charset="0"/>
              </a:rPr>
              <a:t>.</a:t>
            </a:r>
          </a:p>
        </p:txBody>
      </p:sp>
      <p:pic>
        <p:nvPicPr>
          <p:cNvPr id="8" name="Picture 7"/>
          <p:cNvPicPr>
            <a:picLocks noChangeAspect="1"/>
          </p:cNvPicPr>
          <p:nvPr/>
        </p:nvPicPr>
        <p:blipFill>
          <a:blip r:embed="rId3"/>
          <a:stretch>
            <a:fillRect/>
          </a:stretch>
        </p:blipFill>
        <p:spPr>
          <a:xfrm>
            <a:off x="914400" y="1551557"/>
            <a:ext cx="5562600" cy="3695700"/>
          </a:xfrm>
          <a:prstGeom prst="rect">
            <a:avLst/>
          </a:prstGeom>
        </p:spPr>
      </p:pic>
    </p:spTree>
    <p:extLst>
      <p:ext uri="{BB962C8B-B14F-4D97-AF65-F5344CB8AC3E}">
        <p14:creationId xmlns:p14="http://schemas.microsoft.com/office/powerpoint/2010/main" val="233389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838200"/>
            <a:ext cx="9601200" cy="4022640"/>
          </a:xfrm>
          <a:prstGeom prst="rect">
            <a:avLst/>
          </a:prstGeom>
        </p:spPr>
        <p:txBody>
          <a:bodyPr wrap="square">
            <a:spAutoFit/>
          </a:bodyPr>
          <a:lstStyle/>
          <a:p>
            <a:pPr algn="just">
              <a:spcBef>
                <a:spcPts val="1200"/>
              </a:spcBef>
              <a:spcAft>
                <a:spcPts val="1200"/>
              </a:spcAft>
            </a:pP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Những</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chức</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năng</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cơ</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bản</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của</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hệ</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điều</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hành</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0070C0"/>
                </a:solidFill>
                <a:latin typeface="Times New Roman" panose="02020603050405020304" pitchFamily="18" charset="0"/>
                <a:ea typeface="Times New Roman" panose="02020603050405020304" pitchFamily="18" charset="0"/>
              </a:rPr>
              <a:t>là</a:t>
            </a:r>
            <a:r>
              <a:rPr lang="en-US" sz="2800" b="1" dirty="0">
                <a:solidFill>
                  <a:srgbClr val="0070C0"/>
                </a:solidFill>
                <a:latin typeface="Times New Roman" panose="02020603050405020304" pitchFamily="18" charset="0"/>
                <a:ea typeface="Times New Roman" panose="02020603050405020304" pitchFamily="18" charset="0"/>
              </a:rPr>
              <a:t>:</a:t>
            </a:r>
          </a:p>
          <a:p>
            <a:pPr algn="just">
              <a:spcBef>
                <a:spcPts val="1200"/>
              </a:spcBef>
              <a:spcAft>
                <a:spcPts val="120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Quản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lí</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thiết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bị</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dữ</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liệu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máy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tính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điều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khiển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chúng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phối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hợp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hoạt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động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nhịp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nhàng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nhau</a:t>
            </a:r>
            <a:endParaRPr lang="en-US" sz="2800" dirty="0">
              <a:latin typeface="Times New Roman" panose="02020603050405020304" pitchFamily="18" charset="0"/>
              <a:ea typeface="Times New Roman" panose="02020603050405020304" pitchFamily="18" charset="0"/>
            </a:endParaRPr>
          </a:p>
          <a:p>
            <a:pPr algn="just">
              <a:spcBef>
                <a:spcPts val="1200"/>
              </a:spcBef>
              <a:spcAft>
                <a:spcPts val="120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Cung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cấp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quản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lí</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môi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trường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trao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đổi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thông</a:t>
            </a:r>
            <a:r>
              <a:rPr lang="en-US" sz="2800" dirty="0">
                <a:latin typeface="Times New Roman" panose="02020603050405020304" pitchFamily="18" charset="0"/>
                <a:ea typeface="Times New Roman" panose="02020603050405020304" pitchFamily="18" charset="0"/>
              </a:rPr>
              <a:t> tin (</a:t>
            </a:r>
            <a:r>
              <a:rPr lang="en-US" sz="2800" dirty="0" err="1">
                <a:latin typeface="Times New Roman" panose="02020603050405020304" pitchFamily="18" charset="0"/>
                <a:ea typeface="Times New Roman" panose="02020603050405020304" pitchFamily="18" charset="0"/>
              </a:rPr>
              <a:t>giao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giữa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sử</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dụng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máy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tính</a:t>
            </a:r>
            <a:r>
              <a:rPr lang="en-US" sz="2800" dirty="0">
                <a:latin typeface="Times New Roman" panose="02020603050405020304" pitchFamily="18" charset="0"/>
                <a:ea typeface="Times New Roman" panose="02020603050405020304" pitchFamily="18" charset="0"/>
              </a:rPr>
              <a:t>.</a:t>
            </a:r>
          </a:p>
          <a:p>
            <a:pPr algn="just">
              <a:spcBef>
                <a:spcPts val="1200"/>
              </a:spcBef>
              <a:spcAft>
                <a:spcPts val="120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Cung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cấp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quản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lí</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môi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trường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phép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sử</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dụng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chạy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phần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mềm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ứng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dụng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máy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tính</a:t>
            </a:r>
            <a:r>
              <a:rPr lang="en-US" sz="2800" dirty="0">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3193931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loud 6"/>
          <p:cNvSpPr/>
          <p:nvPr/>
        </p:nvSpPr>
        <p:spPr>
          <a:xfrm>
            <a:off x="3352800" y="304800"/>
            <a:ext cx="3657600" cy="890171"/>
          </a:xfrm>
          <a:prstGeom prst="cloud">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00000"/>
              </a:lnSpc>
              <a:spcBef>
                <a:spcPts val="600"/>
              </a:spcBef>
              <a:spcAft>
                <a:spcPts val="600"/>
              </a:spcAft>
            </a:pPr>
            <a:r>
              <a:rPr lang="en-US" sz="3200" b="1" smtClean="0">
                <a:solidFill>
                  <a:srgbClr val="FF0000"/>
                </a:solidFill>
                <a:latin typeface="+mj-lt"/>
              </a:rPr>
              <a:t>Ghi nhớ</a:t>
            </a:r>
            <a:endParaRPr lang="en-US" sz="3200">
              <a:latin typeface="+mj-lt"/>
            </a:endParaRPr>
          </a:p>
        </p:txBody>
      </p:sp>
      <p:sp>
        <p:nvSpPr>
          <p:cNvPr id="2" name="Rectangle 1"/>
          <p:cNvSpPr/>
          <p:nvPr/>
        </p:nvSpPr>
        <p:spPr>
          <a:xfrm>
            <a:off x="1257300" y="1371600"/>
            <a:ext cx="8839200" cy="3533275"/>
          </a:xfrm>
          <a:prstGeom prst="rect">
            <a:avLst/>
          </a:prstGeom>
        </p:spPr>
        <p:txBody>
          <a:bodyPr wrap="square">
            <a:spAutoFit/>
          </a:bodyPr>
          <a:lstStyle/>
          <a:p>
            <a:pPr algn="just">
              <a:spcBef>
                <a:spcPts val="1200"/>
              </a:spcBef>
              <a:spcAft>
                <a:spcPts val="1200"/>
              </a:spcAft>
            </a:pPr>
            <a:r>
              <a:rPr lang="en-US" sz="2800">
                <a:latin typeface="Times New Roman" panose="02020603050405020304" pitchFamily="18" charset="0"/>
                <a:ea typeface="Times New Roman" panose="02020603050405020304" pitchFamily="18" charset="0"/>
              </a:rPr>
              <a:t>- Hệ điều hành là phần mềm hệ thống quản lí và điều khiển hoạt động chung của máy tính, quản lí dữ liệu, cung cấp cho con người môi trường tương tác với máy tính và chạy các phần mềm ứng dụng.</a:t>
            </a: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 Có những hệ điều hành dành cho máy tính như: Windows, Mac OS, Linux, … và những hệ điều hành dành cho điện thoại thông minh và máy tính bảng như IOS, Android, …</a:t>
            </a:r>
          </a:p>
        </p:txBody>
      </p:sp>
    </p:spTree>
    <p:extLst>
      <p:ext uri="{BB962C8B-B14F-4D97-AF65-F5344CB8AC3E}">
        <p14:creationId xmlns:p14="http://schemas.microsoft.com/office/powerpoint/2010/main" val="2190804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47674" y1="77608" x2="47674" y2="77608"/>
                      </a14:backgroundRemoval>
                    </a14:imgEffect>
                  </a14:imgLayer>
                </a14:imgProps>
              </a:ext>
            </a:extLst>
          </a:blip>
          <a:srcRect l="28604" t="12170" r="26744" b="9944"/>
          <a:stretch/>
        </p:blipFill>
        <p:spPr>
          <a:xfrm>
            <a:off x="5372100" y="274699"/>
            <a:ext cx="838200" cy="1012463"/>
          </a:xfrm>
          <a:prstGeom prst="rect">
            <a:avLst/>
          </a:prstGeom>
        </p:spPr>
      </p:pic>
      <p:sp>
        <p:nvSpPr>
          <p:cNvPr id="7" name="Rectangle 6"/>
          <p:cNvSpPr/>
          <p:nvPr/>
        </p:nvSpPr>
        <p:spPr>
          <a:xfrm>
            <a:off x="2743200" y="1295400"/>
            <a:ext cx="6096000" cy="3896451"/>
          </a:xfrm>
          <a:prstGeom prst="rect">
            <a:avLst/>
          </a:prstGeom>
        </p:spPr>
        <p:txBody>
          <a:bodyPr wrap="square">
            <a:spAutoFit/>
          </a:bodyPr>
          <a:lstStyle/>
          <a:p>
            <a:pPr algn="just">
              <a:spcBef>
                <a:spcPts val="1200"/>
              </a:spcBef>
              <a:spcAft>
                <a:spcPts val="1200"/>
              </a:spcAft>
            </a:pPr>
            <a:r>
              <a:rPr lang="en-US" sz="2800" b="1">
                <a:latin typeface="Times New Roman" panose="02020603050405020304" pitchFamily="18" charset="0"/>
                <a:ea typeface="Times New Roman" panose="02020603050405020304" pitchFamily="18" charset="0"/>
              </a:rPr>
              <a:t>1. Phần mềm nào sau đây không phải là một hệ điều hành?</a:t>
            </a: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A. Windows 7 </a:t>
            </a: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B. Windows 10</a:t>
            </a: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C. Windows Explorer</a:t>
            </a: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D. Windows Phone</a:t>
            </a:r>
          </a:p>
        </p:txBody>
      </p:sp>
      <p:pic>
        <p:nvPicPr>
          <p:cNvPr id="8" name="Picture 7"/>
          <p:cNvPicPr>
            <a:picLocks noChangeAspect="1"/>
          </p:cNvPicPr>
          <p:nvPr/>
        </p:nvPicPr>
        <p:blipFill>
          <a:blip r:embed="rId5">
            <a:extLst>
              <a:ext uri="{BEBA8EAE-BF5A-486C-A8C5-ECC9F3942E4B}">
                <a14:imgProps xmlns:a14="http://schemas.microsoft.com/office/drawing/2010/main">
                  <a14:imgLayer r:embed="rId6">
                    <a14:imgEffect>
                      <a14:backgroundRemoval t="0" b="98222" l="1000" r="98222"/>
                    </a14:imgEffect>
                  </a14:imgLayer>
                </a14:imgProps>
              </a:ext>
            </a:extLst>
          </a:blip>
          <a:stretch>
            <a:fillRect/>
          </a:stretch>
        </p:blipFill>
        <p:spPr>
          <a:xfrm>
            <a:off x="2185517" y="3657600"/>
            <a:ext cx="681251" cy="681251"/>
          </a:xfrm>
          <a:prstGeom prst="rect">
            <a:avLst/>
          </a:prstGeom>
        </p:spPr>
      </p:pic>
    </p:spTree>
    <p:extLst>
      <p:ext uri="{BB962C8B-B14F-4D97-AF65-F5344CB8AC3E}">
        <p14:creationId xmlns:p14="http://schemas.microsoft.com/office/powerpoint/2010/main" val="2641903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47674" y1="77608" x2="47674" y2="77608"/>
                      </a14:backgroundRemoval>
                    </a14:imgEffect>
                  </a14:imgLayer>
                </a14:imgProps>
              </a:ext>
            </a:extLst>
          </a:blip>
          <a:srcRect l="28604" t="12170" r="26744" b="9944"/>
          <a:stretch/>
        </p:blipFill>
        <p:spPr>
          <a:xfrm>
            <a:off x="5638800" y="117578"/>
            <a:ext cx="838200" cy="1012463"/>
          </a:xfrm>
          <a:prstGeom prst="rect">
            <a:avLst/>
          </a:prstGeom>
        </p:spPr>
      </p:pic>
      <p:sp>
        <p:nvSpPr>
          <p:cNvPr id="2" name="Rectangle 1"/>
          <p:cNvSpPr/>
          <p:nvPr/>
        </p:nvSpPr>
        <p:spPr>
          <a:xfrm>
            <a:off x="2133600" y="1142398"/>
            <a:ext cx="7848600" cy="3908762"/>
          </a:xfrm>
          <a:prstGeom prst="rect">
            <a:avLst/>
          </a:prstGeom>
        </p:spPr>
        <p:txBody>
          <a:bodyPr wrap="square">
            <a:spAutoFit/>
          </a:bodyPr>
          <a:lstStyle/>
          <a:p>
            <a:pPr algn="just">
              <a:spcBef>
                <a:spcPts val="1200"/>
              </a:spcBef>
              <a:spcAft>
                <a:spcPts val="1200"/>
              </a:spcAft>
            </a:pPr>
            <a:r>
              <a:rPr lang="en-US" sz="2800" b="1">
                <a:latin typeface="Times New Roman" panose="02020603050405020304" pitchFamily="18" charset="0"/>
                <a:ea typeface="Times New Roman" panose="02020603050405020304" pitchFamily="18" charset="0"/>
              </a:rPr>
              <a:t>2. Chức năng nào say đây không phải của hệ điều hành?</a:t>
            </a: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A. Quản lí các tệp dữ liệu trên đĩa</a:t>
            </a: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B. Tạo và chỉnh sửa nội dung một tệp hình ảnh</a:t>
            </a: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C. Điều khiển các thiết bị vào – ra</a:t>
            </a:r>
          </a:p>
          <a:p>
            <a:pPr>
              <a:spcBef>
                <a:spcPts val="1200"/>
              </a:spcBef>
              <a:spcAft>
                <a:spcPts val="1200"/>
              </a:spcAft>
            </a:pPr>
            <a:r>
              <a:rPr lang="en-US" sz="2800">
                <a:latin typeface="Times New Roman" panose="02020603050405020304" pitchFamily="18" charset="0"/>
                <a:ea typeface="Times New Roman" panose="02020603050405020304" pitchFamily="18" charset="0"/>
              </a:rPr>
              <a:t>D. Quản lí giao diện giữa người sử dụng và máy tính.</a:t>
            </a:r>
            <a:endParaRPr lang="en-US" sz="2800"/>
          </a:p>
        </p:txBody>
      </p:sp>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backgroundRemoval t="0" b="98222" l="1000" r="98222"/>
                    </a14:imgEffect>
                  </a14:imgLayer>
                </a14:imgProps>
              </a:ext>
            </a:extLst>
          </a:blip>
          <a:stretch>
            <a:fillRect/>
          </a:stretch>
        </p:blipFill>
        <p:spPr>
          <a:xfrm>
            <a:off x="1792974" y="2756153"/>
            <a:ext cx="681251" cy="681251"/>
          </a:xfrm>
          <a:prstGeom prst="rect">
            <a:avLst/>
          </a:prstGeom>
        </p:spPr>
      </p:pic>
    </p:spTree>
    <p:extLst>
      <p:ext uri="{BB962C8B-B14F-4D97-AF65-F5344CB8AC3E}">
        <p14:creationId xmlns:p14="http://schemas.microsoft.com/office/powerpoint/2010/main" val="587159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90601" y="152400"/>
            <a:ext cx="9296400" cy="954107"/>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just"/>
            <a:r>
              <a:rPr lang="en-US" sz="2800" b="1" dirty="0" err="1">
                <a:solidFill>
                  <a:schemeClr val="tx1"/>
                </a:solidFill>
                <a:latin typeface="Times New Roman" panose="02020603050405020304" pitchFamily="18" charset="0"/>
                <a:ea typeface="Times New Roman" panose="02020603050405020304" pitchFamily="18" charset="0"/>
              </a:rPr>
              <a:t>Em</a:t>
            </a:r>
            <a:r>
              <a:rPr lang="en-US" sz="2800" b="1" dirty="0">
                <a:solidFill>
                  <a:schemeClr val="tx1"/>
                </a:solidFill>
                <a:latin typeface="Times New Roman" panose="02020603050405020304" pitchFamily="18" charset="0"/>
                <a:ea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rPr>
              <a:t>hãy</a:t>
            </a:r>
            <a:r>
              <a:rPr lang="en-US" sz="2800" b="1" dirty="0">
                <a:solidFill>
                  <a:schemeClr val="tx1"/>
                </a:solidFill>
                <a:latin typeface="Times New Roman" panose="02020603050405020304" pitchFamily="18" charset="0"/>
                <a:ea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rPr>
              <a:t>ghép</a:t>
            </a:r>
            <a:r>
              <a:rPr lang="en-US" sz="2800" b="1" dirty="0">
                <a:solidFill>
                  <a:schemeClr val="tx1"/>
                </a:solidFill>
                <a:latin typeface="Times New Roman" panose="02020603050405020304" pitchFamily="18" charset="0"/>
                <a:ea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rPr>
              <a:t>mỗi</a:t>
            </a:r>
            <a:r>
              <a:rPr lang="en-US" sz="2800" b="1" dirty="0">
                <a:solidFill>
                  <a:schemeClr val="tx1"/>
                </a:solidFill>
                <a:latin typeface="Times New Roman" panose="02020603050405020304" pitchFamily="18" charset="0"/>
                <a:ea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rPr>
              <a:t>loại</a:t>
            </a:r>
            <a:r>
              <a:rPr lang="en-US" sz="2800" b="1" dirty="0">
                <a:solidFill>
                  <a:schemeClr val="tx1"/>
                </a:solidFill>
                <a:latin typeface="Times New Roman" panose="02020603050405020304" pitchFamily="18" charset="0"/>
                <a:ea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rPr>
              <a:t>tệp</a:t>
            </a:r>
            <a:r>
              <a:rPr lang="en-US" sz="2800" b="1" dirty="0">
                <a:solidFill>
                  <a:schemeClr val="tx1"/>
                </a:solidFill>
                <a:latin typeface="Times New Roman" panose="02020603050405020304" pitchFamily="18" charset="0"/>
                <a:ea typeface="Times New Roman" panose="02020603050405020304" pitchFamily="18" charset="0"/>
              </a:rPr>
              <a:t> ở </a:t>
            </a:r>
            <a:r>
              <a:rPr lang="en-US" sz="2800" b="1" dirty="0" err="1">
                <a:solidFill>
                  <a:schemeClr val="tx1"/>
                </a:solidFill>
                <a:latin typeface="Times New Roman" panose="02020603050405020304" pitchFamily="18" charset="0"/>
                <a:ea typeface="Times New Roman" panose="02020603050405020304" pitchFamily="18" charset="0"/>
              </a:rPr>
              <a:t>cột</a:t>
            </a:r>
            <a:r>
              <a:rPr lang="en-US" sz="2800" b="1" dirty="0">
                <a:solidFill>
                  <a:schemeClr val="tx1"/>
                </a:solidFill>
                <a:latin typeface="Times New Roman" panose="02020603050405020304" pitchFamily="18" charset="0"/>
                <a:ea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rPr>
              <a:t>bên</a:t>
            </a:r>
            <a:r>
              <a:rPr lang="en-US" sz="2800" b="1" dirty="0">
                <a:solidFill>
                  <a:schemeClr val="tx1"/>
                </a:solidFill>
                <a:latin typeface="Times New Roman" panose="02020603050405020304" pitchFamily="18" charset="0"/>
                <a:ea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rPr>
              <a:t>trái</a:t>
            </a:r>
            <a:r>
              <a:rPr lang="en-US" sz="2800" b="1" dirty="0">
                <a:solidFill>
                  <a:schemeClr val="tx1"/>
                </a:solidFill>
                <a:latin typeface="Times New Roman" panose="02020603050405020304" pitchFamily="18" charset="0"/>
                <a:ea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rPr>
              <a:t>với</a:t>
            </a:r>
            <a:r>
              <a:rPr lang="en-US" sz="2800" b="1" dirty="0">
                <a:solidFill>
                  <a:schemeClr val="tx1"/>
                </a:solidFill>
                <a:latin typeface="Times New Roman" panose="02020603050405020304" pitchFamily="18" charset="0"/>
                <a:ea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rPr>
              <a:t>một</a:t>
            </a:r>
            <a:r>
              <a:rPr lang="en-US" sz="2800" b="1" dirty="0">
                <a:solidFill>
                  <a:schemeClr val="tx1"/>
                </a:solidFill>
                <a:latin typeface="Times New Roman" panose="02020603050405020304" pitchFamily="18" charset="0"/>
                <a:ea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rPr>
              <a:t>phần</a:t>
            </a:r>
            <a:r>
              <a:rPr lang="en-US" sz="2800" b="1" dirty="0">
                <a:solidFill>
                  <a:schemeClr val="tx1"/>
                </a:solidFill>
                <a:latin typeface="Times New Roman" panose="02020603050405020304" pitchFamily="18" charset="0"/>
                <a:ea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rPr>
              <a:t>mở</a:t>
            </a:r>
            <a:r>
              <a:rPr lang="en-US" sz="2800" b="1" dirty="0">
                <a:solidFill>
                  <a:schemeClr val="tx1"/>
                </a:solidFill>
                <a:latin typeface="Times New Roman" panose="02020603050405020304" pitchFamily="18" charset="0"/>
                <a:ea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rPr>
              <a:t>rộng</a:t>
            </a:r>
            <a:r>
              <a:rPr lang="en-US" sz="2800" b="1" dirty="0">
                <a:solidFill>
                  <a:schemeClr val="tx1"/>
                </a:solidFill>
                <a:latin typeface="Times New Roman" panose="02020603050405020304" pitchFamily="18" charset="0"/>
                <a:ea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rPr>
              <a:t>tệp</a:t>
            </a:r>
            <a:r>
              <a:rPr lang="en-US" sz="2800" b="1" dirty="0">
                <a:solidFill>
                  <a:schemeClr val="tx1"/>
                </a:solidFill>
                <a:latin typeface="Times New Roman" panose="02020603050405020304" pitchFamily="18" charset="0"/>
                <a:ea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rPr>
              <a:t>phù</a:t>
            </a:r>
            <a:r>
              <a:rPr lang="en-US" sz="2800" b="1" dirty="0">
                <a:solidFill>
                  <a:schemeClr val="tx1"/>
                </a:solidFill>
                <a:latin typeface="Times New Roman" panose="02020603050405020304" pitchFamily="18" charset="0"/>
                <a:ea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rPr>
              <a:t>hợp</a:t>
            </a:r>
            <a:r>
              <a:rPr lang="en-US" sz="2800" b="1" dirty="0">
                <a:solidFill>
                  <a:schemeClr val="tx1"/>
                </a:solidFill>
                <a:latin typeface="Times New Roman" panose="02020603050405020304" pitchFamily="18" charset="0"/>
                <a:ea typeface="Times New Roman" panose="02020603050405020304" pitchFamily="18" charset="0"/>
              </a:rPr>
              <a:t> ở </a:t>
            </a:r>
            <a:r>
              <a:rPr lang="en-US" sz="2800" b="1" dirty="0" err="1">
                <a:solidFill>
                  <a:schemeClr val="tx1"/>
                </a:solidFill>
                <a:latin typeface="Times New Roman" panose="02020603050405020304" pitchFamily="18" charset="0"/>
                <a:ea typeface="Times New Roman" panose="02020603050405020304" pitchFamily="18" charset="0"/>
              </a:rPr>
              <a:t>cột</a:t>
            </a:r>
            <a:r>
              <a:rPr lang="en-US" sz="2800" b="1" dirty="0">
                <a:solidFill>
                  <a:schemeClr val="tx1"/>
                </a:solidFill>
                <a:latin typeface="Times New Roman" panose="02020603050405020304" pitchFamily="18" charset="0"/>
                <a:ea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rPr>
              <a:t>bên</a:t>
            </a:r>
            <a:r>
              <a:rPr lang="en-US" sz="2800" b="1" dirty="0">
                <a:solidFill>
                  <a:schemeClr val="tx1"/>
                </a:solidFill>
                <a:latin typeface="Times New Roman" panose="02020603050405020304" pitchFamily="18" charset="0"/>
                <a:ea typeface="Times New Roman" panose="02020603050405020304" pitchFamily="18" charset="0"/>
              </a:rPr>
              <a:t> </a:t>
            </a:r>
            <a:r>
              <a:rPr lang="vi-VN" sz="2800" b="1" smtClean="0">
                <a:solidFill>
                  <a:schemeClr val="tx1"/>
                </a:solidFill>
                <a:latin typeface="Times New Roman" panose="02020603050405020304" pitchFamily="18" charset="0"/>
                <a:ea typeface="Times New Roman" panose="02020603050405020304" pitchFamily="18" charset="0"/>
              </a:rPr>
              <a:t>phải:</a:t>
            </a:r>
            <a:endParaRPr lang="en-US" sz="2800" b="1" dirty="0">
              <a:solidFill>
                <a:schemeClr val="tx1"/>
              </a:solidFill>
              <a:latin typeface="Times New Roman" panose="02020603050405020304" pitchFamily="18" charset="0"/>
              <a:ea typeface="Times New Roman" panose="02020603050405020304" pitchFamily="18" charset="0"/>
            </a:endParaRPr>
          </a:p>
        </p:txBody>
      </p:sp>
      <p:sp>
        <p:nvSpPr>
          <p:cNvPr id="4" name="Rectangle 3"/>
          <p:cNvSpPr/>
          <p:nvPr/>
        </p:nvSpPr>
        <p:spPr>
          <a:xfrm>
            <a:off x="2922574" y="5477108"/>
            <a:ext cx="6221426" cy="587853"/>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nSpc>
                <a:spcPct val="115000"/>
              </a:lnSpc>
              <a:spcBef>
                <a:spcPts val="600"/>
              </a:spcBef>
              <a:spcAft>
                <a:spcPts val="600"/>
              </a:spcAft>
            </a:pPr>
            <a:r>
              <a:rPr lang="en-US" sz="2800">
                <a:solidFill>
                  <a:srgbClr val="000000"/>
                </a:solidFill>
                <a:latin typeface="Times New Roman" panose="02020603050405020304" pitchFamily="18" charset="0"/>
                <a:ea typeface="Times New Roman" panose="02020603050405020304" pitchFamily="18" charset="0"/>
              </a:rPr>
              <a:t>Đáp án </a:t>
            </a:r>
            <a:r>
              <a:rPr lang="en-US" sz="2800" smtClean="0">
                <a:solidFill>
                  <a:srgbClr val="000000"/>
                </a:solidFill>
                <a:latin typeface="Times New Roman" panose="02020603050405020304" pitchFamily="18" charset="0"/>
                <a:ea typeface="Times New Roman" panose="02020603050405020304" pitchFamily="18" charset="0"/>
              </a:rPr>
              <a:t>HĐ2:  1-f; 2-c; 3-a; 4-b; 5-e; 6-d</a:t>
            </a:r>
            <a:endParaRPr lang="en-US" sz="2800">
              <a:latin typeface="Times New Roman" panose="02020603050405020304" pitchFamily="18" charset="0"/>
              <a:ea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398978734"/>
              </p:ext>
            </p:extLst>
          </p:nvPr>
        </p:nvGraphicFramePr>
        <p:xfrm>
          <a:off x="990601" y="1106505"/>
          <a:ext cx="9220200" cy="3998897"/>
        </p:xfrm>
        <a:graphic>
          <a:graphicData uri="http://schemas.openxmlformats.org/drawingml/2006/table">
            <a:tbl>
              <a:tblPr firstRow="1" bandRow="1">
                <a:tableStyleId>{5C22544A-7EE6-4342-B048-85BDC9FD1C3A}</a:tableStyleId>
              </a:tblPr>
              <a:tblGrid>
                <a:gridCol w="4267199">
                  <a:extLst>
                    <a:ext uri="{9D8B030D-6E8A-4147-A177-3AD203B41FA5}">
                      <a16:colId xmlns:a16="http://schemas.microsoft.com/office/drawing/2014/main" val="2363042108"/>
                    </a:ext>
                  </a:extLst>
                </a:gridCol>
                <a:gridCol w="1371600">
                  <a:extLst>
                    <a:ext uri="{9D8B030D-6E8A-4147-A177-3AD203B41FA5}">
                      <a16:colId xmlns:a16="http://schemas.microsoft.com/office/drawing/2014/main" val="290425519"/>
                    </a:ext>
                  </a:extLst>
                </a:gridCol>
                <a:gridCol w="3581401">
                  <a:extLst>
                    <a:ext uri="{9D8B030D-6E8A-4147-A177-3AD203B41FA5}">
                      <a16:colId xmlns:a16="http://schemas.microsoft.com/office/drawing/2014/main" val="2887347668"/>
                    </a:ext>
                  </a:extLst>
                </a:gridCol>
              </a:tblGrid>
              <a:tr h="571271">
                <a:tc>
                  <a:txBody>
                    <a:bodyPr/>
                    <a:lstStyle/>
                    <a:p>
                      <a:pPr marL="0" marR="0" algn="ctr">
                        <a:lnSpc>
                          <a:spcPct val="115000"/>
                        </a:lnSpc>
                        <a:spcBef>
                          <a:spcPts val="600"/>
                        </a:spcBef>
                        <a:spcAft>
                          <a:spcPts val="600"/>
                        </a:spcAft>
                      </a:pPr>
                      <a:r>
                        <a:rPr lang="en-US" sz="2800" kern="1200" dirty="0" err="1">
                          <a:solidFill>
                            <a:srgbClr val="FF0000"/>
                          </a:solidFill>
                          <a:latin typeface="Times New Roman" panose="02020603050405020304" pitchFamily="18" charset="0"/>
                          <a:ea typeface="Times New Roman" panose="02020603050405020304" pitchFamily="18" charset="0"/>
                          <a:cs typeface="+mn-cs"/>
                        </a:rPr>
                        <a:t>Loại</a:t>
                      </a:r>
                      <a:r>
                        <a:rPr lang="en-US" sz="2800" kern="1200" dirty="0">
                          <a:solidFill>
                            <a:srgbClr val="FF0000"/>
                          </a:solidFill>
                          <a:latin typeface="Times New Roman" panose="02020603050405020304" pitchFamily="18" charset="0"/>
                          <a:ea typeface="Times New Roman" panose="02020603050405020304" pitchFamily="18" charset="0"/>
                          <a:cs typeface="+mn-cs"/>
                        </a:rPr>
                        <a:t> </a:t>
                      </a:r>
                      <a:r>
                        <a:rPr lang="en-US" sz="2800" kern="1200" dirty="0" err="1">
                          <a:solidFill>
                            <a:srgbClr val="FF0000"/>
                          </a:solidFill>
                          <a:latin typeface="Times New Roman" panose="02020603050405020304" pitchFamily="18" charset="0"/>
                          <a:ea typeface="Times New Roman" panose="02020603050405020304" pitchFamily="18" charset="0"/>
                          <a:cs typeface="+mn-cs"/>
                        </a:rPr>
                        <a:t>tệp</a:t>
                      </a:r>
                      <a:endParaRPr lang="en-US" sz="2800" kern="1200" dirty="0">
                        <a:solidFill>
                          <a:srgbClr val="FF0000"/>
                        </a:solidFill>
                        <a:latin typeface="Times New Roman" panose="02020603050405020304" pitchFamily="18" charset="0"/>
                        <a:ea typeface="Times New Roman" panose="02020603050405020304" pitchFamily="18" charset="0"/>
                        <a:cs typeface="+mn-cs"/>
                      </a:endParaRPr>
                    </a:p>
                  </a:txBody>
                  <a:tcPr marL="68580" marR="68580" marT="0" marB="0"/>
                </a:tc>
                <a:tc>
                  <a:txBody>
                    <a:bodyPr/>
                    <a:lstStyle/>
                    <a:p>
                      <a:endParaRPr lang="en-US" dirty="0"/>
                    </a:p>
                  </a:txBody>
                  <a:tcPr/>
                </a:tc>
                <a:tc>
                  <a:txBody>
                    <a:bodyPr/>
                    <a:lstStyle/>
                    <a:p>
                      <a:pPr marL="0" marR="0" algn="ctr">
                        <a:lnSpc>
                          <a:spcPct val="115000"/>
                        </a:lnSpc>
                        <a:spcBef>
                          <a:spcPts val="600"/>
                        </a:spcBef>
                        <a:spcAft>
                          <a:spcPts val="600"/>
                        </a:spcAft>
                      </a:pPr>
                      <a:r>
                        <a:rPr lang="en-US" sz="2800" kern="1200" dirty="0" err="1">
                          <a:solidFill>
                            <a:srgbClr val="FF0000"/>
                          </a:solidFill>
                          <a:latin typeface="Times New Roman" panose="02020603050405020304" pitchFamily="18" charset="0"/>
                          <a:ea typeface="Times New Roman" panose="02020603050405020304" pitchFamily="18" charset="0"/>
                          <a:cs typeface="+mn-cs"/>
                        </a:rPr>
                        <a:t>Phần</a:t>
                      </a:r>
                      <a:r>
                        <a:rPr lang="en-US" sz="2800" kern="1200" dirty="0">
                          <a:solidFill>
                            <a:srgbClr val="FF0000"/>
                          </a:solidFill>
                          <a:latin typeface="Times New Roman" panose="02020603050405020304" pitchFamily="18" charset="0"/>
                          <a:ea typeface="Times New Roman" panose="02020603050405020304" pitchFamily="18" charset="0"/>
                          <a:cs typeface="+mn-cs"/>
                        </a:rPr>
                        <a:t> </a:t>
                      </a:r>
                      <a:r>
                        <a:rPr lang="en-US" sz="2800" kern="1200" dirty="0" err="1">
                          <a:solidFill>
                            <a:srgbClr val="FF0000"/>
                          </a:solidFill>
                          <a:latin typeface="Times New Roman" panose="02020603050405020304" pitchFamily="18" charset="0"/>
                          <a:ea typeface="Times New Roman" panose="02020603050405020304" pitchFamily="18" charset="0"/>
                          <a:cs typeface="+mn-cs"/>
                        </a:rPr>
                        <a:t>mở</a:t>
                      </a:r>
                      <a:r>
                        <a:rPr lang="en-US" sz="2800" kern="1200" dirty="0">
                          <a:solidFill>
                            <a:srgbClr val="FF0000"/>
                          </a:solidFill>
                          <a:latin typeface="Times New Roman" panose="02020603050405020304" pitchFamily="18" charset="0"/>
                          <a:ea typeface="Times New Roman" panose="02020603050405020304" pitchFamily="18" charset="0"/>
                          <a:cs typeface="+mn-cs"/>
                        </a:rPr>
                        <a:t> </a:t>
                      </a:r>
                      <a:r>
                        <a:rPr lang="en-US" sz="2800" kern="1200" dirty="0" err="1">
                          <a:solidFill>
                            <a:srgbClr val="FF0000"/>
                          </a:solidFill>
                          <a:latin typeface="Times New Roman" panose="02020603050405020304" pitchFamily="18" charset="0"/>
                          <a:ea typeface="Times New Roman" panose="02020603050405020304" pitchFamily="18" charset="0"/>
                          <a:cs typeface="+mn-cs"/>
                        </a:rPr>
                        <a:t>rộng</a:t>
                      </a:r>
                      <a:endParaRPr lang="en-US" sz="2800" kern="1200" dirty="0">
                        <a:solidFill>
                          <a:srgbClr val="FF0000"/>
                        </a:solidFill>
                        <a:latin typeface="Times New Roman" panose="02020603050405020304" pitchFamily="18" charset="0"/>
                        <a:ea typeface="Times New Roman" panose="02020603050405020304" pitchFamily="18" charset="0"/>
                        <a:cs typeface="+mn-cs"/>
                      </a:endParaRPr>
                    </a:p>
                  </a:txBody>
                  <a:tcPr marL="68580" marR="68580" marT="0" marB="0"/>
                </a:tc>
                <a:extLst>
                  <a:ext uri="{0D108BD9-81ED-4DB2-BD59-A6C34878D82A}">
                    <a16:rowId xmlns:a16="http://schemas.microsoft.com/office/drawing/2014/main" val="733406651"/>
                  </a:ext>
                </a:extLst>
              </a:tr>
              <a:tr h="571271">
                <a:tc>
                  <a:txBody>
                    <a:bodyPr/>
                    <a:lstStyle/>
                    <a:p>
                      <a:pPr marL="342900" marR="0" lvl="0" indent="-342900" algn="just">
                        <a:lnSpc>
                          <a:spcPct val="115000"/>
                        </a:lnSpc>
                        <a:spcBef>
                          <a:spcPts val="600"/>
                        </a:spcBef>
                        <a:spcAft>
                          <a:spcPts val="600"/>
                        </a:spcAft>
                        <a:buFont typeface="+mj-lt"/>
                        <a:buAutoNum type="arabicParenR"/>
                      </a:pPr>
                      <a:r>
                        <a:rPr lang="en-US" sz="2800" kern="1200" dirty="0" err="1">
                          <a:solidFill>
                            <a:srgbClr val="FF0000"/>
                          </a:solidFill>
                          <a:latin typeface="Times New Roman" panose="02020603050405020304" pitchFamily="18" charset="0"/>
                          <a:ea typeface="Times New Roman" panose="02020603050405020304" pitchFamily="18" charset="0"/>
                          <a:cs typeface="+mn-cs"/>
                        </a:rPr>
                        <a:t>Tài</a:t>
                      </a:r>
                      <a:r>
                        <a:rPr lang="en-US" sz="2800" kern="1200" dirty="0">
                          <a:solidFill>
                            <a:srgbClr val="FF0000"/>
                          </a:solidFill>
                          <a:latin typeface="Times New Roman" panose="02020603050405020304" pitchFamily="18" charset="0"/>
                          <a:ea typeface="Times New Roman" panose="02020603050405020304" pitchFamily="18" charset="0"/>
                          <a:cs typeface="+mn-cs"/>
                        </a:rPr>
                        <a:t> </a:t>
                      </a:r>
                      <a:r>
                        <a:rPr lang="en-US" sz="2800" kern="1200" dirty="0" err="1">
                          <a:solidFill>
                            <a:srgbClr val="FF0000"/>
                          </a:solidFill>
                          <a:latin typeface="Times New Roman" panose="02020603050405020304" pitchFamily="18" charset="0"/>
                          <a:ea typeface="Times New Roman" panose="02020603050405020304" pitchFamily="18" charset="0"/>
                          <a:cs typeface="+mn-cs"/>
                        </a:rPr>
                        <a:t>liệu</a:t>
                      </a:r>
                      <a:endParaRPr lang="en-US" sz="2800" kern="1200" dirty="0">
                        <a:solidFill>
                          <a:srgbClr val="FF0000"/>
                        </a:solidFill>
                        <a:latin typeface="Times New Roman" panose="02020603050405020304" pitchFamily="18" charset="0"/>
                        <a:ea typeface="Times New Roman" panose="02020603050405020304" pitchFamily="18" charset="0"/>
                        <a:cs typeface="+mn-cs"/>
                      </a:endParaRPr>
                    </a:p>
                  </a:txBody>
                  <a:tcPr marL="68580" marR="68580" marT="0" marB="0"/>
                </a:tc>
                <a:tc>
                  <a:txBody>
                    <a:bodyPr/>
                    <a:lstStyle/>
                    <a:p>
                      <a:endParaRPr lang="en-US" dirty="0"/>
                    </a:p>
                  </a:txBody>
                  <a:tcPr/>
                </a:tc>
                <a:tc>
                  <a:txBody>
                    <a:bodyPr/>
                    <a:lstStyle/>
                    <a:p>
                      <a:pPr marL="342900" marR="0" lvl="0" indent="-342900" algn="just">
                        <a:lnSpc>
                          <a:spcPct val="115000"/>
                        </a:lnSpc>
                        <a:spcBef>
                          <a:spcPts val="600"/>
                        </a:spcBef>
                        <a:spcAft>
                          <a:spcPts val="600"/>
                        </a:spcAft>
                        <a:buFont typeface="+mj-lt"/>
                        <a:buAutoNum type="alphaLcParenR"/>
                      </a:pPr>
                      <a:r>
                        <a:rPr lang="en-US" sz="2800" kern="1200" dirty="0">
                          <a:solidFill>
                            <a:srgbClr val="002060"/>
                          </a:solidFill>
                          <a:latin typeface="Times New Roman" panose="02020603050405020304" pitchFamily="18" charset="0"/>
                          <a:ea typeface="Times New Roman" panose="02020603050405020304" pitchFamily="18" charset="0"/>
                          <a:cs typeface="+mn-cs"/>
                        </a:rPr>
                        <a:t>.jpg .</a:t>
                      </a:r>
                      <a:r>
                        <a:rPr lang="en-US" sz="2800" kern="1200" dirty="0" err="1">
                          <a:solidFill>
                            <a:srgbClr val="002060"/>
                          </a:solidFill>
                          <a:latin typeface="Times New Roman" panose="02020603050405020304" pitchFamily="18" charset="0"/>
                          <a:ea typeface="Times New Roman" panose="02020603050405020304" pitchFamily="18" charset="0"/>
                          <a:cs typeface="+mn-cs"/>
                        </a:rPr>
                        <a:t>png</a:t>
                      </a:r>
                      <a:r>
                        <a:rPr lang="en-US" sz="2800" kern="1200" dirty="0">
                          <a:solidFill>
                            <a:srgbClr val="002060"/>
                          </a:solidFill>
                          <a:latin typeface="Times New Roman" panose="02020603050405020304" pitchFamily="18" charset="0"/>
                          <a:ea typeface="Times New Roman" panose="02020603050405020304" pitchFamily="18" charset="0"/>
                          <a:cs typeface="+mn-cs"/>
                        </a:rPr>
                        <a:t> .bmp</a:t>
                      </a:r>
                    </a:p>
                  </a:txBody>
                  <a:tcPr marL="68580" marR="68580" marT="0" marB="0"/>
                </a:tc>
                <a:extLst>
                  <a:ext uri="{0D108BD9-81ED-4DB2-BD59-A6C34878D82A}">
                    <a16:rowId xmlns:a16="http://schemas.microsoft.com/office/drawing/2014/main" val="1247534427"/>
                  </a:ext>
                </a:extLst>
              </a:tr>
              <a:tr h="571271">
                <a:tc>
                  <a:txBody>
                    <a:bodyPr/>
                    <a:lstStyle/>
                    <a:p>
                      <a:pPr marL="0" marR="0" lvl="0" indent="0" algn="just">
                        <a:lnSpc>
                          <a:spcPct val="115000"/>
                        </a:lnSpc>
                        <a:spcBef>
                          <a:spcPts val="600"/>
                        </a:spcBef>
                        <a:spcAft>
                          <a:spcPts val="600"/>
                        </a:spcAft>
                        <a:buFont typeface="+mj-lt"/>
                        <a:buNone/>
                      </a:pPr>
                      <a:r>
                        <a:rPr lang="en-US" sz="2800" kern="1200" dirty="0" smtClean="0">
                          <a:solidFill>
                            <a:srgbClr val="FF0000"/>
                          </a:solidFill>
                          <a:latin typeface="Times New Roman" panose="02020603050405020304" pitchFamily="18" charset="0"/>
                          <a:ea typeface="Times New Roman" panose="02020603050405020304" pitchFamily="18" charset="0"/>
                          <a:cs typeface="+mn-cs"/>
                        </a:rPr>
                        <a:t>2) </a:t>
                      </a:r>
                      <a:r>
                        <a:rPr lang="en-US" sz="2800" kern="1200" dirty="0" err="1" smtClean="0">
                          <a:solidFill>
                            <a:srgbClr val="FF0000"/>
                          </a:solidFill>
                          <a:latin typeface="Times New Roman" panose="02020603050405020304" pitchFamily="18" charset="0"/>
                          <a:ea typeface="Times New Roman" panose="02020603050405020304" pitchFamily="18" charset="0"/>
                          <a:cs typeface="+mn-cs"/>
                        </a:rPr>
                        <a:t>Chương</a:t>
                      </a:r>
                      <a:r>
                        <a:rPr lang="en-US" sz="2800" kern="1200" dirty="0" smtClean="0">
                          <a:solidFill>
                            <a:srgbClr val="FF0000"/>
                          </a:solidFill>
                          <a:latin typeface="Times New Roman" panose="02020603050405020304" pitchFamily="18" charset="0"/>
                          <a:ea typeface="Times New Roman" panose="02020603050405020304" pitchFamily="18" charset="0"/>
                          <a:cs typeface="+mn-cs"/>
                        </a:rPr>
                        <a:t> </a:t>
                      </a:r>
                      <a:r>
                        <a:rPr lang="en-US" sz="2800" kern="1200" dirty="0" err="1">
                          <a:solidFill>
                            <a:srgbClr val="FF0000"/>
                          </a:solidFill>
                          <a:latin typeface="Times New Roman" panose="02020603050405020304" pitchFamily="18" charset="0"/>
                          <a:ea typeface="Times New Roman" panose="02020603050405020304" pitchFamily="18" charset="0"/>
                          <a:cs typeface="+mn-cs"/>
                        </a:rPr>
                        <a:t>trình</a:t>
                      </a:r>
                      <a:r>
                        <a:rPr lang="en-US" sz="2800" kern="1200" dirty="0">
                          <a:solidFill>
                            <a:srgbClr val="FF0000"/>
                          </a:solidFill>
                          <a:latin typeface="Times New Roman" panose="02020603050405020304" pitchFamily="18" charset="0"/>
                          <a:ea typeface="Times New Roman" panose="02020603050405020304" pitchFamily="18" charset="0"/>
                          <a:cs typeface="+mn-cs"/>
                        </a:rPr>
                        <a:t> Scratch</a:t>
                      </a:r>
                    </a:p>
                  </a:txBody>
                  <a:tcPr marL="68580" marR="68580" marT="0" marB="0"/>
                </a:tc>
                <a:tc>
                  <a:txBody>
                    <a:bodyPr/>
                    <a:lstStyle/>
                    <a:p>
                      <a:endParaRPr lang="en-US"/>
                    </a:p>
                  </a:txBody>
                  <a:tcPr/>
                </a:tc>
                <a:tc>
                  <a:txBody>
                    <a:bodyPr/>
                    <a:lstStyle/>
                    <a:p>
                      <a:pPr marL="0" marR="0" lvl="0" indent="0" algn="just">
                        <a:lnSpc>
                          <a:spcPct val="115000"/>
                        </a:lnSpc>
                        <a:spcBef>
                          <a:spcPts val="600"/>
                        </a:spcBef>
                        <a:spcAft>
                          <a:spcPts val="600"/>
                        </a:spcAft>
                        <a:buFont typeface="+mj-lt"/>
                        <a:buNone/>
                      </a:pPr>
                      <a:r>
                        <a:rPr lang="en-US" sz="2800" kern="1200" dirty="0" smtClean="0">
                          <a:solidFill>
                            <a:srgbClr val="002060"/>
                          </a:solidFill>
                          <a:latin typeface="Times New Roman" panose="02020603050405020304" pitchFamily="18" charset="0"/>
                          <a:ea typeface="Times New Roman" panose="02020603050405020304" pitchFamily="18" charset="0"/>
                          <a:cs typeface="+mn-cs"/>
                        </a:rPr>
                        <a:t>b) .exe </a:t>
                      </a:r>
                      <a:r>
                        <a:rPr lang="en-US" sz="2800" kern="1200" dirty="0">
                          <a:solidFill>
                            <a:srgbClr val="002060"/>
                          </a:solidFill>
                          <a:latin typeface="Times New Roman" panose="02020603050405020304" pitchFamily="18" charset="0"/>
                          <a:ea typeface="Times New Roman" panose="02020603050405020304" pitchFamily="18" charset="0"/>
                          <a:cs typeface="+mn-cs"/>
                        </a:rPr>
                        <a:t>.com .bat .</a:t>
                      </a:r>
                      <a:r>
                        <a:rPr lang="en-US" sz="2800" kern="1200" dirty="0" err="1">
                          <a:solidFill>
                            <a:srgbClr val="002060"/>
                          </a:solidFill>
                          <a:latin typeface="Times New Roman" panose="02020603050405020304" pitchFamily="18" charset="0"/>
                          <a:ea typeface="Times New Roman" panose="02020603050405020304" pitchFamily="18" charset="0"/>
                          <a:cs typeface="+mn-cs"/>
                        </a:rPr>
                        <a:t>msi</a:t>
                      </a:r>
                      <a:endParaRPr lang="en-US" sz="2800" kern="1200" dirty="0">
                        <a:solidFill>
                          <a:srgbClr val="002060"/>
                        </a:solidFill>
                        <a:latin typeface="Times New Roman" panose="02020603050405020304" pitchFamily="18" charset="0"/>
                        <a:ea typeface="Times New Roman" panose="02020603050405020304" pitchFamily="18" charset="0"/>
                        <a:cs typeface="+mn-cs"/>
                      </a:endParaRPr>
                    </a:p>
                  </a:txBody>
                  <a:tcPr marL="68580" marR="68580" marT="0" marB="0"/>
                </a:tc>
                <a:extLst>
                  <a:ext uri="{0D108BD9-81ED-4DB2-BD59-A6C34878D82A}">
                    <a16:rowId xmlns:a16="http://schemas.microsoft.com/office/drawing/2014/main" val="1397289410"/>
                  </a:ext>
                </a:extLst>
              </a:tr>
              <a:tr h="571271">
                <a:tc>
                  <a:txBody>
                    <a:bodyPr/>
                    <a:lstStyle/>
                    <a:p>
                      <a:pPr marL="0" marR="0" lvl="0" indent="0" algn="just">
                        <a:lnSpc>
                          <a:spcPct val="115000"/>
                        </a:lnSpc>
                        <a:spcBef>
                          <a:spcPts val="600"/>
                        </a:spcBef>
                        <a:spcAft>
                          <a:spcPts val="600"/>
                        </a:spcAft>
                        <a:buFont typeface="+mj-lt"/>
                        <a:buNone/>
                      </a:pPr>
                      <a:r>
                        <a:rPr lang="en-US" sz="2800" kern="1200" dirty="0" smtClean="0">
                          <a:solidFill>
                            <a:srgbClr val="FF0000"/>
                          </a:solidFill>
                          <a:latin typeface="Times New Roman" panose="02020603050405020304" pitchFamily="18" charset="0"/>
                          <a:ea typeface="Times New Roman" panose="02020603050405020304" pitchFamily="18" charset="0"/>
                          <a:cs typeface="+mn-cs"/>
                        </a:rPr>
                        <a:t>3) </a:t>
                      </a:r>
                      <a:r>
                        <a:rPr lang="en-US" sz="2800" kern="1200" dirty="0" err="1" smtClean="0">
                          <a:solidFill>
                            <a:srgbClr val="FF0000"/>
                          </a:solidFill>
                          <a:latin typeface="Times New Roman" panose="02020603050405020304" pitchFamily="18" charset="0"/>
                          <a:ea typeface="Times New Roman" panose="02020603050405020304" pitchFamily="18" charset="0"/>
                          <a:cs typeface="+mn-cs"/>
                        </a:rPr>
                        <a:t>Hình</a:t>
                      </a:r>
                      <a:r>
                        <a:rPr lang="en-US" sz="2800" kern="1200" dirty="0" smtClean="0">
                          <a:solidFill>
                            <a:srgbClr val="FF0000"/>
                          </a:solidFill>
                          <a:latin typeface="Times New Roman" panose="02020603050405020304" pitchFamily="18" charset="0"/>
                          <a:ea typeface="Times New Roman" panose="02020603050405020304" pitchFamily="18" charset="0"/>
                          <a:cs typeface="+mn-cs"/>
                        </a:rPr>
                        <a:t> </a:t>
                      </a:r>
                      <a:r>
                        <a:rPr lang="en-US" sz="2800" kern="1200" dirty="0" err="1">
                          <a:solidFill>
                            <a:srgbClr val="FF0000"/>
                          </a:solidFill>
                          <a:latin typeface="Times New Roman" panose="02020603050405020304" pitchFamily="18" charset="0"/>
                          <a:ea typeface="Times New Roman" panose="02020603050405020304" pitchFamily="18" charset="0"/>
                          <a:cs typeface="+mn-cs"/>
                        </a:rPr>
                        <a:t>ảnh</a:t>
                      </a:r>
                      <a:endParaRPr lang="en-US" sz="2800" kern="1200" dirty="0">
                        <a:solidFill>
                          <a:srgbClr val="FF0000"/>
                        </a:solidFill>
                        <a:latin typeface="Times New Roman" panose="02020603050405020304" pitchFamily="18" charset="0"/>
                        <a:ea typeface="Times New Roman" panose="02020603050405020304" pitchFamily="18" charset="0"/>
                        <a:cs typeface="+mn-cs"/>
                      </a:endParaRPr>
                    </a:p>
                  </a:txBody>
                  <a:tcPr marL="68580" marR="68580" marT="0" marB="0"/>
                </a:tc>
                <a:tc>
                  <a:txBody>
                    <a:bodyPr/>
                    <a:lstStyle/>
                    <a:p>
                      <a:endParaRPr lang="en-US"/>
                    </a:p>
                  </a:txBody>
                  <a:tcPr/>
                </a:tc>
                <a:tc>
                  <a:txBody>
                    <a:bodyPr/>
                    <a:lstStyle/>
                    <a:p>
                      <a:pPr marL="0" marR="0" lvl="0" indent="0" algn="just">
                        <a:lnSpc>
                          <a:spcPct val="115000"/>
                        </a:lnSpc>
                        <a:spcBef>
                          <a:spcPts val="600"/>
                        </a:spcBef>
                        <a:spcAft>
                          <a:spcPts val="600"/>
                        </a:spcAft>
                        <a:buFont typeface="+mj-lt"/>
                        <a:buNone/>
                      </a:pPr>
                      <a:r>
                        <a:rPr lang="en-US" sz="2800" kern="1200" dirty="0" smtClean="0">
                          <a:solidFill>
                            <a:srgbClr val="002060"/>
                          </a:solidFill>
                          <a:latin typeface="Times New Roman" panose="02020603050405020304" pitchFamily="18" charset="0"/>
                          <a:ea typeface="Times New Roman" panose="02020603050405020304" pitchFamily="18" charset="0"/>
                          <a:cs typeface="+mn-cs"/>
                        </a:rPr>
                        <a:t>c) .</a:t>
                      </a:r>
                      <a:r>
                        <a:rPr lang="en-US" sz="2800" kern="1200" dirty="0" err="1" smtClean="0">
                          <a:solidFill>
                            <a:srgbClr val="002060"/>
                          </a:solidFill>
                          <a:latin typeface="Times New Roman" panose="02020603050405020304" pitchFamily="18" charset="0"/>
                          <a:ea typeface="Times New Roman" panose="02020603050405020304" pitchFamily="18" charset="0"/>
                          <a:cs typeface="+mn-cs"/>
                        </a:rPr>
                        <a:t>sb</a:t>
                      </a:r>
                      <a:r>
                        <a:rPr lang="en-US" sz="2800" kern="1200" dirty="0" smtClean="0">
                          <a:solidFill>
                            <a:srgbClr val="002060"/>
                          </a:solidFill>
                          <a:latin typeface="Times New Roman" panose="02020603050405020304" pitchFamily="18" charset="0"/>
                          <a:ea typeface="Times New Roman" panose="02020603050405020304" pitchFamily="18" charset="0"/>
                          <a:cs typeface="+mn-cs"/>
                        </a:rPr>
                        <a:t> </a:t>
                      </a:r>
                      <a:r>
                        <a:rPr lang="en-US" sz="2800" kern="1200" dirty="0">
                          <a:solidFill>
                            <a:srgbClr val="002060"/>
                          </a:solidFill>
                          <a:latin typeface="Times New Roman" panose="02020603050405020304" pitchFamily="18" charset="0"/>
                          <a:ea typeface="Times New Roman" panose="02020603050405020304" pitchFamily="18" charset="0"/>
                          <a:cs typeface="+mn-cs"/>
                        </a:rPr>
                        <a:t>.sb2 .sb3</a:t>
                      </a:r>
                    </a:p>
                  </a:txBody>
                  <a:tcPr marL="68580" marR="68580" marT="0" marB="0"/>
                </a:tc>
                <a:extLst>
                  <a:ext uri="{0D108BD9-81ED-4DB2-BD59-A6C34878D82A}">
                    <a16:rowId xmlns:a16="http://schemas.microsoft.com/office/drawing/2014/main" val="1999991004"/>
                  </a:ext>
                </a:extLst>
              </a:tr>
              <a:tr h="571271">
                <a:tc>
                  <a:txBody>
                    <a:bodyPr/>
                    <a:lstStyle/>
                    <a:p>
                      <a:pPr marL="0" marR="0" lvl="0" indent="0" algn="just">
                        <a:lnSpc>
                          <a:spcPct val="115000"/>
                        </a:lnSpc>
                        <a:spcBef>
                          <a:spcPts val="600"/>
                        </a:spcBef>
                        <a:spcAft>
                          <a:spcPts val="600"/>
                        </a:spcAft>
                        <a:buFont typeface="+mj-lt"/>
                        <a:buNone/>
                      </a:pPr>
                      <a:r>
                        <a:rPr lang="en-US" sz="2800" kern="1200" dirty="0" smtClean="0">
                          <a:solidFill>
                            <a:srgbClr val="FF0000"/>
                          </a:solidFill>
                          <a:latin typeface="Times New Roman" panose="02020603050405020304" pitchFamily="18" charset="0"/>
                          <a:ea typeface="Times New Roman" panose="02020603050405020304" pitchFamily="18" charset="0"/>
                          <a:cs typeface="+mn-cs"/>
                        </a:rPr>
                        <a:t>4) </a:t>
                      </a:r>
                      <a:r>
                        <a:rPr lang="en-US" sz="2800" kern="1200" dirty="0" err="1" smtClean="0">
                          <a:solidFill>
                            <a:srgbClr val="FF0000"/>
                          </a:solidFill>
                          <a:latin typeface="Times New Roman" panose="02020603050405020304" pitchFamily="18" charset="0"/>
                          <a:ea typeface="Times New Roman" panose="02020603050405020304" pitchFamily="18" charset="0"/>
                          <a:cs typeface="+mn-cs"/>
                        </a:rPr>
                        <a:t>Ứng</a:t>
                      </a:r>
                      <a:r>
                        <a:rPr lang="en-US" sz="2800" kern="1200" dirty="0" smtClean="0">
                          <a:solidFill>
                            <a:srgbClr val="FF0000"/>
                          </a:solidFill>
                          <a:latin typeface="Times New Roman" panose="02020603050405020304" pitchFamily="18" charset="0"/>
                          <a:ea typeface="Times New Roman" panose="02020603050405020304" pitchFamily="18" charset="0"/>
                          <a:cs typeface="+mn-cs"/>
                        </a:rPr>
                        <a:t> </a:t>
                      </a:r>
                      <a:r>
                        <a:rPr lang="en-US" sz="2800" kern="1200" dirty="0" err="1">
                          <a:solidFill>
                            <a:srgbClr val="FF0000"/>
                          </a:solidFill>
                          <a:latin typeface="Times New Roman" panose="02020603050405020304" pitchFamily="18" charset="0"/>
                          <a:ea typeface="Times New Roman" panose="02020603050405020304" pitchFamily="18" charset="0"/>
                          <a:cs typeface="+mn-cs"/>
                        </a:rPr>
                        <a:t>dụng</a:t>
                      </a:r>
                      <a:r>
                        <a:rPr lang="en-US" sz="2800" kern="1200" dirty="0">
                          <a:solidFill>
                            <a:srgbClr val="FF0000"/>
                          </a:solidFill>
                          <a:latin typeface="Times New Roman" panose="02020603050405020304" pitchFamily="18" charset="0"/>
                          <a:ea typeface="Times New Roman" panose="02020603050405020304" pitchFamily="18" charset="0"/>
                          <a:cs typeface="+mn-cs"/>
                        </a:rPr>
                        <a:t> </a:t>
                      </a:r>
                    </a:p>
                  </a:txBody>
                  <a:tcPr marL="68580" marR="68580" marT="0" marB="0"/>
                </a:tc>
                <a:tc>
                  <a:txBody>
                    <a:bodyPr/>
                    <a:lstStyle/>
                    <a:p>
                      <a:endParaRPr lang="en-US"/>
                    </a:p>
                  </a:txBody>
                  <a:tcPr/>
                </a:tc>
                <a:tc>
                  <a:txBody>
                    <a:bodyPr/>
                    <a:lstStyle/>
                    <a:p>
                      <a:pPr marL="0" marR="0" lvl="0" indent="0" algn="just">
                        <a:lnSpc>
                          <a:spcPct val="115000"/>
                        </a:lnSpc>
                        <a:spcBef>
                          <a:spcPts val="600"/>
                        </a:spcBef>
                        <a:spcAft>
                          <a:spcPts val="600"/>
                        </a:spcAft>
                        <a:buFont typeface="+mj-lt"/>
                        <a:buNone/>
                      </a:pPr>
                      <a:r>
                        <a:rPr lang="en-US" sz="2800" kern="1200" dirty="0" smtClean="0">
                          <a:solidFill>
                            <a:srgbClr val="002060"/>
                          </a:solidFill>
                          <a:latin typeface="Times New Roman" panose="02020603050405020304" pitchFamily="18" charset="0"/>
                          <a:ea typeface="Times New Roman" panose="02020603050405020304" pitchFamily="18" charset="0"/>
                          <a:cs typeface="+mn-cs"/>
                        </a:rPr>
                        <a:t>d) .</a:t>
                      </a:r>
                      <a:r>
                        <a:rPr lang="en-US" sz="2800" kern="1200" dirty="0" err="1" smtClean="0">
                          <a:solidFill>
                            <a:srgbClr val="002060"/>
                          </a:solidFill>
                          <a:latin typeface="Times New Roman" panose="02020603050405020304" pitchFamily="18" charset="0"/>
                          <a:ea typeface="Times New Roman" panose="02020603050405020304" pitchFamily="18" charset="0"/>
                          <a:cs typeface="+mn-cs"/>
                        </a:rPr>
                        <a:t>ppt</a:t>
                      </a:r>
                      <a:r>
                        <a:rPr lang="en-US" sz="2800" kern="1200" dirty="0" smtClean="0">
                          <a:solidFill>
                            <a:srgbClr val="002060"/>
                          </a:solidFill>
                          <a:latin typeface="Times New Roman" panose="02020603050405020304" pitchFamily="18" charset="0"/>
                          <a:ea typeface="Times New Roman" panose="02020603050405020304" pitchFamily="18" charset="0"/>
                          <a:cs typeface="+mn-cs"/>
                        </a:rPr>
                        <a:t> </a:t>
                      </a:r>
                      <a:r>
                        <a:rPr lang="en-US" sz="2800" kern="1200" dirty="0">
                          <a:solidFill>
                            <a:srgbClr val="002060"/>
                          </a:solidFill>
                          <a:latin typeface="Times New Roman" panose="02020603050405020304" pitchFamily="18" charset="0"/>
                          <a:ea typeface="Times New Roman" panose="02020603050405020304" pitchFamily="18" charset="0"/>
                          <a:cs typeface="+mn-cs"/>
                        </a:rPr>
                        <a:t>.</a:t>
                      </a:r>
                      <a:r>
                        <a:rPr lang="en-US" sz="2800" kern="1200" dirty="0" err="1">
                          <a:solidFill>
                            <a:srgbClr val="002060"/>
                          </a:solidFill>
                          <a:latin typeface="Times New Roman" panose="02020603050405020304" pitchFamily="18" charset="0"/>
                          <a:ea typeface="Times New Roman" panose="02020603050405020304" pitchFamily="18" charset="0"/>
                          <a:cs typeface="+mn-cs"/>
                        </a:rPr>
                        <a:t>pptx</a:t>
                      </a:r>
                      <a:endParaRPr lang="en-US" sz="2800" kern="1200" dirty="0">
                        <a:solidFill>
                          <a:srgbClr val="002060"/>
                        </a:solidFill>
                        <a:latin typeface="Times New Roman" panose="02020603050405020304" pitchFamily="18" charset="0"/>
                        <a:ea typeface="Times New Roman" panose="02020603050405020304" pitchFamily="18" charset="0"/>
                        <a:cs typeface="+mn-cs"/>
                      </a:endParaRPr>
                    </a:p>
                  </a:txBody>
                  <a:tcPr marL="68580" marR="68580" marT="0" marB="0"/>
                </a:tc>
                <a:extLst>
                  <a:ext uri="{0D108BD9-81ED-4DB2-BD59-A6C34878D82A}">
                    <a16:rowId xmlns:a16="http://schemas.microsoft.com/office/drawing/2014/main" val="894936309"/>
                  </a:ext>
                </a:extLst>
              </a:tr>
              <a:tr h="571271">
                <a:tc>
                  <a:txBody>
                    <a:bodyPr/>
                    <a:lstStyle/>
                    <a:p>
                      <a:pPr marL="0" marR="0" lvl="0" indent="0" algn="just">
                        <a:lnSpc>
                          <a:spcPct val="115000"/>
                        </a:lnSpc>
                        <a:spcBef>
                          <a:spcPts val="600"/>
                        </a:spcBef>
                        <a:spcAft>
                          <a:spcPts val="600"/>
                        </a:spcAft>
                        <a:buFont typeface="+mj-lt"/>
                        <a:buNone/>
                      </a:pPr>
                      <a:r>
                        <a:rPr lang="en-US" sz="2800" kern="1200" dirty="0" smtClean="0">
                          <a:solidFill>
                            <a:srgbClr val="FF0000"/>
                          </a:solidFill>
                          <a:latin typeface="Times New Roman" panose="02020603050405020304" pitchFamily="18" charset="0"/>
                          <a:ea typeface="Times New Roman" panose="02020603050405020304" pitchFamily="18" charset="0"/>
                          <a:cs typeface="+mn-cs"/>
                        </a:rPr>
                        <a:t>5) </a:t>
                      </a:r>
                      <a:r>
                        <a:rPr lang="en-US" sz="2800" kern="1200" dirty="0" err="1" smtClean="0">
                          <a:solidFill>
                            <a:srgbClr val="FF0000"/>
                          </a:solidFill>
                          <a:latin typeface="Times New Roman" panose="02020603050405020304" pitchFamily="18" charset="0"/>
                          <a:ea typeface="Times New Roman" panose="02020603050405020304" pitchFamily="18" charset="0"/>
                          <a:cs typeface="+mn-cs"/>
                        </a:rPr>
                        <a:t>Trang</a:t>
                      </a:r>
                      <a:r>
                        <a:rPr lang="en-US" sz="2800" kern="1200" dirty="0" smtClean="0">
                          <a:solidFill>
                            <a:srgbClr val="FF0000"/>
                          </a:solidFill>
                          <a:latin typeface="Times New Roman" panose="02020603050405020304" pitchFamily="18" charset="0"/>
                          <a:ea typeface="Times New Roman" panose="02020603050405020304" pitchFamily="18" charset="0"/>
                          <a:cs typeface="+mn-cs"/>
                        </a:rPr>
                        <a:t> </a:t>
                      </a:r>
                      <a:r>
                        <a:rPr lang="en-US" sz="2800" kern="1200" dirty="0">
                          <a:solidFill>
                            <a:srgbClr val="FF0000"/>
                          </a:solidFill>
                          <a:latin typeface="Times New Roman" panose="02020603050405020304" pitchFamily="18" charset="0"/>
                          <a:ea typeface="Times New Roman" panose="02020603050405020304" pitchFamily="18" charset="0"/>
                          <a:cs typeface="+mn-cs"/>
                        </a:rPr>
                        <a:t>web</a:t>
                      </a:r>
                    </a:p>
                  </a:txBody>
                  <a:tcPr marL="68580" marR="68580" marT="0" marB="0"/>
                </a:tc>
                <a:tc>
                  <a:txBody>
                    <a:bodyPr/>
                    <a:lstStyle/>
                    <a:p>
                      <a:endParaRPr lang="en-US"/>
                    </a:p>
                  </a:txBody>
                  <a:tcPr/>
                </a:tc>
                <a:tc>
                  <a:txBody>
                    <a:bodyPr/>
                    <a:lstStyle/>
                    <a:p>
                      <a:pPr marL="0" marR="0" lvl="0" indent="0" algn="just">
                        <a:lnSpc>
                          <a:spcPct val="115000"/>
                        </a:lnSpc>
                        <a:spcBef>
                          <a:spcPts val="600"/>
                        </a:spcBef>
                        <a:spcAft>
                          <a:spcPts val="600"/>
                        </a:spcAft>
                        <a:buFont typeface="+mj-lt"/>
                        <a:buNone/>
                      </a:pPr>
                      <a:r>
                        <a:rPr lang="en-US" sz="2800" kern="1200" dirty="0" smtClean="0">
                          <a:solidFill>
                            <a:srgbClr val="002060"/>
                          </a:solidFill>
                          <a:latin typeface="Times New Roman" panose="02020603050405020304" pitchFamily="18" charset="0"/>
                          <a:ea typeface="Times New Roman" panose="02020603050405020304" pitchFamily="18" charset="0"/>
                          <a:cs typeface="+mn-cs"/>
                        </a:rPr>
                        <a:t>e) .</a:t>
                      </a:r>
                      <a:r>
                        <a:rPr lang="en-US" sz="2800" kern="1200" dirty="0" err="1" smtClean="0">
                          <a:solidFill>
                            <a:srgbClr val="002060"/>
                          </a:solidFill>
                          <a:latin typeface="Times New Roman" panose="02020603050405020304" pitchFamily="18" charset="0"/>
                          <a:ea typeface="Times New Roman" panose="02020603050405020304" pitchFamily="18" charset="0"/>
                          <a:cs typeface="+mn-cs"/>
                        </a:rPr>
                        <a:t>htm</a:t>
                      </a:r>
                      <a:r>
                        <a:rPr lang="en-US" sz="2800" kern="1200" dirty="0" smtClean="0">
                          <a:solidFill>
                            <a:srgbClr val="002060"/>
                          </a:solidFill>
                          <a:latin typeface="Times New Roman" panose="02020603050405020304" pitchFamily="18" charset="0"/>
                          <a:ea typeface="Times New Roman" panose="02020603050405020304" pitchFamily="18" charset="0"/>
                          <a:cs typeface="+mn-cs"/>
                        </a:rPr>
                        <a:t> </a:t>
                      </a:r>
                      <a:r>
                        <a:rPr lang="en-US" sz="2800" kern="1200" dirty="0">
                          <a:solidFill>
                            <a:srgbClr val="002060"/>
                          </a:solidFill>
                          <a:latin typeface="Times New Roman" panose="02020603050405020304" pitchFamily="18" charset="0"/>
                          <a:ea typeface="Times New Roman" panose="02020603050405020304" pitchFamily="18" charset="0"/>
                          <a:cs typeface="+mn-cs"/>
                        </a:rPr>
                        <a:t>.html</a:t>
                      </a:r>
                    </a:p>
                  </a:txBody>
                  <a:tcPr marL="68580" marR="68580" marT="0" marB="0"/>
                </a:tc>
                <a:extLst>
                  <a:ext uri="{0D108BD9-81ED-4DB2-BD59-A6C34878D82A}">
                    <a16:rowId xmlns:a16="http://schemas.microsoft.com/office/drawing/2014/main" val="951303572"/>
                  </a:ext>
                </a:extLst>
              </a:tr>
              <a:tr h="571271">
                <a:tc>
                  <a:txBody>
                    <a:bodyPr/>
                    <a:lstStyle/>
                    <a:p>
                      <a:pPr marL="0" marR="0" lvl="0" indent="0" algn="just">
                        <a:lnSpc>
                          <a:spcPct val="115000"/>
                        </a:lnSpc>
                        <a:spcBef>
                          <a:spcPts val="600"/>
                        </a:spcBef>
                        <a:spcAft>
                          <a:spcPts val="600"/>
                        </a:spcAft>
                        <a:buFont typeface="+mj-lt"/>
                        <a:buNone/>
                      </a:pPr>
                      <a:r>
                        <a:rPr lang="en-US" sz="2800" kern="1200" dirty="0" smtClean="0">
                          <a:solidFill>
                            <a:srgbClr val="FF0000"/>
                          </a:solidFill>
                          <a:latin typeface="Times New Roman" panose="02020603050405020304" pitchFamily="18" charset="0"/>
                          <a:ea typeface="Times New Roman" panose="02020603050405020304" pitchFamily="18" charset="0"/>
                          <a:cs typeface="+mn-cs"/>
                        </a:rPr>
                        <a:t>6) </a:t>
                      </a:r>
                      <a:r>
                        <a:rPr lang="en-US" sz="2800" kern="1200" dirty="0" err="1" smtClean="0">
                          <a:solidFill>
                            <a:srgbClr val="FF0000"/>
                          </a:solidFill>
                          <a:latin typeface="Times New Roman" panose="02020603050405020304" pitchFamily="18" charset="0"/>
                          <a:ea typeface="Times New Roman" panose="02020603050405020304" pitchFamily="18" charset="0"/>
                          <a:cs typeface="+mn-cs"/>
                        </a:rPr>
                        <a:t>Bài</a:t>
                      </a:r>
                      <a:r>
                        <a:rPr lang="en-US" sz="2800" kern="1200" dirty="0" smtClean="0">
                          <a:solidFill>
                            <a:srgbClr val="FF0000"/>
                          </a:solidFill>
                          <a:latin typeface="Times New Roman" panose="02020603050405020304" pitchFamily="18" charset="0"/>
                          <a:ea typeface="Times New Roman" panose="02020603050405020304" pitchFamily="18" charset="0"/>
                          <a:cs typeface="+mn-cs"/>
                        </a:rPr>
                        <a:t> </a:t>
                      </a:r>
                      <a:r>
                        <a:rPr lang="en-US" sz="2800" kern="1200" dirty="0" err="1">
                          <a:solidFill>
                            <a:srgbClr val="FF0000"/>
                          </a:solidFill>
                          <a:latin typeface="Times New Roman" panose="02020603050405020304" pitchFamily="18" charset="0"/>
                          <a:ea typeface="Times New Roman" panose="02020603050405020304" pitchFamily="18" charset="0"/>
                          <a:cs typeface="+mn-cs"/>
                        </a:rPr>
                        <a:t>trình</a:t>
                      </a:r>
                      <a:r>
                        <a:rPr lang="en-US" sz="2800" kern="1200" dirty="0">
                          <a:solidFill>
                            <a:srgbClr val="FF0000"/>
                          </a:solidFill>
                          <a:latin typeface="Times New Roman" panose="02020603050405020304" pitchFamily="18" charset="0"/>
                          <a:ea typeface="Times New Roman" panose="02020603050405020304" pitchFamily="18" charset="0"/>
                          <a:cs typeface="+mn-cs"/>
                        </a:rPr>
                        <a:t> </a:t>
                      </a:r>
                      <a:r>
                        <a:rPr lang="en-US" sz="2800" kern="1200" dirty="0" err="1">
                          <a:solidFill>
                            <a:srgbClr val="FF0000"/>
                          </a:solidFill>
                          <a:latin typeface="Times New Roman" panose="02020603050405020304" pitchFamily="18" charset="0"/>
                          <a:ea typeface="Times New Roman" panose="02020603050405020304" pitchFamily="18" charset="0"/>
                          <a:cs typeface="+mn-cs"/>
                        </a:rPr>
                        <a:t>bày</a:t>
                      </a:r>
                      <a:r>
                        <a:rPr lang="en-US" sz="2800" kern="1200" dirty="0">
                          <a:solidFill>
                            <a:srgbClr val="FF0000"/>
                          </a:solidFill>
                          <a:latin typeface="Times New Roman" panose="02020603050405020304" pitchFamily="18" charset="0"/>
                          <a:ea typeface="Times New Roman" panose="02020603050405020304" pitchFamily="18" charset="0"/>
                          <a:cs typeface="+mn-cs"/>
                        </a:rPr>
                        <a:t> PowerPoint</a:t>
                      </a:r>
                    </a:p>
                  </a:txBody>
                  <a:tcPr marL="68580" marR="68580" marT="0" marB="0"/>
                </a:tc>
                <a:tc>
                  <a:txBody>
                    <a:bodyPr/>
                    <a:lstStyle/>
                    <a:p>
                      <a:endParaRPr lang="en-US" dirty="0"/>
                    </a:p>
                  </a:txBody>
                  <a:tcPr/>
                </a:tc>
                <a:tc>
                  <a:txBody>
                    <a:bodyPr/>
                    <a:lstStyle/>
                    <a:p>
                      <a:pPr marL="0" marR="0" lvl="0" indent="0" algn="just">
                        <a:lnSpc>
                          <a:spcPct val="115000"/>
                        </a:lnSpc>
                        <a:spcBef>
                          <a:spcPts val="600"/>
                        </a:spcBef>
                        <a:spcAft>
                          <a:spcPts val="600"/>
                        </a:spcAft>
                        <a:buFont typeface="+mj-lt"/>
                        <a:buNone/>
                      </a:pPr>
                      <a:r>
                        <a:rPr lang="en-US" sz="2800" kern="1200" dirty="0" smtClean="0">
                          <a:solidFill>
                            <a:srgbClr val="002060"/>
                          </a:solidFill>
                          <a:latin typeface="Times New Roman" panose="02020603050405020304" pitchFamily="18" charset="0"/>
                          <a:ea typeface="Times New Roman" panose="02020603050405020304" pitchFamily="18" charset="0"/>
                          <a:cs typeface="+mn-cs"/>
                        </a:rPr>
                        <a:t>f) .doc </a:t>
                      </a:r>
                      <a:r>
                        <a:rPr lang="en-US" sz="2800" kern="1200" dirty="0">
                          <a:solidFill>
                            <a:srgbClr val="002060"/>
                          </a:solidFill>
                          <a:latin typeface="Times New Roman" panose="02020603050405020304" pitchFamily="18" charset="0"/>
                          <a:ea typeface="Times New Roman" panose="02020603050405020304" pitchFamily="18" charset="0"/>
                          <a:cs typeface="+mn-cs"/>
                        </a:rPr>
                        <a:t>.</a:t>
                      </a:r>
                      <a:r>
                        <a:rPr lang="en-US" sz="2800" kern="1200" dirty="0" err="1">
                          <a:solidFill>
                            <a:srgbClr val="002060"/>
                          </a:solidFill>
                          <a:latin typeface="Times New Roman" panose="02020603050405020304" pitchFamily="18" charset="0"/>
                          <a:ea typeface="Times New Roman" panose="02020603050405020304" pitchFamily="18" charset="0"/>
                          <a:cs typeface="+mn-cs"/>
                        </a:rPr>
                        <a:t>docx</a:t>
                      </a:r>
                      <a:endParaRPr lang="en-US" sz="2800" kern="1200" dirty="0">
                        <a:solidFill>
                          <a:srgbClr val="002060"/>
                        </a:solidFill>
                        <a:latin typeface="Times New Roman" panose="02020603050405020304" pitchFamily="18" charset="0"/>
                        <a:ea typeface="Times New Roman" panose="02020603050405020304" pitchFamily="18" charset="0"/>
                        <a:cs typeface="+mn-cs"/>
                      </a:endParaRPr>
                    </a:p>
                  </a:txBody>
                  <a:tcPr marL="68580" marR="68580" marT="0" marB="0"/>
                </a:tc>
                <a:extLst>
                  <a:ext uri="{0D108BD9-81ED-4DB2-BD59-A6C34878D82A}">
                    <a16:rowId xmlns:a16="http://schemas.microsoft.com/office/drawing/2014/main" val="912143644"/>
                  </a:ext>
                </a:extLst>
              </a:tr>
            </a:tbl>
          </a:graphicData>
        </a:graphic>
      </p:graphicFrame>
      <p:cxnSp>
        <p:nvCxnSpPr>
          <p:cNvPr id="9" name="Straight Arrow Connector 8"/>
          <p:cNvCxnSpPr/>
          <p:nvPr/>
        </p:nvCxnSpPr>
        <p:spPr>
          <a:xfrm>
            <a:off x="4572000" y="1905000"/>
            <a:ext cx="2209800" cy="289560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610101" y="2534496"/>
            <a:ext cx="1981200" cy="45720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502152" y="1905000"/>
            <a:ext cx="3200400" cy="106680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3273552" y="2532971"/>
            <a:ext cx="3429000" cy="106680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401568" y="4238286"/>
            <a:ext cx="3276600" cy="7620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5076444" y="3631009"/>
            <a:ext cx="1705356" cy="1290755"/>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2613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ox(in)">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ox(in)">
                                      <p:cBhvr>
                                        <p:cTn id="27" dur="20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ox(in)">
                                      <p:cBhvr>
                                        <p:cTn id="32" dur="20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ox(in)">
                                      <p:cBhvr>
                                        <p:cTn id="37" dur="20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barn(inVertical)">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theme/theme1.xml><?xml version="1.0" encoding="utf-8"?>
<a:theme xmlns:a="http://schemas.openxmlformats.org/drawingml/2006/main" name="Children Friends 16x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hoolyard kids education presentation, album (widescreen).potx" id="{B61009BD-7448-452D-9EB3-A92629EDAAF7}" vid="{D5A61431-CA5A-45CA-9A81-30AAFC8F1B2C}"/>
    </a:ext>
  </a:extLst>
</a:theme>
</file>

<file path=ppt/theme/theme2.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4A369AEE-D726-45B1-ACA9-0D6048C368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EDF6667-B669-49A4-BBE6-2132BA71C0C7}">
  <ds:schemaRefs>
    <ds:schemaRef ds:uri="http://schemas.microsoft.com/sharepoint/v3/contenttype/forms"/>
  </ds:schemaRefs>
</ds:datastoreItem>
</file>

<file path=customXml/itemProps3.xml><?xml version="1.0" encoding="utf-8"?>
<ds:datastoreItem xmlns:ds="http://schemas.openxmlformats.org/officeDocument/2006/customXml" ds:itemID="{1DA15C6C-6BB6-4DB6-B7D6-7F14EAB2CC5C}">
  <ds:schemaRefs>
    <ds:schemaRef ds:uri="http://purl.org/dc/elements/1.1/"/>
    <ds:schemaRef ds:uri="http://schemas.microsoft.com/office/infopath/2007/PartnerControls"/>
    <ds:schemaRef ds:uri="http://schemas.microsoft.com/office/2006/metadata/properties"/>
    <ds:schemaRef ds:uri="http://purl.org/dc/terms/"/>
    <ds:schemaRef ds:uri="http://schemas.microsoft.com/office/2006/documentManagement/types"/>
    <ds:schemaRef ds:uri="http://schemas.openxmlformats.org/package/2006/metadata/core-properties"/>
    <ds:schemaRef ds:uri="40262f94-9f35-4ac3-9a90-690165a166b7"/>
    <ds:schemaRef ds:uri="a4f35948-e619-41b3-aa29-22878b09cfd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Schoolyard kids education presentation, album (widescreen)</Template>
  <TotalTime>739</TotalTime>
  <Words>1369</Words>
  <Application>Microsoft Office PowerPoint</Application>
  <PresentationFormat>Widescreen</PresentationFormat>
  <Paragraphs>108</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Times New Roman</vt:lpstr>
      <vt:lpstr>Children Friends 16x9</vt:lpstr>
      <vt:lpstr>BÀI 2:  PHẦN MỀM MÁY TÍNH</vt:lpstr>
      <vt:lpstr>PowerPoint Presentation</vt:lpstr>
      <vt:lpstr>HOẠT ĐỘNG 1</vt:lpstr>
      <vt:lpstr>1. HỆ ĐIỀU HÀNH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Ghi nhớ</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2: SỰ ƯU VIỆT CỦA MÁY TÍNH VÀ NHỮNG THÀNH TỰU CỦA TIN HỌC</dc:title>
  <dc:creator>HoangThanh Tam</dc:creator>
  <cp:keywords/>
  <cp:lastModifiedBy>hai van</cp:lastModifiedBy>
  <cp:revision>57</cp:revision>
  <dcterms:created xsi:type="dcterms:W3CDTF">2022-01-10T13:05:14Z</dcterms:created>
  <dcterms:modified xsi:type="dcterms:W3CDTF">2024-10-09T17:55:05Z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y fmtid="{D5CDD505-2E9C-101B-9397-08002B2CF9AE}" pid="3" name="ContentTypeId">
    <vt:lpwstr>0x010100AA3F7D94069FF64A86F7DFF56D60E3BE</vt:lpwstr>
  </property>
</Properties>
</file>