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364" r:id="rId2"/>
    <p:sldId id="256" r:id="rId3"/>
    <p:sldId id="302" r:id="rId4"/>
    <p:sldId id="279" r:id="rId5"/>
    <p:sldId id="327" r:id="rId6"/>
    <p:sldId id="363" r:id="rId7"/>
    <p:sldId id="355" r:id="rId8"/>
    <p:sldId id="276" r:id="rId9"/>
    <p:sldId id="356" r:id="rId10"/>
    <p:sldId id="314" r:id="rId11"/>
    <p:sldId id="330" r:id="rId12"/>
    <p:sldId id="35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E8E1"/>
    <a:srgbClr val="FFFFFF"/>
    <a:srgbClr val="E4D7C9"/>
    <a:srgbClr val="DCE6EC"/>
    <a:srgbClr val="AFC8D3"/>
    <a:srgbClr val="F8B417"/>
    <a:srgbClr val="0070C0"/>
    <a:srgbClr val="0087B2"/>
    <a:srgbClr val="F26648"/>
    <a:srgbClr val="6D9F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 autoAdjust="0"/>
    <p:restoredTop sz="94660"/>
  </p:normalViewPr>
  <p:slideViewPr>
    <p:cSldViewPr snapToGrid="0" showGuides="1">
      <p:cViewPr varScale="1">
        <p:scale>
          <a:sx n="62" d="100"/>
          <a:sy n="62" d="100"/>
        </p:scale>
        <p:origin x="952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464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236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8524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982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7375" y="1289230"/>
            <a:ext cx="189838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344129" y="2564957"/>
            <a:ext cx="11375923" cy="2499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Listen for specific information about a community helper.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Write a paragraph about a </a:t>
            </a:r>
            <a:r>
              <a:rPr lang="en-US" sz="3600"/>
              <a:t>community helper.</a:t>
            </a:r>
            <a:endParaRPr lang="en-US" sz="3600" dirty="0"/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9086" y="1289230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5" y="1278761"/>
            <a:ext cx="199850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67" y="2594765"/>
            <a:ext cx="8149852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- Rewrite the paragraph in the notebooks.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- Do exercises in the workbook.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651" y="2395778"/>
            <a:ext cx="3044282" cy="304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701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Website: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hoclieu.vn</a:t>
            </a:r>
            <a:endParaRPr lang="en-GB">
              <a:solidFill>
                <a:schemeClr val="bg1"/>
              </a:solidFill>
            </a:endParaRPr>
          </a:p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Fanpage: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facebook.com/www.tienganhglobalsuccess.vn/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337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311098" y="1904878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836656" y="1940421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6: SKILLS 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LOCAL COMMUNITY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95637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766630" y="1753239"/>
            <a:ext cx="990895" cy="941618"/>
            <a:chOff x="2766630" y="1746890"/>
            <a:chExt cx="99089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pic>
        <p:nvPicPr>
          <p:cNvPr id="4" name="Hình ảnh 3">
            <a:extLst>
              <a:ext uri="{FF2B5EF4-FFF2-40B4-BE49-F238E27FC236}">
                <a16:creationId xmlns:a16="http://schemas.microsoft.com/office/drawing/2014/main" id="{241DDAE9-C9B2-E4A9-6902-E9AF52CE7C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931" y="2872228"/>
            <a:ext cx="3773794" cy="291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79666" y="1234448"/>
            <a:ext cx="1835914" cy="61220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78267" y="2403048"/>
            <a:ext cx="1835914" cy="61760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LISTENING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79666" y="4116444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WRITING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311496" y="1234448"/>
            <a:ext cx="6530275" cy="618004"/>
          </a:xfrm>
          <a:prstGeom prst="rect">
            <a:avLst/>
          </a:prstGeom>
          <a:solidFill>
            <a:srgbClr val="FEE3AF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Brainstorming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311496" y="2128760"/>
            <a:ext cx="6530275" cy="1166185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Work in pairs. Discuss the questions.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Listen and fill in each blank with no more than two words.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Listen again and tick T (True) or F (False).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311496" y="3550556"/>
            <a:ext cx="6530275" cy="1733225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 Work in pairs. Choose a community helper you like and answer the following questions.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 Write a paragraph (about 100 words) about your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favourite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community helper. Use the answers to the questions in 4 to help you.</a:t>
            </a:r>
          </a:p>
        </p:txBody>
      </p:sp>
      <p:cxnSp>
        <p:nvCxnSpPr>
          <p:cNvPr id="24" name="Curved Connector 23"/>
          <p:cNvCxnSpPr>
            <a:cxnSpLocks/>
            <a:stCxn id="16" idx="3"/>
            <a:endCxn id="17" idx="0"/>
          </p:cNvCxnSpPr>
          <p:nvPr/>
        </p:nvCxnSpPr>
        <p:spPr>
          <a:xfrm>
            <a:off x="2315580" y="1540551"/>
            <a:ext cx="1380644" cy="862497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397623" y="2711852"/>
            <a:ext cx="1380644" cy="1404592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778268" y="5536677"/>
            <a:ext cx="1835914" cy="604154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18" idx="3"/>
            <a:endCxn id="27" idx="0"/>
          </p:cNvCxnSpPr>
          <p:nvPr/>
        </p:nvCxnSpPr>
        <p:spPr>
          <a:xfrm>
            <a:off x="2315580" y="4417168"/>
            <a:ext cx="1380645" cy="1119509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311496" y="5535140"/>
            <a:ext cx="6530275" cy="684962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625936" y="247242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151494" y="282785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6:  SKILLS 2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3081468" y="95603"/>
            <a:ext cx="990895" cy="941618"/>
            <a:chOff x="2766630" y="1746890"/>
            <a:chExt cx="990895" cy="94161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-334753" y="3742865"/>
            <a:ext cx="51871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BRAINSTORMING</a:t>
            </a: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4C95C995-7DE5-CC52-08BF-DD192CB1A30A}"/>
              </a:ext>
            </a:extLst>
          </p:cNvPr>
          <p:cNvSpPr txBox="1"/>
          <p:nvPr/>
        </p:nvSpPr>
        <p:spPr>
          <a:xfrm>
            <a:off x="5601277" y="2645381"/>
            <a:ext cx="6368069" cy="25853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F8B41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is your </a:t>
            </a:r>
            <a:r>
              <a:rPr lang="en-US" sz="5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favourite</a:t>
            </a: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community helper?</a:t>
            </a:r>
          </a:p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7966" y="130512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Discuss the questions.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6" y="194965"/>
            <a:ext cx="543423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C214BF5A-E291-1F66-838B-F6DCDD41664E}"/>
              </a:ext>
            </a:extLst>
          </p:cNvPr>
          <p:cNvSpPr txBox="1"/>
          <p:nvPr/>
        </p:nvSpPr>
        <p:spPr>
          <a:xfrm>
            <a:off x="4004233" y="2410409"/>
            <a:ext cx="738146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F26548"/>
                </a:solidFill>
                <a:effectLst/>
                <a:ea typeface="Source Sans Pro" panose="020B0503030403020204" pitchFamily="34" charset="0"/>
              </a:rPr>
              <a:t>1. </a:t>
            </a:r>
            <a:r>
              <a:rPr lang="en-US" sz="3600" b="0" i="0" dirty="0">
                <a:solidFill>
                  <a:srgbClr val="242021"/>
                </a:solidFill>
                <a:effectLst/>
                <a:ea typeface="Source Sans Pro" panose="020B0503030403020204" pitchFamily="34" charset="0"/>
              </a:rPr>
              <a:t>Who can you see in the pictures?</a:t>
            </a:r>
            <a:br>
              <a:rPr lang="en-US" sz="3600" b="0" i="0" dirty="0">
                <a:solidFill>
                  <a:srgbClr val="242021"/>
                </a:solidFill>
                <a:effectLst/>
                <a:ea typeface="Source Sans Pro" panose="020B0503030403020204" pitchFamily="34" charset="0"/>
              </a:rPr>
            </a:br>
            <a:endParaRPr lang="en-US" sz="3600" b="0" i="0" dirty="0">
              <a:solidFill>
                <a:srgbClr val="242021"/>
              </a:solidFill>
              <a:effectLst/>
              <a:ea typeface="Source Sans Pro" panose="020B0503030403020204" pitchFamily="34" charset="0"/>
            </a:endParaRPr>
          </a:p>
          <a:p>
            <a:endParaRPr lang="en-US" sz="3600" b="1" i="0" dirty="0">
              <a:solidFill>
                <a:srgbClr val="F26548"/>
              </a:solidFill>
              <a:effectLst/>
              <a:ea typeface="Source Sans Pro" panose="020B0503030403020204" pitchFamily="34" charset="0"/>
            </a:endParaRPr>
          </a:p>
          <a:p>
            <a:r>
              <a:rPr lang="en-US" sz="3600" b="1" i="0" dirty="0">
                <a:solidFill>
                  <a:srgbClr val="F26548"/>
                </a:solidFill>
                <a:effectLst/>
                <a:ea typeface="Source Sans Pro" panose="020B0503030403020204" pitchFamily="34" charset="0"/>
              </a:rPr>
              <a:t>2. </a:t>
            </a:r>
            <a:r>
              <a:rPr lang="en-US" sz="3600" b="0" i="0" dirty="0">
                <a:solidFill>
                  <a:srgbClr val="242021"/>
                </a:solidFill>
                <a:effectLst/>
                <a:ea typeface="Source Sans Pro" panose="020B0503030403020204" pitchFamily="34" charset="0"/>
              </a:rPr>
              <a:t>What are they doing?</a:t>
            </a:r>
            <a:endParaRPr lang="vi-VN" sz="3600" dirty="0">
              <a:ea typeface="Source Sans Pro" panose="020B0503030403020204" pitchFamily="34" charset="0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8A409E91-A644-2341-97E3-DAA339309880}"/>
              </a:ext>
            </a:extLst>
          </p:cNvPr>
          <p:cNvSpPr txBox="1"/>
          <p:nvPr/>
        </p:nvSpPr>
        <p:spPr>
          <a:xfrm>
            <a:off x="4475660" y="4618781"/>
            <a:ext cx="73814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F26548"/>
                </a:solidFill>
                <a:effectLst/>
                <a:ea typeface="Source Sans Pro" panose="020B0503030403020204" pitchFamily="34" charset="0"/>
              </a:rPr>
              <a:t>They are taking the garbage away. </a:t>
            </a:r>
            <a:endParaRPr lang="vi-VN" sz="3600" dirty="0">
              <a:ea typeface="Source Sans Pro" panose="020B0503030403020204" pitchFamily="34" charset="0"/>
            </a:endParaRP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B57FEAA4-7C74-C1D7-5B85-7CFA2863DDFD}"/>
              </a:ext>
            </a:extLst>
          </p:cNvPr>
          <p:cNvSpPr txBox="1"/>
          <p:nvPr/>
        </p:nvSpPr>
        <p:spPr>
          <a:xfrm>
            <a:off x="4478653" y="3026146"/>
            <a:ext cx="69070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F26548"/>
                </a:solidFill>
                <a:effectLst/>
                <a:ea typeface="Source Sans Pro" panose="020B0503030403020204" pitchFamily="34" charset="0"/>
              </a:rPr>
              <a:t>We can see garbage collectors.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D632BC-3475-2F44-EF85-916E9643D7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269" y="1948105"/>
            <a:ext cx="3737965" cy="450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671" y="1248080"/>
            <a:ext cx="790494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fill in each blank with no more than TWO words.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6" y="1227610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1" y="112497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6" y="194965"/>
            <a:ext cx="605869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786EAB8C-BE97-5EB7-76A1-AAA86FB9B44F}"/>
              </a:ext>
            </a:extLst>
          </p:cNvPr>
          <p:cNvSpPr txBox="1"/>
          <p:nvPr/>
        </p:nvSpPr>
        <p:spPr>
          <a:xfrm>
            <a:off x="779725" y="2005247"/>
            <a:ext cx="995293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F26548"/>
                </a:solidFill>
                <a:effectLst/>
              </a:rPr>
              <a:t>1.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The name of the writing contest is “My </a:t>
            </a:r>
            <a:r>
              <a:rPr lang="en-US" sz="3200" b="0" i="0" dirty="0" err="1">
                <a:solidFill>
                  <a:srgbClr val="242021"/>
                </a:solidFill>
                <a:effectLst/>
              </a:rPr>
              <a:t>Favourite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 </a:t>
            </a:r>
          </a:p>
          <a:p>
            <a:r>
              <a:rPr lang="en-US" sz="3200" b="0" i="0" dirty="0">
                <a:solidFill>
                  <a:srgbClr val="949599"/>
                </a:solidFill>
                <a:effectLst/>
              </a:rPr>
              <a:t>________________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”.</a:t>
            </a:r>
          </a:p>
          <a:p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1" i="0" dirty="0">
                <a:solidFill>
                  <a:srgbClr val="F26548"/>
                </a:solidFill>
                <a:effectLst/>
              </a:rPr>
              <a:t>2. </a:t>
            </a:r>
            <a:r>
              <a:rPr lang="en-US" sz="3200" b="0" i="0" dirty="0" err="1">
                <a:solidFill>
                  <a:srgbClr val="242021"/>
                </a:solidFill>
                <a:effectLst/>
              </a:rPr>
              <a:t>Mr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 Vinh is a </a:t>
            </a:r>
            <a:r>
              <a:rPr lang="en-US" sz="3200" b="0" i="0" dirty="0">
                <a:solidFill>
                  <a:srgbClr val="949599"/>
                </a:solidFill>
                <a:effectLst/>
              </a:rPr>
              <a:t>_______________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.</a:t>
            </a:r>
          </a:p>
          <a:p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He is tall and </a:t>
            </a:r>
            <a:r>
              <a:rPr lang="en-US" sz="3200" b="0" i="0" dirty="0">
                <a:solidFill>
                  <a:srgbClr val="949599"/>
                </a:solidFill>
                <a:effectLst/>
              </a:rPr>
              <a:t>______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.</a:t>
            </a:r>
          </a:p>
          <a:p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He is hard-working, responsible, and </a:t>
            </a:r>
            <a:r>
              <a:rPr lang="en-US" sz="3200" b="0" i="0" dirty="0">
                <a:solidFill>
                  <a:srgbClr val="949599"/>
                </a:solidFill>
                <a:effectLst/>
              </a:rPr>
              <a:t>________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.</a:t>
            </a:r>
            <a:endParaRPr lang="vi-VN" sz="3200" dirty="0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D5B2BB61-EAFE-5D06-A207-E08874712954}"/>
              </a:ext>
            </a:extLst>
          </p:cNvPr>
          <p:cNvSpPr txBox="1"/>
          <p:nvPr/>
        </p:nvSpPr>
        <p:spPr>
          <a:xfrm>
            <a:off x="779725" y="2468566"/>
            <a:ext cx="33692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26548"/>
                </a:solidFill>
                <a:ea typeface="Source Sans Pro" panose="020B0503030403020204" pitchFamily="34" charset="0"/>
              </a:rPr>
              <a:t>Community Helper</a:t>
            </a:r>
            <a:endParaRPr lang="vi-VN" sz="3200" dirty="0">
              <a:ea typeface="Source Sans Pro" panose="020B0503030403020204" pitchFamily="34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F4F3B058-692C-F4C4-3530-2E211AEE945F}"/>
              </a:ext>
            </a:extLst>
          </p:cNvPr>
          <p:cNvSpPr txBox="1"/>
          <p:nvPr/>
        </p:nvSpPr>
        <p:spPr>
          <a:xfrm>
            <a:off x="3246965" y="3436408"/>
            <a:ext cx="32000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26548"/>
                </a:solidFill>
                <a:ea typeface="Source Sans Pro" panose="020B0503030403020204" pitchFamily="34" charset="0"/>
              </a:rPr>
              <a:t>garbage collector</a:t>
            </a:r>
            <a:endParaRPr lang="vi-VN" sz="3200" dirty="0">
              <a:ea typeface="Source Sans Pro" panose="020B0503030403020204" pitchFamily="34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760A15E7-FE1E-D6E9-F2E3-F7B9E3C03113}"/>
              </a:ext>
            </a:extLst>
          </p:cNvPr>
          <p:cNvSpPr txBox="1"/>
          <p:nvPr/>
        </p:nvSpPr>
        <p:spPr>
          <a:xfrm>
            <a:off x="3607305" y="4430463"/>
            <a:ext cx="10832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26548"/>
                </a:solidFill>
                <a:ea typeface="Source Sans Pro" panose="020B0503030403020204" pitchFamily="34" charset="0"/>
              </a:rPr>
              <a:t>slim</a:t>
            </a:r>
            <a:endParaRPr lang="vi-VN" sz="3200" dirty="0">
              <a:ea typeface="Source Sans Pro" panose="020B0503030403020204" pitchFamily="34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9BA25F09-EF61-2CEF-73E1-DE4122F1B9D7}"/>
              </a:ext>
            </a:extLst>
          </p:cNvPr>
          <p:cNvSpPr txBox="1"/>
          <p:nvPr/>
        </p:nvSpPr>
        <p:spPr>
          <a:xfrm>
            <a:off x="7439261" y="5415401"/>
            <a:ext cx="17047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26548"/>
                </a:solidFill>
                <a:ea typeface="Source Sans Pro" panose="020B0503030403020204" pitchFamily="34" charset="0"/>
              </a:rPr>
              <a:t>friendly</a:t>
            </a:r>
            <a:endParaRPr lang="vi-VN" sz="3200" dirty="0">
              <a:ea typeface="Source Sans Pro" panose="020B0503030403020204" pitchFamily="34" charset="0"/>
            </a:endParaRPr>
          </a:p>
        </p:txBody>
      </p:sp>
      <p:pic>
        <p:nvPicPr>
          <p:cNvPr id="2" name="006">
            <a:hlinkClick r:id="" action="ppaction://media"/>
            <a:extLst>
              <a:ext uri="{FF2B5EF4-FFF2-40B4-BE49-F238E27FC236}">
                <a16:creationId xmlns:a16="http://schemas.microsoft.com/office/drawing/2014/main" id="{C3F46DCF-6DC4-54F0-087C-9708431990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06572" y="12011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71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976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1144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again and tick T (True) or F (False).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6" y="194965"/>
            <a:ext cx="605869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F181A1B-6FA4-D135-4B4E-FD55A627F0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100555"/>
              </p:ext>
            </p:extLst>
          </p:nvPr>
        </p:nvGraphicFramePr>
        <p:xfrm>
          <a:off x="435170" y="2534441"/>
          <a:ext cx="11141516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33632">
                  <a:extLst>
                    <a:ext uri="{9D8B030D-6E8A-4147-A177-3AD203B41FA5}">
                      <a16:colId xmlns:a16="http://schemas.microsoft.com/office/drawing/2014/main" val="2655276718"/>
                    </a:ext>
                  </a:extLst>
                </a:gridCol>
                <a:gridCol w="759649">
                  <a:extLst>
                    <a:ext uri="{9D8B030D-6E8A-4147-A177-3AD203B41FA5}">
                      <a16:colId xmlns:a16="http://schemas.microsoft.com/office/drawing/2014/main" val="247728441"/>
                    </a:ext>
                  </a:extLst>
                </a:gridCol>
                <a:gridCol w="748235">
                  <a:extLst>
                    <a:ext uri="{9D8B030D-6E8A-4147-A177-3AD203B41FA5}">
                      <a16:colId xmlns:a16="http://schemas.microsoft.com/office/drawing/2014/main" val="34112890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+mn-lt"/>
                      </a:endParaRPr>
                    </a:p>
                  </a:txBody>
                  <a:tcPr>
                    <a:solidFill>
                      <a:srgbClr val="AFC8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</a:rPr>
                        <a:t>T</a:t>
                      </a:r>
                    </a:p>
                  </a:txBody>
                  <a:tcPr>
                    <a:solidFill>
                      <a:srgbClr val="E4D7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</a:rPr>
                        <a:t>F</a:t>
                      </a:r>
                    </a:p>
                  </a:txBody>
                  <a:tcPr>
                    <a:solidFill>
                      <a:srgbClr val="E4D7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4912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i="0" dirty="0">
                          <a:solidFill>
                            <a:srgbClr val="F26548"/>
                          </a:solidFill>
                          <a:effectLst/>
                          <a:latin typeface="+mn-lt"/>
                        </a:rPr>
                        <a:t>1. </a:t>
                      </a:r>
                      <a:r>
                        <a:rPr lang="en-US" sz="3200" b="0" i="0" dirty="0" err="1">
                          <a:solidFill>
                            <a:srgbClr val="242021"/>
                          </a:solidFill>
                          <a:effectLst/>
                          <a:latin typeface="+mn-lt"/>
                        </a:rPr>
                        <a:t>Mr</a:t>
                      </a:r>
                      <a:r>
                        <a:rPr lang="en-US" sz="3200" b="0" i="0" dirty="0">
                          <a:solidFill>
                            <a:srgbClr val="242021"/>
                          </a:solidFill>
                          <a:effectLst/>
                          <a:latin typeface="+mn-lt"/>
                        </a:rPr>
                        <a:t> Vinh wears an orange uniform.</a:t>
                      </a:r>
                      <a:endParaRPr lang="en-US" sz="3200" dirty="0"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rgbClr val="DCE6E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+mn-lt"/>
                      </a:endParaRPr>
                    </a:p>
                  </a:txBody>
                  <a:tcPr>
                    <a:solidFill>
                      <a:srgbClr val="F0E8E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>
                        <a:latin typeface="+mn-lt"/>
                      </a:endParaRPr>
                    </a:p>
                  </a:txBody>
                  <a:tcPr>
                    <a:solidFill>
                      <a:srgbClr val="F0E8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4841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i="0">
                          <a:solidFill>
                            <a:srgbClr val="F26548"/>
                          </a:solidFill>
                          <a:effectLst/>
                          <a:latin typeface="+mn-lt"/>
                        </a:rPr>
                        <a:t>2. </a:t>
                      </a:r>
                      <a:r>
                        <a:rPr lang="en-US" sz="3200" b="0" i="0">
                          <a:solidFill>
                            <a:srgbClr val="242021"/>
                          </a:solidFill>
                          <a:effectLst/>
                          <a:latin typeface="+mn-lt"/>
                        </a:rPr>
                        <a:t>He arrives at Mi’s neighbourhoodat 9 p.m. every day.</a:t>
                      </a:r>
                      <a:endParaRPr lang="en-US" sz="3200"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rgbClr val="DCE6E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+mn-lt"/>
                      </a:endParaRPr>
                    </a:p>
                  </a:txBody>
                  <a:tcPr>
                    <a:solidFill>
                      <a:srgbClr val="F0E8E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+mn-lt"/>
                      </a:endParaRPr>
                    </a:p>
                  </a:txBody>
                  <a:tcPr>
                    <a:solidFill>
                      <a:srgbClr val="F0E8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2993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i="0" dirty="0">
                          <a:solidFill>
                            <a:srgbClr val="F26548"/>
                          </a:solidFill>
                          <a:effectLst/>
                          <a:latin typeface="+mn-lt"/>
                        </a:rPr>
                        <a:t>3. </a:t>
                      </a:r>
                      <a:r>
                        <a:rPr lang="en-US" sz="3200" b="0" i="0" dirty="0">
                          <a:solidFill>
                            <a:srgbClr val="242021"/>
                          </a:solidFill>
                          <a:effectLst/>
                          <a:latin typeface="+mn-lt"/>
                        </a:rPr>
                        <a:t>He instructs people to put rubbish in two types of bins.</a:t>
                      </a:r>
                      <a:endParaRPr lang="en-US" sz="3200" dirty="0"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rgbClr val="DCE6E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>
                        <a:latin typeface="+mn-lt"/>
                      </a:endParaRPr>
                    </a:p>
                  </a:txBody>
                  <a:tcPr>
                    <a:solidFill>
                      <a:srgbClr val="F0E8E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+mn-lt"/>
                      </a:endParaRPr>
                    </a:p>
                  </a:txBody>
                  <a:tcPr>
                    <a:solidFill>
                      <a:srgbClr val="F0E8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07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i="0" dirty="0">
                          <a:solidFill>
                            <a:srgbClr val="F26548"/>
                          </a:solidFill>
                          <a:effectLst/>
                          <a:latin typeface="+mn-lt"/>
                        </a:rPr>
                        <a:t>4. </a:t>
                      </a:r>
                      <a:r>
                        <a:rPr lang="en-US" sz="3200" b="0" i="0" dirty="0">
                          <a:solidFill>
                            <a:srgbClr val="242021"/>
                          </a:solidFill>
                          <a:effectLst/>
                          <a:latin typeface="+mn-lt"/>
                        </a:rPr>
                        <a:t>He shares information about his work and the importance of sorting rubbish.</a:t>
                      </a:r>
                      <a:endParaRPr lang="en-US" sz="3200" dirty="0"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rgbClr val="DCE6E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>
                        <a:latin typeface="+mn-lt"/>
                      </a:endParaRPr>
                    </a:p>
                  </a:txBody>
                  <a:tcPr>
                    <a:solidFill>
                      <a:srgbClr val="F0E8E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+mn-lt"/>
                      </a:endParaRPr>
                    </a:p>
                  </a:txBody>
                  <a:tcPr>
                    <a:solidFill>
                      <a:srgbClr val="F0E8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104806"/>
                  </a:ext>
                </a:extLst>
              </a:tr>
            </a:tbl>
          </a:graphicData>
        </a:graphic>
      </p:graphicFrame>
      <p:pic>
        <p:nvPicPr>
          <p:cNvPr id="4" name="007">
            <a:hlinkClick r:id="" action="ppaction://media"/>
            <a:extLst>
              <a:ext uri="{FF2B5EF4-FFF2-40B4-BE49-F238E27FC236}">
                <a16:creationId xmlns:a16="http://schemas.microsoft.com/office/drawing/2014/main" id="{E8C187CE-C852-74E2-EBD9-96BD8B7AF2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13770" y="1268251"/>
            <a:ext cx="609600" cy="609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23EBDD-5F47-D012-D1A1-31A0267DD8C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317" y="3168849"/>
            <a:ext cx="520301" cy="5203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23DAC6-2FF0-8ADD-6A9B-1A021DCD3B4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317" y="3705780"/>
            <a:ext cx="520301" cy="5203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72B6D8-AC02-1C5F-56FC-3CABE82449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881" y="4306144"/>
            <a:ext cx="520301" cy="5203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E80B46-3629-E0EA-A412-F24CBB648F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881" y="5026258"/>
            <a:ext cx="520301" cy="52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18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1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21889" y="1304592"/>
            <a:ext cx="1141807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Choose a community helper you like and answer the following questions.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19283" y="126365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2069" y="116101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7990" y="186930"/>
            <a:ext cx="584323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C0185DF8-573E-B054-1318-A869EFB717E3}"/>
              </a:ext>
            </a:extLst>
          </p:cNvPr>
          <p:cNvSpPr txBox="1"/>
          <p:nvPr/>
        </p:nvSpPr>
        <p:spPr>
          <a:xfrm>
            <a:off x="1471928" y="2292590"/>
            <a:ext cx="7751970" cy="3707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- What is his / her job?</a:t>
            </a:r>
          </a:p>
          <a:p>
            <a:pPr>
              <a:lnSpc>
                <a:spcPct val="150000"/>
              </a:lnSpc>
            </a:pPr>
            <a:r>
              <a:rPr lang="en-US" sz="3200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– What does he / she look like?</a:t>
            </a:r>
          </a:p>
          <a:p>
            <a:pPr>
              <a:lnSpc>
                <a:spcPct val="150000"/>
              </a:lnSpc>
            </a:pPr>
            <a:r>
              <a:rPr lang="en-US" sz="3200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– What is he / she like?</a:t>
            </a:r>
          </a:p>
          <a:p>
            <a:pPr>
              <a:lnSpc>
                <a:spcPct val="150000"/>
              </a:lnSpc>
            </a:pPr>
            <a:r>
              <a:rPr lang="en-US" sz="3200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– What does he / she do for the community?</a:t>
            </a:r>
          </a:p>
          <a:p>
            <a:pPr>
              <a:lnSpc>
                <a:spcPct val="150000"/>
              </a:lnSpc>
            </a:pPr>
            <a:r>
              <a:rPr lang="en-US" sz="3200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– How do you feel about him / her?</a:t>
            </a:r>
            <a:endParaRPr lang="vi-VN" sz="32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156365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a paragraph (about 100 words) about your 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favourite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community helper. Use the answers to the questions in 4 to help you.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6" y="194965"/>
            <a:ext cx="560776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C0F8F5C6-5AAD-FA22-C50B-BB1927F99932}"/>
              </a:ext>
            </a:extLst>
          </p:cNvPr>
          <p:cNvSpPr txBox="1"/>
          <p:nvPr/>
        </p:nvSpPr>
        <p:spPr>
          <a:xfrm>
            <a:off x="355179" y="2202644"/>
            <a:ext cx="11479295" cy="3917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/>
              <a:t>My favourite community helper is Mr Nam. He is a delivery person in my neighbourhood. He is a friendly person. Whenever he delivers something to us, he smiles happily. He sometimes asks me about my study. In addition, he is hard-working and responsible. He delivers goods to my family and other families in the neighbourhood despite the weather. Sometimes he has to return twice to deliver us a parcel because we are not at home. I really appreciate his manner. In general, Mr Nam is a very dedicated community helper who makes our life easy and comfortable</a:t>
            </a:r>
            <a:r>
              <a:rPr lang="en-US" sz="2400" dirty="0"/>
              <a:t>.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79754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4164</TotalTime>
  <Words>575</Words>
  <Application>Microsoft Office PowerPoint</Application>
  <PresentationFormat>Widescreen</PresentationFormat>
  <Paragraphs>86</Paragraphs>
  <Slides>12</Slides>
  <Notes>9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Adobe Gothic Std B</vt:lpstr>
      <vt:lpstr>Arial</vt:lpstr>
      <vt:lpstr>Calibri</vt:lpstr>
      <vt:lpstr>Calibri Light</vt:lpstr>
      <vt:lpstr>Myriad Pro</vt:lpstr>
      <vt:lpstr>Source Sans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user</cp:lastModifiedBy>
  <cp:revision>235</cp:revision>
  <dcterms:created xsi:type="dcterms:W3CDTF">2020-12-09T02:04:09Z</dcterms:created>
  <dcterms:modified xsi:type="dcterms:W3CDTF">2025-09-19T03:11:54Z</dcterms:modified>
</cp:coreProperties>
</file>