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62" r:id="rId2"/>
    <p:sldId id="256" r:id="rId3"/>
    <p:sldId id="302" r:id="rId4"/>
    <p:sldId id="279" r:id="rId5"/>
    <p:sldId id="357" r:id="rId6"/>
    <p:sldId id="358" r:id="rId7"/>
    <p:sldId id="359" r:id="rId8"/>
    <p:sldId id="327" r:id="rId9"/>
    <p:sldId id="355" r:id="rId10"/>
    <p:sldId id="361" r:id="rId11"/>
    <p:sldId id="354" r:id="rId12"/>
    <p:sldId id="276" r:id="rId13"/>
    <p:sldId id="356" r:id="rId14"/>
    <p:sldId id="360" r:id="rId15"/>
    <p:sldId id="314" r:id="rId16"/>
    <p:sldId id="330" r:id="rId17"/>
    <p:sldId id="3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E1"/>
    <a:srgbClr val="E4D6C8"/>
    <a:srgbClr val="EAEFF7"/>
    <a:srgbClr val="F16649"/>
    <a:srgbClr val="F8B417"/>
    <a:srgbClr val="0070C0"/>
    <a:srgbClr val="0087B2"/>
    <a:srgbClr val="F26648"/>
    <a:srgbClr val="6D9FB1"/>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104" d="100"/>
          <a:sy n="104" d="100"/>
        </p:scale>
        <p:origin x="105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35870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985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476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021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73053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41287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08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8462" y="1210839"/>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for help and respond in the following situations. </a:t>
            </a:r>
          </a:p>
        </p:txBody>
      </p:sp>
      <p:sp>
        <p:nvSpPr>
          <p:cNvPr id="16" name="Rounded Rectangle 15"/>
          <p:cNvSpPr/>
          <p:nvPr/>
        </p:nvSpPr>
        <p:spPr>
          <a:xfrm>
            <a:off x="565857" y="12211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42" y="111850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10" name="Hộp Văn bản 9">
            <a:extLst>
              <a:ext uri="{FF2B5EF4-FFF2-40B4-BE49-F238E27FC236}">
                <a16:creationId xmlns:a16="http://schemas.microsoft.com/office/drawing/2014/main" id="{EDF0B131-9456-825F-9B7D-08B31B513963}"/>
              </a:ext>
            </a:extLst>
          </p:cNvPr>
          <p:cNvSpPr txBox="1"/>
          <p:nvPr/>
        </p:nvSpPr>
        <p:spPr>
          <a:xfrm>
            <a:off x="817159" y="1929032"/>
            <a:ext cx="10610021" cy="4678204"/>
          </a:xfrm>
          <a:prstGeom prst="rect">
            <a:avLst/>
          </a:prstGeom>
          <a:noFill/>
        </p:spPr>
        <p:txBody>
          <a:bodyPr wrap="square">
            <a:spAutoFit/>
          </a:bodyPr>
          <a:lstStyle/>
          <a:p>
            <a:r>
              <a:rPr lang="en-US" sz="2800" b="1" i="0" dirty="0">
                <a:solidFill>
                  <a:schemeClr val="accent1">
                    <a:lumMod val="75000"/>
                  </a:schemeClr>
                </a:solidFill>
                <a:effectLst/>
              </a:rPr>
              <a:t>Example:</a:t>
            </a:r>
          </a:p>
          <a:p>
            <a:r>
              <a:rPr lang="en-US" sz="3000" b="1" i="0" dirty="0">
                <a:solidFill>
                  <a:srgbClr val="F16649"/>
                </a:solidFill>
                <a:effectLst/>
              </a:rPr>
              <a:t>1. </a:t>
            </a:r>
            <a:r>
              <a:rPr lang="en-US" sz="3000" i="0" dirty="0">
                <a:effectLst/>
              </a:rPr>
              <a:t>- Do you mind lending me your pen?	</a:t>
            </a:r>
          </a:p>
          <a:p>
            <a:r>
              <a:rPr lang="en-US" sz="3000" i="0" dirty="0">
                <a:effectLst/>
              </a:rPr>
              <a:t>    - Not at all. Here you are.</a:t>
            </a:r>
          </a:p>
          <a:p>
            <a:endParaRPr lang="en-US" sz="3000" i="0" dirty="0">
              <a:effectLst/>
            </a:endParaRPr>
          </a:p>
          <a:p>
            <a:r>
              <a:rPr lang="en-US" sz="3000" b="1" i="0" dirty="0">
                <a:solidFill>
                  <a:srgbClr val="F16649"/>
                </a:solidFill>
                <a:effectLst/>
              </a:rPr>
              <a:t>2. - </a:t>
            </a:r>
            <a:r>
              <a:rPr lang="en-US" sz="3000" i="0" dirty="0">
                <a:effectLst/>
              </a:rPr>
              <a:t>Could you tell the name of the new garbage collector?	</a:t>
            </a:r>
          </a:p>
          <a:p>
            <a:r>
              <a:rPr lang="en-US" sz="3000" i="0" dirty="0">
                <a:effectLst/>
              </a:rPr>
              <a:t>    - Sure. His name’s Nam.</a:t>
            </a:r>
          </a:p>
          <a:p>
            <a:endParaRPr lang="en-US" sz="3000" i="0" dirty="0">
              <a:effectLst/>
            </a:endParaRPr>
          </a:p>
          <a:p>
            <a:r>
              <a:rPr lang="en-US" sz="3000" b="1" i="0" dirty="0">
                <a:solidFill>
                  <a:srgbClr val="F16649"/>
                </a:solidFill>
                <a:effectLst/>
              </a:rPr>
              <a:t>3. </a:t>
            </a:r>
            <a:r>
              <a:rPr lang="en-US" sz="3000" i="0" dirty="0">
                <a:effectLst/>
              </a:rPr>
              <a:t>- Could you tell me where to buy the best fruits and vegetables in our area? </a:t>
            </a:r>
          </a:p>
          <a:p>
            <a:r>
              <a:rPr lang="en-US" sz="3000" i="0" dirty="0">
                <a:effectLst/>
              </a:rPr>
              <a:t>    - Sure. There’s a shop in Le Lai Street. </a:t>
            </a:r>
          </a:p>
        </p:txBody>
      </p:sp>
    </p:spTree>
    <p:extLst>
      <p:ext uri="{BB962C8B-B14F-4D97-AF65-F5344CB8AC3E}">
        <p14:creationId xmlns:p14="http://schemas.microsoft.com/office/powerpoint/2010/main" val="199350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AE839F-07C8-1709-9647-ADA0E9704DBF}"/>
              </a:ext>
            </a:extLst>
          </p:cNvPr>
          <p:cNvPicPr>
            <a:picLocks noChangeAspect="1"/>
          </p:cNvPicPr>
          <p:nvPr/>
        </p:nvPicPr>
        <p:blipFill>
          <a:blip r:embed="rId3"/>
          <a:stretch>
            <a:fillRect/>
          </a:stretch>
        </p:blipFill>
        <p:spPr>
          <a:xfrm>
            <a:off x="178973" y="1751158"/>
            <a:ext cx="5917028" cy="4942106"/>
          </a:xfrm>
          <a:prstGeom prst="rect">
            <a:avLst/>
          </a:prstGeom>
        </p:spPr>
      </p:pic>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5567" y="119806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Do you know the place in each picture?</a:t>
            </a:r>
          </a:p>
        </p:txBody>
      </p:sp>
      <p:sp>
        <p:nvSpPr>
          <p:cNvPr id="16" name="Rounded Rectangle 15"/>
          <p:cNvSpPr/>
          <p:nvPr/>
        </p:nvSpPr>
        <p:spPr>
          <a:xfrm>
            <a:off x="576198" y="12110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084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579107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5303566" y="2351782"/>
            <a:ext cx="6643338" cy="1077218"/>
          </a:xfrm>
          <a:prstGeom prst="rect">
            <a:avLst/>
          </a:prstGeom>
          <a:noFill/>
        </p:spPr>
        <p:txBody>
          <a:bodyPr wrap="square">
            <a:spAutoFit/>
          </a:bodyPr>
          <a:lstStyle/>
          <a:p>
            <a:r>
              <a:rPr lang="en-US" sz="3200" b="1" dirty="0">
                <a:solidFill>
                  <a:srgbClr val="C00000"/>
                </a:solidFill>
                <a:effectLst/>
                <a:latin typeface="Source Sans Pro" panose="020B0503030403020204" pitchFamily="34" charset="0"/>
                <a:ea typeface="Source Sans Pro" panose="020B0503030403020204" pitchFamily="34" charset="0"/>
              </a:rPr>
              <a:t>- Picture a: Nguyen Hue Pedestrian Street in Ho Chi Minh City. </a:t>
            </a:r>
            <a:endParaRPr lang="vi-VN" sz="3200" b="1" dirty="0">
              <a:solidFill>
                <a:srgbClr val="C00000"/>
              </a:solidFill>
              <a:latin typeface="Source Sans Pro" panose="020B0503030403020204" pitchFamily="34" charset="0"/>
              <a:ea typeface="Source Sans Pro" panose="020B0503030403020204" pitchFamily="34" charset="0"/>
            </a:endParaRPr>
          </a:p>
        </p:txBody>
      </p:sp>
      <p:sp>
        <p:nvSpPr>
          <p:cNvPr id="13" name="Hộp Văn bản 12">
            <a:extLst>
              <a:ext uri="{FF2B5EF4-FFF2-40B4-BE49-F238E27FC236}">
                <a16:creationId xmlns:a16="http://schemas.microsoft.com/office/drawing/2014/main" id="{69E9FCC2-A7F3-5271-20CB-4FF944FE33DE}"/>
              </a:ext>
            </a:extLst>
          </p:cNvPr>
          <p:cNvSpPr txBox="1"/>
          <p:nvPr/>
        </p:nvSpPr>
        <p:spPr>
          <a:xfrm>
            <a:off x="5303566" y="4913224"/>
            <a:ext cx="6643338" cy="1077218"/>
          </a:xfrm>
          <a:prstGeom prst="rect">
            <a:avLst/>
          </a:prstGeom>
          <a:noFill/>
        </p:spPr>
        <p:txBody>
          <a:bodyPr wrap="square">
            <a:spAutoFit/>
          </a:bodyPr>
          <a:lstStyle/>
          <a:p>
            <a:r>
              <a:rPr lang="en-US" sz="3200" b="1" dirty="0">
                <a:solidFill>
                  <a:schemeClr val="accent5">
                    <a:lumMod val="75000"/>
                  </a:schemeClr>
                </a:solidFill>
                <a:effectLst/>
                <a:latin typeface="Source Sans Pro" panose="020B0503030403020204" pitchFamily="34" charset="0"/>
                <a:ea typeface="Source Sans Pro" panose="020B0503030403020204" pitchFamily="34" charset="0"/>
              </a:rPr>
              <a:t>- Picture b: Sydney Opera House in Sydney, Australia. </a:t>
            </a:r>
            <a:endParaRPr lang="vi-VN" sz="3200" b="1" dirty="0">
              <a:solidFill>
                <a:schemeClr val="accent5">
                  <a:lumMod val="75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3B4D60-EDE8-E091-D831-F4DCB4EF1172}"/>
              </a:ext>
            </a:extLst>
          </p:cNvPr>
          <p:cNvGraphicFramePr>
            <a:graphicFrameLocks noGrp="1"/>
          </p:cNvGraphicFramePr>
          <p:nvPr>
            <p:extLst>
              <p:ext uri="{D42A27DB-BD31-4B8C-83A1-F6EECF244321}">
                <p14:modId xmlns:p14="http://schemas.microsoft.com/office/powerpoint/2010/main" val="622890297"/>
              </p:ext>
            </p:extLst>
          </p:nvPr>
        </p:nvGraphicFramePr>
        <p:xfrm>
          <a:off x="238126" y="2434961"/>
          <a:ext cx="11774902" cy="3566160"/>
        </p:xfrm>
        <a:graphic>
          <a:graphicData uri="http://schemas.openxmlformats.org/drawingml/2006/table">
            <a:tbl>
              <a:tblPr firstRow="1" bandRow="1">
                <a:tableStyleId>{5C22544A-7EE6-4342-B048-85BDC9FD1C3A}</a:tableStyleId>
              </a:tblPr>
              <a:tblGrid>
                <a:gridCol w="1920380">
                  <a:extLst>
                    <a:ext uri="{9D8B030D-6E8A-4147-A177-3AD203B41FA5}">
                      <a16:colId xmlns:a16="http://schemas.microsoft.com/office/drawing/2014/main" val="442266298"/>
                    </a:ext>
                  </a:extLst>
                </a:gridCol>
                <a:gridCol w="1799642">
                  <a:extLst>
                    <a:ext uri="{9D8B030D-6E8A-4147-A177-3AD203B41FA5}">
                      <a16:colId xmlns:a16="http://schemas.microsoft.com/office/drawing/2014/main" val="4179045777"/>
                    </a:ext>
                  </a:extLst>
                </a:gridCol>
                <a:gridCol w="1807390">
                  <a:extLst>
                    <a:ext uri="{9D8B030D-6E8A-4147-A177-3AD203B41FA5}">
                      <a16:colId xmlns:a16="http://schemas.microsoft.com/office/drawing/2014/main" val="658801163"/>
                    </a:ext>
                  </a:extLst>
                </a:gridCol>
                <a:gridCol w="1984199">
                  <a:extLst>
                    <a:ext uri="{9D8B030D-6E8A-4147-A177-3AD203B41FA5}">
                      <a16:colId xmlns:a16="http://schemas.microsoft.com/office/drawing/2014/main" val="734199366"/>
                    </a:ext>
                  </a:extLst>
                </a:gridCol>
                <a:gridCol w="4263291">
                  <a:extLst>
                    <a:ext uri="{9D8B030D-6E8A-4147-A177-3AD203B41FA5}">
                      <a16:colId xmlns:a16="http://schemas.microsoft.com/office/drawing/2014/main" val="4178784638"/>
                    </a:ext>
                  </a:extLst>
                </a:gridCol>
              </a:tblGrid>
              <a:tr h="370840">
                <a:tc>
                  <a:txBody>
                    <a:bodyPr/>
                    <a:lstStyle/>
                    <a:p>
                      <a:endParaRPr lang="en-US" sz="2400" dirty="0">
                        <a:latin typeface="+mn-lt"/>
                      </a:endParaRPr>
                    </a:p>
                  </a:txBody>
                  <a:tcPr>
                    <a:solidFill>
                      <a:srgbClr val="E4D6C8"/>
                    </a:solidFill>
                  </a:tcPr>
                </a:tc>
                <a:tc>
                  <a:txBody>
                    <a:bodyPr/>
                    <a:lstStyle/>
                    <a:p>
                      <a:pPr algn="ctr"/>
                      <a:r>
                        <a:rPr lang="en-US" sz="2400" dirty="0">
                          <a:solidFill>
                            <a:schemeClr val="tx1"/>
                          </a:solidFill>
                          <a:latin typeface="+mn-lt"/>
                        </a:rPr>
                        <a:t>Place</a:t>
                      </a:r>
                    </a:p>
                  </a:txBody>
                  <a:tcPr>
                    <a:solidFill>
                      <a:srgbClr val="E4D6C8"/>
                    </a:solidFill>
                  </a:tcPr>
                </a:tc>
                <a:tc>
                  <a:txBody>
                    <a:bodyPr/>
                    <a:lstStyle/>
                    <a:p>
                      <a:pPr algn="ctr"/>
                      <a:r>
                        <a:rPr lang="en-US" sz="2400" dirty="0">
                          <a:solidFill>
                            <a:schemeClr val="tx1"/>
                          </a:solidFill>
                          <a:latin typeface="+mn-lt"/>
                        </a:rPr>
                        <a:t>Distance</a:t>
                      </a:r>
                    </a:p>
                  </a:txBody>
                  <a:tcPr>
                    <a:solidFill>
                      <a:srgbClr val="E4D6C8"/>
                    </a:solidFill>
                  </a:tcPr>
                </a:tc>
                <a:tc>
                  <a:txBody>
                    <a:bodyPr/>
                    <a:lstStyle/>
                    <a:p>
                      <a:pPr algn="ctr"/>
                      <a:r>
                        <a:rPr lang="en-US" sz="2400" dirty="0">
                          <a:solidFill>
                            <a:schemeClr val="tx1"/>
                          </a:solidFill>
                          <a:latin typeface="+mn-lt"/>
                        </a:rPr>
                        <a:t>Frequency</a:t>
                      </a:r>
                    </a:p>
                  </a:txBody>
                  <a:tcPr>
                    <a:solidFill>
                      <a:srgbClr val="E4D6C8"/>
                    </a:solidFill>
                  </a:tcPr>
                </a:tc>
                <a:tc>
                  <a:txBody>
                    <a:bodyPr/>
                    <a:lstStyle/>
                    <a:p>
                      <a:pPr algn="ctr"/>
                      <a:r>
                        <a:rPr lang="en-US" sz="2400" dirty="0">
                          <a:solidFill>
                            <a:schemeClr val="tx1"/>
                          </a:solidFill>
                          <a:latin typeface="+mn-lt"/>
                        </a:rPr>
                        <a:t>Activities</a:t>
                      </a:r>
                    </a:p>
                  </a:txBody>
                  <a:tcPr>
                    <a:solidFill>
                      <a:srgbClr val="E4D6C8"/>
                    </a:solidFill>
                  </a:tcPr>
                </a:tc>
                <a:extLst>
                  <a:ext uri="{0D108BD9-81ED-4DB2-BD59-A6C34878D82A}">
                    <a16:rowId xmlns:a16="http://schemas.microsoft.com/office/drawing/2014/main" val="487548615"/>
                  </a:ext>
                </a:extLst>
              </a:tr>
              <a:tr h="370840">
                <a:tc>
                  <a:txBody>
                    <a:bodyPr/>
                    <a:lstStyle/>
                    <a:p>
                      <a:r>
                        <a:rPr lang="en-US" sz="2400" b="0" i="0" dirty="0">
                          <a:solidFill>
                            <a:srgbClr val="242021"/>
                          </a:solidFill>
                          <a:effectLst/>
                          <a:latin typeface="+mn-lt"/>
                        </a:rPr>
                        <a:t>Binh</a:t>
                      </a:r>
                    </a:p>
                    <a:p>
                      <a:r>
                        <a:rPr lang="en-US" sz="2400" b="0" i="0" dirty="0">
                          <a:solidFill>
                            <a:srgbClr val="242021"/>
                          </a:solidFill>
                          <a:effectLst/>
                          <a:latin typeface="+mn-lt"/>
                        </a:rPr>
                        <a:t>Ho Chi Minh City, Viet Nam</a:t>
                      </a:r>
                      <a:endParaRPr lang="en-US" sz="2400" dirty="0">
                        <a:effectLst/>
                        <a:latin typeface="+mn-lt"/>
                      </a:endParaRPr>
                    </a:p>
                  </a:txBody>
                  <a:tcPr anchor="ctr">
                    <a:solidFill>
                      <a:srgbClr val="F0EAE1"/>
                    </a:solidFill>
                  </a:tcPr>
                </a:tc>
                <a:tc>
                  <a:txBody>
                    <a:bodyPr/>
                    <a:lstStyle/>
                    <a:p>
                      <a:r>
                        <a:rPr lang="en-US" sz="2400" b="0" i="0" dirty="0">
                          <a:solidFill>
                            <a:srgbClr val="242021"/>
                          </a:solidFill>
                          <a:effectLst/>
                          <a:latin typeface="+mn-lt"/>
                        </a:rPr>
                        <a:t>Nguyen Hue Pedestrian Street</a:t>
                      </a:r>
                      <a:endParaRPr lang="en-US" sz="2400" dirty="0">
                        <a:effectLst/>
                        <a:latin typeface="+mn-lt"/>
                      </a:endParaRPr>
                    </a:p>
                  </a:txBody>
                  <a:tcPr anchor="ctr">
                    <a:solidFill>
                      <a:srgbClr val="F0EAE1"/>
                    </a:solidFill>
                  </a:tcPr>
                </a:tc>
                <a:tc>
                  <a:txBody>
                    <a:bodyPr/>
                    <a:lstStyle/>
                    <a:p>
                      <a:r>
                        <a:rPr lang="en-US" sz="2400" b="0" i="0" dirty="0">
                          <a:solidFill>
                            <a:srgbClr val="242021"/>
                          </a:solidFill>
                          <a:effectLst/>
                          <a:latin typeface="+mn-lt"/>
                        </a:rPr>
                        <a:t>(1) </a:t>
                      </a:r>
                      <a:r>
                        <a:rPr lang="en-US" sz="2400" b="0" i="0" dirty="0">
                          <a:solidFill>
                            <a:srgbClr val="949599"/>
                          </a:solidFill>
                          <a:effectLst/>
                          <a:latin typeface="+mn-lt"/>
                        </a:rPr>
                        <a:t>_______ </a:t>
                      </a:r>
                      <a:r>
                        <a:rPr lang="en-US" sz="2400" b="0" i="0" dirty="0">
                          <a:solidFill>
                            <a:srgbClr val="242021"/>
                          </a:solidFill>
                          <a:effectLst/>
                          <a:latin typeface="+mn-lt"/>
                        </a:rPr>
                        <a:t>km</a:t>
                      </a:r>
                      <a:endParaRPr lang="en-US" sz="2400" dirty="0">
                        <a:effectLst/>
                        <a:latin typeface="+mn-lt"/>
                      </a:endParaRPr>
                    </a:p>
                  </a:txBody>
                  <a:tcPr anchor="ctr">
                    <a:solidFill>
                      <a:srgbClr val="F0EAE1"/>
                    </a:solidFill>
                  </a:tcPr>
                </a:tc>
                <a:tc>
                  <a:txBody>
                    <a:bodyPr/>
                    <a:lstStyle/>
                    <a:p>
                      <a:r>
                        <a:rPr lang="en-US" sz="2400" b="0" i="0" dirty="0">
                          <a:solidFill>
                            <a:srgbClr val="242021"/>
                          </a:solidFill>
                          <a:effectLst/>
                          <a:latin typeface="+mn-lt"/>
                        </a:rPr>
                        <a:t>Every </a:t>
                      </a:r>
                    </a:p>
                    <a:p>
                      <a:r>
                        <a:rPr lang="en-US" sz="2400" b="0" i="0" dirty="0">
                          <a:solidFill>
                            <a:srgbClr val="242021"/>
                          </a:solidFill>
                          <a:effectLst/>
                          <a:latin typeface="+mn-lt"/>
                        </a:rPr>
                        <a:t>(2) </a:t>
                      </a:r>
                      <a:r>
                        <a:rPr lang="en-US" sz="2400" b="0" i="0" dirty="0">
                          <a:solidFill>
                            <a:srgbClr val="949599"/>
                          </a:solidFill>
                          <a:effectLst/>
                          <a:latin typeface="+mn-lt"/>
                        </a:rPr>
                        <a:t>________</a:t>
                      </a:r>
                    </a:p>
                  </a:txBody>
                  <a:tcPr anchor="ctr">
                    <a:solidFill>
                      <a:srgbClr val="F0EAE1"/>
                    </a:solidFill>
                  </a:tcPr>
                </a:tc>
                <a:tc>
                  <a:txBody>
                    <a:bodyPr/>
                    <a:lstStyle/>
                    <a:p>
                      <a:r>
                        <a:rPr lang="en-US" sz="2400" b="0" i="0" dirty="0">
                          <a:solidFill>
                            <a:srgbClr val="242021"/>
                          </a:solidFill>
                          <a:effectLst/>
                          <a:latin typeface="+mn-lt"/>
                        </a:rPr>
                        <a:t>Children: enjoying music, looking for (3) </a:t>
                      </a:r>
                      <a:r>
                        <a:rPr lang="en-US" sz="2400" b="0" i="0" dirty="0">
                          <a:solidFill>
                            <a:srgbClr val="949599"/>
                          </a:solidFill>
                          <a:effectLst/>
                          <a:latin typeface="+mn-lt"/>
                        </a:rPr>
                        <a:t>_______________ </a:t>
                      </a:r>
                    </a:p>
                    <a:p>
                      <a:r>
                        <a:rPr lang="en-US" sz="2400" b="0" i="0" dirty="0">
                          <a:solidFill>
                            <a:srgbClr val="242021"/>
                          </a:solidFill>
                          <a:effectLst/>
                          <a:latin typeface="+mn-lt"/>
                        </a:rPr>
                        <a:t>Parents: looking around</a:t>
                      </a:r>
                      <a:endParaRPr lang="en-US" sz="2400" dirty="0">
                        <a:effectLst/>
                        <a:latin typeface="+mn-lt"/>
                      </a:endParaRPr>
                    </a:p>
                  </a:txBody>
                  <a:tcPr anchor="ctr">
                    <a:solidFill>
                      <a:srgbClr val="F0EAE1"/>
                    </a:solidFill>
                  </a:tcPr>
                </a:tc>
                <a:extLst>
                  <a:ext uri="{0D108BD9-81ED-4DB2-BD59-A6C34878D82A}">
                    <a16:rowId xmlns:a16="http://schemas.microsoft.com/office/drawing/2014/main" val="2406376571"/>
                  </a:ext>
                </a:extLst>
              </a:tr>
              <a:tr h="370840">
                <a:tc>
                  <a:txBody>
                    <a:bodyPr/>
                    <a:lstStyle/>
                    <a:p>
                      <a:r>
                        <a:rPr lang="en-US" sz="2400" b="0" i="0" dirty="0" err="1">
                          <a:solidFill>
                            <a:srgbClr val="242021"/>
                          </a:solidFill>
                          <a:effectLst/>
                          <a:latin typeface="+mn-lt"/>
                        </a:rPr>
                        <a:t>MiraSydney</a:t>
                      </a:r>
                      <a:r>
                        <a:rPr lang="en-US" sz="2400" b="0" i="0" dirty="0">
                          <a:solidFill>
                            <a:srgbClr val="242021"/>
                          </a:solidFill>
                          <a:effectLst/>
                          <a:latin typeface="+mn-lt"/>
                        </a:rPr>
                        <a:t>, Australia</a:t>
                      </a:r>
                      <a:endParaRPr lang="en-US" sz="2400" dirty="0">
                        <a:effectLst/>
                        <a:latin typeface="+mn-lt"/>
                      </a:endParaRPr>
                    </a:p>
                  </a:txBody>
                  <a:tcPr anchor="ctr">
                    <a:solidFill>
                      <a:srgbClr val="F0EAE1"/>
                    </a:solidFill>
                  </a:tcPr>
                </a:tc>
                <a:tc>
                  <a:txBody>
                    <a:bodyPr/>
                    <a:lstStyle/>
                    <a:p>
                      <a:r>
                        <a:rPr lang="en-US" sz="2400" b="0" i="0" dirty="0">
                          <a:solidFill>
                            <a:srgbClr val="242021"/>
                          </a:solidFill>
                          <a:effectLst/>
                          <a:latin typeface="+mn-lt"/>
                        </a:rPr>
                        <a:t>Sydney Opera House</a:t>
                      </a:r>
                      <a:endParaRPr lang="en-US" sz="2400" dirty="0">
                        <a:effectLst/>
                        <a:latin typeface="+mn-lt"/>
                      </a:endParaRPr>
                    </a:p>
                  </a:txBody>
                  <a:tcPr anchor="ctr">
                    <a:solidFill>
                      <a:srgbClr val="F0EAE1"/>
                    </a:solidFill>
                  </a:tcPr>
                </a:tc>
                <a:tc>
                  <a:txBody>
                    <a:bodyPr/>
                    <a:lstStyle/>
                    <a:p>
                      <a:r>
                        <a:rPr lang="en-US" sz="2400" b="0" i="0" dirty="0">
                          <a:solidFill>
                            <a:srgbClr val="242021"/>
                          </a:solidFill>
                          <a:effectLst/>
                          <a:latin typeface="+mn-lt"/>
                        </a:rPr>
                        <a:t>(4) </a:t>
                      </a:r>
                      <a:r>
                        <a:rPr lang="en-US" sz="2400" b="0" i="0" dirty="0">
                          <a:solidFill>
                            <a:srgbClr val="949599"/>
                          </a:solidFill>
                          <a:effectLst/>
                          <a:latin typeface="+mn-lt"/>
                        </a:rPr>
                        <a:t>_______ </a:t>
                      </a:r>
                      <a:r>
                        <a:rPr lang="en-US" sz="2400" b="0" i="0" dirty="0">
                          <a:solidFill>
                            <a:srgbClr val="242021"/>
                          </a:solidFill>
                          <a:effectLst/>
                          <a:latin typeface="+mn-lt"/>
                        </a:rPr>
                        <a:t>km</a:t>
                      </a:r>
                      <a:endParaRPr lang="en-US" sz="2400" dirty="0">
                        <a:effectLst/>
                        <a:latin typeface="+mn-lt"/>
                      </a:endParaRPr>
                    </a:p>
                  </a:txBody>
                  <a:tcPr anchor="ctr">
                    <a:solidFill>
                      <a:srgbClr val="F0EAE1"/>
                    </a:solidFill>
                  </a:tcPr>
                </a:tc>
                <a:tc>
                  <a:txBody>
                    <a:bodyPr/>
                    <a:lstStyle/>
                    <a:p>
                      <a:r>
                        <a:rPr lang="en-US" sz="2350" b="0" i="0" dirty="0">
                          <a:solidFill>
                            <a:srgbClr val="242021"/>
                          </a:solidFill>
                          <a:effectLst/>
                          <a:latin typeface="+mn-lt"/>
                        </a:rPr>
                        <a:t>Twice a month</a:t>
                      </a:r>
                      <a:endParaRPr lang="en-US" sz="2350" dirty="0">
                        <a:effectLst/>
                        <a:latin typeface="+mn-lt"/>
                      </a:endParaRPr>
                    </a:p>
                  </a:txBody>
                  <a:tcPr anchor="ctr">
                    <a:solidFill>
                      <a:srgbClr val="F0EAE1"/>
                    </a:solidFill>
                  </a:tcPr>
                </a:tc>
                <a:tc>
                  <a:txBody>
                    <a:bodyPr/>
                    <a:lstStyle/>
                    <a:p>
                      <a:r>
                        <a:rPr lang="en-US" sz="2400" b="0" i="0" dirty="0">
                          <a:solidFill>
                            <a:srgbClr val="242021"/>
                          </a:solidFill>
                          <a:effectLst/>
                          <a:latin typeface="+mn-lt"/>
                        </a:rPr>
                        <a:t>Children: running up and down the stairs, (5) </a:t>
                      </a:r>
                      <a:r>
                        <a:rPr lang="en-US" sz="2400" b="0" i="0" dirty="0">
                          <a:solidFill>
                            <a:srgbClr val="949599"/>
                          </a:solidFill>
                          <a:effectLst/>
                          <a:latin typeface="+mn-lt"/>
                        </a:rPr>
                        <a:t>_______ </a:t>
                      </a:r>
                      <a:r>
                        <a:rPr lang="en-US" sz="2400" b="0" i="0" dirty="0">
                          <a:solidFill>
                            <a:srgbClr val="242021"/>
                          </a:solidFill>
                          <a:effectLst/>
                          <a:latin typeface="+mn-lt"/>
                        </a:rPr>
                        <a:t>seagulls </a:t>
                      </a:r>
                    </a:p>
                    <a:p>
                      <a:r>
                        <a:rPr lang="en-US" sz="2400" b="0" i="0" dirty="0">
                          <a:solidFill>
                            <a:srgbClr val="242021"/>
                          </a:solidFill>
                          <a:effectLst/>
                          <a:latin typeface="+mn-lt"/>
                        </a:rPr>
                        <a:t>Parents: having (6) </a:t>
                      </a:r>
                      <a:r>
                        <a:rPr lang="en-US" sz="2400" b="0" i="0" dirty="0">
                          <a:solidFill>
                            <a:srgbClr val="949599"/>
                          </a:solidFill>
                          <a:effectLst/>
                          <a:latin typeface="+mn-lt"/>
                        </a:rPr>
                        <a:t>_______</a:t>
                      </a:r>
                      <a:r>
                        <a:rPr lang="en-US" sz="2400" b="0" i="0" dirty="0">
                          <a:solidFill>
                            <a:srgbClr val="242021"/>
                          </a:solidFill>
                          <a:effectLst/>
                          <a:latin typeface="+mn-lt"/>
                        </a:rPr>
                        <a:t>, talking</a:t>
                      </a:r>
                      <a:endParaRPr lang="en-US" sz="2400" dirty="0">
                        <a:effectLst/>
                        <a:latin typeface="+mn-lt"/>
                      </a:endParaRPr>
                    </a:p>
                  </a:txBody>
                  <a:tcPr anchor="ctr">
                    <a:solidFill>
                      <a:srgbClr val="F0EAE1"/>
                    </a:solidFill>
                  </a:tcPr>
                </a:tc>
                <a:extLst>
                  <a:ext uri="{0D108BD9-81ED-4DB2-BD59-A6C34878D82A}">
                    <a16:rowId xmlns:a16="http://schemas.microsoft.com/office/drawing/2014/main" val="3523231895"/>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8247" y="1101507"/>
            <a:ext cx="9971203"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Binh and Mira talking about a place of interest in their community. Fill in each blank with no more than TWO words and / or a number. </a:t>
            </a:r>
          </a:p>
        </p:txBody>
      </p:sp>
      <p:sp>
        <p:nvSpPr>
          <p:cNvPr id="16" name="Rounded Rectangle 15"/>
          <p:cNvSpPr/>
          <p:nvPr/>
        </p:nvSpPr>
        <p:spPr>
          <a:xfrm>
            <a:off x="365641" y="120391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18427" y="1101274"/>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9" name="Hộp Văn bản 8">
            <a:extLst>
              <a:ext uri="{FF2B5EF4-FFF2-40B4-BE49-F238E27FC236}">
                <a16:creationId xmlns:a16="http://schemas.microsoft.com/office/drawing/2014/main" id="{21772D21-8A65-E78D-D156-2F51F4C0E97E}"/>
              </a:ext>
            </a:extLst>
          </p:cNvPr>
          <p:cNvSpPr txBox="1"/>
          <p:nvPr/>
        </p:nvSpPr>
        <p:spPr>
          <a:xfrm>
            <a:off x="4414073" y="3247568"/>
            <a:ext cx="1201543" cy="461665"/>
          </a:xfrm>
          <a:prstGeom prst="rect">
            <a:avLst/>
          </a:prstGeom>
          <a:noFill/>
        </p:spPr>
        <p:txBody>
          <a:bodyPr wrap="square">
            <a:spAutoFit/>
          </a:bodyPr>
          <a:lstStyle/>
          <a:p>
            <a:r>
              <a:rPr lang="en-US" sz="2400" b="1" dirty="0">
                <a:solidFill>
                  <a:srgbClr val="C00000"/>
                </a:solidFill>
                <a:effectLst/>
                <a:latin typeface="Source Sans Pro" panose="020B0503030403020204" pitchFamily="34" charset="0"/>
                <a:ea typeface="Source Sans Pro" panose="020B0503030403020204" pitchFamily="34" charset="0"/>
              </a:rPr>
              <a:t>one / 1</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0" name="Hộp Văn bản 9">
            <a:extLst>
              <a:ext uri="{FF2B5EF4-FFF2-40B4-BE49-F238E27FC236}">
                <a16:creationId xmlns:a16="http://schemas.microsoft.com/office/drawing/2014/main" id="{D6115360-777A-58D5-31BD-2B825FCDD92D}"/>
              </a:ext>
            </a:extLst>
          </p:cNvPr>
          <p:cNvSpPr txBox="1"/>
          <p:nvPr/>
        </p:nvSpPr>
        <p:spPr>
          <a:xfrm>
            <a:off x="6154152" y="3626792"/>
            <a:ext cx="1488441"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weekend</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1" name="Hộp Văn bản 10">
            <a:extLst>
              <a:ext uri="{FF2B5EF4-FFF2-40B4-BE49-F238E27FC236}">
                <a16:creationId xmlns:a16="http://schemas.microsoft.com/office/drawing/2014/main" id="{BD736CFA-7B15-1C0C-3C46-69C52B3A2F81}"/>
              </a:ext>
            </a:extLst>
          </p:cNvPr>
          <p:cNvSpPr txBox="1"/>
          <p:nvPr/>
        </p:nvSpPr>
        <p:spPr>
          <a:xfrm>
            <a:off x="8657540" y="3442438"/>
            <a:ext cx="2340541" cy="461665"/>
          </a:xfrm>
          <a:prstGeom prst="rect">
            <a:avLst/>
          </a:prstGeom>
          <a:noFill/>
        </p:spPr>
        <p:txBody>
          <a:bodyPr wrap="square">
            <a:spAutoFit/>
          </a:bodyPr>
          <a:lstStyle/>
          <a:p>
            <a:r>
              <a:rPr lang="en-US" sz="2400" b="1" dirty="0" err="1">
                <a:solidFill>
                  <a:srgbClr val="C00000"/>
                </a:solidFill>
                <a:latin typeface="Source Sans Pro" panose="020B0503030403020204" pitchFamily="34" charset="0"/>
                <a:ea typeface="Source Sans Pro" panose="020B0503030403020204" pitchFamily="34" charset="0"/>
              </a:rPr>
              <a:t>favourite</a:t>
            </a:r>
            <a:r>
              <a:rPr lang="en-US" sz="2400" b="1" dirty="0">
                <a:solidFill>
                  <a:srgbClr val="C00000"/>
                </a:solidFill>
                <a:latin typeface="Source Sans Pro" panose="020B0503030403020204" pitchFamily="34" charset="0"/>
                <a:ea typeface="Source Sans Pro" panose="020B0503030403020204" pitchFamily="34" charset="0"/>
              </a:rPr>
              <a:t> books</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4" name="Hộp Văn bản 13">
            <a:extLst>
              <a:ext uri="{FF2B5EF4-FFF2-40B4-BE49-F238E27FC236}">
                <a16:creationId xmlns:a16="http://schemas.microsoft.com/office/drawing/2014/main" id="{08D2B8F8-58C8-1D19-CDEA-0F6FDB612EA8}"/>
              </a:ext>
            </a:extLst>
          </p:cNvPr>
          <p:cNvSpPr txBox="1"/>
          <p:nvPr/>
        </p:nvSpPr>
        <p:spPr>
          <a:xfrm>
            <a:off x="4414073" y="4815821"/>
            <a:ext cx="1108914"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five / 5</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15" name="Hộp Văn bản 14">
            <a:extLst>
              <a:ext uri="{FF2B5EF4-FFF2-40B4-BE49-F238E27FC236}">
                <a16:creationId xmlns:a16="http://schemas.microsoft.com/office/drawing/2014/main" id="{D87F1BBB-F89B-8248-BC82-C350A07C740B}"/>
              </a:ext>
            </a:extLst>
          </p:cNvPr>
          <p:cNvSpPr txBox="1"/>
          <p:nvPr/>
        </p:nvSpPr>
        <p:spPr>
          <a:xfrm>
            <a:off x="9458658" y="4844397"/>
            <a:ext cx="1237917"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feeding</a:t>
            </a:r>
            <a:endParaRPr lang="vi-VN" sz="2400" b="1" dirty="0">
              <a:solidFill>
                <a:srgbClr val="C00000"/>
              </a:solidFill>
              <a:latin typeface="Source Sans Pro" panose="020B0503030403020204" pitchFamily="34" charset="0"/>
              <a:ea typeface="Source Sans Pro" panose="020B0503030403020204" pitchFamily="34" charset="0"/>
            </a:endParaRPr>
          </a:p>
        </p:txBody>
      </p:sp>
      <p:sp>
        <p:nvSpPr>
          <p:cNvPr id="21" name="Hộp Văn bản 20">
            <a:extLst>
              <a:ext uri="{FF2B5EF4-FFF2-40B4-BE49-F238E27FC236}">
                <a16:creationId xmlns:a16="http://schemas.microsoft.com/office/drawing/2014/main" id="{60EF5E82-70B6-CE9F-1E81-2D38907E30E8}"/>
              </a:ext>
            </a:extLst>
          </p:cNvPr>
          <p:cNvSpPr txBox="1"/>
          <p:nvPr/>
        </p:nvSpPr>
        <p:spPr>
          <a:xfrm>
            <a:off x="10164342" y="5201451"/>
            <a:ext cx="1152359" cy="461665"/>
          </a:xfrm>
          <a:prstGeom prst="rect">
            <a:avLst/>
          </a:prstGeom>
          <a:noFill/>
        </p:spPr>
        <p:txBody>
          <a:bodyPr wrap="square">
            <a:spAutoFit/>
          </a:bodyPr>
          <a:lstStyle/>
          <a:p>
            <a:r>
              <a:rPr lang="en-US" sz="2400" b="1" dirty="0">
                <a:solidFill>
                  <a:srgbClr val="C00000"/>
                </a:solidFill>
                <a:latin typeface="Source Sans Pro" panose="020B0503030403020204" pitchFamily="34" charset="0"/>
                <a:ea typeface="Source Sans Pro" panose="020B0503030403020204" pitchFamily="34" charset="0"/>
              </a:rPr>
              <a:t>a drink</a:t>
            </a:r>
            <a:endParaRPr lang="vi-VN" sz="2400" b="1" dirty="0">
              <a:solidFill>
                <a:srgbClr val="C00000"/>
              </a:solidFill>
              <a:latin typeface="Source Sans Pro" panose="020B0503030403020204" pitchFamily="34" charset="0"/>
              <a:ea typeface="Source Sans Pro" panose="020B0503030403020204" pitchFamily="34" charset="0"/>
            </a:endParaRPr>
          </a:p>
        </p:txBody>
      </p:sp>
      <p:pic>
        <p:nvPicPr>
          <p:cNvPr id="6" name="005">
            <a:hlinkClick r:id="" action="ppaction://media"/>
            <a:extLst>
              <a:ext uri="{FF2B5EF4-FFF2-40B4-BE49-F238E27FC236}">
                <a16:creationId xmlns:a16="http://schemas.microsoft.com/office/drawing/2014/main" id="{9A4653C5-A7CA-2B24-F966-1BCBA52047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5675" y="1825361"/>
            <a:ext cx="609600" cy="609600"/>
          </a:xfrm>
          <a:prstGeom prst="rect">
            <a:avLst/>
          </a:prstGeom>
        </p:spPr>
      </p:pic>
      <p:sp>
        <p:nvSpPr>
          <p:cNvPr id="7" name="TextBox 6">
            <a:extLst>
              <a:ext uri="{FF2B5EF4-FFF2-40B4-BE49-F238E27FC236}">
                <a16:creationId xmlns:a16="http://schemas.microsoft.com/office/drawing/2014/main" id="{60F31DEB-B716-FBEA-A1F3-4DEBECD5837B}"/>
              </a:ext>
            </a:extLst>
          </p:cNvPr>
          <p:cNvSpPr txBox="1"/>
          <p:nvPr/>
        </p:nvSpPr>
        <p:spPr>
          <a:xfrm>
            <a:off x="487067" y="194965"/>
            <a:ext cx="579107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911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bldLst>
      <p:bldP spid="9" grpId="0"/>
      <p:bldP spid="10" grpId="0"/>
      <p:bldP spid="11" grpId="0"/>
      <p:bldP spid="14" grpId="0"/>
      <p:bldP spid="15"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3964" y="1162451"/>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940293" y="2591021"/>
            <a:ext cx="7568889" cy="2976008"/>
          </a:xfrm>
          <a:prstGeom prst="rect">
            <a:avLst/>
          </a:prstGeom>
          <a:noFill/>
        </p:spPr>
        <p:txBody>
          <a:bodyPr wrap="square">
            <a:spAutoFit/>
          </a:bodyPr>
          <a:lstStyle/>
          <a:p>
            <a:pPr>
              <a:lnSpc>
                <a:spcPct val="150000"/>
              </a:lnSpc>
            </a:pPr>
            <a:r>
              <a:rPr lang="en-US" sz="3200" dirty="0">
                <a:solidFill>
                  <a:srgbClr val="242021"/>
                </a:solidFill>
                <a:effectLst/>
                <a:latin typeface="Aptos Display" panose="020B0004020202020204" pitchFamily="34" charset="0"/>
              </a:rPr>
              <a:t>– What is your </a:t>
            </a:r>
            <a:r>
              <a:rPr lang="en-US" sz="3200" dirty="0" err="1">
                <a:solidFill>
                  <a:srgbClr val="242021"/>
                </a:solidFill>
                <a:effectLst/>
                <a:latin typeface="Aptos Display" panose="020B0004020202020204" pitchFamily="34" charset="0"/>
              </a:rPr>
              <a:t>favourite</a:t>
            </a:r>
            <a:r>
              <a:rPr lang="en-US" sz="3200" dirty="0">
                <a:solidFill>
                  <a:srgbClr val="242021"/>
                </a:solidFill>
                <a:effectLst/>
                <a:latin typeface="Aptos Display" panose="020B0004020202020204" pitchFamily="34" charset="0"/>
              </a:rPr>
              <a:t> place of interest?</a:t>
            </a:r>
            <a:br>
              <a:rPr lang="en-US" sz="3200" dirty="0">
                <a:solidFill>
                  <a:srgbClr val="242021"/>
                </a:solidFill>
                <a:effectLst/>
                <a:latin typeface="Aptos Display" panose="020B0004020202020204" pitchFamily="34" charset="0"/>
              </a:rPr>
            </a:br>
            <a:r>
              <a:rPr lang="en-US" sz="3200" dirty="0">
                <a:solidFill>
                  <a:srgbClr val="242021"/>
                </a:solidFill>
                <a:effectLst/>
                <a:latin typeface="Aptos Display" panose="020B0004020202020204" pitchFamily="34" charset="0"/>
              </a:rPr>
              <a:t>– How far is it from your house?</a:t>
            </a:r>
            <a:br>
              <a:rPr lang="en-US" sz="3200" dirty="0">
                <a:solidFill>
                  <a:srgbClr val="242021"/>
                </a:solidFill>
                <a:effectLst/>
                <a:latin typeface="Aptos Display" panose="020B0004020202020204" pitchFamily="34" charset="0"/>
              </a:rPr>
            </a:br>
            <a:r>
              <a:rPr lang="en-US" sz="3200" dirty="0">
                <a:solidFill>
                  <a:srgbClr val="242021"/>
                </a:solidFill>
                <a:effectLst/>
                <a:latin typeface="Aptos Display" panose="020B0004020202020204" pitchFamily="34" charset="0"/>
              </a:rPr>
              <a:t>– How often do you go to that place?</a:t>
            </a:r>
            <a:br>
              <a:rPr lang="en-US" sz="3200" dirty="0">
                <a:solidFill>
                  <a:srgbClr val="242021"/>
                </a:solidFill>
                <a:effectLst/>
                <a:latin typeface="Aptos Display" panose="020B0004020202020204" pitchFamily="34" charset="0"/>
              </a:rPr>
            </a:br>
            <a:r>
              <a:rPr lang="en-US" sz="3200" dirty="0">
                <a:solidFill>
                  <a:srgbClr val="242021"/>
                </a:solidFill>
                <a:effectLst/>
                <a:latin typeface="Aptos Display" panose="020B0004020202020204" pitchFamily="34" charset="0"/>
              </a:rPr>
              <a:t>– What do you do there?</a:t>
            </a:r>
            <a:r>
              <a:rPr lang="en-US" sz="3200" dirty="0">
                <a:latin typeface="Aptos Display" panose="020B0004020202020204" pitchFamily="34" charset="0"/>
              </a:rPr>
              <a:t> </a:t>
            </a:r>
            <a:endParaRPr lang="vi-VN" sz="3200"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503020" y="1472716"/>
            <a:ext cx="11510008"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Then tell the class about your partner’s </a:t>
            </a:r>
            <a:r>
              <a:rPr lang="en-US" sz="3200" b="1" dirty="0" err="1">
                <a:effectLst>
                  <a:glow rad="88900">
                    <a:schemeClr val="bg1"/>
                  </a:glow>
                </a:effectLst>
                <a:cs typeface="Arial" panose="020B0604020202020204" pitchFamily="34" charset="0"/>
              </a:rPr>
              <a:t>favourite</a:t>
            </a:r>
            <a:r>
              <a:rPr lang="en-US" sz="3200" b="1" dirty="0">
                <a:effectLst>
                  <a:glow rad="88900">
                    <a:schemeClr val="bg1"/>
                  </a:glow>
                </a:effectLst>
                <a:cs typeface="Arial" panose="020B0604020202020204" pitchFamily="34" charset="0"/>
              </a:rPr>
              <a:t> place of interest.</a:t>
            </a:r>
          </a:p>
        </p:txBody>
      </p:sp>
      <p:sp>
        <p:nvSpPr>
          <p:cNvPr id="11" name="TextBox 10"/>
          <p:cNvSpPr txBox="1"/>
          <p:nvPr/>
        </p:nvSpPr>
        <p:spPr>
          <a:xfrm>
            <a:off x="487066" y="194965"/>
            <a:ext cx="560776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628983" y="2454518"/>
            <a:ext cx="10945983" cy="3401572"/>
          </a:xfrm>
          <a:prstGeom prst="rect">
            <a:avLst/>
          </a:prstGeom>
          <a:noFill/>
        </p:spPr>
        <p:txBody>
          <a:bodyPr wrap="square">
            <a:spAutoFit/>
          </a:bodyPr>
          <a:lstStyle/>
          <a:p>
            <a:r>
              <a:rPr lang="en-US" sz="2800" b="1" i="1" u="sng" dirty="0">
                <a:solidFill>
                  <a:schemeClr val="accent1">
                    <a:lumMod val="75000"/>
                  </a:schemeClr>
                </a:solidFill>
                <a:effectLst/>
              </a:rPr>
              <a:t>Example:</a:t>
            </a:r>
          </a:p>
          <a:p>
            <a:pPr>
              <a:lnSpc>
                <a:spcPct val="150000"/>
              </a:lnSpc>
            </a:pPr>
            <a:r>
              <a:rPr lang="en-US" sz="3200" dirty="0">
                <a:effectLst/>
              </a:rPr>
              <a:t>Lan’s </a:t>
            </a:r>
            <a:r>
              <a:rPr lang="en-US" sz="3200" dirty="0" err="1">
                <a:effectLst/>
              </a:rPr>
              <a:t>favourite</a:t>
            </a:r>
            <a:r>
              <a:rPr lang="en-US" sz="3200" dirty="0">
                <a:effectLst/>
              </a:rPr>
              <a:t> place of interest is Tao Dan Park. It’s only one </a:t>
            </a:r>
            <a:r>
              <a:rPr lang="en-US" sz="3200" dirty="0" err="1">
                <a:effectLst/>
              </a:rPr>
              <a:t>kilometre</a:t>
            </a:r>
            <a:r>
              <a:rPr lang="en-US" sz="3200" dirty="0">
                <a:effectLst/>
              </a:rPr>
              <a:t> from her house, so she goes there every weekend with her mother and sister. There they walk, do some exercises and enjoy the fresh air. Sometimes they also cycle around the park.</a:t>
            </a:r>
          </a:p>
        </p:txBody>
      </p:sp>
    </p:spTree>
    <p:extLst>
      <p:ext uri="{BB962C8B-B14F-4D97-AF65-F5344CB8AC3E}">
        <p14:creationId xmlns:p14="http://schemas.microsoft.com/office/powerpoint/2010/main" val="31373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7954406"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How to seek for help and respond;</a:t>
            </a:r>
          </a:p>
          <a:p>
            <a:pPr marL="457200" indent="-457200">
              <a:lnSpc>
                <a:spcPct val="150000"/>
              </a:lnSpc>
              <a:buFont typeface="Wingdings" panose="05000000000000000000" pitchFamily="2" charset="2"/>
              <a:buChar char="ü"/>
            </a:pPr>
            <a:r>
              <a:rPr lang="en-US" sz="3600" dirty="0"/>
              <a:t>Some famous places of interest.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66" y="2190450"/>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594765"/>
            <a:ext cx="8149852" cy="837473"/>
          </a:xfrm>
          <a:prstGeom prst="rect">
            <a:avLst/>
          </a:prstGeom>
          <a:noFill/>
        </p:spPr>
        <p:txBody>
          <a:bodyPr wrap="square" rtlCol="0">
            <a:spAutoFit/>
          </a:bodyPr>
          <a:lstStyle/>
          <a:p>
            <a:pPr>
              <a:lnSpc>
                <a:spcPct val="150000"/>
              </a:lnSpc>
            </a:pPr>
            <a:r>
              <a:rPr lang="en-US" sz="3600" dirty="0"/>
              <a:t>- 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651" y="2395778"/>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31" y="2872228"/>
            <a:ext cx="3773794" cy="2910508"/>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479666" y="1234448"/>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78267" y="2426710"/>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479666" y="4473127"/>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PLACES OF INTEREST</a:t>
            </a:r>
            <a:endParaRPr lang="en-GB" b="1" dirty="0">
              <a:solidFill>
                <a:schemeClr val="tx1"/>
              </a:solidFill>
            </a:endParaRPr>
          </a:p>
        </p:txBody>
      </p:sp>
      <p:sp>
        <p:nvSpPr>
          <p:cNvPr id="20" name="Rectangle 19"/>
          <p:cNvSpPr/>
          <p:nvPr/>
        </p:nvSpPr>
        <p:spPr>
          <a:xfrm>
            <a:off x="5456955" y="1234448"/>
            <a:ext cx="6066262"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Phrasal verbs revision.</a:t>
            </a:r>
          </a:p>
        </p:txBody>
      </p:sp>
      <p:sp>
        <p:nvSpPr>
          <p:cNvPr id="21" name="Rectangle 20"/>
          <p:cNvSpPr/>
          <p:nvPr/>
        </p:nvSpPr>
        <p:spPr>
          <a:xfrm>
            <a:off x="5456955" y="2008673"/>
            <a:ext cx="6056166" cy="151209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Seeking for help and responding.</a:t>
            </a:r>
          </a:p>
          <a:p>
            <a:pPr marL="285750" indent="-285750">
              <a:buFont typeface="Arial" panose="020B0604020202020204" pitchFamily="34" charset="0"/>
              <a:buChar char="•"/>
            </a:pPr>
            <a:r>
              <a:rPr lang="en-US" dirty="0">
                <a:solidFill>
                  <a:schemeClr val="tx1"/>
                </a:solidFill>
              </a:rPr>
              <a:t>Task 1: Listen and read the conversations. Pay attention to the highlighted parts.</a:t>
            </a:r>
          </a:p>
          <a:p>
            <a:pPr marL="285750" indent="-285750">
              <a:buFont typeface="Arial" panose="020B0604020202020204" pitchFamily="34" charset="0"/>
              <a:buChar char="•"/>
            </a:pPr>
            <a:r>
              <a:rPr lang="en-US" dirty="0">
                <a:solidFill>
                  <a:schemeClr val="tx1"/>
                </a:solidFill>
              </a:rPr>
              <a:t>Task 2: Work in pairs. Ask for help and respond in the following situations. </a:t>
            </a:r>
          </a:p>
        </p:txBody>
      </p:sp>
      <p:sp>
        <p:nvSpPr>
          <p:cNvPr id="22" name="Rectangle 21"/>
          <p:cNvSpPr/>
          <p:nvPr/>
        </p:nvSpPr>
        <p:spPr>
          <a:xfrm>
            <a:off x="5467050" y="3668107"/>
            <a:ext cx="6046071" cy="19264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Do you know the place in each picture?</a:t>
            </a:r>
          </a:p>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Listen to Binh and Mira talking about a place of interest in their community. Fill in each blank with no more than TWO words and / or a number.</a:t>
            </a:r>
          </a:p>
          <a:p>
            <a:pPr marL="285750" marR="0" indent="-285750">
              <a:spcBef>
                <a:spcPts val="0"/>
              </a:spcBef>
              <a:spcAft>
                <a:spcPts val="0"/>
              </a:spcAft>
              <a:buFont typeface="Arial" panose="020B0604020202020204" pitchFamily="34" charset="0"/>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Work in pairs. Ask and answer about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places of interest. Use the questions below.</a:t>
            </a:r>
          </a:p>
        </p:txBody>
      </p:sp>
      <p:cxnSp>
        <p:nvCxnSpPr>
          <p:cNvPr id="24" name="Curved Connector 23"/>
          <p:cNvCxnSpPr>
            <a:cxnSpLocks/>
            <a:stCxn id="16" idx="3"/>
            <a:endCxn id="17" idx="0"/>
          </p:cNvCxnSpPr>
          <p:nvPr/>
        </p:nvCxnSpPr>
        <p:spPr>
          <a:xfrm>
            <a:off x="2315580" y="1540551"/>
            <a:ext cx="1380644" cy="88615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397623" y="2735513"/>
            <a:ext cx="1380644" cy="1737613"/>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778267" y="5782934"/>
            <a:ext cx="183591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3"/>
            <a:endCxn id="27" idx="0"/>
          </p:cNvCxnSpPr>
          <p:nvPr/>
        </p:nvCxnSpPr>
        <p:spPr>
          <a:xfrm>
            <a:off x="2315580" y="4773851"/>
            <a:ext cx="1380645" cy="1009083"/>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467050" y="5727428"/>
            <a:ext cx="6046071"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115410" y="3493395"/>
            <a:ext cx="4195564" cy="1754326"/>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sp>
        <p:nvSpPr>
          <p:cNvPr id="8" name="TextBox 4">
            <a:extLst>
              <a:ext uri="{FF2B5EF4-FFF2-40B4-BE49-F238E27FC236}">
                <a16:creationId xmlns:a16="http://schemas.microsoft.com/office/drawing/2014/main" id="{4C95C995-7DE5-CC52-08BF-DD192CB1A30A}"/>
              </a:ext>
            </a:extLst>
          </p:cNvPr>
          <p:cNvSpPr txBox="1"/>
          <p:nvPr/>
        </p:nvSpPr>
        <p:spPr>
          <a:xfrm>
            <a:off x="6813378" y="5934670"/>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FIND OUT</a:t>
            </a:r>
          </a:p>
        </p:txBody>
      </p:sp>
      <p:pic>
        <p:nvPicPr>
          <p:cNvPr id="3" name="Picture 2">
            <a:extLst>
              <a:ext uri="{FF2B5EF4-FFF2-40B4-BE49-F238E27FC236}">
                <a16:creationId xmlns:a16="http://schemas.microsoft.com/office/drawing/2014/main" id="{BF1B0364-6510-CE33-E700-96231509ED90}"/>
              </a:ext>
            </a:extLst>
          </p:cNvPr>
          <p:cNvPicPr>
            <a:picLocks noChangeAspect="1"/>
          </p:cNvPicPr>
          <p:nvPr/>
        </p:nvPicPr>
        <p:blipFill rotWithShape="1">
          <a:blip r:embed="rId3"/>
          <a:srcRect l="2051" t="1683" r="2340"/>
          <a:stretch/>
        </p:blipFill>
        <p:spPr>
          <a:xfrm>
            <a:off x="5926028" y="1172729"/>
            <a:ext cx="4736053" cy="4641332"/>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4" name="TextBox 4">
            <a:extLst>
              <a:ext uri="{FF2B5EF4-FFF2-40B4-BE49-F238E27FC236}">
                <a16:creationId xmlns:a16="http://schemas.microsoft.com/office/drawing/2014/main" id="{65962637-5F8E-22E3-AACE-3E8FEAF3B677}"/>
              </a:ext>
            </a:extLst>
          </p:cNvPr>
          <p:cNvSpPr txBox="1"/>
          <p:nvPr/>
        </p:nvSpPr>
        <p:spPr>
          <a:xfrm>
            <a:off x="751053" y="5155550"/>
            <a:ext cx="4499211" cy="156966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rPr>
              <a:t>TAKE CARE OF /</a:t>
            </a:r>
          </a:p>
          <a:p>
            <a:pPr algn="ctr"/>
            <a:r>
              <a:rPr lang="en-US" sz="4800" b="1" dirty="0">
                <a:solidFill>
                  <a:srgbClr val="C00000"/>
                </a:solidFill>
                <a:effectLst>
                  <a:outerShdw blurRad="38100" dist="38100" dir="2700000" algn="tl">
                    <a:srgbClr val="000000">
                      <a:alpha val="43137"/>
                    </a:srgbClr>
                  </a:outerShdw>
                </a:effectLst>
              </a:rPr>
              <a:t> LOOK AFTER</a:t>
            </a:r>
          </a:p>
        </p:txBody>
      </p:sp>
      <p:pic>
        <p:nvPicPr>
          <p:cNvPr id="7" name="Hình ảnh 6">
            <a:extLst>
              <a:ext uri="{FF2B5EF4-FFF2-40B4-BE49-F238E27FC236}">
                <a16:creationId xmlns:a16="http://schemas.microsoft.com/office/drawing/2014/main" id="{87FF61A9-C2B1-7662-73E2-5B915D244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274" y="1260130"/>
            <a:ext cx="3870038" cy="3870038"/>
          </a:xfrm>
          <a:prstGeom prst="rect">
            <a:avLst/>
          </a:prstGeom>
        </p:spPr>
      </p:pic>
      <p:sp>
        <p:nvSpPr>
          <p:cNvPr id="8" name="TextBox 4">
            <a:extLst>
              <a:ext uri="{FF2B5EF4-FFF2-40B4-BE49-F238E27FC236}">
                <a16:creationId xmlns:a16="http://schemas.microsoft.com/office/drawing/2014/main" id="{880D7135-7CBA-B7AF-B414-90531F15BABD}"/>
              </a:ext>
            </a:extLst>
          </p:cNvPr>
          <p:cNvSpPr txBox="1"/>
          <p:nvPr/>
        </p:nvSpPr>
        <p:spPr>
          <a:xfrm>
            <a:off x="6941738" y="5478715"/>
            <a:ext cx="4499211"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COME BACK</a:t>
            </a:r>
          </a:p>
        </p:txBody>
      </p:sp>
      <p:pic>
        <p:nvPicPr>
          <p:cNvPr id="5" name="Picture 4">
            <a:extLst>
              <a:ext uri="{FF2B5EF4-FFF2-40B4-BE49-F238E27FC236}">
                <a16:creationId xmlns:a16="http://schemas.microsoft.com/office/drawing/2014/main" id="{FC703F06-CC38-23F4-D498-5AC188BA34EC}"/>
              </a:ext>
            </a:extLst>
          </p:cNvPr>
          <p:cNvPicPr>
            <a:picLocks noChangeAspect="1"/>
          </p:cNvPicPr>
          <p:nvPr/>
        </p:nvPicPr>
        <p:blipFill>
          <a:blip r:embed="rId4"/>
          <a:stretch>
            <a:fillRect/>
          </a:stretch>
        </p:blipFill>
        <p:spPr>
          <a:xfrm>
            <a:off x="1107688" y="1140782"/>
            <a:ext cx="3870038" cy="3928410"/>
          </a:xfrm>
          <a:prstGeom prst="rect">
            <a:avLst/>
          </a:prstGeom>
        </p:spPr>
      </p:pic>
    </p:spTree>
    <p:extLst>
      <p:ext uri="{BB962C8B-B14F-4D97-AF65-F5344CB8AC3E}">
        <p14:creationId xmlns:p14="http://schemas.microsoft.com/office/powerpoint/2010/main" val="33359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3C2B4654-9EB9-F352-E580-436C870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9" y="1075689"/>
            <a:ext cx="4299341" cy="4299341"/>
          </a:xfrm>
          <a:prstGeom prst="rect">
            <a:avLst/>
          </a:prstGeom>
        </p:spPr>
      </p:pic>
      <p:pic>
        <p:nvPicPr>
          <p:cNvPr id="6" name="Hình ảnh 5">
            <a:extLst>
              <a:ext uri="{FF2B5EF4-FFF2-40B4-BE49-F238E27FC236}">
                <a16:creationId xmlns:a16="http://schemas.microsoft.com/office/drawing/2014/main" id="{A5C41C6D-5D9A-D135-1321-B4573A1D6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1" y="1131554"/>
            <a:ext cx="4014895" cy="4014895"/>
          </a:xfrm>
          <a:prstGeom prst="rect">
            <a:avLst/>
          </a:prstGeom>
        </p:spPr>
      </p:pic>
      <p:sp>
        <p:nvSpPr>
          <p:cNvPr id="7" name="TextBox 4">
            <a:extLst>
              <a:ext uri="{FF2B5EF4-FFF2-40B4-BE49-F238E27FC236}">
                <a16:creationId xmlns:a16="http://schemas.microsoft.com/office/drawing/2014/main" id="{F4DF078E-C186-FA84-056E-26C8125C5097}"/>
              </a:ext>
            </a:extLst>
          </p:cNvPr>
          <p:cNvSpPr txBox="1"/>
          <p:nvPr/>
        </p:nvSpPr>
        <p:spPr>
          <a:xfrm>
            <a:off x="760279"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LOOK FOR</a:t>
            </a:r>
          </a:p>
        </p:txBody>
      </p:sp>
      <p:sp>
        <p:nvSpPr>
          <p:cNvPr id="8" name="TextBox 4">
            <a:extLst>
              <a:ext uri="{FF2B5EF4-FFF2-40B4-BE49-F238E27FC236}">
                <a16:creationId xmlns:a16="http://schemas.microsoft.com/office/drawing/2014/main" id="{A92114D9-17AB-47F5-8AAE-3E79F6EAA339}"/>
              </a:ext>
            </a:extLst>
          </p:cNvPr>
          <p:cNvSpPr txBox="1"/>
          <p:nvPr/>
        </p:nvSpPr>
        <p:spPr>
          <a:xfrm>
            <a:off x="7397983" y="5264781"/>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TAKE OFF</a:t>
            </a:r>
          </a:p>
        </p:txBody>
      </p:sp>
    </p:spTree>
    <p:extLst>
      <p:ext uri="{BB962C8B-B14F-4D97-AF65-F5344CB8AC3E}">
        <p14:creationId xmlns:p14="http://schemas.microsoft.com/office/powerpoint/2010/main" val="1672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F14B8697-B214-E5F5-BB3F-3B93343C70E6}"/>
              </a:ext>
            </a:extLst>
          </p:cNvPr>
          <p:cNvPicPr>
            <a:picLocks noChangeAspect="1"/>
          </p:cNvPicPr>
          <p:nvPr/>
        </p:nvPicPr>
        <p:blipFill rotWithShape="1">
          <a:blip r:embed="rId3">
            <a:extLst>
              <a:ext uri="{28A0092B-C50C-407E-A947-70E740481C1C}">
                <a14:useLocalDpi xmlns:a14="http://schemas.microsoft.com/office/drawing/2010/main" val="0"/>
              </a:ext>
            </a:extLst>
          </a:blip>
          <a:srcRect b="10474"/>
          <a:stretch/>
        </p:blipFill>
        <p:spPr>
          <a:xfrm>
            <a:off x="687279" y="1681473"/>
            <a:ext cx="5238750" cy="4604774"/>
          </a:xfrm>
          <a:prstGeom prst="rect">
            <a:avLst/>
          </a:prstGeom>
        </p:spPr>
      </p:pic>
      <p:sp>
        <p:nvSpPr>
          <p:cNvPr id="4" name="TextBox 4">
            <a:extLst>
              <a:ext uri="{FF2B5EF4-FFF2-40B4-BE49-F238E27FC236}">
                <a16:creationId xmlns:a16="http://schemas.microsoft.com/office/drawing/2014/main" id="{E8395E3B-4F95-352B-039B-FE67E0859325}"/>
              </a:ext>
            </a:extLst>
          </p:cNvPr>
          <p:cNvSpPr txBox="1"/>
          <p:nvPr/>
        </p:nvSpPr>
        <p:spPr>
          <a:xfrm>
            <a:off x="6186074" y="3522195"/>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GET OVER</a:t>
            </a:r>
          </a:p>
        </p:txBody>
      </p:sp>
    </p:spTree>
    <p:extLst>
      <p:ext uri="{BB962C8B-B14F-4D97-AF65-F5344CB8AC3E}">
        <p14:creationId xmlns:p14="http://schemas.microsoft.com/office/powerpoint/2010/main" val="41759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30229" y="1276530"/>
            <a:ext cx="10976689"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327624" y="127653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80409" y="117389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6" y="194965"/>
            <a:ext cx="543423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pic>
        <p:nvPicPr>
          <p:cNvPr id="4" name="Picture 3">
            <a:extLst>
              <a:ext uri="{FF2B5EF4-FFF2-40B4-BE49-F238E27FC236}">
                <a16:creationId xmlns:a16="http://schemas.microsoft.com/office/drawing/2014/main" id="{B35725A6-6C49-36FF-2F9F-B60BCC814F0A}"/>
              </a:ext>
            </a:extLst>
          </p:cNvPr>
          <p:cNvPicPr>
            <a:picLocks noChangeAspect="1"/>
          </p:cNvPicPr>
          <p:nvPr/>
        </p:nvPicPr>
        <p:blipFill rotWithShape="1">
          <a:blip r:embed="rId5"/>
          <a:srcRect l="4110" t="2364" r="2126"/>
          <a:stretch/>
        </p:blipFill>
        <p:spPr>
          <a:xfrm>
            <a:off x="2246051" y="2521258"/>
            <a:ext cx="6968971" cy="3934022"/>
          </a:xfrm>
          <a:prstGeom prst="rect">
            <a:avLst/>
          </a:prstGeom>
        </p:spPr>
      </p:pic>
      <p:pic>
        <p:nvPicPr>
          <p:cNvPr id="5" name="004">
            <a:hlinkClick r:id="" action="ppaction://media"/>
            <a:extLst>
              <a:ext uri="{FF2B5EF4-FFF2-40B4-BE49-F238E27FC236}">
                <a16:creationId xmlns:a16="http://schemas.microsoft.com/office/drawing/2014/main" id="{953172C6-74A6-6D71-0ADA-A9FEE1C827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3015" y="1779136"/>
            <a:ext cx="609600" cy="609600"/>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8462" y="1210839"/>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for help and respond in the following situations. </a:t>
            </a:r>
          </a:p>
        </p:txBody>
      </p:sp>
      <p:sp>
        <p:nvSpPr>
          <p:cNvPr id="16" name="Rounded Rectangle 15"/>
          <p:cNvSpPr/>
          <p:nvPr/>
        </p:nvSpPr>
        <p:spPr>
          <a:xfrm>
            <a:off x="565857" y="12211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42" y="111850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6" y="194965"/>
            <a:ext cx="605869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487066" y="2183150"/>
            <a:ext cx="10897574" cy="3970318"/>
          </a:xfrm>
          <a:prstGeom prst="rect">
            <a:avLst/>
          </a:prstGeom>
          <a:noFill/>
        </p:spPr>
        <p:txBody>
          <a:bodyPr wrap="square">
            <a:spAutoFit/>
          </a:bodyPr>
          <a:lstStyle/>
          <a:p>
            <a:r>
              <a:rPr lang="en-US" sz="3600" b="1" i="0" dirty="0">
                <a:solidFill>
                  <a:srgbClr val="F26548"/>
                </a:solidFill>
                <a:effectLst/>
              </a:rPr>
              <a:t>1. </a:t>
            </a:r>
            <a:r>
              <a:rPr lang="en-US" sz="3600" b="0" i="0" dirty="0">
                <a:solidFill>
                  <a:srgbClr val="242021"/>
                </a:solidFill>
                <a:effectLst/>
              </a:rPr>
              <a:t>You want your friend to lend you her pen.</a:t>
            </a:r>
          </a:p>
          <a:p>
            <a:br>
              <a:rPr lang="en-US" sz="3600" b="0" i="0" dirty="0">
                <a:solidFill>
                  <a:srgbClr val="242021"/>
                </a:solidFill>
                <a:effectLst/>
              </a:rPr>
            </a:br>
            <a:r>
              <a:rPr lang="en-US" sz="3600" b="1" i="0" dirty="0">
                <a:solidFill>
                  <a:srgbClr val="F26548"/>
                </a:solidFill>
                <a:effectLst/>
              </a:rPr>
              <a:t>2. </a:t>
            </a:r>
            <a:r>
              <a:rPr lang="en-US" sz="3600" b="0" i="0" dirty="0">
                <a:solidFill>
                  <a:srgbClr val="242021"/>
                </a:solidFill>
                <a:effectLst/>
              </a:rPr>
              <a:t>You want your </a:t>
            </a:r>
            <a:r>
              <a:rPr lang="en-US" sz="3600" b="0" i="0" dirty="0" err="1">
                <a:solidFill>
                  <a:srgbClr val="242021"/>
                </a:solidFill>
                <a:effectLst/>
              </a:rPr>
              <a:t>neighbour</a:t>
            </a:r>
            <a:r>
              <a:rPr lang="en-US" sz="3600" b="0" i="0" dirty="0">
                <a:solidFill>
                  <a:srgbClr val="242021"/>
                </a:solidFill>
                <a:effectLst/>
              </a:rPr>
              <a:t> to tell you the name of the new garbage collector.</a:t>
            </a:r>
          </a:p>
          <a:p>
            <a:br>
              <a:rPr lang="en-US" sz="3600" b="0" i="0" dirty="0">
                <a:solidFill>
                  <a:srgbClr val="242021"/>
                </a:solidFill>
                <a:effectLst/>
              </a:rPr>
            </a:br>
            <a:r>
              <a:rPr lang="en-US" sz="3600" b="1" i="0" dirty="0">
                <a:solidFill>
                  <a:srgbClr val="F26548"/>
                </a:solidFill>
                <a:effectLst/>
              </a:rPr>
              <a:t>3. </a:t>
            </a:r>
            <a:r>
              <a:rPr lang="en-US" sz="3600" b="0" i="0" dirty="0">
                <a:solidFill>
                  <a:srgbClr val="242021"/>
                </a:solidFill>
                <a:effectLst/>
              </a:rPr>
              <a:t>You want to ask your </a:t>
            </a:r>
            <a:r>
              <a:rPr lang="en-US" sz="3600" b="0" i="0" dirty="0" err="1">
                <a:solidFill>
                  <a:srgbClr val="242021"/>
                </a:solidFill>
                <a:effectLst/>
              </a:rPr>
              <a:t>neighbour</a:t>
            </a:r>
            <a:r>
              <a:rPr lang="en-US" sz="3600" b="0" i="0" dirty="0">
                <a:solidFill>
                  <a:srgbClr val="242021"/>
                </a:solidFill>
                <a:effectLst/>
              </a:rPr>
              <a:t> where to</a:t>
            </a:r>
            <a:r>
              <a:rPr lang="en-US" sz="3600" dirty="0">
                <a:solidFill>
                  <a:srgbClr val="242021"/>
                </a:solidFill>
              </a:rPr>
              <a:t> </a:t>
            </a:r>
            <a:r>
              <a:rPr lang="en-US" sz="3600" b="0" i="0" dirty="0">
                <a:solidFill>
                  <a:srgbClr val="242021"/>
                </a:solidFill>
                <a:effectLst/>
              </a:rPr>
              <a:t>buy the best fruits and vegetables.</a:t>
            </a:r>
            <a:r>
              <a:rPr lang="en-US" sz="3600" dirty="0"/>
              <a:t> </a:t>
            </a:r>
            <a:endParaRPr lang="vi-VN" sz="3600" dirty="0"/>
          </a:p>
        </p:txBody>
      </p:sp>
    </p:spTree>
    <p:extLst>
      <p:ext uri="{BB962C8B-B14F-4D97-AF65-F5344CB8AC3E}">
        <p14:creationId xmlns:p14="http://schemas.microsoft.com/office/powerpoint/2010/main" val="25251877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4017</TotalTime>
  <Words>699</Words>
  <Application>Microsoft Office PowerPoint</Application>
  <PresentationFormat>Widescreen</PresentationFormat>
  <Paragraphs>119</Paragraphs>
  <Slides>17</Slides>
  <Notes>14</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Adobe Gothic Std B</vt:lpstr>
      <vt:lpstr>Aptos Display</vt:lpstr>
      <vt:lpstr>Arial</vt:lpstr>
      <vt:lpstr>Calibri</vt:lpstr>
      <vt:lpstr>Calibri Light</vt:lpstr>
      <vt:lpstr>Myriad Pro</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231</cp:revision>
  <dcterms:created xsi:type="dcterms:W3CDTF">2020-12-09T02:04:09Z</dcterms:created>
  <dcterms:modified xsi:type="dcterms:W3CDTF">2024-07-17T10:44:52Z</dcterms:modified>
</cp:coreProperties>
</file>