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58" r:id="rId2"/>
    <p:sldId id="256" r:id="rId3"/>
    <p:sldId id="302" r:id="rId4"/>
    <p:sldId id="279" r:id="rId5"/>
    <p:sldId id="316" r:id="rId6"/>
    <p:sldId id="353" r:id="rId7"/>
    <p:sldId id="327" r:id="rId8"/>
    <p:sldId id="355" r:id="rId9"/>
    <p:sldId id="357" r:id="rId10"/>
    <p:sldId id="276" r:id="rId11"/>
    <p:sldId id="356" r:id="rId12"/>
    <p:sldId id="298" r:id="rId13"/>
    <p:sldId id="314" r:id="rId14"/>
    <p:sldId id="330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D"/>
    <a:srgbClr val="0070C0"/>
    <a:srgbClr val="0087B2"/>
    <a:srgbClr val="F26648"/>
    <a:srgbClr val="6D9FB1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0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8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9" y="1289602"/>
            <a:ext cx="110871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phrasal verb with its meaning.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684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3" y="11658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59044-9E8B-92EB-C9E3-18656FED9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4308"/>
          <a:stretch/>
        </p:blipFill>
        <p:spPr>
          <a:xfrm>
            <a:off x="1393070" y="1965180"/>
            <a:ext cx="2261061" cy="4604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E4AAAA-6F31-CD98-2CD5-F1FE391AC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56"/>
          <a:stretch/>
        </p:blipFill>
        <p:spPr>
          <a:xfrm>
            <a:off x="6267635" y="1965180"/>
            <a:ext cx="4057095" cy="460449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4DB9DF-46E1-DD85-B409-E333B67C5413}"/>
              </a:ext>
            </a:extLst>
          </p:cNvPr>
          <p:cNvCxnSpPr/>
          <p:nvPr/>
        </p:nvCxnSpPr>
        <p:spPr>
          <a:xfrm>
            <a:off x="3654131" y="2396971"/>
            <a:ext cx="2622382" cy="9499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BF5898-EEEE-9537-B147-293A0C31DE07}"/>
              </a:ext>
            </a:extLst>
          </p:cNvPr>
          <p:cNvCxnSpPr>
            <a:cxnSpLocks/>
          </p:cNvCxnSpPr>
          <p:nvPr/>
        </p:nvCxnSpPr>
        <p:spPr>
          <a:xfrm>
            <a:off x="3645253" y="3303717"/>
            <a:ext cx="2622382" cy="171216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058D49-159B-0401-6D73-3CCEF1A7E6FD}"/>
              </a:ext>
            </a:extLst>
          </p:cNvPr>
          <p:cNvCxnSpPr>
            <a:cxnSpLocks/>
          </p:cNvCxnSpPr>
          <p:nvPr/>
        </p:nvCxnSpPr>
        <p:spPr>
          <a:xfrm>
            <a:off x="3654131" y="4224098"/>
            <a:ext cx="2622382" cy="171216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143F14-BC48-80C2-F025-106F8376DAB3}"/>
              </a:ext>
            </a:extLst>
          </p:cNvPr>
          <p:cNvCxnSpPr>
            <a:cxnSpLocks/>
          </p:cNvCxnSpPr>
          <p:nvPr/>
        </p:nvCxnSpPr>
        <p:spPr>
          <a:xfrm flipV="1">
            <a:off x="3645253" y="2396971"/>
            <a:ext cx="2640138" cy="3582623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85A5E2C-EA4F-760E-7E6C-8F0200A1C6CB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3654131" y="4267428"/>
            <a:ext cx="2613504" cy="79416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675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using the correct form of a phrasal verb in 3.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67" y="2021013"/>
            <a:ext cx="11407051" cy="41743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We __________ from our home town last Saturday.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The artisans in my village usually ___________ their skills to their eldest children.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If you want to ________ about our community, you can go to the local museum.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When we aren’t at home, our </a:t>
            </a:r>
            <a:r>
              <a:rPr lang="en-US" sz="3200" dirty="0" err="1"/>
              <a:t>neighbour</a:t>
            </a:r>
            <a:r>
              <a:rPr lang="en-US" sz="3200" dirty="0"/>
              <a:t> ____________ our cats.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dirty="0"/>
              <a:t>Whenever I go to a new place, I spend time _____________.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637617" y="2012179"/>
            <a:ext cx="197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 back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27C8BD0-B3A7-DFF6-03CD-6852DD45D1C3}"/>
              </a:ext>
            </a:extLst>
          </p:cNvPr>
          <p:cNvSpPr txBox="1"/>
          <p:nvPr/>
        </p:nvSpPr>
        <p:spPr>
          <a:xfrm>
            <a:off x="6504216" y="2629251"/>
            <a:ext cx="2142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down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43EF96A-BD0D-230E-8044-89BA1385120F}"/>
              </a:ext>
            </a:extLst>
          </p:cNvPr>
          <p:cNvSpPr txBox="1"/>
          <p:nvPr/>
        </p:nvSpPr>
        <p:spPr>
          <a:xfrm>
            <a:off x="3354309" y="3720662"/>
            <a:ext cx="1599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B7D71CD3-BCDF-70AD-8C9A-30E854B462BF}"/>
              </a:ext>
            </a:extLst>
          </p:cNvPr>
          <p:cNvSpPr txBox="1"/>
          <p:nvPr/>
        </p:nvSpPr>
        <p:spPr>
          <a:xfrm>
            <a:off x="7710980" y="4817740"/>
            <a:ext cx="2392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care of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6D52C1D-6286-5625-CAE2-B463E38FADEE}"/>
              </a:ext>
            </a:extLst>
          </p:cNvPr>
          <p:cNvSpPr txBox="1"/>
          <p:nvPr/>
        </p:nvSpPr>
        <p:spPr>
          <a:xfrm>
            <a:off x="8163498" y="5433718"/>
            <a:ext cx="2765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around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111045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someone who … Ask as many friends as you can the following questions. Then write their names in the table if they say “yes”.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3645383-7041-C277-28B1-603FBA0B6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51" y="2465181"/>
            <a:ext cx="3624536" cy="3708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29C1F1-8B2B-08D3-1D06-7B973666F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97" y="2122343"/>
            <a:ext cx="5406686" cy="43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86" y="147288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7" y="2462317"/>
            <a:ext cx="8372494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questions words before </a:t>
            </a:r>
            <a:r>
              <a:rPr lang="en-US" sz="3600" i="1" dirty="0"/>
              <a:t>to</a:t>
            </a:r>
            <a:r>
              <a:rPr lang="en-US" sz="3600" dirty="0"/>
              <a:t>-infinitives and some phrasal verbs.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5 sentences using phrasal verbs.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6097" y="1223486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1968" y="2017815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6097" y="3816386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10083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6954" y="2008673"/>
            <a:ext cx="652017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Question words with </a:t>
            </a:r>
            <a:r>
              <a:rPr lang="en-US" i="1" dirty="0">
                <a:solidFill>
                  <a:schemeClr val="tx1"/>
                </a:solidFill>
              </a:rPr>
              <a:t>to</a:t>
            </a:r>
            <a:r>
              <a:rPr lang="en-US" dirty="0">
                <a:solidFill>
                  <a:schemeClr val="tx1"/>
                </a:solidFill>
              </a:rPr>
              <a:t>-infinitives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Phrasal verbs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6954" y="2818840"/>
            <a:ext cx="6520179" cy="259654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Fill in each blank with a suitable question word.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Rewrite the sentences using question words + to-infinitives.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each phrasal verb with its meaning.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using the correct form of a phrasal verb in 3.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Find someone who … Ask as many friends as you can the following questions. Then write their names in the table if they say “yes”.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292011" y="1529589"/>
            <a:ext cx="1137914" cy="488226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74054" y="2326618"/>
            <a:ext cx="1137914" cy="148976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58958" y="5634165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3"/>
            <a:endCxn id="27" idx="0"/>
          </p:cNvCxnSpPr>
          <p:nvPr/>
        </p:nvCxnSpPr>
        <p:spPr>
          <a:xfrm>
            <a:off x="2292011" y="4117110"/>
            <a:ext cx="1284904" cy="151705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56953" y="5602217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57245" y="3872987"/>
            <a:ext cx="5217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29AD98B-1BF4-8D7A-B304-6945A80AD8F8}"/>
              </a:ext>
            </a:extLst>
          </p:cNvPr>
          <p:cNvSpPr txBox="1"/>
          <p:nvPr/>
        </p:nvSpPr>
        <p:spPr>
          <a:xfrm>
            <a:off x="5200824" y="3260330"/>
            <a:ext cx="68122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What do you do when you don’t know how to get to a place in your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neighbourhood</a:t>
            </a:r>
            <a:r>
              <a:rPr lang="en-US" sz="4000" b="1" dirty="0">
                <a:solidFill>
                  <a:srgbClr val="000000"/>
                </a:solidFill>
                <a:effectLst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? </a:t>
            </a:r>
            <a:endParaRPr lang="vi-VN" sz="4000" b="1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FBB44FE-EC47-448A-4012-61481C894FE1}"/>
              </a:ext>
            </a:extLst>
          </p:cNvPr>
          <p:cNvSpPr/>
          <p:nvPr/>
        </p:nvSpPr>
        <p:spPr>
          <a:xfrm>
            <a:off x="5655076" y="3872987"/>
            <a:ext cx="5529597" cy="6209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00175C0-D0CC-1638-E80B-86A8D65E76A9}"/>
              </a:ext>
            </a:extLst>
          </p:cNvPr>
          <p:cNvSpPr txBox="1"/>
          <p:nvPr/>
        </p:nvSpPr>
        <p:spPr>
          <a:xfrm>
            <a:off x="5215812" y="1413602"/>
            <a:ext cx="599517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0F2BD1C7-84D4-B00E-D1BC-A93A7525CDD6}"/>
              </a:ext>
            </a:extLst>
          </p:cNvPr>
          <p:cNvCxnSpPr>
            <a:cxnSpLocks/>
          </p:cNvCxnSpPr>
          <p:nvPr/>
        </p:nvCxnSpPr>
        <p:spPr>
          <a:xfrm>
            <a:off x="8253350" y="2542396"/>
            <a:ext cx="369149" cy="13305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98344" y="2160124"/>
            <a:ext cx="107915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– We use a question word such as </a:t>
            </a:r>
            <a:r>
              <a:rPr lang="en-US" sz="2800" b="0" i="1" dirty="0">
                <a:solidFill>
                  <a:srgbClr val="C00000"/>
                </a:solidFill>
                <a:effectLst/>
              </a:rPr>
              <a:t>who, what, where, when, or how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before a to-infinitive </a:t>
            </a:r>
            <a:r>
              <a:rPr lang="en-US" sz="2800" b="1" i="0" dirty="0">
                <a:solidFill>
                  <a:srgbClr val="C00000"/>
                </a:solidFill>
                <a:effectLst/>
              </a:rPr>
              <a:t>to express an indirect question about what we should do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</a:rPr>
              <a:t>– We often use a verb such as </a:t>
            </a:r>
            <a:r>
              <a:rPr lang="en-US" sz="2800" b="0" i="1" dirty="0">
                <a:solidFill>
                  <a:srgbClr val="C00000"/>
                </a:solidFill>
                <a:effectLst/>
              </a:rPr>
              <a:t>ask, wonder, (not) decide, (not) tell, or (not) know </a:t>
            </a:r>
            <a:r>
              <a:rPr lang="en-US" sz="2800" b="0" dirty="0">
                <a:solidFill>
                  <a:srgbClr val="C00000"/>
                </a:solidFill>
                <a:effectLst/>
              </a:rPr>
              <a:t>before the question word </a:t>
            </a:r>
            <a:r>
              <a:rPr lang="en-US" sz="2800" b="0" i="1" dirty="0">
                <a:solidFill>
                  <a:srgbClr val="C00000"/>
                </a:solidFill>
                <a:effectLst/>
              </a:rPr>
              <a:t>+ to-</a:t>
            </a:r>
            <a:r>
              <a:rPr lang="en-US" sz="2800" b="0" dirty="0">
                <a:solidFill>
                  <a:srgbClr val="C00000"/>
                </a:solidFill>
                <a:effectLst/>
              </a:rPr>
              <a:t>infinitive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2800" dirty="0"/>
              <a:t> </a:t>
            </a:r>
            <a:endParaRPr lang="vi-VN" sz="2800" dirty="0"/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626471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 words before </a:t>
            </a:r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-infinitives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1052036" y="4660522"/>
            <a:ext cx="92112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Example: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- We don’t know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do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 help the community.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- She asked </a:t>
            </a:r>
            <a:r>
              <a:rPr lang="en-US" sz="2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get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 the nearest shopping mall.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3825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E771DC9-488B-AE75-A724-CABFCDBC07F9}"/>
              </a:ext>
            </a:extLst>
          </p:cNvPr>
          <p:cNvSpPr txBox="1"/>
          <p:nvPr/>
        </p:nvSpPr>
        <p:spPr>
          <a:xfrm>
            <a:off x="698344" y="2106159"/>
            <a:ext cx="107915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– A phrasal verb consists of </a:t>
            </a:r>
            <a:r>
              <a:rPr lang="en-US" sz="2800" i="1" dirty="0">
                <a:solidFill>
                  <a:srgbClr val="C00000"/>
                </a:solidFill>
                <a:effectLst/>
              </a:rPr>
              <a:t>a verb and one or two particles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, such as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up, down, back, on, round, …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– A phrasal verb usually has a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meaning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endParaRPr lang="vi-VN" sz="2800" dirty="0"/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781AF605-3F35-594A-116E-50B7D0C230F3}"/>
              </a:ext>
            </a:extLst>
          </p:cNvPr>
          <p:cNvSpPr txBox="1"/>
          <p:nvPr/>
        </p:nvSpPr>
        <p:spPr>
          <a:xfrm>
            <a:off x="981014" y="1260164"/>
            <a:ext cx="102262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248DE82-9D11-9D6D-06FC-00DC244308DF}"/>
              </a:ext>
            </a:extLst>
          </p:cNvPr>
          <p:cNvSpPr txBox="1"/>
          <p:nvPr/>
        </p:nvSpPr>
        <p:spPr>
          <a:xfrm>
            <a:off x="911408" y="3934317"/>
            <a:ext cx="92112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</a:rPr>
              <a:t>Example:</a:t>
            </a:r>
          </a:p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go out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leave your house to go to a social event</a:t>
            </a:r>
          </a:p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pass down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give or teach something to your children</a:t>
            </a:r>
          </a:p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cut down on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reduce the amount or number of something</a:t>
            </a:r>
          </a:p>
          <a:p>
            <a:r>
              <a:rPr lang="en-US" sz="2800" b="1" i="0" dirty="0">
                <a:solidFill>
                  <a:srgbClr val="C00000"/>
                </a:solidFill>
                <a:effectLst/>
              </a:rPr>
              <a:t>run out of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=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have no more of</a:t>
            </a:r>
            <a:endParaRPr lang="vi-VN" sz="2800" i="1" dirty="0"/>
          </a:p>
        </p:txBody>
      </p:sp>
    </p:spTree>
    <p:extLst>
      <p:ext uri="{BB962C8B-B14F-4D97-AF65-F5344CB8AC3E}">
        <p14:creationId xmlns:p14="http://schemas.microsoft.com/office/powerpoint/2010/main" val="141718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6559" y="1313328"/>
            <a:ext cx="733722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suitable question word.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00" y="2133856"/>
            <a:ext cx="10680687" cy="37112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I don’t know ______ to deal with this problem.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2. </a:t>
            </a:r>
            <a:r>
              <a:rPr lang="en-US" sz="3200" dirty="0"/>
              <a:t>My sister wondered ______ to buy the best cakes.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3. </a:t>
            </a:r>
            <a:r>
              <a:rPr lang="en-US" sz="3200" dirty="0"/>
              <a:t>Could you tell me ______ to do to get on well with my new </a:t>
            </a:r>
            <a:r>
              <a:rPr lang="en-US" sz="3200" dirty="0" err="1"/>
              <a:t>neighbours</a:t>
            </a:r>
            <a:r>
              <a:rPr lang="en-US" sz="3200" dirty="0"/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4. </a:t>
            </a:r>
            <a:r>
              <a:rPr lang="en-US" sz="3200" dirty="0"/>
              <a:t>They asked ______ to take out the rubbish, at 5 or 6 p.m.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F26648"/>
                </a:solidFill>
              </a:rPr>
              <a:t>5. </a:t>
            </a:r>
            <a:r>
              <a:rPr lang="en-US" sz="3200" dirty="0"/>
              <a:t>He can’t decide ______ to give his books to.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3625888" y="2133856"/>
            <a:ext cx="129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629CA-66F7-01B9-D060-4C876C4958AD}"/>
              </a:ext>
            </a:extLst>
          </p:cNvPr>
          <p:cNvSpPr txBox="1"/>
          <p:nvPr/>
        </p:nvSpPr>
        <p:spPr>
          <a:xfrm>
            <a:off x="4685253" y="2737739"/>
            <a:ext cx="129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01FB19A-B886-06EE-7085-EF810C9EFA60}"/>
              </a:ext>
            </a:extLst>
          </p:cNvPr>
          <p:cNvSpPr txBox="1"/>
          <p:nvPr/>
        </p:nvSpPr>
        <p:spPr>
          <a:xfrm>
            <a:off x="4375126" y="3341622"/>
            <a:ext cx="129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532E8F9-AACF-BA3F-9C1F-32180731DC93}"/>
              </a:ext>
            </a:extLst>
          </p:cNvPr>
          <p:cNvSpPr txBox="1"/>
          <p:nvPr/>
        </p:nvSpPr>
        <p:spPr>
          <a:xfrm>
            <a:off x="3238093" y="4459348"/>
            <a:ext cx="129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8F9BB6-4800-0357-9F13-DB9AF4988446}"/>
              </a:ext>
            </a:extLst>
          </p:cNvPr>
          <p:cNvSpPr txBox="1"/>
          <p:nvPr/>
        </p:nvSpPr>
        <p:spPr>
          <a:xfrm>
            <a:off x="4119924" y="5063231"/>
            <a:ext cx="129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-infinitives.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49" y="2029473"/>
            <a:ext cx="10909557" cy="45310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don’t know how I can get to the swimming pool.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They are wondering where they can buy traditional handicrafts.</a:t>
            </a: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She asked what she should give to her new </a:t>
            </a:r>
            <a:r>
              <a:rPr lang="en-US" sz="3100" dirty="0" err="1"/>
              <a:t>neighbour</a:t>
            </a:r>
            <a:r>
              <a:rPr lang="en-US" sz="3100" dirty="0"/>
              <a:t> at his house-warming party?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078804" y="2646361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→ I don’t know how to get to the swimming pool.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1026018" y="3848023"/>
            <a:ext cx="11185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→ They are wondering where to buy traditional handicrafts.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26F4873-087D-4C61-EAF1-45E83CB067CF}"/>
              </a:ext>
            </a:extLst>
          </p:cNvPr>
          <p:cNvSpPr txBox="1"/>
          <p:nvPr/>
        </p:nvSpPr>
        <p:spPr>
          <a:xfrm>
            <a:off x="1026018" y="5430565"/>
            <a:ext cx="1016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→ She asked what to give to her new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</a:rPr>
              <a:t>neighbour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at his house-warming party.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Rewrite the sentences using question words +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-infinitives.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49" y="2029473"/>
            <a:ext cx="10909557" cy="45310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I can’t decide who I should ask for advice.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Could you tell me when I have to pay the water bill? </a:t>
            </a:r>
            <a:endParaRPr lang="en-US" sz="3100" b="1" dirty="0">
              <a:solidFill>
                <a:srgbClr val="F2664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100" b="1" dirty="0">
              <a:solidFill>
                <a:srgbClr val="F26648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078804" y="2646361"/>
            <a:ext cx="10021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→ I can’t decide who to ask for advice.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7BBDD-0916-C159-E1DE-38AD6482C62A}"/>
              </a:ext>
            </a:extLst>
          </p:cNvPr>
          <p:cNvSpPr txBox="1"/>
          <p:nvPr/>
        </p:nvSpPr>
        <p:spPr>
          <a:xfrm>
            <a:off x="1026018" y="3848023"/>
            <a:ext cx="830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Could you tell me when to pay the water bill?</a:t>
            </a:r>
          </a:p>
        </p:txBody>
      </p:sp>
    </p:spTree>
    <p:extLst>
      <p:ext uri="{BB962C8B-B14F-4D97-AF65-F5344CB8AC3E}">
        <p14:creationId xmlns:p14="http://schemas.microsoft.com/office/powerpoint/2010/main" val="376687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4229</TotalTime>
  <Words>779</Words>
  <Application>Microsoft Office PowerPoint</Application>
  <PresentationFormat>Widescreen</PresentationFormat>
  <Paragraphs>123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Myriad Pro</vt:lpstr>
      <vt:lpstr>Source Sans Pro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230</cp:revision>
  <dcterms:created xsi:type="dcterms:W3CDTF">2020-12-09T02:04:09Z</dcterms:created>
  <dcterms:modified xsi:type="dcterms:W3CDTF">2024-07-17T10:44:45Z</dcterms:modified>
</cp:coreProperties>
</file>