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Corsiva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1" roundtripDataSignature="AMtx7mgGXCyzVBvEl9bvBzMf2F4C/em2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orsiva-bold.fntdata"/><Relationship Id="rId23" Type="http://schemas.openxmlformats.org/officeDocument/2006/relationships/font" Target="fonts/Corsiv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rsiva-boldItalic.fntdata"/><Relationship Id="rId25" Type="http://schemas.openxmlformats.org/officeDocument/2006/relationships/font" Target="fonts/Corsiva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48" name="Google Shape;248;p10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10"/>
          <p:cNvSpPr txBox="1"/>
          <p:nvPr/>
        </p:nvSpPr>
        <p:spPr>
          <a:xfrm>
            <a:off x="1074439" y="1211327"/>
            <a:ext cx="1061053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EF4B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54" name="Google Shape;254;p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pic>
        <p:nvPicPr>
          <p:cNvPr id="255" name="Google Shape;25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4439" y="2438911"/>
            <a:ext cx="3281628" cy="3128118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6" name="Google Shape;256;p10"/>
          <p:cNvSpPr txBox="1"/>
          <p:nvPr/>
        </p:nvSpPr>
        <p:spPr>
          <a:xfrm>
            <a:off x="4619763" y="2342217"/>
            <a:ext cx="706521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 is my best friend. She usually has free time at the weekend. She adores 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(1. ride) </a:t>
            </a:r>
            <a:r>
              <a:rPr lang="en-US" sz="3200">
                <a:solidFill>
                  <a:srgbClr val="FF3F3F"/>
                </a:solidFill>
                <a:latin typeface="Calibri"/>
                <a:ea typeface="Calibri"/>
                <a:cs typeface="Calibri"/>
                <a:sym typeface="Calibri"/>
              </a:rPr>
              <a:t>riding a horse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riding club.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1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63" name="Google Shape;263;p11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11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EF4B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69" name="Google Shape;269;p11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70" name="Google Shape;270;p11"/>
          <p:cNvSpPr txBox="1"/>
          <p:nvPr/>
        </p:nvSpPr>
        <p:spPr>
          <a:xfrm>
            <a:off x="576198" y="2245078"/>
            <a:ext cx="927118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Sometimes, she likes (2. read) ___________________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(3. message) _____________________________.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mium Photo | Girl reading book in studio and smiling" id="271" name="Google Shape;271;p11"/>
          <p:cNvPicPr preferRelativeResize="0"/>
          <p:nvPr/>
        </p:nvPicPr>
        <p:blipFill rotWithShape="1">
          <a:blip r:embed="rId3">
            <a:alphaModFix/>
          </a:blip>
          <a:srcRect b="0" l="0" r="26128" t="0"/>
          <a:stretch/>
        </p:blipFill>
        <p:spPr>
          <a:xfrm>
            <a:off x="9696782" y="2245078"/>
            <a:ext cx="2192972" cy="19800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Brief History of Text Messaging - Tech" id="272" name="Google Shape;272;p11"/>
          <p:cNvPicPr preferRelativeResize="0"/>
          <p:nvPr/>
        </p:nvPicPr>
        <p:blipFill rotWithShape="1">
          <a:blip r:embed="rId4">
            <a:alphaModFix/>
          </a:blip>
          <a:srcRect b="0" l="13750" r="14375" t="0"/>
          <a:stretch/>
        </p:blipFill>
        <p:spPr>
          <a:xfrm>
            <a:off x="2370933" y="4095296"/>
            <a:ext cx="2544133" cy="1980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3" name="Google Shape;273;p11"/>
          <p:cNvSpPr txBox="1"/>
          <p:nvPr/>
        </p:nvSpPr>
        <p:spPr>
          <a:xfrm>
            <a:off x="5616819" y="2445133"/>
            <a:ext cx="46866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reading / to read books </a:t>
            </a:r>
            <a:endParaRPr/>
          </a:p>
        </p:txBody>
      </p:sp>
      <p:sp>
        <p:nvSpPr>
          <p:cNvPr id="274" name="Google Shape;274;p11"/>
          <p:cNvSpPr txBox="1"/>
          <p:nvPr/>
        </p:nvSpPr>
        <p:spPr>
          <a:xfrm>
            <a:off x="3235884" y="3172977"/>
            <a:ext cx="61367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messaging / to message her friends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1" name="Google Shape;281;p12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12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EF4B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7" name="Google Shape;287;p12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311560" y="2319470"/>
            <a:ext cx="970197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also loves (4. make) __________________________ and (5. knit) ______________.</a:t>
            </a:r>
            <a:endParaRPr/>
          </a:p>
        </p:txBody>
      </p:sp>
      <p:pic>
        <p:nvPicPr>
          <p:cNvPr descr="Easy Paper Daisy Craft - Our Kid Things" id="289" name="Google Shape;289;p12"/>
          <p:cNvPicPr preferRelativeResize="0"/>
          <p:nvPr/>
        </p:nvPicPr>
        <p:blipFill rotWithShape="1">
          <a:blip r:embed="rId3">
            <a:alphaModFix/>
          </a:blip>
          <a:srcRect b="12221" l="0" r="0" t="12267"/>
          <a:stretch/>
        </p:blipFill>
        <p:spPr>
          <a:xfrm>
            <a:off x="9712964" y="2190769"/>
            <a:ext cx="2418338" cy="2434045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0" name="Google Shape;290;p12"/>
          <p:cNvSpPr txBox="1"/>
          <p:nvPr/>
        </p:nvSpPr>
        <p:spPr>
          <a:xfrm>
            <a:off x="4294447" y="2486693"/>
            <a:ext cx="59287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making / to make paper flowers</a:t>
            </a:r>
            <a:endParaRPr/>
          </a:p>
        </p:txBody>
      </p:sp>
      <p:sp>
        <p:nvSpPr>
          <p:cNvPr id="291" name="Google Shape;291;p12"/>
          <p:cNvSpPr txBox="1"/>
          <p:nvPr/>
        </p:nvSpPr>
        <p:spPr>
          <a:xfrm>
            <a:off x="2421530" y="3238691"/>
            <a:ext cx="31352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knitting / to knit</a:t>
            </a:r>
            <a:endParaRPr/>
          </a:p>
        </p:txBody>
      </p:sp>
      <p:pic>
        <p:nvPicPr>
          <p:cNvPr descr="256,144 Hand Knitting Images, Stock Photos &amp; Vectors | Shutterstock" id="292" name="Google Shape;292;p12"/>
          <p:cNvPicPr preferRelativeResize="0"/>
          <p:nvPr/>
        </p:nvPicPr>
        <p:blipFill rotWithShape="1">
          <a:blip r:embed="rId4">
            <a:alphaModFix/>
          </a:blip>
          <a:srcRect b="6651" l="0" r="0" t="0"/>
          <a:stretch/>
        </p:blipFill>
        <p:spPr>
          <a:xfrm>
            <a:off x="2541898" y="4389603"/>
            <a:ext cx="3631861" cy="2434045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99" name="Google Shape;299;p13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13"/>
          <p:cNvSpPr txBox="1"/>
          <p:nvPr/>
        </p:nvSpPr>
        <p:spPr>
          <a:xfrm>
            <a:off x="1074439" y="1236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EF4B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305" name="Google Shape;305;p13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306" name="Google Shape;306;p13"/>
          <p:cNvSpPr txBox="1"/>
          <p:nvPr/>
        </p:nvSpPr>
        <p:spPr>
          <a:xfrm>
            <a:off x="5324613" y="2475567"/>
            <a:ext cx="6687681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one thing she doesn’t like doing in her free time. She dislikes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(6. play) _______________.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6716557" y="4133734"/>
            <a:ext cx="37585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playing badminton</a:t>
            </a:r>
            <a:endParaRPr/>
          </a:p>
        </p:txBody>
      </p:sp>
      <p:pic>
        <p:nvPicPr>
          <p:cNvPr descr="One Caucasian Young Teenager Girl Woman Playing Badminton Player Isolated  On White Background Stock Photo - Download Image Now - iStock" id="308" name="Google Shape;30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7725" y="2468244"/>
            <a:ext cx="3636804" cy="2422154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15" name="Google Shape;315;p14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14"/>
          <p:cNvSpPr txBox="1"/>
          <p:nvPr/>
        </p:nvSpPr>
        <p:spPr>
          <a:xfrm>
            <a:off x="2155105" y="1335596"/>
            <a:ext cx="749738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3F3F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b="1" sz="48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319" name="Google Shape;319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20" name="Google Shape;320;p14"/>
          <p:cNvSpPr txBox="1"/>
          <p:nvPr/>
        </p:nvSpPr>
        <p:spPr>
          <a:xfrm>
            <a:off x="320014" y="2166593"/>
            <a:ext cx="7497383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Interview some students from your class or from other classes.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Collect the answers.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Report your group’s findings to your class   based on the following guiding questions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ake part in the survey and provide your contribution for future  improvements of CBC programmes - Cross-border Institution Building" id="321" name="Google Shape;32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4450" y="2613192"/>
            <a:ext cx="3769675" cy="264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28" name="Google Shape;328;p15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15"/>
          <p:cNvSpPr txBox="1"/>
          <p:nvPr/>
        </p:nvSpPr>
        <p:spPr>
          <a:xfrm>
            <a:off x="1131589" y="1331912"/>
            <a:ext cx="17347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EF4B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334" name="Google Shape;334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5"/>
          <p:cNvSpPr txBox="1"/>
          <p:nvPr/>
        </p:nvSpPr>
        <p:spPr>
          <a:xfrm>
            <a:off x="385553" y="1896217"/>
            <a:ext cx="11239284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have we learned in this lesson?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vocabulary related to leisure activities and expressions about likes and dislikes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verbs of liking / disliking followed by gerunds and / or to-infinitives to talk about likes and dislikes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42" name="Google Shape;342;p16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16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EF4B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348" name="Google Shape;34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6"/>
          <p:cNvSpPr txBox="1"/>
          <p:nvPr/>
        </p:nvSpPr>
        <p:spPr>
          <a:xfrm>
            <a:off x="927890" y="2220848"/>
            <a:ext cx="8149852" cy="837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</p:txBody>
      </p:sp>
      <p:pic>
        <p:nvPicPr>
          <p:cNvPr id="350" name="Google Shape;3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4406" y="3058322"/>
            <a:ext cx="3414917" cy="341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7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facebook.com/www.tienganhglobalsuccess.vn/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95" name="Google Shape;95;p2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2172443" y="25487"/>
            <a:ext cx="888470" cy="883461"/>
            <a:chOff x="2091636" y="61926"/>
            <a:chExt cx="888470" cy="883461"/>
          </a:xfrm>
        </p:grpSpPr>
        <p:sp>
          <p:nvSpPr>
            <p:cNvPr id="99" name="Google Shape;99;p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fmla="val 2761841" name="adj1"/>
                <a:gd fmla="val 16200000" name="adj2"/>
              </a:avLst>
            </a:prstGeom>
            <a:solidFill>
              <a:srgbClr val="EF4B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3927147" y="1726624"/>
            <a:ext cx="4786030" cy="625641"/>
          </a:xfrm>
          <a:prstGeom prst="roundRect">
            <a:avLst>
              <a:gd fmla="val 42661" name="adj"/>
            </a:avLst>
          </a:prstGeom>
          <a:solidFill>
            <a:srgbClr val="EF4B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0051" y="1558228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4294503" y="1839389"/>
            <a:ext cx="42955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LEISURE TIME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Unit 12: Hobbies, Interests and Sports - IELTS Listening" id="108" name="Google Shape;10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317" y="2957257"/>
            <a:ext cx="6824806" cy="3412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>
            <a:off x="4435146" y="379976"/>
            <a:ext cx="4735231" cy="625641"/>
          </a:xfrm>
          <a:prstGeom prst="roundRect">
            <a:avLst>
              <a:gd fmla="val 42661" name="adj"/>
            </a:avLst>
          </a:prstGeom>
          <a:solidFill>
            <a:srgbClr val="EF4B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669161" y="1103050"/>
            <a:ext cx="1835914" cy="612205"/>
          </a:xfrm>
          <a:prstGeom prst="roundRect">
            <a:avLst>
              <a:gd fmla="val 16667" name="adj"/>
            </a:avLst>
          </a:prstGeom>
          <a:solidFill>
            <a:srgbClr val="F37D91"/>
          </a:solidFill>
          <a:ln cap="flat" cmpd="sng" w="12700">
            <a:solidFill>
              <a:srgbClr val="7192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2315580" y="2232538"/>
            <a:ext cx="1835914" cy="617607"/>
          </a:xfrm>
          <a:prstGeom prst="roundRect">
            <a:avLst>
              <a:gd fmla="val 16667" name="adj"/>
            </a:avLst>
          </a:prstGeom>
          <a:solidFill>
            <a:srgbClr val="F37D91"/>
          </a:solidFill>
          <a:ln cap="flat" cmpd="sng" w="12700">
            <a:solidFill>
              <a:srgbClr val="7192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669161" y="3487517"/>
            <a:ext cx="1835914" cy="601447"/>
          </a:xfrm>
          <a:prstGeom prst="roundRect">
            <a:avLst>
              <a:gd fmla="val 16667" name="adj"/>
            </a:avLst>
          </a:prstGeom>
          <a:solidFill>
            <a:srgbClr val="F37D91"/>
          </a:solidFill>
          <a:ln cap="flat" cmpd="sng" w="12700">
            <a:solidFill>
              <a:srgbClr val="7192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2599233" y="5090339"/>
            <a:ext cx="1835914" cy="601447"/>
          </a:xfrm>
          <a:prstGeom prst="roundRect">
            <a:avLst>
              <a:gd fmla="val 16667" name="adj"/>
            </a:avLst>
          </a:prstGeom>
          <a:solidFill>
            <a:srgbClr val="F37D91"/>
          </a:solidFill>
          <a:ln cap="flat" cmpd="sng" w="12700">
            <a:solidFill>
              <a:srgbClr val="7192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49803"/>
            </a:srgbClr>
          </a:solidFill>
          <a:ln cap="flat" cmpd="sng" w="12700">
            <a:solidFill>
              <a:srgbClr val="7192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Revision 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5588839" y="2020176"/>
            <a:ext cx="5740800" cy="845903"/>
          </a:xfrm>
          <a:prstGeom prst="rect">
            <a:avLst/>
          </a:prstGeom>
          <a:solidFill>
            <a:srgbClr val="F7A5A5">
              <a:alpha val="49803"/>
            </a:srgbClr>
          </a:solidFill>
          <a:ln cap="flat" cmpd="sng" w="12700">
            <a:solidFill>
              <a:srgbClr val="7192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appropriate leisure activities.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complete sentences from the given cues.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5588839" y="2965504"/>
            <a:ext cx="5740800" cy="1545236"/>
          </a:xfrm>
          <a:prstGeom prst="rect">
            <a:avLst/>
          </a:prstGeom>
          <a:solidFill>
            <a:srgbClr val="F7A5A5">
              <a:alpha val="49803"/>
            </a:srgbClr>
          </a:solidFill>
          <a:ln cap="flat" cmpd="sng" w="12700">
            <a:solidFill>
              <a:srgbClr val="7192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Fill in each blank with the correct form(s) of the verb in brackets.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passage. use the correct form(s) of the verbs in brackets and the pictures. add more words if necessary.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585947" y="4610165"/>
            <a:ext cx="5743692" cy="1184367"/>
          </a:xfrm>
          <a:prstGeom prst="rect">
            <a:avLst/>
          </a:prstGeom>
          <a:solidFill>
            <a:srgbClr val="F7A5A5">
              <a:alpha val="49803"/>
            </a:srgbClr>
          </a:solidFill>
          <a:ln cap="flat" cmpd="sng" w="12700">
            <a:solidFill>
              <a:srgbClr val="7192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Interview some students from your class or from other classes.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your group’s findings to your class based on the following guiding questions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p3"/>
          <p:cNvCxnSpPr>
            <a:stCxn id="116" idx="3"/>
            <a:endCxn id="117" idx="0"/>
          </p:cNvCxnSpPr>
          <p:nvPr/>
        </p:nvCxnSpPr>
        <p:spPr>
          <a:xfrm>
            <a:off x="2505075" y="1409153"/>
            <a:ext cx="728400" cy="823500"/>
          </a:xfrm>
          <a:prstGeom prst="curvedConnector2">
            <a:avLst/>
          </a:prstGeom>
          <a:noFill/>
          <a:ln cap="flat" cmpd="sng" w="57150">
            <a:solidFill>
              <a:srgbClr val="7192A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5" name="Google Shape;125;p3"/>
          <p:cNvCxnSpPr>
            <a:stCxn id="117" idx="1"/>
            <a:endCxn id="118" idx="0"/>
          </p:cNvCxnSpPr>
          <p:nvPr/>
        </p:nvCxnSpPr>
        <p:spPr>
          <a:xfrm flipH="1">
            <a:off x="1587180" y="2541342"/>
            <a:ext cx="728400" cy="946200"/>
          </a:xfrm>
          <a:prstGeom prst="curvedConnector2">
            <a:avLst/>
          </a:prstGeom>
          <a:noFill/>
          <a:ln cap="flat" cmpd="sng" w="57150">
            <a:solidFill>
              <a:srgbClr val="7192A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6" name="Google Shape;126;p3"/>
          <p:cNvCxnSpPr>
            <a:stCxn id="118" idx="3"/>
            <a:endCxn id="119" idx="0"/>
          </p:cNvCxnSpPr>
          <p:nvPr/>
        </p:nvCxnSpPr>
        <p:spPr>
          <a:xfrm>
            <a:off x="2505075" y="3788241"/>
            <a:ext cx="1012200" cy="1302000"/>
          </a:xfrm>
          <a:prstGeom prst="curvedConnector2">
            <a:avLst/>
          </a:prstGeom>
          <a:noFill/>
          <a:ln cap="flat" cmpd="sng" w="57150">
            <a:solidFill>
              <a:srgbClr val="7192A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7" name="Google Shape;127;p3"/>
          <p:cNvSpPr txBox="1"/>
          <p:nvPr/>
        </p:nvSpPr>
        <p:spPr>
          <a:xfrm>
            <a:off x="4787234" y="518493"/>
            <a:ext cx="44710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669161" y="5926304"/>
            <a:ext cx="1835914" cy="604154"/>
          </a:xfrm>
          <a:prstGeom prst="roundRect">
            <a:avLst>
              <a:gd fmla="val 16667" name="adj"/>
            </a:avLst>
          </a:prstGeom>
          <a:solidFill>
            <a:srgbClr val="F37D91"/>
          </a:solidFill>
          <a:ln cap="flat" cmpd="sng" w="12700">
            <a:solidFill>
              <a:srgbClr val="7192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" name="Google Shape;129;p3"/>
          <p:cNvCxnSpPr>
            <a:stCxn id="119" idx="1"/>
            <a:endCxn id="128" idx="0"/>
          </p:cNvCxnSpPr>
          <p:nvPr/>
        </p:nvCxnSpPr>
        <p:spPr>
          <a:xfrm flipH="1">
            <a:off x="1587033" y="5391063"/>
            <a:ext cx="1012200" cy="535200"/>
          </a:xfrm>
          <a:prstGeom prst="curvedConnector2">
            <a:avLst/>
          </a:prstGeom>
          <a:noFill/>
          <a:ln cap="flat" cmpd="sng" w="57150">
            <a:solidFill>
              <a:srgbClr val="7192A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0" name="Google Shape;130;p3"/>
          <p:cNvSpPr/>
          <p:nvPr/>
        </p:nvSpPr>
        <p:spPr>
          <a:xfrm>
            <a:off x="5580310" y="5893956"/>
            <a:ext cx="5749329" cy="684962"/>
          </a:xfrm>
          <a:prstGeom prst="rect">
            <a:avLst/>
          </a:prstGeom>
          <a:solidFill>
            <a:srgbClr val="F7A5A5">
              <a:alpha val="49803"/>
            </a:srgbClr>
          </a:solidFill>
          <a:ln cap="flat" cmpd="sng" w="12700">
            <a:solidFill>
              <a:srgbClr val="7192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4243" y="240612"/>
            <a:ext cx="964452" cy="916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38" name="Google Shape;138;p4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4"/>
          <p:cNvGrpSpPr/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144" name="Google Shape;144;p4"/>
            <p:cNvSpPr/>
            <p:nvPr/>
          </p:nvSpPr>
          <p:spPr>
            <a:xfrm>
              <a:off x="-19221" y="251144"/>
              <a:ext cx="5187198" cy="6239661"/>
            </a:xfrm>
            <a:custGeom>
              <a:rect b="b" l="l" r="r" t="t"/>
              <a:pathLst>
                <a:path extrusionOk="0" h="6239661" w="5187198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-19220" y="297400"/>
              <a:ext cx="5215811" cy="6107388"/>
            </a:xfrm>
            <a:custGeom>
              <a:rect b="b" l="l" r="r" t="t"/>
              <a:pathLst>
                <a:path extrusionOk="0" h="6107388" w="5215811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-19221" y="319367"/>
              <a:ext cx="5217956" cy="6100079"/>
            </a:xfrm>
            <a:custGeom>
              <a:rect b="b" l="l" r="r" t="t"/>
              <a:pathLst>
                <a:path extrusionOk="0" h="6100079" w="5217956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-19220" y="319367"/>
              <a:ext cx="5217957" cy="6100079"/>
            </a:xfrm>
            <a:custGeom>
              <a:rect b="b" l="l" r="r" t="t"/>
              <a:pathLst>
                <a:path extrusionOk="0" h="6100079" w="5217957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-19220" y="197691"/>
              <a:ext cx="5378623" cy="6402614"/>
            </a:xfrm>
            <a:custGeom>
              <a:rect b="b" l="l" r="r" t="t"/>
              <a:pathLst>
                <a:path extrusionOk="0" h="6402614" w="5378623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5117172" y="1439942"/>
            <a:ext cx="642712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we have learnt in this unit: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568143" y="2769577"/>
            <a:ext cx="310798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REVISION</a:t>
            </a:r>
            <a:endParaRPr/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 b="25303" l="8684" r="17720" t="6960"/>
          <a:stretch/>
        </p:blipFill>
        <p:spPr>
          <a:xfrm>
            <a:off x="413237" y="3942143"/>
            <a:ext cx="3262890" cy="1143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4">
            <a:alphaModFix/>
          </a:blip>
          <a:srcRect b="61215" l="0" r="0" t="0"/>
          <a:stretch/>
        </p:blipFill>
        <p:spPr>
          <a:xfrm>
            <a:off x="5417051" y="2280450"/>
            <a:ext cx="6410898" cy="11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4">
            <a:alphaModFix/>
          </a:blip>
          <a:srcRect b="38305" l="0" r="0" t="38114"/>
          <a:stretch/>
        </p:blipFill>
        <p:spPr>
          <a:xfrm>
            <a:off x="5417050" y="3922689"/>
            <a:ext cx="6410899" cy="69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 b="0" l="0" r="0" t="61597"/>
          <a:stretch/>
        </p:blipFill>
        <p:spPr>
          <a:xfrm>
            <a:off x="5417050" y="5117925"/>
            <a:ext cx="6410897" cy="112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2" name="Google Shape;162;p5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5"/>
          <p:cNvSpPr txBox="1"/>
          <p:nvPr/>
        </p:nvSpPr>
        <p:spPr>
          <a:xfrm>
            <a:off x="1008026" y="1263230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487067" y="125494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EF4B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169" name="Google Shape;169;p5"/>
          <p:cNvSpPr txBox="1"/>
          <p:nvPr/>
        </p:nvSpPr>
        <p:spPr>
          <a:xfrm>
            <a:off x="487067" y="2072470"/>
            <a:ext cx="11229862" cy="346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Mai loves ___________ online for about 30 minutes a day. She thinks puzzles are good for the brain.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My favourite leisure activity is ________. I can make many things myself, such as paper flowers and bracelets. </a:t>
            </a:r>
            <a:endParaRPr/>
          </a:p>
        </p:txBody>
      </p:sp>
      <p:sp>
        <p:nvSpPr>
          <p:cNvPr id="170" name="Google Shape;170;p5"/>
          <p:cNvSpPr txBox="1"/>
          <p:nvPr/>
        </p:nvSpPr>
        <p:spPr>
          <a:xfrm>
            <a:off x="2553415" y="2218141"/>
            <a:ext cx="28443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doing puzzles 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5933815" y="4135815"/>
            <a:ext cx="18941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doing DIY 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8" name="Google Shape;178;p6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6"/>
          <p:cNvSpPr txBox="1"/>
          <p:nvPr/>
        </p:nvSpPr>
        <p:spPr>
          <a:xfrm>
            <a:off x="1008026" y="1263230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87067" y="125494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EF4B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185" name="Google Shape;185;p6"/>
          <p:cNvSpPr txBox="1"/>
          <p:nvPr/>
        </p:nvSpPr>
        <p:spPr>
          <a:xfrm>
            <a:off x="637310" y="1901451"/>
            <a:ext cx="11374985" cy="3847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_______________ is a popular way for teens to spend their free time. Many of them send messages to each other every day.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My brother is fond of ___________ with his friends. On Sundays, he usually plays football, goes swimming, or plays badminton with them.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Tom spends one hour on the Internet almost every day. He is keen on ____________. </a:t>
            </a:r>
            <a:endParaRPr/>
          </a:p>
        </p:txBody>
      </p:sp>
      <p:sp>
        <p:nvSpPr>
          <p:cNvPr id="186" name="Google Shape;186;p6"/>
          <p:cNvSpPr txBox="1"/>
          <p:nvPr/>
        </p:nvSpPr>
        <p:spPr>
          <a:xfrm>
            <a:off x="954471" y="1840352"/>
            <a:ext cx="326583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Messaging friends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4701712" y="3001466"/>
            <a:ext cx="27022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playing sport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2101386" y="5163883"/>
            <a:ext cx="27022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surfing the net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5" name="Google Shape;195;p7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7"/>
          <p:cNvSpPr/>
          <p:nvPr/>
        </p:nvSpPr>
        <p:spPr>
          <a:xfrm>
            <a:off x="604692" y="1251619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EF4B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1177792" y="1235290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 from the given cues.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657478" y="114897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01" name="Google Shape;201;p7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02" name="Google Shape;202;p7"/>
          <p:cNvSpPr txBox="1"/>
          <p:nvPr/>
        </p:nvSpPr>
        <p:spPr>
          <a:xfrm>
            <a:off x="487068" y="2087463"/>
            <a:ext cx="10239548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cousin / crazy about / play / computer / games.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they / interested / play / badminton / after school?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32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/ not fond / make models / because / I / not patient.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604692" y="2596840"/>
            <a:ext cx="880304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My cousin is crazy about playing computer games.</a:t>
            </a:r>
            <a:endParaRPr/>
          </a:p>
        </p:txBody>
      </p:sp>
      <p:sp>
        <p:nvSpPr>
          <p:cNvPr id="204" name="Google Shape;204;p7"/>
          <p:cNvSpPr txBox="1"/>
          <p:nvPr/>
        </p:nvSpPr>
        <p:spPr>
          <a:xfrm>
            <a:off x="634414" y="4033022"/>
            <a:ext cx="920205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Are they interested in playing badminton after school?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604692" y="5540915"/>
            <a:ext cx="938337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I’m not fond of making models because I’m not patient.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12" name="Google Shape;212;p8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8"/>
          <p:cNvSpPr/>
          <p:nvPr/>
        </p:nvSpPr>
        <p:spPr>
          <a:xfrm>
            <a:off x="604692" y="1251619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EF4B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1177792" y="1235290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 from the given cues.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657478" y="114897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18" name="Google Shape;218;p8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19" name="Google Shape;219;p8"/>
          <p:cNvSpPr txBox="1"/>
          <p:nvPr/>
        </p:nvSpPr>
        <p:spPr>
          <a:xfrm>
            <a:off x="826477" y="1996362"/>
            <a:ext cx="1017270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why / you / not into / cook?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because / often / burn / myself.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friends / keen / do judo / and / they / go / judo club / 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Sunday.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826477" y="2475625"/>
            <a:ext cx="52841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Why are you not into cooking?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826477" y="3467099"/>
            <a:ext cx="57946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Because I often burn myself.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826477" y="5443459"/>
            <a:ext cx="1014318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My friends are keen on doing judo, so they go to the judo club every Sunday.</a:t>
            </a:r>
            <a:endParaRPr sz="320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9" name="Google Shape;229;p9"/>
            <p:cNvSpPr/>
            <p:nvPr/>
          </p:nvSpPr>
          <p:spPr>
            <a:xfrm flipH="1" rot="10800000">
              <a:off x="0" y="1741"/>
              <a:ext cx="12192000" cy="1081565"/>
            </a:xfrm>
            <a:prstGeom prst="round1Rect">
              <a:avLst>
                <a:gd fmla="val 16667" name="adj"/>
              </a:avLst>
            </a:prstGeom>
            <a:solidFill>
              <a:srgbClr val="F3F6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 flipH="1" rot="10800000">
              <a:off x="0" y="-3"/>
              <a:ext cx="12109450" cy="996951"/>
            </a:xfrm>
            <a:prstGeom prst="round1Rect">
              <a:avLst>
                <a:gd fmla="val 16667" name="adj"/>
              </a:avLst>
            </a:prstGeom>
            <a:solidFill>
              <a:srgbClr val="D8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 flipH="1" rot="10800000">
              <a:off x="0" y="-3"/>
              <a:ext cx="12014200" cy="914401"/>
            </a:xfrm>
            <a:prstGeom prst="round1Rect">
              <a:avLst>
                <a:gd fmla="val 16667" name="adj"/>
              </a:avLst>
            </a:prstGeom>
            <a:solidFill>
              <a:srgbClr val="719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9"/>
          <p:cNvSpPr txBox="1"/>
          <p:nvPr/>
        </p:nvSpPr>
        <p:spPr>
          <a:xfrm>
            <a:off x="1131589" y="1281203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each blank with the correct form(s) of the verb in brackets.</a:t>
            </a: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EF4B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35" name="Google Shape;235;p9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36" name="Google Shape;236;p9"/>
          <p:cNvSpPr txBox="1"/>
          <p:nvPr/>
        </p:nvSpPr>
        <p:spPr>
          <a:xfrm>
            <a:off x="302823" y="1951974"/>
            <a:ext cx="11889177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Does Tom enjoy (cycle) _________ in the park with his friends?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Some teenagers don’t like (read) ______________ comic books.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Mai detests (play) _________ sport because it’s tiring.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Trang and Ann love (chat) ______________ with each other in their free time.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do Nam and Mark prefer (do) ___________ at the weekend? </a:t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4355994" y="2127416"/>
            <a:ext cx="222514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cycling </a:t>
            </a:r>
            <a:endParaRPr/>
          </a:p>
        </p:txBody>
      </p:sp>
      <p:sp>
        <p:nvSpPr>
          <p:cNvPr id="238" name="Google Shape;238;p9"/>
          <p:cNvSpPr txBox="1"/>
          <p:nvPr/>
        </p:nvSpPr>
        <p:spPr>
          <a:xfrm>
            <a:off x="6182739" y="2848007"/>
            <a:ext cx="32773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reading / to read </a:t>
            </a:r>
            <a:endParaRPr/>
          </a:p>
        </p:txBody>
      </p:sp>
      <p:sp>
        <p:nvSpPr>
          <p:cNvPr id="239" name="Google Shape;239;p9"/>
          <p:cNvSpPr txBox="1"/>
          <p:nvPr/>
        </p:nvSpPr>
        <p:spPr>
          <a:xfrm>
            <a:off x="3535335" y="3578951"/>
            <a:ext cx="222514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playing</a:t>
            </a:r>
            <a:endParaRPr/>
          </a:p>
        </p:txBody>
      </p:sp>
      <p:sp>
        <p:nvSpPr>
          <p:cNvPr id="240" name="Google Shape;240;p9"/>
          <p:cNvSpPr txBox="1"/>
          <p:nvPr/>
        </p:nvSpPr>
        <p:spPr>
          <a:xfrm>
            <a:off x="4900557" y="4296676"/>
            <a:ext cx="32773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chatting / to chat</a:t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6472654" y="5762929"/>
            <a:ext cx="25907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doing / to do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2020-12-09T02:04:09Z</dcterms:created>
  <dc:creator>TrangDTT</dc:creator>
</cp:coreProperties>
</file>