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71" r:id="rId2"/>
    <p:sldId id="256" r:id="rId3"/>
    <p:sldId id="302" r:id="rId4"/>
    <p:sldId id="279" r:id="rId5"/>
    <p:sldId id="316" r:id="rId6"/>
    <p:sldId id="347" r:id="rId7"/>
    <p:sldId id="349" r:id="rId8"/>
    <p:sldId id="348" r:id="rId9"/>
    <p:sldId id="283" r:id="rId10"/>
    <p:sldId id="350" r:id="rId11"/>
    <p:sldId id="327" r:id="rId12"/>
    <p:sldId id="325" r:id="rId13"/>
    <p:sldId id="313" r:id="rId14"/>
    <p:sldId id="314" r:id="rId15"/>
    <p:sldId id="330" r:id="rId16"/>
    <p:sldId id="35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02A"/>
    <a:srgbClr val="7192A9"/>
    <a:srgbClr val="EF4B66"/>
    <a:srgbClr val="FBCDCD"/>
    <a:srgbClr val="F7A5A5"/>
    <a:srgbClr val="F37D91"/>
    <a:srgbClr val="F26649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11" autoAdjust="0"/>
    <p:restoredTop sz="94640"/>
  </p:normalViewPr>
  <p:slideViewPr>
    <p:cSldViewPr snapToGrid="0" showGuides="1">
      <p:cViewPr>
        <p:scale>
          <a:sx n="100" d="100"/>
          <a:sy n="100" d="100"/>
        </p:scale>
        <p:origin x="912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22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22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64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8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3.mp3"/><Relationship Id="rId3" Type="http://schemas.microsoft.com/office/2007/relationships/media" Target="../media/media1.mp3"/><Relationship Id="rId7" Type="http://schemas.microsoft.com/office/2007/relationships/media" Target="../media/media3.mp3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media2.mp3"/><Relationship Id="rId11" Type="http://schemas.openxmlformats.org/officeDocument/2006/relationships/image" Target="../media/image8.png"/><Relationship Id="rId5" Type="http://schemas.microsoft.com/office/2007/relationships/media" Target="../media/media2.mp3"/><Relationship Id="rId10" Type="http://schemas.openxmlformats.org/officeDocument/2006/relationships/notesSlide" Target="../notesSlides/notesSlide7.xml"/><Relationship Id="rId4" Type="http://schemas.openxmlformats.org/officeDocument/2006/relationships/audio" Target="../media/media1.mp3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33953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7298" y="1347402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Read about Trang’s leisure activities. Choose the correct answer.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8" y="12368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604692" y="1952648"/>
            <a:ext cx="11229754" cy="4212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E0702A"/>
                </a:solidFill>
                <a:effectLst/>
              </a:rPr>
              <a:t>1</a:t>
            </a:r>
            <a:r>
              <a:rPr lang="en-US" sz="2800" dirty="0">
                <a:solidFill>
                  <a:srgbClr val="E0702A"/>
                </a:solidFill>
                <a:effectLst/>
              </a:rPr>
              <a:t>.</a:t>
            </a:r>
            <a:r>
              <a:rPr lang="en-US" sz="2800" dirty="0">
                <a:effectLst/>
              </a:rPr>
              <a:t> The text is about Trang’s leisure activities ______. 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B0F0"/>
                </a:solidFill>
              </a:rPr>
              <a:t>A.</a:t>
            </a:r>
            <a:r>
              <a:rPr lang="en-US" sz="2800" dirty="0"/>
              <a:t> in the past		</a:t>
            </a:r>
            <a:r>
              <a:rPr lang="en-US" sz="2800" b="1" dirty="0">
                <a:solidFill>
                  <a:srgbClr val="00B0F0"/>
                </a:solidFill>
                <a:effectLst/>
              </a:rPr>
              <a:t>B. </a:t>
            </a:r>
            <a:r>
              <a:rPr lang="en-US" sz="2800" dirty="0">
                <a:effectLst/>
              </a:rPr>
              <a:t>with her friends 		</a:t>
            </a:r>
            <a:r>
              <a:rPr lang="en-US" sz="2800" b="1" dirty="0">
                <a:solidFill>
                  <a:srgbClr val="00B0F0"/>
                </a:solidFill>
              </a:rPr>
              <a:t>C.</a:t>
            </a:r>
            <a:r>
              <a:rPr lang="en-US" sz="2800" dirty="0"/>
              <a:t> with her family</a:t>
            </a:r>
            <a:endParaRPr lang="en-US" sz="2800" dirty="0">
              <a:effectLst/>
            </a:endParaRPr>
          </a:p>
          <a:p>
            <a:pPr>
              <a:lnSpc>
                <a:spcPct val="150000"/>
              </a:lnSpc>
            </a:pPr>
            <a:endParaRPr lang="en-US" sz="1050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E0702A"/>
                </a:solidFill>
                <a:effectLst/>
              </a:rPr>
              <a:t>2</a:t>
            </a:r>
            <a:r>
              <a:rPr lang="en-US" sz="2800" dirty="0">
                <a:solidFill>
                  <a:srgbClr val="E0702A"/>
                </a:solidFill>
                <a:effectLst/>
              </a:rPr>
              <a:t>.</a:t>
            </a:r>
            <a:r>
              <a:rPr lang="en-US" sz="2800" dirty="0">
                <a:effectLst/>
              </a:rPr>
              <a:t> The word “</a:t>
            </a:r>
            <a:r>
              <a:rPr lang="en-US" sz="2800" b="1" dirty="0">
                <a:effectLst/>
              </a:rPr>
              <a:t>connect</a:t>
            </a:r>
            <a:r>
              <a:rPr lang="en-US" sz="2800" dirty="0">
                <a:effectLst/>
              </a:rPr>
              <a:t>” is closest in meaning to ______.</a:t>
            </a:r>
            <a:br>
              <a:rPr lang="en-US" sz="2800" dirty="0">
                <a:effectLst/>
              </a:rPr>
            </a:br>
            <a:r>
              <a:rPr lang="en-US" sz="2800" b="1" dirty="0">
                <a:solidFill>
                  <a:srgbClr val="00B0F0"/>
                </a:solidFill>
                <a:effectLst/>
              </a:rPr>
              <a:t>A.</a:t>
            </a:r>
            <a:r>
              <a:rPr lang="en-US" sz="2800" dirty="0">
                <a:effectLst/>
              </a:rPr>
              <a:t> join with something	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B0F0"/>
                </a:solidFill>
                <a:effectLst/>
              </a:rPr>
              <a:t>B.</a:t>
            </a:r>
            <a:r>
              <a:rPr lang="en-US" sz="2800" dirty="0">
                <a:effectLst/>
              </a:rPr>
              <a:t> better understand someone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B0F0"/>
                </a:solidFill>
                <a:effectLst/>
              </a:rPr>
              <a:t>C.</a:t>
            </a:r>
            <a:r>
              <a:rPr lang="en-US" sz="2800" dirty="0">
                <a:effectLst/>
              </a:rPr>
              <a:t> speak to someone by phone </a:t>
            </a:r>
            <a:endParaRPr lang="en-US" sz="28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931943C-E476-34AC-9D13-F498302206F0}"/>
              </a:ext>
            </a:extLst>
          </p:cNvPr>
          <p:cNvSpPr/>
          <p:nvPr/>
        </p:nvSpPr>
        <p:spPr>
          <a:xfrm>
            <a:off x="8752485" y="2738056"/>
            <a:ext cx="537883" cy="5378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8EE58E4-5D51-39F7-071F-E8D60A431C57}"/>
              </a:ext>
            </a:extLst>
          </p:cNvPr>
          <p:cNvSpPr/>
          <p:nvPr/>
        </p:nvSpPr>
        <p:spPr>
          <a:xfrm>
            <a:off x="516630" y="4905176"/>
            <a:ext cx="537883" cy="5378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50268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74479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Read the text again and 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94819F-6048-F2BB-EE12-17D61417563A}"/>
              </a:ext>
            </a:extLst>
          </p:cNvPr>
          <p:cNvSpPr txBox="1"/>
          <p:nvPr/>
        </p:nvSpPr>
        <p:spPr>
          <a:xfrm>
            <a:off x="96715" y="2635805"/>
            <a:ext cx="5398477" cy="3970318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cs typeface="Calibri" panose="020F0502020204030204" pitchFamily="34" charset="0"/>
              </a:rPr>
              <a:t>1. </a:t>
            </a:r>
            <a:r>
              <a:rPr lang="en-US" sz="2800" dirty="0">
                <a:effectLst/>
                <a:cs typeface="Calibri" panose="020F0502020204030204" pitchFamily="34" charset="0"/>
              </a:rPr>
              <a:t>What does Trang do with her family members at the weekend? </a:t>
            </a:r>
            <a:endParaRPr lang="en-US" sz="2800" dirty="0">
              <a:cs typeface="Calibri" panose="020F0502020204030204" pitchFamily="34" charset="0"/>
            </a:endParaRPr>
          </a:p>
          <a:p>
            <a:r>
              <a:rPr lang="en-US" sz="2800" b="1" dirty="0">
                <a:effectLst/>
                <a:cs typeface="Calibri" panose="020F0502020204030204" pitchFamily="34" charset="0"/>
              </a:rPr>
              <a:t>2. </a:t>
            </a:r>
            <a:r>
              <a:rPr lang="en-US" sz="2800" dirty="0">
                <a:effectLst/>
                <a:cs typeface="Calibri" panose="020F0502020204030204" pitchFamily="34" charset="0"/>
              </a:rPr>
              <a:t>Who looks for recipes when Trang and her brother cook? </a:t>
            </a:r>
            <a:endParaRPr lang="en-US" sz="2800" dirty="0">
              <a:cs typeface="Calibri" panose="020F0502020204030204" pitchFamily="34" charset="0"/>
            </a:endParaRPr>
          </a:p>
          <a:p>
            <a:r>
              <a:rPr lang="en-US" sz="2800" b="1" dirty="0">
                <a:effectLst/>
                <a:cs typeface="Calibri" panose="020F0502020204030204" pitchFamily="34" charset="0"/>
              </a:rPr>
              <a:t>3. </a:t>
            </a:r>
            <a:r>
              <a:rPr lang="en-US" sz="2800" dirty="0">
                <a:effectLst/>
                <a:cs typeface="Calibri" panose="020F0502020204030204" pitchFamily="34" charset="0"/>
              </a:rPr>
              <a:t>Which leisure activity does she love the most?</a:t>
            </a:r>
          </a:p>
          <a:p>
            <a:r>
              <a:rPr lang="en-US" sz="2800" b="1" dirty="0">
                <a:effectLst/>
                <a:cs typeface="Calibri" panose="020F0502020204030204" pitchFamily="34" charset="0"/>
              </a:rPr>
              <a:t>4. </a:t>
            </a:r>
            <a:r>
              <a:rPr lang="en-US" sz="2800" dirty="0">
                <a:effectLst/>
                <a:cs typeface="Calibri" panose="020F0502020204030204" pitchFamily="34" charset="0"/>
              </a:rPr>
              <a:t>What does Trang’s mum teach her to do? </a:t>
            </a:r>
          </a:p>
          <a:p>
            <a:r>
              <a:rPr lang="en-US" sz="2800" b="1" dirty="0">
                <a:effectLst/>
                <a:cs typeface="Calibri" panose="020F0502020204030204" pitchFamily="34" charset="0"/>
              </a:rPr>
              <a:t>5. </a:t>
            </a:r>
            <a:r>
              <a:rPr lang="en-US" sz="2800" dirty="0">
                <a:effectLst/>
                <a:cs typeface="Calibri" panose="020F0502020204030204" pitchFamily="34" charset="0"/>
              </a:rPr>
              <a:t>What did she win? </a:t>
            </a:r>
            <a:endParaRPr lang="en-US" sz="2800" dirty="0"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DF6440-A84D-7E1E-953D-573F12F5C26C}"/>
              </a:ext>
            </a:extLst>
          </p:cNvPr>
          <p:cNvSpPr txBox="1"/>
          <p:nvPr/>
        </p:nvSpPr>
        <p:spPr>
          <a:xfrm>
            <a:off x="5841023" y="2635804"/>
            <a:ext cx="6028592" cy="3970318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/>
              <a:t>1. </a:t>
            </a:r>
            <a:r>
              <a:rPr lang="en-US" sz="2800" dirty="0"/>
              <a:t>She goes for a bike ride, cooks, and does DIY projects</a:t>
            </a:r>
            <a:r>
              <a:rPr lang="en-US" sz="2800" b="1" dirty="0"/>
              <a:t>.</a:t>
            </a:r>
          </a:p>
          <a:p>
            <a:r>
              <a:rPr lang="en-US" sz="2800" b="1" dirty="0"/>
              <a:t>2. </a:t>
            </a:r>
            <a:r>
              <a:rPr lang="en-US" sz="2800" dirty="0"/>
              <a:t>Her brother does.</a:t>
            </a:r>
          </a:p>
          <a:p>
            <a:r>
              <a:rPr lang="en-US" sz="2800" b="1" dirty="0"/>
              <a:t>3. </a:t>
            </a:r>
            <a:r>
              <a:rPr lang="en-US" sz="2800" dirty="0"/>
              <a:t>She loves doing DIY projects with her mum the most.</a:t>
            </a:r>
          </a:p>
          <a:p>
            <a:r>
              <a:rPr lang="en-US" sz="2800" b="1" dirty="0"/>
              <a:t>4. </a:t>
            </a:r>
            <a:r>
              <a:rPr lang="en-US" sz="2800" dirty="0"/>
              <a:t>Her mum teaches her to make her own dresses and doll clothes.</a:t>
            </a:r>
          </a:p>
          <a:p>
            <a:r>
              <a:rPr lang="en-US" sz="2800" b="1" dirty="0"/>
              <a:t>5. </a:t>
            </a:r>
            <a:r>
              <a:rPr lang="en-US" sz="2800" dirty="0"/>
              <a:t>She won the first prize in a costume contest at her school.</a:t>
            </a:r>
            <a:r>
              <a:rPr lang="en-US" sz="2800" dirty="0">
                <a:effectLst/>
              </a:rPr>
              <a:t> </a:t>
            </a:r>
            <a:endParaRPr lang="en-US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748767-FB18-6CE2-C68E-50687EF19B1C}"/>
              </a:ext>
            </a:extLst>
          </p:cNvPr>
          <p:cNvSpPr/>
          <p:nvPr/>
        </p:nvSpPr>
        <p:spPr>
          <a:xfrm>
            <a:off x="1026018" y="1923320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>
                <a:solidFill>
                  <a:srgbClr val="FF0000"/>
                </a:solidFill>
              </a:rPr>
              <a:t>Questions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C0834F-363F-17FE-A7FB-D79487912BB9}"/>
              </a:ext>
            </a:extLst>
          </p:cNvPr>
          <p:cNvSpPr/>
          <p:nvPr/>
        </p:nvSpPr>
        <p:spPr>
          <a:xfrm>
            <a:off x="7028701" y="1893586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>
                <a:solidFill>
                  <a:srgbClr val="FF0000"/>
                </a:solidFill>
              </a:rPr>
              <a:t>Answer</a:t>
            </a:r>
            <a:r>
              <a:rPr lang="vi-VN" sz="3600" dirty="0">
                <a:solidFill>
                  <a:srgbClr val="FF0000"/>
                </a:solidFill>
              </a:rPr>
              <a:t>s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163004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Work in groups. Take turns to ask and answer the questions. Record your friends’ answer in the table below.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E55988-46A6-48BC-ACEE-9E1AD7694C82}"/>
              </a:ext>
            </a:extLst>
          </p:cNvPr>
          <p:cNvSpPr txBox="1"/>
          <p:nvPr/>
        </p:nvSpPr>
        <p:spPr>
          <a:xfrm>
            <a:off x="628983" y="2040275"/>
            <a:ext cx="1070688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1. </a:t>
            </a:r>
            <a:r>
              <a:rPr lang="en-US" sz="2800" dirty="0"/>
              <a:t>What leisure activities do you usually do with your family? 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2. </a:t>
            </a:r>
            <a:r>
              <a:rPr lang="en-US" sz="2800" dirty="0"/>
              <a:t>Which one do you like the most? Why? 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3. </a:t>
            </a:r>
            <a:r>
              <a:rPr lang="en-US" sz="2800" dirty="0"/>
              <a:t>How do you feel when you spend time with your family members? 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0A69831-4219-F89D-86E5-DA65DEFC28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710876"/>
              </p:ext>
            </p:extLst>
          </p:nvPr>
        </p:nvGraphicFramePr>
        <p:xfrm>
          <a:off x="1386541" y="4251485"/>
          <a:ext cx="8967692" cy="156972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241923">
                  <a:extLst>
                    <a:ext uri="{9D8B030D-6E8A-4147-A177-3AD203B41FA5}">
                      <a16:colId xmlns:a16="http://schemas.microsoft.com/office/drawing/2014/main" val="2152804936"/>
                    </a:ext>
                  </a:extLst>
                </a:gridCol>
                <a:gridCol w="2241923">
                  <a:extLst>
                    <a:ext uri="{9D8B030D-6E8A-4147-A177-3AD203B41FA5}">
                      <a16:colId xmlns:a16="http://schemas.microsoft.com/office/drawing/2014/main" val="2486572334"/>
                    </a:ext>
                  </a:extLst>
                </a:gridCol>
                <a:gridCol w="2241923">
                  <a:extLst>
                    <a:ext uri="{9D8B030D-6E8A-4147-A177-3AD203B41FA5}">
                      <a16:colId xmlns:a16="http://schemas.microsoft.com/office/drawing/2014/main" val="3725910287"/>
                    </a:ext>
                  </a:extLst>
                </a:gridCol>
                <a:gridCol w="2241923">
                  <a:extLst>
                    <a:ext uri="{9D8B030D-6E8A-4147-A177-3AD203B41FA5}">
                      <a16:colId xmlns:a16="http://schemas.microsoft.com/office/drawing/2014/main" val="990115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VN" sz="2400" dirty="0"/>
                        <a:t>Friends’ name</a:t>
                      </a:r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Q</a:t>
                      </a:r>
                      <a:r>
                        <a:rPr lang="en-VN" sz="2400" dirty="0"/>
                        <a:t>uestions 1</a:t>
                      </a:r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Q</a:t>
                      </a:r>
                      <a:r>
                        <a:rPr lang="en-VN" sz="2400" dirty="0"/>
                        <a:t>uestions 2</a:t>
                      </a:r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Q</a:t>
                      </a:r>
                      <a:r>
                        <a:rPr lang="en-VN" sz="2400" dirty="0"/>
                        <a:t>uestions 3</a:t>
                      </a:r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551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8254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8934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0839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174937"/>
            <a:ext cx="10351197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Report your group members’ answers to the class. What activities are the most common?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6" name="Hộp Văn bản 4">
            <a:extLst>
              <a:ext uri="{FF2B5EF4-FFF2-40B4-BE49-F238E27FC236}">
                <a16:creationId xmlns:a16="http://schemas.microsoft.com/office/drawing/2014/main" id="{B050C2B4-6BE9-D7AB-ECE7-7A619D2CAEF2}"/>
              </a:ext>
            </a:extLst>
          </p:cNvPr>
          <p:cNvSpPr txBox="1"/>
          <p:nvPr/>
        </p:nvSpPr>
        <p:spPr>
          <a:xfrm>
            <a:off x="576198" y="2985246"/>
            <a:ext cx="635641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EF4B66"/>
                </a:solidFill>
                <a:ea typeface="Times New Roman" panose="02020603050405020304" pitchFamily="18" charset="0"/>
              </a:rPr>
              <a:t>The most common activities </a:t>
            </a:r>
            <a:r>
              <a:rPr lang="en-US" sz="4400" b="1">
                <a:solidFill>
                  <a:srgbClr val="EF4B66"/>
                </a:solidFill>
                <a:ea typeface="Times New Roman" panose="02020603050405020304" pitchFamily="18" charset="0"/>
              </a:rPr>
              <a:t>is …</a:t>
            </a:r>
            <a:endParaRPr lang="en-US" sz="4400" b="1" dirty="0">
              <a:solidFill>
                <a:srgbClr val="EF4B66"/>
              </a:solidFill>
              <a:ea typeface="Times New Roman" panose="02020603050405020304" pitchFamily="18" charset="0"/>
            </a:endParaRPr>
          </a:p>
        </p:txBody>
      </p:sp>
      <p:pic>
        <p:nvPicPr>
          <p:cNvPr id="7170" name="Picture 2" descr="Top 5 phần mềm thi thử IELTS Speaking Online - GLN">
            <a:extLst>
              <a:ext uri="{FF2B5EF4-FFF2-40B4-BE49-F238E27FC236}">
                <a16:creationId xmlns:a16="http://schemas.microsoft.com/office/drawing/2014/main" id="{E2C0AC8A-9C5D-6A12-F337-685665C93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898" y="1896217"/>
            <a:ext cx="4385084" cy="438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1281177" y="2446744"/>
            <a:ext cx="9770226" cy="223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read about teen’s leisure activities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talk about friends’ leisure activities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9944" y="2198184"/>
            <a:ext cx="8149852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Do exercises in the workbook.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260" y="3053860"/>
            <a:ext cx="3239071" cy="323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facebook.com/www.tienganhglobalsuccess.vn/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56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3" y="1839389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LEISURE TIME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Picture 4" descr="1.Free Time Activity - Free Time Activity">
            <a:extLst>
              <a:ext uri="{FF2B5EF4-FFF2-40B4-BE49-F238E27FC236}">
                <a16:creationId xmlns:a16="http://schemas.microsoft.com/office/drawing/2014/main" id="{245BDFF3-38C2-88D2-F902-66F90B5B0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123" y="2707563"/>
            <a:ext cx="5405753" cy="382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19692" y="1232828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770219" y="250082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READING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19692" y="4263380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SPEAKING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595" y="1311252"/>
            <a:ext cx="5758577" cy="64981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Task 1: </a:t>
            </a:r>
            <a:r>
              <a:rPr lang="en-US" sz="1800" dirty="0">
                <a:solidFill>
                  <a:schemeClr val="tx1"/>
                </a:solidFill>
                <a:effectLst/>
              </a:rPr>
              <a:t>Look at the pictures. What activities can you see? 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0" y="2265038"/>
            <a:ext cx="5755112" cy="128326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Vocabulary</a:t>
            </a:r>
          </a:p>
          <a:p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</a:t>
            </a:r>
            <a:r>
              <a:rPr lang="vi-VN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Read about Trang’s leisure activities. Choose the correct answer. </a:t>
            </a:r>
          </a:p>
          <a:p>
            <a:r>
              <a:rPr lang="en-US" dirty="0">
                <a:solidFill>
                  <a:schemeClr val="tx1"/>
                </a:solidFill>
              </a:rPr>
              <a:t>Task 3: Read the text again and answer the questions.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67595" y="3929075"/>
            <a:ext cx="5758577" cy="145314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Work in groups. Take turns to ask and answer the questions. 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Report your group members’ answers to the class. What activities are the most common? 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8" idx="0"/>
          </p:cNvCxnSpPr>
          <p:nvPr/>
        </p:nvCxnSpPr>
        <p:spPr>
          <a:xfrm>
            <a:off x="2355606" y="1538931"/>
            <a:ext cx="1332570" cy="961896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1"/>
            <a:endCxn id="19" idx="0"/>
          </p:cNvCxnSpPr>
          <p:nvPr/>
        </p:nvCxnSpPr>
        <p:spPr>
          <a:xfrm rot="10800000" flipV="1">
            <a:off x="1437649" y="2801550"/>
            <a:ext cx="1332570" cy="1461829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770219" y="5729915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3"/>
            <a:endCxn id="27" idx="0"/>
          </p:cNvCxnSpPr>
          <p:nvPr/>
        </p:nvCxnSpPr>
        <p:spPr>
          <a:xfrm>
            <a:off x="2355606" y="4564104"/>
            <a:ext cx="1332570" cy="116581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67596" y="5729626"/>
            <a:ext cx="5758577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366917" y="3275937"/>
            <a:ext cx="33506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LEISURE ACTIVITIES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6D4762-4215-D7AF-0AD3-B7EEF99EA949}"/>
              </a:ext>
            </a:extLst>
          </p:cNvPr>
          <p:cNvSpPr txBox="1"/>
          <p:nvPr/>
        </p:nvSpPr>
        <p:spPr>
          <a:xfrm>
            <a:off x="1008026" y="1221244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</a:rPr>
              <a:t>Look at the pictures. What activities can you see?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CD5A2BF-2E65-F585-D414-59A453D41814}"/>
              </a:ext>
            </a:extLst>
          </p:cNvPr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F16794-85F8-0827-A30B-32C2D212E162}"/>
              </a:ext>
            </a:extLst>
          </p:cNvPr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30" name="Picture 6" descr="Fashion trends. positive nice delighted girl looking at her dress and trying to fix it while learning clothes design">
            <a:extLst>
              <a:ext uri="{FF2B5EF4-FFF2-40B4-BE49-F238E27FC236}">
                <a16:creationId xmlns:a16="http://schemas.microsoft.com/office/drawing/2014/main" id="{094CC778-66BB-426A-7257-651053E909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11"/>
          <a:stretch/>
        </p:blipFill>
        <p:spPr bwMode="auto">
          <a:xfrm>
            <a:off x="5582728" y="5030263"/>
            <a:ext cx="2296421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40,441 Boy Cooking Stock Photos, Pictures &amp; Royalty-Free Images - iStock">
            <a:extLst>
              <a:ext uri="{FF2B5EF4-FFF2-40B4-BE49-F238E27FC236}">
                <a16:creationId xmlns:a16="http://schemas.microsoft.com/office/drawing/2014/main" id="{89D36755-77B5-5544-B6E0-C6F3FE6BC8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47"/>
          <a:stretch/>
        </p:blipFill>
        <p:spPr bwMode="auto">
          <a:xfrm>
            <a:off x="8828110" y="3591367"/>
            <a:ext cx="2296421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18E7BA-7CC8-2226-F732-A6B549C5A1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230" y="1916279"/>
            <a:ext cx="2296421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F5FF785-73C4-F8E7-4877-506C09A9F40A}"/>
              </a:ext>
            </a:extLst>
          </p:cNvPr>
          <p:cNvSpPr/>
          <p:nvPr/>
        </p:nvSpPr>
        <p:spPr>
          <a:xfrm>
            <a:off x="7941681" y="2116755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3600" dirty="0" err="1">
                <a:solidFill>
                  <a:srgbClr val="FF0000"/>
                </a:solidFill>
              </a:rPr>
              <a:t>iding</a:t>
            </a:r>
            <a:r>
              <a:rPr lang="en-US" sz="3600" dirty="0">
                <a:solidFill>
                  <a:srgbClr val="FF0000"/>
                </a:solidFill>
              </a:rPr>
              <a:t> a bike/ cycling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1ED4B7-1894-E5B0-AC81-15D4A8E279D0}"/>
              </a:ext>
            </a:extLst>
          </p:cNvPr>
          <p:cNvSpPr/>
          <p:nvPr/>
        </p:nvSpPr>
        <p:spPr>
          <a:xfrm>
            <a:off x="5925428" y="4077070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3600" dirty="0" err="1">
                <a:solidFill>
                  <a:srgbClr val="FF0000"/>
                </a:solidFill>
              </a:rPr>
              <a:t>ooking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E2C433-FA25-34EC-A5DA-6BCEF57BB5FF}"/>
              </a:ext>
            </a:extLst>
          </p:cNvPr>
          <p:cNvSpPr/>
          <p:nvPr/>
        </p:nvSpPr>
        <p:spPr>
          <a:xfrm>
            <a:off x="7359236" y="5930263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3600" dirty="0" err="1">
                <a:solidFill>
                  <a:srgbClr val="FF0000"/>
                </a:solidFill>
              </a:rPr>
              <a:t>aking</a:t>
            </a:r>
            <a:r>
              <a:rPr lang="en-US" sz="3600" dirty="0">
                <a:solidFill>
                  <a:srgbClr val="FF0000"/>
                </a:solidFill>
              </a:rPr>
              <a:t> a dress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12111" y="1495317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connect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(v)</a:t>
            </a:r>
            <a:endParaRPr lang="en-US" sz="66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84903" y="5120711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kết </a:t>
            </a:r>
            <a:r>
              <a:rPr lang="en-US" sz="4800" dirty="0" err="1"/>
              <a:t>nối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746388" y="3551310"/>
            <a:ext cx="26406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i="0" dirty="0">
                <a:solidFill>
                  <a:srgbClr val="1D2A57"/>
                </a:solidFill>
                <a:effectLst/>
              </a:rPr>
              <a:t>/</a:t>
            </a:r>
            <a:r>
              <a:rPr lang="en-US" sz="4800" b="1" i="0" dirty="0" err="1">
                <a:solidFill>
                  <a:srgbClr val="1D2A57"/>
                </a:solidFill>
                <a:effectLst/>
              </a:rPr>
              <a:t>kəˈnekt</a:t>
            </a:r>
            <a:r>
              <a:rPr lang="en-US" sz="4800" b="1" i="0" dirty="0">
                <a:solidFill>
                  <a:srgbClr val="1D2A57"/>
                </a:solidFill>
                <a:effectLst/>
              </a:rPr>
              <a:t>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Demystifying Microsoft Operator Connect | No Jitter">
            <a:extLst>
              <a:ext uri="{FF2B5EF4-FFF2-40B4-BE49-F238E27FC236}">
                <a16:creationId xmlns:a16="http://schemas.microsoft.com/office/drawing/2014/main" id="{9E6A7640-B538-1379-C047-1F9FDA326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24" y="1318904"/>
            <a:ext cx="5702711" cy="380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xconnect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7067" y="36620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418223" y="147374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recipe</a:t>
            </a:r>
            <a:r>
              <a:rPr lang="en-US" sz="8800" b="1" dirty="0"/>
              <a:t>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66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4911" y="487355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công </a:t>
            </a:r>
            <a:r>
              <a:rPr lang="en-US" sz="4800" dirty="0" err="1"/>
              <a:t>thức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669460" y="3445408"/>
            <a:ext cx="23417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i="0" dirty="0">
                <a:solidFill>
                  <a:srgbClr val="1D2A57"/>
                </a:solidFill>
                <a:effectLst/>
              </a:rPr>
              <a:t>/</a:t>
            </a:r>
            <a:r>
              <a:rPr lang="en-US" sz="4800" b="1" i="0">
                <a:solidFill>
                  <a:srgbClr val="1D2A57"/>
                </a:solidFill>
                <a:effectLst/>
              </a:rPr>
              <a:t>ˈresɪpi</a:t>
            </a:r>
            <a:r>
              <a:rPr lang="en-US" sz="4800" b="1" i="0" dirty="0">
                <a:solidFill>
                  <a:srgbClr val="1D2A57"/>
                </a:solidFill>
                <a:effectLst/>
              </a:rPr>
              <a:t>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Free Vector | Homemade bread recipe concept">
            <a:extLst>
              <a:ext uri="{FF2B5EF4-FFF2-40B4-BE49-F238E27FC236}">
                <a16:creationId xmlns:a16="http://schemas.microsoft.com/office/drawing/2014/main" id="{93C48E7D-E28B-4842-C659-B7A2CAC00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47176"/>
            <a:ext cx="4374276" cy="4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ip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1736" y="35561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73665" y="1495633"/>
            <a:ext cx="5753512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ingredient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66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04475" y="5123754"/>
            <a:ext cx="4050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/>
              <a:t>nguyên </a:t>
            </a:r>
            <a:r>
              <a:rPr lang="en-US" sz="4400" dirty="0" err="1"/>
              <a:t>liệu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1665331" y="3584815"/>
            <a:ext cx="33357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i="0" dirty="0">
                <a:solidFill>
                  <a:srgbClr val="1D2A57"/>
                </a:solidFill>
                <a:effectLst/>
              </a:rPr>
              <a:t>/</a:t>
            </a:r>
            <a:r>
              <a:rPr lang="en-US" sz="4400" b="1" i="0" dirty="0" err="1">
                <a:solidFill>
                  <a:srgbClr val="1D2A57"/>
                </a:solidFill>
                <a:effectLst/>
              </a:rPr>
              <a:t>ɪn</a:t>
            </a:r>
            <a:r>
              <a:rPr lang="en-US" sz="4400" b="1" i="0" err="1">
                <a:solidFill>
                  <a:srgbClr val="1D2A57"/>
                </a:solidFill>
                <a:effectLst/>
              </a:rPr>
              <a:t>ˈ</a:t>
            </a:r>
            <a:r>
              <a:rPr lang="en-US" sz="4400" b="1" i="0">
                <a:solidFill>
                  <a:srgbClr val="1D2A57"/>
                </a:solidFill>
                <a:effectLst/>
              </a:rPr>
              <a:t>ɡriːdiənt</a:t>
            </a:r>
            <a:r>
              <a:rPr lang="en-US" sz="4400" b="1" i="0" dirty="0">
                <a:solidFill>
                  <a:srgbClr val="1D2A57"/>
                </a:solidFill>
                <a:effectLst/>
              </a:rPr>
              <a:t>/</a:t>
            </a:r>
            <a:endParaRPr lang="en-US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703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Free Vector | Baking ingredients set | Baking ingredients, Food  illustration design, Vector food">
            <a:extLst>
              <a:ext uri="{FF2B5EF4-FFF2-40B4-BE49-F238E27FC236}">
                <a16:creationId xmlns:a16="http://schemas.microsoft.com/office/drawing/2014/main" id="{F39E43ED-4349-91B1-071B-6D2BB96A3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119" y="1724092"/>
            <a:ext cx="4256049" cy="425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ngredient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7067" y="36647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45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787966" y="1426503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costume </a:t>
            </a:r>
            <a:r>
              <a:rPr lang="en-US" sz="6600" b="1" dirty="0">
                <a:solidFill>
                  <a:srgbClr val="AD4F0F"/>
                </a:solidFill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14314" y="5074465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trang</a:t>
            </a:r>
            <a:r>
              <a:rPr lang="en-US" sz="4800" dirty="0"/>
              <a:t> </a:t>
            </a:r>
            <a:r>
              <a:rPr lang="en-US" sz="4800" dirty="0" err="1"/>
              <a:t>phục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580134" y="3543259"/>
            <a:ext cx="3119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i="0" dirty="0">
                <a:solidFill>
                  <a:srgbClr val="1D2A57"/>
                </a:solidFill>
                <a:effectLst/>
              </a:rPr>
              <a:t>/</a:t>
            </a:r>
            <a:r>
              <a:rPr lang="en-US" sz="4800" b="1" i="0">
                <a:solidFill>
                  <a:srgbClr val="1D2A57"/>
                </a:solidFill>
                <a:effectLst/>
              </a:rPr>
              <a:t>ˈkɒstʃuːm</a:t>
            </a:r>
            <a:r>
              <a:rPr lang="en-US" sz="4800" b="1" i="0" dirty="0">
                <a:solidFill>
                  <a:srgbClr val="1D2A57"/>
                </a:solidFill>
                <a:effectLst/>
              </a:rPr>
              <a:t>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703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Halloween-costumes-clipart-1-600x326 - Louis T Graves Memorial Public  Library">
            <a:extLst>
              <a:ext uri="{FF2B5EF4-FFF2-40B4-BE49-F238E27FC236}">
                <a16:creationId xmlns:a16="http://schemas.microsoft.com/office/drawing/2014/main" id="{543A1F06-7E0A-E233-65BE-EA9064328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605" y="2566939"/>
            <a:ext cx="6144521" cy="333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ostum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3166" y="36539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2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699518"/>
              </p:ext>
            </p:extLst>
          </p:nvPr>
        </p:nvGraphicFramePr>
        <p:xfrm>
          <a:off x="1140391" y="1570203"/>
          <a:ext cx="10337235" cy="431624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325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9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22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925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EF4B66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EF4B66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EF4B66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6747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connect (v) 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3200" b="0" i="0" dirty="0" err="1">
                          <a:solidFill>
                            <a:schemeClr val="tx1"/>
                          </a:solidFill>
                          <a:effectLst/>
                        </a:rPr>
                        <a:t>kəˈnekt</a:t>
                      </a: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nối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6747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recipe (n) 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3200" b="0" i="0">
                          <a:solidFill>
                            <a:schemeClr val="tx1"/>
                          </a:solidFill>
                          <a:effectLst/>
                        </a:rPr>
                        <a:t>ˈresɪpi</a:t>
                      </a: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công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thức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856747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ingredient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3200" b="0" i="0" dirty="0" err="1">
                          <a:solidFill>
                            <a:schemeClr val="tx1"/>
                          </a:solidFill>
                          <a:effectLst/>
                        </a:rPr>
                        <a:t>ɪn</a:t>
                      </a:r>
                      <a:r>
                        <a:rPr lang="en-US" sz="3200" b="0" i="0" err="1">
                          <a:solidFill>
                            <a:schemeClr val="tx1"/>
                          </a:solidFill>
                          <a:effectLst/>
                        </a:rPr>
                        <a:t>ˈ</a:t>
                      </a:r>
                      <a:r>
                        <a:rPr lang="en-US" sz="3200" b="0" i="0">
                          <a:solidFill>
                            <a:schemeClr val="tx1"/>
                          </a:solidFill>
                          <a:effectLst/>
                        </a:rPr>
                        <a:t>ɡriːdiənt</a:t>
                      </a: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4098046939"/>
                  </a:ext>
                </a:extLst>
              </a:tr>
              <a:tr h="856747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costume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3200" b="0" i="0">
                          <a:solidFill>
                            <a:schemeClr val="tx1"/>
                          </a:solidFill>
                          <a:effectLst/>
                        </a:rPr>
                        <a:t>ˈkɒstʃuːm</a:t>
                      </a: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9260273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costum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94709" y="5209192"/>
            <a:ext cx="609600" cy="609600"/>
          </a:xfrm>
          <a:prstGeom prst="rect">
            <a:avLst/>
          </a:prstGeom>
        </p:spPr>
      </p:pic>
      <p:pic>
        <p:nvPicPr>
          <p:cNvPr id="9" name="xconnect__gb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94709" y="2560030"/>
            <a:ext cx="609600" cy="609600"/>
          </a:xfrm>
          <a:prstGeom prst="rect">
            <a:avLst/>
          </a:prstGeom>
        </p:spPr>
      </p:pic>
      <p:pic>
        <p:nvPicPr>
          <p:cNvPr id="12" name="recipe__gb_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99767" y="3415426"/>
            <a:ext cx="609600" cy="609600"/>
          </a:xfrm>
          <a:prstGeom prst="rect">
            <a:avLst/>
          </a:prstGeom>
        </p:spPr>
      </p:pic>
      <p:pic>
        <p:nvPicPr>
          <p:cNvPr id="13" name="ingredient__gb_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94709" y="43123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1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8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3640</TotalTime>
  <Words>542</Words>
  <Application>Microsoft Office PowerPoint</Application>
  <PresentationFormat>Widescreen</PresentationFormat>
  <Paragraphs>120</Paragraphs>
  <Slides>16</Slides>
  <Notes>13</Notes>
  <HiddenSlides>0</HiddenSlides>
  <MMClips>8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Adobe Gothic Std B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212</cp:revision>
  <dcterms:created xsi:type="dcterms:W3CDTF">2020-12-09T02:04:09Z</dcterms:created>
  <dcterms:modified xsi:type="dcterms:W3CDTF">2023-04-28T02:39:16Z</dcterms:modified>
</cp:coreProperties>
</file>