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302" r:id="rId4"/>
    <p:sldId id="350" r:id="rId5"/>
    <p:sldId id="336" r:id="rId6"/>
    <p:sldId id="342" r:id="rId7"/>
    <p:sldId id="343" r:id="rId8"/>
    <p:sldId id="344" r:id="rId9"/>
    <p:sldId id="366" r:id="rId10"/>
    <p:sldId id="345" r:id="rId11"/>
    <p:sldId id="367" r:id="rId12"/>
    <p:sldId id="276" r:id="rId13"/>
    <p:sldId id="368" r:id="rId14"/>
    <p:sldId id="369" r:id="rId15"/>
    <p:sldId id="358" r:id="rId16"/>
    <p:sldId id="365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62C8CE"/>
    <a:srgbClr val="0FB7BD"/>
    <a:srgbClr val="F16649"/>
    <a:srgbClr val="E8F6F8"/>
    <a:srgbClr val="C0E6EA"/>
    <a:srgbClr val="05A0B8"/>
    <a:srgbClr val="7192A9"/>
    <a:srgbClr val="F47D5F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2" autoAdjust="0"/>
    <p:restoredTop sz="94620"/>
  </p:normalViewPr>
  <p:slideViewPr>
    <p:cSldViewPr snapToGrid="0" showGuides="1">
      <p:cViewPr varScale="1">
        <p:scale>
          <a:sx n="62" d="100"/>
          <a:sy n="62" d="100"/>
        </p:scale>
        <p:origin x="6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57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29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36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37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2402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1147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9007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6820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459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6423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637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10058392" y="5847797"/>
            <a:ext cx="2133608" cy="1035603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0800000">
            <a:off x="9" y="8"/>
            <a:ext cx="3305224" cy="106679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 rot="10800000">
            <a:off x="-25386" y="-50783"/>
            <a:ext cx="3229020" cy="982084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5779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9496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10640922" y="5562229"/>
            <a:ext cx="1199285" cy="1009228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62728" y="430905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279;p26">
            <a:extLst>
              <a:ext uri="{FF2B5EF4-FFF2-40B4-BE49-F238E27FC236}">
                <a16:creationId xmlns:a16="http://schemas.microsoft.com/office/drawing/2014/main" id="{A3FD8C09-53E6-904E-9529-E9E71B4A6E25}"/>
              </a:ext>
            </a:extLst>
          </p:cNvPr>
          <p:cNvSpPr txBox="1">
            <a:spLocks/>
          </p:cNvSpPr>
          <p:nvPr/>
        </p:nvSpPr>
        <p:spPr>
          <a:xfrm>
            <a:off x="634620" y="4629427"/>
            <a:ext cx="10093187" cy="201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  <a:sym typeface="Wingdings" pitchFamily="2" charset="2"/>
              </a:rPr>
              <a:t>Q6: 5 letters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</a:rPr>
              <a:t>This is a small electronic device that is used for calculations. </a:t>
            </a:r>
            <a:endParaRPr lang="en-VN" sz="32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009F30-AE22-96B8-81AD-4FE790A55561}"/>
              </a:ext>
            </a:extLst>
          </p:cNvPr>
          <p:cNvGrpSpPr/>
          <p:nvPr/>
        </p:nvGrpSpPr>
        <p:grpSpPr>
          <a:xfrm>
            <a:off x="0" y="-26203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>
              <a:extLst>
                <a:ext uri="{FF2B5EF4-FFF2-40B4-BE49-F238E27FC236}">
                  <a16:creationId xmlns:a16="http://schemas.microsoft.com/office/drawing/2014/main" id="{523AD955-21AB-4D61-23B7-5884B3C981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559CCE86-B52A-3D2F-DDD8-D2C4C41B6BF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50608299-1078-07BC-2795-C3E2FA8D9101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9482A85-E247-2E77-0B3F-0F542A300E35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030112"/>
              </p:ext>
            </p:extLst>
          </p:nvPr>
        </p:nvGraphicFramePr>
        <p:xfrm>
          <a:off x="162728" y="3818242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941315"/>
              </p:ext>
            </p:extLst>
          </p:nvPr>
        </p:nvGraphicFramePr>
        <p:xfrm>
          <a:off x="2976989" y="3323789"/>
          <a:ext cx="3377114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267057993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46616112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11919225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66142151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618747929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991244886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B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B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E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07676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311170"/>
              </p:ext>
            </p:extLst>
          </p:nvPr>
        </p:nvGraphicFramePr>
        <p:xfrm>
          <a:off x="5225561" y="2827015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63267733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506282279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2002848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3595603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95266337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M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I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C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4235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372413"/>
              </p:ext>
            </p:extLst>
          </p:nvPr>
        </p:nvGraphicFramePr>
        <p:xfrm>
          <a:off x="5222071" y="2330699"/>
          <a:ext cx="3939966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64468031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428619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9627683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480105297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438879913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75909544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52815717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E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05673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030048"/>
              </p:ext>
            </p:extLst>
          </p:nvPr>
        </p:nvGraphicFramePr>
        <p:xfrm>
          <a:off x="4099261" y="1833346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47443246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6397942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2417372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6772768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43884130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M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T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908656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56383"/>
              </p:ext>
            </p:extLst>
          </p:nvPr>
        </p:nvGraphicFramePr>
        <p:xfrm>
          <a:off x="5225987" y="1335854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P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Y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G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D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780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10640922" y="5562229"/>
            <a:ext cx="1199285" cy="1009228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62728" y="430905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279;p26">
            <a:extLst>
              <a:ext uri="{FF2B5EF4-FFF2-40B4-BE49-F238E27FC236}">
                <a16:creationId xmlns:a16="http://schemas.microsoft.com/office/drawing/2014/main" id="{A3FD8C09-53E6-904E-9529-E9E71B4A6E25}"/>
              </a:ext>
            </a:extLst>
          </p:cNvPr>
          <p:cNvSpPr txBox="1">
            <a:spLocks/>
          </p:cNvSpPr>
          <p:nvPr/>
        </p:nvSpPr>
        <p:spPr>
          <a:xfrm>
            <a:off x="634620" y="4629427"/>
            <a:ext cx="9109455" cy="201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  <a:sym typeface="Wingdings" pitchFamily="2" charset="2"/>
              </a:rPr>
              <a:t> PALMER</a:t>
            </a:r>
            <a:endParaRPr lang="en-VN" sz="32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009F30-AE22-96B8-81AD-4FE790A55561}"/>
              </a:ext>
            </a:extLst>
          </p:cNvPr>
          <p:cNvGrpSpPr/>
          <p:nvPr/>
        </p:nvGrpSpPr>
        <p:grpSpPr>
          <a:xfrm>
            <a:off x="0" y="-26203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>
              <a:extLst>
                <a:ext uri="{FF2B5EF4-FFF2-40B4-BE49-F238E27FC236}">
                  <a16:creationId xmlns:a16="http://schemas.microsoft.com/office/drawing/2014/main" id="{523AD955-21AB-4D61-23B7-5884B3C981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559CCE86-B52A-3D2F-DDD8-D2C4C41B6BF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50608299-1078-07BC-2795-C3E2FA8D9101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9482A85-E247-2E77-0B3F-0F542A300E35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369727"/>
              </p:ext>
            </p:extLst>
          </p:nvPr>
        </p:nvGraphicFramePr>
        <p:xfrm>
          <a:off x="162728" y="3818242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C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C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T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766092"/>
              </p:ext>
            </p:extLst>
          </p:nvPr>
        </p:nvGraphicFramePr>
        <p:xfrm>
          <a:off x="2976989" y="3323789"/>
          <a:ext cx="3377114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267057993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46616112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11919225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66142151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618747929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991244886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B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B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E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07676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625204"/>
              </p:ext>
            </p:extLst>
          </p:nvPr>
        </p:nvGraphicFramePr>
        <p:xfrm>
          <a:off x="5225561" y="2827015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63267733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506282279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2002848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3595603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95266337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M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I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C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4235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787732"/>
              </p:ext>
            </p:extLst>
          </p:nvPr>
        </p:nvGraphicFramePr>
        <p:xfrm>
          <a:off x="5226834" y="2330699"/>
          <a:ext cx="3939966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64468031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428619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9627683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480105297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438879913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75909544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52815717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E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05673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117517"/>
              </p:ext>
            </p:extLst>
          </p:nvPr>
        </p:nvGraphicFramePr>
        <p:xfrm>
          <a:off x="4099261" y="1833346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47443246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6397942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2417372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6772768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43884130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M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T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908656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825224"/>
              </p:ext>
            </p:extLst>
          </p:nvPr>
        </p:nvGraphicFramePr>
        <p:xfrm>
          <a:off x="5225987" y="1335854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P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Y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G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D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135377"/>
              </p:ext>
            </p:extLst>
          </p:nvPr>
        </p:nvGraphicFramePr>
        <p:xfrm>
          <a:off x="5223546" y="1338263"/>
          <a:ext cx="565689" cy="2972117"/>
        </p:xfrm>
        <a:graphic>
          <a:graphicData uri="http://schemas.openxmlformats.org/drawingml/2006/table">
            <a:tbl>
              <a:tblPr firstRow="1" bandRow="1"/>
              <a:tblGrid>
                <a:gridCol w="565689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</a:tblGrid>
              <a:tr h="4935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>
                          <a:solidFill>
                            <a:srgbClr val="C00000"/>
                          </a:solidFill>
                        </a:rPr>
                        <a:t>P</a:t>
                      </a:r>
                      <a:endParaRPr lang="en-VN" sz="2400" b="1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  <a:tr h="494666"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rgbClr val="C00000"/>
                          </a:solidFill>
                        </a:rPr>
                        <a:t>A</a:t>
                      </a:r>
                      <a:endParaRPr lang="en-VN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236793"/>
                  </a:ext>
                </a:extLst>
              </a:tr>
              <a:tr h="503081"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rgbClr val="C00000"/>
                          </a:solidFill>
                        </a:rPr>
                        <a:t>L</a:t>
                      </a:r>
                      <a:endParaRPr lang="en-VN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032032"/>
                  </a:ext>
                </a:extLst>
              </a:tr>
              <a:tr h="494663"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rgbClr val="C00000"/>
                          </a:solidFill>
                        </a:rPr>
                        <a:t>M</a:t>
                      </a:r>
                      <a:endParaRPr lang="en-VN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284887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rgbClr val="C00000"/>
                          </a:solidFill>
                        </a:rPr>
                        <a:t>E</a:t>
                      </a:r>
                      <a:endParaRPr lang="en-VN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57391"/>
                  </a:ext>
                </a:extLst>
              </a:tr>
              <a:tr h="402747"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rgbClr val="C00000"/>
                          </a:solidFill>
                        </a:rPr>
                        <a:t>R</a:t>
                      </a:r>
                      <a:endParaRPr lang="en-VN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000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731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83204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Janet, a student at Palmer School in america, is talking about her school. Guess the answers to these questions. Listen to the talk and check your guesses.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467E7C-356B-ECB5-367D-9C17D9E76F49}"/>
              </a:ext>
            </a:extLst>
          </p:cNvPr>
          <p:cNvSpPr/>
          <p:nvPr/>
        </p:nvSpPr>
        <p:spPr>
          <a:xfrm>
            <a:off x="618472" y="2285832"/>
            <a:ext cx="10773446" cy="3326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dirty="0"/>
              <a:t>1. Do you think the students there wear uniforms? </a:t>
            </a:r>
          </a:p>
          <a:p>
            <a:pPr lvl="0" algn="just">
              <a:lnSpc>
                <a:spcPct val="150000"/>
              </a:lnSpc>
            </a:pPr>
            <a:r>
              <a:rPr lang="en-US" sz="3600" dirty="0">
                <a:sym typeface="Wingdings" pitchFamily="2" charset="2"/>
              </a:rPr>
              <a:t> Yes, they do. </a:t>
            </a:r>
            <a:endParaRPr lang="en-US" sz="3600" dirty="0"/>
          </a:p>
          <a:p>
            <a:pPr lvl="0" algn="just">
              <a:lnSpc>
                <a:spcPct val="150000"/>
              </a:lnSpc>
            </a:pPr>
            <a:r>
              <a:rPr lang="en-US" sz="3600" dirty="0"/>
              <a:t>2. Do they learn Vietnamese as a foreign language?</a:t>
            </a:r>
          </a:p>
          <a:p>
            <a:pPr lvl="0" algn="just">
              <a:lnSpc>
                <a:spcPct val="150000"/>
              </a:lnSpc>
            </a:pPr>
            <a:r>
              <a:rPr lang="en-US" sz="3600" dirty="0">
                <a:sym typeface="Wingdings" pitchFamily="2" charset="2"/>
              </a:rPr>
              <a:t> Yes, they do.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58569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again and choose the correct answer A or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61851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E9090-281C-59E3-7ABF-BAD83BBDE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2" y="1870500"/>
            <a:ext cx="11002129" cy="45783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F75FEDC-7908-5C68-1098-75E05875CF08}"/>
              </a:ext>
            </a:extLst>
          </p:cNvPr>
          <p:cNvSpPr/>
          <p:nvPr/>
        </p:nvSpPr>
        <p:spPr>
          <a:xfrm>
            <a:off x="989673" y="2571750"/>
            <a:ext cx="681965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5E74DA-7019-AF49-DDF5-6822B344AE5F}"/>
              </a:ext>
            </a:extLst>
          </p:cNvPr>
          <p:cNvSpPr/>
          <p:nvPr/>
        </p:nvSpPr>
        <p:spPr>
          <a:xfrm>
            <a:off x="7257123" y="4159675"/>
            <a:ext cx="681965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6C0E77-43A2-263B-7A5D-44AA0671D85D}"/>
              </a:ext>
            </a:extLst>
          </p:cNvPr>
          <p:cNvSpPr/>
          <p:nvPr/>
        </p:nvSpPr>
        <p:spPr>
          <a:xfrm>
            <a:off x="7257122" y="5763050"/>
            <a:ext cx="681965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" name="u1 lis 2">
            <a:hlinkClick r:id="" action="ppaction://media"/>
            <a:extLst>
              <a:ext uri="{FF2B5EF4-FFF2-40B4-BE49-F238E27FC236}">
                <a16:creationId xmlns:a16="http://schemas.microsoft.com/office/drawing/2014/main" id="{69AFFF43-0E1B-67F0-E5D8-28C4F0B85E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6025" y="10998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1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again and choose the correct answer A or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61851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F5334-A350-FF02-7930-CD8A8DDB6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6" y="2113755"/>
            <a:ext cx="11342983" cy="276165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A461AF6-E7CD-7975-9EDF-92C326B32D50}"/>
              </a:ext>
            </a:extLst>
          </p:cNvPr>
          <p:cNvSpPr/>
          <p:nvPr/>
        </p:nvSpPr>
        <p:spPr>
          <a:xfrm>
            <a:off x="936887" y="2700336"/>
            <a:ext cx="681965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97A3BD-BD53-93BC-EC1C-7C12F6AF911B}"/>
              </a:ext>
            </a:extLst>
          </p:cNvPr>
          <p:cNvSpPr/>
          <p:nvPr/>
        </p:nvSpPr>
        <p:spPr>
          <a:xfrm>
            <a:off x="926965" y="4246759"/>
            <a:ext cx="681965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8982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answers to the following questions about your school.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DFCD7-AE5A-8FDB-CC2D-5086BE76380C}"/>
              </a:ext>
            </a:extLst>
          </p:cNvPr>
          <p:cNvSpPr txBox="1"/>
          <p:nvPr/>
        </p:nvSpPr>
        <p:spPr>
          <a:xfrm>
            <a:off x="1107298" y="1866316"/>
            <a:ext cx="973015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VN" sz="4000" b="1" dirty="0">
                <a:solidFill>
                  <a:srgbClr val="0070C0"/>
                </a:solidFill>
              </a:rPr>
              <a:t>1. </a:t>
            </a:r>
            <a:r>
              <a:rPr lang="en-VN" sz="4000" dirty="0"/>
              <a:t>What is the name of your school? </a:t>
            </a:r>
          </a:p>
          <a:p>
            <a:pPr>
              <a:lnSpc>
                <a:spcPct val="150000"/>
              </a:lnSpc>
            </a:pPr>
            <a:r>
              <a:rPr lang="en-VN" sz="4000" b="1" dirty="0">
                <a:solidFill>
                  <a:srgbClr val="0070C0"/>
                </a:solidFill>
              </a:rPr>
              <a:t>2. </a:t>
            </a:r>
            <a:r>
              <a:rPr lang="en-VN" sz="4000" dirty="0"/>
              <a:t>Where is your school? </a:t>
            </a:r>
          </a:p>
          <a:p>
            <a:pPr>
              <a:lnSpc>
                <a:spcPct val="150000"/>
              </a:lnSpc>
            </a:pPr>
            <a:r>
              <a:rPr lang="en-VN" sz="4000" b="1" dirty="0">
                <a:solidFill>
                  <a:srgbClr val="0070C0"/>
                </a:solidFill>
              </a:rPr>
              <a:t>3. </a:t>
            </a:r>
            <a:r>
              <a:rPr lang="en-VN" sz="4000" dirty="0"/>
              <a:t>How many classes does your school have? </a:t>
            </a:r>
          </a:p>
          <a:p>
            <a:pPr>
              <a:lnSpc>
                <a:spcPct val="150000"/>
              </a:lnSpc>
            </a:pPr>
            <a:r>
              <a:rPr lang="en-VN" sz="4000" b="1" dirty="0">
                <a:solidFill>
                  <a:srgbClr val="0070C0"/>
                </a:solidFill>
              </a:rPr>
              <a:t>4. </a:t>
            </a:r>
            <a:r>
              <a:rPr lang="en-VN" sz="4000" dirty="0"/>
              <a:t>What do students do at your school? </a:t>
            </a:r>
          </a:p>
          <a:p>
            <a:pPr>
              <a:lnSpc>
                <a:spcPct val="150000"/>
              </a:lnSpc>
            </a:pPr>
            <a:r>
              <a:rPr lang="en-VN" sz="4000" b="1" dirty="0">
                <a:solidFill>
                  <a:srgbClr val="0070C0"/>
                </a:solidFill>
              </a:rPr>
              <a:t>5. </a:t>
            </a:r>
            <a:r>
              <a:rPr lang="en-VN" sz="4000" dirty="0"/>
              <a:t>What do you like about your school?</a:t>
            </a:r>
          </a:p>
        </p:txBody>
      </p:sp>
    </p:spTree>
    <p:extLst>
      <p:ext uri="{BB962C8B-B14F-4D97-AF65-F5344CB8AC3E}">
        <p14:creationId xmlns:p14="http://schemas.microsoft.com/office/powerpoint/2010/main" val="2017353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145601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answer in Task 3 to write a paragraph of 40-50 words about your school. You can refer to the reading passages to help you.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844" y="110116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866E0EA-9F46-1AAE-6431-E62438D48241}"/>
              </a:ext>
            </a:extLst>
          </p:cNvPr>
          <p:cNvSpPr/>
          <p:nvPr/>
        </p:nvSpPr>
        <p:spPr>
          <a:xfrm>
            <a:off x="657477" y="2486025"/>
            <a:ext cx="10931772" cy="1952411"/>
          </a:xfrm>
          <a:prstGeom prst="roundRect">
            <a:avLst/>
          </a:prstGeom>
          <a:solidFill>
            <a:srgbClr val="62C8C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VN" sz="3200" dirty="0"/>
              <a:t>My school is </a:t>
            </a:r>
            <a:r>
              <a:rPr lang="en-US" sz="3200" dirty="0"/>
              <a:t>Luan </a:t>
            </a:r>
            <a:r>
              <a:rPr lang="en-US" sz="3200" dirty="0" err="1"/>
              <a:t>Gioi</a:t>
            </a:r>
            <a:r>
              <a:rPr lang="en-US" sz="3200" dirty="0"/>
              <a:t> secondary school. It is in Luan </a:t>
            </a:r>
            <a:r>
              <a:rPr lang="en-US" sz="3200" dirty="0" err="1"/>
              <a:t>Gioi</a:t>
            </a:r>
            <a:r>
              <a:rPr lang="en-US" sz="3200" dirty="0"/>
              <a:t>. It has 12 classrooms. We study many subjects: Math, English, Music,… I like studying Physical education because it is very funny.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3948741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Listen about school activities 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Write about a school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6" y="2109596"/>
            <a:ext cx="8654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/>
              <a:t>- Rewrite the paragraph in your notebooks.</a:t>
            </a:r>
          </a:p>
          <a:p>
            <a:pPr algn="just">
              <a:lnSpc>
                <a:spcPct val="150000"/>
              </a:lnSpc>
            </a:pPr>
            <a:r>
              <a:rPr lang="en-US" sz="3600"/>
              <a:t>- Do the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762" y="1290971"/>
            <a:ext cx="2767596" cy="27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sign of the Headphones symbol is isolated on a white background. Headphones  icon color editable. 9684685 Vector Art at Vecteezy">
            <a:extLst>
              <a:ext uri="{FF2B5EF4-FFF2-40B4-BE49-F238E27FC236}">
                <a16:creationId xmlns:a16="http://schemas.microsoft.com/office/drawing/2014/main" id="{0F0A7D2B-03A4-BC12-9E1C-561445E1C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8" t="28642" r="27160" b="27779"/>
          <a:stretch/>
        </p:blipFill>
        <p:spPr bwMode="auto">
          <a:xfrm>
            <a:off x="2288549" y="3934677"/>
            <a:ext cx="2373923" cy="229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146954" y="1808019"/>
            <a:ext cx="3810085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733472" y="1852353"/>
            <a:ext cx="322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4965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MY NEW SCHOOL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2180785" y="2730172"/>
            <a:ext cx="3276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26649"/>
                </a:solidFill>
              </a:rPr>
              <a:t>LISTENING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19806" y="1654182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792A6C1-B883-B171-0B27-F56D3E0420CD}"/>
              </a:ext>
            </a:extLst>
          </p:cNvPr>
          <p:cNvSpPr txBox="1"/>
          <p:nvPr/>
        </p:nvSpPr>
        <p:spPr>
          <a:xfrm>
            <a:off x="7174468" y="5240132"/>
            <a:ext cx="29122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26649"/>
                </a:solidFill>
              </a:rPr>
              <a:t>WRITING</a:t>
            </a:r>
          </a:p>
        </p:txBody>
      </p:sp>
      <p:pic>
        <p:nvPicPr>
          <p:cNvPr id="10" name="Graphic 9" descr="Pencil with solid fill">
            <a:extLst>
              <a:ext uri="{FF2B5EF4-FFF2-40B4-BE49-F238E27FC236}">
                <a16:creationId xmlns:a16="http://schemas.microsoft.com/office/drawing/2014/main" id="{B4DEED84-F1C9-19E2-F4D3-C56AC7F625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09183" y="2970211"/>
            <a:ext cx="2311797" cy="231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43293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43119" y="2169707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LISTENING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820210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WRITING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56750" y="1114316"/>
            <a:ext cx="5740800" cy="57425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Crossword puzzle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56750" y="1913065"/>
            <a:ext cx="5755112" cy="120921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Guess the answers to the questions. Listen to the talk and check your guesses.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vi-VN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again and choose the correct answer A or B.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12187" y="3409009"/>
            <a:ext cx="5743692" cy="142385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Write the answers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about your school.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Use the answer in Task 3 to write a paragraph of 40-50 words about your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49396"/>
            <a:ext cx="1256001" cy="72031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478510"/>
            <a:ext cx="1256001" cy="134169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05075" y="4120934"/>
            <a:ext cx="1256001" cy="1211154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43119" y="5332088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12187" y="5223547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12809-24F3-0412-7015-87281BB80E6E}"/>
              </a:ext>
            </a:extLst>
          </p:cNvPr>
          <p:cNvSpPr txBox="1"/>
          <p:nvPr/>
        </p:nvSpPr>
        <p:spPr>
          <a:xfrm>
            <a:off x="531980" y="4360594"/>
            <a:ext cx="164024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3200" dirty="0"/>
              <a:t>2 teams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024321" y="1049194"/>
            <a:ext cx="5965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CROSSWORD PUZZLE</a:t>
            </a:r>
          </a:p>
        </p:txBody>
      </p:sp>
      <p:pic>
        <p:nvPicPr>
          <p:cNvPr id="14" name="Graphic 13" descr="Users with solid fill">
            <a:extLst>
              <a:ext uri="{FF2B5EF4-FFF2-40B4-BE49-F238E27FC236}">
                <a16:creationId xmlns:a16="http://schemas.microsoft.com/office/drawing/2014/main" id="{1576E5F9-329F-510B-ED84-BB12BFA48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614" y="2787491"/>
            <a:ext cx="1856978" cy="1856978"/>
          </a:xfrm>
          <a:prstGeom prst="rect">
            <a:avLst/>
          </a:prstGeom>
        </p:spPr>
      </p:pic>
      <p:sp>
        <p:nvSpPr>
          <p:cNvPr id="4" name="Google Shape;940;p42">
            <a:extLst>
              <a:ext uri="{FF2B5EF4-FFF2-40B4-BE49-F238E27FC236}">
                <a16:creationId xmlns:a16="http://schemas.microsoft.com/office/drawing/2014/main" id="{435CA966-1A56-B0F6-4DEF-A7E6DF3071F7}"/>
              </a:ext>
            </a:extLst>
          </p:cNvPr>
          <p:cNvSpPr/>
          <p:nvPr/>
        </p:nvSpPr>
        <p:spPr>
          <a:xfrm>
            <a:off x="2884810" y="2124850"/>
            <a:ext cx="1081639" cy="109931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0" name="Google Shape;941;p42">
            <a:extLst>
              <a:ext uri="{FF2B5EF4-FFF2-40B4-BE49-F238E27FC236}">
                <a16:creationId xmlns:a16="http://schemas.microsoft.com/office/drawing/2014/main" id="{EA66E48D-7220-0C8D-9F8F-1BD09B346F86}"/>
              </a:ext>
            </a:extLst>
          </p:cNvPr>
          <p:cNvSpPr/>
          <p:nvPr/>
        </p:nvSpPr>
        <p:spPr>
          <a:xfrm>
            <a:off x="2884810" y="3693016"/>
            <a:ext cx="1081639" cy="109931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1" name="Google Shape;943;p42">
            <a:extLst>
              <a:ext uri="{FF2B5EF4-FFF2-40B4-BE49-F238E27FC236}">
                <a16:creationId xmlns:a16="http://schemas.microsoft.com/office/drawing/2014/main" id="{F4794D1F-9953-3D80-439C-83F1DAAD72B9}"/>
              </a:ext>
            </a:extLst>
          </p:cNvPr>
          <p:cNvSpPr txBox="1">
            <a:spLocks/>
          </p:cNvSpPr>
          <p:nvPr/>
        </p:nvSpPr>
        <p:spPr>
          <a:xfrm>
            <a:off x="2984136" y="2314838"/>
            <a:ext cx="854996" cy="667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" sz="3600" dirty="0"/>
              <a:t>01</a:t>
            </a:r>
          </a:p>
        </p:txBody>
      </p:sp>
      <p:sp>
        <p:nvSpPr>
          <p:cNvPr id="12" name="Google Shape;945;p42">
            <a:extLst>
              <a:ext uri="{FF2B5EF4-FFF2-40B4-BE49-F238E27FC236}">
                <a16:creationId xmlns:a16="http://schemas.microsoft.com/office/drawing/2014/main" id="{9266934E-2F2C-D5C2-0402-F6D9BF93C212}"/>
              </a:ext>
            </a:extLst>
          </p:cNvPr>
          <p:cNvSpPr txBox="1">
            <a:spLocks/>
          </p:cNvSpPr>
          <p:nvPr/>
        </p:nvSpPr>
        <p:spPr>
          <a:xfrm>
            <a:off x="4187374" y="2122686"/>
            <a:ext cx="3946476" cy="8265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6 questions </a:t>
            </a:r>
          </a:p>
        </p:txBody>
      </p:sp>
      <p:sp>
        <p:nvSpPr>
          <p:cNvPr id="17" name="Google Shape;946;p42">
            <a:extLst>
              <a:ext uri="{FF2B5EF4-FFF2-40B4-BE49-F238E27FC236}">
                <a16:creationId xmlns:a16="http://schemas.microsoft.com/office/drawing/2014/main" id="{05FC7B6C-4111-EF79-1497-BCBC2E046152}"/>
              </a:ext>
            </a:extLst>
          </p:cNvPr>
          <p:cNvSpPr txBox="1">
            <a:spLocks/>
          </p:cNvSpPr>
          <p:nvPr/>
        </p:nvSpPr>
        <p:spPr>
          <a:xfrm>
            <a:off x="2984136" y="3883004"/>
            <a:ext cx="854996" cy="6676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2800"/>
            </a:pPr>
            <a:r>
              <a:rPr lang="en" sz="3600" b="1" dirty="0">
                <a:solidFill>
                  <a:schemeClr val="dk1"/>
                </a:solidFill>
                <a:latin typeface="Pangolin"/>
                <a:sym typeface="Pangolin"/>
              </a:rPr>
              <a:t>02</a:t>
            </a:r>
          </a:p>
        </p:txBody>
      </p:sp>
      <p:sp>
        <p:nvSpPr>
          <p:cNvPr id="18" name="Google Shape;948;p42">
            <a:extLst>
              <a:ext uri="{FF2B5EF4-FFF2-40B4-BE49-F238E27FC236}">
                <a16:creationId xmlns:a16="http://schemas.microsoft.com/office/drawing/2014/main" id="{ED4A45BC-0F57-E879-3276-49C877878AAB}"/>
              </a:ext>
            </a:extLst>
          </p:cNvPr>
          <p:cNvSpPr txBox="1">
            <a:spLocks/>
          </p:cNvSpPr>
          <p:nvPr/>
        </p:nvSpPr>
        <p:spPr>
          <a:xfrm>
            <a:off x="4183110" y="3320058"/>
            <a:ext cx="7176551" cy="1027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dk1"/>
                </a:solidFill>
                <a:latin typeface="Baloo 2"/>
                <a:ea typeface="Baloo 2"/>
                <a:cs typeface="Baloo 2"/>
              </a:rPr>
              <a:t>Take turns to open the crossword, read </a:t>
            </a:r>
            <a:r>
              <a:rPr lang="en-US" sz="3600">
                <a:solidFill>
                  <a:schemeClr val="dk1"/>
                </a:solidFill>
                <a:latin typeface="Baloo 2"/>
                <a:ea typeface="Baloo 2"/>
                <a:cs typeface="Baloo 2"/>
              </a:rPr>
              <a:t>the clues.</a:t>
            </a:r>
            <a:endParaRPr lang="en-US" sz="3600" dirty="0">
              <a:solidFill>
                <a:schemeClr val="dk1"/>
              </a:solidFill>
              <a:latin typeface="Baloo 2"/>
              <a:ea typeface="Baloo 2"/>
              <a:cs typeface="Baloo 2"/>
            </a:endParaRPr>
          </a:p>
        </p:txBody>
      </p:sp>
      <p:sp>
        <p:nvSpPr>
          <p:cNvPr id="20" name="Google Shape;941;p42">
            <a:extLst>
              <a:ext uri="{FF2B5EF4-FFF2-40B4-BE49-F238E27FC236}">
                <a16:creationId xmlns:a16="http://schemas.microsoft.com/office/drawing/2014/main" id="{6453C1C7-E28B-A899-2342-B4550DE8D45F}"/>
              </a:ext>
            </a:extLst>
          </p:cNvPr>
          <p:cNvSpPr/>
          <p:nvPr/>
        </p:nvSpPr>
        <p:spPr>
          <a:xfrm>
            <a:off x="2889072" y="5242580"/>
            <a:ext cx="1081639" cy="109931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1" name="Google Shape;946;p42">
            <a:extLst>
              <a:ext uri="{FF2B5EF4-FFF2-40B4-BE49-F238E27FC236}">
                <a16:creationId xmlns:a16="http://schemas.microsoft.com/office/drawing/2014/main" id="{395F60EF-9CC7-8B9C-C982-FCEAAD2E4965}"/>
              </a:ext>
            </a:extLst>
          </p:cNvPr>
          <p:cNvSpPr txBox="1">
            <a:spLocks/>
          </p:cNvSpPr>
          <p:nvPr/>
        </p:nvSpPr>
        <p:spPr>
          <a:xfrm>
            <a:off x="2988398" y="5432568"/>
            <a:ext cx="854996" cy="6676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2800"/>
            </a:pPr>
            <a:r>
              <a:rPr lang="en" sz="3600" b="1" dirty="0">
                <a:solidFill>
                  <a:schemeClr val="dk1"/>
                </a:solidFill>
                <a:latin typeface="Pangolin"/>
                <a:sym typeface="Pangolin"/>
              </a:rPr>
              <a:t>03</a:t>
            </a:r>
          </a:p>
        </p:txBody>
      </p:sp>
      <p:sp>
        <p:nvSpPr>
          <p:cNvPr id="22" name="Google Shape;948;p42">
            <a:extLst>
              <a:ext uri="{FF2B5EF4-FFF2-40B4-BE49-F238E27FC236}">
                <a16:creationId xmlns:a16="http://schemas.microsoft.com/office/drawing/2014/main" id="{B9EF0E18-14F2-97C6-C41F-D6A1732B07B8}"/>
              </a:ext>
            </a:extLst>
          </p:cNvPr>
          <p:cNvSpPr txBox="1">
            <a:spLocks/>
          </p:cNvSpPr>
          <p:nvPr/>
        </p:nvSpPr>
        <p:spPr>
          <a:xfrm>
            <a:off x="4187374" y="5273613"/>
            <a:ext cx="4802504" cy="1027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dk1"/>
                </a:solidFill>
                <a:latin typeface="Baloo 2"/>
                <a:ea typeface="Baloo 2"/>
                <a:cs typeface="Baloo 2"/>
              </a:rPr>
              <a:t>Give </a:t>
            </a:r>
            <a:r>
              <a:rPr lang="en-US" sz="3600">
                <a:solidFill>
                  <a:schemeClr val="dk1"/>
                </a:solidFill>
                <a:latin typeface="Baloo 2"/>
                <a:ea typeface="Baloo 2"/>
                <a:cs typeface="Baloo 2"/>
              </a:rPr>
              <a:t>your answers.</a:t>
            </a:r>
            <a:endParaRPr lang="en-US" sz="3600" dirty="0">
              <a:solidFill>
                <a:schemeClr val="dk1"/>
              </a:solidFill>
              <a:latin typeface="Baloo 2"/>
              <a:ea typeface="Baloo 2"/>
              <a:cs typeface="Baloo 2"/>
            </a:endParaRPr>
          </a:p>
        </p:txBody>
      </p:sp>
    </p:spTree>
    <p:extLst>
      <p:ext uri="{BB962C8B-B14F-4D97-AF65-F5344CB8AC3E}">
        <p14:creationId xmlns:p14="http://schemas.microsoft.com/office/powerpoint/2010/main" val="1391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8" grpId="0" build="p"/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10640922" y="5562229"/>
            <a:ext cx="1199285" cy="1009228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62728" y="430905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279;p26">
            <a:extLst>
              <a:ext uri="{FF2B5EF4-FFF2-40B4-BE49-F238E27FC236}">
                <a16:creationId xmlns:a16="http://schemas.microsoft.com/office/drawing/2014/main" id="{A3FD8C09-53E6-904E-9529-E9E71B4A6E25}"/>
              </a:ext>
            </a:extLst>
          </p:cNvPr>
          <p:cNvSpPr txBox="1">
            <a:spLocks/>
          </p:cNvSpPr>
          <p:nvPr/>
        </p:nvSpPr>
        <p:spPr>
          <a:xfrm>
            <a:off x="634620" y="4434099"/>
            <a:ext cx="10093187" cy="165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  <a:sym typeface="Wingdings" pitchFamily="2" charset="2"/>
              </a:rPr>
              <a:t>Q1: 10 letters </a:t>
            </a:r>
          </a:p>
          <a:p>
            <a:pPr marL="0" indent="0">
              <a:buNone/>
            </a:pPr>
            <a:r>
              <a:rPr lang="en-US" sz="3200" dirty="0">
                <a:latin typeface="+mn-lt"/>
              </a:rPr>
              <a:t>This is an area designed for children </a:t>
            </a:r>
            <a:r>
              <a:rPr lang="en-US" sz="3200">
                <a:latin typeface="+mn-lt"/>
              </a:rPr>
              <a:t>to play </a:t>
            </a:r>
            <a:r>
              <a:rPr lang="en-US" sz="3200" dirty="0">
                <a:latin typeface="+mn-lt"/>
              </a:rPr>
              <a:t>outside, especially at school or in a park.</a:t>
            </a:r>
            <a:endParaRPr lang="en-VN" sz="32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3C71BF-4C6F-B63E-0FC2-A2F1C413D765}"/>
              </a:ext>
            </a:extLst>
          </p:cNvPr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>
              <a:extLst>
                <a:ext uri="{FF2B5EF4-FFF2-40B4-BE49-F238E27FC236}">
                  <a16:creationId xmlns:a16="http://schemas.microsoft.com/office/drawing/2014/main" id="{DFC3F221-CDF3-3D29-2C9A-0878A144AB8B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610DBEFE-A27B-8E47-4B18-7EA7959FED2A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0C201B8D-42AF-0285-844B-985A7F111B05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581CE88-C562-6DA7-1B81-9A461579C85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73789"/>
              </p:ext>
            </p:extLst>
          </p:nvPr>
        </p:nvGraphicFramePr>
        <p:xfrm>
          <a:off x="162728" y="3818242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755011"/>
              </p:ext>
            </p:extLst>
          </p:nvPr>
        </p:nvGraphicFramePr>
        <p:xfrm>
          <a:off x="2976989" y="3323789"/>
          <a:ext cx="3377114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267057993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46616112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11919225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66142151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618747929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991244886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07676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195873"/>
              </p:ext>
            </p:extLst>
          </p:nvPr>
        </p:nvGraphicFramePr>
        <p:xfrm>
          <a:off x="5225561" y="2827015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63267733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506282279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2002848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3595603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95266337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423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347429"/>
              </p:ext>
            </p:extLst>
          </p:nvPr>
        </p:nvGraphicFramePr>
        <p:xfrm>
          <a:off x="5787221" y="2330699"/>
          <a:ext cx="3939966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64468031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428619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9627683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480105297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438879913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75909544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52815717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0567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906046"/>
              </p:ext>
            </p:extLst>
          </p:nvPr>
        </p:nvGraphicFramePr>
        <p:xfrm>
          <a:off x="4099261" y="1833346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47443246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6397942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2417372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6772768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43884130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908656"/>
                  </a:ext>
                </a:extLst>
              </a:tr>
            </a:tbl>
          </a:graphicData>
        </a:graphic>
      </p:graphicFrame>
      <p:graphicFrame>
        <p:nvGraphicFramePr>
          <p:cNvPr id="28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378122"/>
              </p:ext>
            </p:extLst>
          </p:nvPr>
        </p:nvGraphicFramePr>
        <p:xfrm>
          <a:off x="5225987" y="1335854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370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10640922" y="5562229"/>
            <a:ext cx="1199285" cy="1009228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62728" y="430905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279;p26">
            <a:extLst>
              <a:ext uri="{FF2B5EF4-FFF2-40B4-BE49-F238E27FC236}">
                <a16:creationId xmlns:a16="http://schemas.microsoft.com/office/drawing/2014/main" id="{A3FD8C09-53E6-904E-9529-E9E71B4A6E25}"/>
              </a:ext>
            </a:extLst>
          </p:cNvPr>
          <p:cNvSpPr txBox="1">
            <a:spLocks/>
          </p:cNvSpPr>
          <p:nvPr/>
        </p:nvSpPr>
        <p:spPr>
          <a:xfrm>
            <a:off x="634618" y="4411506"/>
            <a:ext cx="9166605" cy="201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  <a:sym typeface="Wingdings" pitchFamily="2" charset="2"/>
              </a:rPr>
              <a:t>Q2: 5 letters </a:t>
            </a:r>
          </a:p>
          <a:p>
            <a:pPr marL="0" indent="0">
              <a:buNone/>
            </a:pPr>
            <a:r>
              <a:rPr lang="en-US" sz="3200" dirty="0">
                <a:latin typeface="+mn-lt"/>
              </a:rPr>
              <a:t>This is an adjective used to describe people who have a clean, tidy and stylish appearance.</a:t>
            </a:r>
            <a:endParaRPr lang="en-VN" sz="32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1D10DE-A88D-1A3A-59C8-3E9D7F2D779F}"/>
              </a:ext>
            </a:extLst>
          </p:cNvPr>
          <p:cNvGrpSpPr/>
          <p:nvPr/>
        </p:nvGrpSpPr>
        <p:grpSpPr>
          <a:xfrm>
            <a:off x="0" y="-10056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>
              <a:extLst>
                <a:ext uri="{FF2B5EF4-FFF2-40B4-BE49-F238E27FC236}">
                  <a16:creationId xmlns:a16="http://schemas.microsoft.com/office/drawing/2014/main" id="{18932F46-86A3-2940-E260-CC3DE91EA46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2576261-A6E5-3478-FF17-06FF2C696F18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F33CFB12-CB9B-D718-A464-C2C158AFE9E7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29E6302-EE2E-B93A-6B6D-2C7FFB64CF25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774478"/>
              </p:ext>
            </p:extLst>
          </p:nvPr>
        </p:nvGraphicFramePr>
        <p:xfrm>
          <a:off x="162728" y="3818242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289207"/>
              </p:ext>
            </p:extLst>
          </p:nvPr>
        </p:nvGraphicFramePr>
        <p:xfrm>
          <a:off x="2976989" y="3323789"/>
          <a:ext cx="3377114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267057993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46616112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11919225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66142151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618747929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991244886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076761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711656"/>
              </p:ext>
            </p:extLst>
          </p:nvPr>
        </p:nvGraphicFramePr>
        <p:xfrm>
          <a:off x="5225561" y="2827015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63267733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506282279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2002848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3595603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95266337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4235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070715"/>
              </p:ext>
            </p:extLst>
          </p:nvPr>
        </p:nvGraphicFramePr>
        <p:xfrm>
          <a:off x="5225242" y="2330699"/>
          <a:ext cx="3939966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64468031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428619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9627683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480105297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438879913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75909544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52815717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05673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280034"/>
              </p:ext>
            </p:extLst>
          </p:nvPr>
        </p:nvGraphicFramePr>
        <p:xfrm>
          <a:off x="4099261" y="1833346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47443246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6397942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2417372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6772768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43884130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908656"/>
                  </a:ext>
                </a:extLst>
              </a:tr>
            </a:tbl>
          </a:graphicData>
        </a:graphic>
      </p:graphicFrame>
      <p:graphicFrame>
        <p:nvGraphicFramePr>
          <p:cNvPr id="35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50415"/>
              </p:ext>
            </p:extLst>
          </p:nvPr>
        </p:nvGraphicFramePr>
        <p:xfrm>
          <a:off x="5225987" y="1335854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P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Y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G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D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896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10640922" y="5562229"/>
            <a:ext cx="1199285" cy="1009228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62728" y="430905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279;p26">
            <a:extLst>
              <a:ext uri="{FF2B5EF4-FFF2-40B4-BE49-F238E27FC236}">
                <a16:creationId xmlns:a16="http://schemas.microsoft.com/office/drawing/2014/main" id="{A3FD8C09-53E6-904E-9529-E9E71B4A6E25}"/>
              </a:ext>
            </a:extLst>
          </p:cNvPr>
          <p:cNvSpPr txBox="1">
            <a:spLocks/>
          </p:cNvSpPr>
          <p:nvPr/>
        </p:nvSpPr>
        <p:spPr>
          <a:xfrm>
            <a:off x="634620" y="4411506"/>
            <a:ext cx="9988871" cy="201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  <a:sym typeface="Wingdings" pitchFamily="2" charset="2"/>
              </a:rPr>
              <a:t>Q3: 7 letters </a:t>
            </a:r>
          </a:p>
          <a:p>
            <a:pPr marL="0" indent="0">
              <a:buNone/>
            </a:pPr>
            <a:r>
              <a:rPr lang="en-US" sz="3200" dirty="0">
                <a:latin typeface="+mn-lt"/>
              </a:rPr>
              <a:t>Complete the following sentence with a suitable word: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  <a:latin typeface="+mn-lt"/>
              </a:rPr>
              <a:t>Mrs. Nguyen teaches all my history _____.</a:t>
            </a:r>
            <a:endParaRPr lang="en-VN" sz="32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560CA5-62A8-7F3C-9160-FDB8CBA8A128}"/>
              </a:ext>
            </a:extLst>
          </p:cNvPr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>
              <a:extLst>
                <a:ext uri="{FF2B5EF4-FFF2-40B4-BE49-F238E27FC236}">
                  <a16:creationId xmlns:a16="http://schemas.microsoft.com/office/drawing/2014/main" id="{D439C6E1-0ADC-626E-25B3-3E22BF90C4E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3F7D427-FE8B-A95E-FFB3-F50FC7DA94F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1B7D6594-600E-1739-DD4C-F48D41ADCB5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765F9C0-2494-E77F-97C5-E9917F79C8DF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989666"/>
              </p:ext>
            </p:extLst>
          </p:nvPr>
        </p:nvGraphicFramePr>
        <p:xfrm>
          <a:off x="162728" y="3818242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700385"/>
              </p:ext>
            </p:extLst>
          </p:nvPr>
        </p:nvGraphicFramePr>
        <p:xfrm>
          <a:off x="2976989" y="3323789"/>
          <a:ext cx="3377114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267057993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46616112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11919225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66142151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618747929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991244886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07676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553700"/>
              </p:ext>
            </p:extLst>
          </p:nvPr>
        </p:nvGraphicFramePr>
        <p:xfrm>
          <a:off x="5225561" y="2827015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63267733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506282279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2002848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3595603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95266337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4235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963051"/>
              </p:ext>
            </p:extLst>
          </p:nvPr>
        </p:nvGraphicFramePr>
        <p:xfrm>
          <a:off x="5225245" y="2330699"/>
          <a:ext cx="3939966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64468031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428619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9627683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480105297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438879913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75909544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52815717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05673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42533"/>
              </p:ext>
            </p:extLst>
          </p:nvPr>
        </p:nvGraphicFramePr>
        <p:xfrm>
          <a:off x="4099261" y="1833346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47443246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6397942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2417372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6772768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43884130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M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T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908656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185061"/>
              </p:ext>
            </p:extLst>
          </p:nvPr>
        </p:nvGraphicFramePr>
        <p:xfrm>
          <a:off x="5225987" y="1335854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P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Y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G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D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74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10640922" y="5562229"/>
            <a:ext cx="1199285" cy="1009228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62728" y="430905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279;p26">
            <a:extLst>
              <a:ext uri="{FF2B5EF4-FFF2-40B4-BE49-F238E27FC236}">
                <a16:creationId xmlns:a16="http://schemas.microsoft.com/office/drawing/2014/main" id="{A3FD8C09-53E6-904E-9529-E9E71B4A6E25}"/>
              </a:ext>
            </a:extLst>
          </p:cNvPr>
          <p:cNvSpPr txBox="1">
            <a:spLocks/>
          </p:cNvSpPr>
          <p:nvPr/>
        </p:nvSpPr>
        <p:spPr>
          <a:xfrm>
            <a:off x="634620" y="4629427"/>
            <a:ext cx="8188947" cy="201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  <a:sym typeface="Wingdings" pitchFamily="2" charset="2"/>
              </a:rPr>
              <a:t>Q4: 5 letters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</a:rPr>
              <a:t>What is the name of this subject? </a:t>
            </a:r>
            <a:endParaRPr lang="en-VN" sz="3200" dirty="0">
              <a:latin typeface="+mn-lt"/>
            </a:endParaRPr>
          </a:p>
        </p:txBody>
      </p:sp>
      <p:pic>
        <p:nvPicPr>
          <p:cNvPr id="1026" name="Picture 2" descr="Âm nhạc 1 - Cánh diều - Công ty cổ phần sách và thiết bị trường học Hà Tây">
            <a:extLst>
              <a:ext uri="{FF2B5EF4-FFF2-40B4-BE49-F238E27FC236}">
                <a16:creationId xmlns:a16="http://schemas.microsoft.com/office/drawing/2014/main" id="{EE601D78-E27C-2D43-83B0-4FB4E4E3E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87" y="3432002"/>
            <a:ext cx="2441553" cy="34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28D94E-401F-0062-F408-474962C927BE}"/>
              </a:ext>
            </a:extLst>
          </p:cNvPr>
          <p:cNvGrpSpPr/>
          <p:nvPr/>
        </p:nvGrpSpPr>
        <p:grpSpPr>
          <a:xfrm>
            <a:off x="0" y="-26203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>
              <a:extLst>
                <a:ext uri="{FF2B5EF4-FFF2-40B4-BE49-F238E27FC236}">
                  <a16:creationId xmlns:a16="http://schemas.microsoft.com/office/drawing/2014/main" id="{C478C5D8-EAE8-A4B3-1AAC-E07C50D50136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FCE9AD1-9A60-7CF0-63CB-F9D8047B9E6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9B75342-EFB0-EDC1-E806-CE0B1B43B73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DBDD53-A0A5-E404-311E-1BD3BE808648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976152"/>
              </p:ext>
            </p:extLst>
          </p:nvPr>
        </p:nvGraphicFramePr>
        <p:xfrm>
          <a:off x="162728" y="3818242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474938"/>
              </p:ext>
            </p:extLst>
          </p:nvPr>
        </p:nvGraphicFramePr>
        <p:xfrm>
          <a:off x="2976989" y="3323789"/>
          <a:ext cx="3377114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267057993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46616112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11919225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66142151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618747929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991244886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076761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055102"/>
              </p:ext>
            </p:extLst>
          </p:nvPr>
        </p:nvGraphicFramePr>
        <p:xfrm>
          <a:off x="5225561" y="2827015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63267733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506282279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2002848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3595603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95266337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4235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358129"/>
              </p:ext>
            </p:extLst>
          </p:nvPr>
        </p:nvGraphicFramePr>
        <p:xfrm>
          <a:off x="5226040" y="2330699"/>
          <a:ext cx="3939966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64468031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428619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9627683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480105297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438879913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75909544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52815717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E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0567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72834"/>
              </p:ext>
            </p:extLst>
          </p:nvPr>
        </p:nvGraphicFramePr>
        <p:xfrm>
          <a:off x="4099261" y="1833346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47443246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6397942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2417372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6772768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43884130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M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T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908656"/>
                  </a:ext>
                </a:extLst>
              </a:tr>
            </a:tbl>
          </a:graphicData>
        </a:graphic>
      </p:graphicFrame>
      <p:graphicFrame>
        <p:nvGraphicFramePr>
          <p:cNvPr id="36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229831"/>
              </p:ext>
            </p:extLst>
          </p:nvPr>
        </p:nvGraphicFramePr>
        <p:xfrm>
          <a:off x="5225987" y="1335854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P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Y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G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D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007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10640922" y="5562229"/>
            <a:ext cx="1199285" cy="1009228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62728" y="430905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279;p26">
            <a:extLst>
              <a:ext uri="{FF2B5EF4-FFF2-40B4-BE49-F238E27FC236}">
                <a16:creationId xmlns:a16="http://schemas.microsoft.com/office/drawing/2014/main" id="{A3FD8C09-53E6-904E-9529-E9E71B4A6E25}"/>
              </a:ext>
            </a:extLst>
          </p:cNvPr>
          <p:cNvSpPr txBox="1">
            <a:spLocks/>
          </p:cNvSpPr>
          <p:nvPr/>
        </p:nvSpPr>
        <p:spPr>
          <a:xfrm>
            <a:off x="634620" y="4629427"/>
            <a:ext cx="8188947" cy="201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  <a:sym typeface="Wingdings" pitchFamily="2" charset="2"/>
              </a:rPr>
              <a:t>Q5: 5 letters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</a:rPr>
              <a:t>What is the name of this </a:t>
            </a:r>
            <a:r>
              <a:rPr lang="en-US" sz="3200">
                <a:latin typeface="+mn-lt"/>
              </a:rPr>
              <a:t>school item? </a:t>
            </a:r>
            <a:endParaRPr lang="en-VN" sz="32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009F30-AE22-96B8-81AD-4FE790A55561}"/>
              </a:ext>
            </a:extLst>
          </p:cNvPr>
          <p:cNvGrpSpPr/>
          <p:nvPr/>
        </p:nvGrpSpPr>
        <p:grpSpPr>
          <a:xfrm>
            <a:off x="0" y="-26203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>
              <a:extLst>
                <a:ext uri="{FF2B5EF4-FFF2-40B4-BE49-F238E27FC236}">
                  <a16:creationId xmlns:a16="http://schemas.microsoft.com/office/drawing/2014/main" id="{523AD955-21AB-4D61-23B7-5884B3C981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559CCE86-B52A-3D2F-DDD8-D2C4C41B6BF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50608299-1078-07BC-2795-C3E2FA8D9101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9482A85-E247-2E77-0B3F-0F542A300E35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050" name="Picture 2" descr="Wacky-World-of-Rubber:-I-missed-Rubber-Eraser-Day! | Rubber News">
            <a:extLst>
              <a:ext uri="{FF2B5EF4-FFF2-40B4-BE49-F238E27FC236}">
                <a16:creationId xmlns:a16="http://schemas.microsoft.com/office/drawing/2014/main" id="{03BB2A00-B5A3-0F07-B4BB-FF4B876A8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51" y="4171949"/>
            <a:ext cx="4330013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409742"/>
              </p:ext>
            </p:extLst>
          </p:nvPr>
        </p:nvGraphicFramePr>
        <p:xfrm>
          <a:off x="162728" y="3818242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78693"/>
              </p:ext>
            </p:extLst>
          </p:nvPr>
        </p:nvGraphicFramePr>
        <p:xfrm>
          <a:off x="2976989" y="3323789"/>
          <a:ext cx="3377114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267057993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46616112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11919225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66142151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618747929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991244886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07676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886049"/>
              </p:ext>
            </p:extLst>
          </p:nvPr>
        </p:nvGraphicFramePr>
        <p:xfrm>
          <a:off x="5225561" y="2827015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63267733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506282279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2002848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3595603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95266337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M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I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C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4235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633031"/>
              </p:ext>
            </p:extLst>
          </p:nvPr>
        </p:nvGraphicFramePr>
        <p:xfrm>
          <a:off x="5222071" y="2330699"/>
          <a:ext cx="3939966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64468031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428619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9627683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480105297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438879913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75909544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52815717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E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0567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163946"/>
              </p:ext>
            </p:extLst>
          </p:nvPr>
        </p:nvGraphicFramePr>
        <p:xfrm>
          <a:off x="4099261" y="1833346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47443246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6397942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2417372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6772768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43884130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M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T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908656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878011"/>
              </p:ext>
            </p:extLst>
          </p:nvPr>
        </p:nvGraphicFramePr>
        <p:xfrm>
          <a:off x="5225987" y="1335854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P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Y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G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D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07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4222</TotalTime>
  <Words>682</Words>
  <Application>Microsoft Office PowerPoint</Application>
  <PresentationFormat>Widescreen</PresentationFormat>
  <Paragraphs>252</Paragraphs>
  <Slides>19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Adobe Gothic Std B</vt:lpstr>
      <vt:lpstr>Arial</vt:lpstr>
      <vt:lpstr>Baloo 2</vt:lpstr>
      <vt:lpstr>Calibri</vt:lpstr>
      <vt:lpstr>Calibri Light</vt:lpstr>
      <vt:lpstr>Myriad Pro</vt:lpstr>
      <vt:lpstr>Pangolin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user</cp:lastModifiedBy>
  <cp:revision>314</cp:revision>
  <dcterms:created xsi:type="dcterms:W3CDTF">2020-12-09T02:04:09Z</dcterms:created>
  <dcterms:modified xsi:type="dcterms:W3CDTF">2025-09-25T00:53:59Z</dcterms:modified>
</cp:coreProperties>
</file>