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79A215-EFA9-4179-B62E-A1037D495187}"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946B1-80F1-4A65-8E00-6F95C7EAD8DB}" type="slidenum">
              <a:rPr lang="en-US" smtClean="0"/>
              <a:t>‹#›</a:t>
            </a:fld>
            <a:endParaRPr lang="en-US"/>
          </a:p>
        </p:txBody>
      </p:sp>
    </p:spTree>
    <p:extLst>
      <p:ext uri="{BB962C8B-B14F-4D97-AF65-F5344CB8AC3E}">
        <p14:creationId xmlns:p14="http://schemas.microsoft.com/office/powerpoint/2010/main" val="13699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9A215-EFA9-4179-B62E-A1037D495187}"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946B1-80F1-4A65-8E00-6F95C7EAD8DB}" type="slidenum">
              <a:rPr lang="en-US" smtClean="0"/>
              <a:t>‹#›</a:t>
            </a:fld>
            <a:endParaRPr lang="en-US"/>
          </a:p>
        </p:txBody>
      </p:sp>
    </p:spTree>
    <p:extLst>
      <p:ext uri="{BB962C8B-B14F-4D97-AF65-F5344CB8AC3E}">
        <p14:creationId xmlns:p14="http://schemas.microsoft.com/office/powerpoint/2010/main" val="329747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9A215-EFA9-4179-B62E-A1037D495187}"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946B1-80F1-4A65-8E00-6F95C7EAD8DB}" type="slidenum">
              <a:rPr lang="en-US" smtClean="0"/>
              <a:t>‹#›</a:t>
            </a:fld>
            <a:endParaRPr lang="en-US"/>
          </a:p>
        </p:txBody>
      </p:sp>
    </p:spTree>
    <p:extLst>
      <p:ext uri="{BB962C8B-B14F-4D97-AF65-F5344CB8AC3E}">
        <p14:creationId xmlns:p14="http://schemas.microsoft.com/office/powerpoint/2010/main" val="422014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9A215-EFA9-4179-B62E-A1037D495187}"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946B1-80F1-4A65-8E00-6F95C7EAD8DB}" type="slidenum">
              <a:rPr lang="en-US" smtClean="0"/>
              <a:t>‹#›</a:t>
            </a:fld>
            <a:endParaRPr lang="en-US"/>
          </a:p>
        </p:txBody>
      </p:sp>
    </p:spTree>
    <p:extLst>
      <p:ext uri="{BB962C8B-B14F-4D97-AF65-F5344CB8AC3E}">
        <p14:creationId xmlns:p14="http://schemas.microsoft.com/office/powerpoint/2010/main" val="117809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9A215-EFA9-4179-B62E-A1037D495187}"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946B1-80F1-4A65-8E00-6F95C7EAD8DB}" type="slidenum">
              <a:rPr lang="en-US" smtClean="0"/>
              <a:t>‹#›</a:t>
            </a:fld>
            <a:endParaRPr lang="en-US"/>
          </a:p>
        </p:txBody>
      </p:sp>
    </p:spTree>
    <p:extLst>
      <p:ext uri="{BB962C8B-B14F-4D97-AF65-F5344CB8AC3E}">
        <p14:creationId xmlns:p14="http://schemas.microsoft.com/office/powerpoint/2010/main" val="42135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79A215-EFA9-4179-B62E-A1037D495187}"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946B1-80F1-4A65-8E00-6F95C7EAD8DB}" type="slidenum">
              <a:rPr lang="en-US" smtClean="0"/>
              <a:t>‹#›</a:t>
            </a:fld>
            <a:endParaRPr lang="en-US"/>
          </a:p>
        </p:txBody>
      </p:sp>
    </p:spTree>
    <p:extLst>
      <p:ext uri="{BB962C8B-B14F-4D97-AF65-F5344CB8AC3E}">
        <p14:creationId xmlns:p14="http://schemas.microsoft.com/office/powerpoint/2010/main" val="349751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79A215-EFA9-4179-B62E-A1037D495187}" type="datetimeFigureOut">
              <a:rPr lang="en-US" smtClean="0"/>
              <a:t>9/20/2025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5946B1-80F1-4A65-8E00-6F95C7EAD8DB}" type="slidenum">
              <a:rPr lang="en-US" smtClean="0"/>
              <a:t>‹#›</a:t>
            </a:fld>
            <a:endParaRPr lang="en-US"/>
          </a:p>
        </p:txBody>
      </p:sp>
    </p:spTree>
    <p:extLst>
      <p:ext uri="{BB962C8B-B14F-4D97-AF65-F5344CB8AC3E}">
        <p14:creationId xmlns:p14="http://schemas.microsoft.com/office/powerpoint/2010/main" val="3767122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79A215-EFA9-4179-B62E-A1037D495187}" type="datetimeFigureOut">
              <a:rPr lang="en-US" smtClean="0"/>
              <a:t>9/20/2025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946B1-80F1-4A65-8E00-6F95C7EAD8DB}" type="slidenum">
              <a:rPr lang="en-US" smtClean="0"/>
              <a:t>‹#›</a:t>
            </a:fld>
            <a:endParaRPr lang="en-US"/>
          </a:p>
        </p:txBody>
      </p:sp>
    </p:spTree>
    <p:extLst>
      <p:ext uri="{BB962C8B-B14F-4D97-AF65-F5344CB8AC3E}">
        <p14:creationId xmlns:p14="http://schemas.microsoft.com/office/powerpoint/2010/main" val="325349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9A215-EFA9-4179-B62E-A1037D495187}" type="datetimeFigureOut">
              <a:rPr lang="en-US" smtClean="0"/>
              <a:t>9/20/2025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5946B1-80F1-4A65-8E00-6F95C7EAD8DB}" type="slidenum">
              <a:rPr lang="en-US" smtClean="0"/>
              <a:t>‹#›</a:t>
            </a:fld>
            <a:endParaRPr lang="en-US"/>
          </a:p>
        </p:txBody>
      </p:sp>
    </p:spTree>
    <p:extLst>
      <p:ext uri="{BB962C8B-B14F-4D97-AF65-F5344CB8AC3E}">
        <p14:creationId xmlns:p14="http://schemas.microsoft.com/office/powerpoint/2010/main" val="393574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9A215-EFA9-4179-B62E-A1037D495187}"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946B1-80F1-4A65-8E00-6F95C7EAD8DB}" type="slidenum">
              <a:rPr lang="en-US" smtClean="0"/>
              <a:t>‹#›</a:t>
            </a:fld>
            <a:endParaRPr lang="en-US"/>
          </a:p>
        </p:txBody>
      </p:sp>
    </p:spTree>
    <p:extLst>
      <p:ext uri="{BB962C8B-B14F-4D97-AF65-F5344CB8AC3E}">
        <p14:creationId xmlns:p14="http://schemas.microsoft.com/office/powerpoint/2010/main" val="11793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9A215-EFA9-4179-B62E-A1037D495187}"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946B1-80F1-4A65-8E00-6F95C7EAD8DB}" type="slidenum">
              <a:rPr lang="en-US" smtClean="0"/>
              <a:t>‹#›</a:t>
            </a:fld>
            <a:endParaRPr lang="en-US"/>
          </a:p>
        </p:txBody>
      </p:sp>
    </p:spTree>
    <p:extLst>
      <p:ext uri="{BB962C8B-B14F-4D97-AF65-F5344CB8AC3E}">
        <p14:creationId xmlns:p14="http://schemas.microsoft.com/office/powerpoint/2010/main" val="2480276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9A215-EFA9-4179-B62E-A1037D495187}" type="datetimeFigureOut">
              <a:rPr lang="en-US" smtClean="0"/>
              <a:t>9/20/2025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946B1-80F1-4A65-8E00-6F95C7EAD8DB}" type="slidenum">
              <a:rPr lang="en-US" smtClean="0"/>
              <a:t>‹#›</a:t>
            </a:fld>
            <a:endParaRPr lang="en-US"/>
          </a:p>
        </p:txBody>
      </p:sp>
    </p:spTree>
    <p:extLst>
      <p:ext uri="{BB962C8B-B14F-4D97-AF65-F5344CB8AC3E}">
        <p14:creationId xmlns:p14="http://schemas.microsoft.com/office/powerpoint/2010/main" val="327691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2866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3010333" y="212510"/>
            <a:ext cx="6074099" cy="523220"/>
          </a:xfrm>
          <a:prstGeom prst="rect">
            <a:avLst/>
          </a:prstGeom>
          <a:noFill/>
        </p:spPr>
        <p:txBody>
          <a:bodyPr wrap="none" rtlCol="0">
            <a:spAutoFit/>
          </a:bodyPr>
          <a:lstStyle/>
          <a:p>
            <a:pPr algn="ctr"/>
            <a:r>
              <a:rPr lang="en-US" sz="2800" b="1"/>
              <a:t>I. Khái niệm về di truyền và biến dị</a:t>
            </a:r>
          </a:p>
        </p:txBody>
      </p:sp>
      <p:sp>
        <p:nvSpPr>
          <p:cNvPr id="15" name="TextBox 14">
            <a:extLst>
              <a:ext uri="{FF2B5EF4-FFF2-40B4-BE49-F238E27FC236}">
                <a16:creationId xmlns:a16="http://schemas.microsoft.com/office/drawing/2014/main" xmlns="" id="{B379682A-584E-C30E-6D8F-A1D03BE9705C}"/>
              </a:ext>
            </a:extLst>
          </p:cNvPr>
          <p:cNvSpPr txBox="1"/>
          <p:nvPr/>
        </p:nvSpPr>
        <p:spPr>
          <a:xfrm>
            <a:off x="477534" y="1702239"/>
            <a:ext cx="11236931" cy="508601"/>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lang="en-US" sz="2400" kern="0">
                <a:solidFill>
                  <a:prstClr val="black"/>
                </a:solidFill>
              </a:rPr>
              <a:t>Một số đặc điểm của con cái không giống với bố, mẹ được gọi là </a:t>
            </a:r>
            <a:r>
              <a:rPr lang="en-US" sz="2400" b="1" kern="0">
                <a:solidFill>
                  <a:prstClr val="black"/>
                </a:solidFill>
              </a:rPr>
              <a:t>biến dị.</a:t>
            </a:r>
            <a:endParaRPr kumimoji="0" lang="vi-VN" sz="2400" b="1" i="0" u="none" strike="noStrike" kern="0" cap="none" spc="0" normalizeH="0" baseline="0" noProof="0">
              <a:ln>
                <a:noFill/>
              </a:ln>
              <a:solidFill>
                <a:prstClr val="black"/>
              </a:solidFill>
              <a:effectLst/>
              <a:uLnTx/>
              <a:uFillTx/>
            </a:endParaRPr>
          </a:p>
        </p:txBody>
      </p:sp>
      <p:sp>
        <p:nvSpPr>
          <p:cNvPr id="26" name="Rectangle: Rounded Corners 25">
            <a:extLst>
              <a:ext uri="{FF2B5EF4-FFF2-40B4-BE49-F238E27FC236}">
                <a16:creationId xmlns:a16="http://schemas.microsoft.com/office/drawing/2014/main" xmlns="" id="{A7173E10-CD62-C76D-3DFF-90BF021F1FA4}"/>
              </a:ext>
            </a:extLst>
          </p:cNvPr>
          <p:cNvSpPr/>
          <p:nvPr/>
        </p:nvSpPr>
        <p:spPr>
          <a:xfrm>
            <a:off x="5323715" y="1075593"/>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pic>
        <p:nvPicPr>
          <p:cNvPr id="10242" name="Picture 2" descr="Hài hước: Chó mẹ vàng hoe nhưng đẻ ra một bầy chó đốm">
            <a:extLst>
              <a:ext uri="{FF2B5EF4-FFF2-40B4-BE49-F238E27FC236}">
                <a16:creationId xmlns:a16="http://schemas.microsoft.com/office/drawing/2014/main" xmlns="" id="{C788A552-31DF-0ACC-96F3-923EDC372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70" y="2573732"/>
            <a:ext cx="5923343" cy="32514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31AA7A7E-1B53-6ED5-5D14-B5CA63AA8EA9}"/>
              </a:ext>
            </a:extLst>
          </p:cNvPr>
          <p:cNvSpPr txBox="1"/>
          <p:nvPr/>
        </p:nvSpPr>
        <p:spPr>
          <a:xfrm>
            <a:off x="611471" y="5940983"/>
            <a:ext cx="5923342" cy="400110"/>
          </a:xfrm>
          <a:prstGeom prst="rect">
            <a:avLst/>
          </a:prstGeom>
          <a:noFill/>
        </p:spPr>
        <p:txBody>
          <a:bodyPr wrap="square">
            <a:spAutoFit/>
          </a:bodyPr>
          <a:lstStyle>
            <a:defPPr>
              <a:defRPr lang="en-US"/>
            </a:defPPr>
            <a:lvl1pPr>
              <a:defRPr kern="0">
                <a:solidFill>
                  <a:prstClr val="black"/>
                </a:solidFill>
              </a:defRPr>
            </a:lvl1pPr>
          </a:lstStyle>
          <a:p>
            <a:pPr algn="ctr"/>
            <a:r>
              <a:rPr lang="vi-VN" sz="2000"/>
              <a:t>Chó mẹ vàng hoe nhưng đẻ ra một bầy chó đốm</a:t>
            </a:r>
          </a:p>
        </p:txBody>
      </p:sp>
      <p:pic>
        <p:nvPicPr>
          <p:cNvPr id="4" name="Picture 3">
            <a:extLst>
              <a:ext uri="{FF2B5EF4-FFF2-40B4-BE49-F238E27FC236}">
                <a16:creationId xmlns:a16="http://schemas.microsoft.com/office/drawing/2014/main" xmlns="" id="{7DEAEFEF-CC9D-0EBF-61F6-1DE7AD217BC3}"/>
              </a:ext>
            </a:extLst>
          </p:cNvPr>
          <p:cNvPicPr>
            <a:picLocks noChangeAspect="1"/>
          </p:cNvPicPr>
          <p:nvPr/>
        </p:nvPicPr>
        <p:blipFill>
          <a:blip r:embed="rId3"/>
          <a:stretch>
            <a:fillRect/>
          </a:stretch>
        </p:blipFill>
        <p:spPr>
          <a:xfrm>
            <a:off x="7033566" y="2351030"/>
            <a:ext cx="4361418" cy="3474192"/>
          </a:xfrm>
          <a:prstGeom prst="rect">
            <a:avLst/>
          </a:prstGeom>
        </p:spPr>
      </p:pic>
      <p:sp>
        <p:nvSpPr>
          <p:cNvPr id="5" name="TextBox 4">
            <a:extLst>
              <a:ext uri="{FF2B5EF4-FFF2-40B4-BE49-F238E27FC236}">
                <a16:creationId xmlns:a16="http://schemas.microsoft.com/office/drawing/2014/main" xmlns="" id="{E1B2F9E2-FE9B-0395-361D-1BE547A03ED9}"/>
              </a:ext>
            </a:extLst>
          </p:cNvPr>
          <p:cNvSpPr txBox="1"/>
          <p:nvPr/>
        </p:nvSpPr>
        <p:spPr>
          <a:xfrm>
            <a:off x="6597144" y="5940983"/>
            <a:ext cx="5411223" cy="400110"/>
          </a:xfrm>
          <a:prstGeom prst="rect">
            <a:avLst/>
          </a:prstGeom>
          <a:noFill/>
        </p:spPr>
        <p:txBody>
          <a:bodyPr wrap="square">
            <a:spAutoFit/>
          </a:bodyPr>
          <a:lstStyle>
            <a:defPPr>
              <a:defRPr lang="en-US"/>
            </a:defPPr>
            <a:lvl1pPr>
              <a:defRPr kern="0">
                <a:solidFill>
                  <a:prstClr val="black"/>
                </a:solidFill>
              </a:defRPr>
            </a:lvl1pPr>
          </a:lstStyle>
          <a:p>
            <a:pPr algn="ctr"/>
            <a:r>
              <a:rPr lang="en-US" sz="2000"/>
              <a:t>Con sinh ra có màu mắt khác bố mẹ</a:t>
            </a:r>
            <a:endParaRPr lang="vi-VN" sz="2000"/>
          </a:p>
        </p:txBody>
      </p:sp>
    </p:spTree>
    <p:extLst>
      <p:ext uri="{BB962C8B-B14F-4D97-AF65-F5344CB8AC3E}">
        <p14:creationId xmlns:p14="http://schemas.microsoft.com/office/powerpoint/2010/main" val="372836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Genetics - MIT Department of Biology">
            <a:extLst>
              <a:ext uri="{FF2B5EF4-FFF2-40B4-BE49-F238E27FC236}">
                <a16:creationId xmlns:a16="http://schemas.microsoft.com/office/drawing/2014/main" xmlns="" id="{4048A32A-0660-015A-A5BA-F6759A16C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xmlns="" id="{EDD8A11C-F1AC-B30D-D537-16EBB84F71BC}"/>
              </a:ext>
            </a:extLst>
          </p:cNvPr>
          <p:cNvGrpSpPr/>
          <p:nvPr/>
        </p:nvGrpSpPr>
        <p:grpSpPr>
          <a:xfrm>
            <a:off x="370248" y="1549819"/>
            <a:ext cx="7863094" cy="1462652"/>
            <a:chOff x="302930" y="1302987"/>
            <a:chExt cx="7863094" cy="1462652"/>
          </a:xfrm>
        </p:grpSpPr>
        <p:sp>
          <p:nvSpPr>
            <p:cNvPr id="3" name="Rectangle 2">
              <a:extLst>
                <a:ext uri="{FF2B5EF4-FFF2-40B4-BE49-F238E27FC236}">
                  <a16:creationId xmlns:a16="http://schemas.microsoft.com/office/drawing/2014/main" xmlns="" id="{767F5D9C-74E1-5DF4-EAD0-DFB7544BEEA3}"/>
                </a:ext>
              </a:extLst>
            </p:cNvPr>
            <p:cNvSpPr/>
            <p:nvPr/>
          </p:nvSpPr>
          <p:spPr>
            <a:xfrm>
              <a:off x="302930" y="1302987"/>
              <a:ext cx="7863094" cy="1462652"/>
            </a:xfrm>
            <a:prstGeom prst="rect">
              <a:avLst/>
            </a:prstGeom>
            <a:solidFill>
              <a:schemeClr val="bg1">
                <a:lumMod val="95000"/>
                <a:lumOff val="5000"/>
                <a:alpha val="7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B1783651-29AF-1358-9803-36F1A9F1899B}"/>
                </a:ext>
              </a:extLst>
            </p:cNvPr>
            <p:cNvSpPr txBox="1"/>
            <p:nvPr/>
          </p:nvSpPr>
          <p:spPr>
            <a:xfrm>
              <a:off x="392688" y="1526481"/>
              <a:ext cx="7550812" cy="1015663"/>
            </a:xfrm>
            <a:prstGeom prst="rect">
              <a:avLst/>
            </a:prstGeom>
            <a:noFill/>
          </p:spPr>
          <p:txBody>
            <a:bodyPr wrap="square" rtlCol="0">
              <a:spAutoFit/>
            </a:bodyPr>
            <a:lstStyle/>
            <a:p>
              <a:r>
                <a:rPr lang="en-US" sz="6000" b="1"/>
                <a:t> Di truyền học là gì?</a:t>
              </a:r>
            </a:p>
          </p:txBody>
        </p:sp>
      </p:grpSp>
      <p:sp>
        <p:nvSpPr>
          <p:cNvPr id="6" name="AutoShape 6" descr="Genetic Testing Services for Fertility | Serving Nassau &amp; Suffolk">
            <a:extLst>
              <a:ext uri="{FF2B5EF4-FFF2-40B4-BE49-F238E27FC236}">
                <a16:creationId xmlns:a16="http://schemas.microsoft.com/office/drawing/2014/main" xmlns="" id="{64EBE63E-1DF9-F306-FFC9-A4C7513B6B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xmlns="" id="{6430D9FB-3332-688E-D091-4C43678B0920}"/>
              </a:ext>
            </a:extLst>
          </p:cNvPr>
          <p:cNvGrpSpPr/>
          <p:nvPr/>
        </p:nvGrpSpPr>
        <p:grpSpPr>
          <a:xfrm>
            <a:off x="1333266" y="3235965"/>
            <a:ext cx="10312712" cy="3484595"/>
            <a:chOff x="1333266" y="3235965"/>
            <a:chExt cx="10312712" cy="3484595"/>
          </a:xfrm>
        </p:grpSpPr>
        <p:sp>
          <p:nvSpPr>
            <p:cNvPr id="11" name="Explosion: 8 Points 10">
              <a:extLst>
                <a:ext uri="{FF2B5EF4-FFF2-40B4-BE49-F238E27FC236}">
                  <a16:creationId xmlns:a16="http://schemas.microsoft.com/office/drawing/2014/main" xmlns="" id="{552F1FD5-0FD6-39A8-EE05-02843B92FA38}"/>
                </a:ext>
              </a:extLst>
            </p:cNvPr>
            <p:cNvSpPr/>
            <p:nvPr/>
          </p:nvSpPr>
          <p:spPr>
            <a:xfrm>
              <a:off x="1333266" y="3235965"/>
              <a:ext cx="10312712" cy="3484595"/>
            </a:xfrm>
            <a:prstGeom prst="irregularSeal1">
              <a:avLst/>
            </a:prstGeom>
            <a:solidFill>
              <a:schemeClr val="accent1">
                <a:lumMod val="50000"/>
                <a:alpha val="77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B4A70FC9-1E6F-2E75-9D9B-D57C1C34F275}"/>
                </a:ext>
              </a:extLst>
            </p:cNvPr>
            <p:cNvSpPr txBox="1"/>
            <p:nvPr/>
          </p:nvSpPr>
          <p:spPr>
            <a:xfrm>
              <a:off x="3382720" y="4322106"/>
              <a:ext cx="5946404" cy="1116652"/>
            </a:xfrm>
            <a:prstGeom prst="rect">
              <a:avLst/>
            </a:prstGeom>
            <a:noFill/>
          </p:spPr>
          <p:txBody>
            <a:bodyPr wrap="square" rtlCol="0">
              <a:spAutoFit/>
            </a:bodyPr>
            <a:lstStyle/>
            <a:p>
              <a:pPr algn="ctr">
                <a:lnSpc>
                  <a:spcPct val="125000"/>
                </a:lnSpc>
              </a:pPr>
              <a:r>
                <a:rPr lang="en-US" sz="2800" b="1" kern="0">
                  <a:solidFill>
                    <a:srgbClr val="FFFF00"/>
                  </a:solidFill>
                </a:rPr>
                <a:t>Là khoa học nghiên cứu về tính di truyền và biến dị ở các sinh vật</a:t>
              </a:r>
            </a:p>
          </p:txBody>
        </p:sp>
      </p:grpSp>
    </p:spTree>
    <p:extLst>
      <p:ext uri="{BB962C8B-B14F-4D97-AF65-F5344CB8AC3E}">
        <p14:creationId xmlns:p14="http://schemas.microsoft.com/office/powerpoint/2010/main" val="7941444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3010333" y="212510"/>
            <a:ext cx="6074099" cy="523220"/>
          </a:xfrm>
          <a:prstGeom prst="rect">
            <a:avLst/>
          </a:prstGeom>
          <a:noFill/>
        </p:spPr>
        <p:txBody>
          <a:bodyPr wrap="none" rtlCol="0">
            <a:spAutoFit/>
          </a:bodyPr>
          <a:lstStyle/>
          <a:p>
            <a:pPr algn="ctr"/>
            <a:r>
              <a:rPr lang="en-US" sz="2800" b="1"/>
              <a:t>I. Khái niệm về di truyền và biến dị</a:t>
            </a:r>
          </a:p>
        </p:txBody>
      </p:sp>
      <p:sp>
        <p:nvSpPr>
          <p:cNvPr id="42" name="Rectangle: Rounded Corners 41">
            <a:extLst>
              <a:ext uri="{FF2B5EF4-FFF2-40B4-BE49-F238E27FC236}">
                <a16:creationId xmlns:a16="http://schemas.microsoft.com/office/drawing/2014/main" xmlns="" id="{61D762D1-46FE-9CBF-B64C-4562108CA24B}"/>
              </a:ext>
            </a:extLst>
          </p:cNvPr>
          <p:cNvSpPr/>
          <p:nvPr/>
        </p:nvSpPr>
        <p:spPr>
          <a:xfrm>
            <a:off x="6055102" y="1507341"/>
            <a:ext cx="5698148" cy="4539336"/>
          </a:xfrm>
          <a:prstGeom prst="roundRect">
            <a:avLst>
              <a:gd name="adj" fmla="val 5212"/>
            </a:avLst>
          </a:prstGeom>
          <a:solidFill>
            <a:srgbClr val="B6C2F6"/>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3" name="Rectangle: Rounded Corners 42">
            <a:extLst>
              <a:ext uri="{FF2B5EF4-FFF2-40B4-BE49-F238E27FC236}">
                <a16:creationId xmlns:a16="http://schemas.microsoft.com/office/drawing/2014/main" xmlns="" id="{1F4942A9-AA3A-1710-1031-D87BE2856D39}"/>
              </a:ext>
            </a:extLst>
          </p:cNvPr>
          <p:cNvSpPr/>
          <p:nvPr/>
        </p:nvSpPr>
        <p:spPr>
          <a:xfrm>
            <a:off x="6019333" y="1657115"/>
            <a:ext cx="5789330" cy="4254613"/>
          </a:xfrm>
          <a:prstGeom prst="roundRect">
            <a:avLst>
              <a:gd name="adj" fmla="val 3172"/>
            </a:avLst>
          </a:prstGeom>
          <a:solidFill>
            <a:sysClr val="window" lastClr="FFFFFF"/>
          </a:solidFill>
          <a:ln w="19050" cap="flat" cmpd="sng" algn="ctr">
            <a:solidFill>
              <a:srgbClr val="20386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4" name="TextBox 43">
            <a:extLst>
              <a:ext uri="{FF2B5EF4-FFF2-40B4-BE49-F238E27FC236}">
                <a16:creationId xmlns:a16="http://schemas.microsoft.com/office/drawing/2014/main" xmlns="" id="{CDEC942B-A901-225C-2E24-0E219C1CDDF7}"/>
              </a:ext>
            </a:extLst>
          </p:cNvPr>
          <p:cNvSpPr txBox="1"/>
          <p:nvPr/>
        </p:nvSpPr>
        <p:spPr>
          <a:xfrm>
            <a:off x="6091950" y="1794126"/>
            <a:ext cx="5644095" cy="4117602"/>
          </a:xfrm>
          <a:prstGeom prst="rect">
            <a:avLst/>
          </a:prstGeom>
          <a:noFill/>
        </p:spPr>
        <p:txBody>
          <a:bodyPr wrap="square" rtlCol="0">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en-US" sz="22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200" b="0" i="0" u="none" strike="noStrike" kern="0" cap="none" spc="0" normalizeH="0" baseline="0" noProof="0">
                <a:ln>
                  <a:noFill/>
                </a:ln>
                <a:solidFill>
                  <a:prstClr val="black"/>
                </a:solidFill>
                <a:effectLst/>
                <a:uLnTx/>
                <a:uFillTx/>
              </a:rPr>
              <a:t>Mọi cơ thể đều được cấu tạo từ tế bào</a:t>
            </a:r>
            <a:r>
              <a:rPr kumimoji="0" lang="en-US" sz="2200" b="0" i="0" u="none" strike="noStrike" kern="0" cap="none" spc="0" normalizeH="0" baseline="0" noProof="0">
                <a:ln>
                  <a:noFill/>
                </a:ln>
                <a:solidFill>
                  <a:prstClr val="black"/>
                </a:solidFill>
                <a:effectLst/>
                <a:uLnTx/>
                <a:uFillTx/>
              </a:rPr>
              <a:t>.</a:t>
            </a:r>
            <a:r>
              <a:rPr kumimoji="0" lang="vi-VN" sz="2200" b="0" i="0" u="none" strike="noStrike" kern="0" cap="none" spc="0" normalizeH="0" baseline="0" noProof="0">
                <a:ln>
                  <a:noFill/>
                </a:ln>
                <a:solidFill>
                  <a:prstClr val="black"/>
                </a:solidFill>
                <a:effectLst/>
                <a:uLnTx/>
                <a:uFillTx/>
              </a:rPr>
              <a:t> </a:t>
            </a:r>
            <a:endParaRPr kumimoji="0" lang="en-US" sz="2200" b="0" i="0" u="none" strike="noStrike" kern="0" cap="none" spc="0" normalizeH="0" baseline="0" noProof="0">
              <a:ln>
                <a:noFill/>
              </a:ln>
              <a:solidFill>
                <a:prstClr val="black"/>
              </a:solidFill>
              <a:effectLst/>
              <a:uLnTx/>
              <a:uFillTx/>
            </a:endParaRPr>
          </a:p>
          <a:p>
            <a:pPr marL="0" marR="0" lvl="0" indent="0" algn="just" defTabSz="914400" eaLnBrk="1" fontAlgn="auto" latinLnBrk="0" hangingPunct="1">
              <a:lnSpc>
                <a:spcPct val="120000"/>
              </a:lnSpc>
              <a:spcBef>
                <a:spcPts val="0"/>
              </a:spcBef>
              <a:spcAft>
                <a:spcPts val="0"/>
              </a:spcAft>
              <a:buClrTx/>
              <a:buSzTx/>
              <a:buFontTx/>
              <a:buNone/>
              <a:tabLst/>
              <a:defRPr/>
            </a:pPr>
            <a:r>
              <a:rPr lang="en-US" sz="2200" kern="0">
                <a:solidFill>
                  <a:prstClr val="black"/>
                </a:solidFill>
                <a:latin typeface="Times New Roman" panose="02020603050405020304" pitchFamily="18" charset="0"/>
                <a:cs typeface="Times New Roman" panose="02020603050405020304" pitchFamily="18" charset="0"/>
              </a:rPr>
              <a:t>●</a:t>
            </a:r>
            <a:r>
              <a:rPr lang="en-US" sz="2200" kern="0">
                <a:solidFill>
                  <a:prstClr val="black"/>
                </a:solidFill>
              </a:rPr>
              <a:t> N</a:t>
            </a:r>
            <a:r>
              <a:rPr kumimoji="0" lang="vi-VN" sz="2200" b="0" i="0" u="none" strike="noStrike" kern="0" cap="none" spc="0" normalizeH="0" baseline="0" noProof="0">
                <a:ln>
                  <a:noFill/>
                </a:ln>
                <a:solidFill>
                  <a:prstClr val="black"/>
                </a:solidFill>
                <a:effectLst/>
                <a:uLnTx/>
                <a:uFillTx/>
              </a:rPr>
              <a:t>hân tế bào chứa nhiễm sắc thể là trung tâm điều khiển mọi hoạt động của tế bào</a:t>
            </a:r>
            <a:r>
              <a:rPr kumimoji="0" lang="en-US" sz="2200" b="0" i="0" u="none" strike="noStrike" kern="0" cap="none" spc="0" normalizeH="0" baseline="0" noProof="0">
                <a:ln>
                  <a:noFill/>
                </a:ln>
                <a:solidFill>
                  <a:prstClr val="black"/>
                </a:solidFill>
                <a:effectLst/>
                <a:uLnTx/>
                <a:uFillTx/>
              </a:rPr>
              <a:t>.</a:t>
            </a:r>
            <a:r>
              <a:rPr kumimoji="0" lang="vi-VN" sz="2200" b="0" i="0" u="none" strike="noStrike" kern="0" cap="none" spc="0" normalizeH="0" baseline="0" noProof="0">
                <a:ln>
                  <a:noFill/>
                </a:ln>
                <a:solidFill>
                  <a:prstClr val="black"/>
                </a:solidFill>
                <a:effectLst/>
                <a:uLnTx/>
                <a:uFillTx/>
              </a:rPr>
              <a:t> </a:t>
            </a:r>
            <a:endParaRPr kumimoji="0" lang="en-US" sz="2200" b="0" i="0" u="none" strike="noStrike" kern="0" cap="none" spc="0" normalizeH="0" baseline="0" noProof="0">
              <a:ln>
                <a:noFill/>
              </a:ln>
              <a:solidFill>
                <a:prstClr val="black"/>
              </a:solidFill>
              <a:effectLst/>
              <a:uLnTx/>
              <a:uFillTx/>
            </a:endParaRPr>
          </a:p>
          <a:p>
            <a:pPr marL="0" marR="0" lvl="0" indent="0" algn="just" defTabSz="914400" eaLnBrk="1" fontAlgn="auto" latinLnBrk="0" hangingPunct="1">
              <a:lnSpc>
                <a:spcPct val="120000"/>
              </a:lnSpc>
              <a:spcBef>
                <a:spcPts val="0"/>
              </a:spcBef>
              <a:spcAft>
                <a:spcPts val="0"/>
              </a:spcAft>
              <a:buClrTx/>
              <a:buSzTx/>
              <a:buFontTx/>
              <a:buNone/>
              <a:tabLst/>
              <a:defRPr/>
            </a:pPr>
            <a:r>
              <a:rPr lang="en-US" sz="2200" kern="0">
                <a:solidFill>
                  <a:prstClr val="black"/>
                </a:solidFill>
                <a:latin typeface="Times New Roman" panose="02020603050405020304" pitchFamily="18" charset="0"/>
                <a:cs typeface="Times New Roman" panose="02020603050405020304" pitchFamily="18" charset="0"/>
              </a:rPr>
              <a:t>● </a:t>
            </a:r>
            <a:r>
              <a:rPr kumimoji="0" lang="vi-VN" sz="2200" b="0" i="0" u="none" strike="noStrike" kern="0" cap="none" spc="0" normalizeH="0" baseline="0" noProof="0">
                <a:ln>
                  <a:noFill/>
                </a:ln>
                <a:solidFill>
                  <a:prstClr val="black"/>
                </a:solidFill>
                <a:effectLst/>
                <a:uLnTx/>
                <a:uFillTx/>
              </a:rPr>
              <a:t>DNA là thành phần cấu tạo nên nhiễm sắc thể, các đoạn DNA mang thông tin di truyền mã hoá cho một sản phẩm nhất định nào đó được gọi là gene.</a:t>
            </a:r>
            <a:endParaRPr kumimoji="0" lang="en-US" sz="2200" b="0" i="0" u="none" strike="noStrike" kern="0" cap="none" spc="0" normalizeH="0" baseline="0" noProof="0">
              <a:ln>
                <a:noFill/>
              </a:ln>
              <a:solidFill>
                <a:prstClr val="black"/>
              </a:solidFill>
              <a:effectLst/>
              <a:uLnTx/>
              <a:uFillTx/>
            </a:endParaRPr>
          </a:p>
          <a:p>
            <a:pPr marL="0" marR="0" lvl="0" indent="0" algn="just" defTabSz="914400" eaLnBrk="1" fontAlgn="auto" latinLnBrk="0" hangingPunct="1">
              <a:lnSpc>
                <a:spcPct val="120000"/>
              </a:lnSpc>
              <a:spcBef>
                <a:spcPts val="0"/>
              </a:spcBef>
              <a:spcAft>
                <a:spcPts val="0"/>
              </a:spcAft>
              <a:buClrTx/>
              <a:buSzTx/>
              <a:buFontTx/>
              <a:buNone/>
              <a:tabLst/>
              <a:defRPr/>
            </a:pPr>
            <a:r>
              <a:rPr kumimoji="0" lang="en-US" sz="22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200" b="0" i="0" u="none" strike="noStrike" kern="0" cap="none" spc="0" normalizeH="0" baseline="0" noProof="0">
                <a:ln>
                  <a:noFill/>
                </a:ln>
                <a:solidFill>
                  <a:prstClr val="black"/>
                </a:solidFill>
                <a:effectLst/>
                <a:uLnTx/>
                <a:uFillTx/>
              </a:rPr>
              <a:t>Nhờ khả năng di truyền của gene mà các đặc điểm của bố, mẹ được truyền lại cho thế hệ con. </a:t>
            </a:r>
            <a:endParaRPr kumimoji="0" lang="en-US" sz="2200" b="0" i="0" u="none" strike="noStrike" kern="0" cap="none" spc="0" normalizeH="0" baseline="0" noProof="0">
              <a:ln>
                <a:noFill/>
              </a:ln>
              <a:solidFill>
                <a:prstClr val="black"/>
              </a:solidFill>
              <a:effectLst/>
              <a:uLnTx/>
              <a:uFillTx/>
            </a:endParaRPr>
          </a:p>
        </p:txBody>
      </p:sp>
      <p:grpSp>
        <p:nvGrpSpPr>
          <p:cNvPr id="49" name="Group 48">
            <a:extLst>
              <a:ext uri="{FF2B5EF4-FFF2-40B4-BE49-F238E27FC236}">
                <a16:creationId xmlns:a16="http://schemas.microsoft.com/office/drawing/2014/main" xmlns="" id="{D60DFD1F-A160-0DE9-80DA-7A7C6EDA6EC5}"/>
              </a:ext>
            </a:extLst>
          </p:cNvPr>
          <p:cNvGrpSpPr/>
          <p:nvPr/>
        </p:nvGrpSpPr>
        <p:grpSpPr>
          <a:xfrm>
            <a:off x="364638" y="906651"/>
            <a:ext cx="5621035" cy="5535088"/>
            <a:chOff x="364638" y="906651"/>
            <a:chExt cx="5621035" cy="5535088"/>
          </a:xfrm>
        </p:grpSpPr>
        <p:grpSp>
          <p:nvGrpSpPr>
            <p:cNvPr id="48" name="Group 47">
              <a:extLst>
                <a:ext uri="{FF2B5EF4-FFF2-40B4-BE49-F238E27FC236}">
                  <a16:creationId xmlns:a16="http://schemas.microsoft.com/office/drawing/2014/main" xmlns="" id="{3B963785-B222-E66E-D69B-DABA8CAA32B7}"/>
                </a:ext>
              </a:extLst>
            </p:cNvPr>
            <p:cNvGrpSpPr/>
            <p:nvPr/>
          </p:nvGrpSpPr>
          <p:grpSpPr>
            <a:xfrm>
              <a:off x="364638" y="906651"/>
              <a:ext cx="5621035" cy="5535088"/>
              <a:chOff x="364638" y="906651"/>
              <a:chExt cx="5621035" cy="5535088"/>
            </a:xfrm>
          </p:grpSpPr>
          <p:pic>
            <p:nvPicPr>
              <p:cNvPr id="11270" name="Picture 6" descr="Genetic Disorder Research/PowerPoint Slide Project | OER Commons">
                <a:extLst>
                  <a:ext uri="{FF2B5EF4-FFF2-40B4-BE49-F238E27FC236}">
                    <a16:creationId xmlns:a16="http://schemas.microsoft.com/office/drawing/2014/main" xmlns="" id="{D8EE1FCE-9C60-625D-509E-60442BD3A4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638" y="906651"/>
                <a:ext cx="5486400" cy="5535088"/>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xmlns="" id="{D3DE6C1E-00E2-B235-7669-A63AB41D93CA}"/>
                  </a:ext>
                </a:extLst>
              </p:cNvPr>
              <p:cNvSpPr/>
              <p:nvPr/>
            </p:nvSpPr>
            <p:spPr>
              <a:xfrm>
                <a:off x="1797944" y="5867867"/>
                <a:ext cx="1360383" cy="4039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CE956A"/>
                    </a:solidFill>
                  </a:rPr>
                  <a:t>Cơ thể</a:t>
                </a:r>
              </a:p>
            </p:txBody>
          </p:sp>
          <p:sp>
            <p:nvSpPr>
              <p:cNvPr id="46" name="Rectangle 45">
                <a:extLst>
                  <a:ext uri="{FF2B5EF4-FFF2-40B4-BE49-F238E27FC236}">
                    <a16:creationId xmlns:a16="http://schemas.microsoft.com/office/drawing/2014/main" xmlns="" id="{16FEC58B-DCC1-B5A0-98A3-29232B1CAD25}"/>
                  </a:ext>
                </a:extLst>
              </p:cNvPr>
              <p:cNvSpPr/>
              <p:nvPr/>
            </p:nvSpPr>
            <p:spPr>
              <a:xfrm>
                <a:off x="2200298" y="1064167"/>
                <a:ext cx="1360383" cy="4039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2BC7E0"/>
                    </a:solidFill>
                  </a:rPr>
                  <a:t>Tế bào</a:t>
                </a:r>
              </a:p>
            </p:txBody>
          </p:sp>
          <p:sp>
            <p:nvSpPr>
              <p:cNvPr id="47" name="Rectangle 46">
                <a:extLst>
                  <a:ext uri="{FF2B5EF4-FFF2-40B4-BE49-F238E27FC236}">
                    <a16:creationId xmlns:a16="http://schemas.microsoft.com/office/drawing/2014/main" xmlns="" id="{3CC57842-3594-8B2F-9D50-855BA8D15619}"/>
                  </a:ext>
                </a:extLst>
              </p:cNvPr>
              <p:cNvSpPr/>
              <p:nvPr/>
            </p:nvSpPr>
            <p:spPr>
              <a:xfrm>
                <a:off x="3427598" y="2932044"/>
                <a:ext cx="2364033" cy="4039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2F48E1"/>
                    </a:solidFill>
                  </a:rPr>
                  <a:t>Nhiễm sắc thể</a:t>
                </a:r>
              </a:p>
            </p:txBody>
          </p:sp>
          <p:sp>
            <p:nvSpPr>
              <p:cNvPr id="50" name="Rectangle 49">
                <a:extLst>
                  <a:ext uri="{FF2B5EF4-FFF2-40B4-BE49-F238E27FC236}">
                    <a16:creationId xmlns:a16="http://schemas.microsoft.com/office/drawing/2014/main" xmlns="" id="{62AF9D5D-EFCF-BBFF-DF4E-B9EA6C868DF6}"/>
                  </a:ext>
                </a:extLst>
              </p:cNvPr>
              <p:cNvSpPr/>
              <p:nvPr/>
            </p:nvSpPr>
            <p:spPr>
              <a:xfrm>
                <a:off x="3621640" y="5834664"/>
                <a:ext cx="2364033" cy="4039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DNA</a:t>
                </a:r>
              </a:p>
            </p:txBody>
          </p:sp>
        </p:grpSp>
        <p:pic>
          <p:nvPicPr>
            <p:cNvPr id="11272" name="Picture 8" descr="Dna strand in many colors Royalty Free Vector Image">
              <a:extLst>
                <a:ext uri="{FF2B5EF4-FFF2-40B4-BE49-F238E27FC236}">
                  <a16:creationId xmlns:a16="http://schemas.microsoft.com/office/drawing/2014/main" xmlns="" id="{8D7C9EA4-A56C-7045-6ADB-48D05007422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463"/>
            <a:stretch/>
          </p:blipFill>
          <p:spPr bwMode="auto">
            <a:xfrm rot="9369789">
              <a:off x="2942348" y="3715405"/>
              <a:ext cx="2518403" cy="21690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2439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 calcmode="lin" valueType="num">
                                      <p:cBhvr additive="base">
                                        <p:cTn id="7"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xEl>
                                              <p:pRg st="1" end="1"/>
                                            </p:txEl>
                                          </p:spTgt>
                                        </p:tgtEl>
                                        <p:attrNameLst>
                                          <p:attrName>style.visibility</p:attrName>
                                        </p:attrNameLst>
                                      </p:cBhvr>
                                      <p:to>
                                        <p:strVal val="visible"/>
                                      </p:to>
                                    </p:set>
                                    <p:anim calcmode="lin" valueType="num">
                                      <p:cBhvr additive="base">
                                        <p:cTn id="13"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
                                            <p:txEl>
                                              <p:pRg st="2" end="2"/>
                                            </p:txEl>
                                          </p:spTgt>
                                        </p:tgtEl>
                                        <p:attrNameLst>
                                          <p:attrName>style.visibility</p:attrName>
                                        </p:attrNameLst>
                                      </p:cBhvr>
                                      <p:to>
                                        <p:strVal val="visible"/>
                                      </p:to>
                                    </p:set>
                                    <p:anim calcmode="lin" valueType="num">
                                      <p:cBhvr additive="base">
                                        <p:cTn id="19"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
                                            <p:txEl>
                                              <p:pRg st="3" end="3"/>
                                            </p:txEl>
                                          </p:spTgt>
                                        </p:tgtEl>
                                        <p:attrNameLst>
                                          <p:attrName>style.visibility</p:attrName>
                                        </p:attrNameLst>
                                      </p:cBhvr>
                                      <p:to>
                                        <p:strVal val="visible"/>
                                      </p:to>
                                    </p:set>
                                    <p:anim calcmode="lin" valueType="num">
                                      <p:cBhvr additive="base">
                                        <p:cTn id="25"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3010333" y="212510"/>
            <a:ext cx="6074099" cy="523220"/>
          </a:xfrm>
          <a:prstGeom prst="rect">
            <a:avLst/>
          </a:prstGeom>
          <a:noFill/>
        </p:spPr>
        <p:txBody>
          <a:bodyPr wrap="none" rtlCol="0">
            <a:spAutoFit/>
          </a:bodyPr>
          <a:lstStyle/>
          <a:p>
            <a:pPr algn="ctr"/>
            <a:r>
              <a:rPr lang="en-US" sz="2800" b="1"/>
              <a:t>I. Khái niệm về di truyền và biến dị</a:t>
            </a:r>
          </a:p>
        </p:txBody>
      </p:sp>
      <p:grpSp>
        <p:nvGrpSpPr>
          <p:cNvPr id="37" name="Group 36">
            <a:extLst>
              <a:ext uri="{FF2B5EF4-FFF2-40B4-BE49-F238E27FC236}">
                <a16:creationId xmlns:a16="http://schemas.microsoft.com/office/drawing/2014/main" xmlns="" id="{EDDB6416-3052-86E0-6369-4F7D5E6C266F}"/>
              </a:ext>
            </a:extLst>
          </p:cNvPr>
          <p:cNvGrpSpPr/>
          <p:nvPr/>
        </p:nvGrpSpPr>
        <p:grpSpPr>
          <a:xfrm>
            <a:off x="58252" y="1290628"/>
            <a:ext cx="8440620" cy="4638947"/>
            <a:chOff x="58252" y="1290628"/>
            <a:chExt cx="8440620" cy="4638947"/>
          </a:xfrm>
        </p:grpSpPr>
        <p:pic>
          <p:nvPicPr>
            <p:cNvPr id="11266" name="Picture 2" descr="Cells Become Zombies When the Ends of Their Chromosomes are Damaged – a  Tactic Both Helpful and Harmful for Health - UPMC &amp; Pitt Health Sciences  News Blog">
              <a:extLst>
                <a:ext uri="{FF2B5EF4-FFF2-40B4-BE49-F238E27FC236}">
                  <a16:creationId xmlns:a16="http://schemas.microsoft.com/office/drawing/2014/main" xmlns="" id="{74BD6C79-DEB8-F8F7-ED2A-F3D095DEDA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79" b="11329"/>
            <a:stretch/>
          </p:blipFill>
          <p:spPr bwMode="auto">
            <a:xfrm>
              <a:off x="58252" y="1290628"/>
              <a:ext cx="8440620" cy="463894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xmlns="" id="{08EB1EA6-14D1-34BE-406F-CE20BD6D9F21}"/>
                </a:ext>
              </a:extLst>
            </p:cNvPr>
            <p:cNvSpPr/>
            <p:nvPr/>
          </p:nvSpPr>
          <p:spPr>
            <a:xfrm>
              <a:off x="841472" y="1452942"/>
              <a:ext cx="1211720" cy="40390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Tế bào</a:t>
              </a:r>
            </a:p>
          </p:txBody>
        </p:sp>
        <p:sp>
          <p:nvSpPr>
            <p:cNvPr id="32" name="Rectangle 31">
              <a:extLst>
                <a:ext uri="{FF2B5EF4-FFF2-40B4-BE49-F238E27FC236}">
                  <a16:creationId xmlns:a16="http://schemas.microsoft.com/office/drawing/2014/main" xmlns="" id="{45EA5280-BF19-F58C-8F49-B0B24DB67F61}"/>
                </a:ext>
              </a:extLst>
            </p:cNvPr>
            <p:cNvSpPr/>
            <p:nvPr/>
          </p:nvSpPr>
          <p:spPr>
            <a:xfrm>
              <a:off x="423540" y="4061506"/>
              <a:ext cx="2047584" cy="40390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Nhân tế bào</a:t>
              </a:r>
            </a:p>
          </p:txBody>
        </p:sp>
        <p:sp>
          <p:nvSpPr>
            <p:cNvPr id="34" name="Rectangle 33">
              <a:extLst>
                <a:ext uri="{FF2B5EF4-FFF2-40B4-BE49-F238E27FC236}">
                  <a16:creationId xmlns:a16="http://schemas.microsoft.com/office/drawing/2014/main" xmlns="" id="{7BC7860A-B556-F96A-51F5-FAFF35B1779F}"/>
                </a:ext>
              </a:extLst>
            </p:cNvPr>
            <p:cNvSpPr/>
            <p:nvPr/>
          </p:nvSpPr>
          <p:spPr>
            <a:xfrm>
              <a:off x="4799196" y="2429014"/>
              <a:ext cx="2286001" cy="40390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2">
                      <a:lumMod val="75000"/>
                    </a:schemeClr>
                  </a:solidFill>
                </a:rPr>
                <a:t>Nhiễm sắc thể</a:t>
              </a:r>
            </a:p>
          </p:txBody>
        </p:sp>
      </p:grpSp>
      <p:grpSp>
        <p:nvGrpSpPr>
          <p:cNvPr id="38" name="Group 37">
            <a:extLst>
              <a:ext uri="{FF2B5EF4-FFF2-40B4-BE49-F238E27FC236}">
                <a16:creationId xmlns:a16="http://schemas.microsoft.com/office/drawing/2014/main" xmlns="" id="{AD32CC59-C397-DD9E-3B97-CAAB0D39FF31}"/>
              </a:ext>
            </a:extLst>
          </p:cNvPr>
          <p:cNvGrpSpPr/>
          <p:nvPr/>
        </p:nvGrpSpPr>
        <p:grpSpPr>
          <a:xfrm>
            <a:off x="1419283" y="5929575"/>
            <a:ext cx="6013723" cy="430887"/>
            <a:chOff x="3691259" y="5929513"/>
            <a:chExt cx="6013723" cy="430887"/>
          </a:xfrm>
        </p:grpSpPr>
        <p:sp>
          <p:nvSpPr>
            <p:cNvPr id="39" name="TextBox 38">
              <a:extLst>
                <a:ext uri="{FF2B5EF4-FFF2-40B4-BE49-F238E27FC236}">
                  <a16:creationId xmlns:a16="http://schemas.microsoft.com/office/drawing/2014/main" xmlns="" id="{7470881A-0F6E-9171-45AD-AF8107F1F37E}"/>
                </a:ext>
              </a:extLst>
            </p:cNvPr>
            <p:cNvSpPr txBox="1"/>
            <p:nvPr/>
          </p:nvSpPr>
          <p:spPr>
            <a:xfrm>
              <a:off x="4549556" y="5929513"/>
              <a:ext cx="5155426" cy="430887"/>
            </a:xfrm>
            <a:prstGeom prst="rect">
              <a:avLst/>
            </a:prstGeom>
            <a:noFill/>
          </p:spPr>
          <p:txBody>
            <a:bodyPr wrap="square" rtlCol="0">
              <a:spAutoFit/>
            </a:bodyPr>
            <a:lstStyle/>
            <a:p>
              <a:pPr algn="ctr"/>
              <a:r>
                <a:rPr lang="en-US" sz="2200">
                  <a:solidFill>
                    <a:schemeClr val="bg1"/>
                  </a:solidFill>
                </a:rPr>
                <a:t>Sơ đồ mối quan hệ từ gene đến tế bào </a:t>
              </a:r>
            </a:p>
          </p:txBody>
        </p:sp>
        <p:sp>
          <p:nvSpPr>
            <p:cNvPr id="40" name="Rectangle: Rounded Corners 39">
              <a:extLst>
                <a:ext uri="{FF2B5EF4-FFF2-40B4-BE49-F238E27FC236}">
                  <a16:creationId xmlns:a16="http://schemas.microsoft.com/office/drawing/2014/main" xmlns="" id="{9A364249-46C2-47F0-BDF7-771CB9AE3D29}"/>
                </a:ext>
              </a:extLst>
            </p:cNvPr>
            <p:cNvSpPr/>
            <p:nvPr/>
          </p:nvSpPr>
          <p:spPr>
            <a:xfrm>
              <a:off x="3691259" y="5956564"/>
              <a:ext cx="858297" cy="40194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Hình</a:t>
              </a:r>
            </a:p>
          </p:txBody>
        </p:sp>
      </p:grpSp>
      <p:grpSp>
        <p:nvGrpSpPr>
          <p:cNvPr id="4" name="Group 3">
            <a:extLst>
              <a:ext uri="{FF2B5EF4-FFF2-40B4-BE49-F238E27FC236}">
                <a16:creationId xmlns:a16="http://schemas.microsoft.com/office/drawing/2014/main" xmlns="" id="{9C95FFB5-1C3E-9448-AB95-EC1C32214B6A}"/>
              </a:ext>
            </a:extLst>
          </p:cNvPr>
          <p:cNvGrpSpPr/>
          <p:nvPr/>
        </p:nvGrpSpPr>
        <p:grpSpPr>
          <a:xfrm>
            <a:off x="7212068" y="1354661"/>
            <a:ext cx="4787328" cy="2554120"/>
            <a:chOff x="1965788" y="2168371"/>
            <a:chExt cx="7305865" cy="2554120"/>
          </a:xfrm>
        </p:grpSpPr>
        <p:sp>
          <p:nvSpPr>
            <p:cNvPr id="5" name="Rectangle: Rounded Corners 4">
              <a:extLst>
                <a:ext uri="{FF2B5EF4-FFF2-40B4-BE49-F238E27FC236}">
                  <a16:creationId xmlns:a16="http://schemas.microsoft.com/office/drawing/2014/main" xmlns="" id="{91B361FF-D2AE-C3BB-12C9-6BA400C4CDF2}"/>
                </a:ext>
              </a:extLst>
            </p:cNvPr>
            <p:cNvSpPr/>
            <p:nvPr/>
          </p:nvSpPr>
          <p:spPr>
            <a:xfrm>
              <a:off x="1965788" y="2168371"/>
              <a:ext cx="7305865" cy="2554120"/>
            </a:xfrm>
            <a:prstGeom prst="roundRect">
              <a:avLst>
                <a:gd name="adj" fmla="val 11121"/>
              </a:avLst>
            </a:prstGeom>
            <a:solidFill>
              <a:schemeClr val="accent2">
                <a:lumMod val="20000"/>
                <a:lumOff val="80000"/>
              </a:schemeClr>
            </a:solidFill>
            <a:ln w="57150" cap="flat" cmpd="sng" algn="ctr">
              <a:solidFill>
                <a:schemeClr val="accent2">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xmlns="" id="{0B85DD9E-01EA-C40B-F920-90E234036051}"/>
                </a:ext>
              </a:extLst>
            </p:cNvPr>
            <p:cNvSpPr txBox="1"/>
            <p:nvPr/>
          </p:nvSpPr>
          <p:spPr>
            <a:xfrm>
              <a:off x="2091565" y="2302481"/>
              <a:ext cx="7054311" cy="2267544"/>
            </a:xfrm>
            <a:prstGeom prst="rect">
              <a:avLst/>
            </a:prstGeom>
            <a:noFill/>
          </p:spPr>
          <p:txBody>
            <a:bodyPr wrap="square" rtlCol="0">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rPr>
                <a:t>Hiện tượng di truyền và biến dị do nhân tố di truyền nằm trong tế bào (sau này gọi là gene) quy định, do đó </a:t>
              </a:r>
              <a:r>
                <a:rPr kumimoji="0" lang="vi-VN" sz="2400" b="1" i="0" u="none" strike="noStrike" kern="0" cap="none" spc="0" normalizeH="0" baseline="0" noProof="0">
                  <a:ln>
                    <a:noFill/>
                  </a:ln>
                  <a:solidFill>
                    <a:prstClr val="black"/>
                  </a:solidFill>
                  <a:effectLst/>
                  <a:uLnTx/>
                  <a:uFillTx/>
                </a:rPr>
                <a:t>gene</a:t>
              </a:r>
              <a:r>
                <a:rPr kumimoji="0" lang="vi-VN" sz="2400" i="0" u="none" strike="noStrike" kern="0" cap="none" spc="0" normalizeH="0" baseline="0" noProof="0">
                  <a:ln>
                    <a:noFill/>
                  </a:ln>
                  <a:solidFill>
                    <a:prstClr val="black"/>
                  </a:solidFill>
                  <a:effectLst/>
                  <a:uLnTx/>
                  <a:uFillTx/>
                </a:rPr>
                <a:t> được xem là trung tâm của di truyền họ</a:t>
              </a:r>
              <a:r>
                <a:rPr kumimoji="0" lang="en-US" sz="2400" i="0" u="none" strike="noStrike" kern="0" cap="none" spc="0" normalizeH="0" baseline="0" noProof="0">
                  <a:ln>
                    <a:noFill/>
                  </a:ln>
                  <a:solidFill>
                    <a:prstClr val="black"/>
                  </a:solidFill>
                  <a:effectLst/>
                  <a:uLnTx/>
                  <a:uFillTx/>
                </a:rPr>
                <a:t>c.</a:t>
              </a:r>
              <a:endParaRPr kumimoji="0" lang="vi-VN" sz="240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221523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grpSp>
        <p:nvGrpSpPr>
          <p:cNvPr id="16" name="Group 15">
            <a:extLst>
              <a:ext uri="{FF2B5EF4-FFF2-40B4-BE49-F238E27FC236}">
                <a16:creationId xmlns:a16="http://schemas.microsoft.com/office/drawing/2014/main" xmlns="" id="{4173C091-5334-206B-D447-9CA12B98FA4D}"/>
              </a:ext>
            </a:extLst>
          </p:cNvPr>
          <p:cNvGrpSpPr/>
          <p:nvPr/>
        </p:nvGrpSpPr>
        <p:grpSpPr>
          <a:xfrm>
            <a:off x="779597" y="932917"/>
            <a:ext cx="3500692" cy="5457158"/>
            <a:chOff x="779597" y="932917"/>
            <a:chExt cx="3500692" cy="5457158"/>
          </a:xfrm>
        </p:grpSpPr>
        <p:pic>
          <p:nvPicPr>
            <p:cNvPr id="1026" name="Picture 2" descr="Religious Scientists: abbot Gregor J. Mendel O.S.A. (1822-1884), Father of  Genetics - Vatican Observatory">
              <a:extLst>
                <a:ext uri="{FF2B5EF4-FFF2-40B4-BE49-F238E27FC236}">
                  <a16:creationId xmlns:a16="http://schemas.microsoft.com/office/drawing/2014/main" xmlns="" id="{75B94E81-29C6-8625-6343-CE11BB7E0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598" y="932917"/>
              <a:ext cx="3500691" cy="45896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8EC5ED67-6F9B-5ADF-CB36-A4BFAAD8FDE7}"/>
                </a:ext>
              </a:extLst>
            </p:cNvPr>
            <p:cNvSpPr txBox="1"/>
            <p:nvPr/>
          </p:nvSpPr>
          <p:spPr>
            <a:xfrm>
              <a:off x="779597" y="5522593"/>
              <a:ext cx="3500691" cy="867482"/>
            </a:xfrm>
            <a:prstGeom prst="rect">
              <a:avLst/>
            </a:prstGeom>
            <a:noFill/>
          </p:spPr>
          <p:txBody>
            <a:bodyPr wrap="square" rtlCol="0">
              <a:spAutoFit/>
            </a:bodyPr>
            <a:lstStyle/>
            <a:p>
              <a:pPr algn="ctr">
                <a:lnSpc>
                  <a:spcPct val="120000"/>
                </a:lnSpc>
              </a:pPr>
              <a:r>
                <a:rPr lang="en-US" sz="2200" b="1">
                  <a:solidFill>
                    <a:schemeClr val="bg1"/>
                  </a:solidFill>
                </a:rPr>
                <a:t>Grego Johann Medel </a:t>
              </a:r>
            </a:p>
            <a:p>
              <a:pPr algn="ctr">
                <a:lnSpc>
                  <a:spcPct val="120000"/>
                </a:lnSpc>
              </a:pPr>
              <a:r>
                <a:rPr lang="en-US" sz="2200">
                  <a:solidFill>
                    <a:schemeClr val="bg1"/>
                  </a:solidFill>
                </a:rPr>
                <a:t>(1822 – 1884)</a:t>
              </a:r>
            </a:p>
          </p:txBody>
        </p:sp>
      </p:grpSp>
      <p:sp>
        <p:nvSpPr>
          <p:cNvPr id="17" name="AutoShape 6">
            <a:extLst>
              <a:ext uri="{FF2B5EF4-FFF2-40B4-BE49-F238E27FC236}">
                <a16:creationId xmlns:a16="http://schemas.microsoft.com/office/drawing/2014/main" xmlns="" id="{617C30A4-C6C4-9941-FD4C-8A417C62ABF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 name="Group 19">
            <a:extLst>
              <a:ext uri="{FF2B5EF4-FFF2-40B4-BE49-F238E27FC236}">
                <a16:creationId xmlns:a16="http://schemas.microsoft.com/office/drawing/2014/main" xmlns="" id="{C65E2E93-BC69-9A6E-F728-3BAB77D081E4}"/>
              </a:ext>
            </a:extLst>
          </p:cNvPr>
          <p:cNvGrpSpPr/>
          <p:nvPr/>
        </p:nvGrpSpPr>
        <p:grpSpPr>
          <a:xfrm>
            <a:off x="4740295" y="875044"/>
            <a:ext cx="6672107" cy="5232685"/>
            <a:chOff x="4740295" y="875044"/>
            <a:chExt cx="6672107" cy="5232685"/>
          </a:xfrm>
        </p:grpSpPr>
        <p:pic>
          <p:nvPicPr>
            <p:cNvPr id="18" name="Picture 17">
              <a:extLst>
                <a:ext uri="{FF2B5EF4-FFF2-40B4-BE49-F238E27FC236}">
                  <a16:creationId xmlns:a16="http://schemas.microsoft.com/office/drawing/2014/main" xmlns="" id="{90FC5C75-F56E-FC87-4A7E-47C820EB76C5}"/>
                </a:ext>
              </a:extLst>
            </p:cNvPr>
            <p:cNvPicPr>
              <a:picLocks noChangeAspect="1"/>
            </p:cNvPicPr>
            <p:nvPr/>
          </p:nvPicPr>
          <p:blipFill>
            <a:blip r:embed="rId3"/>
            <a:stretch>
              <a:fillRect/>
            </a:stretch>
          </p:blipFill>
          <p:spPr>
            <a:xfrm>
              <a:off x="4740295" y="875044"/>
              <a:ext cx="6672107" cy="4892540"/>
            </a:xfrm>
            <a:prstGeom prst="rect">
              <a:avLst/>
            </a:prstGeom>
          </p:spPr>
        </p:pic>
        <p:sp>
          <p:nvSpPr>
            <p:cNvPr id="19" name="TextBox 18">
              <a:extLst>
                <a:ext uri="{FF2B5EF4-FFF2-40B4-BE49-F238E27FC236}">
                  <a16:creationId xmlns:a16="http://schemas.microsoft.com/office/drawing/2014/main" xmlns="" id="{26032E41-1910-AB1B-7B34-0C4C4D43999B}"/>
                </a:ext>
              </a:extLst>
            </p:cNvPr>
            <p:cNvSpPr txBox="1"/>
            <p:nvPr/>
          </p:nvSpPr>
          <p:spPr>
            <a:xfrm>
              <a:off x="6443726" y="5646512"/>
              <a:ext cx="3500691" cy="461217"/>
            </a:xfrm>
            <a:prstGeom prst="rect">
              <a:avLst/>
            </a:prstGeom>
            <a:noFill/>
          </p:spPr>
          <p:txBody>
            <a:bodyPr wrap="square" rtlCol="0">
              <a:spAutoFit/>
            </a:bodyPr>
            <a:lstStyle/>
            <a:p>
              <a:pPr algn="ctr">
                <a:lnSpc>
                  <a:spcPct val="120000"/>
                </a:lnSpc>
              </a:pPr>
              <a:r>
                <a:rPr lang="en-US" sz="2200" b="1">
                  <a:solidFill>
                    <a:schemeClr val="bg1"/>
                  </a:solidFill>
                </a:rPr>
                <a:t>Đậu Hà Lan</a:t>
              </a:r>
              <a:endParaRPr lang="en-US" sz="2200">
                <a:solidFill>
                  <a:schemeClr val="bg1"/>
                </a:solidFill>
              </a:endParaRPr>
            </a:p>
          </p:txBody>
        </p:sp>
      </p:grpSp>
      <p:grpSp>
        <p:nvGrpSpPr>
          <p:cNvPr id="2" name="Group 1">
            <a:extLst>
              <a:ext uri="{FF2B5EF4-FFF2-40B4-BE49-F238E27FC236}">
                <a16:creationId xmlns:a16="http://schemas.microsoft.com/office/drawing/2014/main" xmlns="" id="{9EAFD413-6F85-B56A-BB6D-12392AAB540C}"/>
              </a:ext>
            </a:extLst>
          </p:cNvPr>
          <p:cNvGrpSpPr/>
          <p:nvPr/>
        </p:nvGrpSpPr>
        <p:grpSpPr>
          <a:xfrm>
            <a:off x="0" y="6529389"/>
            <a:ext cx="12192000" cy="328611"/>
            <a:chOff x="0" y="6529389"/>
            <a:chExt cx="12192000" cy="328611"/>
          </a:xfrm>
        </p:grpSpPr>
        <p:sp>
          <p:nvSpPr>
            <p:cNvPr id="3" name="Rectangle 2">
              <a:extLst>
                <a:ext uri="{FF2B5EF4-FFF2-40B4-BE49-F238E27FC236}">
                  <a16:creationId xmlns:a16="http://schemas.microsoft.com/office/drawing/2014/main" xmlns="" id="{984600D6-4822-3AFB-4B8F-D72E2EA406B4}"/>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16A50F8A-8F3C-6177-8897-137F7D72FA43}"/>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200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endelian Genetics — Principles of Inheritance &amp; 3 Laws - Expii">
            <a:extLst>
              <a:ext uri="{FF2B5EF4-FFF2-40B4-BE49-F238E27FC236}">
                <a16:creationId xmlns:a16="http://schemas.microsoft.com/office/drawing/2014/main" xmlns="" id="{24404AB9-220D-E2D7-1465-E61A6FED30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9326" y="-12864"/>
            <a:ext cx="6870864" cy="687086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Gregor Johann Mendel: A man far ahead of his times - Frontline">
            <a:extLst>
              <a:ext uri="{FF2B5EF4-FFF2-40B4-BE49-F238E27FC236}">
                <a16:creationId xmlns:a16="http://schemas.microsoft.com/office/drawing/2014/main" xmlns="" id="{D9500052-7997-D1C5-9316-C6E686826C1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xmlns="" id="{0ED726BA-B732-4C25-9F2D-8758338F2CE8}"/>
              </a:ext>
            </a:extLst>
          </p:cNvPr>
          <p:cNvSpPr txBox="1"/>
          <p:nvPr/>
        </p:nvSpPr>
        <p:spPr>
          <a:xfrm>
            <a:off x="179787" y="1227367"/>
            <a:ext cx="4981244" cy="5539080"/>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Đó chính là linh mục </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Gregor Mendel</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Sau khi học hết bậc Trung học, do hoàn cảnh gia đình khó khăn, </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Mendel</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vào học ở trường dòng tại thành phố Brunơ – quê hương ông (nay thuộc Cộng hoà Séc) và sau 4 năm đã trở thành linh mục (năm 1847). Thuở đó, tu viện có lệ các thầy dòng phải dạy học các môn khoa học cho các trường của thành phố, do đó </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Mendel</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được cử đi học Đại học ở Viên (1851-1853). Khi trở về Brunơ, ông vừa tham gia dạy học vừa nghiên cứu khoa học. Men</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del </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tiến hành thí nghiệm chủ yếu ở đậu Hà Lan từ năm 1856 đến năm 1863 trên mảnh vườn nhỏ trong tu viện. Các kết quả nghiên cứu này đã giúp Men</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del</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phát hiện ra các quy luật di truyền và đã được công bố chính thức vào năm 1866.</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Do hạn chế của khoa học đương thời nên người ta chưa hiểu được giá trị phát minh của Men</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del</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Đến năm 1900, các quy luật Men</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del</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được các nhà khoa học khác tái phát hiện cũng bằng thực nghiệm và năm đó được xem là năm Di truyền học chính thức ra đời.</a:t>
            </a:r>
            <a:endPar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0" name="Group 9">
            <a:extLst>
              <a:ext uri="{FF2B5EF4-FFF2-40B4-BE49-F238E27FC236}">
                <a16:creationId xmlns:a16="http://schemas.microsoft.com/office/drawing/2014/main" xmlns="" id="{1B23836A-9D29-E942-B3A5-A92164CBC02F}"/>
              </a:ext>
            </a:extLst>
          </p:cNvPr>
          <p:cNvGrpSpPr/>
          <p:nvPr/>
        </p:nvGrpSpPr>
        <p:grpSpPr>
          <a:xfrm>
            <a:off x="225278" y="57990"/>
            <a:ext cx="3084514" cy="1169377"/>
            <a:chOff x="786259" y="57990"/>
            <a:chExt cx="3084514" cy="1169377"/>
          </a:xfrm>
        </p:grpSpPr>
        <p:sp>
          <p:nvSpPr>
            <p:cNvPr id="4" name="AutoShape 19">
              <a:extLst>
                <a:ext uri="{FF2B5EF4-FFF2-40B4-BE49-F238E27FC236}">
                  <a16:creationId xmlns:a16="http://schemas.microsoft.com/office/drawing/2014/main" xmlns="" id="{959D7694-F39A-4963-5845-2F6AC3ABB54F}"/>
                </a:ext>
              </a:extLst>
            </p:cNvPr>
            <p:cNvSpPr>
              <a:spLocks noChangeArrowheads="1"/>
            </p:cNvSpPr>
            <p:nvPr/>
          </p:nvSpPr>
          <p:spPr bwMode="auto">
            <a:xfrm>
              <a:off x="1257258" y="598848"/>
              <a:ext cx="2613515" cy="495401"/>
            </a:xfrm>
            <a:prstGeom prst="roundRect">
              <a:avLst>
                <a:gd name="adj" fmla="val 50000"/>
              </a:avLst>
            </a:prstGeom>
            <a:gradFill rotWithShape="1">
              <a:gsLst>
                <a:gs pos="0">
                  <a:schemeClr val="accent1">
                    <a:lumMod val="75000"/>
                  </a:schemeClr>
                </a:gs>
                <a:gs pos="50000">
                  <a:srgbClr val="DA74CB"/>
                </a:gs>
                <a:gs pos="100000">
                  <a:schemeClr val="accent1">
                    <a:lumMod val="75000"/>
                  </a:schemeClr>
                </a:gs>
              </a:gsLst>
              <a:lin ang="5400000" scaled="1"/>
            </a:gradFill>
            <a:ln>
              <a:noFill/>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a:ea typeface="+mn-ea"/>
                  <a:cs typeface="+mn-cs"/>
                </a:rPr>
                <a:t>Em có biết</a:t>
              </a:r>
            </a:p>
          </p:txBody>
        </p:sp>
        <p:pic>
          <p:nvPicPr>
            <p:cNvPr id="2050" name="Picture 2" descr="Download Light, Light Bulb, On. Royalty-Free Vector Graphic - Pixabay">
              <a:extLst>
                <a:ext uri="{FF2B5EF4-FFF2-40B4-BE49-F238E27FC236}">
                  <a16:creationId xmlns:a16="http://schemas.microsoft.com/office/drawing/2014/main" xmlns="" id="{EA6821B5-E495-B94E-799A-8321D1A225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259" y="57990"/>
              <a:ext cx="941998" cy="11693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4609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grpSp>
        <p:nvGrpSpPr>
          <p:cNvPr id="4" name="Group 3">
            <a:extLst>
              <a:ext uri="{FF2B5EF4-FFF2-40B4-BE49-F238E27FC236}">
                <a16:creationId xmlns:a16="http://schemas.microsoft.com/office/drawing/2014/main" xmlns="" id="{4C80C8C8-D30F-A968-F6B8-8B32FEC955B9}"/>
              </a:ext>
            </a:extLst>
          </p:cNvPr>
          <p:cNvGrpSpPr/>
          <p:nvPr/>
        </p:nvGrpSpPr>
        <p:grpSpPr>
          <a:xfrm>
            <a:off x="1747825" y="1493462"/>
            <a:ext cx="3176558" cy="1267444"/>
            <a:chOff x="330979" y="1914577"/>
            <a:chExt cx="3176558" cy="1267444"/>
          </a:xfrm>
        </p:grpSpPr>
        <p:pic>
          <p:nvPicPr>
            <p:cNvPr id="2050" name="Picture 2" descr="8.1 Mendel's Experiments – Concepts of Biology – 1st Canadian Edition">
              <a:extLst>
                <a:ext uri="{FF2B5EF4-FFF2-40B4-BE49-F238E27FC236}">
                  <a16:creationId xmlns:a16="http://schemas.microsoft.com/office/drawing/2014/main" xmlns="" id="{F2D03479-6373-AA39-AB24-75A9C9415C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53" r="51571" b="87994"/>
            <a:stretch/>
          </p:blipFill>
          <p:spPr bwMode="auto">
            <a:xfrm>
              <a:off x="330979" y="1914577"/>
              <a:ext cx="3071374" cy="8233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25C0F60B-1C24-27C9-4FD6-E60DD3636AD3}"/>
                </a:ext>
              </a:extLst>
            </p:cNvPr>
            <p:cNvSpPr txBox="1"/>
            <p:nvPr/>
          </p:nvSpPr>
          <p:spPr>
            <a:xfrm>
              <a:off x="378990" y="2720804"/>
              <a:ext cx="905133" cy="461217"/>
            </a:xfrm>
            <a:prstGeom prst="rect">
              <a:avLst/>
            </a:prstGeom>
            <a:noFill/>
          </p:spPr>
          <p:txBody>
            <a:bodyPr wrap="square" rtlCol="0">
              <a:spAutoFit/>
            </a:bodyPr>
            <a:lstStyle/>
            <a:p>
              <a:pPr algn="ctr">
                <a:lnSpc>
                  <a:spcPct val="120000"/>
                </a:lnSpc>
              </a:pPr>
              <a:r>
                <a:rPr lang="en-US" sz="2200">
                  <a:solidFill>
                    <a:schemeClr val="bg1"/>
                  </a:solidFill>
                </a:rPr>
                <a:t>Tròn </a:t>
              </a:r>
            </a:p>
          </p:txBody>
        </p:sp>
        <p:sp>
          <p:nvSpPr>
            <p:cNvPr id="3" name="TextBox 2">
              <a:extLst>
                <a:ext uri="{FF2B5EF4-FFF2-40B4-BE49-F238E27FC236}">
                  <a16:creationId xmlns:a16="http://schemas.microsoft.com/office/drawing/2014/main" xmlns="" id="{E2AA7478-FB9A-1A35-75FB-099AE9396225}"/>
                </a:ext>
              </a:extLst>
            </p:cNvPr>
            <p:cNvSpPr txBox="1"/>
            <p:nvPr/>
          </p:nvSpPr>
          <p:spPr>
            <a:xfrm>
              <a:off x="1833008" y="2719582"/>
              <a:ext cx="1674529" cy="461217"/>
            </a:xfrm>
            <a:prstGeom prst="rect">
              <a:avLst/>
            </a:prstGeom>
            <a:noFill/>
          </p:spPr>
          <p:txBody>
            <a:bodyPr wrap="square" rtlCol="0">
              <a:spAutoFit/>
            </a:bodyPr>
            <a:lstStyle/>
            <a:p>
              <a:pPr algn="ctr">
                <a:lnSpc>
                  <a:spcPct val="120000"/>
                </a:lnSpc>
              </a:pPr>
              <a:r>
                <a:rPr lang="en-US" sz="2200">
                  <a:solidFill>
                    <a:schemeClr val="bg1"/>
                  </a:solidFill>
                </a:rPr>
                <a:t>Nhăn nheo</a:t>
              </a:r>
            </a:p>
          </p:txBody>
        </p:sp>
      </p:grpSp>
      <p:grpSp>
        <p:nvGrpSpPr>
          <p:cNvPr id="6" name="Group 5">
            <a:extLst>
              <a:ext uri="{FF2B5EF4-FFF2-40B4-BE49-F238E27FC236}">
                <a16:creationId xmlns:a16="http://schemas.microsoft.com/office/drawing/2014/main" xmlns="" id="{AE3613EA-09A3-653B-5FE1-0F64C613085F}"/>
              </a:ext>
            </a:extLst>
          </p:cNvPr>
          <p:cNvGrpSpPr/>
          <p:nvPr/>
        </p:nvGrpSpPr>
        <p:grpSpPr>
          <a:xfrm>
            <a:off x="1721919" y="3374153"/>
            <a:ext cx="3224243" cy="1347432"/>
            <a:chOff x="3647782" y="1851742"/>
            <a:chExt cx="3224243" cy="1347432"/>
          </a:xfrm>
        </p:grpSpPr>
        <p:pic>
          <p:nvPicPr>
            <p:cNvPr id="2052" name="Picture 4" descr="8.1 Mendel's Experiments – Concepts of Biology – 1st Canadian Edition">
              <a:extLst>
                <a:ext uri="{FF2B5EF4-FFF2-40B4-BE49-F238E27FC236}">
                  <a16:creationId xmlns:a16="http://schemas.microsoft.com/office/drawing/2014/main" xmlns="" id="{D0445F59-AF89-980C-4983-4AF1894A8B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38" t="17655" r="54551" b="68507"/>
            <a:stretch/>
          </p:blipFill>
          <p:spPr bwMode="auto">
            <a:xfrm>
              <a:off x="3896017" y="1851742"/>
              <a:ext cx="2687102" cy="9490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17B91DC5-8BCE-749C-32BE-05032EE1D57A}"/>
                </a:ext>
              </a:extLst>
            </p:cNvPr>
            <p:cNvSpPr txBox="1"/>
            <p:nvPr/>
          </p:nvSpPr>
          <p:spPr>
            <a:xfrm>
              <a:off x="3647782" y="2737957"/>
              <a:ext cx="3224243" cy="461217"/>
            </a:xfrm>
            <a:prstGeom prst="rect">
              <a:avLst/>
            </a:prstGeom>
            <a:noFill/>
          </p:spPr>
          <p:txBody>
            <a:bodyPr wrap="square" rtlCol="0">
              <a:spAutoFit/>
            </a:bodyPr>
            <a:lstStyle/>
            <a:p>
              <a:pPr algn="ctr">
                <a:lnSpc>
                  <a:spcPct val="120000"/>
                </a:lnSpc>
              </a:pPr>
              <a:r>
                <a:rPr lang="en-US" sz="2200">
                  <a:solidFill>
                    <a:schemeClr val="bg1"/>
                  </a:solidFill>
                </a:rPr>
                <a:t>Màu vàng       Màu xanh</a:t>
              </a:r>
            </a:p>
          </p:txBody>
        </p:sp>
      </p:grpSp>
      <p:grpSp>
        <p:nvGrpSpPr>
          <p:cNvPr id="13" name="Group 12">
            <a:extLst>
              <a:ext uri="{FF2B5EF4-FFF2-40B4-BE49-F238E27FC236}">
                <a16:creationId xmlns:a16="http://schemas.microsoft.com/office/drawing/2014/main" xmlns="" id="{763D4BAF-009B-F383-5C3A-8D93AD04C596}"/>
              </a:ext>
            </a:extLst>
          </p:cNvPr>
          <p:cNvGrpSpPr/>
          <p:nvPr/>
        </p:nvGrpSpPr>
        <p:grpSpPr>
          <a:xfrm>
            <a:off x="1747825" y="5155527"/>
            <a:ext cx="3316803" cy="1284597"/>
            <a:chOff x="330979" y="3305125"/>
            <a:chExt cx="3316803" cy="1284597"/>
          </a:xfrm>
        </p:grpSpPr>
        <p:pic>
          <p:nvPicPr>
            <p:cNvPr id="2054" name="Picture 6" descr="8.1 Mendel's Experiments – Concepts of Biology – 1st Canadian Edition">
              <a:extLst>
                <a:ext uri="{FF2B5EF4-FFF2-40B4-BE49-F238E27FC236}">
                  <a16:creationId xmlns:a16="http://schemas.microsoft.com/office/drawing/2014/main" xmlns="" id="{657ABB92-BC02-96F8-9899-CA4971E71D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53" t="39055" r="51571" b="48939"/>
            <a:stretch/>
          </p:blipFill>
          <p:spPr bwMode="auto">
            <a:xfrm>
              <a:off x="437566" y="3305125"/>
              <a:ext cx="3071374" cy="8233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A9F230A2-A84B-2554-1FB3-2FE87439B8CB}"/>
                </a:ext>
              </a:extLst>
            </p:cNvPr>
            <p:cNvSpPr txBox="1"/>
            <p:nvPr/>
          </p:nvSpPr>
          <p:spPr>
            <a:xfrm>
              <a:off x="330979" y="4128505"/>
              <a:ext cx="3316803" cy="461217"/>
            </a:xfrm>
            <a:prstGeom prst="rect">
              <a:avLst/>
            </a:prstGeom>
            <a:noFill/>
          </p:spPr>
          <p:txBody>
            <a:bodyPr wrap="square" rtlCol="0">
              <a:spAutoFit/>
            </a:bodyPr>
            <a:lstStyle/>
            <a:p>
              <a:pPr algn="ctr">
                <a:lnSpc>
                  <a:spcPct val="120000"/>
                </a:lnSpc>
              </a:pPr>
              <a:r>
                <a:rPr lang="en-US" sz="2200">
                  <a:solidFill>
                    <a:schemeClr val="bg1"/>
                  </a:solidFill>
                </a:rPr>
                <a:t>Hoa tím         Hoa trắng </a:t>
              </a:r>
            </a:p>
          </p:txBody>
        </p:sp>
      </p:grpSp>
      <p:sp>
        <p:nvSpPr>
          <p:cNvPr id="15" name="TextBox 14">
            <a:extLst>
              <a:ext uri="{FF2B5EF4-FFF2-40B4-BE49-F238E27FC236}">
                <a16:creationId xmlns:a16="http://schemas.microsoft.com/office/drawing/2014/main" xmlns="" id="{94B768EE-1494-417F-BBE2-BB032F42478A}"/>
              </a:ext>
            </a:extLst>
          </p:cNvPr>
          <p:cNvSpPr txBox="1"/>
          <p:nvPr/>
        </p:nvSpPr>
        <p:spPr>
          <a:xfrm>
            <a:off x="427832" y="932918"/>
            <a:ext cx="2588174" cy="461345"/>
          </a:xfrm>
          <a:prstGeom prst="rect">
            <a:avLst/>
          </a:prstGeom>
          <a:noFill/>
        </p:spPr>
        <p:txBody>
          <a:bodyPr wrap="square" rtlCol="0">
            <a:spAutoFit/>
          </a:bodyPr>
          <a:lstStyle/>
          <a:p>
            <a:pPr>
              <a:lnSpc>
                <a:spcPct val="120000"/>
              </a:lnSpc>
            </a:pPr>
            <a:r>
              <a:rPr lang="en-US" sz="2200" b="1">
                <a:solidFill>
                  <a:schemeClr val="accent1">
                    <a:lumMod val="75000"/>
                  </a:schemeClr>
                </a:solidFill>
                <a:sym typeface="Wingdings" panose="05000000000000000000" pitchFamily="2" charset="2"/>
              </a:rPr>
              <a:t> </a:t>
            </a:r>
            <a:r>
              <a:rPr lang="en-US" sz="2200" b="1">
                <a:solidFill>
                  <a:schemeClr val="accent1">
                    <a:lumMod val="75000"/>
                  </a:schemeClr>
                </a:solidFill>
              </a:rPr>
              <a:t>Hình dạng hạt</a:t>
            </a:r>
          </a:p>
        </p:txBody>
      </p:sp>
      <p:sp>
        <p:nvSpPr>
          <p:cNvPr id="21" name="TextBox 20">
            <a:extLst>
              <a:ext uri="{FF2B5EF4-FFF2-40B4-BE49-F238E27FC236}">
                <a16:creationId xmlns:a16="http://schemas.microsoft.com/office/drawing/2014/main" xmlns="" id="{0AE7B9DD-0506-2206-9005-39B8434A2BF5}"/>
              </a:ext>
            </a:extLst>
          </p:cNvPr>
          <p:cNvSpPr txBox="1"/>
          <p:nvPr/>
        </p:nvSpPr>
        <p:spPr>
          <a:xfrm>
            <a:off x="427832" y="2912936"/>
            <a:ext cx="2316854" cy="461217"/>
          </a:xfrm>
          <a:prstGeom prst="rect">
            <a:avLst/>
          </a:prstGeom>
          <a:noFill/>
        </p:spPr>
        <p:txBody>
          <a:bodyPr wrap="square" rtlCol="0">
            <a:spAutoFit/>
          </a:bodyPr>
          <a:lstStyle/>
          <a:p>
            <a:pPr>
              <a:lnSpc>
                <a:spcPct val="120000"/>
              </a:lnSpc>
            </a:pPr>
            <a:r>
              <a:rPr lang="en-US" sz="2200" b="1">
                <a:solidFill>
                  <a:schemeClr val="accent1">
                    <a:lumMod val="75000"/>
                  </a:schemeClr>
                </a:solidFill>
                <a:sym typeface="Wingdings" panose="05000000000000000000" pitchFamily="2" charset="2"/>
              </a:rPr>
              <a:t> </a:t>
            </a:r>
            <a:r>
              <a:rPr lang="en-US" sz="2200" b="1">
                <a:solidFill>
                  <a:schemeClr val="accent1">
                    <a:lumMod val="75000"/>
                  </a:schemeClr>
                </a:solidFill>
              </a:rPr>
              <a:t>Màu hạt</a:t>
            </a:r>
          </a:p>
        </p:txBody>
      </p:sp>
      <p:sp>
        <p:nvSpPr>
          <p:cNvPr id="22" name="TextBox 21">
            <a:extLst>
              <a:ext uri="{FF2B5EF4-FFF2-40B4-BE49-F238E27FC236}">
                <a16:creationId xmlns:a16="http://schemas.microsoft.com/office/drawing/2014/main" xmlns="" id="{8860BAF5-5FCD-E217-0C25-DF218374ADAB}"/>
              </a:ext>
            </a:extLst>
          </p:cNvPr>
          <p:cNvSpPr txBox="1"/>
          <p:nvPr/>
        </p:nvSpPr>
        <p:spPr>
          <a:xfrm>
            <a:off x="427832" y="4756080"/>
            <a:ext cx="2588174" cy="461345"/>
          </a:xfrm>
          <a:prstGeom prst="rect">
            <a:avLst/>
          </a:prstGeom>
          <a:noFill/>
        </p:spPr>
        <p:txBody>
          <a:bodyPr wrap="square" rtlCol="0">
            <a:spAutoFit/>
          </a:bodyPr>
          <a:lstStyle/>
          <a:p>
            <a:pPr>
              <a:lnSpc>
                <a:spcPct val="120000"/>
              </a:lnSpc>
            </a:pPr>
            <a:r>
              <a:rPr lang="en-US" sz="2200" b="1">
                <a:solidFill>
                  <a:schemeClr val="accent1">
                    <a:lumMod val="75000"/>
                  </a:schemeClr>
                </a:solidFill>
                <a:sym typeface="Wingdings" panose="05000000000000000000" pitchFamily="2" charset="2"/>
              </a:rPr>
              <a:t> </a:t>
            </a:r>
            <a:r>
              <a:rPr lang="en-US" sz="2200" b="1">
                <a:solidFill>
                  <a:schemeClr val="accent1">
                    <a:lumMod val="75000"/>
                  </a:schemeClr>
                </a:solidFill>
              </a:rPr>
              <a:t>Màu hoa</a:t>
            </a:r>
          </a:p>
        </p:txBody>
      </p:sp>
      <p:grpSp>
        <p:nvGrpSpPr>
          <p:cNvPr id="25" name="Group 24">
            <a:extLst>
              <a:ext uri="{FF2B5EF4-FFF2-40B4-BE49-F238E27FC236}">
                <a16:creationId xmlns:a16="http://schemas.microsoft.com/office/drawing/2014/main" xmlns="" id="{1EDC926A-4C21-E091-8EE1-F1ED0D5F5500}"/>
              </a:ext>
            </a:extLst>
          </p:cNvPr>
          <p:cNvGrpSpPr/>
          <p:nvPr/>
        </p:nvGrpSpPr>
        <p:grpSpPr>
          <a:xfrm>
            <a:off x="5985675" y="1140520"/>
            <a:ext cx="3225644" cy="1622207"/>
            <a:chOff x="5665914" y="1378586"/>
            <a:chExt cx="3225644" cy="1622207"/>
          </a:xfrm>
        </p:grpSpPr>
        <p:pic>
          <p:nvPicPr>
            <p:cNvPr id="2058" name="Picture 10" descr="8.1 Mendel's Experiments – Concepts of Biology – 1st Canadian Edition">
              <a:extLst>
                <a:ext uri="{FF2B5EF4-FFF2-40B4-BE49-F238E27FC236}">
                  <a16:creationId xmlns:a16="http://schemas.microsoft.com/office/drawing/2014/main" xmlns="" id="{D18A8330-558F-8BEF-1B9A-728EC1EBB7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85" t="77554" r="52931" b="3514"/>
            <a:stretch/>
          </p:blipFill>
          <p:spPr bwMode="auto">
            <a:xfrm>
              <a:off x="6001467" y="1378586"/>
              <a:ext cx="2869902" cy="123234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xmlns="" id="{1AF316C3-4483-539B-E1AB-8FCEC922EC98}"/>
                </a:ext>
              </a:extLst>
            </p:cNvPr>
            <p:cNvSpPr txBox="1"/>
            <p:nvPr/>
          </p:nvSpPr>
          <p:spPr>
            <a:xfrm>
              <a:off x="5665914" y="2539576"/>
              <a:ext cx="3225644" cy="461217"/>
            </a:xfrm>
            <a:prstGeom prst="rect">
              <a:avLst/>
            </a:prstGeom>
            <a:noFill/>
          </p:spPr>
          <p:txBody>
            <a:bodyPr wrap="square" rtlCol="0">
              <a:spAutoFit/>
            </a:bodyPr>
            <a:lstStyle/>
            <a:p>
              <a:pPr algn="ctr">
                <a:lnSpc>
                  <a:spcPct val="120000"/>
                </a:lnSpc>
              </a:pPr>
              <a:r>
                <a:rPr lang="en-US" sz="2200">
                  <a:solidFill>
                    <a:schemeClr val="bg1"/>
                  </a:solidFill>
                </a:rPr>
                <a:t>Màu vàng      Màu xanh</a:t>
              </a:r>
            </a:p>
          </p:txBody>
        </p:sp>
      </p:grpSp>
      <p:sp>
        <p:nvSpPr>
          <p:cNvPr id="26" name="TextBox 25">
            <a:extLst>
              <a:ext uri="{FF2B5EF4-FFF2-40B4-BE49-F238E27FC236}">
                <a16:creationId xmlns:a16="http://schemas.microsoft.com/office/drawing/2014/main" xmlns="" id="{831E4DDF-83A2-2F55-5E65-60459E1221C9}"/>
              </a:ext>
            </a:extLst>
          </p:cNvPr>
          <p:cNvSpPr txBox="1"/>
          <p:nvPr/>
        </p:nvSpPr>
        <p:spPr>
          <a:xfrm>
            <a:off x="5289725" y="932917"/>
            <a:ext cx="2609953" cy="461345"/>
          </a:xfrm>
          <a:prstGeom prst="rect">
            <a:avLst/>
          </a:prstGeom>
          <a:noFill/>
        </p:spPr>
        <p:txBody>
          <a:bodyPr wrap="square" rtlCol="0">
            <a:spAutoFit/>
          </a:bodyPr>
          <a:lstStyle/>
          <a:p>
            <a:pPr>
              <a:lnSpc>
                <a:spcPct val="120000"/>
              </a:lnSpc>
            </a:pPr>
            <a:r>
              <a:rPr lang="en-US" sz="2200" b="1">
                <a:solidFill>
                  <a:schemeClr val="accent1">
                    <a:lumMod val="75000"/>
                  </a:schemeClr>
                </a:solidFill>
                <a:sym typeface="Wingdings" panose="05000000000000000000" pitchFamily="2" charset="2"/>
              </a:rPr>
              <a:t> </a:t>
            </a:r>
            <a:r>
              <a:rPr lang="en-US" sz="2200" b="1">
                <a:solidFill>
                  <a:schemeClr val="accent1">
                    <a:lumMod val="75000"/>
                  </a:schemeClr>
                </a:solidFill>
              </a:rPr>
              <a:t>Màu vỏ</a:t>
            </a:r>
          </a:p>
        </p:txBody>
      </p:sp>
      <p:grpSp>
        <p:nvGrpSpPr>
          <p:cNvPr id="29" name="Group 28">
            <a:extLst>
              <a:ext uri="{FF2B5EF4-FFF2-40B4-BE49-F238E27FC236}">
                <a16:creationId xmlns:a16="http://schemas.microsoft.com/office/drawing/2014/main" xmlns="" id="{08E40FF8-A3AA-98E8-DC00-0237547936D7}"/>
              </a:ext>
            </a:extLst>
          </p:cNvPr>
          <p:cNvGrpSpPr/>
          <p:nvPr/>
        </p:nvGrpSpPr>
        <p:grpSpPr>
          <a:xfrm>
            <a:off x="6043169" y="3273447"/>
            <a:ext cx="3603929" cy="1448137"/>
            <a:chOff x="5723408" y="3393703"/>
            <a:chExt cx="3603929" cy="1448137"/>
          </a:xfrm>
        </p:grpSpPr>
        <p:pic>
          <p:nvPicPr>
            <p:cNvPr id="2056" name="Picture 8" descr="8.1 Mendel's Experiments – Concepts of Biology – 1st Canadian Edition">
              <a:extLst>
                <a:ext uri="{FF2B5EF4-FFF2-40B4-BE49-F238E27FC236}">
                  <a16:creationId xmlns:a16="http://schemas.microsoft.com/office/drawing/2014/main" xmlns="" id="{CB647BE5-2362-59CD-3332-39666CE6BA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73" t="56360" r="53452" b="25971"/>
            <a:stretch/>
          </p:blipFill>
          <p:spPr bwMode="auto">
            <a:xfrm>
              <a:off x="5994843" y="3393703"/>
              <a:ext cx="2784850" cy="109868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xmlns="" id="{3B65D356-5C7C-256B-FA12-17F561CA1EE0}"/>
                </a:ext>
              </a:extLst>
            </p:cNvPr>
            <p:cNvSpPr txBox="1"/>
            <p:nvPr/>
          </p:nvSpPr>
          <p:spPr>
            <a:xfrm>
              <a:off x="5723408" y="4380623"/>
              <a:ext cx="3603929" cy="461217"/>
            </a:xfrm>
            <a:prstGeom prst="rect">
              <a:avLst/>
            </a:prstGeom>
            <a:noFill/>
          </p:spPr>
          <p:txBody>
            <a:bodyPr wrap="square" rtlCol="0">
              <a:spAutoFit/>
            </a:bodyPr>
            <a:lstStyle/>
            <a:p>
              <a:pPr algn="ctr">
                <a:lnSpc>
                  <a:spcPct val="120000"/>
                </a:lnSpc>
              </a:pPr>
              <a:r>
                <a:rPr lang="en-US" sz="2200">
                  <a:solidFill>
                    <a:schemeClr val="bg1"/>
                  </a:solidFill>
                </a:rPr>
                <a:t>Phồng lên      Dẹp, cằn cõi</a:t>
              </a:r>
            </a:p>
          </p:txBody>
        </p:sp>
      </p:grpSp>
      <p:sp>
        <p:nvSpPr>
          <p:cNvPr id="30" name="TextBox 29">
            <a:extLst>
              <a:ext uri="{FF2B5EF4-FFF2-40B4-BE49-F238E27FC236}">
                <a16:creationId xmlns:a16="http://schemas.microsoft.com/office/drawing/2014/main" xmlns="" id="{2F7DEC8F-C75C-6509-C93D-51FC34923C45}"/>
              </a:ext>
            </a:extLst>
          </p:cNvPr>
          <p:cNvSpPr txBox="1"/>
          <p:nvPr/>
        </p:nvSpPr>
        <p:spPr>
          <a:xfrm>
            <a:off x="5289725" y="2909043"/>
            <a:ext cx="2609953" cy="461345"/>
          </a:xfrm>
          <a:prstGeom prst="rect">
            <a:avLst/>
          </a:prstGeom>
          <a:noFill/>
        </p:spPr>
        <p:txBody>
          <a:bodyPr wrap="square" rtlCol="0">
            <a:spAutoFit/>
          </a:bodyPr>
          <a:lstStyle/>
          <a:p>
            <a:pPr>
              <a:lnSpc>
                <a:spcPct val="120000"/>
              </a:lnSpc>
            </a:pPr>
            <a:r>
              <a:rPr lang="en-US" sz="2200" b="1">
                <a:solidFill>
                  <a:schemeClr val="accent1">
                    <a:lumMod val="75000"/>
                  </a:schemeClr>
                </a:solidFill>
                <a:sym typeface="Wingdings" panose="05000000000000000000" pitchFamily="2" charset="2"/>
              </a:rPr>
              <a:t> </a:t>
            </a:r>
            <a:r>
              <a:rPr lang="en-US" sz="2200" b="1">
                <a:solidFill>
                  <a:schemeClr val="accent1">
                    <a:lumMod val="75000"/>
                  </a:schemeClr>
                </a:solidFill>
              </a:rPr>
              <a:t>Hình dạng vỏ</a:t>
            </a:r>
          </a:p>
        </p:txBody>
      </p:sp>
      <p:sp>
        <p:nvSpPr>
          <p:cNvPr id="34" name="Right Brace 33">
            <a:extLst>
              <a:ext uri="{FF2B5EF4-FFF2-40B4-BE49-F238E27FC236}">
                <a16:creationId xmlns:a16="http://schemas.microsoft.com/office/drawing/2014/main" xmlns="" id="{86112C49-C1CA-63E9-70EB-0B010B083A14}"/>
              </a:ext>
            </a:extLst>
          </p:cNvPr>
          <p:cNvSpPr/>
          <p:nvPr/>
        </p:nvSpPr>
        <p:spPr>
          <a:xfrm>
            <a:off x="9699372" y="1161993"/>
            <a:ext cx="855786" cy="3912070"/>
          </a:xfrm>
          <a:prstGeom prst="rightBrace">
            <a:avLst/>
          </a:prstGeom>
          <a:ln w="38100">
            <a:solidFill>
              <a:srgbClr val="C401A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xmlns="" id="{6F22D886-FAD2-DC9E-B283-8A041B00A6A5}"/>
              </a:ext>
            </a:extLst>
          </p:cNvPr>
          <p:cNvSpPr txBox="1"/>
          <p:nvPr/>
        </p:nvSpPr>
        <p:spPr>
          <a:xfrm>
            <a:off x="10668229" y="2458561"/>
            <a:ext cx="1344785" cy="1318934"/>
          </a:xfrm>
          <a:prstGeom prst="flowChartConnector">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20000"/>
              </a:lnSpc>
            </a:pPr>
            <a:r>
              <a:rPr lang="en-US" sz="2400" b="1">
                <a:solidFill>
                  <a:schemeClr val="bg1"/>
                </a:solidFill>
              </a:rPr>
              <a:t>Tính trạng</a:t>
            </a:r>
          </a:p>
        </p:txBody>
      </p:sp>
      <p:sp>
        <p:nvSpPr>
          <p:cNvPr id="37" name="TextBox 36">
            <a:extLst>
              <a:ext uri="{FF2B5EF4-FFF2-40B4-BE49-F238E27FC236}">
                <a16:creationId xmlns:a16="http://schemas.microsoft.com/office/drawing/2014/main" xmlns="" id="{B60EC428-1F90-6E51-6C99-B951B5939841}"/>
              </a:ext>
            </a:extLst>
          </p:cNvPr>
          <p:cNvSpPr txBox="1"/>
          <p:nvPr/>
        </p:nvSpPr>
        <p:spPr>
          <a:xfrm>
            <a:off x="5475703" y="5213418"/>
            <a:ext cx="6518292" cy="966514"/>
          </a:xfrm>
          <a:prstGeom prst="roundRect">
            <a:avLst>
              <a:gd name="adj" fmla="val 13086"/>
            </a:avLst>
          </a:prstGeom>
          <a:solidFill>
            <a:schemeClr val="accent4">
              <a:lumMod val="20000"/>
              <a:lumOff val="80000"/>
            </a:schemeClr>
          </a:solidFill>
          <a:ln>
            <a:solidFill>
              <a:schemeClr val="bg1"/>
            </a:solidFill>
          </a:ln>
        </p:spPr>
        <p:style>
          <a:lnRef idx="3">
            <a:schemeClr val="lt1"/>
          </a:lnRef>
          <a:fillRef idx="1">
            <a:schemeClr val="accent4"/>
          </a:fillRef>
          <a:effectRef idx="1">
            <a:schemeClr val="accent4"/>
          </a:effectRef>
          <a:fontRef idx="minor">
            <a:schemeClr val="lt1"/>
          </a:fontRef>
        </p:style>
        <p:txBody>
          <a:bodyPr wrap="square" rtlCol="0" anchor="ctr">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solidFill>
                  <a:schemeClr val="bg1"/>
                </a:solidFill>
                <a:effectLst/>
                <a:uLnTx/>
                <a:uFillTx/>
                <a:sym typeface="Wingdings" panose="05000000000000000000" pitchFamily="2" charset="2"/>
              </a:rPr>
              <a:t>Trạng thái biểu hiện trái ngược nhau của một loại tính trạng được gọi là </a:t>
            </a:r>
            <a:r>
              <a:rPr kumimoji="0" lang="vi-VN" sz="2200" b="1" i="0" u="none" strike="noStrike" kern="0" cap="none" spc="0" normalizeH="0" baseline="0" noProof="0">
                <a:ln>
                  <a:noFill/>
                </a:ln>
                <a:solidFill>
                  <a:schemeClr val="bg1"/>
                </a:solidFill>
                <a:effectLst/>
                <a:uLnTx/>
                <a:uFillTx/>
                <a:sym typeface="Wingdings" panose="05000000000000000000" pitchFamily="2" charset="2"/>
              </a:rPr>
              <a:t>tính trạng tương phản</a:t>
            </a:r>
            <a:r>
              <a:rPr kumimoji="0" lang="vi-VN" sz="2200" b="0" i="0" u="none" strike="noStrike" kern="0" cap="none" spc="0" normalizeH="0" baseline="0" noProof="0">
                <a:ln>
                  <a:noFill/>
                </a:ln>
                <a:solidFill>
                  <a:schemeClr val="bg1"/>
                </a:solidFill>
                <a:effectLst/>
                <a:uLnTx/>
                <a:uFillTx/>
                <a:sym typeface="Wingdings" panose="05000000000000000000" pitchFamily="2" charset="2"/>
              </a:rPr>
              <a:t>.</a:t>
            </a:r>
            <a:endParaRPr kumimoji="0" lang="en-US" sz="2200" b="0" i="0" u="none" strike="noStrike" kern="0" cap="none" spc="0" normalizeH="0" baseline="0" noProof="0">
              <a:ln>
                <a:noFill/>
              </a:ln>
              <a:solidFill>
                <a:schemeClr val="bg1"/>
              </a:solidFill>
              <a:effectLst/>
              <a:uLnTx/>
              <a:uFillTx/>
            </a:endParaRPr>
          </a:p>
        </p:txBody>
      </p:sp>
      <p:cxnSp>
        <p:nvCxnSpPr>
          <p:cNvPr id="39" name="Straight Connector 38">
            <a:extLst>
              <a:ext uri="{FF2B5EF4-FFF2-40B4-BE49-F238E27FC236}">
                <a16:creationId xmlns:a16="http://schemas.microsoft.com/office/drawing/2014/main" xmlns="" id="{0D704C97-0268-5EAB-0C7C-7545DA960EEF}"/>
              </a:ext>
            </a:extLst>
          </p:cNvPr>
          <p:cNvCxnSpPr/>
          <p:nvPr/>
        </p:nvCxnSpPr>
        <p:spPr>
          <a:xfrm>
            <a:off x="5131251" y="1014820"/>
            <a:ext cx="0" cy="5282309"/>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93F95ECB-2D18-D644-3F0B-003698AEAF8E}"/>
              </a:ext>
            </a:extLst>
          </p:cNvPr>
          <p:cNvCxnSpPr/>
          <p:nvPr/>
        </p:nvCxnSpPr>
        <p:spPr>
          <a:xfrm>
            <a:off x="427832" y="2821737"/>
            <a:ext cx="9164953"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003D1314-D24E-8733-D2CD-2076CFB77528}"/>
              </a:ext>
            </a:extLst>
          </p:cNvPr>
          <p:cNvCxnSpPr/>
          <p:nvPr/>
        </p:nvCxnSpPr>
        <p:spPr>
          <a:xfrm>
            <a:off x="482151" y="4784129"/>
            <a:ext cx="9164953"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xmlns="" id="{43D81170-1C24-7B2E-802D-C93C062B147B}"/>
              </a:ext>
            </a:extLst>
          </p:cNvPr>
          <p:cNvGrpSpPr/>
          <p:nvPr/>
        </p:nvGrpSpPr>
        <p:grpSpPr>
          <a:xfrm>
            <a:off x="0" y="6529389"/>
            <a:ext cx="12192000" cy="328611"/>
            <a:chOff x="0" y="6529389"/>
            <a:chExt cx="12192000" cy="328611"/>
          </a:xfrm>
        </p:grpSpPr>
        <p:sp>
          <p:nvSpPr>
            <p:cNvPr id="16" name="Rectangle 15">
              <a:extLst>
                <a:ext uri="{FF2B5EF4-FFF2-40B4-BE49-F238E27FC236}">
                  <a16:creationId xmlns:a16="http://schemas.microsoft.com/office/drawing/2014/main" xmlns="" id="{32A0F48F-C3A4-48AE-5690-5DFC5C58836D}"/>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56300E90-042B-3A16-73D2-1B030C01FA6F}"/>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821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circle(in)">
                                      <p:cBhvr>
                                        <p:cTn id="24" dur="2000"/>
                                        <p:tgtEl>
                                          <p:spTgt spid="34"/>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circle(in)">
                                      <p:cBhvr>
                                        <p:cTn id="27" dur="2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6" grpId="0"/>
      <p:bldP spid="30" grpId="0"/>
      <p:bldP spid="34" grpId="0" animBg="1"/>
      <p:bldP spid="35"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grpSp>
        <p:nvGrpSpPr>
          <p:cNvPr id="43" name="Group 42">
            <a:extLst>
              <a:ext uri="{FF2B5EF4-FFF2-40B4-BE49-F238E27FC236}">
                <a16:creationId xmlns:a16="http://schemas.microsoft.com/office/drawing/2014/main" xmlns="" id="{8E734E9F-2A1D-8773-9D91-8FF4E4A2E7EC}"/>
              </a:ext>
            </a:extLst>
          </p:cNvPr>
          <p:cNvGrpSpPr/>
          <p:nvPr/>
        </p:nvGrpSpPr>
        <p:grpSpPr>
          <a:xfrm>
            <a:off x="887896" y="1503672"/>
            <a:ext cx="9899745" cy="4658262"/>
            <a:chOff x="2142950" y="1179440"/>
            <a:chExt cx="9091735" cy="4754900"/>
          </a:xfrm>
        </p:grpSpPr>
        <p:pic>
          <p:nvPicPr>
            <p:cNvPr id="6146" name="Picture 2" descr="Mendel And His Peas (article) Heredity Khan Academy, 42% OFF">
              <a:extLst>
                <a:ext uri="{FF2B5EF4-FFF2-40B4-BE49-F238E27FC236}">
                  <a16:creationId xmlns:a16="http://schemas.microsoft.com/office/drawing/2014/main" xmlns="" id="{FF20E3D0-989B-DC82-7F52-BD5B68F4DB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5" t="1586" r="4315" b="5440"/>
            <a:stretch/>
          </p:blipFill>
          <p:spPr bwMode="auto">
            <a:xfrm>
              <a:off x="2142950" y="1223151"/>
              <a:ext cx="7651790" cy="471118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xmlns="" id="{C75748A6-A030-3EC8-D19E-6CF0F7B8DCB2}"/>
                </a:ext>
              </a:extLst>
            </p:cNvPr>
            <p:cNvSpPr/>
            <p:nvPr/>
          </p:nvSpPr>
          <p:spPr>
            <a:xfrm>
              <a:off x="6686901" y="1553919"/>
              <a:ext cx="1088304" cy="359028"/>
            </a:xfrm>
            <a:prstGeom prst="rect">
              <a:avLst/>
            </a:prstGeom>
            <a:solidFill>
              <a:srgbClr val="F1F2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95C95F2A-0D8D-02A5-AD26-9DF11DF22654}"/>
                </a:ext>
              </a:extLst>
            </p:cNvPr>
            <p:cNvSpPr txBox="1"/>
            <p:nvPr/>
          </p:nvSpPr>
          <p:spPr>
            <a:xfrm>
              <a:off x="6479336" y="1325693"/>
              <a:ext cx="1739043" cy="369332"/>
            </a:xfrm>
            <a:prstGeom prst="rect">
              <a:avLst/>
            </a:prstGeom>
            <a:noFill/>
          </p:spPr>
          <p:txBody>
            <a:bodyPr wrap="square" rtlCol="0">
              <a:spAutoFit/>
            </a:bodyPr>
            <a:lstStyle/>
            <a:p>
              <a:r>
                <a:rPr lang="en-US" b="1">
                  <a:solidFill>
                    <a:schemeClr val="bg1"/>
                  </a:solidFill>
                </a:rPr>
                <a:t>Nhị hoa (đực)</a:t>
              </a:r>
            </a:p>
          </p:txBody>
        </p:sp>
        <p:sp>
          <p:nvSpPr>
            <p:cNvPr id="23" name="Rectangle 22">
              <a:extLst>
                <a:ext uri="{FF2B5EF4-FFF2-40B4-BE49-F238E27FC236}">
                  <a16:creationId xmlns:a16="http://schemas.microsoft.com/office/drawing/2014/main" xmlns="" id="{1200C90F-9298-1529-F4AE-81D3B8CBA743}"/>
                </a:ext>
              </a:extLst>
            </p:cNvPr>
            <p:cNvSpPr/>
            <p:nvPr/>
          </p:nvSpPr>
          <p:spPr>
            <a:xfrm>
              <a:off x="6605228" y="2792023"/>
              <a:ext cx="903180" cy="359028"/>
            </a:xfrm>
            <a:prstGeom prst="rect">
              <a:avLst/>
            </a:prstGeom>
            <a:solidFill>
              <a:srgbClr val="F1F2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ADA71B3D-E856-A411-C08F-E522DBEEA2EF}"/>
                </a:ext>
              </a:extLst>
            </p:cNvPr>
            <p:cNvSpPr/>
            <p:nvPr/>
          </p:nvSpPr>
          <p:spPr>
            <a:xfrm>
              <a:off x="7149380" y="4088011"/>
              <a:ext cx="2370478" cy="1364729"/>
            </a:xfrm>
            <a:prstGeom prst="rect">
              <a:avLst/>
            </a:prstGeom>
            <a:solidFill>
              <a:srgbClr val="F2FA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84DC40AD-9937-117A-608B-ED1AAF40248A}"/>
                </a:ext>
              </a:extLst>
            </p:cNvPr>
            <p:cNvSpPr/>
            <p:nvPr/>
          </p:nvSpPr>
          <p:spPr>
            <a:xfrm>
              <a:off x="3519829" y="4080739"/>
              <a:ext cx="2162915" cy="771752"/>
            </a:xfrm>
            <a:prstGeom prst="rect">
              <a:avLst/>
            </a:prstGeom>
            <a:solidFill>
              <a:srgbClr val="F2FA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xmlns="" id="{CD596826-8DCD-1D4B-D822-8485E2019DAF}"/>
                </a:ext>
              </a:extLst>
            </p:cNvPr>
            <p:cNvSpPr txBox="1"/>
            <p:nvPr/>
          </p:nvSpPr>
          <p:spPr>
            <a:xfrm>
              <a:off x="6153968" y="2982630"/>
              <a:ext cx="1413674" cy="369332"/>
            </a:xfrm>
            <a:prstGeom prst="rect">
              <a:avLst/>
            </a:prstGeom>
            <a:noFill/>
          </p:spPr>
          <p:txBody>
            <a:bodyPr wrap="square" rtlCol="0">
              <a:spAutoFit/>
            </a:bodyPr>
            <a:lstStyle/>
            <a:p>
              <a:r>
                <a:rPr lang="en-US" b="1">
                  <a:solidFill>
                    <a:schemeClr val="bg1"/>
                  </a:solidFill>
                </a:rPr>
                <a:t>Noãn (cái)</a:t>
              </a:r>
            </a:p>
          </p:txBody>
        </p:sp>
        <p:sp>
          <p:nvSpPr>
            <p:cNvPr id="33" name="TextBox 32">
              <a:extLst>
                <a:ext uri="{FF2B5EF4-FFF2-40B4-BE49-F238E27FC236}">
                  <a16:creationId xmlns:a16="http://schemas.microsoft.com/office/drawing/2014/main" xmlns="" id="{AC92B302-8A4F-E703-63CA-74FB663B2A7D}"/>
                </a:ext>
              </a:extLst>
            </p:cNvPr>
            <p:cNvSpPr txBox="1"/>
            <p:nvPr/>
          </p:nvSpPr>
          <p:spPr>
            <a:xfrm>
              <a:off x="9495642" y="1695025"/>
              <a:ext cx="1739043" cy="369332"/>
            </a:xfrm>
            <a:prstGeom prst="rect">
              <a:avLst/>
            </a:prstGeom>
            <a:noFill/>
          </p:spPr>
          <p:txBody>
            <a:bodyPr wrap="square" rtlCol="0">
              <a:spAutoFit/>
            </a:bodyPr>
            <a:lstStyle/>
            <a:p>
              <a:r>
                <a:rPr lang="en-US" b="1">
                  <a:solidFill>
                    <a:srgbClr val="C00000"/>
                  </a:solidFill>
                </a:rPr>
                <a:t>Hoa trắng</a:t>
              </a:r>
            </a:p>
          </p:txBody>
        </p:sp>
        <p:sp>
          <p:nvSpPr>
            <p:cNvPr id="36" name="TextBox 35">
              <a:extLst>
                <a:ext uri="{FF2B5EF4-FFF2-40B4-BE49-F238E27FC236}">
                  <a16:creationId xmlns:a16="http://schemas.microsoft.com/office/drawing/2014/main" xmlns="" id="{956FF351-CFD9-AA98-F234-2BBDCEE81DF9}"/>
                </a:ext>
              </a:extLst>
            </p:cNvPr>
            <p:cNvSpPr txBox="1"/>
            <p:nvPr/>
          </p:nvSpPr>
          <p:spPr>
            <a:xfrm>
              <a:off x="3489144" y="3997513"/>
              <a:ext cx="2193600" cy="726609"/>
            </a:xfrm>
            <a:prstGeom prst="rect">
              <a:avLst/>
            </a:prstGeom>
            <a:noFill/>
          </p:spPr>
          <p:txBody>
            <a:bodyPr wrap="square" rtlCol="0">
              <a:spAutoFit/>
            </a:bodyPr>
            <a:lstStyle/>
            <a:p>
              <a:pPr>
                <a:lnSpc>
                  <a:spcPct val="120000"/>
                </a:lnSpc>
              </a:pPr>
              <a:r>
                <a:rPr lang="en-US" b="1">
                  <a:solidFill>
                    <a:schemeClr val="bg1"/>
                  </a:solidFill>
                </a:rPr>
                <a:t>Loại bỏ nhị ra khỏi bông hoa tím</a:t>
              </a:r>
            </a:p>
          </p:txBody>
        </p:sp>
        <p:sp>
          <p:nvSpPr>
            <p:cNvPr id="38" name="TextBox 37">
              <a:extLst>
                <a:ext uri="{FF2B5EF4-FFF2-40B4-BE49-F238E27FC236}">
                  <a16:creationId xmlns:a16="http://schemas.microsoft.com/office/drawing/2014/main" xmlns="" id="{B62E1916-1A03-4F3E-73DA-CD6DD480D496}"/>
                </a:ext>
              </a:extLst>
            </p:cNvPr>
            <p:cNvSpPr txBox="1"/>
            <p:nvPr/>
          </p:nvSpPr>
          <p:spPr>
            <a:xfrm>
              <a:off x="7149380" y="3922960"/>
              <a:ext cx="2346262" cy="1391407"/>
            </a:xfrm>
            <a:prstGeom prst="rect">
              <a:avLst/>
            </a:prstGeom>
            <a:noFill/>
          </p:spPr>
          <p:txBody>
            <a:bodyPr wrap="square" rtlCol="0">
              <a:spAutoFit/>
            </a:bodyPr>
            <a:lstStyle/>
            <a:p>
              <a:pPr algn="ctr">
                <a:lnSpc>
                  <a:spcPct val="120000"/>
                </a:lnSpc>
              </a:pPr>
              <a:r>
                <a:rPr lang="en-US" b="1">
                  <a:solidFill>
                    <a:schemeClr val="bg1"/>
                  </a:solidFill>
                </a:rPr>
                <a:t>Chuyển phấn hoa từ nhị của hoa trắng sang nhụy của hoa tím</a:t>
              </a:r>
            </a:p>
          </p:txBody>
        </p:sp>
        <p:sp>
          <p:nvSpPr>
            <p:cNvPr id="40" name="TextBox 39">
              <a:extLst>
                <a:ext uri="{FF2B5EF4-FFF2-40B4-BE49-F238E27FC236}">
                  <a16:creationId xmlns:a16="http://schemas.microsoft.com/office/drawing/2014/main" xmlns="" id="{E3230510-FCF7-AF64-DE5F-E2CF55B2BF78}"/>
                </a:ext>
              </a:extLst>
            </p:cNvPr>
            <p:cNvSpPr txBox="1"/>
            <p:nvPr/>
          </p:nvSpPr>
          <p:spPr>
            <a:xfrm>
              <a:off x="4693868" y="1179440"/>
              <a:ext cx="1739043" cy="369332"/>
            </a:xfrm>
            <a:prstGeom prst="rect">
              <a:avLst/>
            </a:prstGeom>
            <a:noFill/>
          </p:spPr>
          <p:txBody>
            <a:bodyPr wrap="square" rtlCol="0">
              <a:spAutoFit/>
            </a:bodyPr>
            <a:lstStyle/>
            <a:p>
              <a:r>
                <a:rPr lang="en-US" b="1">
                  <a:solidFill>
                    <a:srgbClr val="C00000"/>
                  </a:solidFill>
                </a:rPr>
                <a:t>Hoa tím</a:t>
              </a:r>
            </a:p>
          </p:txBody>
        </p:sp>
      </p:grpSp>
      <p:grpSp>
        <p:nvGrpSpPr>
          <p:cNvPr id="44" name="Group 43">
            <a:extLst>
              <a:ext uri="{FF2B5EF4-FFF2-40B4-BE49-F238E27FC236}">
                <a16:creationId xmlns:a16="http://schemas.microsoft.com/office/drawing/2014/main" xmlns="" id="{278CE53A-7D25-4745-6826-8BC0C4DCAA61}"/>
              </a:ext>
            </a:extLst>
          </p:cNvPr>
          <p:cNvGrpSpPr/>
          <p:nvPr/>
        </p:nvGrpSpPr>
        <p:grpSpPr>
          <a:xfrm>
            <a:off x="2529097" y="5708801"/>
            <a:ext cx="6621991" cy="427746"/>
            <a:chOff x="4260656" y="6018105"/>
            <a:chExt cx="6621991" cy="427746"/>
          </a:xfrm>
        </p:grpSpPr>
        <p:sp>
          <p:nvSpPr>
            <p:cNvPr id="45" name="TextBox 44">
              <a:extLst>
                <a:ext uri="{FF2B5EF4-FFF2-40B4-BE49-F238E27FC236}">
                  <a16:creationId xmlns:a16="http://schemas.microsoft.com/office/drawing/2014/main" xmlns="" id="{E9252574-DEE6-3F67-C0EE-13361B135A51}"/>
                </a:ext>
              </a:extLst>
            </p:cNvPr>
            <p:cNvSpPr txBox="1"/>
            <p:nvPr/>
          </p:nvSpPr>
          <p:spPr>
            <a:xfrm>
              <a:off x="4815673" y="6018105"/>
              <a:ext cx="6066974" cy="427746"/>
            </a:xfrm>
            <a:prstGeom prst="rect">
              <a:avLst/>
            </a:prstGeom>
            <a:noFill/>
          </p:spPr>
          <p:txBody>
            <a:bodyPr wrap="square" rtlCol="0">
              <a:spAutoFit/>
            </a:bodyPr>
            <a:lstStyle/>
            <a:p>
              <a:pPr algn="ctr">
                <a:lnSpc>
                  <a:spcPct val="120000"/>
                </a:lnSpc>
                <a:defRPr/>
              </a:pPr>
              <a:r>
                <a:rPr lang="en-US" sz="2000" kern="0">
                  <a:solidFill>
                    <a:prstClr val="black"/>
                  </a:solidFill>
                </a:rPr>
                <a:t>Sơ đồ thụ phấn nhân tạo trên hoa đậu Hà Lan</a:t>
              </a:r>
            </a:p>
          </p:txBody>
        </p:sp>
        <p:sp>
          <p:nvSpPr>
            <p:cNvPr id="46" name="Rectangle: Rounded Corners 45">
              <a:extLst>
                <a:ext uri="{FF2B5EF4-FFF2-40B4-BE49-F238E27FC236}">
                  <a16:creationId xmlns:a16="http://schemas.microsoft.com/office/drawing/2014/main" xmlns="" id="{EA8F443D-7A00-A370-6A36-DBC100DFB03A}"/>
                </a:ext>
              </a:extLst>
            </p:cNvPr>
            <p:cNvSpPr/>
            <p:nvPr/>
          </p:nvSpPr>
          <p:spPr>
            <a:xfrm>
              <a:off x="4260656" y="6031004"/>
              <a:ext cx="861102" cy="40194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Hình</a:t>
              </a:r>
            </a:p>
          </p:txBody>
        </p:sp>
      </p:grpSp>
      <p:grpSp>
        <p:nvGrpSpPr>
          <p:cNvPr id="2" name="Group 1">
            <a:extLst>
              <a:ext uri="{FF2B5EF4-FFF2-40B4-BE49-F238E27FC236}">
                <a16:creationId xmlns:a16="http://schemas.microsoft.com/office/drawing/2014/main" xmlns="" id="{0B787122-F561-A9BE-D53E-B2D6E805448F}"/>
              </a:ext>
            </a:extLst>
          </p:cNvPr>
          <p:cNvGrpSpPr/>
          <p:nvPr/>
        </p:nvGrpSpPr>
        <p:grpSpPr>
          <a:xfrm>
            <a:off x="0" y="6529389"/>
            <a:ext cx="12192000" cy="328611"/>
            <a:chOff x="0" y="6529389"/>
            <a:chExt cx="12192000" cy="328611"/>
          </a:xfrm>
        </p:grpSpPr>
        <p:sp>
          <p:nvSpPr>
            <p:cNvPr id="3" name="Rectangle 2">
              <a:extLst>
                <a:ext uri="{FF2B5EF4-FFF2-40B4-BE49-F238E27FC236}">
                  <a16:creationId xmlns:a16="http://schemas.microsoft.com/office/drawing/2014/main" xmlns="" id="{BB2CBE93-2225-3B4C-05B7-2067EDA51486}"/>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F1E08F54-C949-985C-F493-96E8F8A5D670}"/>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xmlns="" id="{94B768EE-1494-417F-BBE2-BB032F42478A}"/>
              </a:ext>
            </a:extLst>
          </p:cNvPr>
          <p:cNvSpPr txBox="1"/>
          <p:nvPr/>
        </p:nvSpPr>
        <p:spPr>
          <a:xfrm>
            <a:off x="427831" y="932918"/>
            <a:ext cx="4024095" cy="461217"/>
          </a:xfrm>
          <a:prstGeom prst="rect">
            <a:avLst/>
          </a:prstGeom>
          <a:noFill/>
        </p:spPr>
        <p:txBody>
          <a:bodyPr wrap="square" rtlCol="0">
            <a:spAutoFit/>
          </a:bodyPr>
          <a:lstStyle/>
          <a:p>
            <a:pPr>
              <a:lnSpc>
                <a:spcPct val="120000"/>
              </a:lnSpc>
            </a:pPr>
            <a:r>
              <a:rPr lang="en-US" sz="2200" b="1" dirty="0">
                <a:solidFill>
                  <a:schemeClr val="accent1">
                    <a:lumMod val="75000"/>
                  </a:schemeClr>
                </a:solidFill>
                <a:sym typeface="Wingdings" panose="05000000000000000000" pitchFamily="2" charset="2"/>
              </a:rPr>
              <a:t>1. </a:t>
            </a:r>
            <a:r>
              <a:rPr lang="en-US" sz="2200" b="1" dirty="0" err="1">
                <a:solidFill>
                  <a:schemeClr val="accent1">
                    <a:lumMod val="75000"/>
                  </a:schemeClr>
                </a:solidFill>
                <a:sym typeface="Wingdings" panose="05000000000000000000" pitchFamily="2" charset="2"/>
              </a:rPr>
              <a:t>Thí</a:t>
            </a: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sym typeface="Wingdings" panose="05000000000000000000" pitchFamily="2" charset="2"/>
              </a:rPr>
              <a:t>nghiệm</a:t>
            </a: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sym typeface="Wingdings" panose="05000000000000000000" pitchFamily="2" charset="2"/>
              </a:rPr>
              <a:t>của</a:t>
            </a:r>
            <a:r>
              <a:rPr lang="en-US" sz="2200" b="1" dirty="0">
                <a:solidFill>
                  <a:schemeClr val="accent1">
                    <a:lumMod val="75000"/>
                  </a:schemeClr>
                </a:solidFill>
                <a:sym typeface="Wingdings" panose="05000000000000000000" pitchFamily="2" charset="2"/>
              </a:rPr>
              <a:t> Mendel</a:t>
            </a:r>
            <a:endParaRPr lang="en-US" sz="2200" b="1" dirty="0">
              <a:solidFill>
                <a:schemeClr val="accent1">
                  <a:lumMod val="75000"/>
                </a:schemeClr>
              </a:solidFill>
            </a:endParaRPr>
          </a:p>
        </p:txBody>
      </p:sp>
    </p:spTree>
    <p:extLst>
      <p:ext uri="{BB962C8B-B14F-4D97-AF65-F5344CB8AC3E}">
        <p14:creationId xmlns:p14="http://schemas.microsoft.com/office/powerpoint/2010/main" val="134151794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grpSp>
        <p:nvGrpSpPr>
          <p:cNvPr id="32" name="Group 31">
            <a:extLst>
              <a:ext uri="{FF2B5EF4-FFF2-40B4-BE49-F238E27FC236}">
                <a16:creationId xmlns:a16="http://schemas.microsoft.com/office/drawing/2014/main" xmlns="" id="{4FE6A0A7-01CF-526A-A345-073D4972AEFD}"/>
              </a:ext>
            </a:extLst>
          </p:cNvPr>
          <p:cNvGrpSpPr/>
          <p:nvPr/>
        </p:nvGrpSpPr>
        <p:grpSpPr>
          <a:xfrm>
            <a:off x="325372" y="5644661"/>
            <a:ext cx="6703683" cy="797078"/>
            <a:chOff x="3912847" y="5929513"/>
            <a:chExt cx="6703683" cy="797078"/>
          </a:xfrm>
        </p:grpSpPr>
        <p:sp>
          <p:nvSpPr>
            <p:cNvPr id="33" name="TextBox 32">
              <a:extLst>
                <a:ext uri="{FF2B5EF4-FFF2-40B4-BE49-F238E27FC236}">
                  <a16:creationId xmlns:a16="http://schemas.microsoft.com/office/drawing/2014/main" xmlns="" id="{97585031-2C86-BB07-F1A6-772D2C983601}"/>
                </a:ext>
              </a:extLst>
            </p:cNvPr>
            <p:cNvSpPr txBox="1"/>
            <p:nvPr/>
          </p:nvSpPr>
          <p:spPr>
            <a:xfrm>
              <a:off x="4549556" y="5929513"/>
              <a:ext cx="6066974" cy="797078"/>
            </a:xfrm>
            <a:prstGeom prst="rect">
              <a:avLst/>
            </a:prstGeom>
            <a:noFill/>
          </p:spPr>
          <p:txBody>
            <a:bodyPr wrap="square" rtlCol="0">
              <a:spAutoFit/>
            </a:bodyPr>
            <a:lstStyle/>
            <a:p>
              <a:pPr algn="ctr">
                <a:lnSpc>
                  <a:spcPct val="120000"/>
                </a:lnSpc>
                <a:defRPr/>
              </a:pPr>
              <a:r>
                <a:rPr lang="en-US" sz="2000" kern="0">
                  <a:solidFill>
                    <a:prstClr val="black"/>
                  </a:solidFill>
                </a:rPr>
                <a:t>Thí nghiệm của Mendel về tính trạng màu hoa ở cây đậu hà lan</a:t>
              </a:r>
            </a:p>
          </p:txBody>
        </p:sp>
        <p:sp>
          <p:nvSpPr>
            <p:cNvPr id="36" name="Rectangle: Rounded Corners 35">
              <a:extLst>
                <a:ext uri="{FF2B5EF4-FFF2-40B4-BE49-F238E27FC236}">
                  <a16:creationId xmlns:a16="http://schemas.microsoft.com/office/drawing/2014/main" xmlns="" id="{1B154369-56FB-A820-43F2-B39990351ACB}"/>
                </a:ext>
              </a:extLst>
            </p:cNvPr>
            <p:cNvSpPr/>
            <p:nvPr/>
          </p:nvSpPr>
          <p:spPr>
            <a:xfrm>
              <a:off x="3912847" y="5976224"/>
              <a:ext cx="861102" cy="40194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Hình</a:t>
              </a:r>
            </a:p>
          </p:txBody>
        </p:sp>
      </p:grpSp>
      <p:grpSp>
        <p:nvGrpSpPr>
          <p:cNvPr id="48" name="Group 47">
            <a:extLst>
              <a:ext uri="{FF2B5EF4-FFF2-40B4-BE49-F238E27FC236}">
                <a16:creationId xmlns:a16="http://schemas.microsoft.com/office/drawing/2014/main" xmlns="" id="{F4F88BD2-B91C-BE83-09CF-50C6ABF63D73}"/>
              </a:ext>
            </a:extLst>
          </p:cNvPr>
          <p:cNvGrpSpPr/>
          <p:nvPr/>
        </p:nvGrpSpPr>
        <p:grpSpPr>
          <a:xfrm>
            <a:off x="423452" y="924366"/>
            <a:ext cx="6689797" cy="4604034"/>
            <a:chOff x="199059" y="924366"/>
            <a:chExt cx="6689797" cy="4604034"/>
          </a:xfrm>
        </p:grpSpPr>
        <p:pic>
          <p:nvPicPr>
            <p:cNvPr id="3074" name="Picture 2" descr="Gregor Mendel - Genetics, Peas, Experiments | Britannica">
              <a:extLst>
                <a:ext uri="{FF2B5EF4-FFF2-40B4-BE49-F238E27FC236}">
                  <a16:creationId xmlns:a16="http://schemas.microsoft.com/office/drawing/2014/main" xmlns="" id="{A27E47F3-87FF-FBA6-84DE-54D3779D7D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22245" b="62071"/>
            <a:stretch/>
          </p:blipFill>
          <p:spPr bwMode="auto">
            <a:xfrm>
              <a:off x="1684651" y="924366"/>
              <a:ext cx="3936386" cy="26012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egor Mendel - Genetics, Peas, Experiments | Britannica">
              <a:extLst>
                <a:ext uri="{FF2B5EF4-FFF2-40B4-BE49-F238E27FC236}">
                  <a16:creationId xmlns:a16="http://schemas.microsoft.com/office/drawing/2014/main" xmlns="" id="{DA29BFA8-98AB-34C4-4E0B-79E5CE4D68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2115249" y="3999279"/>
              <a:ext cx="1239769" cy="11219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regor Mendel - Genetics, Peas, Experiments | Britannica">
              <a:extLst>
                <a:ext uri="{FF2B5EF4-FFF2-40B4-BE49-F238E27FC236}">
                  <a16:creationId xmlns:a16="http://schemas.microsoft.com/office/drawing/2014/main" xmlns="" id="{3BFEAC86-E691-2800-03C1-7D5C90E54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3181114" y="3999279"/>
              <a:ext cx="1239769" cy="11219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Gregor Mendel - Genetics, Peas, Experiments | Britannica">
              <a:extLst>
                <a:ext uri="{FF2B5EF4-FFF2-40B4-BE49-F238E27FC236}">
                  <a16:creationId xmlns:a16="http://schemas.microsoft.com/office/drawing/2014/main" xmlns="" id="{2A90EFE1-7880-3B6D-7887-7EAA7A3E92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4255394" y="3999279"/>
              <a:ext cx="1239769" cy="11219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Gregor Mendel - Genetics, Peas, Experiments | Britannica">
              <a:extLst>
                <a:ext uri="{FF2B5EF4-FFF2-40B4-BE49-F238E27FC236}">
                  <a16:creationId xmlns:a16="http://schemas.microsoft.com/office/drawing/2014/main" xmlns="" id="{99D49517-E9B4-057C-C875-4EC93FD08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5321259" y="3994033"/>
              <a:ext cx="1110743" cy="113245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xmlns="" id="{F60B90A9-3116-5D3E-AF23-2B2ADC04F53E}"/>
                </a:ext>
              </a:extLst>
            </p:cNvPr>
            <p:cNvSpPr/>
            <p:nvPr/>
          </p:nvSpPr>
          <p:spPr>
            <a:xfrm>
              <a:off x="2956373" y="2033422"/>
              <a:ext cx="409516" cy="2131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E88A629-02A5-6D10-42BB-9BA6C27F1EAE}"/>
                </a:ext>
              </a:extLst>
            </p:cNvPr>
            <p:cNvSpPr/>
            <p:nvPr/>
          </p:nvSpPr>
          <p:spPr>
            <a:xfrm>
              <a:off x="2580515" y="2779527"/>
              <a:ext cx="1054645" cy="44317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A95FEEDA-4C4E-DD5E-13B2-894100C42F2F}"/>
                </a:ext>
              </a:extLst>
            </p:cNvPr>
            <p:cNvSpPr/>
            <p:nvPr/>
          </p:nvSpPr>
          <p:spPr>
            <a:xfrm>
              <a:off x="4783466" y="2033422"/>
              <a:ext cx="409517" cy="2131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15A1DAE8-0572-0995-57D4-59D893F2D010}"/>
                </a:ext>
              </a:extLst>
            </p:cNvPr>
            <p:cNvSpPr txBox="1"/>
            <p:nvPr/>
          </p:nvSpPr>
          <p:spPr>
            <a:xfrm>
              <a:off x="199059" y="1365089"/>
              <a:ext cx="1974739" cy="461217"/>
            </a:xfrm>
            <a:prstGeom prst="rect">
              <a:avLst/>
            </a:prstGeom>
            <a:noFill/>
          </p:spPr>
          <p:txBody>
            <a:bodyPr wrap="square" rtlCol="0">
              <a:spAutoFit/>
            </a:bodyPr>
            <a:lstStyle/>
            <a:p>
              <a:pPr algn="just">
                <a:lnSpc>
                  <a:spcPct val="120000"/>
                </a:lnSpc>
              </a:pPr>
              <a:r>
                <a:rPr lang="en-US" sz="2200" b="1">
                  <a:solidFill>
                    <a:schemeClr val="bg1"/>
                  </a:solidFill>
                </a:rPr>
                <a:t>P</a:t>
              </a:r>
              <a:r>
                <a:rPr lang="en-US" sz="2200" b="1" baseline="-25000">
                  <a:solidFill>
                    <a:schemeClr val="bg1"/>
                  </a:solidFill>
                </a:rPr>
                <a:t>thuần chủng (tc)</a:t>
              </a:r>
              <a:endParaRPr lang="en-US" sz="2200">
                <a:solidFill>
                  <a:schemeClr val="bg1"/>
                </a:solidFill>
              </a:endParaRPr>
            </a:p>
          </p:txBody>
        </p:sp>
        <p:sp>
          <p:nvSpPr>
            <p:cNvPr id="40" name="TextBox 39">
              <a:extLst>
                <a:ext uri="{FF2B5EF4-FFF2-40B4-BE49-F238E27FC236}">
                  <a16:creationId xmlns:a16="http://schemas.microsoft.com/office/drawing/2014/main" xmlns="" id="{4226A9C3-8262-B26D-F12A-05DDEF613D07}"/>
                </a:ext>
              </a:extLst>
            </p:cNvPr>
            <p:cNvSpPr txBox="1"/>
            <p:nvPr/>
          </p:nvSpPr>
          <p:spPr>
            <a:xfrm>
              <a:off x="199059" y="2729127"/>
              <a:ext cx="1974739" cy="461217"/>
            </a:xfrm>
            <a:prstGeom prst="rect">
              <a:avLst/>
            </a:prstGeom>
            <a:noFill/>
          </p:spPr>
          <p:txBody>
            <a:bodyPr wrap="square" rtlCol="0">
              <a:spAutoFit/>
            </a:bodyPr>
            <a:lstStyle/>
            <a:p>
              <a:pPr algn="just">
                <a:lnSpc>
                  <a:spcPct val="120000"/>
                </a:lnSpc>
              </a:pPr>
              <a:r>
                <a:rPr lang="en-US" sz="2200" b="1">
                  <a:solidFill>
                    <a:schemeClr val="bg1"/>
                  </a:solidFill>
                </a:rPr>
                <a:t>F</a:t>
              </a:r>
              <a:r>
                <a:rPr lang="en-US" sz="2200" b="1" baseline="-25000">
                  <a:solidFill>
                    <a:schemeClr val="bg1"/>
                  </a:solidFill>
                </a:rPr>
                <a:t>1</a:t>
              </a:r>
              <a:endParaRPr lang="en-US" sz="2200">
                <a:solidFill>
                  <a:schemeClr val="bg1"/>
                </a:solidFill>
              </a:endParaRPr>
            </a:p>
          </p:txBody>
        </p:sp>
        <p:sp>
          <p:nvSpPr>
            <p:cNvPr id="43" name="TextBox 42">
              <a:extLst>
                <a:ext uri="{FF2B5EF4-FFF2-40B4-BE49-F238E27FC236}">
                  <a16:creationId xmlns:a16="http://schemas.microsoft.com/office/drawing/2014/main" xmlns="" id="{5B07BCD9-565F-533F-0547-94F3AF05913C}"/>
                </a:ext>
              </a:extLst>
            </p:cNvPr>
            <p:cNvSpPr txBox="1"/>
            <p:nvPr/>
          </p:nvSpPr>
          <p:spPr>
            <a:xfrm>
              <a:off x="199059" y="4441128"/>
              <a:ext cx="1974739" cy="461217"/>
            </a:xfrm>
            <a:prstGeom prst="rect">
              <a:avLst/>
            </a:prstGeom>
            <a:noFill/>
          </p:spPr>
          <p:txBody>
            <a:bodyPr wrap="square" rtlCol="0">
              <a:spAutoFit/>
            </a:bodyPr>
            <a:lstStyle/>
            <a:p>
              <a:pPr algn="just">
                <a:lnSpc>
                  <a:spcPct val="120000"/>
                </a:lnSpc>
              </a:pPr>
              <a:r>
                <a:rPr lang="en-US" sz="2200" b="1">
                  <a:solidFill>
                    <a:schemeClr val="bg1"/>
                  </a:solidFill>
                </a:rPr>
                <a:t>F</a:t>
              </a:r>
              <a:r>
                <a:rPr lang="en-US" sz="2200" b="1" baseline="-25000">
                  <a:solidFill>
                    <a:schemeClr val="bg1"/>
                  </a:solidFill>
                </a:rPr>
                <a:t>2</a:t>
              </a:r>
              <a:endParaRPr lang="en-US" sz="2200">
                <a:solidFill>
                  <a:schemeClr val="bg1"/>
                </a:solidFill>
              </a:endParaRPr>
            </a:p>
          </p:txBody>
        </p:sp>
        <p:sp>
          <p:nvSpPr>
            <p:cNvPr id="44" name="TextBox 43">
              <a:extLst>
                <a:ext uri="{FF2B5EF4-FFF2-40B4-BE49-F238E27FC236}">
                  <a16:creationId xmlns:a16="http://schemas.microsoft.com/office/drawing/2014/main" xmlns="" id="{A93AA70B-FF34-C527-2229-266BE6FE73A7}"/>
                </a:ext>
              </a:extLst>
            </p:cNvPr>
            <p:cNvSpPr txBox="1"/>
            <p:nvPr/>
          </p:nvSpPr>
          <p:spPr>
            <a:xfrm>
              <a:off x="2067128" y="2033422"/>
              <a:ext cx="1629742" cy="427746"/>
            </a:xfrm>
            <a:prstGeom prst="rect">
              <a:avLst/>
            </a:prstGeom>
            <a:noFill/>
          </p:spPr>
          <p:txBody>
            <a:bodyPr wrap="square" rtlCol="0">
              <a:spAutoFit/>
            </a:bodyPr>
            <a:lstStyle/>
            <a:p>
              <a:pPr algn="ctr">
                <a:lnSpc>
                  <a:spcPct val="120000"/>
                </a:lnSpc>
              </a:pPr>
              <a:r>
                <a:rPr lang="en-US" sz="2000">
                  <a:solidFill>
                    <a:schemeClr val="bg1"/>
                  </a:solidFill>
                </a:rPr>
                <a:t>Cây hoa tím</a:t>
              </a:r>
            </a:p>
          </p:txBody>
        </p:sp>
        <p:sp>
          <p:nvSpPr>
            <p:cNvPr id="45" name="TextBox 44">
              <a:extLst>
                <a:ext uri="{FF2B5EF4-FFF2-40B4-BE49-F238E27FC236}">
                  <a16:creationId xmlns:a16="http://schemas.microsoft.com/office/drawing/2014/main" xmlns="" id="{47AFE780-79AC-EEB7-7913-5F67343296EE}"/>
                </a:ext>
              </a:extLst>
            </p:cNvPr>
            <p:cNvSpPr txBox="1"/>
            <p:nvPr/>
          </p:nvSpPr>
          <p:spPr>
            <a:xfrm>
              <a:off x="4378112" y="2033422"/>
              <a:ext cx="2213422" cy="427746"/>
            </a:xfrm>
            <a:prstGeom prst="rect">
              <a:avLst/>
            </a:prstGeom>
            <a:noFill/>
          </p:spPr>
          <p:txBody>
            <a:bodyPr wrap="square" rtlCol="0">
              <a:spAutoFit/>
            </a:bodyPr>
            <a:lstStyle/>
            <a:p>
              <a:pPr algn="ctr">
                <a:lnSpc>
                  <a:spcPct val="120000"/>
                </a:lnSpc>
              </a:pPr>
              <a:r>
                <a:rPr lang="en-US" sz="2000">
                  <a:solidFill>
                    <a:schemeClr val="bg1"/>
                  </a:solidFill>
                </a:rPr>
                <a:t>Cây hoa trắng</a:t>
              </a:r>
            </a:p>
          </p:txBody>
        </p:sp>
        <p:sp>
          <p:nvSpPr>
            <p:cNvPr id="46" name="TextBox 45">
              <a:extLst>
                <a:ext uri="{FF2B5EF4-FFF2-40B4-BE49-F238E27FC236}">
                  <a16:creationId xmlns:a16="http://schemas.microsoft.com/office/drawing/2014/main" xmlns="" id="{5BB9E35A-57B3-5D93-A173-97F3C7FB0B89}"/>
                </a:ext>
              </a:extLst>
            </p:cNvPr>
            <p:cNvSpPr txBox="1"/>
            <p:nvPr/>
          </p:nvSpPr>
          <p:spPr>
            <a:xfrm>
              <a:off x="3107837" y="3525633"/>
              <a:ext cx="2213422" cy="427746"/>
            </a:xfrm>
            <a:prstGeom prst="rect">
              <a:avLst/>
            </a:prstGeom>
            <a:noFill/>
          </p:spPr>
          <p:txBody>
            <a:bodyPr wrap="square" rtlCol="0">
              <a:spAutoFit/>
            </a:bodyPr>
            <a:lstStyle/>
            <a:p>
              <a:pPr algn="ctr">
                <a:lnSpc>
                  <a:spcPct val="120000"/>
                </a:lnSpc>
              </a:pPr>
              <a:r>
                <a:rPr lang="en-US" sz="2000">
                  <a:solidFill>
                    <a:schemeClr val="bg1"/>
                  </a:solidFill>
                </a:rPr>
                <a:t>100% cây hoa tím</a:t>
              </a:r>
            </a:p>
          </p:txBody>
        </p:sp>
        <p:sp>
          <p:nvSpPr>
            <p:cNvPr id="47" name="TextBox 46">
              <a:extLst>
                <a:ext uri="{FF2B5EF4-FFF2-40B4-BE49-F238E27FC236}">
                  <a16:creationId xmlns:a16="http://schemas.microsoft.com/office/drawing/2014/main" xmlns="" id="{8FA2A986-A49A-3B91-2E02-731FC4445939}"/>
                </a:ext>
              </a:extLst>
            </p:cNvPr>
            <p:cNvSpPr txBox="1"/>
            <p:nvPr/>
          </p:nvSpPr>
          <p:spPr>
            <a:xfrm>
              <a:off x="1821610" y="5100654"/>
              <a:ext cx="5067246" cy="427746"/>
            </a:xfrm>
            <a:prstGeom prst="rect">
              <a:avLst/>
            </a:prstGeom>
            <a:noFill/>
          </p:spPr>
          <p:txBody>
            <a:bodyPr wrap="square" rtlCol="0">
              <a:spAutoFit/>
            </a:bodyPr>
            <a:lstStyle/>
            <a:p>
              <a:pPr algn="ctr">
                <a:lnSpc>
                  <a:spcPct val="120000"/>
                </a:lnSpc>
              </a:pPr>
              <a:r>
                <a:rPr lang="en-US" sz="2000">
                  <a:solidFill>
                    <a:schemeClr val="bg1"/>
                  </a:solidFill>
                </a:rPr>
                <a:t>Có cả cây hoa tím và cây hoa trắng</a:t>
              </a:r>
            </a:p>
          </p:txBody>
        </p:sp>
      </p:grpSp>
      <p:sp>
        <p:nvSpPr>
          <p:cNvPr id="49" name="Rectangle 48">
            <a:extLst>
              <a:ext uri="{FF2B5EF4-FFF2-40B4-BE49-F238E27FC236}">
                <a16:creationId xmlns:a16="http://schemas.microsoft.com/office/drawing/2014/main" xmlns="" id="{3EE63BCD-03A7-6BA2-576D-AC030C7AB98B}"/>
              </a:ext>
            </a:extLst>
          </p:cNvPr>
          <p:cNvSpPr/>
          <p:nvPr/>
        </p:nvSpPr>
        <p:spPr>
          <a:xfrm>
            <a:off x="302930" y="947722"/>
            <a:ext cx="6512997" cy="4594015"/>
          </a:xfrm>
          <a:prstGeom prst="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xmlns="" id="{DCD0B817-7BF2-0A5C-23EA-08BCAF822BAE}"/>
              </a:ext>
            </a:extLst>
          </p:cNvPr>
          <p:cNvGrpSpPr/>
          <p:nvPr/>
        </p:nvGrpSpPr>
        <p:grpSpPr>
          <a:xfrm>
            <a:off x="6979053" y="1567229"/>
            <a:ext cx="4920064" cy="3974508"/>
            <a:chOff x="1431354" y="4953000"/>
            <a:chExt cx="9329292" cy="3974508"/>
          </a:xfrm>
        </p:grpSpPr>
        <p:sp>
          <p:nvSpPr>
            <p:cNvPr id="53" name="Rectangle 52">
              <a:extLst>
                <a:ext uri="{FF2B5EF4-FFF2-40B4-BE49-F238E27FC236}">
                  <a16:creationId xmlns:a16="http://schemas.microsoft.com/office/drawing/2014/main" xmlns="" id="{74E8C778-D9C2-DD56-A8A8-46B2468DA5A7}"/>
                </a:ext>
              </a:extLst>
            </p:cNvPr>
            <p:cNvSpPr/>
            <p:nvPr/>
          </p:nvSpPr>
          <p:spPr>
            <a:xfrm>
              <a:off x="1431354" y="4953000"/>
              <a:ext cx="9329292" cy="3974508"/>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4" name="TextBox 53">
              <a:extLst>
                <a:ext uri="{FF2B5EF4-FFF2-40B4-BE49-F238E27FC236}">
                  <a16:creationId xmlns:a16="http://schemas.microsoft.com/office/drawing/2014/main" xmlns="" id="{85C3CC3B-B2E0-6623-F40A-851F3EA61969}"/>
                </a:ext>
              </a:extLst>
            </p:cNvPr>
            <p:cNvSpPr txBox="1"/>
            <p:nvPr/>
          </p:nvSpPr>
          <p:spPr>
            <a:xfrm>
              <a:off x="1568707" y="5088488"/>
              <a:ext cx="9054586" cy="374025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a:t>
              </a:r>
              <a:r>
                <a:rPr kumimoji="0" lang="en-US" sz="2400" b="0" i="0" u="none" strike="noStrike" kern="0" cap="none" spc="0" normalizeH="0" baseline="0" noProof="0">
                  <a:ln>
                    <a:noFill/>
                  </a:ln>
                  <a:solidFill>
                    <a:prstClr val="black"/>
                  </a:solidFill>
                  <a:effectLst/>
                  <a:uLnTx/>
                  <a:uFillTx/>
                  <a:sym typeface="Wingdings" panose="05000000000000000000" pitchFamily="2" charset="2"/>
                </a:rPr>
                <a:t> </a:t>
              </a:r>
              <a:r>
                <a:rPr kumimoji="0" lang="en-US" sz="2400" b="0" i="0" u="none" strike="noStrike" kern="0" cap="none" spc="0" normalizeH="0" baseline="0" noProof="0">
                  <a:ln>
                    <a:noFill/>
                  </a:ln>
                  <a:solidFill>
                    <a:prstClr val="black"/>
                  </a:solidFill>
                  <a:effectLst/>
                  <a:uLnTx/>
                  <a:uFillTx/>
                </a:rPr>
                <a:t>Trình bày các bước tiến hành và kết quả ở thí nghiệm.</a:t>
              </a:r>
              <a:endParaRPr kumimoji="0" lang="vi-VN" sz="2400" b="0" i="0" u="none" strike="noStrike" kern="0" cap="none" spc="0" normalizeH="0" baseline="0" noProof="0">
                <a:ln>
                  <a:noFill/>
                </a:ln>
                <a:solidFill>
                  <a:prstClr val="black"/>
                </a:solidFill>
                <a:effectLst/>
                <a:uLnTx/>
                <a:uFillTx/>
              </a:endParaRP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a:t>
              </a:r>
              <a:r>
                <a:rPr kumimoji="0" lang="en-US" sz="2400" b="0" i="0" u="none" strike="noStrike" kern="0" cap="none" spc="0" normalizeH="0" baseline="0" noProof="0">
                  <a:ln>
                    <a:noFill/>
                  </a:ln>
                  <a:solidFill>
                    <a:prstClr val="black"/>
                  </a:solidFill>
                  <a:effectLst/>
                  <a:uLnTx/>
                  <a:uFillTx/>
                  <a:sym typeface="Wingdings" panose="05000000000000000000" pitchFamily="2" charset="2"/>
                </a:rPr>
                <a:t> Ở thế hệ F</a:t>
              </a:r>
              <a:r>
                <a:rPr kumimoji="0" lang="en-US" sz="2400" b="0" i="0" u="none" strike="noStrike" kern="0" cap="none" spc="0" normalizeH="0" baseline="-25000" noProof="0">
                  <a:ln>
                    <a:noFill/>
                  </a:ln>
                  <a:solidFill>
                    <a:prstClr val="black"/>
                  </a:solidFill>
                  <a:effectLst/>
                  <a:uLnTx/>
                  <a:uFillTx/>
                  <a:sym typeface="Wingdings" panose="05000000000000000000" pitchFamily="2" charset="2"/>
                </a:rPr>
                <a:t>1</a:t>
              </a:r>
              <a:r>
                <a:rPr kumimoji="0" lang="en-US" sz="2400" b="0" i="0" u="none" strike="noStrike" kern="0" cap="none" spc="0" normalizeH="0" noProof="0">
                  <a:ln>
                    <a:noFill/>
                  </a:ln>
                  <a:solidFill>
                    <a:prstClr val="black"/>
                  </a:solidFill>
                  <a:effectLst/>
                  <a:uLnTx/>
                  <a:uFillTx/>
                  <a:sym typeface="Wingdings" panose="05000000000000000000" pitchFamily="2" charset="2"/>
                </a:rPr>
                <a:t> và F</a:t>
              </a:r>
              <a:r>
                <a:rPr kumimoji="0" lang="en-US" sz="2400" b="0" i="0" u="none" strike="noStrike" kern="0" cap="none" spc="0" normalizeH="0" baseline="-25000" noProof="0">
                  <a:ln>
                    <a:noFill/>
                  </a:ln>
                  <a:solidFill>
                    <a:prstClr val="black"/>
                  </a:solidFill>
                  <a:effectLst/>
                  <a:uLnTx/>
                  <a:uFillTx/>
                  <a:sym typeface="Wingdings" panose="05000000000000000000" pitchFamily="2" charset="2"/>
                </a:rPr>
                <a:t>2</a:t>
              </a:r>
              <a:r>
                <a:rPr kumimoji="0" lang="en-US" sz="2400" b="0" i="0" u="none" strike="noStrike" kern="0" cap="none" spc="0" normalizeH="0" noProof="0">
                  <a:ln>
                    <a:noFill/>
                  </a:ln>
                  <a:solidFill>
                    <a:prstClr val="black"/>
                  </a:solidFill>
                  <a:effectLst/>
                  <a:uLnTx/>
                  <a:uFillTx/>
                  <a:sym typeface="Wingdings" panose="05000000000000000000" pitchFamily="2" charset="2"/>
                </a:rPr>
                <a:t> có xuất hiện dạng màu hoa pha trộn giữa hoa tím và hoa trắng hay không? </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0" i="0" u="none" strike="noStrike" kern="0" cap="none" spc="0" normalizeH="0" noProof="0">
                  <a:ln>
                    <a:noFill/>
                  </a:ln>
                  <a:solidFill>
                    <a:prstClr val="black"/>
                  </a:solidFill>
                  <a:effectLst/>
                  <a:uLnTx/>
                  <a:uFillTx/>
                  <a:sym typeface="Wingdings" panose="05000000000000000000" pitchFamily="2" charset="2"/>
                </a:rPr>
                <a:t>Yếu tố quy định tính trạng hoa trắng (ở thế hệ P) có biến mất trong phép lai không?</a:t>
              </a:r>
            </a:p>
          </p:txBody>
        </p:sp>
      </p:grpSp>
      <p:sp>
        <p:nvSpPr>
          <p:cNvPr id="55" name="TextBox 54">
            <a:extLst>
              <a:ext uri="{FF2B5EF4-FFF2-40B4-BE49-F238E27FC236}">
                <a16:creationId xmlns:a16="http://schemas.microsoft.com/office/drawing/2014/main" xmlns="" id="{332C0899-BC36-F1B6-0EEC-BD574C96A455}"/>
              </a:ext>
            </a:extLst>
          </p:cNvPr>
          <p:cNvSpPr txBox="1"/>
          <p:nvPr/>
        </p:nvSpPr>
        <p:spPr>
          <a:xfrm>
            <a:off x="6885784" y="932917"/>
            <a:ext cx="5067247" cy="508601"/>
          </a:xfrm>
          <a:prstGeom prst="rect">
            <a:avLst/>
          </a:prstGeom>
          <a:noFill/>
        </p:spPr>
        <p:txBody>
          <a:bodyPr wrap="square" rtlCol="0">
            <a:spAutoFit/>
          </a:bodyPr>
          <a:lstStyle>
            <a:defPPr>
              <a:defRPr lang="en-US"/>
            </a:defPPr>
            <a:lvl1pPr marR="0" lvl="0" indent="0" algn="just"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defRPr>
            </a:lvl1pPr>
          </a:lstStyle>
          <a:p>
            <a:pPr algn="l"/>
            <a:r>
              <a:rPr lang="en-US" b="1">
                <a:solidFill>
                  <a:srgbClr val="FF0000"/>
                </a:solidFill>
              </a:rPr>
              <a:t>Thực hiện các yêu cầu sau:</a:t>
            </a:r>
          </a:p>
        </p:txBody>
      </p:sp>
      <p:grpSp>
        <p:nvGrpSpPr>
          <p:cNvPr id="56" name="Group 55">
            <a:extLst>
              <a:ext uri="{FF2B5EF4-FFF2-40B4-BE49-F238E27FC236}">
                <a16:creationId xmlns:a16="http://schemas.microsoft.com/office/drawing/2014/main" xmlns="" id="{61B63A56-2B03-F21F-1DC1-CE3516B185FD}"/>
              </a:ext>
            </a:extLst>
          </p:cNvPr>
          <p:cNvGrpSpPr/>
          <p:nvPr/>
        </p:nvGrpSpPr>
        <p:grpSpPr>
          <a:xfrm>
            <a:off x="11013827" y="723976"/>
            <a:ext cx="1102330" cy="1102330"/>
            <a:chOff x="4647732" y="4092360"/>
            <a:chExt cx="1102330" cy="1102330"/>
          </a:xfrm>
        </p:grpSpPr>
        <p:sp>
          <p:nvSpPr>
            <p:cNvPr id="57" name="Flowchart: Connector 56">
              <a:extLst>
                <a:ext uri="{FF2B5EF4-FFF2-40B4-BE49-F238E27FC236}">
                  <a16:creationId xmlns:a16="http://schemas.microsoft.com/office/drawing/2014/main" xmlns="" id="{CB48FB9E-94E4-0ED0-10F5-585B0F23A39E}"/>
                </a:ext>
              </a:extLst>
            </p:cNvPr>
            <p:cNvSpPr/>
            <p:nvPr/>
          </p:nvSpPr>
          <p:spPr>
            <a:xfrm>
              <a:off x="4647732" y="4092360"/>
              <a:ext cx="1102330" cy="1102330"/>
            </a:xfrm>
            <a:prstGeom prst="flowChartConnector">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6" descr="waving hand&quot; Emoji - Download for free – Iconduck">
              <a:extLst>
                <a:ext uri="{FF2B5EF4-FFF2-40B4-BE49-F238E27FC236}">
                  <a16:creationId xmlns:a16="http://schemas.microsoft.com/office/drawing/2014/main" xmlns="" id="{838B6349-674D-8338-FCA3-4AF1966C36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xmlns="" id="{1DE96849-2805-6054-3A29-050CBF8A58B7}"/>
              </a:ext>
            </a:extLst>
          </p:cNvPr>
          <p:cNvGrpSpPr/>
          <p:nvPr/>
        </p:nvGrpSpPr>
        <p:grpSpPr>
          <a:xfrm>
            <a:off x="0" y="6529389"/>
            <a:ext cx="12192000" cy="328611"/>
            <a:chOff x="0" y="6529389"/>
            <a:chExt cx="12192000" cy="328611"/>
          </a:xfrm>
        </p:grpSpPr>
        <p:sp>
          <p:nvSpPr>
            <p:cNvPr id="3" name="Rectangle 2">
              <a:extLst>
                <a:ext uri="{FF2B5EF4-FFF2-40B4-BE49-F238E27FC236}">
                  <a16:creationId xmlns:a16="http://schemas.microsoft.com/office/drawing/2014/main" xmlns="" id="{19BA9D79-4F5F-B64A-644C-5CBCC3D95ACA}"/>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6A495116-2C65-6A37-1D43-57FDA4F61BB3}"/>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484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ppt_x"/>
                                          </p:val>
                                        </p:tav>
                                        <p:tav tm="100000">
                                          <p:val>
                                            <p:strVal val="#ppt_x"/>
                                          </p:val>
                                        </p:tav>
                                      </p:tavLst>
                                    </p:anim>
                                    <p:anim calcmode="lin" valueType="num">
                                      <p:cBhvr additive="base">
                                        <p:cTn id="24" dur="500" fill="hold"/>
                                        <p:tgtEl>
                                          <p:spTgt spid="5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grpSp>
        <p:nvGrpSpPr>
          <p:cNvPr id="52" name="Group 51">
            <a:extLst>
              <a:ext uri="{FF2B5EF4-FFF2-40B4-BE49-F238E27FC236}">
                <a16:creationId xmlns:a16="http://schemas.microsoft.com/office/drawing/2014/main" xmlns="" id="{DCD0B817-7BF2-0A5C-23EA-08BCAF822BAE}"/>
              </a:ext>
            </a:extLst>
          </p:cNvPr>
          <p:cNvGrpSpPr/>
          <p:nvPr/>
        </p:nvGrpSpPr>
        <p:grpSpPr>
          <a:xfrm>
            <a:off x="7029055" y="954323"/>
            <a:ext cx="4920064" cy="1066703"/>
            <a:chOff x="1431354" y="4953000"/>
            <a:chExt cx="9329292" cy="3974508"/>
          </a:xfrm>
        </p:grpSpPr>
        <p:sp>
          <p:nvSpPr>
            <p:cNvPr id="53" name="Rectangle 52">
              <a:extLst>
                <a:ext uri="{FF2B5EF4-FFF2-40B4-BE49-F238E27FC236}">
                  <a16:creationId xmlns:a16="http://schemas.microsoft.com/office/drawing/2014/main" xmlns="" id="{74E8C778-D9C2-DD56-A8A8-46B2468DA5A7}"/>
                </a:ext>
              </a:extLst>
            </p:cNvPr>
            <p:cNvSpPr/>
            <p:nvPr/>
          </p:nvSpPr>
          <p:spPr>
            <a:xfrm>
              <a:off x="1431354" y="4953000"/>
              <a:ext cx="9329292" cy="3974508"/>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4" name="TextBox 53">
              <a:extLst>
                <a:ext uri="{FF2B5EF4-FFF2-40B4-BE49-F238E27FC236}">
                  <a16:creationId xmlns:a16="http://schemas.microsoft.com/office/drawing/2014/main" xmlns="" id="{85C3CC3B-B2E0-6623-F40A-851F3EA61969}"/>
                </a:ext>
              </a:extLst>
            </p:cNvPr>
            <p:cNvSpPr txBox="1"/>
            <p:nvPr/>
          </p:nvSpPr>
          <p:spPr>
            <a:xfrm>
              <a:off x="1592197" y="5036369"/>
              <a:ext cx="9054586" cy="3615186"/>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a:t>
              </a:r>
              <a:r>
                <a:rPr kumimoji="0" lang="en-US" sz="2400" b="0" i="0" u="none" strike="noStrike" kern="0" cap="none" spc="0" normalizeH="0" baseline="0" noProof="0">
                  <a:ln>
                    <a:noFill/>
                  </a:ln>
                  <a:solidFill>
                    <a:prstClr val="black"/>
                  </a:solidFill>
                  <a:effectLst/>
                  <a:uLnTx/>
                  <a:uFillTx/>
                  <a:sym typeface="Wingdings" panose="05000000000000000000" pitchFamily="2" charset="2"/>
                </a:rPr>
                <a:t> </a:t>
              </a:r>
              <a:r>
                <a:rPr kumimoji="0" lang="en-US" sz="2400" b="0" i="0" u="none" strike="noStrike" kern="0" cap="none" spc="0" normalizeH="0" baseline="0" noProof="0">
                  <a:ln>
                    <a:noFill/>
                  </a:ln>
                  <a:solidFill>
                    <a:prstClr val="black"/>
                  </a:solidFill>
                  <a:effectLst/>
                  <a:uLnTx/>
                  <a:uFillTx/>
                </a:rPr>
                <a:t>Trình bày các bước tiến hành và kết quả ở thí nghiệm.</a:t>
              </a:r>
              <a:endParaRPr kumimoji="0" lang="vi-VN" sz="2400" b="0" i="0" u="none" strike="noStrike" kern="0" cap="none" spc="0" normalizeH="0" baseline="0" noProof="0">
                <a:ln>
                  <a:noFill/>
                </a:ln>
                <a:solidFill>
                  <a:prstClr val="black"/>
                </a:solidFill>
                <a:effectLst/>
                <a:uLnTx/>
                <a:uFillTx/>
              </a:endParaRPr>
            </a:p>
          </p:txBody>
        </p:sp>
      </p:grpSp>
      <p:sp>
        <p:nvSpPr>
          <p:cNvPr id="3" name="TextBox 2">
            <a:extLst>
              <a:ext uri="{FF2B5EF4-FFF2-40B4-BE49-F238E27FC236}">
                <a16:creationId xmlns:a16="http://schemas.microsoft.com/office/drawing/2014/main" xmlns="" id="{67F1DCC2-87D2-4E76-9809-9676C21E1CCC}"/>
              </a:ext>
            </a:extLst>
          </p:cNvPr>
          <p:cNvSpPr txBox="1"/>
          <p:nvPr/>
        </p:nvSpPr>
        <p:spPr>
          <a:xfrm>
            <a:off x="7029055" y="2668691"/>
            <a:ext cx="4920064" cy="3278590"/>
          </a:xfrm>
          <a:prstGeom prst="rect">
            <a:avLst/>
          </a:prstGeom>
          <a:solidFill>
            <a:schemeClr val="accent3">
              <a:lumMod val="20000"/>
              <a:lumOff val="80000"/>
            </a:schemeClr>
          </a:solidFill>
          <a:ln w="28575">
            <a:solidFill>
              <a:schemeClr val="bg1"/>
            </a:solidFill>
          </a:ln>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defRPr>
            </a:lvl1pPr>
          </a:lstStyle>
          <a:p>
            <a:r>
              <a:rPr lang="vi-VN" b="1">
                <a:solidFill>
                  <a:schemeClr val="accent1">
                    <a:lumMod val="75000"/>
                  </a:schemeClr>
                </a:solidFill>
                <a:latin typeface="+mj-lt"/>
                <a:ea typeface="Tahoma" panose="020B0604030504040204" pitchFamily="34" charset="0"/>
                <a:cs typeface="Tahoma" panose="020B0604030504040204" pitchFamily="34" charset="0"/>
              </a:rPr>
              <a:t>Thí nghiệm: </a:t>
            </a:r>
            <a:r>
              <a:rPr lang="vi-VN">
                <a:latin typeface="+mj-lt"/>
                <a:ea typeface="Tahoma" panose="020B0604030504040204" pitchFamily="34" charset="0"/>
                <a:cs typeface="Tahoma" panose="020B0604030504040204" pitchFamily="34" charset="0"/>
              </a:rPr>
              <a:t>Mendel đã tiến hành cho giao phấn giữa các giống đậu hà lan thuần chủng khác nhau về cặp tính trạng tương phản màu sắc hoa. Sau đó, ông lấy các cây ở </a:t>
            </a:r>
            <a:r>
              <a:rPr lang="en-US">
                <a:latin typeface="+mj-lt"/>
                <a:ea typeface="Tahoma" panose="020B0604030504040204" pitchFamily="34" charset="0"/>
                <a:cs typeface="Tahoma" panose="020B0604030504040204" pitchFamily="34" charset="0"/>
              </a:rPr>
              <a:t>F</a:t>
            </a:r>
            <a:r>
              <a:rPr lang="en-US" baseline="-25000">
                <a:latin typeface="+mj-lt"/>
                <a:ea typeface="Tahoma" panose="020B0604030504040204" pitchFamily="34" charset="0"/>
                <a:cs typeface="Tahoma" panose="020B0604030504040204" pitchFamily="34" charset="0"/>
              </a:rPr>
              <a:t>1</a:t>
            </a:r>
            <a:r>
              <a:rPr lang="vi-VN">
                <a:latin typeface="+mj-lt"/>
                <a:ea typeface="Tahoma" panose="020B0604030504040204" pitchFamily="34" charset="0"/>
                <a:cs typeface="Tahoma" panose="020B0604030504040204" pitchFamily="34" charset="0"/>
              </a:rPr>
              <a:t> của phép lai này cho tự thụ phấn thu được kết quả </a:t>
            </a:r>
            <a:r>
              <a:rPr lang="en-US">
                <a:latin typeface="+mj-lt"/>
                <a:ea typeface="Tahoma" panose="020B0604030504040204" pitchFamily="34" charset="0"/>
                <a:cs typeface="Tahoma" panose="020B0604030504040204" pitchFamily="34" charset="0"/>
              </a:rPr>
              <a:t>F</a:t>
            </a:r>
            <a:r>
              <a:rPr lang="en-US" baseline="-25000">
                <a:latin typeface="+mj-lt"/>
                <a:ea typeface="Tahoma" panose="020B0604030504040204" pitchFamily="34" charset="0"/>
                <a:cs typeface="Tahoma" panose="020B0604030504040204" pitchFamily="34" charset="0"/>
              </a:rPr>
              <a:t>2</a:t>
            </a:r>
            <a:r>
              <a:rPr lang="en-US">
                <a:latin typeface="+mj-lt"/>
                <a:ea typeface="Tahoma" panose="020B0604030504040204" pitchFamily="34" charset="0"/>
                <a:cs typeface="Tahoma" panose="020B0604030504040204" pitchFamily="34" charset="0"/>
              </a:rPr>
              <a:t>.</a:t>
            </a:r>
          </a:p>
        </p:txBody>
      </p:sp>
      <p:grpSp>
        <p:nvGrpSpPr>
          <p:cNvPr id="5" name="Group 4">
            <a:extLst>
              <a:ext uri="{FF2B5EF4-FFF2-40B4-BE49-F238E27FC236}">
                <a16:creationId xmlns:a16="http://schemas.microsoft.com/office/drawing/2014/main" xmlns="" id="{0256B1DA-AE6C-2257-73BA-944D0B68E91B}"/>
              </a:ext>
            </a:extLst>
          </p:cNvPr>
          <p:cNvGrpSpPr/>
          <p:nvPr/>
        </p:nvGrpSpPr>
        <p:grpSpPr>
          <a:xfrm>
            <a:off x="242881" y="912002"/>
            <a:ext cx="6536173" cy="5466359"/>
            <a:chOff x="242881" y="912002"/>
            <a:chExt cx="6536173" cy="5466359"/>
          </a:xfrm>
        </p:grpSpPr>
        <p:pic>
          <p:nvPicPr>
            <p:cNvPr id="4098" name="Picture 2" descr="Genetics: Gregor Mendel's experiments with pea plants - YouTube">
              <a:extLst>
                <a:ext uri="{FF2B5EF4-FFF2-40B4-BE49-F238E27FC236}">
                  <a16:creationId xmlns:a16="http://schemas.microsoft.com/office/drawing/2014/main" xmlns="" id="{6808CA9A-A9F8-320D-3389-6CF8D3AD49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512" b="1146"/>
            <a:stretch/>
          </p:blipFill>
          <p:spPr bwMode="auto">
            <a:xfrm>
              <a:off x="242881" y="912002"/>
              <a:ext cx="6536173" cy="54663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6778022E-85B0-42E7-4981-21095B98EB6A}"/>
                </a:ext>
              </a:extLst>
            </p:cNvPr>
            <p:cNvSpPr/>
            <p:nvPr/>
          </p:nvSpPr>
          <p:spPr>
            <a:xfrm>
              <a:off x="302930" y="4190592"/>
              <a:ext cx="1374405" cy="5833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Rounded Corners 5">
            <a:extLst>
              <a:ext uri="{FF2B5EF4-FFF2-40B4-BE49-F238E27FC236}">
                <a16:creationId xmlns:a16="http://schemas.microsoft.com/office/drawing/2014/main" xmlns="" id="{7BF67ED9-937A-14A6-5ED5-B56764114038}"/>
              </a:ext>
            </a:extLst>
          </p:cNvPr>
          <p:cNvSpPr/>
          <p:nvPr/>
        </p:nvSpPr>
        <p:spPr>
          <a:xfrm>
            <a:off x="8765420" y="2097992"/>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grpSp>
        <p:nvGrpSpPr>
          <p:cNvPr id="2" name="Group 1">
            <a:extLst>
              <a:ext uri="{FF2B5EF4-FFF2-40B4-BE49-F238E27FC236}">
                <a16:creationId xmlns:a16="http://schemas.microsoft.com/office/drawing/2014/main" xmlns="" id="{1577C0CC-D11E-5F6C-B6B9-01EB2992285C}"/>
              </a:ext>
            </a:extLst>
          </p:cNvPr>
          <p:cNvGrpSpPr/>
          <p:nvPr/>
        </p:nvGrpSpPr>
        <p:grpSpPr>
          <a:xfrm>
            <a:off x="0" y="6529389"/>
            <a:ext cx="12192000" cy="328611"/>
            <a:chOff x="0" y="6529389"/>
            <a:chExt cx="12192000" cy="328611"/>
          </a:xfrm>
        </p:grpSpPr>
        <p:sp>
          <p:nvSpPr>
            <p:cNvPr id="7" name="Rectangle 6">
              <a:extLst>
                <a:ext uri="{FF2B5EF4-FFF2-40B4-BE49-F238E27FC236}">
                  <a16:creationId xmlns:a16="http://schemas.microsoft.com/office/drawing/2014/main" xmlns="" id="{4B27F602-EE71-CF02-32E7-DE5A7CC26FBB}"/>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8BD92472-8CE7-E5B0-23DA-F58BAE7826D9}"/>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951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1+#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1D1994F5-8C9F-6243-274F-11734127B91E}"/>
              </a:ext>
            </a:extLst>
          </p:cNvPr>
          <p:cNvGrpSpPr/>
          <p:nvPr/>
        </p:nvGrpSpPr>
        <p:grpSpPr>
          <a:xfrm>
            <a:off x="0" y="6529389"/>
            <a:ext cx="12192000" cy="328611"/>
            <a:chOff x="0" y="6529389"/>
            <a:chExt cx="12192000" cy="328611"/>
          </a:xfrm>
        </p:grpSpPr>
        <p:sp>
          <p:nvSpPr>
            <p:cNvPr id="8" name="Rectangle 7">
              <a:extLst>
                <a:ext uri="{FF2B5EF4-FFF2-40B4-BE49-F238E27FC236}">
                  <a16:creationId xmlns:a16="http://schemas.microsoft.com/office/drawing/2014/main" xmlns="" id="{E9C119C9-262B-A96A-579E-279805667664}"/>
                </a:ext>
              </a:extLst>
            </p:cNvPr>
            <p:cNvSpPr/>
            <p:nvPr/>
          </p:nvSpPr>
          <p:spPr>
            <a:xfrm>
              <a:off x="0" y="6638926"/>
              <a:ext cx="12192000" cy="21907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43523C88-A7A9-2C47-AA43-4301D798BF17}"/>
                </a:ext>
              </a:extLst>
            </p:cNvPr>
            <p:cNvSpPr/>
            <p:nvPr/>
          </p:nvSpPr>
          <p:spPr>
            <a:xfrm>
              <a:off x="0" y="6529389"/>
              <a:ext cx="12192000" cy="1095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xmlns="" id="{4A893B6B-149E-6870-9F4E-C0C097BE03C7}"/>
              </a:ext>
            </a:extLst>
          </p:cNvPr>
          <p:cNvGrpSpPr/>
          <p:nvPr/>
        </p:nvGrpSpPr>
        <p:grpSpPr>
          <a:xfrm>
            <a:off x="3629551" y="5929513"/>
            <a:ext cx="5585150" cy="430887"/>
            <a:chOff x="3629551" y="5929513"/>
            <a:chExt cx="5585150" cy="430887"/>
          </a:xfrm>
        </p:grpSpPr>
        <p:sp>
          <p:nvSpPr>
            <p:cNvPr id="20" name="TextBox 19">
              <a:extLst>
                <a:ext uri="{FF2B5EF4-FFF2-40B4-BE49-F238E27FC236}">
                  <a16:creationId xmlns:a16="http://schemas.microsoft.com/office/drawing/2014/main" xmlns="" id="{E6375041-7619-BDE3-14BE-3BE36608DC69}"/>
                </a:ext>
              </a:extLst>
            </p:cNvPr>
            <p:cNvSpPr txBox="1"/>
            <p:nvPr/>
          </p:nvSpPr>
          <p:spPr>
            <a:xfrm>
              <a:off x="4549556" y="5929513"/>
              <a:ext cx="4665145" cy="430887"/>
            </a:xfrm>
            <a:prstGeom prst="rect">
              <a:avLst/>
            </a:prstGeom>
            <a:noFill/>
          </p:spPr>
          <p:txBody>
            <a:bodyPr wrap="square" rtlCol="0">
              <a:spAutoFit/>
            </a:bodyPr>
            <a:lstStyle/>
            <a:p>
              <a:pPr algn="ctr"/>
              <a:r>
                <a:rPr lang="en-US" sz="2200">
                  <a:solidFill>
                    <a:schemeClr val="bg1"/>
                  </a:solidFill>
                </a:rPr>
                <a:t>Sự di truyền màu da của gia đình</a:t>
              </a:r>
            </a:p>
          </p:txBody>
        </p:sp>
        <p:sp>
          <p:nvSpPr>
            <p:cNvPr id="21" name="Rectangle: Rounded Corners 20">
              <a:extLst>
                <a:ext uri="{FF2B5EF4-FFF2-40B4-BE49-F238E27FC236}">
                  <a16:creationId xmlns:a16="http://schemas.microsoft.com/office/drawing/2014/main" xmlns="" id="{727FDEE5-C808-DBF6-8F85-2EF91A143DC8}"/>
                </a:ext>
              </a:extLst>
            </p:cNvPr>
            <p:cNvSpPr/>
            <p:nvPr/>
          </p:nvSpPr>
          <p:spPr>
            <a:xfrm>
              <a:off x="3629551" y="5956564"/>
              <a:ext cx="920005" cy="40194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Hình</a:t>
              </a:r>
            </a:p>
          </p:txBody>
        </p:sp>
      </p:grpSp>
      <p:pic>
        <p:nvPicPr>
          <p:cNvPr id="5126" name="Picture 6" descr="Call for Submissions: The Significance of the Black Family in the US - AAIHS">
            <a:extLst>
              <a:ext uri="{FF2B5EF4-FFF2-40B4-BE49-F238E27FC236}">
                <a16:creationId xmlns:a16="http://schemas.microsoft.com/office/drawing/2014/main" xmlns="" id="{ED0AF53B-4E14-7DD1-377F-E227BDF53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515" y="1297384"/>
            <a:ext cx="6706095" cy="44707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Play button click color icon Royalty Free Vector Image">
            <a:extLst>
              <a:ext uri="{FF2B5EF4-FFF2-40B4-BE49-F238E27FC236}">
                <a16:creationId xmlns:a16="http://schemas.microsoft.com/office/drawing/2014/main" xmlns="" id="{8C42138B-797E-90D1-8264-BC252E0B95E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767" t="9816" r="25500" b="17792"/>
          <a:stretch/>
        </p:blipFill>
        <p:spPr bwMode="auto">
          <a:xfrm>
            <a:off x="417424" y="219074"/>
            <a:ext cx="1004157" cy="167992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xmlns="" id="{3FE4E88E-D185-5E97-3A16-D285F8A9FC93}"/>
              </a:ext>
            </a:extLst>
          </p:cNvPr>
          <p:cNvSpPr/>
          <p:nvPr/>
        </p:nvSpPr>
        <p:spPr>
          <a:xfrm>
            <a:off x="1421581" y="533212"/>
            <a:ext cx="7118856" cy="488122"/>
          </a:xfrm>
          <a:prstGeom prst="roundRect">
            <a:avLst>
              <a:gd name="adj" fmla="val 30462"/>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a:t>Em hãy quan sát các hình ảnh bên dưới đây</a:t>
            </a:r>
          </a:p>
        </p:txBody>
      </p:sp>
    </p:spTree>
    <p:extLst>
      <p:ext uri="{BB962C8B-B14F-4D97-AF65-F5344CB8AC3E}">
        <p14:creationId xmlns:p14="http://schemas.microsoft.com/office/powerpoint/2010/main" val="3903889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anim calcmode="lin" valueType="num">
                                      <p:cBhvr additive="base">
                                        <p:cTn id="15" dur="500" fill="hold"/>
                                        <p:tgtEl>
                                          <p:spTgt spid="5126"/>
                                        </p:tgtEl>
                                        <p:attrNameLst>
                                          <p:attrName>ppt_x</p:attrName>
                                        </p:attrNameLst>
                                      </p:cBhvr>
                                      <p:tavLst>
                                        <p:tav tm="0">
                                          <p:val>
                                            <p:strVal val="#ppt_x"/>
                                          </p:val>
                                        </p:tav>
                                        <p:tav tm="100000">
                                          <p:val>
                                            <p:strVal val="#ppt_x"/>
                                          </p:val>
                                        </p:tav>
                                      </p:tavLst>
                                    </p:anim>
                                    <p:anim calcmode="lin" valueType="num">
                                      <p:cBhvr additive="base">
                                        <p:cTn id="16" dur="500" fill="hold"/>
                                        <p:tgtEl>
                                          <p:spTgt spid="51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sp>
        <p:nvSpPr>
          <p:cNvPr id="3" name="TextBox 2">
            <a:extLst>
              <a:ext uri="{FF2B5EF4-FFF2-40B4-BE49-F238E27FC236}">
                <a16:creationId xmlns:a16="http://schemas.microsoft.com/office/drawing/2014/main" xmlns="" id="{67F1DCC2-87D2-4E76-9809-9676C21E1CCC}"/>
              </a:ext>
            </a:extLst>
          </p:cNvPr>
          <p:cNvSpPr txBox="1"/>
          <p:nvPr/>
        </p:nvSpPr>
        <p:spPr>
          <a:xfrm>
            <a:off x="4773953" y="3153834"/>
            <a:ext cx="7231263" cy="1893595"/>
          </a:xfrm>
          <a:prstGeom prst="rect">
            <a:avLst/>
          </a:prstGeom>
          <a:solidFill>
            <a:schemeClr val="accent4">
              <a:lumMod val="20000"/>
              <a:lumOff val="80000"/>
            </a:schemeClr>
          </a:solidFill>
          <a:ln w="28575">
            <a:solidFill>
              <a:schemeClr val="bg1"/>
            </a:solidFill>
          </a:ln>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defRPr>
            </a:lvl1pPr>
          </a:lstStyle>
          <a:p>
            <a:r>
              <a:rPr lang="en-US" b="1">
                <a:solidFill>
                  <a:schemeClr val="accent1">
                    <a:lumMod val="75000"/>
                  </a:schemeClr>
                </a:solidFill>
                <a:latin typeface="+mj-lt"/>
                <a:ea typeface="Tahoma" panose="020B0604030504040204" pitchFamily="34" charset="0"/>
                <a:cs typeface="Tahoma" panose="020B0604030504040204" pitchFamily="34" charset="0"/>
              </a:rPr>
              <a:t>Kết quả: </a:t>
            </a:r>
          </a:p>
          <a:p>
            <a:r>
              <a:rPr lang="en-US">
                <a:solidFill>
                  <a:schemeClr val="bg1"/>
                </a:solidFill>
                <a:latin typeface="+mj-lt"/>
                <a:ea typeface="Tahoma" panose="020B0604030504040204" pitchFamily="34" charset="0"/>
                <a:cs typeface="Tahoma" panose="020B0604030504040204" pitchFamily="34" charset="0"/>
              </a:rPr>
              <a:t>● Ở thế hệ F</a:t>
            </a:r>
            <a:r>
              <a:rPr lang="en-US" baseline="-25000">
                <a:solidFill>
                  <a:schemeClr val="bg1"/>
                </a:solidFill>
                <a:latin typeface="+mj-lt"/>
                <a:ea typeface="Tahoma" panose="020B0604030504040204" pitchFamily="34" charset="0"/>
                <a:cs typeface="Tahoma" panose="020B0604030504040204" pitchFamily="34" charset="0"/>
              </a:rPr>
              <a:t>1</a:t>
            </a:r>
            <a:r>
              <a:rPr lang="en-US">
                <a:solidFill>
                  <a:schemeClr val="bg1"/>
                </a:solidFill>
                <a:latin typeface="+mj-lt"/>
                <a:ea typeface="Tahoma" panose="020B0604030504040204" pitchFamily="34" charset="0"/>
                <a:cs typeface="Tahoma" panose="020B0604030504040204" pitchFamily="34" charset="0"/>
              </a:rPr>
              <a:t> 100% cây hoa tím.</a:t>
            </a:r>
          </a:p>
          <a:p>
            <a:r>
              <a:rPr lang="en-US">
                <a:solidFill>
                  <a:schemeClr val="bg1"/>
                </a:solidFill>
                <a:latin typeface="+mj-lt"/>
                <a:ea typeface="Tahoma" panose="020B0604030504040204" pitchFamily="34" charset="0"/>
                <a:cs typeface="Tahoma" panose="020B0604030504040204" pitchFamily="34" charset="0"/>
              </a:rPr>
              <a:t>● Ở thế hệ F</a:t>
            </a:r>
            <a:r>
              <a:rPr lang="en-US" baseline="-25000">
                <a:solidFill>
                  <a:schemeClr val="bg1"/>
                </a:solidFill>
                <a:latin typeface="+mj-lt"/>
                <a:ea typeface="Tahoma" panose="020B0604030504040204" pitchFamily="34" charset="0"/>
                <a:cs typeface="Tahoma" panose="020B0604030504040204" pitchFamily="34" charset="0"/>
              </a:rPr>
              <a:t>2</a:t>
            </a:r>
            <a:r>
              <a:rPr lang="en-US">
                <a:solidFill>
                  <a:schemeClr val="bg1"/>
                </a:solidFill>
                <a:latin typeface="+mj-lt"/>
                <a:ea typeface="Tahoma" panose="020B0604030504040204" pitchFamily="34" charset="0"/>
                <a:cs typeface="Tahoma" panose="020B0604030504040204" pitchFamily="34" charset="0"/>
              </a:rPr>
              <a:t> có cả cây hoa tím và cây hoa trắng, trong đó tỉ lệ giữa cây hoa tím và hoa trắng là 3:1.</a:t>
            </a:r>
          </a:p>
        </p:txBody>
      </p:sp>
      <p:grpSp>
        <p:nvGrpSpPr>
          <p:cNvPr id="25" name="Group 24">
            <a:extLst>
              <a:ext uri="{FF2B5EF4-FFF2-40B4-BE49-F238E27FC236}">
                <a16:creationId xmlns:a16="http://schemas.microsoft.com/office/drawing/2014/main" xmlns="" id="{C9D3122D-5520-D9F4-055E-3D31E5F99CEF}"/>
              </a:ext>
            </a:extLst>
          </p:cNvPr>
          <p:cNvGrpSpPr/>
          <p:nvPr/>
        </p:nvGrpSpPr>
        <p:grpSpPr>
          <a:xfrm>
            <a:off x="0" y="932458"/>
            <a:ext cx="4684196" cy="5925542"/>
            <a:chOff x="0" y="932458"/>
            <a:chExt cx="4684196" cy="5925542"/>
          </a:xfrm>
        </p:grpSpPr>
        <p:pic>
          <p:nvPicPr>
            <p:cNvPr id="5122" name="Picture 2" descr="Mendel's Investigations | CK-12 Foundation">
              <a:extLst>
                <a:ext uri="{FF2B5EF4-FFF2-40B4-BE49-F238E27FC236}">
                  <a16:creationId xmlns:a16="http://schemas.microsoft.com/office/drawing/2014/main" xmlns="" id="{49FBB001-5599-54F8-0C31-8CDC56550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2458"/>
              <a:ext cx="4684196" cy="59255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1CB10478-E3C3-E654-1EEF-B590C1B6D4A2}"/>
                </a:ext>
              </a:extLst>
            </p:cNvPr>
            <p:cNvSpPr/>
            <p:nvPr/>
          </p:nvSpPr>
          <p:spPr>
            <a:xfrm>
              <a:off x="1262209" y="6445679"/>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EE0034E7-8401-09CA-2337-E583FA007991}"/>
                </a:ext>
              </a:extLst>
            </p:cNvPr>
            <p:cNvSpPr/>
            <p:nvPr/>
          </p:nvSpPr>
          <p:spPr>
            <a:xfrm>
              <a:off x="1380016" y="4638605"/>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634B35DF-A090-325C-6476-9A376461C6C7}"/>
                </a:ext>
              </a:extLst>
            </p:cNvPr>
            <p:cNvSpPr/>
            <p:nvPr/>
          </p:nvSpPr>
          <p:spPr>
            <a:xfrm>
              <a:off x="1262209" y="2993809"/>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4250C6D-495E-2681-68EB-A441E12B3052}"/>
                </a:ext>
              </a:extLst>
            </p:cNvPr>
            <p:cNvSpPr/>
            <p:nvPr/>
          </p:nvSpPr>
          <p:spPr>
            <a:xfrm>
              <a:off x="1946607" y="4176835"/>
              <a:ext cx="824642" cy="265041"/>
            </a:xfrm>
            <a:prstGeom prst="rect">
              <a:avLst/>
            </a:prstGeom>
            <a:solidFill>
              <a:srgbClr val="C1DC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D1555B79-1527-F692-537E-ED1FEDF6365A}"/>
                </a:ext>
              </a:extLst>
            </p:cNvPr>
            <p:cNvSpPr/>
            <p:nvPr/>
          </p:nvSpPr>
          <p:spPr>
            <a:xfrm>
              <a:off x="2591736" y="5864306"/>
              <a:ext cx="1037816" cy="181331"/>
            </a:xfrm>
            <a:prstGeom prst="rect">
              <a:avLst/>
            </a:prstGeom>
            <a:solidFill>
              <a:srgbClr val="F9E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1786204-B8AA-6D56-5875-EFD9BE0CC490}"/>
                </a:ext>
              </a:extLst>
            </p:cNvPr>
            <p:cNvSpPr/>
            <p:nvPr/>
          </p:nvSpPr>
          <p:spPr>
            <a:xfrm>
              <a:off x="2642224" y="5973842"/>
              <a:ext cx="869521" cy="336473"/>
            </a:xfrm>
            <a:prstGeom prst="rect">
              <a:avLst/>
            </a:prstGeom>
            <a:solidFill>
              <a:srgbClr val="F9E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79426380-C237-9D40-233C-0C71A5FC9CB0}"/>
                </a:ext>
              </a:extLst>
            </p:cNvPr>
            <p:cNvSpPr txBox="1"/>
            <p:nvPr/>
          </p:nvSpPr>
          <p:spPr>
            <a:xfrm>
              <a:off x="1071476" y="2881175"/>
              <a:ext cx="2574904" cy="369332"/>
            </a:xfrm>
            <a:prstGeom prst="rect">
              <a:avLst/>
            </a:prstGeom>
            <a:noFill/>
          </p:spPr>
          <p:txBody>
            <a:bodyPr wrap="square" rtlCol="0">
              <a:spAutoFit/>
            </a:bodyPr>
            <a:lstStyle/>
            <a:p>
              <a:pPr algn="ctr"/>
              <a:r>
                <a:rPr lang="en-US">
                  <a:solidFill>
                    <a:schemeClr val="bg1"/>
                  </a:solidFill>
                </a:rPr>
                <a:t>Thế hệ thuần chủng P</a:t>
              </a:r>
            </a:p>
          </p:txBody>
        </p:sp>
        <p:sp>
          <p:nvSpPr>
            <p:cNvPr id="17" name="TextBox 16">
              <a:extLst>
                <a:ext uri="{FF2B5EF4-FFF2-40B4-BE49-F238E27FC236}">
                  <a16:creationId xmlns:a16="http://schemas.microsoft.com/office/drawing/2014/main" xmlns="" id="{C3304E5E-4192-A095-1C80-DE3F1ED83F59}"/>
                </a:ext>
              </a:extLst>
            </p:cNvPr>
            <p:cNvSpPr txBox="1"/>
            <p:nvPr/>
          </p:nvSpPr>
          <p:spPr>
            <a:xfrm>
              <a:off x="1099525" y="4563476"/>
              <a:ext cx="2574904" cy="369332"/>
            </a:xfrm>
            <a:prstGeom prst="rect">
              <a:avLst/>
            </a:prstGeom>
            <a:noFill/>
          </p:spPr>
          <p:txBody>
            <a:bodyPr wrap="square" rtlCol="0">
              <a:spAutoFit/>
            </a:bodyPr>
            <a:lstStyle/>
            <a:p>
              <a:pPr algn="ctr"/>
              <a:r>
                <a:rPr lang="en-US">
                  <a:solidFill>
                    <a:schemeClr val="bg1"/>
                  </a:solidFill>
                </a:rPr>
                <a:t>Thế hệ thứ nhất F</a:t>
              </a:r>
              <a:r>
                <a:rPr lang="en-US" baseline="-25000">
                  <a:solidFill>
                    <a:schemeClr val="bg1"/>
                  </a:solidFill>
                </a:rPr>
                <a:t>1</a:t>
              </a:r>
              <a:endParaRPr lang="en-US">
                <a:solidFill>
                  <a:schemeClr val="bg1"/>
                </a:solidFill>
              </a:endParaRPr>
            </a:p>
          </p:txBody>
        </p:sp>
        <p:sp>
          <p:nvSpPr>
            <p:cNvPr id="21" name="TextBox 20">
              <a:extLst>
                <a:ext uri="{FF2B5EF4-FFF2-40B4-BE49-F238E27FC236}">
                  <a16:creationId xmlns:a16="http://schemas.microsoft.com/office/drawing/2014/main" xmlns="" id="{845F1DBB-2240-A4E8-B172-96719F0326AC}"/>
                </a:ext>
              </a:extLst>
            </p:cNvPr>
            <p:cNvSpPr txBox="1"/>
            <p:nvPr/>
          </p:nvSpPr>
          <p:spPr>
            <a:xfrm>
              <a:off x="1155623" y="6359839"/>
              <a:ext cx="2574904" cy="369332"/>
            </a:xfrm>
            <a:prstGeom prst="rect">
              <a:avLst/>
            </a:prstGeom>
            <a:noFill/>
          </p:spPr>
          <p:txBody>
            <a:bodyPr wrap="square" rtlCol="0">
              <a:spAutoFit/>
            </a:bodyPr>
            <a:lstStyle/>
            <a:p>
              <a:pPr algn="ctr"/>
              <a:r>
                <a:rPr lang="en-US">
                  <a:solidFill>
                    <a:schemeClr val="bg1"/>
                  </a:solidFill>
                </a:rPr>
                <a:t>Thế hệ thứ hai F</a:t>
              </a:r>
              <a:r>
                <a:rPr lang="en-US" baseline="-25000">
                  <a:solidFill>
                    <a:schemeClr val="bg1"/>
                  </a:solidFill>
                </a:rPr>
                <a:t>2</a:t>
              </a:r>
              <a:endParaRPr lang="en-US">
                <a:solidFill>
                  <a:schemeClr val="bg1"/>
                </a:solidFill>
              </a:endParaRPr>
            </a:p>
          </p:txBody>
        </p:sp>
        <p:sp>
          <p:nvSpPr>
            <p:cNvPr id="22" name="TextBox 21">
              <a:extLst>
                <a:ext uri="{FF2B5EF4-FFF2-40B4-BE49-F238E27FC236}">
                  <a16:creationId xmlns:a16="http://schemas.microsoft.com/office/drawing/2014/main" xmlns="" id="{EBA18E51-8243-157B-B09C-1C36E555FDB8}"/>
                </a:ext>
              </a:extLst>
            </p:cNvPr>
            <p:cNvSpPr txBox="1"/>
            <p:nvPr/>
          </p:nvSpPr>
          <p:spPr>
            <a:xfrm>
              <a:off x="1893313" y="4165454"/>
              <a:ext cx="987327" cy="307777"/>
            </a:xfrm>
            <a:prstGeom prst="rect">
              <a:avLst/>
            </a:prstGeom>
            <a:noFill/>
          </p:spPr>
          <p:txBody>
            <a:bodyPr wrap="square" rtlCol="0">
              <a:spAutoFit/>
            </a:bodyPr>
            <a:lstStyle/>
            <a:p>
              <a:pPr algn="ctr"/>
              <a:r>
                <a:rPr lang="en-US" sz="1400" b="1">
                  <a:solidFill>
                    <a:srgbClr val="364E7E"/>
                  </a:solidFill>
                </a:rPr>
                <a:t>Hoa tím</a:t>
              </a:r>
            </a:p>
          </p:txBody>
        </p:sp>
        <p:sp>
          <p:nvSpPr>
            <p:cNvPr id="24" name="TextBox 23">
              <a:extLst>
                <a:ext uri="{FF2B5EF4-FFF2-40B4-BE49-F238E27FC236}">
                  <a16:creationId xmlns:a16="http://schemas.microsoft.com/office/drawing/2014/main" xmlns="" id="{1C24D0A3-5BE5-97BA-0606-A41C1B7FE443}"/>
                </a:ext>
              </a:extLst>
            </p:cNvPr>
            <p:cNvSpPr txBox="1"/>
            <p:nvPr/>
          </p:nvSpPr>
          <p:spPr>
            <a:xfrm>
              <a:off x="2583320" y="5832988"/>
              <a:ext cx="987327" cy="307777"/>
            </a:xfrm>
            <a:prstGeom prst="rect">
              <a:avLst/>
            </a:prstGeom>
            <a:noFill/>
          </p:spPr>
          <p:txBody>
            <a:bodyPr wrap="square" rtlCol="0">
              <a:spAutoFit/>
            </a:bodyPr>
            <a:lstStyle/>
            <a:p>
              <a:pPr algn="ctr"/>
              <a:r>
                <a:rPr lang="en-US" sz="1400" b="1">
                  <a:solidFill>
                    <a:srgbClr val="364E7E"/>
                  </a:solidFill>
                </a:rPr>
                <a:t>Hoa tím</a:t>
              </a:r>
            </a:p>
          </p:txBody>
        </p:sp>
      </p:grpSp>
      <p:sp>
        <p:nvSpPr>
          <p:cNvPr id="27" name="Rectangle: Rounded Corners 26">
            <a:extLst>
              <a:ext uri="{FF2B5EF4-FFF2-40B4-BE49-F238E27FC236}">
                <a16:creationId xmlns:a16="http://schemas.microsoft.com/office/drawing/2014/main" xmlns="" id="{E882D9B3-E35C-DFAB-FA85-6C23F5BF0C23}"/>
              </a:ext>
            </a:extLst>
          </p:cNvPr>
          <p:cNvSpPr/>
          <p:nvPr/>
        </p:nvSpPr>
        <p:spPr>
          <a:xfrm>
            <a:off x="7507806" y="2450095"/>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spTree>
    <p:extLst>
      <p:ext uri="{BB962C8B-B14F-4D97-AF65-F5344CB8AC3E}">
        <p14:creationId xmlns:p14="http://schemas.microsoft.com/office/powerpoint/2010/main" val="130287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grpSp>
        <p:nvGrpSpPr>
          <p:cNvPr id="25" name="Group 24">
            <a:extLst>
              <a:ext uri="{FF2B5EF4-FFF2-40B4-BE49-F238E27FC236}">
                <a16:creationId xmlns:a16="http://schemas.microsoft.com/office/drawing/2014/main" xmlns="" id="{C9D3122D-5520-D9F4-055E-3D31E5F99CEF}"/>
              </a:ext>
            </a:extLst>
          </p:cNvPr>
          <p:cNvGrpSpPr/>
          <p:nvPr/>
        </p:nvGrpSpPr>
        <p:grpSpPr>
          <a:xfrm>
            <a:off x="0" y="932458"/>
            <a:ext cx="4684196" cy="5925542"/>
            <a:chOff x="0" y="932458"/>
            <a:chExt cx="4684196" cy="5925542"/>
          </a:xfrm>
        </p:grpSpPr>
        <p:pic>
          <p:nvPicPr>
            <p:cNvPr id="5122" name="Picture 2" descr="Mendel's Investigations | CK-12 Foundation">
              <a:extLst>
                <a:ext uri="{FF2B5EF4-FFF2-40B4-BE49-F238E27FC236}">
                  <a16:creationId xmlns:a16="http://schemas.microsoft.com/office/drawing/2014/main" xmlns="" id="{49FBB001-5599-54F8-0C31-8CDC56550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2458"/>
              <a:ext cx="4684196" cy="59255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1CB10478-E3C3-E654-1EEF-B590C1B6D4A2}"/>
                </a:ext>
              </a:extLst>
            </p:cNvPr>
            <p:cNvSpPr/>
            <p:nvPr/>
          </p:nvSpPr>
          <p:spPr>
            <a:xfrm>
              <a:off x="1262209" y="6445679"/>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EE0034E7-8401-09CA-2337-E583FA007991}"/>
                </a:ext>
              </a:extLst>
            </p:cNvPr>
            <p:cNvSpPr/>
            <p:nvPr/>
          </p:nvSpPr>
          <p:spPr>
            <a:xfrm>
              <a:off x="1380016" y="4638605"/>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634B35DF-A090-325C-6476-9A376461C6C7}"/>
                </a:ext>
              </a:extLst>
            </p:cNvPr>
            <p:cNvSpPr/>
            <p:nvPr/>
          </p:nvSpPr>
          <p:spPr>
            <a:xfrm>
              <a:off x="1262209" y="2993809"/>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4250C6D-495E-2681-68EB-A441E12B3052}"/>
                </a:ext>
              </a:extLst>
            </p:cNvPr>
            <p:cNvSpPr/>
            <p:nvPr/>
          </p:nvSpPr>
          <p:spPr>
            <a:xfrm>
              <a:off x="1946607" y="4176835"/>
              <a:ext cx="824642" cy="265041"/>
            </a:xfrm>
            <a:prstGeom prst="rect">
              <a:avLst/>
            </a:prstGeom>
            <a:solidFill>
              <a:srgbClr val="C1DC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D1555B79-1527-F692-537E-ED1FEDF6365A}"/>
                </a:ext>
              </a:extLst>
            </p:cNvPr>
            <p:cNvSpPr/>
            <p:nvPr/>
          </p:nvSpPr>
          <p:spPr>
            <a:xfrm>
              <a:off x="2591736" y="5864306"/>
              <a:ext cx="1037816" cy="181331"/>
            </a:xfrm>
            <a:prstGeom prst="rect">
              <a:avLst/>
            </a:prstGeom>
            <a:solidFill>
              <a:srgbClr val="F9E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1786204-B8AA-6D56-5875-EFD9BE0CC490}"/>
                </a:ext>
              </a:extLst>
            </p:cNvPr>
            <p:cNvSpPr/>
            <p:nvPr/>
          </p:nvSpPr>
          <p:spPr>
            <a:xfrm>
              <a:off x="2642224" y="5973842"/>
              <a:ext cx="869521" cy="336473"/>
            </a:xfrm>
            <a:prstGeom prst="rect">
              <a:avLst/>
            </a:prstGeom>
            <a:solidFill>
              <a:srgbClr val="F9E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79426380-C237-9D40-233C-0C71A5FC9CB0}"/>
                </a:ext>
              </a:extLst>
            </p:cNvPr>
            <p:cNvSpPr txBox="1"/>
            <p:nvPr/>
          </p:nvSpPr>
          <p:spPr>
            <a:xfrm>
              <a:off x="1071476" y="2881175"/>
              <a:ext cx="2574904" cy="369332"/>
            </a:xfrm>
            <a:prstGeom prst="rect">
              <a:avLst/>
            </a:prstGeom>
            <a:noFill/>
          </p:spPr>
          <p:txBody>
            <a:bodyPr wrap="square" rtlCol="0">
              <a:spAutoFit/>
            </a:bodyPr>
            <a:lstStyle/>
            <a:p>
              <a:pPr algn="ctr"/>
              <a:r>
                <a:rPr lang="en-US">
                  <a:solidFill>
                    <a:schemeClr val="bg1"/>
                  </a:solidFill>
                </a:rPr>
                <a:t>Thế hệ thuần chủng P</a:t>
              </a:r>
            </a:p>
          </p:txBody>
        </p:sp>
        <p:sp>
          <p:nvSpPr>
            <p:cNvPr id="17" name="TextBox 16">
              <a:extLst>
                <a:ext uri="{FF2B5EF4-FFF2-40B4-BE49-F238E27FC236}">
                  <a16:creationId xmlns:a16="http://schemas.microsoft.com/office/drawing/2014/main" xmlns="" id="{C3304E5E-4192-A095-1C80-DE3F1ED83F59}"/>
                </a:ext>
              </a:extLst>
            </p:cNvPr>
            <p:cNvSpPr txBox="1"/>
            <p:nvPr/>
          </p:nvSpPr>
          <p:spPr>
            <a:xfrm>
              <a:off x="1099525" y="4563476"/>
              <a:ext cx="2574904" cy="369332"/>
            </a:xfrm>
            <a:prstGeom prst="rect">
              <a:avLst/>
            </a:prstGeom>
            <a:noFill/>
          </p:spPr>
          <p:txBody>
            <a:bodyPr wrap="square" rtlCol="0">
              <a:spAutoFit/>
            </a:bodyPr>
            <a:lstStyle/>
            <a:p>
              <a:pPr algn="ctr"/>
              <a:r>
                <a:rPr lang="en-US">
                  <a:solidFill>
                    <a:schemeClr val="bg1"/>
                  </a:solidFill>
                </a:rPr>
                <a:t>Thế hệ thứ nhất F</a:t>
              </a:r>
              <a:r>
                <a:rPr lang="en-US" baseline="-25000">
                  <a:solidFill>
                    <a:schemeClr val="bg1"/>
                  </a:solidFill>
                </a:rPr>
                <a:t>1</a:t>
              </a:r>
              <a:endParaRPr lang="en-US">
                <a:solidFill>
                  <a:schemeClr val="bg1"/>
                </a:solidFill>
              </a:endParaRPr>
            </a:p>
          </p:txBody>
        </p:sp>
        <p:sp>
          <p:nvSpPr>
            <p:cNvPr id="21" name="TextBox 20">
              <a:extLst>
                <a:ext uri="{FF2B5EF4-FFF2-40B4-BE49-F238E27FC236}">
                  <a16:creationId xmlns:a16="http://schemas.microsoft.com/office/drawing/2014/main" xmlns="" id="{845F1DBB-2240-A4E8-B172-96719F0326AC}"/>
                </a:ext>
              </a:extLst>
            </p:cNvPr>
            <p:cNvSpPr txBox="1"/>
            <p:nvPr/>
          </p:nvSpPr>
          <p:spPr>
            <a:xfrm>
              <a:off x="1155623" y="6359839"/>
              <a:ext cx="2574904" cy="369332"/>
            </a:xfrm>
            <a:prstGeom prst="rect">
              <a:avLst/>
            </a:prstGeom>
            <a:noFill/>
          </p:spPr>
          <p:txBody>
            <a:bodyPr wrap="square" rtlCol="0">
              <a:spAutoFit/>
            </a:bodyPr>
            <a:lstStyle/>
            <a:p>
              <a:pPr algn="ctr"/>
              <a:r>
                <a:rPr lang="en-US">
                  <a:solidFill>
                    <a:schemeClr val="bg1"/>
                  </a:solidFill>
                </a:rPr>
                <a:t>Thế hệ thứ hai F</a:t>
              </a:r>
              <a:r>
                <a:rPr lang="en-US" baseline="-25000">
                  <a:solidFill>
                    <a:schemeClr val="bg1"/>
                  </a:solidFill>
                </a:rPr>
                <a:t>2</a:t>
              </a:r>
              <a:endParaRPr lang="en-US">
                <a:solidFill>
                  <a:schemeClr val="bg1"/>
                </a:solidFill>
              </a:endParaRPr>
            </a:p>
          </p:txBody>
        </p:sp>
        <p:sp>
          <p:nvSpPr>
            <p:cNvPr id="22" name="TextBox 21">
              <a:extLst>
                <a:ext uri="{FF2B5EF4-FFF2-40B4-BE49-F238E27FC236}">
                  <a16:creationId xmlns:a16="http://schemas.microsoft.com/office/drawing/2014/main" xmlns="" id="{EBA18E51-8243-157B-B09C-1C36E555FDB8}"/>
                </a:ext>
              </a:extLst>
            </p:cNvPr>
            <p:cNvSpPr txBox="1"/>
            <p:nvPr/>
          </p:nvSpPr>
          <p:spPr>
            <a:xfrm>
              <a:off x="1893313" y="4165454"/>
              <a:ext cx="987327" cy="307777"/>
            </a:xfrm>
            <a:prstGeom prst="rect">
              <a:avLst/>
            </a:prstGeom>
            <a:noFill/>
          </p:spPr>
          <p:txBody>
            <a:bodyPr wrap="square" rtlCol="0">
              <a:spAutoFit/>
            </a:bodyPr>
            <a:lstStyle/>
            <a:p>
              <a:pPr algn="ctr"/>
              <a:r>
                <a:rPr lang="en-US" sz="1400" b="1">
                  <a:solidFill>
                    <a:srgbClr val="364E7E"/>
                  </a:solidFill>
                </a:rPr>
                <a:t>Hoa tím</a:t>
              </a:r>
            </a:p>
          </p:txBody>
        </p:sp>
        <p:sp>
          <p:nvSpPr>
            <p:cNvPr id="24" name="TextBox 23">
              <a:extLst>
                <a:ext uri="{FF2B5EF4-FFF2-40B4-BE49-F238E27FC236}">
                  <a16:creationId xmlns:a16="http://schemas.microsoft.com/office/drawing/2014/main" xmlns="" id="{1C24D0A3-5BE5-97BA-0606-A41C1B7FE443}"/>
                </a:ext>
              </a:extLst>
            </p:cNvPr>
            <p:cNvSpPr txBox="1"/>
            <p:nvPr/>
          </p:nvSpPr>
          <p:spPr>
            <a:xfrm>
              <a:off x="2583320" y="5832988"/>
              <a:ext cx="987327" cy="307777"/>
            </a:xfrm>
            <a:prstGeom prst="rect">
              <a:avLst/>
            </a:prstGeom>
            <a:noFill/>
          </p:spPr>
          <p:txBody>
            <a:bodyPr wrap="square" rtlCol="0">
              <a:spAutoFit/>
            </a:bodyPr>
            <a:lstStyle/>
            <a:p>
              <a:pPr algn="ctr"/>
              <a:r>
                <a:rPr lang="en-US" sz="1400" b="1">
                  <a:solidFill>
                    <a:srgbClr val="364E7E"/>
                  </a:solidFill>
                </a:rPr>
                <a:t>Hoa tím</a:t>
              </a:r>
            </a:p>
          </p:txBody>
        </p:sp>
      </p:grpSp>
      <p:grpSp>
        <p:nvGrpSpPr>
          <p:cNvPr id="14" name="Group 13">
            <a:extLst>
              <a:ext uri="{FF2B5EF4-FFF2-40B4-BE49-F238E27FC236}">
                <a16:creationId xmlns:a16="http://schemas.microsoft.com/office/drawing/2014/main" xmlns="" id="{9B2C5FE5-ABE1-3BEA-6CE8-0069CEF3565E}"/>
              </a:ext>
            </a:extLst>
          </p:cNvPr>
          <p:cNvGrpSpPr/>
          <p:nvPr/>
        </p:nvGrpSpPr>
        <p:grpSpPr>
          <a:xfrm>
            <a:off x="4886150" y="886118"/>
            <a:ext cx="6969474" cy="2100882"/>
            <a:chOff x="1431354" y="4953000"/>
            <a:chExt cx="9329292" cy="2996247"/>
          </a:xfrm>
        </p:grpSpPr>
        <p:sp>
          <p:nvSpPr>
            <p:cNvPr id="16" name="Rectangle 15">
              <a:extLst>
                <a:ext uri="{FF2B5EF4-FFF2-40B4-BE49-F238E27FC236}">
                  <a16:creationId xmlns:a16="http://schemas.microsoft.com/office/drawing/2014/main" xmlns="" id="{E1C7493B-F7D1-CECF-F1AE-38D3093C1898}"/>
                </a:ext>
              </a:extLst>
            </p:cNvPr>
            <p:cNvSpPr/>
            <p:nvPr/>
          </p:nvSpPr>
          <p:spPr>
            <a:xfrm>
              <a:off x="1431354" y="4953000"/>
              <a:ext cx="9329292" cy="299624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xmlns="" id="{F65866E7-2599-E28A-E8CA-E04247D49310}"/>
                </a:ext>
              </a:extLst>
            </p:cNvPr>
            <p:cNvSpPr txBox="1"/>
            <p:nvPr/>
          </p:nvSpPr>
          <p:spPr>
            <a:xfrm>
              <a:off x="1568707" y="5088488"/>
              <a:ext cx="9054586" cy="281692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a:t>
              </a:r>
              <a:r>
                <a:rPr kumimoji="0" lang="en-US" sz="2400" b="0" i="0" u="none" strike="noStrike" kern="0" cap="none" spc="0" normalizeH="0" baseline="0" noProof="0">
                  <a:ln>
                    <a:noFill/>
                  </a:ln>
                  <a:solidFill>
                    <a:prstClr val="black"/>
                  </a:solidFill>
                  <a:effectLst/>
                  <a:uLnTx/>
                  <a:uFillTx/>
                  <a:sym typeface="Wingdings" panose="05000000000000000000" pitchFamily="2" charset="2"/>
                </a:rPr>
                <a:t> Ở thế hệ F</a:t>
              </a:r>
              <a:r>
                <a:rPr kumimoji="0" lang="en-US" sz="2400" b="0" i="0" u="none" strike="noStrike" kern="0" cap="none" spc="0" normalizeH="0" baseline="-25000" noProof="0">
                  <a:ln>
                    <a:noFill/>
                  </a:ln>
                  <a:solidFill>
                    <a:prstClr val="black"/>
                  </a:solidFill>
                  <a:effectLst/>
                  <a:uLnTx/>
                  <a:uFillTx/>
                  <a:sym typeface="Wingdings" panose="05000000000000000000" pitchFamily="2" charset="2"/>
                </a:rPr>
                <a:t>1</a:t>
              </a:r>
              <a:r>
                <a:rPr kumimoji="0" lang="en-US" sz="2400" b="0" i="0" u="none" strike="noStrike" kern="0" cap="none" spc="0" normalizeH="0" noProof="0">
                  <a:ln>
                    <a:noFill/>
                  </a:ln>
                  <a:solidFill>
                    <a:prstClr val="black"/>
                  </a:solidFill>
                  <a:effectLst/>
                  <a:uLnTx/>
                  <a:uFillTx/>
                  <a:sym typeface="Wingdings" panose="05000000000000000000" pitchFamily="2" charset="2"/>
                </a:rPr>
                <a:t> và F</a:t>
              </a:r>
              <a:r>
                <a:rPr kumimoji="0" lang="en-US" sz="2400" b="0" i="0" u="none" strike="noStrike" kern="0" cap="none" spc="0" normalizeH="0" baseline="-25000" noProof="0">
                  <a:ln>
                    <a:noFill/>
                  </a:ln>
                  <a:solidFill>
                    <a:prstClr val="black"/>
                  </a:solidFill>
                  <a:effectLst/>
                  <a:uLnTx/>
                  <a:uFillTx/>
                  <a:sym typeface="Wingdings" panose="05000000000000000000" pitchFamily="2" charset="2"/>
                </a:rPr>
                <a:t>2</a:t>
              </a:r>
              <a:r>
                <a:rPr kumimoji="0" lang="en-US" sz="2400" b="0" i="0" u="none" strike="noStrike" kern="0" cap="none" spc="0" normalizeH="0" noProof="0">
                  <a:ln>
                    <a:noFill/>
                  </a:ln>
                  <a:solidFill>
                    <a:prstClr val="black"/>
                  </a:solidFill>
                  <a:effectLst/>
                  <a:uLnTx/>
                  <a:uFillTx/>
                  <a:sym typeface="Wingdings" panose="05000000000000000000" pitchFamily="2" charset="2"/>
                </a:rPr>
                <a:t> có xuất hiện dạng màu hoa pha trộn giữa hoa tím và hoa trắng hay không? </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0" i="0" u="none" strike="noStrike" kern="0" cap="none" spc="0" normalizeH="0" noProof="0">
                  <a:ln>
                    <a:noFill/>
                  </a:ln>
                  <a:solidFill>
                    <a:prstClr val="black"/>
                  </a:solidFill>
                  <a:effectLst/>
                  <a:uLnTx/>
                  <a:uFillTx/>
                  <a:sym typeface="Wingdings" panose="05000000000000000000" pitchFamily="2" charset="2"/>
                </a:rPr>
                <a:t>Yếu tố quy định tính trạng hoa trắng (ở thế hệ P) có biến mất trong phép lai không?</a:t>
              </a:r>
            </a:p>
          </p:txBody>
        </p:sp>
      </p:grpSp>
      <p:sp>
        <p:nvSpPr>
          <p:cNvPr id="19" name="TextBox 18">
            <a:extLst>
              <a:ext uri="{FF2B5EF4-FFF2-40B4-BE49-F238E27FC236}">
                <a16:creationId xmlns:a16="http://schemas.microsoft.com/office/drawing/2014/main" xmlns="" id="{EB300FE5-8EE1-373F-4FDD-34AE780250B9}"/>
              </a:ext>
            </a:extLst>
          </p:cNvPr>
          <p:cNvSpPr txBox="1"/>
          <p:nvPr/>
        </p:nvSpPr>
        <p:spPr>
          <a:xfrm>
            <a:off x="4886151" y="3628754"/>
            <a:ext cx="6969473" cy="2816925"/>
          </a:xfrm>
          <a:prstGeom prst="rect">
            <a:avLst/>
          </a:prstGeom>
          <a:solidFill>
            <a:schemeClr val="accent6">
              <a:lumMod val="20000"/>
              <a:lumOff val="80000"/>
            </a:schemeClr>
          </a:solidFill>
          <a:ln w="28575">
            <a:solidFill>
              <a:schemeClr val="bg1"/>
            </a:solidFill>
          </a:ln>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defRPr>
            </a:lvl1pPr>
          </a:lstStyle>
          <a:p>
            <a:r>
              <a:rPr lang="en-US">
                <a:solidFill>
                  <a:schemeClr val="bg1"/>
                </a:solidFill>
                <a:latin typeface="+mj-lt"/>
                <a:ea typeface="Tahoma" panose="020B0604030504040204" pitchFamily="34" charset="0"/>
                <a:cs typeface="Tahoma" panose="020B0604030504040204" pitchFamily="34" charset="0"/>
              </a:rPr>
              <a:t>● Trong thí nghiệm trên, tính trạng hoa tím di truyền </a:t>
            </a:r>
            <a:r>
              <a:rPr lang="en-US" b="1">
                <a:solidFill>
                  <a:schemeClr val="bg1"/>
                </a:solidFill>
                <a:latin typeface="+mj-lt"/>
                <a:ea typeface="Tahoma" panose="020B0604030504040204" pitchFamily="34" charset="0"/>
                <a:cs typeface="Tahoma" panose="020B0604030504040204" pitchFamily="34" charset="0"/>
              </a:rPr>
              <a:t>không hoà trộn </a:t>
            </a:r>
            <a:r>
              <a:rPr lang="en-US">
                <a:solidFill>
                  <a:schemeClr val="bg1"/>
                </a:solidFill>
                <a:latin typeface="+mj-lt"/>
                <a:ea typeface="Tahoma" panose="020B0604030504040204" pitchFamily="34" charset="0"/>
                <a:cs typeface="Tahoma" panose="020B0604030504040204" pitchFamily="34" charset="0"/>
              </a:rPr>
              <a:t>vào tính trạng hoa trắng nên không xuất hiện hoa màu tím nhạt. </a:t>
            </a:r>
          </a:p>
          <a:p>
            <a:r>
              <a:rPr lang="en-US">
                <a:solidFill>
                  <a:schemeClr val="bg1"/>
                </a:solidFill>
                <a:latin typeface="+mj-lt"/>
                <a:ea typeface="Tahoma" panose="020B0604030504040204" pitchFamily="34" charset="0"/>
                <a:cs typeface="Tahoma" panose="020B0604030504040204" pitchFamily="34" charset="0"/>
              </a:rPr>
              <a:t>● Nhân tố quy định tính trạng hoa trắng </a:t>
            </a:r>
            <a:r>
              <a:rPr lang="en-US" b="1">
                <a:solidFill>
                  <a:schemeClr val="bg1"/>
                </a:solidFill>
                <a:latin typeface="+mj-lt"/>
                <a:ea typeface="Tahoma" panose="020B0604030504040204" pitchFamily="34" charset="0"/>
                <a:cs typeface="Tahoma" panose="020B0604030504040204" pitchFamily="34" charset="0"/>
              </a:rPr>
              <a:t>không biến mất </a:t>
            </a:r>
            <a:r>
              <a:rPr lang="en-US">
                <a:solidFill>
                  <a:schemeClr val="bg1"/>
                </a:solidFill>
                <a:latin typeface="+mj-lt"/>
                <a:ea typeface="Tahoma" panose="020B0604030504040204" pitchFamily="34" charset="0"/>
                <a:cs typeface="Tahoma" panose="020B0604030504040204" pitchFamily="34" charset="0"/>
              </a:rPr>
              <a:t>trong quá trình lai vì ở F</a:t>
            </a:r>
            <a:r>
              <a:rPr lang="en-US" baseline="-25000">
                <a:solidFill>
                  <a:schemeClr val="bg1"/>
                </a:solidFill>
                <a:latin typeface="+mj-lt"/>
                <a:ea typeface="Tahoma" panose="020B0604030504040204" pitchFamily="34" charset="0"/>
                <a:cs typeface="Tahoma" panose="020B0604030504040204" pitchFamily="34" charset="0"/>
              </a:rPr>
              <a:t>2</a:t>
            </a:r>
            <a:r>
              <a:rPr lang="en-US">
                <a:solidFill>
                  <a:schemeClr val="bg1"/>
                </a:solidFill>
                <a:latin typeface="+mj-lt"/>
                <a:ea typeface="Tahoma" panose="020B0604030504040204" pitchFamily="34" charset="0"/>
                <a:cs typeface="Tahoma" panose="020B0604030504040204" pitchFamily="34" charset="0"/>
              </a:rPr>
              <a:t> vẫn xuất hiện hoa trắng. </a:t>
            </a:r>
          </a:p>
        </p:txBody>
      </p:sp>
      <p:sp>
        <p:nvSpPr>
          <p:cNvPr id="20" name="Rectangle: Rounded Corners 19">
            <a:extLst>
              <a:ext uri="{FF2B5EF4-FFF2-40B4-BE49-F238E27FC236}">
                <a16:creationId xmlns:a16="http://schemas.microsoft.com/office/drawing/2014/main" xmlns="" id="{AFE3F783-33DE-D203-8377-22E97AC894DD}"/>
              </a:ext>
            </a:extLst>
          </p:cNvPr>
          <p:cNvSpPr/>
          <p:nvPr/>
        </p:nvSpPr>
        <p:spPr>
          <a:xfrm>
            <a:off x="7647220" y="3082000"/>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spTree>
    <p:extLst>
      <p:ext uri="{BB962C8B-B14F-4D97-AF65-F5344CB8AC3E}">
        <p14:creationId xmlns:p14="http://schemas.microsoft.com/office/powerpoint/2010/main" val="267118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grpSp>
        <p:nvGrpSpPr>
          <p:cNvPr id="25" name="Group 24">
            <a:extLst>
              <a:ext uri="{FF2B5EF4-FFF2-40B4-BE49-F238E27FC236}">
                <a16:creationId xmlns:a16="http://schemas.microsoft.com/office/drawing/2014/main" xmlns="" id="{C9D3122D-5520-D9F4-055E-3D31E5F99CEF}"/>
              </a:ext>
            </a:extLst>
          </p:cNvPr>
          <p:cNvGrpSpPr/>
          <p:nvPr/>
        </p:nvGrpSpPr>
        <p:grpSpPr>
          <a:xfrm>
            <a:off x="0" y="932458"/>
            <a:ext cx="4684196" cy="5925542"/>
            <a:chOff x="0" y="932458"/>
            <a:chExt cx="4684196" cy="5925542"/>
          </a:xfrm>
        </p:grpSpPr>
        <p:pic>
          <p:nvPicPr>
            <p:cNvPr id="5122" name="Picture 2" descr="Mendel's Investigations | CK-12 Foundation">
              <a:extLst>
                <a:ext uri="{FF2B5EF4-FFF2-40B4-BE49-F238E27FC236}">
                  <a16:creationId xmlns:a16="http://schemas.microsoft.com/office/drawing/2014/main" xmlns="" id="{49FBB001-5599-54F8-0C31-8CDC56550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2458"/>
              <a:ext cx="4684196" cy="59255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1CB10478-E3C3-E654-1EEF-B590C1B6D4A2}"/>
                </a:ext>
              </a:extLst>
            </p:cNvPr>
            <p:cNvSpPr/>
            <p:nvPr/>
          </p:nvSpPr>
          <p:spPr>
            <a:xfrm>
              <a:off x="1262209" y="6445679"/>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EE0034E7-8401-09CA-2337-E583FA007991}"/>
                </a:ext>
              </a:extLst>
            </p:cNvPr>
            <p:cNvSpPr/>
            <p:nvPr/>
          </p:nvSpPr>
          <p:spPr>
            <a:xfrm>
              <a:off x="1380016" y="4638605"/>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634B35DF-A090-325C-6476-9A376461C6C7}"/>
                </a:ext>
              </a:extLst>
            </p:cNvPr>
            <p:cNvSpPr/>
            <p:nvPr/>
          </p:nvSpPr>
          <p:spPr>
            <a:xfrm>
              <a:off x="1262209" y="2993809"/>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4250C6D-495E-2681-68EB-A441E12B3052}"/>
                </a:ext>
              </a:extLst>
            </p:cNvPr>
            <p:cNvSpPr/>
            <p:nvPr/>
          </p:nvSpPr>
          <p:spPr>
            <a:xfrm>
              <a:off x="1946607" y="4176835"/>
              <a:ext cx="824642" cy="265041"/>
            </a:xfrm>
            <a:prstGeom prst="rect">
              <a:avLst/>
            </a:prstGeom>
            <a:solidFill>
              <a:srgbClr val="C1DC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D1555B79-1527-F692-537E-ED1FEDF6365A}"/>
                </a:ext>
              </a:extLst>
            </p:cNvPr>
            <p:cNvSpPr/>
            <p:nvPr/>
          </p:nvSpPr>
          <p:spPr>
            <a:xfrm>
              <a:off x="2591736" y="5864306"/>
              <a:ext cx="1037816" cy="181331"/>
            </a:xfrm>
            <a:prstGeom prst="rect">
              <a:avLst/>
            </a:prstGeom>
            <a:solidFill>
              <a:srgbClr val="F9E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1786204-B8AA-6D56-5875-EFD9BE0CC490}"/>
                </a:ext>
              </a:extLst>
            </p:cNvPr>
            <p:cNvSpPr/>
            <p:nvPr/>
          </p:nvSpPr>
          <p:spPr>
            <a:xfrm>
              <a:off x="2642224" y="5973842"/>
              <a:ext cx="869521" cy="336473"/>
            </a:xfrm>
            <a:prstGeom prst="rect">
              <a:avLst/>
            </a:prstGeom>
            <a:solidFill>
              <a:srgbClr val="F9E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79426380-C237-9D40-233C-0C71A5FC9CB0}"/>
                </a:ext>
              </a:extLst>
            </p:cNvPr>
            <p:cNvSpPr txBox="1"/>
            <p:nvPr/>
          </p:nvSpPr>
          <p:spPr>
            <a:xfrm>
              <a:off x="1071476" y="2881175"/>
              <a:ext cx="2574904" cy="369332"/>
            </a:xfrm>
            <a:prstGeom prst="rect">
              <a:avLst/>
            </a:prstGeom>
            <a:noFill/>
          </p:spPr>
          <p:txBody>
            <a:bodyPr wrap="square" rtlCol="0">
              <a:spAutoFit/>
            </a:bodyPr>
            <a:lstStyle/>
            <a:p>
              <a:pPr algn="ctr"/>
              <a:r>
                <a:rPr lang="en-US">
                  <a:solidFill>
                    <a:schemeClr val="bg1"/>
                  </a:solidFill>
                </a:rPr>
                <a:t>Thế hệ thuần chủng P</a:t>
              </a:r>
            </a:p>
          </p:txBody>
        </p:sp>
        <p:sp>
          <p:nvSpPr>
            <p:cNvPr id="17" name="TextBox 16">
              <a:extLst>
                <a:ext uri="{FF2B5EF4-FFF2-40B4-BE49-F238E27FC236}">
                  <a16:creationId xmlns:a16="http://schemas.microsoft.com/office/drawing/2014/main" xmlns="" id="{C3304E5E-4192-A095-1C80-DE3F1ED83F59}"/>
                </a:ext>
              </a:extLst>
            </p:cNvPr>
            <p:cNvSpPr txBox="1"/>
            <p:nvPr/>
          </p:nvSpPr>
          <p:spPr>
            <a:xfrm>
              <a:off x="1099525" y="4563476"/>
              <a:ext cx="2574904" cy="369332"/>
            </a:xfrm>
            <a:prstGeom prst="rect">
              <a:avLst/>
            </a:prstGeom>
            <a:noFill/>
          </p:spPr>
          <p:txBody>
            <a:bodyPr wrap="square" rtlCol="0">
              <a:spAutoFit/>
            </a:bodyPr>
            <a:lstStyle/>
            <a:p>
              <a:pPr algn="ctr"/>
              <a:r>
                <a:rPr lang="en-US">
                  <a:solidFill>
                    <a:schemeClr val="bg1"/>
                  </a:solidFill>
                </a:rPr>
                <a:t>Thế hệ thứ nhất F</a:t>
              </a:r>
              <a:r>
                <a:rPr lang="en-US" baseline="-25000">
                  <a:solidFill>
                    <a:schemeClr val="bg1"/>
                  </a:solidFill>
                </a:rPr>
                <a:t>1</a:t>
              </a:r>
              <a:endParaRPr lang="en-US">
                <a:solidFill>
                  <a:schemeClr val="bg1"/>
                </a:solidFill>
              </a:endParaRPr>
            </a:p>
          </p:txBody>
        </p:sp>
        <p:sp>
          <p:nvSpPr>
            <p:cNvPr id="21" name="TextBox 20">
              <a:extLst>
                <a:ext uri="{FF2B5EF4-FFF2-40B4-BE49-F238E27FC236}">
                  <a16:creationId xmlns:a16="http://schemas.microsoft.com/office/drawing/2014/main" xmlns="" id="{845F1DBB-2240-A4E8-B172-96719F0326AC}"/>
                </a:ext>
              </a:extLst>
            </p:cNvPr>
            <p:cNvSpPr txBox="1"/>
            <p:nvPr/>
          </p:nvSpPr>
          <p:spPr>
            <a:xfrm>
              <a:off x="1155623" y="6359839"/>
              <a:ext cx="2574904" cy="369332"/>
            </a:xfrm>
            <a:prstGeom prst="rect">
              <a:avLst/>
            </a:prstGeom>
            <a:noFill/>
          </p:spPr>
          <p:txBody>
            <a:bodyPr wrap="square" rtlCol="0">
              <a:spAutoFit/>
            </a:bodyPr>
            <a:lstStyle/>
            <a:p>
              <a:pPr algn="ctr"/>
              <a:r>
                <a:rPr lang="en-US">
                  <a:solidFill>
                    <a:schemeClr val="bg1"/>
                  </a:solidFill>
                </a:rPr>
                <a:t>Thế hệ thứ hai F</a:t>
              </a:r>
              <a:r>
                <a:rPr lang="en-US" baseline="-25000">
                  <a:solidFill>
                    <a:schemeClr val="bg1"/>
                  </a:solidFill>
                </a:rPr>
                <a:t>2</a:t>
              </a:r>
              <a:endParaRPr lang="en-US">
                <a:solidFill>
                  <a:schemeClr val="bg1"/>
                </a:solidFill>
              </a:endParaRPr>
            </a:p>
          </p:txBody>
        </p:sp>
        <p:sp>
          <p:nvSpPr>
            <p:cNvPr id="22" name="TextBox 21">
              <a:extLst>
                <a:ext uri="{FF2B5EF4-FFF2-40B4-BE49-F238E27FC236}">
                  <a16:creationId xmlns:a16="http://schemas.microsoft.com/office/drawing/2014/main" xmlns="" id="{EBA18E51-8243-157B-B09C-1C36E555FDB8}"/>
                </a:ext>
              </a:extLst>
            </p:cNvPr>
            <p:cNvSpPr txBox="1"/>
            <p:nvPr/>
          </p:nvSpPr>
          <p:spPr>
            <a:xfrm>
              <a:off x="1893313" y="4165454"/>
              <a:ext cx="987327" cy="307777"/>
            </a:xfrm>
            <a:prstGeom prst="rect">
              <a:avLst/>
            </a:prstGeom>
            <a:noFill/>
          </p:spPr>
          <p:txBody>
            <a:bodyPr wrap="square" rtlCol="0">
              <a:spAutoFit/>
            </a:bodyPr>
            <a:lstStyle/>
            <a:p>
              <a:pPr algn="ctr"/>
              <a:r>
                <a:rPr lang="en-US" sz="1400" b="1">
                  <a:solidFill>
                    <a:srgbClr val="364E7E"/>
                  </a:solidFill>
                </a:rPr>
                <a:t>Hoa tím</a:t>
              </a:r>
            </a:p>
          </p:txBody>
        </p:sp>
        <p:sp>
          <p:nvSpPr>
            <p:cNvPr id="24" name="TextBox 23">
              <a:extLst>
                <a:ext uri="{FF2B5EF4-FFF2-40B4-BE49-F238E27FC236}">
                  <a16:creationId xmlns:a16="http://schemas.microsoft.com/office/drawing/2014/main" xmlns="" id="{1C24D0A3-5BE5-97BA-0606-A41C1B7FE443}"/>
                </a:ext>
              </a:extLst>
            </p:cNvPr>
            <p:cNvSpPr txBox="1"/>
            <p:nvPr/>
          </p:nvSpPr>
          <p:spPr>
            <a:xfrm>
              <a:off x="2583320" y="5832988"/>
              <a:ext cx="987327" cy="307777"/>
            </a:xfrm>
            <a:prstGeom prst="rect">
              <a:avLst/>
            </a:prstGeom>
            <a:noFill/>
          </p:spPr>
          <p:txBody>
            <a:bodyPr wrap="square" rtlCol="0">
              <a:spAutoFit/>
            </a:bodyPr>
            <a:lstStyle/>
            <a:p>
              <a:pPr algn="ctr"/>
              <a:r>
                <a:rPr lang="en-US" sz="1400" b="1">
                  <a:solidFill>
                    <a:srgbClr val="364E7E"/>
                  </a:solidFill>
                </a:rPr>
                <a:t>Hoa tím</a:t>
              </a:r>
            </a:p>
          </p:txBody>
        </p:sp>
      </p:grpSp>
      <p:grpSp>
        <p:nvGrpSpPr>
          <p:cNvPr id="3" name="Group 2">
            <a:extLst>
              <a:ext uri="{FF2B5EF4-FFF2-40B4-BE49-F238E27FC236}">
                <a16:creationId xmlns:a16="http://schemas.microsoft.com/office/drawing/2014/main" xmlns="" id="{713679C0-9756-818B-DF71-7D63F5E6425F}"/>
              </a:ext>
            </a:extLst>
          </p:cNvPr>
          <p:cNvGrpSpPr/>
          <p:nvPr/>
        </p:nvGrpSpPr>
        <p:grpSpPr>
          <a:xfrm>
            <a:off x="4364438" y="1045097"/>
            <a:ext cx="7564113" cy="1796008"/>
            <a:chOff x="4280290" y="868655"/>
            <a:chExt cx="7564113" cy="1796008"/>
          </a:xfrm>
        </p:grpSpPr>
        <p:grpSp>
          <p:nvGrpSpPr>
            <p:cNvPr id="14" name="Group 13">
              <a:extLst>
                <a:ext uri="{FF2B5EF4-FFF2-40B4-BE49-F238E27FC236}">
                  <a16:creationId xmlns:a16="http://schemas.microsoft.com/office/drawing/2014/main" xmlns="" id="{9B2C5FE5-ABE1-3BEA-6CE8-0069CEF3565E}"/>
                </a:ext>
              </a:extLst>
            </p:cNvPr>
            <p:cNvGrpSpPr/>
            <p:nvPr/>
          </p:nvGrpSpPr>
          <p:grpSpPr>
            <a:xfrm>
              <a:off x="4874929" y="1087729"/>
              <a:ext cx="6969474" cy="1576934"/>
              <a:chOff x="1431354" y="4953000"/>
              <a:chExt cx="9329292" cy="2996247"/>
            </a:xfrm>
          </p:grpSpPr>
          <p:sp>
            <p:nvSpPr>
              <p:cNvPr id="16" name="Rectangle 15">
                <a:extLst>
                  <a:ext uri="{FF2B5EF4-FFF2-40B4-BE49-F238E27FC236}">
                    <a16:creationId xmlns:a16="http://schemas.microsoft.com/office/drawing/2014/main" xmlns="" id="{E1C7493B-F7D1-CECF-F1AE-38D3093C1898}"/>
                  </a:ext>
                </a:extLst>
              </p:cNvPr>
              <p:cNvSpPr/>
              <p:nvPr/>
            </p:nvSpPr>
            <p:spPr>
              <a:xfrm>
                <a:off x="1431354" y="4953000"/>
                <a:ext cx="9329292" cy="2996247"/>
              </a:xfrm>
              <a:custGeom>
                <a:avLst/>
                <a:gdLst>
                  <a:gd name="connsiteX0" fmla="*/ 0 w 9329292"/>
                  <a:gd name="connsiteY0" fmla="*/ 0 h 2996247"/>
                  <a:gd name="connsiteX1" fmla="*/ 769667 w 9329292"/>
                  <a:gd name="connsiteY1" fmla="*/ 0 h 2996247"/>
                  <a:gd name="connsiteX2" fmla="*/ 1352747 w 9329292"/>
                  <a:gd name="connsiteY2" fmla="*/ 0 h 2996247"/>
                  <a:gd name="connsiteX3" fmla="*/ 1935828 w 9329292"/>
                  <a:gd name="connsiteY3" fmla="*/ 0 h 2996247"/>
                  <a:gd name="connsiteX4" fmla="*/ 2612202 w 9329292"/>
                  <a:gd name="connsiteY4" fmla="*/ 0 h 2996247"/>
                  <a:gd name="connsiteX5" fmla="*/ 3008697 w 9329292"/>
                  <a:gd name="connsiteY5" fmla="*/ 0 h 2996247"/>
                  <a:gd name="connsiteX6" fmla="*/ 3405192 w 9329292"/>
                  <a:gd name="connsiteY6" fmla="*/ 0 h 2996247"/>
                  <a:gd name="connsiteX7" fmla="*/ 4174858 w 9329292"/>
                  <a:gd name="connsiteY7" fmla="*/ 0 h 2996247"/>
                  <a:gd name="connsiteX8" fmla="*/ 4944525 w 9329292"/>
                  <a:gd name="connsiteY8" fmla="*/ 0 h 2996247"/>
                  <a:gd name="connsiteX9" fmla="*/ 5247727 w 9329292"/>
                  <a:gd name="connsiteY9" fmla="*/ 0 h 2996247"/>
                  <a:gd name="connsiteX10" fmla="*/ 6017393 w 9329292"/>
                  <a:gd name="connsiteY10" fmla="*/ 0 h 2996247"/>
                  <a:gd name="connsiteX11" fmla="*/ 6507181 w 9329292"/>
                  <a:gd name="connsiteY11" fmla="*/ 0 h 2996247"/>
                  <a:gd name="connsiteX12" fmla="*/ 6996969 w 9329292"/>
                  <a:gd name="connsiteY12" fmla="*/ 0 h 2996247"/>
                  <a:gd name="connsiteX13" fmla="*/ 7580050 w 9329292"/>
                  <a:gd name="connsiteY13" fmla="*/ 0 h 2996247"/>
                  <a:gd name="connsiteX14" fmla="*/ 8163131 w 9329292"/>
                  <a:gd name="connsiteY14" fmla="*/ 0 h 2996247"/>
                  <a:gd name="connsiteX15" fmla="*/ 9329292 w 9329292"/>
                  <a:gd name="connsiteY15" fmla="*/ 0 h 2996247"/>
                  <a:gd name="connsiteX16" fmla="*/ 9329292 w 9329292"/>
                  <a:gd name="connsiteY16" fmla="*/ 659174 h 2996247"/>
                  <a:gd name="connsiteX17" fmla="*/ 9329292 w 9329292"/>
                  <a:gd name="connsiteY17" fmla="*/ 1228461 h 2996247"/>
                  <a:gd name="connsiteX18" fmla="*/ 9329292 w 9329292"/>
                  <a:gd name="connsiteY18" fmla="*/ 1737823 h 2996247"/>
                  <a:gd name="connsiteX19" fmla="*/ 9329292 w 9329292"/>
                  <a:gd name="connsiteY19" fmla="*/ 2247185 h 2996247"/>
                  <a:gd name="connsiteX20" fmla="*/ 9329292 w 9329292"/>
                  <a:gd name="connsiteY20" fmla="*/ 2996247 h 2996247"/>
                  <a:gd name="connsiteX21" fmla="*/ 8746211 w 9329292"/>
                  <a:gd name="connsiteY21" fmla="*/ 2996247 h 2996247"/>
                  <a:gd name="connsiteX22" fmla="*/ 8443009 w 9329292"/>
                  <a:gd name="connsiteY22" fmla="*/ 2996247 h 2996247"/>
                  <a:gd name="connsiteX23" fmla="*/ 8139807 w 9329292"/>
                  <a:gd name="connsiteY23" fmla="*/ 2996247 h 2996247"/>
                  <a:gd name="connsiteX24" fmla="*/ 7370141 w 9329292"/>
                  <a:gd name="connsiteY24" fmla="*/ 2996247 h 2996247"/>
                  <a:gd name="connsiteX25" fmla="*/ 7066939 w 9329292"/>
                  <a:gd name="connsiteY25" fmla="*/ 2996247 h 2996247"/>
                  <a:gd name="connsiteX26" fmla="*/ 6483858 w 9329292"/>
                  <a:gd name="connsiteY26" fmla="*/ 2996247 h 2996247"/>
                  <a:gd name="connsiteX27" fmla="*/ 6180656 w 9329292"/>
                  <a:gd name="connsiteY27" fmla="*/ 2996247 h 2996247"/>
                  <a:gd name="connsiteX28" fmla="*/ 5597575 w 9329292"/>
                  <a:gd name="connsiteY28" fmla="*/ 2996247 h 2996247"/>
                  <a:gd name="connsiteX29" fmla="*/ 5294373 w 9329292"/>
                  <a:gd name="connsiteY29" fmla="*/ 2996247 h 2996247"/>
                  <a:gd name="connsiteX30" fmla="*/ 4991171 w 9329292"/>
                  <a:gd name="connsiteY30" fmla="*/ 2996247 h 2996247"/>
                  <a:gd name="connsiteX31" fmla="*/ 4687969 w 9329292"/>
                  <a:gd name="connsiteY31" fmla="*/ 2996247 h 2996247"/>
                  <a:gd name="connsiteX32" fmla="*/ 4384767 w 9329292"/>
                  <a:gd name="connsiteY32" fmla="*/ 2996247 h 2996247"/>
                  <a:gd name="connsiteX33" fmla="*/ 3894979 w 9329292"/>
                  <a:gd name="connsiteY33" fmla="*/ 2996247 h 2996247"/>
                  <a:gd name="connsiteX34" fmla="*/ 3405192 w 9329292"/>
                  <a:gd name="connsiteY34" fmla="*/ 2996247 h 2996247"/>
                  <a:gd name="connsiteX35" fmla="*/ 3101990 w 9329292"/>
                  <a:gd name="connsiteY35" fmla="*/ 2996247 h 2996247"/>
                  <a:gd name="connsiteX36" fmla="*/ 2425616 w 9329292"/>
                  <a:gd name="connsiteY36" fmla="*/ 2996247 h 2996247"/>
                  <a:gd name="connsiteX37" fmla="*/ 1655949 w 9329292"/>
                  <a:gd name="connsiteY37" fmla="*/ 2996247 h 2996247"/>
                  <a:gd name="connsiteX38" fmla="*/ 1352747 w 9329292"/>
                  <a:gd name="connsiteY38" fmla="*/ 2996247 h 2996247"/>
                  <a:gd name="connsiteX39" fmla="*/ 1049545 w 9329292"/>
                  <a:gd name="connsiteY39" fmla="*/ 2996247 h 2996247"/>
                  <a:gd name="connsiteX40" fmla="*/ 0 w 9329292"/>
                  <a:gd name="connsiteY40" fmla="*/ 2996247 h 2996247"/>
                  <a:gd name="connsiteX41" fmla="*/ 0 w 9329292"/>
                  <a:gd name="connsiteY41" fmla="*/ 2426960 h 2996247"/>
                  <a:gd name="connsiteX42" fmla="*/ 0 w 9329292"/>
                  <a:gd name="connsiteY42" fmla="*/ 1887636 h 2996247"/>
                  <a:gd name="connsiteX43" fmla="*/ 0 w 9329292"/>
                  <a:gd name="connsiteY43" fmla="*/ 1258424 h 2996247"/>
                  <a:gd name="connsiteX44" fmla="*/ 0 w 9329292"/>
                  <a:gd name="connsiteY44" fmla="*/ 689137 h 2996247"/>
                  <a:gd name="connsiteX45" fmla="*/ 0 w 9329292"/>
                  <a:gd name="connsiteY45" fmla="*/ 0 h 299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329292" h="2996247" fill="none" extrusionOk="0">
                    <a:moveTo>
                      <a:pt x="0" y="0"/>
                    </a:moveTo>
                    <a:cubicBezTo>
                      <a:pt x="162270" y="-34875"/>
                      <a:pt x="512136" y="40089"/>
                      <a:pt x="769667" y="0"/>
                    </a:cubicBezTo>
                    <a:cubicBezTo>
                      <a:pt x="1027198" y="-40089"/>
                      <a:pt x="1093124" y="63566"/>
                      <a:pt x="1352747" y="0"/>
                    </a:cubicBezTo>
                    <a:cubicBezTo>
                      <a:pt x="1612370" y="-63566"/>
                      <a:pt x="1759697" y="17188"/>
                      <a:pt x="1935828" y="0"/>
                    </a:cubicBezTo>
                    <a:cubicBezTo>
                      <a:pt x="2111959" y="-17188"/>
                      <a:pt x="2304903" y="34092"/>
                      <a:pt x="2612202" y="0"/>
                    </a:cubicBezTo>
                    <a:cubicBezTo>
                      <a:pt x="2919501" y="-34092"/>
                      <a:pt x="2928955" y="26362"/>
                      <a:pt x="3008697" y="0"/>
                    </a:cubicBezTo>
                    <a:cubicBezTo>
                      <a:pt x="3088440" y="-26362"/>
                      <a:pt x="3209636" y="9609"/>
                      <a:pt x="3405192" y="0"/>
                    </a:cubicBezTo>
                    <a:cubicBezTo>
                      <a:pt x="3600748" y="-9609"/>
                      <a:pt x="3795305" y="49186"/>
                      <a:pt x="4174858" y="0"/>
                    </a:cubicBezTo>
                    <a:cubicBezTo>
                      <a:pt x="4554411" y="-49186"/>
                      <a:pt x="4739136" y="74219"/>
                      <a:pt x="4944525" y="0"/>
                    </a:cubicBezTo>
                    <a:cubicBezTo>
                      <a:pt x="5149914" y="-74219"/>
                      <a:pt x="5132935" y="14430"/>
                      <a:pt x="5247727" y="0"/>
                    </a:cubicBezTo>
                    <a:cubicBezTo>
                      <a:pt x="5362519" y="-14430"/>
                      <a:pt x="5707181" y="41613"/>
                      <a:pt x="6017393" y="0"/>
                    </a:cubicBezTo>
                    <a:cubicBezTo>
                      <a:pt x="6327605" y="-41613"/>
                      <a:pt x="6365722" y="39501"/>
                      <a:pt x="6507181" y="0"/>
                    </a:cubicBezTo>
                    <a:cubicBezTo>
                      <a:pt x="6648640" y="-39501"/>
                      <a:pt x="6818258" y="38777"/>
                      <a:pt x="6996969" y="0"/>
                    </a:cubicBezTo>
                    <a:cubicBezTo>
                      <a:pt x="7175680" y="-38777"/>
                      <a:pt x="7365468" y="18643"/>
                      <a:pt x="7580050" y="0"/>
                    </a:cubicBezTo>
                    <a:cubicBezTo>
                      <a:pt x="7794632" y="-18643"/>
                      <a:pt x="7912147" y="22199"/>
                      <a:pt x="8163131" y="0"/>
                    </a:cubicBezTo>
                    <a:cubicBezTo>
                      <a:pt x="8414115" y="-22199"/>
                      <a:pt x="8953378" y="9314"/>
                      <a:pt x="9329292" y="0"/>
                    </a:cubicBezTo>
                    <a:cubicBezTo>
                      <a:pt x="9346589" y="325709"/>
                      <a:pt x="9294073" y="345108"/>
                      <a:pt x="9329292" y="659174"/>
                    </a:cubicBezTo>
                    <a:cubicBezTo>
                      <a:pt x="9364511" y="973240"/>
                      <a:pt x="9288658" y="1044266"/>
                      <a:pt x="9329292" y="1228461"/>
                    </a:cubicBezTo>
                    <a:cubicBezTo>
                      <a:pt x="9369926" y="1412656"/>
                      <a:pt x="9273946" y="1522959"/>
                      <a:pt x="9329292" y="1737823"/>
                    </a:cubicBezTo>
                    <a:cubicBezTo>
                      <a:pt x="9384638" y="1952687"/>
                      <a:pt x="9273455" y="2110294"/>
                      <a:pt x="9329292" y="2247185"/>
                    </a:cubicBezTo>
                    <a:cubicBezTo>
                      <a:pt x="9385129" y="2384076"/>
                      <a:pt x="9251993" y="2710105"/>
                      <a:pt x="9329292" y="2996247"/>
                    </a:cubicBezTo>
                    <a:cubicBezTo>
                      <a:pt x="9134631" y="3058716"/>
                      <a:pt x="8935696" y="2941015"/>
                      <a:pt x="8746211" y="2996247"/>
                    </a:cubicBezTo>
                    <a:cubicBezTo>
                      <a:pt x="8556726" y="3051479"/>
                      <a:pt x="8560745" y="2982688"/>
                      <a:pt x="8443009" y="2996247"/>
                    </a:cubicBezTo>
                    <a:cubicBezTo>
                      <a:pt x="8325273" y="3009806"/>
                      <a:pt x="8238058" y="2961019"/>
                      <a:pt x="8139807" y="2996247"/>
                    </a:cubicBezTo>
                    <a:cubicBezTo>
                      <a:pt x="8041556" y="3031475"/>
                      <a:pt x="7563471" y="2988473"/>
                      <a:pt x="7370141" y="2996247"/>
                    </a:cubicBezTo>
                    <a:cubicBezTo>
                      <a:pt x="7176811" y="3004021"/>
                      <a:pt x="7159589" y="2980935"/>
                      <a:pt x="7066939" y="2996247"/>
                    </a:cubicBezTo>
                    <a:cubicBezTo>
                      <a:pt x="6974289" y="3011559"/>
                      <a:pt x="6630931" y="2938054"/>
                      <a:pt x="6483858" y="2996247"/>
                    </a:cubicBezTo>
                    <a:cubicBezTo>
                      <a:pt x="6336785" y="3054440"/>
                      <a:pt x="6293139" y="2981483"/>
                      <a:pt x="6180656" y="2996247"/>
                    </a:cubicBezTo>
                    <a:cubicBezTo>
                      <a:pt x="6068173" y="3011011"/>
                      <a:pt x="5856372" y="2975849"/>
                      <a:pt x="5597575" y="2996247"/>
                    </a:cubicBezTo>
                    <a:cubicBezTo>
                      <a:pt x="5338778" y="3016645"/>
                      <a:pt x="5412990" y="2975854"/>
                      <a:pt x="5294373" y="2996247"/>
                    </a:cubicBezTo>
                    <a:cubicBezTo>
                      <a:pt x="5175756" y="3016640"/>
                      <a:pt x="5086241" y="2994233"/>
                      <a:pt x="4991171" y="2996247"/>
                    </a:cubicBezTo>
                    <a:cubicBezTo>
                      <a:pt x="4896101" y="2998261"/>
                      <a:pt x="4782568" y="2989308"/>
                      <a:pt x="4687969" y="2996247"/>
                    </a:cubicBezTo>
                    <a:cubicBezTo>
                      <a:pt x="4593370" y="3003186"/>
                      <a:pt x="4452645" y="2961158"/>
                      <a:pt x="4384767" y="2996247"/>
                    </a:cubicBezTo>
                    <a:cubicBezTo>
                      <a:pt x="4316889" y="3031336"/>
                      <a:pt x="4093685" y="2988310"/>
                      <a:pt x="3894979" y="2996247"/>
                    </a:cubicBezTo>
                    <a:cubicBezTo>
                      <a:pt x="3696273" y="3004184"/>
                      <a:pt x="3515563" y="2995287"/>
                      <a:pt x="3405192" y="2996247"/>
                    </a:cubicBezTo>
                    <a:cubicBezTo>
                      <a:pt x="3294821" y="2997207"/>
                      <a:pt x="3213992" y="2973850"/>
                      <a:pt x="3101990" y="2996247"/>
                    </a:cubicBezTo>
                    <a:cubicBezTo>
                      <a:pt x="2989988" y="3018644"/>
                      <a:pt x="2723804" y="2931623"/>
                      <a:pt x="2425616" y="2996247"/>
                    </a:cubicBezTo>
                    <a:cubicBezTo>
                      <a:pt x="2127428" y="3060871"/>
                      <a:pt x="1850577" y="2974999"/>
                      <a:pt x="1655949" y="2996247"/>
                    </a:cubicBezTo>
                    <a:cubicBezTo>
                      <a:pt x="1461321" y="3017495"/>
                      <a:pt x="1432377" y="2974436"/>
                      <a:pt x="1352747" y="2996247"/>
                    </a:cubicBezTo>
                    <a:cubicBezTo>
                      <a:pt x="1273117" y="3018058"/>
                      <a:pt x="1187388" y="2980827"/>
                      <a:pt x="1049545" y="2996247"/>
                    </a:cubicBezTo>
                    <a:cubicBezTo>
                      <a:pt x="911702" y="3011667"/>
                      <a:pt x="219333" y="2880004"/>
                      <a:pt x="0" y="2996247"/>
                    </a:cubicBezTo>
                    <a:cubicBezTo>
                      <a:pt x="-29256" y="2790746"/>
                      <a:pt x="27938" y="2573282"/>
                      <a:pt x="0" y="2426960"/>
                    </a:cubicBezTo>
                    <a:cubicBezTo>
                      <a:pt x="-27938" y="2280638"/>
                      <a:pt x="24961" y="2086362"/>
                      <a:pt x="0" y="1887636"/>
                    </a:cubicBezTo>
                    <a:cubicBezTo>
                      <a:pt x="-24961" y="1688910"/>
                      <a:pt x="46448" y="1545609"/>
                      <a:pt x="0" y="1258424"/>
                    </a:cubicBezTo>
                    <a:cubicBezTo>
                      <a:pt x="-46448" y="971239"/>
                      <a:pt x="30667" y="897991"/>
                      <a:pt x="0" y="689137"/>
                    </a:cubicBezTo>
                    <a:cubicBezTo>
                      <a:pt x="-30667" y="480283"/>
                      <a:pt x="26433" y="317324"/>
                      <a:pt x="0" y="0"/>
                    </a:cubicBezTo>
                    <a:close/>
                  </a:path>
                  <a:path w="9329292" h="2996247" stroke="0" extrusionOk="0">
                    <a:moveTo>
                      <a:pt x="0" y="0"/>
                    </a:moveTo>
                    <a:cubicBezTo>
                      <a:pt x="136927" y="-39947"/>
                      <a:pt x="265482" y="26728"/>
                      <a:pt x="396495" y="0"/>
                    </a:cubicBezTo>
                    <a:cubicBezTo>
                      <a:pt x="527508" y="-26728"/>
                      <a:pt x="674480" y="42981"/>
                      <a:pt x="792990" y="0"/>
                    </a:cubicBezTo>
                    <a:cubicBezTo>
                      <a:pt x="911500" y="-42981"/>
                      <a:pt x="1015747" y="28729"/>
                      <a:pt x="1096192" y="0"/>
                    </a:cubicBezTo>
                    <a:cubicBezTo>
                      <a:pt x="1176637" y="-28729"/>
                      <a:pt x="1299346" y="27649"/>
                      <a:pt x="1492687" y="0"/>
                    </a:cubicBezTo>
                    <a:cubicBezTo>
                      <a:pt x="1686029" y="-27649"/>
                      <a:pt x="1984229" y="47539"/>
                      <a:pt x="2169060" y="0"/>
                    </a:cubicBezTo>
                    <a:cubicBezTo>
                      <a:pt x="2353891" y="-47539"/>
                      <a:pt x="2382779" y="25695"/>
                      <a:pt x="2565555" y="0"/>
                    </a:cubicBezTo>
                    <a:cubicBezTo>
                      <a:pt x="2748332" y="-25695"/>
                      <a:pt x="2738535" y="6112"/>
                      <a:pt x="2868757" y="0"/>
                    </a:cubicBezTo>
                    <a:cubicBezTo>
                      <a:pt x="2998979" y="-6112"/>
                      <a:pt x="3359253" y="44552"/>
                      <a:pt x="3545131" y="0"/>
                    </a:cubicBezTo>
                    <a:cubicBezTo>
                      <a:pt x="3731009" y="-44552"/>
                      <a:pt x="4053065" y="7885"/>
                      <a:pt x="4221505" y="0"/>
                    </a:cubicBezTo>
                    <a:cubicBezTo>
                      <a:pt x="4389945" y="-7885"/>
                      <a:pt x="4378000" y="21381"/>
                      <a:pt x="4524707" y="0"/>
                    </a:cubicBezTo>
                    <a:cubicBezTo>
                      <a:pt x="4671414" y="-21381"/>
                      <a:pt x="4785442" y="19347"/>
                      <a:pt x="4921202" y="0"/>
                    </a:cubicBezTo>
                    <a:cubicBezTo>
                      <a:pt x="5056963" y="-19347"/>
                      <a:pt x="5330493" y="64058"/>
                      <a:pt x="5690868" y="0"/>
                    </a:cubicBezTo>
                    <a:cubicBezTo>
                      <a:pt x="6051243" y="-64058"/>
                      <a:pt x="6035413" y="34693"/>
                      <a:pt x="6367242" y="0"/>
                    </a:cubicBezTo>
                    <a:cubicBezTo>
                      <a:pt x="6699071" y="-34693"/>
                      <a:pt x="6580854" y="33974"/>
                      <a:pt x="6670444" y="0"/>
                    </a:cubicBezTo>
                    <a:cubicBezTo>
                      <a:pt x="6760034" y="-33974"/>
                      <a:pt x="7062749" y="21641"/>
                      <a:pt x="7253525" y="0"/>
                    </a:cubicBezTo>
                    <a:cubicBezTo>
                      <a:pt x="7444301" y="-21641"/>
                      <a:pt x="7725994" y="80365"/>
                      <a:pt x="8023191" y="0"/>
                    </a:cubicBezTo>
                    <a:cubicBezTo>
                      <a:pt x="8320388" y="-80365"/>
                      <a:pt x="8207855" y="18734"/>
                      <a:pt x="8326393" y="0"/>
                    </a:cubicBezTo>
                    <a:cubicBezTo>
                      <a:pt x="8444931" y="-18734"/>
                      <a:pt x="8483358" y="8358"/>
                      <a:pt x="8629595" y="0"/>
                    </a:cubicBezTo>
                    <a:cubicBezTo>
                      <a:pt x="8775832" y="-8358"/>
                      <a:pt x="9024559" y="71195"/>
                      <a:pt x="9329292" y="0"/>
                    </a:cubicBezTo>
                    <a:cubicBezTo>
                      <a:pt x="9380484" y="275174"/>
                      <a:pt x="9307714" y="393336"/>
                      <a:pt x="9329292" y="569287"/>
                    </a:cubicBezTo>
                    <a:cubicBezTo>
                      <a:pt x="9350870" y="745238"/>
                      <a:pt x="9259329" y="958878"/>
                      <a:pt x="9329292" y="1228461"/>
                    </a:cubicBezTo>
                    <a:cubicBezTo>
                      <a:pt x="9399255" y="1498044"/>
                      <a:pt x="9287341" y="1533330"/>
                      <a:pt x="9329292" y="1767786"/>
                    </a:cubicBezTo>
                    <a:cubicBezTo>
                      <a:pt x="9371243" y="2002243"/>
                      <a:pt x="9291315" y="2097116"/>
                      <a:pt x="9329292" y="2307110"/>
                    </a:cubicBezTo>
                    <a:cubicBezTo>
                      <a:pt x="9367269" y="2517104"/>
                      <a:pt x="9304520" y="2719622"/>
                      <a:pt x="9329292" y="2996247"/>
                    </a:cubicBezTo>
                    <a:cubicBezTo>
                      <a:pt x="9154505" y="3021559"/>
                      <a:pt x="8971871" y="2954365"/>
                      <a:pt x="8746211" y="2996247"/>
                    </a:cubicBezTo>
                    <a:cubicBezTo>
                      <a:pt x="8520551" y="3038129"/>
                      <a:pt x="8540160" y="2982589"/>
                      <a:pt x="8443009" y="2996247"/>
                    </a:cubicBezTo>
                    <a:cubicBezTo>
                      <a:pt x="8345858" y="3009905"/>
                      <a:pt x="8213430" y="2960604"/>
                      <a:pt x="8139807" y="2996247"/>
                    </a:cubicBezTo>
                    <a:cubicBezTo>
                      <a:pt x="8066184" y="3031890"/>
                      <a:pt x="7925733" y="2972436"/>
                      <a:pt x="7743312" y="2996247"/>
                    </a:cubicBezTo>
                    <a:cubicBezTo>
                      <a:pt x="7560892" y="3020058"/>
                      <a:pt x="7324713" y="2962766"/>
                      <a:pt x="7066939" y="2996247"/>
                    </a:cubicBezTo>
                    <a:cubicBezTo>
                      <a:pt x="6809165" y="3029728"/>
                      <a:pt x="6813799" y="2978327"/>
                      <a:pt x="6670444" y="2996247"/>
                    </a:cubicBezTo>
                    <a:cubicBezTo>
                      <a:pt x="6527089" y="3014167"/>
                      <a:pt x="6446416" y="2975799"/>
                      <a:pt x="6273949" y="2996247"/>
                    </a:cubicBezTo>
                    <a:cubicBezTo>
                      <a:pt x="6101483" y="3016695"/>
                      <a:pt x="5996385" y="2938536"/>
                      <a:pt x="5784161" y="2996247"/>
                    </a:cubicBezTo>
                    <a:cubicBezTo>
                      <a:pt x="5571937" y="3053958"/>
                      <a:pt x="5432351" y="2956597"/>
                      <a:pt x="5201080" y="2996247"/>
                    </a:cubicBezTo>
                    <a:cubicBezTo>
                      <a:pt x="4969809" y="3035897"/>
                      <a:pt x="4622170" y="2921112"/>
                      <a:pt x="4431414" y="2996247"/>
                    </a:cubicBezTo>
                    <a:cubicBezTo>
                      <a:pt x="4240658" y="3071382"/>
                      <a:pt x="3997068" y="2991254"/>
                      <a:pt x="3661747" y="2996247"/>
                    </a:cubicBezTo>
                    <a:cubicBezTo>
                      <a:pt x="3326426" y="3001240"/>
                      <a:pt x="3355606" y="2958525"/>
                      <a:pt x="3171959" y="2996247"/>
                    </a:cubicBezTo>
                    <a:cubicBezTo>
                      <a:pt x="2988312" y="3033969"/>
                      <a:pt x="2781800" y="2957201"/>
                      <a:pt x="2402293" y="2996247"/>
                    </a:cubicBezTo>
                    <a:cubicBezTo>
                      <a:pt x="2022786" y="3035293"/>
                      <a:pt x="2114230" y="2976730"/>
                      <a:pt x="2005798" y="2996247"/>
                    </a:cubicBezTo>
                    <a:cubicBezTo>
                      <a:pt x="1897367" y="3015764"/>
                      <a:pt x="1756253" y="2962447"/>
                      <a:pt x="1609303" y="2996247"/>
                    </a:cubicBezTo>
                    <a:cubicBezTo>
                      <a:pt x="1462354" y="3030047"/>
                      <a:pt x="1310872" y="2994036"/>
                      <a:pt x="1212808" y="2996247"/>
                    </a:cubicBezTo>
                    <a:cubicBezTo>
                      <a:pt x="1114745" y="2998458"/>
                      <a:pt x="922359" y="2981244"/>
                      <a:pt x="816313" y="2996247"/>
                    </a:cubicBezTo>
                    <a:cubicBezTo>
                      <a:pt x="710268" y="3011250"/>
                      <a:pt x="250730" y="2900044"/>
                      <a:pt x="0" y="2996247"/>
                    </a:cubicBezTo>
                    <a:cubicBezTo>
                      <a:pt x="-25036" y="2804017"/>
                      <a:pt x="219" y="2598166"/>
                      <a:pt x="0" y="2367035"/>
                    </a:cubicBezTo>
                    <a:cubicBezTo>
                      <a:pt x="-219" y="2135904"/>
                      <a:pt x="51908" y="2039537"/>
                      <a:pt x="0" y="1827711"/>
                    </a:cubicBezTo>
                    <a:cubicBezTo>
                      <a:pt x="-51908" y="1615885"/>
                      <a:pt x="44008" y="1365377"/>
                      <a:pt x="0" y="1228461"/>
                    </a:cubicBezTo>
                    <a:cubicBezTo>
                      <a:pt x="-44008" y="1091545"/>
                      <a:pt x="62483" y="749487"/>
                      <a:pt x="0" y="569287"/>
                    </a:cubicBezTo>
                    <a:cubicBezTo>
                      <a:pt x="-62483" y="389087"/>
                      <a:pt x="18591" y="274974"/>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xmlns="" id="{F65866E7-2599-E28A-E8CA-E04247D49310}"/>
                  </a:ext>
                </a:extLst>
              </p:cNvPr>
              <p:cNvSpPr txBox="1"/>
              <p:nvPr/>
            </p:nvSpPr>
            <p:spPr>
              <a:xfrm>
                <a:off x="1834052" y="5002899"/>
                <a:ext cx="8733872" cy="2720733"/>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Thế nào là nhân tố di truyền? Hãy chỉ ra tính trạng tương phản, tính trạng trội, tính trạng lặn trong phép lai của Mendel</a:t>
                </a:r>
                <a:r>
                  <a:rPr kumimoji="0" lang="en-US" sz="2400" b="0" i="0" u="none" strike="noStrike" kern="0" cap="none" spc="0" normalizeH="0" baseline="0" noProof="0">
                    <a:ln>
                      <a:noFill/>
                    </a:ln>
                    <a:solidFill>
                      <a:prstClr val="black"/>
                    </a:solidFill>
                    <a:effectLst/>
                    <a:uLnTx/>
                    <a:uFillTx/>
                    <a:sym typeface="Wingdings" panose="05000000000000000000" pitchFamily="2" charset="2"/>
                  </a:rPr>
                  <a:t>.</a:t>
                </a:r>
                <a:endParaRPr kumimoji="0" lang="en-US" sz="2400" b="0" i="0" u="none" strike="noStrike" kern="0" cap="none" spc="0" normalizeH="0" noProof="0">
                  <a:ln>
                    <a:noFill/>
                  </a:ln>
                  <a:solidFill>
                    <a:prstClr val="black"/>
                  </a:solidFill>
                  <a:effectLst/>
                  <a:uLnTx/>
                  <a:uFillTx/>
                  <a:sym typeface="Wingdings" panose="05000000000000000000" pitchFamily="2" charset="2"/>
                </a:endParaRPr>
              </a:p>
            </p:txBody>
          </p:sp>
        </p:grpSp>
        <p:pic>
          <p:nvPicPr>
            <p:cNvPr id="9218" name="Picture 2" descr="Dialog Question Mark Icon | Gartoon Redux Misc Iconpack | Gartoon Team">
              <a:extLst>
                <a:ext uri="{FF2B5EF4-FFF2-40B4-BE49-F238E27FC236}">
                  <a16:creationId xmlns:a16="http://schemas.microsoft.com/office/drawing/2014/main" xmlns="" id="{AF700AED-ABD2-71C1-105D-50F4D91A1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a:extLst>
              <a:ext uri="{FF2B5EF4-FFF2-40B4-BE49-F238E27FC236}">
                <a16:creationId xmlns:a16="http://schemas.microsoft.com/office/drawing/2014/main" xmlns="" id="{CE4792EE-9CE1-C593-97FA-D38945CAD0EB}"/>
              </a:ext>
            </a:extLst>
          </p:cNvPr>
          <p:cNvSpPr txBox="1"/>
          <p:nvPr/>
        </p:nvSpPr>
        <p:spPr>
          <a:xfrm>
            <a:off x="4964687" y="3573454"/>
            <a:ext cx="6969474" cy="2816925"/>
          </a:xfrm>
          <a:prstGeom prst="rect">
            <a:avLst/>
          </a:prstGeom>
          <a:noFill/>
        </p:spPr>
        <p:txBody>
          <a:bodyPr wrap="square">
            <a:spAutoFit/>
          </a:bodyPr>
          <a:lstStyle/>
          <a:p>
            <a:pPr algn="just">
              <a:lnSpc>
                <a:spcPct val="125000"/>
              </a:lnSpc>
              <a:defRPr/>
            </a:pPr>
            <a:r>
              <a:rPr lang="vi-VN" sz="2400" kern="0" dirty="0">
                <a:solidFill>
                  <a:prstClr val="black"/>
                </a:solidFill>
                <a:sym typeface="Wingdings" panose="05000000000000000000" pitchFamily="2" charset="2"/>
              </a:rPr>
              <a:t></a:t>
            </a:r>
            <a:r>
              <a:rPr lang="en-US" sz="2400" kern="0" dirty="0">
                <a:solidFill>
                  <a:prstClr val="black"/>
                </a:solidFill>
                <a:sym typeface="Wingdings" panose="05000000000000000000" pitchFamily="2" charset="2"/>
              </a:rPr>
              <a:t> </a:t>
            </a:r>
            <a:r>
              <a:rPr lang="vi-VN" sz="2400" b="1" kern="0" dirty="0">
                <a:solidFill>
                  <a:prstClr val="black"/>
                </a:solidFill>
              </a:rPr>
              <a:t>Nhân tố di truyền </a:t>
            </a:r>
            <a:r>
              <a:rPr lang="vi-VN" sz="2400" kern="0" dirty="0">
                <a:solidFill>
                  <a:prstClr val="black"/>
                </a:solidFill>
              </a:rPr>
              <a:t>quy định các tính trạng của sinh vật. Ví dụ như nhân tố di truyền quy định màu sắc hoa và màu sắc hạt đậu.</a:t>
            </a:r>
            <a:endParaRPr lang="en-US" sz="2400" kern="0" dirty="0">
              <a:solidFill>
                <a:prstClr val="black"/>
              </a:solidFill>
            </a:endParaRPr>
          </a:p>
          <a:p>
            <a:pPr algn="just">
              <a:lnSpc>
                <a:spcPct val="125000"/>
              </a:lnSpc>
              <a:defRPr/>
            </a:pPr>
            <a:r>
              <a:rPr lang="en-US" sz="2400" b="1" kern="0" dirty="0" err="1">
                <a:solidFill>
                  <a:prstClr val="black"/>
                </a:solidFill>
              </a:rPr>
              <a:t>Thí</a:t>
            </a:r>
            <a:r>
              <a:rPr lang="en-US" sz="2400" b="1" kern="0" dirty="0">
                <a:solidFill>
                  <a:prstClr val="black"/>
                </a:solidFill>
              </a:rPr>
              <a:t> </a:t>
            </a:r>
            <a:r>
              <a:rPr lang="en-US" sz="2400" b="1" kern="0" dirty="0" err="1">
                <a:solidFill>
                  <a:prstClr val="black"/>
                </a:solidFill>
              </a:rPr>
              <a:t>nghiệm</a:t>
            </a:r>
            <a:r>
              <a:rPr lang="en-US" sz="2400" b="1" kern="0" dirty="0">
                <a:solidFill>
                  <a:prstClr val="black"/>
                </a:solidFill>
              </a:rPr>
              <a:t> Medel:</a:t>
            </a:r>
          </a:p>
          <a:p>
            <a:pPr algn="just">
              <a:lnSpc>
                <a:spcPct val="125000"/>
              </a:lnSpc>
              <a:defRPr/>
            </a:pPr>
            <a:r>
              <a:rPr lang="en-US" sz="2400" kern="0" dirty="0">
                <a:solidFill>
                  <a:prstClr val="black"/>
                </a:solidFill>
              </a:rPr>
              <a:t>    </a:t>
            </a:r>
            <a:r>
              <a:rPr lang="en-US" sz="2400" kern="0" dirty="0" err="1">
                <a:solidFill>
                  <a:prstClr val="black"/>
                </a:solidFill>
              </a:rPr>
              <a:t>Tính</a:t>
            </a:r>
            <a:r>
              <a:rPr lang="en-US" sz="2400" kern="0" dirty="0">
                <a:solidFill>
                  <a:prstClr val="black"/>
                </a:solidFill>
              </a:rPr>
              <a:t> </a:t>
            </a:r>
            <a:r>
              <a:rPr lang="en-US" sz="2400" kern="0" dirty="0" err="1">
                <a:solidFill>
                  <a:prstClr val="black"/>
                </a:solidFill>
              </a:rPr>
              <a:t>trạng</a:t>
            </a:r>
            <a:r>
              <a:rPr lang="en-US" sz="2400" kern="0" dirty="0">
                <a:solidFill>
                  <a:prstClr val="black"/>
                </a:solidFill>
              </a:rPr>
              <a:t> </a:t>
            </a:r>
            <a:r>
              <a:rPr lang="en-US" sz="2400" kern="0" dirty="0" err="1">
                <a:solidFill>
                  <a:prstClr val="black"/>
                </a:solidFill>
              </a:rPr>
              <a:t>tương</a:t>
            </a:r>
            <a:r>
              <a:rPr lang="en-US" sz="2400" kern="0" dirty="0">
                <a:solidFill>
                  <a:prstClr val="black"/>
                </a:solidFill>
              </a:rPr>
              <a:t> </a:t>
            </a:r>
            <a:r>
              <a:rPr lang="en-US" sz="2400" kern="0" dirty="0" err="1">
                <a:solidFill>
                  <a:prstClr val="black"/>
                </a:solidFill>
              </a:rPr>
              <a:t>phản</a:t>
            </a:r>
            <a:r>
              <a:rPr lang="en-US" sz="2400" kern="0" dirty="0">
                <a:solidFill>
                  <a:prstClr val="black"/>
                </a:solidFill>
              </a:rPr>
              <a:t>: </a:t>
            </a:r>
            <a:r>
              <a:rPr lang="en-US" sz="2400" kern="0" dirty="0" err="1">
                <a:solidFill>
                  <a:prstClr val="black"/>
                </a:solidFill>
              </a:rPr>
              <a:t>màu</a:t>
            </a:r>
            <a:r>
              <a:rPr lang="en-US" sz="2400" kern="0" dirty="0">
                <a:solidFill>
                  <a:prstClr val="black"/>
                </a:solidFill>
              </a:rPr>
              <a:t> </a:t>
            </a:r>
            <a:r>
              <a:rPr lang="en-US" sz="2400" kern="0" dirty="0" err="1">
                <a:solidFill>
                  <a:prstClr val="black"/>
                </a:solidFill>
              </a:rPr>
              <a:t>hoa</a:t>
            </a:r>
            <a:r>
              <a:rPr lang="en-US" sz="2400" kern="0" dirty="0">
                <a:solidFill>
                  <a:prstClr val="black"/>
                </a:solidFill>
              </a:rPr>
              <a:t> </a:t>
            </a:r>
            <a:r>
              <a:rPr lang="en-US" sz="2400" kern="0" dirty="0" err="1">
                <a:solidFill>
                  <a:prstClr val="black"/>
                </a:solidFill>
              </a:rPr>
              <a:t>đậu</a:t>
            </a:r>
            <a:r>
              <a:rPr lang="en-US" sz="2400" kern="0" dirty="0">
                <a:solidFill>
                  <a:prstClr val="black"/>
                </a:solidFill>
              </a:rPr>
              <a:t> Hà Lan </a:t>
            </a:r>
          </a:p>
          <a:p>
            <a:pPr algn="just">
              <a:lnSpc>
                <a:spcPct val="125000"/>
              </a:lnSpc>
              <a:defRPr/>
            </a:pPr>
            <a:r>
              <a:rPr lang="en-US" sz="2400" kern="0" dirty="0">
                <a:solidFill>
                  <a:prstClr val="black"/>
                </a:solidFill>
              </a:rPr>
              <a:t>(</a:t>
            </a:r>
            <a:r>
              <a:rPr lang="en-US" sz="2400" kern="0" dirty="0" err="1">
                <a:solidFill>
                  <a:prstClr val="black"/>
                </a:solidFill>
              </a:rPr>
              <a:t>màu</a:t>
            </a:r>
            <a:r>
              <a:rPr lang="en-US" sz="2400" kern="0" dirty="0">
                <a:solidFill>
                  <a:prstClr val="black"/>
                </a:solidFill>
              </a:rPr>
              <a:t> </a:t>
            </a:r>
            <a:r>
              <a:rPr lang="en-US" sz="2400" kern="0" dirty="0" err="1">
                <a:solidFill>
                  <a:prstClr val="black"/>
                </a:solidFill>
              </a:rPr>
              <a:t>tím</a:t>
            </a:r>
            <a:r>
              <a:rPr lang="en-US" sz="2400" kern="0" dirty="0">
                <a:solidFill>
                  <a:prstClr val="black"/>
                </a:solidFill>
              </a:rPr>
              <a:t> </a:t>
            </a:r>
            <a:r>
              <a:rPr lang="en-US" sz="2400" kern="0" dirty="0" err="1">
                <a:solidFill>
                  <a:prstClr val="black"/>
                </a:solidFill>
              </a:rPr>
              <a:t>và</a:t>
            </a:r>
            <a:r>
              <a:rPr lang="en-US" sz="2400" kern="0" dirty="0">
                <a:solidFill>
                  <a:prstClr val="black"/>
                </a:solidFill>
              </a:rPr>
              <a:t> </a:t>
            </a:r>
            <a:r>
              <a:rPr lang="en-US" sz="2400" kern="0" dirty="0" err="1">
                <a:solidFill>
                  <a:prstClr val="black"/>
                </a:solidFill>
              </a:rPr>
              <a:t>màu</a:t>
            </a:r>
            <a:r>
              <a:rPr lang="en-US" sz="2400" kern="0" dirty="0">
                <a:solidFill>
                  <a:prstClr val="black"/>
                </a:solidFill>
              </a:rPr>
              <a:t> </a:t>
            </a:r>
            <a:r>
              <a:rPr lang="en-US" sz="2400" kern="0" dirty="0" err="1">
                <a:solidFill>
                  <a:prstClr val="black"/>
                </a:solidFill>
              </a:rPr>
              <a:t>trắng</a:t>
            </a:r>
            <a:r>
              <a:rPr lang="en-US" sz="2400" kern="0" dirty="0">
                <a:solidFill>
                  <a:prstClr val="black"/>
                </a:solidFill>
              </a:rPr>
              <a:t>).</a:t>
            </a:r>
          </a:p>
        </p:txBody>
      </p:sp>
      <p:sp>
        <p:nvSpPr>
          <p:cNvPr id="26" name="Rectangle: Rounded Corners 25">
            <a:extLst>
              <a:ext uri="{FF2B5EF4-FFF2-40B4-BE49-F238E27FC236}">
                <a16:creationId xmlns:a16="http://schemas.microsoft.com/office/drawing/2014/main" xmlns="" id="{0AFBFE54-4CC1-AB76-9C9F-2A675A1B6939}"/>
              </a:ext>
            </a:extLst>
          </p:cNvPr>
          <p:cNvSpPr/>
          <p:nvPr/>
        </p:nvSpPr>
        <p:spPr>
          <a:xfrm>
            <a:off x="7720147" y="2966366"/>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spTree>
    <p:extLst>
      <p:ext uri="{BB962C8B-B14F-4D97-AF65-F5344CB8AC3E}">
        <p14:creationId xmlns:p14="http://schemas.microsoft.com/office/powerpoint/2010/main" val="117751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barn(inVertical)">
                                      <p:cBhvr>
                                        <p:cTn id="31" dur="500"/>
                                        <p:tgtEl>
                                          <p:spTgt spid="2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3">
                                            <p:txEl>
                                              <p:pRg st="1" end="1"/>
                                            </p:txEl>
                                          </p:spTgt>
                                        </p:tgtEl>
                                        <p:attrNameLst>
                                          <p:attrName>style.visibility</p:attrName>
                                        </p:attrNameLst>
                                      </p:cBhvr>
                                      <p:to>
                                        <p:strVal val="visible"/>
                                      </p:to>
                                    </p:set>
                                    <p:animEffect transition="in" filter="barn(inVertical)">
                                      <p:cBhvr>
                                        <p:cTn id="36" dur="500"/>
                                        <p:tgtEl>
                                          <p:spTgt spid="23">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23">
                                            <p:txEl>
                                              <p:pRg st="2" end="2"/>
                                            </p:txEl>
                                          </p:spTgt>
                                        </p:tgtEl>
                                        <p:attrNameLst>
                                          <p:attrName>style.visibility</p:attrName>
                                        </p:attrNameLst>
                                      </p:cBhvr>
                                      <p:to>
                                        <p:strVal val="visible"/>
                                      </p:to>
                                    </p:set>
                                    <p:animEffect transition="in" filter="barn(inVertical)">
                                      <p:cBhvr>
                                        <p:cTn id="39" dur="500"/>
                                        <p:tgtEl>
                                          <p:spTgt spid="23">
                                            <p:txEl>
                                              <p:pRg st="2" end="2"/>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3">
                                            <p:txEl>
                                              <p:pRg st="3" end="3"/>
                                            </p:txEl>
                                          </p:spTgt>
                                        </p:tgtEl>
                                        <p:attrNameLst>
                                          <p:attrName>style.visibility</p:attrName>
                                        </p:attrNameLst>
                                      </p:cBhvr>
                                      <p:to>
                                        <p:strVal val="visible"/>
                                      </p:to>
                                    </p:set>
                                    <p:animEffect transition="in" filter="barn(inVertical)">
                                      <p:cBhvr>
                                        <p:cTn id="42"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pic>
        <p:nvPicPr>
          <p:cNvPr id="7170" name="Picture 2" descr="Identifying Mendel's pea genes — Science Learning Hub">
            <a:extLst>
              <a:ext uri="{FF2B5EF4-FFF2-40B4-BE49-F238E27FC236}">
                <a16:creationId xmlns:a16="http://schemas.microsoft.com/office/drawing/2014/main" xmlns="" id="{ABC742A0-4979-B5A9-4EAD-9DF3F5BDB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94" r="19472"/>
          <a:stretch/>
        </p:blipFill>
        <p:spPr bwMode="auto">
          <a:xfrm>
            <a:off x="6964207" y="2479539"/>
            <a:ext cx="3485382" cy="40498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Unlocking Mendel's white and purple pea flowers">
            <a:extLst>
              <a:ext uri="{FF2B5EF4-FFF2-40B4-BE49-F238E27FC236}">
                <a16:creationId xmlns:a16="http://schemas.microsoft.com/office/drawing/2014/main" xmlns="" id="{188E868C-AA74-7361-D1C8-65E6F136DB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85" t="13541" r="20185" b="4822"/>
          <a:stretch/>
        </p:blipFill>
        <p:spPr bwMode="auto">
          <a:xfrm>
            <a:off x="1817327" y="2727920"/>
            <a:ext cx="4055479" cy="3801469"/>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Rounded Corners 48">
            <a:extLst>
              <a:ext uri="{FF2B5EF4-FFF2-40B4-BE49-F238E27FC236}">
                <a16:creationId xmlns:a16="http://schemas.microsoft.com/office/drawing/2014/main" xmlns="" id="{0DE5A717-1327-A9FC-00D5-8CBE3C1F500D}"/>
              </a:ext>
            </a:extLst>
          </p:cNvPr>
          <p:cNvSpPr/>
          <p:nvPr/>
        </p:nvSpPr>
        <p:spPr>
          <a:xfrm>
            <a:off x="351548" y="1096428"/>
            <a:ext cx="11488903" cy="476834"/>
          </a:xfrm>
          <a:prstGeom prst="roundRect">
            <a:avLst>
              <a:gd name="adj" fmla="val 5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Nhân tố quy định hoa trắng bị che khuất khi đứng cạnh nhẫn tố quy định hoa tím.</a:t>
            </a:r>
          </a:p>
        </p:txBody>
      </p:sp>
      <p:sp>
        <p:nvSpPr>
          <p:cNvPr id="50" name="TextBox 49">
            <a:extLst>
              <a:ext uri="{FF2B5EF4-FFF2-40B4-BE49-F238E27FC236}">
                <a16:creationId xmlns:a16="http://schemas.microsoft.com/office/drawing/2014/main" xmlns="" id="{52990B50-63CE-0093-9D22-8D379325E33E}"/>
              </a:ext>
            </a:extLst>
          </p:cNvPr>
          <p:cNvSpPr txBox="1"/>
          <p:nvPr/>
        </p:nvSpPr>
        <p:spPr>
          <a:xfrm>
            <a:off x="1516990" y="5805637"/>
            <a:ext cx="1974658" cy="494751"/>
          </a:xfrm>
          <a:prstGeom prst="rect">
            <a:avLst/>
          </a:prstGeom>
          <a:noFill/>
        </p:spPr>
        <p:txBody>
          <a:bodyPr wrap="square" rtlCol="0">
            <a:spAutoFit/>
          </a:bodyPr>
          <a:lstStyle/>
          <a:p>
            <a:pPr algn="ctr">
              <a:lnSpc>
                <a:spcPct val="120000"/>
              </a:lnSpc>
            </a:pPr>
            <a:r>
              <a:rPr lang="en-US" sz="2400" b="1"/>
              <a:t>Cây hoa tím</a:t>
            </a:r>
          </a:p>
        </p:txBody>
      </p:sp>
      <p:sp>
        <p:nvSpPr>
          <p:cNvPr id="51" name="TextBox 50">
            <a:extLst>
              <a:ext uri="{FF2B5EF4-FFF2-40B4-BE49-F238E27FC236}">
                <a16:creationId xmlns:a16="http://schemas.microsoft.com/office/drawing/2014/main" xmlns="" id="{0C131F97-BEC6-60CB-CADD-78FF71E6E861}"/>
              </a:ext>
            </a:extLst>
          </p:cNvPr>
          <p:cNvSpPr txBox="1"/>
          <p:nvPr/>
        </p:nvSpPr>
        <p:spPr>
          <a:xfrm>
            <a:off x="9158584" y="5805636"/>
            <a:ext cx="2681867" cy="494751"/>
          </a:xfrm>
          <a:prstGeom prst="rect">
            <a:avLst/>
          </a:prstGeom>
          <a:noFill/>
        </p:spPr>
        <p:txBody>
          <a:bodyPr wrap="square" rtlCol="0">
            <a:spAutoFit/>
          </a:bodyPr>
          <a:lstStyle/>
          <a:p>
            <a:pPr algn="ctr">
              <a:lnSpc>
                <a:spcPct val="120000"/>
              </a:lnSpc>
            </a:pPr>
            <a:r>
              <a:rPr lang="en-US" sz="2400" b="1"/>
              <a:t>Cây hoa trắng</a:t>
            </a:r>
          </a:p>
        </p:txBody>
      </p:sp>
      <p:pic>
        <p:nvPicPr>
          <p:cNvPr id="7178" name="Picture 10" descr="Dấu hiệu lớn hơn Ít hơn, đừng Máy tính Biểu tượng Biểu tượng - Biểu tượng  png tải về - Miễn phí trong suốt Dòng png Tải về.">
            <a:extLst>
              <a:ext uri="{FF2B5EF4-FFF2-40B4-BE49-F238E27FC236}">
                <a16:creationId xmlns:a16="http://schemas.microsoft.com/office/drawing/2014/main" xmlns="" id="{0EE9163A-947F-AC6C-3408-92385BA0AD0B}"/>
              </a:ext>
            </a:extLst>
          </p:cNvPr>
          <p:cNvPicPr>
            <a:picLocks noChangeAspect="1" noChangeArrowheads="1"/>
          </p:cNvPicPr>
          <p:nvPr/>
        </p:nvPicPr>
        <p:blipFill>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536363" y="4209989"/>
            <a:ext cx="1764287" cy="1764287"/>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xmlns="" id="{F1E70ABE-61C9-2FB5-0EE4-F041B71781C8}"/>
              </a:ext>
            </a:extLst>
          </p:cNvPr>
          <p:cNvSpPr/>
          <p:nvPr/>
        </p:nvSpPr>
        <p:spPr>
          <a:xfrm>
            <a:off x="2504319" y="2059686"/>
            <a:ext cx="2681493" cy="476834"/>
          </a:xfrm>
          <a:prstGeom prst="round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Tính trạng trội</a:t>
            </a:r>
          </a:p>
        </p:txBody>
      </p:sp>
      <p:sp>
        <p:nvSpPr>
          <p:cNvPr id="54" name="Rectangle: Rounded Corners 53">
            <a:extLst>
              <a:ext uri="{FF2B5EF4-FFF2-40B4-BE49-F238E27FC236}">
                <a16:creationId xmlns:a16="http://schemas.microsoft.com/office/drawing/2014/main" xmlns="" id="{B917C0FE-2CC5-A091-5D9E-65A3CB53AF2F}"/>
              </a:ext>
            </a:extLst>
          </p:cNvPr>
          <p:cNvSpPr/>
          <p:nvPr/>
        </p:nvSpPr>
        <p:spPr>
          <a:xfrm>
            <a:off x="7420656" y="2059686"/>
            <a:ext cx="2681493" cy="476834"/>
          </a:xfrm>
          <a:prstGeom prst="roundRect">
            <a:avLst>
              <a:gd name="adj" fmla="val 50000"/>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Tính trạng lặn</a:t>
            </a:r>
          </a:p>
        </p:txBody>
      </p:sp>
      <p:grpSp>
        <p:nvGrpSpPr>
          <p:cNvPr id="2" name="Group 1">
            <a:extLst>
              <a:ext uri="{FF2B5EF4-FFF2-40B4-BE49-F238E27FC236}">
                <a16:creationId xmlns:a16="http://schemas.microsoft.com/office/drawing/2014/main" xmlns="" id="{438A94C0-5BBB-5949-F888-072B6EF8B3CD}"/>
              </a:ext>
            </a:extLst>
          </p:cNvPr>
          <p:cNvGrpSpPr/>
          <p:nvPr/>
        </p:nvGrpSpPr>
        <p:grpSpPr>
          <a:xfrm>
            <a:off x="0" y="6529389"/>
            <a:ext cx="12192000" cy="328611"/>
            <a:chOff x="0" y="6529389"/>
            <a:chExt cx="12192000" cy="328611"/>
          </a:xfrm>
        </p:grpSpPr>
        <p:sp>
          <p:nvSpPr>
            <p:cNvPr id="3" name="Rectangle 2">
              <a:extLst>
                <a:ext uri="{FF2B5EF4-FFF2-40B4-BE49-F238E27FC236}">
                  <a16:creationId xmlns:a16="http://schemas.microsoft.com/office/drawing/2014/main" xmlns="" id="{8DA32310-80C1-4841-93D7-11F195E8879C}"/>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EBA74990-C52F-BE5D-A5ED-3A459C4AD6C2}"/>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359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16" presetClass="entr" presetSubtype="21" fill="hold" nodeType="withEffect">
                                  <p:stCondLst>
                                    <p:cond delay="0"/>
                                  </p:stCondLst>
                                  <p:childTnLst>
                                    <p:set>
                                      <p:cBhvr>
                                        <p:cTn id="9" dur="1" fill="hold">
                                          <p:stCondLst>
                                            <p:cond delay="0"/>
                                          </p:stCondLst>
                                        </p:cTn>
                                        <p:tgtEl>
                                          <p:spTgt spid="7178"/>
                                        </p:tgtEl>
                                        <p:attrNameLst>
                                          <p:attrName>style.visibility</p:attrName>
                                        </p:attrNameLst>
                                      </p:cBhvr>
                                      <p:to>
                                        <p:strVal val="visible"/>
                                      </p:to>
                                    </p:set>
                                    <p:animEffect transition="in" filter="barn(inVertical)">
                                      <p:cBhvr>
                                        <p:cTn id="10" dur="500"/>
                                        <p:tgtEl>
                                          <p:spTgt spid="717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randombar(horizontal)">
                                      <p:cBhvr>
                                        <p:cTn id="15" dur="500"/>
                                        <p:tgtEl>
                                          <p:spTgt spid="5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randombar(horizontal)">
                                      <p:cBhvr>
                                        <p:cTn id="1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pic>
        <p:nvPicPr>
          <p:cNvPr id="7170" name="Picture 2" descr="Identifying Mendel's pea genes — Science Learning Hub">
            <a:extLst>
              <a:ext uri="{FF2B5EF4-FFF2-40B4-BE49-F238E27FC236}">
                <a16:creationId xmlns:a16="http://schemas.microsoft.com/office/drawing/2014/main" xmlns="" id="{ABC742A0-4979-B5A9-4EAD-9DF3F5BDB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94" r="19472"/>
          <a:stretch/>
        </p:blipFill>
        <p:spPr bwMode="auto">
          <a:xfrm>
            <a:off x="6964207" y="2479539"/>
            <a:ext cx="3485382" cy="40498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Unlocking Mendel's white and purple pea flowers">
            <a:extLst>
              <a:ext uri="{FF2B5EF4-FFF2-40B4-BE49-F238E27FC236}">
                <a16:creationId xmlns:a16="http://schemas.microsoft.com/office/drawing/2014/main" xmlns="" id="{188E868C-AA74-7361-D1C8-65E6F136DB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85" t="13541" r="20185" b="4822"/>
          <a:stretch/>
        </p:blipFill>
        <p:spPr bwMode="auto">
          <a:xfrm>
            <a:off x="1817327" y="2727920"/>
            <a:ext cx="4055479" cy="3801469"/>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xmlns="" id="{52990B50-63CE-0093-9D22-8D379325E33E}"/>
              </a:ext>
            </a:extLst>
          </p:cNvPr>
          <p:cNvSpPr txBox="1"/>
          <p:nvPr/>
        </p:nvSpPr>
        <p:spPr>
          <a:xfrm>
            <a:off x="1516990" y="5805637"/>
            <a:ext cx="1974658" cy="494751"/>
          </a:xfrm>
          <a:prstGeom prst="rect">
            <a:avLst/>
          </a:prstGeom>
          <a:noFill/>
        </p:spPr>
        <p:txBody>
          <a:bodyPr wrap="square" rtlCol="0">
            <a:spAutoFit/>
          </a:bodyPr>
          <a:lstStyle/>
          <a:p>
            <a:pPr algn="ctr">
              <a:lnSpc>
                <a:spcPct val="120000"/>
              </a:lnSpc>
            </a:pPr>
            <a:r>
              <a:rPr lang="en-US" sz="2400" b="1"/>
              <a:t>Cây hoa tím</a:t>
            </a:r>
          </a:p>
        </p:txBody>
      </p:sp>
      <p:sp>
        <p:nvSpPr>
          <p:cNvPr id="51" name="TextBox 50">
            <a:extLst>
              <a:ext uri="{FF2B5EF4-FFF2-40B4-BE49-F238E27FC236}">
                <a16:creationId xmlns:a16="http://schemas.microsoft.com/office/drawing/2014/main" xmlns="" id="{0C131F97-BEC6-60CB-CADD-78FF71E6E861}"/>
              </a:ext>
            </a:extLst>
          </p:cNvPr>
          <p:cNvSpPr txBox="1"/>
          <p:nvPr/>
        </p:nvSpPr>
        <p:spPr>
          <a:xfrm>
            <a:off x="9158584" y="5805636"/>
            <a:ext cx="2681867" cy="494751"/>
          </a:xfrm>
          <a:prstGeom prst="rect">
            <a:avLst/>
          </a:prstGeom>
          <a:noFill/>
        </p:spPr>
        <p:txBody>
          <a:bodyPr wrap="square" rtlCol="0">
            <a:spAutoFit/>
          </a:bodyPr>
          <a:lstStyle/>
          <a:p>
            <a:pPr algn="ctr">
              <a:lnSpc>
                <a:spcPct val="120000"/>
              </a:lnSpc>
            </a:pPr>
            <a:r>
              <a:rPr lang="en-US" sz="2400" b="1"/>
              <a:t>Cây hoa trắng</a:t>
            </a:r>
          </a:p>
        </p:txBody>
      </p:sp>
      <p:grpSp>
        <p:nvGrpSpPr>
          <p:cNvPr id="3" name="Group 2">
            <a:extLst>
              <a:ext uri="{FF2B5EF4-FFF2-40B4-BE49-F238E27FC236}">
                <a16:creationId xmlns:a16="http://schemas.microsoft.com/office/drawing/2014/main" xmlns="" id="{E64780C9-1F66-CCFE-B006-9CDBFC315003}"/>
              </a:ext>
            </a:extLst>
          </p:cNvPr>
          <p:cNvGrpSpPr/>
          <p:nvPr/>
        </p:nvGrpSpPr>
        <p:grpSpPr>
          <a:xfrm>
            <a:off x="357158" y="1091559"/>
            <a:ext cx="11584270" cy="1526824"/>
            <a:chOff x="351548" y="1164409"/>
            <a:chExt cx="11584270" cy="1526824"/>
          </a:xfrm>
        </p:grpSpPr>
        <p:sp>
          <p:nvSpPr>
            <p:cNvPr id="49" name="Rectangle: Rounded Corners 48">
              <a:extLst>
                <a:ext uri="{FF2B5EF4-FFF2-40B4-BE49-F238E27FC236}">
                  <a16:creationId xmlns:a16="http://schemas.microsoft.com/office/drawing/2014/main" xmlns="" id="{0DE5A717-1327-A9FC-00D5-8CBE3C1F500D}"/>
                </a:ext>
              </a:extLst>
            </p:cNvPr>
            <p:cNvSpPr/>
            <p:nvPr/>
          </p:nvSpPr>
          <p:spPr>
            <a:xfrm>
              <a:off x="446915" y="1164409"/>
              <a:ext cx="11488903" cy="1457402"/>
            </a:xfrm>
            <a:prstGeom prst="roundRect">
              <a:avLst>
                <a:gd name="adj" fmla="val 8814"/>
              </a:avLst>
            </a:prstGeom>
            <a:solidFill>
              <a:schemeClr val="accent1">
                <a:lumMod val="75000"/>
              </a:schemeClr>
            </a:solid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a:latin typeface="+mj-lt"/>
                  <a:ea typeface="Tahoma" panose="020B0604030504040204" pitchFamily="34" charset="0"/>
                  <a:cs typeface="Tahoma" panose="020B0604030504040204" pitchFamily="34" charset="0"/>
                </a:rPr>
                <a:t>=</a:t>
              </a:r>
            </a:p>
          </p:txBody>
        </p:sp>
        <p:sp>
          <p:nvSpPr>
            <p:cNvPr id="2" name="Rectangle: Rounded Corners 1">
              <a:extLst>
                <a:ext uri="{FF2B5EF4-FFF2-40B4-BE49-F238E27FC236}">
                  <a16:creationId xmlns:a16="http://schemas.microsoft.com/office/drawing/2014/main" xmlns="" id="{00C1C10D-C7B3-7663-1180-7307F7B0B169}"/>
                </a:ext>
              </a:extLst>
            </p:cNvPr>
            <p:cNvSpPr/>
            <p:nvPr/>
          </p:nvSpPr>
          <p:spPr>
            <a:xfrm>
              <a:off x="351548" y="1233831"/>
              <a:ext cx="11488903" cy="1457402"/>
            </a:xfrm>
            <a:prstGeom prst="roundRect">
              <a:avLst>
                <a:gd name="adj" fmla="val 8814"/>
              </a:avLst>
            </a:prstGeom>
            <a:solidFill>
              <a:schemeClr val="tx1"/>
            </a:solid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b="1">
                  <a:solidFill>
                    <a:schemeClr val="bg1"/>
                  </a:solidFill>
                  <a:latin typeface="+mj-lt"/>
                  <a:ea typeface="Tahoma" panose="020B0604030504040204" pitchFamily="34" charset="0"/>
                  <a:cs typeface="Tahoma" panose="020B0604030504040204" pitchFamily="34" charset="0"/>
                </a:rPr>
                <a:t>Từ kết quả đó, </a:t>
              </a:r>
              <a:r>
                <a:rPr lang="en-US" sz="2400" b="1">
                  <a:solidFill>
                    <a:schemeClr val="bg1"/>
                  </a:solidFill>
                  <a:latin typeface="+mj-lt"/>
                  <a:ea typeface="Tahoma" panose="020B0604030504040204" pitchFamily="34" charset="0"/>
                  <a:cs typeface="Tahoma" panose="020B0604030504040204" pitchFamily="34" charset="0"/>
                  <a:sym typeface="Wingdings" panose="05000000000000000000" pitchFamily="2" charset="2"/>
                </a:rPr>
                <a:t> </a:t>
              </a:r>
              <a:r>
                <a:rPr lang="en-US" sz="2400">
                  <a:solidFill>
                    <a:schemeClr val="bg1"/>
                  </a:solidFill>
                  <a:latin typeface="+mj-lt"/>
                  <a:ea typeface="Tahoma" panose="020B0604030504040204" pitchFamily="34" charset="0"/>
                  <a:cs typeface="Tahoma" panose="020B0604030504040204" pitchFamily="34" charset="0"/>
                </a:rPr>
                <a:t>Mendel cho rằng mỗi tính trạng do một cặp nhân tố di truyền quy định (sau này gọi là gene), mỗi nhân tố di truyền là một allele, các nhân tố di truyền không hoà trộn vào nhau.</a:t>
              </a:r>
            </a:p>
          </p:txBody>
        </p:sp>
      </p:grpSp>
      <p:grpSp>
        <p:nvGrpSpPr>
          <p:cNvPr id="4" name="Group 3">
            <a:extLst>
              <a:ext uri="{FF2B5EF4-FFF2-40B4-BE49-F238E27FC236}">
                <a16:creationId xmlns:a16="http://schemas.microsoft.com/office/drawing/2014/main" xmlns="" id="{0B81988F-3FC8-2FA0-57A8-A403022C24D1}"/>
              </a:ext>
            </a:extLst>
          </p:cNvPr>
          <p:cNvGrpSpPr/>
          <p:nvPr/>
        </p:nvGrpSpPr>
        <p:grpSpPr>
          <a:xfrm>
            <a:off x="0" y="6529389"/>
            <a:ext cx="12192000" cy="328611"/>
            <a:chOff x="0" y="6529389"/>
            <a:chExt cx="12192000" cy="328611"/>
          </a:xfrm>
        </p:grpSpPr>
        <p:sp>
          <p:nvSpPr>
            <p:cNvPr id="5" name="Rectangle 4">
              <a:extLst>
                <a:ext uri="{FF2B5EF4-FFF2-40B4-BE49-F238E27FC236}">
                  <a16:creationId xmlns:a16="http://schemas.microsoft.com/office/drawing/2014/main" xmlns="" id="{C8E731EA-8DFC-1890-7B8A-995577B4A812}"/>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3231593-25BB-E4C3-C4E4-6B7FACF8A60D}"/>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17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sp>
        <p:nvSpPr>
          <p:cNvPr id="15" name="TextBox 14">
            <a:extLst>
              <a:ext uri="{FF2B5EF4-FFF2-40B4-BE49-F238E27FC236}">
                <a16:creationId xmlns:a16="http://schemas.microsoft.com/office/drawing/2014/main" xmlns="" id="{94B768EE-1494-417F-BBE2-BB032F42478A}"/>
              </a:ext>
            </a:extLst>
          </p:cNvPr>
          <p:cNvSpPr txBox="1"/>
          <p:nvPr/>
        </p:nvSpPr>
        <p:spPr>
          <a:xfrm>
            <a:off x="427832" y="932918"/>
            <a:ext cx="2786424" cy="1311128"/>
          </a:xfrm>
          <a:prstGeom prst="rect">
            <a:avLst/>
          </a:prstGeom>
          <a:noFill/>
        </p:spPr>
        <p:txBody>
          <a:bodyPr wrap="square" rtlCol="0">
            <a:spAutoFit/>
          </a:bodyPr>
          <a:lstStyle/>
          <a:p>
            <a:pPr>
              <a:lnSpc>
                <a:spcPct val="120000"/>
              </a:lnSpc>
            </a:pPr>
            <a:r>
              <a:rPr lang="en-US" sz="2200" b="1" dirty="0">
                <a:sym typeface="Wingdings" panose="05000000000000000000" pitchFamily="2" charset="2"/>
              </a:rPr>
              <a:t>2. Ý </a:t>
            </a:r>
            <a:r>
              <a:rPr lang="en-US" sz="2200" b="1" dirty="0" err="1">
                <a:sym typeface="Wingdings" panose="05000000000000000000" pitchFamily="2" charset="2"/>
              </a:rPr>
              <a:t>tưởng</a:t>
            </a:r>
            <a:r>
              <a:rPr lang="en-US" sz="2200" b="1" dirty="0">
                <a:sym typeface="Wingdings" panose="05000000000000000000" pitchFamily="2" charset="2"/>
              </a:rPr>
              <a:t> </a:t>
            </a:r>
            <a:r>
              <a:rPr lang="en-US" sz="2200" b="1" dirty="0" err="1">
                <a:sym typeface="Wingdings" panose="05000000000000000000" pitchFamily="2" charset="2"/>
              </a:rPr>
              <a:t>của</a:t>
            </a:r>
            <a:r>
              <a:rPr lang="en-US" sz="2200" b="1" dirty="0">
                <a:sym typeface="Wingdings" panose="05000000000000000000" pitchFamily="2" charset="2"/>
              </a:rPr>
              <a:t> Mendel </a:t>
            </a:r>
            <a:r>
              <a:rPr lang="en-US" sz="2200" b="1" dirty="0" err="1">
                <a:sym typeface="Wingdings" panose="05000000000000000000" pitchFamily="2" charset="2"/>
              </a:rPr>
              <a:t>về</a:t>
            </a:r>
            <a:r>
              <a:rPr lang="en-US" sz="2200" b="1" dirty="0">
                <a:sym typeface="Wingdings" panose="05000000000000000000" pitchFamily="2" charset="2"/>
              </a:rPr>
              <a:t> </a:t>
            </a:r>
            <a:r>
              <a:rPr lang="en-US" sz="2200" b="1" dirty="0" err="1">
                <a:sym typeface="Wingdings" panose="05000000000000000000" pitchFamily="2" charset="2"/>
              </a:rPr>
              <a:t>nhân</a:t>
            </a:r>
            <a:r>
              <a:rPr lang="en-US" sz="2200" b="1" dirty="0">
                <a:sym typeface="Wingdings" panose="05000000000000000000" pitchFamily="2" charset="2"/>
              </a:rPr>
              <a:t> </a:t>
            </a:r>
            <a:r>
              <a:rPr lang="en-US" sz="2200" b="1" dirty="0" err="1">
                <a:sym typeface="Wingdings" panose="05000000000000000000" pitchFamily="2" charset="2"/>
              </a:rPr>
              <a:t>tố</a:t>
            </a:r>
            <a:r>
              <a:rPr lang="en-US" sz="2200" b="1" dirty="0">
                <a:sym typeface="Wingdings" panose="05000000000000000000" pitchFamily="2" charset="2"/>
              </a:rPr>
              <a:t> di </a:t>
            </a:r>
            <a:r>
              <a:rPr lang="en-US" sz="2200" b="1" dirty="0" err="1">
                <a:sym typeface="Wingdings" panose="05000000000000000000" pitchFamily="2" charset="2"/>
              </a:rPr>
              <a:t>truyền</a:t>
            </a:r>
            <a:endParaRPr lang="en-US" sz="2200" b="1" dirty="0"/>
          </a:p>
        </p:txBody>
      </p:sp>
    </p:spTree>
    <p:extLst>
      <p:ext uri="{BB962C8B-B14F-4D97-AF65-F5344CB8AC3E}">
        <p14:creationId xmlns:p14="http://schemas.microsoft.com/office/powerpoint/2010/main" val="2324964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grpSp>
        <p:nvGrpSpPr>
          <p:cNvPr id="3" name="Group 2">
            <a:extLst>
              <a:ext uri="{FF2B5EF4-FFF2-40B4-BE49-F238E27FC236}">
                <a16:creationId xmlns:a16="http://schemas.microsoft.com/office/drawing/2014/main" xmlns="" id="{713679C0-9756-818B-DF71-7D63F5E6425F}"/>
              </a:ext>
            </a:extLst>
          </p:cNvPr>
          <p:cNvGrpSpPr/>
          <p:nvPr/>
        </p:nvGrpSpPr>
        <p:grpSpPr>
          <a:xfrm>
            <a:off x="1890509" y="932387"/>
            <a:ext cx="7960327" cy="1501071"/>
            <a:chOff x="4280290" y="868655"/>
            <a:chExt cx="7960327" cy="1501071"/>
          </a:xfrm>
        </p:grpSpPr>
        <p:grpSp>
          <p:nvGrpSpPr>
            <p:cNvPr id="14" name="Group 13">
              <a:extLst>
                <a:ext uri="{FF2B5EF4-FFF2-40B4-BE49-F238E27FC236}">
                  <a16:creationId xmlns:a16="http://schemas.microsoft.com/office/drawing/2014/main" xmlns="" id="{9B2C5FE5-ABE1-3BEA-6CE8-0069CEF3565E}"/>
                </a:ext>
              </a:extLst>
            </p:cNvPr>
            <p:cNvGrpSpPr/>
            <p:nvPr/>
          </p:nvGrpSpPr>
          <p:grpSpPr>
            <a:xfrm>
              <a:off x="4874928" y="1087730"/>
              <a:ext cx="7365689" cy="1281996"/>
              <a:chOff x="1431353" y="4953002"/>
              <a:chExt cx="9859663" cy="2435852"/>
            </a:xfrm>
          </p:grpSpPr>
          <p:sp>
            <p:nvSpPr>
              <p:cNvPr id="16" name="Rectangle 15">
                <a:extLst>
                  <a:ext uri="{FF2B5EF4-FFF2-40B4-BE49-F238E27FC236}">
                    <a16:creationId xmlns:a16="http://schemas.microsoft.com/office/drawing/2014/main" xmlns="" id="{E1C7493B-F7D1-CECF-F1AE-38D3093C1898}"/>
                  </a:ext>
                </a:extLst>
              </p:cNvPr>
              <p:cNvSpPr/>
              <p:nvPr/>
            </p:nvSpPr>
            <p:spPr>
              <a:xfrm>
                <a:off x="1431353" y="4953002"/>
                <a:ext cx="9859663" cy="2435852"/>
              </a:xfrm>
              <a:custGeom>
                <a:avLst/>
                <a:gdLst>
                  <a:gd name="connsiteX0" fmla="*/ 0 w 9859663"/>
                  <a:gd name="connsiteY0" fmla="*/ 0 h 2435852"/>
                  <a:gd name="connsiteX1" fmla="*/ 579980 w 9859663"/>
                  <a:gd name="connsiteY1" fmla="*/ 0 h 2435852"/>
                  <a:gd name="connsiteX2" fmla="*/ 1258557 w 9859663"/>
                  <a:gd name="connsiteY2" fmla="*/ 0 h 2435852"/>
                  <a:gd name="connsiteX3" fmla="*/ 1641344 w 9859663"/>
                  <a:gd name="connsiteY3" fmla="*/ 0 h 2435852"/>
                  <a:gd name="connsiteX4" fmla="*/ 2024131 w 9859663"/>
                  <a:gd name="connsiteY4" fmla="*/ 0 h 2435852"/>
                  <a:gd name="connsiteX5" fmla="*/ 2801304 w 9859663"/>
                  <a:gd name="connsiteY5" fmla="*/ 0 h 2435852"/>
                  <a:gd name="connsiteX6" fmla="*/ 3578478 w 9859663"/>
                  <a:gd name="connsiteY6" fmla="*/ 0 h 2435852"/>
                  <a:gd name="connsiteX7" fmla="*/ 3862668 w 9859663"/>
                  <a:gd name="connsiteY7" fmla="*/ 0 h 2435852"/>
                  <a:gd name="connsiteX8" fmla="*/ 4639841 w 9859663"/>
                  <a:gd name="connsiteY8" fmla="*/ 0 h 2435852"/>
                  <a:gd name="connsiteX9" fmla="*/ 5121225 w 9859663"/>
                  <a:gd name="connsiteY9" fmla="*/ 0 h 2435852"/>
                  <a:gd name="connsiteX10" fmla="*/ 5602609 w 9859663"/>
                  <a:gd name="connsiteY10" fmla="*/ 0 h 2435852"/>
                  <a:gd name="connsiteX11" fmla="*/ 6182589 w 9859663"/>
                  <a:gd name="connsiteY11" fmla="*/ 0 h 2435852"/>
                  <a:gd name="connsiteX12" fmla="*/ 6762569 w 9859663"/>
                  <a:gd name="connsiteY12" fmla="*/ 0 h 2435852"/>
                  <a:gd name="connsiteX13" fmla="*/ 7441146 w 9859663"/>
                  <a:gd name="connsiteY13" fmla="*/ 0 h 2435852"/>
                  <a:gd name="connsiteX14" fmla="*/ 8218319 w 9859663"/>
                  <a:gd name="connsiteY14" fmla="*/ 0 h 2435852"/>
                  <a:gd name="connsiteX15" fmla="*/ 8995493 w 9859663"/>
                  <a:gd name="connsiteY15" fmla="*/ 0 h 2435852"/>
                  <a:gd name="connsiteX16" fmla="*/ 9279683 w 9859663"/>
                  <a:gd name="connsiteY16" fmla="*/ 0 h 2435852"/>
                  <a:gd name="connsiteX17" fmla="*/ 9859663 w 9859663"/>
                  <a:gd name="connsiteY17" fmla="*/ 0 h 2435852"/>
                  <a:gd name="connsiteX18" fmla="*/ 9859663 w 9859663"/>
                  <a:gd name="connsiteY18" fmla="*/ 535887 h 2435852"/>
                  <a:gd name="connsiteX19" fmla="*/ 9859663 w 9859663"/>
                  <a:gd name="connsiteY19" fmla="*/ 1023058 h 2435852"/>
                  <a:gd name="connsiteX20" fmla="*/ 9859663 w 9859663"/>
                  <a:gd name="connsiteY20" fmla="*/ 1558945 h 2435852"/>
                  <a:gd name="connsiteX21" fmla="*/ 9859663 w 9859663"/>
                  <a:gd name="connsiteY21" fmla="*/ 2435852 h 2435852"/>
                  <a:gd name="connsiteX22" fmla="*/ 9476876 w 9859663"/>
                  <a:gd name="connsiteY22" fmla="*/ 2435852 h 2435852"/>
                  <a:gd name="connsiteX23" fmla="*/ 9192686 w 9859663"/>
                  <a:gd name="connsiteY23" fmla="*/ 2435852 h 2435852"/>
                  <a:gd name="connsiteX24" fmla="*/ 8612706 w 9859663"/>
                  <a:gd name="connsiteY24" fmla="*/ 2435852 h 2435852"/>
                  <a:gd name="connsiteX25" fmla="*/ 8328515 w 9859663"/>
                  <a:gd name="connsiteY25" fmla="*/ 2435852 h 2435852"/>
                  <a:gd name="connsiteX26" fmla="*/ 7748535 w 9859663"/>
                  <a:gd name="connsiteY26" fmla="*/ 2435852 h 2435852"/>
                  <a:gd name="connsiteX27" fmla="*/ 7464345 w 9859663"/>
                  <a:gd name="connsiteY27" fmla="*/ 2435852 h 2435852"/>
                  <a:gd name="connsiteX28" fmla="*/ 7180155 w 9859663"/>
                  <a:gd name="connsiteY28" fmla="*/ 2435852 h 2435852"/>
                  <a:gd name="connsiteX29" fmla="*/ 6895964 w 9859663"/>
                  <a:gd name="connsiteY29" fmla="*/ 2435852 h 2435852"/>
                  <a:gd name="connsiteX30" fmla="*/ 6611774 w 9859663"/>
                  <a:gd name="connsiteY30" fmla="*/ 2435852 h 2435852"/>
                  <a:gd name="connsiteX31" fmla="*/ 6130390 w 9859663"/>
                  <a:gd name="connsiteY31" fmla="*/ 2435852 h 2435852"/>
                  <a:gd name="connsiteX32" fmla="*/ 5649007 w 9859663"/>
                  <a:gd name="connsiteY32" fmla="*/ 2435852 h 2435852"/>
                  <a:gd name="connsiteX33" fmla="*/ 5364817 w 9859663"/>
                  <a:gd name="connsiteY33" fmla="*/ 2435852 h 2435852"/>
                  <a:gd name="connsiteX34" fmla="*/ 4686240 w 9859663"/>
                  <a:gd name="connsiteY34" fmla="*/ 2435852 h 2435852"/>
                  <a:gd name="connsiteX35" fmla="*/ 3909066 w 9859663"/>
                  <a:gd name="connsiteY35" fmla="*/ 2435852 h 2435852"/>
                  <a:gd name="connsiteX36" fmla="*/ 3624876 w 9859663"/>
                  <a:gd name="connsiteY36" fmla="*/ 2435852 h 2435852"/>
                  <a:gd name="connsiteX37" fmla="*/ 3340686 w 9859663"/>
                  <a:gd name="connsiteY37" fmla="*/ 2435852 h 2435852"/>
                  <a:gd name="connsiteX38" fmla="*/ 2760706 w 9859663"/>
                  <a:gd name="connsiteY38" fmla="*/ 2435852 h 2435852"/>
                  <a:gd name="connsiteX39" fmla="*/ 2279322 w 9859663"/>
                  <a:gd name="connsiteY39" fmla="*/ 2435852 h 2435852"/>
                  <a:gd name="connsiteX40" fmla="*/ 1600745 w 9859663"/>
                  <a:gd name="connsiteY40" fmla="*/ 2435852 h 2435852"/>
                  <a:gd name="connsiteX41" fmla="*/ 1020765 w 9859663"/>
                  <a:gd name="connsiteY41" fmla="*/ 2435852 h 2435852"/>
                  <a:gd name="connsiteX42" fmla="*/ 736575 w 9859663"/>
                  <a:gd name="connsiteY42" fmla="*/ 2435852 h 2435852"/>
                  <a:gd name="connsiteX43" fmla="*/ 0 w 9859663"/>
                  <a:gd name="connsiteY43" fmla="*/ 2435852 h 2435852"/>
                  <a:gd name="connsiteX44" fmla="*/ 0 w 9859663"/>
                  <a:gd name="connsiteY44" fmla="*/ 2021757 h 2435852"/>
                  <a:gd name="connsiteX45" fmla="*/ 0 w 9859663"/>
                  <a:gd name="connsiteY45" fmla="*/ 1485870 h 2435852"/>
                  <a:gd name="connsiteX46" fmla="*/ 0 w 9859663"/>
                  <a:gd name="connsiteY46" fmla="*/ 1047416 h 2435852"/>
                  <a:gd name="connsiteX47" fmla="*/ 0 w 9859663"/>
                  <a:gd name="connsiteY47" fmla="*/ 511529 h 2435852"/>
                  <a:gd name="connsiteX48" fmla="*/ 0 w 9859663"/>
                  <a:gd name="connsiteY48" fmla="*/ 0 h 243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859663" h="2435852" fill="none" extrusionOk="0">
                    <a:moveTo>
                      <a:pt x="0" y="0"/>
                    </a:moveTo>
                    <a:cubicBezTo>
                      <a:pt x="121707" y="-25466"/>
                      <a:pt x="382899" y="15041"/>
                      <a:pt x="579980" y="0"/>
                    </a:cubicBezTo>
                    <a:cubicBezTo>
                      <a:pt x="777061" y="-15041"/>
                      <a:pt x="1060102" y="73723"/>
                      <a:pt x="1258557" y="0"/>
                    </a:cubicBezTo>
                    <a:cubicBezTo>
                      <a:pt x="1457012" y="-73723"/>
                      <a:pt x="1469028" y="9098"/>
                      <a:pt x="1641344" y="0"/>
                    </a:cubicBezTo>
                    <a:cubicBezTo>
                      <a:pt x="1813660" y="-9098"/>
                      <a:pt x="1893489" y="44015"/>
                      <a:pt x="2024131" y="0"/>
                    </a:cubicBezTo>
                    <a:cubicBezTo>
                      <a:pt x="2154773" y="-44015"/>
                      <a:pt x="2543148" y="33653"/>
                      <a:pt x="2801304" y="0"/>
                    </a:cubicBezTo>
                    <a:cubicBezTo>
                      <a:pt x="3059460" y="-33653"/>
                      <a:pt x="3399584" y="3446"/>
                      <a:pt x="3578478" y="0"/>
                    </a:cubicBezTo>
                    <a:cubicBezTo>
                      <a:pt x="3757372" y="-3446"/>
                      <a:pt x="3805792" y="2063"/>
                      <a:pt x="3862668" y="0"/>
                    </a:cubicBezTo>
                    <a:cubicBezTo>
                      <a:pt x="3919544" y="-2063"/>
                      <a:pt x="4263375" y="70527"/>
                      <a:pt x="4639841" y="0"/>
                    </a:cubicBezTo>
                    <a:cubicBezTo>
                      <a:pt x="5016307" y="-70527"/>
                      <a:pt x="5017049" y="9052"/>
                      <a:pt x="5121225" y="0"/>
                    </a:cubicBezTo>
                    <a:cubicBezTo>
                      <a:pt x="5225401" y="-9052"/>
                      <a:pt x="5496568" y="10865"/>
                      <a:pt x="5602609" y="0"/>
                    </a:cubicBezTo>
                    <a:cubicBezTo>
                      <a:pt x="5708650" y="-10865"/>
                      <a:pt x="6037325" y="9750"/>
                      <a:pt x="6182589" y="0"/>
                    </a:cubicBezTo>
                    <a:cubicBezTo>
                      <a:pt x="6327853" y="-9750"/>
                      <a:pt x="6576049" y="16823"/>
                      <a:pt x="6762569" y="0"/>
                    </a:cubicBezTo>
                    <a:cubicBezTo>
                      <a:pt x="6949089" y="-16823"/>
                      <a:pt x="7151510" y="68590"/>
                      <a:pt x="7441146" y="0"/>
                    </a:cubicBezTo>
                    <a:cubicBezTo>
                      <a:pt x="7730782" y="-68590"/>
                      <a:pt x="7899163" y="11050"/>
                      <a:pt x="8218319" y="0"/>
                    </a:cubicBezTo>
                    <a:cubicBezTo>
                      <a:pt x="8537475" y="-11050"/>
                      <a:pt x="8705866" y="55212"/>
                      <a:pt x="8995493" y="0"/>
                    </a:cubicBezTo>
                    <a:cubicBezTo>
                      <a:pt x="9285120" y="-55212"/>
                      <a:pt x="9189291" y="25350"/>
                      <a:pt x="9279683" y="0"/>
                    </a:cubicBezTo>
                    <a:cubicBezTo>
                      <a:pt x="9370075" y="-25350"/>
                      <a:pt x="9610494" y="22590"/>
                      <a:pt x="9859663" y="0"/>
                    </a:cubicBezTo>
                    <a:cubicBezTo>
                      <a:pt x="9883903" y="203769"/>
                      <a:pt x="9797519" y="332608"/>
                      <a:pt x="9859663" y="535887"/>
                    </a:cubicBezTo>
                    <a:cubicBezTo>
                      <a:pt x="9921807" y="739166"/>
                      <a:pt x="9832189" y="802638"/>
                      <a:pt x="9859663" y="1023058"/>
                    </a:cubicBezTo>
                    <a:cubicBezTo>
                      <a:pt x="9887137" y="1243478"/>
                      <a:pt x="9843882" y="1296927"/>
                      <a:pt x="9859663" y="1558945"/>
                    </a:cubicBezTo>
                    <a:cubicBezTo>
                      <a:pt x="9875444" y="1820963"/>
                      <a:pt x="9816544" y="2187335"/>
                      <a:pt x="9859663" y="2435852"/>
                    </a:cubicBezTo>
                    <a:cubicBezTo>
                      <a:pt x="9751729" y="2450610"/>
                      <a:pt x="9616446" y="2431819"/>
                      <a:pt x="9476876" y="2435852"/>
                    </a:cubicBezTo>
                    <a:cubicBezTo>
                      <a:pt x="9337306" y="2439885"/>
                      <a:pt x="9266505" y="2410502"/>
                      <a:pt x="9192686" y="2435852"/>
                    </a:cubicBezTo>
                    <a:cubicBezTo>
                      <a:pt x="9118867" y="2461202"/>
                      <a:pt x="8760154" y="2372070"/>
                      <a:pt x="8612706" y="2435852"/>
                    </a:cubicBezTo>
                    <a:cubicBezTo>
                      <a:pt x="8465258" y="2499634"/>
                      <a:pt x="8435592" y="2433823"/>
                      <a:pt x="8328515" y="2435852"/>
                    </a:cubicBezTo>
                    <a:cubicBezTo>
                      <a:pt x="8221438" y="2437881"/>
                      <a:pt x="7926256" y="2381657"/>
                      <a:pt x="7748535" y="2435852"/>
                    </a:cubicBezTo>
                    <a:cubicBezTo>
                      <a:pt x="7570814" y="2490047"/>
                      <a:pt x="7534834" y="2411254"/>
                      <a:pt x="7464345" y="2435852"/>
                    </a:cubicBezTo>
                    <a:cubicBezTo>
                      <a:pt x="7393856" y="2460450"/>
                      <a:pt x="7308746" y="2426170"/>
                      <a:pt x="7180155" y="2435852"/>
                    </a:cubicBezTo>
                    <a:cubicBezTo>
                      <a:pt x="7051564" y="2445534"/>
                      <a:pt x="7011349" y="2403242"/>
                      <a:pt x="6895964" y="2435852"/>
                    </a:cubicBezTo>
                    <a:cubicBezTo>
                      <a:pt x="6780579" y="2468462"/>
                      <a:pt x="6745494" y="2420687"/>
                      <a:pt x="6611774" y="2435852"/>
                    </a:cubicBezTo>
                    <a:cubicBezTo>
                      <a:pt x="6478054" y="2451017"/>
                      <a:pt x="6242682" y="2415352"/>
                      <a:pt x="6130390" y="2435852"/>
                    </a:cubicBezTo>
                    <a:cubicBezTo>
                      <a:pt x="6018098" y="2456352"/>
                      <a:pt x="5750978" y="2402921"/>
                      <a:pt x="5649007" y="2435852"/>
                    </a:cubicBezTo>
                    <a:cubicBezTo>
                      <a:pt x="5547036" y="2468783"/>
                      <a:pt x="5460455" y="2435184"/>
                      <a:pt x="5364817" y="2435852"/>
                    </a:cubicBezTo>
                    <a:cubicBezTo>
                      <a:pt x="5269179" y="2436520"/>
                      <a:pt x="4994410" y="2358746"/>
                      <a:pt x="4686240" y="2435852"/>
                    </a:cubicBezTo>
                    <a:cubicBezTo>
                      <a:pt x="4378070" y="2512958"/>
                      <a:pt x="4092507" y="2364404"/>
                      <a:pt x="3909066" y="2435852"/>
                    </a:cubicBezTo>
                    <a:cubicBezTo>
                      <a:pt x="3725625" y="2507300"/>
                      <a:pt x="3763724" y="2406683"/>
                      <a:pt x="3624876" y="2435852"/>
                    </a:cubicBezTo>
                    <a:cubicBezTo>
                      <a:pt x="3486028" y="2465021"/>
                      <a:pt x="3462979" y="2406480"/>
                      <a:pt x="3340686" y="2435852"/>
                    </a:cubicBezTo>
                    <a:cubicBezTo>
                      <a:pt x="3218393" y="2465224"/>
                      <a:pt x="3001724" y="2399113"/>
                      <a:pt x="2760706" y="2435852"/>
                    </a:cubicBezTo>
                    <a:cubicBezTo>
                      <a:pt x="2519688" y="2472591"/>
                      <a:pt x="2459322" y="2402920"/>
                      <a:pt x="2279322" y="2435852"/>
                    </a:cubicBezTo>
                    <a:cubicBezTo>
                      <a:pt x="2099322" y="2468784"/>
                      <a:pt x="1822927" y="2373320"/>
                      <a:pt x="1600745" y="2435852"/>
                    </a:cubicBezTo>
                    <a:cubicBezTo>
                      <a:pt x="1378563" y="2498384"/>
                      <a:pt x="1199009" y="2404134"/>
                      <a:pt x="1020765" y="2435852"/>
                    </a:cubicBezTo>
                    <a:cubicBezTo>
                      <a:pt x="842521" y="2467570"/>
                      <a:pt x="837348" y="2412673"/>
                      <a:pt x="736575" y="2435852"/>
                    </a:cubicBezTo>
                    <a:cubicBezTo>
                      <a:pt x="635802" y="2459031"/>
                      <a:pt x="211213" y="2388941"/>
                      <a:pt x="0" y="2435852"/>
                    </a:cubicBezTo>
                    <a:cubicBezTo>
                      <a:pt x="-24133" y="2343871"/>
                      <a:pt x="8303" y="2216511"/>
                      <a:pt x="0" y="2021757"/>
                    </a:cubicBezTo>
                    <a:cubicBezTo>
                      <a:pt x="-8303" y="1827004"/>
                      <a:pt x="54180" y="1690197"/>
                      <a:pt x="0" y="1485870"/>
                    </a:cubicBezTo>
                    <a:cubicBezTo>
                      <a:pt x="-54180" y="1281543"/>
                      <a:pt x="37636" y="1194659"/>
                      <a:pt x="0" y="1047416"/>
                    </a:cubicBezTo>
                    <a:cubicBezTo>
                      <a:pt x="-37636" y="900173"/>
                      <a:pt x="13356" y="671589"/>
                      <a:pt x="0" y="511529"/>
                    </a:cubicBezTo>
                    <a:cubicBezTo>
                      <a:pt x="-13356" y="351469"/>
                      <a:pt x="45559" y="252035"/>
                      <a:pt x="0" y="0"/>
                    </a:cubicBezTo>
                    <a:close/>
                  </a:path>
                  <a:path w="9859663" h="2435852" stroke="0" extrusionOk="0">
                    <a:moveTo>
                      <a:pt x="0" y="0"/>
                    </a:moveTo>
                    <a:cubicBezTo>
                      <a:pt x="105914" y="-37671"/>
                      <a:pt x="215729" y="36279"/>
                      <a:pt x="382787" y="0"/>
                    </a:cubicBezTo>
                    <a:cubicBezTo>
                      <a:pt x="549845" y="-36279"/>
                      <a:pt x="592323" y="34012"/>
                      <a:pt x="765574" y="0"/>
                    </a:cubicBezTo>
                    <a:cubicBezTo>
                      <a:pt x="938825" y="-34012"/>
                      <a:pt x="974380" y="14340"/>
                      <a:pt x="1049764" y="0"/>
                    </a:cubicBezTo>
                    <a:cubicBezTo>
                      <a:pt x="1125148" y="-14340"/>
                      <a:pt x="1336675" y="32642"/>
                      <a:pt x="1432551" y="0"/>
                    </a:cubicBezTo>
                    <a:cubicBezTo>
                      <a:pt x="1528427" y="-32642"/>
                      <a:pt x="1774631" y="11557"/>
                      <a:pt x="2111128" y="0"/>
                    </a:cubicBezTo>
                    <a:cubicBezTo>
                      <a:pt x="2447625" y="-11557"/>
                      <a:pt x="2359102" y="45578"/>
                      <a:pt x="2493915" y="0"/>
                    </a:cubicBezTo>
                    <a:cubicBezTo>
                      <a:pt x="2628728" y="-45578"/>
                      <a:pt x="2663585" y="31553"/>
                      <a:pt x="2778105" y="0"/>
                    </a:cubicBezTo>
                    <a:cubicBezTo>
                      <a:pt x="2892625" y="-31553"/>
                      <a:pt x="3239385" y="45363"/>
                      <a:pt x="3456682" y="0"/>
                    </a:cubicBezTo>
                    <a:cubicBezTo>
                      <a:pt x="3673979" y="-45363"/>
                      <a:pt x="3888035" y="4377"/>
                      <a:pt x="4135259" y="0"/>
                    </a:cubicBezTo>
                    <a:cubicBezTo>
                      <a:pt x="4382483" y="-4377"/>
                      <a:pt x="4354337" y="31145"/>
                      <a:pt x="4419449" y="0"/>
                    </a:cubicBezTo>
                    <a:cubicBezTo>
                      <a:pt x="4484561" y="-31145"/>
                      <a:pt x="4637487" y="25564"/>
                      <a:pt x="4802236" y="0"/>
                    </a:cubicBezTo>
                    <a:cubicBezTo>
                      <a:pt x="4966985" y="-25564"/>
                      <a:pt x="5316892" y="46368"/>
                      <a:pt x="5579409" y="0"/>
                    </a:cubicBezTo>
                    <a:cubicBezTo>
                      <a:pt x="5841926" y="-46368"/>
                      <a:pt x="6010715" y="19420"/>
                      <a:pt x="6257986" y="0"/>
                    </a:cubicBezTo>
                    <a:cubicBezTo>
                      <a:pt x="6505257" y="-19420"/>
                      <a:pt x="6442192" y="14807"/>
                      <a:pt x="6542176" y="0"/>
                    </a:cubicBezTo>
                    <a:cubicBezTo>
                      <a:pt x="6642160" y="-14807"/>
                      <a:pt x="6835666" y="38504"/>
                      <a:pt x="7122157" y="0"/>
                    </a:cubicBezTo>
                    <a:cubicBezTo>
                      <a:pt x="7408648" y="-38504"/>
                      <a:pt x="7655748" y="57634"/>
                      <a:pt x="7899330" y="0"/>
                    </a:cubicBezTo>
                    <a:cubicBezTo>
                      <a:pt x="8142912" y="-57634"/>
                      <a:pt x="8060232" y="16520"/>
                      <a:pt x="8183520" y="0"/>
                    </a:cubicBezTo>
                    <a:cubicBezTo>
                      <a:pt x="8306808" y="-16520"/>
                      <a:pt x="8407895" y="19610"/>
                      <a:pt x="8467711" y="0"/>
                    </a:cubicBezTo>
                    <a:cubicBezTo>
                      <a:pt x="8527527" y="-19610"/>
                      <a:pt x="8748577" y="10988"/>
                      <a:pt x="8850497" y="0"/>
                    </a:cubicBezTo>
                    <a:cubicBezTo>
                      <a:pt x="8952417" y="-10988"/>
                      <a:pt x="9165002" y="23627"/>
                      <a:pt x="9331881" y="0"/>
                    </a:cubicBezTo>
                    <a:cubicBezTo>
                      <a:pt x="9498760" y="-23627"/>
                      <a:pt x="9630355" y="35503"/>
                      <a:pt x="9859663" y="0"/>
                    </a:cubicBezTo>
                    <a:cubicBezTo>
                      <a:pt x="9871126" y="141966"/>
                      <a:pt x="9832234" y="330532"/>
                      <a:pt x="9859663" y="438453"/>
                    </a:cubicBezTo>
                    <a:cubicBezTo>
                      <a:pt x="9887092" y="546374"/>
                      <a:pt x="9854488" y="673314"/>
                      <a:pt x="9859663" y="876907"/>
                    </a:cubicBezTo>
                    <a:cubicBezTo>
                      <a:pt x="9864838" y="1080500"/>
                      <a:pt x="9828081" y="1214600"/>
                      <a:pt x="9859663" y="1412794"/>
                    </a:cubicBezTo>
                    <a:cubicBezTo>
                      <a:pt x="9891245" y="1610988"/>
                      <a:pt x="9802486" y="1663708"/>
                      <a:pt x="9859663" y="1899965"/>
                    </a:cubicBezTo>
                    <a:cubicBezTo>
                      <a:pt x="9916840" y="2136222"/>
                      <a:pt x="9826691" y="2176964"/>
                      <a:pt x="9859663" y="2435852"/>
                    </a:cubicBezTo>
                    <a:cubicBezTo>
                      <a:pt x="9741689" y="2467984"/>
                      <a:pt x="9686274" y="2430541"/>
                      <a:pt x="9575473" y="2435852"/>
                    </a:cubicBezTo>
                    <a:cubicBezTo>
                      <a:pt x="9464672" y="2441163"/>
                      <a:pt x="9288881" y="2410722"/>
                      <a:pt x="9192686" y="2435852"/>
                    </a:cubicBezTo>
                    <a:cubicBezTo>
                      <a:pt x="9096491" y="2460982"/>
                      <a:pt x="8814714" y="2355470"/>
                      <a:pt x="8514109" y="2435852"/>
                    </a:cubicBezTo>
                    <a:cubicBezTo>
                      <a:pt x="8213504" y="2516234"/>
                      <a:pt x="8310855" y="2408310"/>
                      <a:pt x="8131322" y="2435852"/>
                    </a:cubicBezTo>
                    <a:cubicBezTo>
                      <a:pt x="7951789" y="2463394"/>
                      <a:pt x="7852180" y="2431491"/>
                      <a:pt x="7748535" y="2435852"/>
                    </a:cubicBezTo>
                    <a:cubicBezTo>
                      <a:pt x="7644890" y="2440213"/>
                      <a:pt x="7483154" y="2433792"/>
                      <a:pt x="7267152" y="2435852"/>
                    </a:cubicBezTo>
                    <a:cubicBezTo>
                      <a:pt x="7051150" y="2437912"/>
                      <a:pt x="6943161" y="2367335"/>
                      <a:pt x="6687171" y="2435852"/>
                    </a:cubicBezTo>
                    <a:cubicBezTo>
                      <a:pt x="6431181" y="2504369"/>
                      <a:pt x="6258328" y="2416556"/>
                      <a:pt x="5909998" y="2435852"/>
                    </a:cubicBezTo>
                    <a:cubicBezTo>
                      <a:pt x="5561668" y="2455148"/>
                      <a:pt x="5315037" y="2416892"/>
                      <a:pt x="5132825" y="2435852"/>
                    </a:cubicBezTo>
                    <a:cubicBezTo>
                      <a:pt x="4950613" y="2454812"/>
                      <a:pt x="4748265" y="2383130"/>
                      <a:pt x="4651441" y="2435852"/>
                    </a:cubicBezTo>
                    <a:cubicBezTo>
                      <a:pt x="4554617" y="2488574"/>
                      <a:pt x="4089952" y="2431785"/>
                      <a:pt x="3874268" y="2435852"/>
                    </a:cubicBezTo>
                    <a:cubicBezTo>
                      <a:pt x="3658584" y="2439919"/>
                      <a:pt x="3632932" y="2403925"/>
                      <a:pt x="3491481" y="2435852"/>
                    </a:cubicBezTo>
                    <a:cubicBezTo>
                      <a:pt x="3350030" y="2467779"/>
                      <a:pt x="3295118" y="2413156"/>
                      <a:pt x="3108694" y="2435852"/>
                    </a:cubicBezTo>
                    <a:cubicBezTo>
                      <a:pt x="2922270" y="2458548"/>
                      <a:pt x="2875530" y="2425459"/>
                      <a:pt x="2725907" y="2435852"/>
                    </a:cubicBezTo>
                    <a:cubicBezTo>
                      <a:pt x="2576284" y="2446245"/>
                      <a:pt x="2426005" y="2416086"/>
                      <a:pt x="2343120" y="2435852"/>
                    </a:cubicBezTo>
                    <a:cubicBezTo>
                      <a:pt x="2260235" y="2455618"/>
                      <a:pt x="1993715" y="2384443"/>
                      <a:pt x="1861736" y="2435852"/>
                    </a:cubicBezTo>
                    <a:cubicBezTo>
                      <a:pt x="1729757" y="2487261"/>
                      <a:pt x="1504927" y="2430707"/>
                      <a:pt x="1183160" y="2435852"/>
                    </a:cubicBezTo>
                    <a:cubicBezTo>
                      <a:pt x="861393" y="2440997"/>
                      <a:pt x="781925" y="2400838"/>
                      <a:pt x="603179" y="2435852"/>
                    </a:cubicBezTo>
                    <a:cubicBezTo>
                      <a:pt x="424433" y="2470866"/>
                      <a:pt x="207646" y="2425208"/>
                      <a:pt x="0" y="2435852"/>
                    </a:cubicBezTo>
                    <a:cubicBezTo>
                      <a:pt x="-6100" y="2250519"/>
                      <a:pt x="60485" y="2108280"/>
                      <a:pt x="0" y="1899965"/>
                    </a:cubicBezTo>
                    <a:cubicBezTo>
                      <a:pt x="-60485" y="1691650"/>
                      <a:pt x="871" y="1626723"/>
                      <a:pt x="0" y="1388436"/>
                    </a:cubicBezTo>
                    <a:cubicBezTo>
                      <a:pt x="-871" y="1150149"/>
                      <a:pt x="4046" y="987704"/>
                      <a:pt x="0" y="852548"/>
                    </a:cubicBezTo>
                    <a:cubicBezTo>
                      <a:pt x="-4046" y="717392"/>
                      <a:pt x="41738" y="328621"/>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xmln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xmlns="" id="{F65866E7-2599-E28A-E8CA-E04247D49310}"/>
                  </a:ext>
                </a:extLst>
              </p:cNvPr>
              <p:cNvSpPr txBox="1"/>
              <p:nvPr/>
            </p:nvSpPr>
            <p:spPr>
              <a:xfrm>
                <a:off x="1834051" y="5246510"/>
                <a:ext cx="9329291" cy="184355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Vì sao ý tưởng của Mendel về nhân tố di truyền là cơ sở cho việc nghiên cứu về gene sau này?</a:t>
                </a:r>
                <a:endParaRPr kumimoji="0" lang="en-US" sz="2400" b="0" i="0" u="none" strike="noStrike" kern="0" cap="none" spc="0" normalizeH="0" noProof="0">
                  <a:ln>
                    <a:noFill/>
                  </a:ln>
                  <a:solidFill>
                    <a:prstClr val="black"/>
                  </a:solidFill>
                  <a:effectLst/>
                  <a:uLnTx/>
                  <a:uFillTx/>
                  <a:sym typeface="Wingdings" panose="05000000000000000000" pitchFamily="2" charset="2"/>
                </a:endParaRPr>
              </a:p>
            </p:txBody>
          </p:sp>
        </p:grpSp>
        <p:pic>
          <p:nvPicPr>
            <p:cNvPr id="9218" name="Picture 2" descr="Dialog Question Mark Icon | Gartoon Redux Misc Iconpack | Gartoon Team">
              <a:extLst>
                <a:ext uri="{FF2B5EF4-FFF2-40B4-BE49-F238E27FC236}">
                  <a16:creationId xmlns:a16="http://schemas.microsoft.com/office/drawing/2014/main" xmlns="" id="{AF700AED-ABD2-71C1-105D-50F4D91A1E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a:extLst>
              <a:ext uri="{FF2B5EF4-FFF2-40B4-BE49-F238E27FC236}">
                <a16:creationId xmlns:a16="http://schemas.microsoft.com/office/drawing/2014/main" xmlns="" id="{CE4792EE-9CE1-C593-97FA-D38945CAD0EB}"/>
              </a:ext>
            </a:extLst>
          </p:cNvPr>
          <p:cNvSpPr txBox="1"/>
          <p:nvPr/>
        </p:nvSpPr>
        <p:spPr>
          <a:xfrm>
            <a:off x="328603" y="3120652"/>
            <a:ext cx="11437586" cy="3278590"/>
          </a:xfrm>
          <a:prstGeom prst="rect">
            <a:avLst/>
          </a:prstGeom>
          <a:noFill/>
        </p:spPr>
        <p:txBody>
          <a:bodyPr wrap="square">
            <a:spAutoFit/>
          </a:bodyPr>
          <a:lstStyle/>
          <a:p>
            <a:pPr marL="342900" indent="-342900" algn="just">
              <a:lnSpc>
                <a:spcPct val="125000"/>
              </a:lnSpc>
              <a:buFont typeface="Wingdings" panose="05000000000000000000" pitchFamily="2" charset="2"/>
              <a:buChar char="ð"/>
              <a:defRPr/>
            </a:pPr>
            <a:r>
              <a:rPr lang="en-US" sz="2400" kern="0">
                <a:solidFill>
                  <a:prstClr val="black"/>
                </a:solidFill>
              </a:rPr>
              <a:t>Thí nghiệm </a:t>
            </a:r>
            <a:r>
              <a:rPr lang="vi-VN" sz="2400" kern="0">
                <a:solidFill>
                  <a:prstClr val="black"/>
                </a:solidFill>
              </a:rPr>
              <a:t>Mendel được công nhận năm 1900</a:t>
            </a:r>
            <a:r>
              <a:rPr lang="en-US" sz="2400" kern="0">
                <a:solidFill>
                  <a:prstClr val="black"/>
                </a:solidFill>
              </a:rPr>
              <a:t>, </a:t>
            </a:r>
            <a:r>
              <a:rPr lang="vi-VN" sz="2400" kern="0">
                <a:solidFill>
                  <a:prstClr val="black"/>
                </a:solidFill>
              </a:rPr>
              <a:t>Mendel cho rằng đơn vị quy định sự di truyền của một tính trạng tồn tại thành từng cặp, gọi là cặp nhân tố di truyền (ngày nay gọi là cặp gene hay cặp allele, kí hiệu bằng cùng một chữ cái); </a:t>
            </a:r>
            <a:endParaRPr lang="en-US" sz="2400" kern="0">
              <a:solidFill>
                <a:prstClr val="black"/>
              </a:solidFill>
            </a:endParaRPr>
          </a:p>
          <a:p>
            <a:pPr marL="342900" indent="-342900" algn="just">
              <a:lnSpc>
                <a:spcPct val="125000"/>
              </a:lnSpc>
              <a:buFont typeface="Wingdings" panose="05000000000000000000" pitchFamily="2" charset="2"/>
              <a:buChar char="ð"/>
              <a:defRPr/>
            </a:pPr>
            <a:r>
              <a:rPr lang="en-US" sz="2400" kern="0">
                <a:solidFill>
                  <a:prstClr val="black"/>
                </a:solidFill>
              </a:rPr>
              <a:t>C</a:t>
            </a:r>
            <a:r>
              <a:rPr lang="vi-VN" sz="2400" kern="0">
                <a:solidFill>
                  <a:prstClr val="black"/>
                </a:solidFill>
              </a:rPr>
              <a:t>ác nhân tố di truyền không pha trộn vào nhau</a:t>
            </a:r>
            <a:r>
              <a:rPr lang="en-US" sz="2400" kern="0">
                <a:solidFill>
                  <a:prstClr val="black"/>
                </a:solidFill>
              </a:rPr>
              <a:t>;</a:t>
            </a:r>
          </a:p>
          <a:p>
            <a:pPr marL="342900" indent="-342900" algn="just">
              <a:lnSpc>
                <a:spcPct val="125000"/>
              </a:lnSpc>
              <a:buFont typeface="Wingdings" panose="05000000000000000000" pitchFamily="2" charset="2"/>
              <a:buChar char="ð"/>
              <a:defRPr/>
            </a:pPr>
            <a:r>
              <a:rPr lang="vi-VN" sz="2400" i="1" kern="0">
                <a:solidFill>
                  <a:schemeClr val="accent1">
                    <a:lumMod val="75000"/>
                  </a:schemeClr>
                </a:solidFill>
              </a:rPr>
              <a:t>Như vậy, mặc dù Mendel không đưa ra thuật ngữ gene hay allele, nhưng thực chất </a:t>
            </a:r>
            <a:r>
              <a:rPr lang="vi-VN" sz="2400" b="1" i="1" kern="0">
                <a:solidFill>
                  <a:schemeClr val="accent2">
                    <a:lumMod val="75000"/>
                  </a:schemeClr>
                </a:solidFill>
              </a:rPr>
              <a:t>Mendel là người đầu tiên đưa ra khái niệm về gene và đây chính là cơ sở cho việc nghiên cứu về gene sau này.</a:t>
            </a:r>
            <a:endParaRPr lang="en-US" sz="2400" b="1" i="1" kern="0">
              <a:solidFill>
                <a:schemeClr val="accent2">
                  <a:lumMod val="75000"/>
                </a:schemeClr>
              </a:solidFill>
            </a:endParaRPr>
          </a:p>
        </p:txBody>
      </p:sp>
      <p:sp>
        <p:nvSpPr>
          <p:cNvPr id="26" name="Rectangle: Rounded Corners 25">
            <a:extLst>
              <a:ext uri="{FF2B5EF4-FFF2-40B4-BE49-F238E27FC236}">
                <a16:creationId xmlns:a16="http://schemas.microsoft.com/office/drawing/2014/main" xmlns="" id="{0AFBFE54-4CC1-AB76-9C9F-2A675A1B6939}"/>
              </a:ext>
            </a:extLst>
          </p:cNvPr>
          <p:cNvSpPr/>
          <p:nvPr/>
        </p:nvSpPr>
        <p:spPr>
          <a:xfrm>
            <a:off x="5541443" y="2601922"/>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spTree>
    <p:extLst>
      <p:ext uri="{BB962C8B-B14F-4D97-AF65-F5344CB8AC3E}">
        <p14:creationId xmlns:p14="http://schemas.microsoft.com/office/powerpoint/2010/main" val="152709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 calcmode="lin" valueType="num">
                                      <p:cBhvr additive="base">
                                        <p:cTn id="18"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 calcmode="lin" valueType="num">
                                      <p:cBhvr additive="base">
                                        <p:cTn id="24"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
                                            <p:txEl>
                                              <p:pRg st="2" end="2"/>
                                            </p:txEl>
                                          </p:spTgt>
                                        </p:tgtEl>
                                        <p:attrNameLst>
                                          <p:attrName>style.visibility</p:attrName>
                                        </p:attrNameLst>
                                      </p:cBhvr>
                                      <p:to>
                                        <p:strVal val="visible"/>
                                      </p:to>
                                    </p:set>
                                    <p:anim calcmode="lin" valueType="num">
                                      <p:cBhvr additive="base">
                                        <p:cTn id="30"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1634970" y="205404"/>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sp>
        <p:nvSpPr>
          <p:cNvPr id="23" name="TextBox 22">
            <a:extLst>
              <a:ext uri="{FF2B5EF4-FFF2-40B4-BE49-F238E27FC236}">
                <a16:creationId xmlns:a16="http://schemas.microsoft.com/office/drawing/2014/main" xmlns="" id="{CE4792EE-9CE1-C593-97FA-D38945CAD0EB}"/>
              </a:ext>
            </a:extLst>
          </p:cNvPr>
          <p:cNvSpPr txBox="1"/>
          <p:nvPr/>
        </p:nvSpPr>
        <p:spPr>
          <a:xfrm>
            <a:off x="236239" y="2470930"/>
            <a:ext cx="11437586" cy="970266"/>
          </a:xfrm>
          <a:prstGeom prst="rect">
            <a:avLst/>
          </a:prstGeom>
          <a:noFill/>
        </p:spPr>
        <p:txBody>
          <a:bodyPr wrap="square">
            <a:spAutoFit/>
          </a:bodyPr>
          <a:lstStyle/>
          <a:p>
            <a:pPr marL="342900" indent="-342900" algn="just">
              <a:lnSpc>
                <a:spcPct val="125000"/>
              </a:lnSpc>
              <a:buFont typeface="Wingdings" panose="05000000000000000000" pitchFamily="2" charset="2"/>
              <a:buChar char="ð"/>
              <a:defRPr/>
            </a:pPr>
            <a:r>
              <a:rPr lang="vi-VN" sz="2400" b="1" i="1" kern="0" dirty="0">
                <a:solidFill>
                  <a:schemeClr val="accent5">
                    <a:lumMod val="20000"/>
                    <a:lumOff val="80000"/>
                  </a:schemeClr>
                </a:solidFill>
              </a:rPr>
              <a:t>Mendel là người đầu tiên đưa ra khái niệm về gene và đây chính là cơ sở cho việc nghiên cứu về gene sau này.</a:t>
            </a:r>
            <a:endParaRPr lang="en-US" sz="2400" b="1" i="1" kern="0" dirty="0">
              <a:solidFill>
                <a:schemeClr val="accent5">
                  <a:lumMod val="20000"/>
                  <a:lumOff val="80000"/>
                </a:schemeClr>
              </a:solidFill>
            </a:endParaRPr>
          </a:p>
        </p:txBody>
      </p:sp>
      <p:sp>
        <p:nvSpPr>
          <p:cNvPr id="15" name="TextBox 14">
            <a:extLst>
              <a:ext uri="{FF2B5EF4-FFF2-40B4-BE49-F238E27FC236}">
                <a16:creationId xmlns:a16="http://schemas.microsoft.com/office/drawing/2014/main" xmlns="" id="{94B768EE-1494-417F-BBE2-BB032F42478A}"/>
              </a:ext>
            </a:extLst>
          </p:cNvPr>
          <p:cNvSpPr txBox="1"/>
          <p:nvPr/>
        </p:nvSpPr>
        <p:spPr>
          <a:xfrm>
            <a:off x="591128" y="1303953"/>
            <a:ext cx="6779490" cy="498598"/>
          </a:xfrm>
          <a:prstGeom prst="rect">
            <a:avLst/>
          </a:prstGeom>
          <a:noFill/>
        </p:spPr>
        <p:txBody>
          <a:bodyPr wrap="square" rtlCol="0">
            <a:spAutoFit/>
          </a:bodyPr>
          <a:lstStyle/>
          <a:p>
            <a:pPr>
              <a:lnSpc>
                <a:spcPct val="120000"/>
              </a:lnSpc>
            </a:pPr>
            <a:r>
              <a:rPr lang="en-US" sz="2200" b="1" dirty="0">
                <a:solidFill>
                  <a:schemeClr val="accent1">
                    <a:lumMod val="75000"/>
                  </a:schemeClr>
                </a:solidFill>
                <a:sym typeface="Wingdings" panose="05000000000000000000" pitchFamily="2" charset="2"/>
              </a:rPr>
              <a:t>2. Ý </a:t>
            </a:r>
            <a:r>
              <a:rPr lang="en-US" sz="2200" b="1" dirty="0" err="1">
                <a:solidFill>
                  <a:schemeClr val="accent1">
                    <a:lumMod val="75000"/>
                  </a:schemeClr>
                </a:solidFill>
                <a:sym typeface="Wingdings" panose="05000000000000000000" pitchFamily="2" charset="2"/>
              </a:rPr>
              <a:t>tưởng</a:t>
            </a: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sym typeface="Wingdings" panose="05000000000000000000" pitchFamily="2" charset="2"/>
              </a:rPr>
              <a:t>của</a:t>
            </a:r>
            <a:r>
              <a:rPr lang="en-US" sz="2200" b="1" dirty="0">
                <a:solidFill>
                  <a:schemeClr val="accent1">
                    <a:lumMod val="75000"/>
                  </a:schemeClr>
                </a:solidFill>
                <a:sym typeface="Wingdings" panose="05000000000000000000" pitchFamily="2" charset="2"/>
              </a:rPr>
              <a:t> Mendel </a:t>
            </a:r>
            <a:r>
              <a:rPr lang="en-US" sz="2200" b="1" dirty="0" err="1">
                <a:solidFill>
                  <a:schemeClr val="accent1">
                    <a:lumMod val="75000"/>
                  </a:schemeClr>
                </a:solidFill>
                <a:sym typeface="Wingdings" panose="05000000000000000000" pitchFamily="2" charset="2"/>
              </a:rPr>
              <a:t>về</a:t>
            </a: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sym typeface="Wingdings" panose="05000000000000000000" pitchFamily="2" charset="2"/>
              </a:rPr>
              <a:t>nhân</a:t>
            </a: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sym typeface="Wingdings" panose="05000000000000000000" pitchFamily="2" charset="2"/>
              </a:rPr>
              <a:t>tố</a:t>
            </a:r>
            <a:r>
              <a:rPr lang="en-US" sz="2200" b="1" dirty="0">
                <a:solidFill>
                  <a:schemeClr val="accent1">
                    <a:lumMod val="75000"/>
                  </a:schemeClr>
                </a:solidFill>
                <a:sym typeface="Wingdings" panose="05000000000000000000" pitchFamily="2" charset="2"/>
              </a:rPr>
              <a:t> di </a:t>
            </a:r>
            <a:r>
              <a:rPr lang="en-US" sz="2200" b="1" dirty="0" err="1">
                <a:solidFill>
                  <a:schemeClr val="accent1">
                    <a:lumMod val="75000"/>
                  </a:schemeClr>
                </a:solidFill>
                <a:sym typeface="Wingdings" panose="05000000000000000000" pitchFamily="2" charset="2"/>
              </a:rPr>
              <a:t>truyền</a:t>
            </a:r>
            <a:endParaRPr lang="en-US" sz="2200" b="1" dirty="0">
              <a:solidFill>
                <a:schemeClr val="accent1">
                  <a:lumMod val="75000"/>
                </a:schemeClr>
              </a:solidFill>
            </a:endParaRPr>
          </a:p>
        </p:txBody>
      </p:sp>
      <p:pic>
        <p:nvPicPr>
          <p:cNvPr id="17" name="Picture 16"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459822" y="1213627"/>
            <a:ext cx="1039091" cy="92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708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3068569" y="-174840"/>
            <a:ext cx="5716404" cy="99822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3460002" y="212510"/>
            <a:ext cx="5174815" cy="523220"/>
          </a:xfrm>
          <a:prstGeom prst="rect">
            <a:avLst/>
          </a:prstGeom>
          <a:noFill/>
        </p:spPr>
        <p:txBody>
          <a:bodyPr wrap="none" rtlCol="0">
            <a:spAutoFit/>
          </a:bodyPr>
          <a:lstStyle/>
          <a:p>
            <a:pPr algn="ctr"/>
            <a:r>
              <a:rPr lang="en-US" sz="2800" b="1"/>
              <a:t>III. Một số thuật ngữ - kí hiệu</a:t>
            </a:r>
          </a:p>
        </p:txBody>
      </p:sp>
      <p:grpSp>
        <p:nvGrpSpPr>
          <p:cNvPr id="2" name="Group 16">
            <a:extLst>
              <a:ext uri="{FF2B5EF4-FFF2-40B4-BE49-F238E27FC236}">
                <a16:creationId xmlns:a16="http://schemas.microsoft.com/office/drawing/2014/main" xmlns="" id="{5408145F-5F38-EC4C-827F-9F035ACBF631}"/>
              </a:ext>
            </a:extLst>
          </p:cNvPr>
          <p:cNvGrpSpPr>
            <a:grpSpLocks/>
          </p:cNvGrpSpPr>
          <p:nvPr/>
        </p:nvGrpSpPr>
        <p:grpSpPr bwMode="auto">
          <a:xfrm>
            <a:off x="943384" y="1123080"/>
            <a:ext cx="10527204" cy="5003837"/>
            <a:chOff x="240" y="864"/>
            <a:chExt cx="8196" cy="3659"/>
          </a:xfrm>
        </p:grpSpPr>
        <p:sp>
          <p:nvSpPr>
            <p:cNvPr id="4" name="AutoShape 17">
              <a:extLst>
                <a:ext uri="{FF2B5EF4-FFF2-40B4-BE49-F238E27FC236}">
                  <a16:creationId xmlns:a16="http://schemas.microsoft.com/office/drawing/2014/main" xmlns="" id="{034B7EEF-0E70-20E2-ADF6-5AEB7226465F}"/>
                </a:ext>
              </a:extLst>
            </p:cNvPr>
            <p:cNvSpPr>
              <a:spLocks noChangeArrowheads="1"/>
            </p:cNvSpPr>
            <p:nvPr/>
          </p:nvSpPr>
          <p:spPr bwMode="auto">
            <a:xfrm>
              <a:off x="240" y="1007"/>
              <a:ext cx="8196" cy="3516"/>
            </a:xfrm>
            <a:prstGeom prst="roundRect">
              <a:avLst>
                <a:gd name="adj" fmla="val 3284"/>
              </a:avLst>
            </a:prstGeom>
            <a:gradFill rotWithShape="1">
              <a:gsLst>
                <a:gs pos="0">
                  <a:schemeClr val="accent2"/>
                </a:gs>
                <a:gs pos="0">
                  <a:schemeClr val="accent2">
                    <a:gamma/>
                    <a:tint val="12157"/>
                    <a:invGamma/>
                  </a:schemeClr>
                </a:gs>
              </a:gsLst>
              <a:lin ang="5400000" scaled="1"/>
            </a:gradFill>
            <a:ln w="254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6" name="AutoShape 19">
              <a:extLst>
                <a:ext uri="{FF2B5EF4-FFF2-40B4-BE49-F238E27FC236}">
                  <a16:creationId xmlns:a16="http://schemas.microsoft.com/office/drawing/2014/main" xmlns="" id="{6B11AE56-09D4-E7D4-EAA2-F597A86C9DFE}"/>
                </a:ext>
              </a:extLst>
            </p:cNvPr>
            <p:cNvSpPr>
              <a:spLocks noChangeArrowheads="1"/>
            </p:cNvSpPr>
            <p:nvPr/>
          </p:nvSpPr>
          <p:spPr bwMode="auto">
            <a:xfrm>
              <a:off x="480" y="864"/>
              <a:ext cx="2742" cy="339"/>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7" name="AutoShape 20">
              <a:extLst>
                <a:ext uri="{FF2B5EF4-FFF2-40B4-BE49-F238E27FC236}">
                  <a16:creationId xmlns:a16="http://schemas.microsoft.com/office/drawing/2014/main" xmlns="" id="{146DEED8-BC00-A7D2-C045-484571C981B2}"/>
                </a:ext>
              </a:extLst>
            </p:cNvPr>
            <p:cNvSpPr>
              <a:spLocks noChangeArrowheads="1"/>
            </p:cNvSpPr>
            <p:nvPr/>
          </p:nvSpPr>
          <p:spPr bwMode="auto">
            <a:xfrm>
              <a:off x="576" y="985"/>
              <a:ext cx="96" cy="96"/>
            </a:xfrm>
            <a:prstGeom prst="octagon">
              <a:avLst>
                <a:gd name="adj" fmla="val 2928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13" name="AutoShape 21">
              <a:extLst>
                <a:ext uri="{FF2B5EF4-FFF2-40B4-BE49-F238E27FC236}">
                  <a16:creationId xmlns:a16="http://schemas.microsoft.com/office/drawing/2014/main" xmlns="" id="{3CC7956C-D40D-87FC-E6FD-5AC6C5A9D47E}"/>
                </a:ext>
              </a:extLst>
            </p:cNvPr>
            <p:cNvSpPr>
              <a:spLocks noChangeArrowheads="1"/>
            </p:cNvSpPr>
            <p:nvPr/>
          </p:nvSpPr>
          <p:spPr bwMode="auto">
            <a:xfrm>
              <a:off x="3013" y="985"/>
              <a:ext cx="96" cy="96"/>
            </a:xfrm>
            <a:prstGeom prst="octagon">
              <a:avLst>
                <a:gd name="adj" fmla="val 2928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grpSp>
      <p:sp>
        <p:nvSpPr>
          <p:cNvPr id="22" name="TextBox 21">
            <a:extLst>
              <a:ext uri="{FF2B5EF4-FFF2-40B4-BE49-F238E27FC236}">
                <a16:creationId xmlns:a16="http://schemas.microsoft.com/office/drawing/2014/main" xmlns="" id="{4521596A-F724-5720-0FAA-06A6BF72FD39}"/>
              </a:ext>
            </a:extLst>
          </p:cNvPr>
          <p:cNvSpPr txBox="1"/>
          <p:nvPr/>
        </p:nvSpPr>
        <p:spPr>
          <a:xfrm>
            <a:off x="1621563" y="1107475"/>
            <a:ext cx="2872734" cy="461665"/>
          </a:xfrm>
          <a:prstGeom prst="rect">
            <a:avLst/>
          </a:prstGeom>
          <a:noFill/>
        </p:spPr>
        <p:txBody>
          <a:bodyPr wrap="square" rtlCol="0">
            <a:spAutoFit/>
          </a:bodyPr>
          <a:lstStyle/>
          <a:p>
            <a:pPr algn="ctr"/>
            <a:r>
              <a:rPr lang="en-US" sz="2400" b="1"/>
              <a:t>Một số thuật ngữ</a:t>
            </a:r>
          </a:p>
        </p:txBody>
      </p:sp>
      <p:grpSp>
        <p:nvGrpSpPr>
          <p:cNvPr id="24" name="Group 46">
            <a:extLst>
              <a:ext uri="{FF2B5EF4-FFF2-40B4-BE49-F238E27FC236}">
                <a16:creationId xmlns:a16="http://schemas.microsoft.com/office/drawing/2014/main" xmlns="" id="{5D7283E6-C170-4C45-E135-45496182A6C5}"/>
              </a:ext>
            </a:extLst>
          </p:cNvPr>
          <p:cNvGrpSpPr>
            <a:grpSpLocks/>
          </p:cNvGrpSpPr>
          <p:nvPr/>
        </p:nvGrpSpPr>
        <p:grpSpPr bwMode="auto">
          <a:xfrm>
            <a:off x="1320177" y="1782240"/>
            <a:ext cx="9779001" cy="685801"/>
            <a:chOff x="1296" y="1824"/>
            <a:chExt cx="6160" cy="432"/>
          </a:xfrm>
        </p:grpSpPr>
        <p:sp>
          <p:nvSpPr>
            <p:cNvPr id="25" name="AutoShape 47">
              <a:extLst>
                <a:ext uri="{FF2B5EF4-FFF2-40B4-BE49-F238E27FC236}">
                  <a16:creationId xmlns:a16="http://schemas.microsoft.com/office/drawing/2014/main" xmlns="" id="{EEE4F4F3-5053-9972-1EDE-64445B490430}"/>
                </a:ext>
              </a:extLst>
            </p:cNvPr>
            <p:cNvSpPr>
              <a:spLocks noChangeArrowheads="1"/>
            </p:cNvSpPr>
            <p:nvPr/>
          </p:nvSpPr>
          <p:spPr bwMode="gray">
            <a:xfrm>
              <a:off x="1536" y="1899"/>
              <a:ext cx="5777" cy="288"/>
            </a:xfrm>
            <a:prstGeom prst="roundRect">
              <a:avLst>
                <a:gd name="adj" fmla="val 16667"/>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27" name="AutoShape 48">
              <a:extLst>
                <a:ext uri="{FF2B5EF4-FFF2-40B4-BE49-F238E27FC236}">
                  <a16:creationId xmlns:a16="http://schemas.microsoft.com/office/drawing/2014/main" xmlns="" id="{272E72E5-149A-E6C5-6CB2-38EE583B6A99}"/>
                </a:ext>
              </a:extLst>
            </p:cNvPr>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28" name="Text Box 49">
              <a:extLst>
                <a:ext uri="{FF2B5EF4-FFF2-40B4-BE49-F238E27FC236}">
                  <a16:creationId xmlns:a16="http://schemas.microsoft.com/office/drawing/2014/main" xmlns="" id="{F9F6FDF9-A4FD-E016-69DC-1C458868F96E}"/>
                </a:ext>
              </a:extLst>
            </p:cNvPr>
            <p:cNvSpPr txBox="1">
              <a:spLocks noChangeArrowheads="1"/>
            </p:cNvSpPr>
            <p:nvPr/>
          </p:nvSpPr>
          <p:spPr bwMode="gray">
            <a:xfrm>
              <a:off x="1799" y="1904"/>
              <a:ext cx="5657"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0"/>
                </a:spcBef>
                <a:buClrTx/>
                <a:buFontTx/>
                <a:buNone/>
              </a:pPr>
              <a:r>
                <a:rPr lang="vi-VN" altLang="en-US" sz="2000">
                  <a:solidFill>
                    <a:srgbClr val="000000"/>
                  </a:solidFill>
                  <a:latin typeface="Tahoma" panose="020B0604030504040204" pitchFamily="34" charset="0"/>
                  <a:ea typeface="Tahoma" panose="020B0604030504040204" pitchFamily="34" charset="0"/>
                  <a:cs typeface="Tahoma" panose="020B0604030504040204" pitchFamily="34" charset="0"/>
                </a:rPr>
                <a:t>Tính trạng </a:t>
              </a:r>
              <a:r>
                <a:rPr lang="vi-VN" altLang="en-US" sz="2000" b="0">
                  <a:solidFill>
                    <a:srgbClr val="000000"/>
                  </a:solidFill>
                  <a:latin typeface="Tahoma" panose="020B0604030504040204" pitchFamily="34" charset="0"/>
                  <a:ea typeface="Tahoma" panose="020B0604030504040204" pitchFamily="34" charset="0"/>
                  <a:cs typeface="Tahoma" panose="020B0604030504040204" pitchFamily="34" charset="0"/>
                </a:rPr>
                <a:t>là những đặc điểm về hình thái, cấu tạo, sinh lí của một cơ thể. </a:t>
              </a:r>
              <a:endParaRPr lang="en-US" altLang="en-US" sz="2000" b="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 Box 50">
              <a:extLst>
                <a:ext uri="{FF2B5EF4-FFF2-40B4-BE49-F238E27FC236}">
                  <a16:creationId xmlns:a16="http://schemas.microsoft.com/office/drawing/2014/main" xmlns="" id="{A53C0918-B953-F7A8-9B5D-2F3CB43E8D0D}"/>
                </a:ext>
              </a:extLst>
            </p:cNvPr>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1</a:t>
              </a:r>
            </a:p>
          </p:txBody>
        </p:sp>
      </p:grpSp>
      <p:sp>
        <p:nvSpPr>
          <p:cNvPr id="31" name="TextBox 30">
            <a:extLst>
              <a:ext uri="{FF2B5EF4-FFF2-40B4-BE49-F238E27FC236}">
                <a16:creationId xmlns:a16="http://schemas.microsoft.com/office/drawing/2014/main" xmlns="" id="{D7FA93B5-1E0F-F2E1-4A5A-815B191868E1}"/>
              </a:ext>
            </a:extLst>
          </p:cNvPr>
          <p:cNvSpPr txBox="1"/>
          <p:nvPr/>
        </p:nvSpPr>
        <p:spPr>
          <a:xfrm>
            <a:off x="1828178" y="2497433"/>
            <a:ext cx="9441664" cy="42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vi-VN" altLang="en-US" b="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altLang="en-US" b="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vi-VN" altLang="en-US" b="0">
                <a:latin typeface="Tahoma" panose="020B0604030504040204" pitchFamily="34" charset="0"/>
                <a:ea typeface="Tahoma" panose="020B0604030504040204" pitchFamily="34" charset="0"/>
                <a:cs typeface="Tahoma" panose="020B0604030504040204" pitchFamily="34" charset="0"/>
              </a:rPr>
              <a:t>Ví dụ như cây đậu có các tính trạng thân cao, quả lục, hạt vàng, chịu hạn tốt.</a:t>
            </a:r>
            <a:endParaRPr lang="en-US" b="0">
              <a:latin typeface="Tahoma" panose="020B0604030504040204" pitchFamily="34" charset="0"/>
              <a:ea typeface="Tahoma" panose="020B0604030504040204" pitchFamily="34" charset="0"/>
              <a:cs typeface="Tahoma" panose="020B0604030504040204" pitchFamily="34" charset="0"/>
            </a:endParaRPr>
          </a:p>
        </p:txBody>
      </p:sp>
      <p:grpSp>
        <p:nvGrpSpPr>
          <p:cNvPr id="32" name="Group 51">
            <a:extLst>
              <a:ext uri="{FF2B5EF4-FFF2-40B4-BE49-F238E27FC236}">
                <a16:creationId xmlns:a16="http://schemas.microsoft.com/office/drawing/2014/main" xmlns="" id="{6D8F43C1-372D-3549-C378-310A2B143EED}"/>
              </a:ext>
            </a:extLst>
          </p:cNvPr>
          <p:cNvGrpSpPr>
            <a:grpSpLocks/>
          </p:cNvGrpSpPr>
          <p:nvPr/>
        </p:nvGrpSpPr>
        <p:grpSpPr bwMode="auto">
          <a:xfrm>
            <a:off x="1357491" y="3072623"/>
            <a:ext cx="9513888" cy="820738"/>
            <a:chOff x="1285" y="1894"/>
            <a:chExt cx="5993" cy="517"/>
          </a:xfrm>
        </p:grpSpPr>
        <p:sp>
          <p:nvSpPr>
            <p:cNvPr id="33" name="AutoShape 52">
              <a:extLst>
                <a:ext uri="{FF2B5EF4-FFF2-40B4-BE49-F238E27FC236}">
                  <a16:creationId xmlns:a16="http://schemas.microsoft.com/office/drawing/2014/main" xmlns="" id="{72C1E8F3-C4E4-5701-BADB-1C14EFCD5EBD}"/>
                </a:ext>
              </a:extLst>
            </p:cNvPr>
            <p:cNvSpPr>
              <a:spLocks noChangeArrowheads="1"/>
            </p:cNvSpPr>
            <p:nvPr/>
          </p:nvSpPr>
          <p:spPr bwMode="gray">
            <a:xfrm>
              <a:off x="1536" y="1899"/>
              <a:ext cx="5742" cy="512"/>
            </a:xfrm>
            <a:prstGeom prst="roundRect">
              <a:avLst>
                <a:gd name="adj" fmla="val 9765"/>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34" name="AutoShape 53">
              <a:extLst>
                <a:ext uri="{FF2B5EF4-FFF2-40B4-BE49-F238E27FC236}">
                  <a16:creationId xmlns:a16="http://schemas.microsoft.com/office/drawing/2014/main" xmlns="" id="{A250516D-9064-1D70-0D26-01DACCAF684E}"/>
                </a:ext>
              </a:extLst>
            </p:cNvPr>
            <p:cNvSpPr>
              <a:spLocks noChangeArrowheads="1"/>
            </p:cNvSpPr>
            <p:nvPr/>
          </p:nvSpPr>
          <p:spPr bwMode="gray">
            <a:xfrm>
              <a:off x="1285" y="1950"/>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35" name="Text Box 54">
              <a:extLst>
                <a:ext uri="{FF2B5EF4-FFF2-40B4-BE49-F238E27FC236}">
                  <a16:creationId xmlns:a16="http://schemas.microsoft.com/office/drawing/2014/main" xmlns="" id="{797E779E-0184-5144-0BB5-9F1FAB432D91}"/>
                </a:ext>
              </a:extLst>
            </p:cNvPr>
            <p:cNvSpPr txBox="1">
              <a:spLocks noChangeArrowheads="1"/>
            </p:cNvSpPr>
            <p:nvPr/>
          </p:nvSpPr>
          <p:spPr bwMode="gray">
            <a:xfrm>
              <a:off x="1779" y="1894"/>
              <a:ext cx="5464"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just"/>
              <a:r>
                <a:rPr lang="en-US" altLang="en-US"/>
                <a:t>T</a:t>
              </a:r>
              <a:r>
                <a:rPr lang="vi-VN" altLang="en-US"/>
                <a:t>ính trạng tương phản </a:t>
              </a:r>
              <a:r>
                <a:rPr lang="vi-VN" altLang="en-US" b="0"/>
                <a:t>là hai trạng thái biểu hiện trái ngược nhau của cùng loại tính trạng. </a:t>
              </a:r>
              <a:endParaRPr lang="en-US" altLang="en-US" b="0"/>
            </a:p>
          </p:txBody>
        </p:sp>
        <p:sp>
          <p:nvSpPr>
            <p:cNvPr id="36" name="Text Box 55">
              <a:extLst>
                <a:ext uri="{FF2B5EF4-FFF2-40B4-BE49-F238E27FC236}">
                  <a16:creationId xmlns:a16="http://schemas.microsoft.com/office/drawing/2014/main" xmlns="" id="{58319EA4-9868-FE79-C62B-B3A44BFC2E09}"/>
                </a:ext>
              </a:extLst>
            </p:cNvPr>
            <p:cNvSpPr txBox="1">
              <a:spLocks noChangeArrowheads="1"/>
            </p:cNvSpPr>
            <p:nvPr/>
          </p:nvSpPr>
          <p:spPr bwMode="gray">
            <a:xfrm>
              <a:off x="1389" y="201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2</a:t>
              </a:r>
            </a:p>
          </p:txBody>
        </p:sp>
      </p:grpSp>
      <p:sp>
        <p:nvSpPr>
          <p:cNvPr id="38" name="TextBox 37">
            <a:extLst>
              <a:ext uri="{FF2B5EF4-FFF2-40B4-BE49-F238E27FC236}">
                <a16:creationId xmlns:a16="http://schemas.microsoft.com/office/drawing/2014/main" xmlns="" id="{3C90125D-960F-0C80-DB7E-EAA0865835CB}"/>
              </a:ext>
            </a:extLst>
          </p:cNvPr>
          <p:cNvSpPr txBox="1"/>
          <p:nvPr/>
        </p:nvSpPr>
        <p:spPr>
          <a:xfrm>
            <a:off x="1876604" y="4011668"/>
            <a:ext cx="7452520" cy="42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vi-VN">
                <a:sym typeface="Wingdings" panose="05000000000000000000" pitchFamily="2" charset="2"/>
              </a:rPr>
              <a:t></a:t>
            </a:r>
            <a:r>
              <a:rPr lang="en-US">
                <a:sym typeface="Wingdings" panose="05000000000000000000" pitchFamily="2" charset="2"/>
              </a:rPr>
              <a:t> </a:t>
            </a:r>
            <a:r>
              <a:rPr lang="vi-VN"/>
              <a:t>Ví dụ như hạt trơn và hạt nhăn, thân cao và thân thấp.</a:t>
            </a:r>
            <a:endParaRPr lang="en-US"/>
          </a:p>
        </p:txBody>
      </p:sp>
      <p:grpSp>
        <p:nvGrpSpPr>
          <p:cNvPr id="39" name="Group 56">
            <a:extLst>
              <a:ext uri="{FF2B5EF4-FFF2-40B4-BE49-F238E27FC236}">
                <a16:creationId xmlns:a16="http://schemas.microsoft.com/office/drawing/2014/main" xmlns="" id="{FB1CEDB3-D6A0-D440-89E5-76F687FB615E}"/>
              </a:ext>
            </a:extLst>
          </p:cNvPr>
          <p:cNvGrpSpPr>
            <a:grpSpLocks/>
          </p:cNvGrpSpPr>
          <p:nvPr/>
        </p:nvGrpSpPr>
        <p:grpSpPr bwMode="auto">
          <a:xfrm>
            <a:off x="1497977" y="4549758"/>
            <a:ext cx="9374188" cy="1257300"/>
            <a:chOff x="1311" y="1899"/>
            <a:chExt cx="5905" cy="792"/>
          </a:xfrm>
        </p:grpSpPr>
        <p:sp>
          <p:nvSpPr>
            <p:cNvPr id="40" name="AutoShape 57">
              <a:extLst>
                <a:ext uri="{FF2B5EF4-FFF2-40B4-BE49-F238E27FC236}">
                  <a16:creationId xmlns:a16="http://schemas.microsoft.com/office/drawing/2014/main" xmlns="" id="{FA58A70A-AD12-D617-8B3B-4CC048B4A75B}"/>
                </a:ext>
              </a:extLst>
            </p:cNvPr>
            <p:cNvSpPr>
              <a:spLocks noChangeArrowheads="1"/>
            </p:cNvSpPr>
            <p:nvPr/>
          </p:nvSpPr>
          <p:spPr bwMode="gray">
            <a:xfrm>
              <a:off x="1536" y="1899"/>
              <a:ext cx="5680" cy="792"/>
            </a:xfrm>
            <a:prstGeom prst="roundRect">
              <a:avLst>
                <a:gd name="adj" fmla="val 9974"/>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41" name="AutoShape 58">
              <a:extLst>
                <a:ext uri="{FF2B5EF4-FFF2-40B4-BE49-F238E27FC236}">
                  <a16:creationId xmlns:a16="http://schemas.microsoft.com/office/drawing/2014/main" xmlns="" id="{51EB6856-D427-D5C6-6844-CFB5AAC1DAA5}"/>
                </a:ext>
              </a:extLst>
            </p:cNvPr>
            <p:cNvSpPr>
              <a:spLocks noChangeArrowheads="1"/>
            </p:cNvSpPr>
            <p:nvPr/>
          </p:nvSpPr>
          <p:spPr bwMode="gray">
            <a:xfrm>
              <a:off x="1311" y="2095"/>
              <a:ext cx="432" cy="432"/>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42" name="Text Box 59">
              <a:extLst>
                <a:ext uri="{FF2B5EF4-FFF2-40B4-BE49-F238E27FC236}">
                  <a16:creationId xmlns:a16="http://schemas.microsoft.com/office/drawing/2014/main" xmlns="" id="{CECFA87B-6879-C87E-F070-91BCA3E38CD8}"/>
                </a:ext>
              </a:extLst>
            </p:cNvPr>
            <p:cNvSpPr txBox="1">
              <a:spLocks noChangeArrowheads="1"/>
            </p:cNvSpPr>
            <p:nvPr/>
          </p:nvSpPr>
          <p:spPr bwMode="gray">
            <a:xfrm>
              <a:off x="1784" y="1934"/>
              <a:ext cx="5351"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just"/>
              <a:r>
                <a:rPr lang="vi-VN" altLang="en-US"/>
                <a:t>Tính trạng trội </a:t>
              </a:r>
              <a:r>
                <a:rPr lang="vi-VN" altLang="en-US" b="0"/>
                <a:t>biểu hiện ra kiểu hình khi có kiểu gene đồng hợp trội hoặc dị hợp; </a:t>
              </a:r>
              <a:r>
                <a:rPr lang="vi-VN" altLang="en-US"/>
                <a:t>tính trạng lặn </a:t>
              </a:r>
              <a:r>
                <a:rPr lang="vi-VN" altLang="en-US" b="0"/>
                <a:t>chỉ được biểu hiện ra kiểu hình khi có kiểu gene đồng hợp lặn.</a:t>
              </a:r>
              <a:endParaRPr lang="en-US" altLang="en-US" b="0"/>
            </a:p>
          </p:txBody>
        </p:sp>
        <p:sp>
          <p:nvSpPr>
            <p:cNvPr id="43" name="Text Box 60">
              <a:extLst>
                <a:ext uri="{FF2B5EF4-FFF2-40B4-BE49-F238E27FC236}">
                  <a16:creationId xmlns:a16="http://schemas.microsoft.com/office/drawing/2014/main" xmlns="" id="{D4E11670-ECD4-0F1D-1B5F-6191F68E5452}"/>
                </a:ext>
              </a:extLst>
            </p:cNvPr>
            <p:cNvSpPr txBox="1">
              <a:spLocks noChangeArrowheads="1"/>
            </p:cNvSpPr>
            <p:nvPr/>
          </p:nvSpPr>
          <p:spPr bwMode="gray">
            <a:xfrm>
              <a:off x="1408" y="215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3</a:t>
              </a:r>
            </a:p>
          </p:txBody>
        </p:sp>
      </p:grpSp>
      <p:grpSp>
        <p:nvGrpSpPr>
          <p:cNvPr id="3" name="Group 2">
            <a:extLst>
              <a:ext uri="{FF2B5EF4-FFF2-40B4-BE49-F238E27FC236}">
                <a16:creationId xmlns:a16="http://schemas.microsoft.com/office/drawing/2014/main" xmlns="" id="{945327FE-F031-FC55-81AA-B0F5DB343022}"/>
              </a:ext>
            </a:extLst>
          </p:cNvPr>
          <p:cNvGrpSpPr/>
          <p:nvPr/>
        </p:nvGrpSpPr>
        <p:grpSpPr>
          <a:xfrm>
            <a:off x="0" y="6529389"/>
            <a:ext cx="12192000" cy="328611"/>
            <a:chOff x="0" y="6529389"/>
            <a:chExt cx="12192000" cy="328611"/>
          </a:xfrm>
        </p:grpSpPr>
        <p:sp>
          <p:nvSpPr>
            <p:cNvPr id="5" name="Rectangle 4">
              <a:extLst>
                <a:ext uri="{FF2B5EF4-FFF2-40B4-BE49-F238E27FC236}">
                  <a16:creationId xmlns:a16="http://schemas.microsoft.com/office/drawing/2014/main" xmlns="" id="{EE1F49BD-CC05-E62E-8A53-984FE820521E}"/>
                </a:ext>
              </a:extLst>
            </p:cNvPr>
            <p:cNvSpPr/>
            <p:nvPr/>
          </p:nvSpPr>
          <p:spPr>
            <a:xfrm>
              <a:off x="0" y="6638926"/>
              <a:ext cx="12192000" cy="21907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F9AA51E5-A80D-AF52-349C-FF22C37F7F54}"/>
                </a:ext>
              </a:extLst>
            </p:cNvPr>
            <p:cNvSpPr/>
            <p:nvPr/>
          </p:nvSpPr>
          <p:spPr>
            <a:xfrm>
              <a:off x="0" y="6529389"/>
              <a:ext cx="12192000" cy="1095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514356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arn(inVertical)">
                                      <p:cBhvr>
                                        <p:cTn id="4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2" grpId="0"/>
      <p:bldP spid="31"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3068569" y="-174840"/>
            <a:ext cx="5716404" cy="99822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3460002" y="212510"/>
            <a:ext cx="5174815" cy="523220"/>
          </a:xfrm>
          <a:prstGeom prst="rect">
            <a:avLst/>
          </a:prstGeom>
          <a:noFill/>
        </p:spPr>
        <p:txBody>
          <a:bodyPr wrap="none" rtlCol="0">
            <a:spAutoFit/>
          </a:bodyPr>
          <a:lstStyle/>
          <a:p>
            <a:pPr algn="ctr"/>
            <a:r>
              <a:rPr lang="en-US" sz="2800" b="1"/>
              <a:t>III. Một số thuật ngữ - kí hiệu</a:t>
            </a:r>
          </a:p>
        </p:txBody>
      </p:sp>
      <p:grpSp>
        <p:nvGrpSpPr>
          <p:cNvPr id="2" name="Group 16">
            <a:extLst>
              <a:ext uri="{FF2B5EF4-FFF2-40B4-BE49-F238E27FC236}">
                <a16:creationId xmlns:a16="http://schemas.microsoft.com/office/drawing/2014/main" xmlns="" id="{5408145F-5F38-EC4C-827F-9F035ACBF631}"/>
              </a:ext>
            </a:extLst>
          </p:cNvPr>
          <p:cNvGrpSpPr>
            <a:grpSpLocks/>
          </p:cNvGrpSpPr>
          <p:nvPr/>
        </p:nvGrpSpPr>
        <p:grpSpPr bwMode="auto">
          <a:xfrm>
            <a:off x="948994" y="1182268"/>
            <a:ext cx="10681336" cy="5003837"/>
            <a:chOff x="240" y="864"/>
            <a:chExt cx="8316" cy="3659"/>
          </a:xfrm>
        </p:grpSpPr>
        <p:sp>
          <p:nvSpPr>
            <p:cNvPr id="4" name="AutoShape 17">
              <a:extLst>
                <a:ext uri="{FF2B5EF4-FFF2-40B4-BE49-F238E27FC236}">
                  <a16:creationId xmlns:a16="http://schemas.microsoft.com/office/drawing/2014/main" xmlns="" id="{034B7EEF-0E70-20E2-ADF6-5AEB7226465F}"/>
                </a:ext>
              </a:extLst>
            </p:cNvPr>
            <p:cNvSpPr>
              <a:spLocks noChangeArrowheads="1"/>
            </p:cNvSpPr>
            <p:nvPr/>
          </p:nvSpPr>
          <p:spPr bwMode="auto">
            <a:xfrm>
              <a:off x="240" y="1007"/>
              <a:ext cx="8316" cy="3516"/>
            </a:xfrm>
            <a:prstGeom prst="roundRect">
              <a:avLst>
                <a:gd name="adj" fmla="val 3284"/>
              </a:avLst>
            </a:prstGeom>
            <a:gradFill rotWithShape="1">
              <a:gsLst>
                <a:gs pos="0">
                  <a:schemeClr val="accent2"/>
                </a:gs>
                <a:gs pos="0">
                  <a:schemeClr val="accent2">
                    <a:gamma/>
                    <a:tint val="12157"/>
                    <a:invGamma/>
                  </a:schemeClr>
                </a:gs>
              </a:gsLst>
              <a:lin ang="5400000" scaled="1"/>
            </a:gradFill>
            <a:ln w="254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6" name="AutoShape 19">
              <a:extLst>
                <a:ext uri="{FF2B5EF4-FFF2-40B4-BE49-F238E27FC236}">
                  <a16:creationId xmlns:a16="http://schemas.microsoft.com/office/drawing/2014/main" xmlns="" id="{6B11AE56-09D4-E7D4-EAA2-F597A86C9DFE}"/>
                </a:ext>
              </a:extLst>
            </p:cNvPr>
            <p:cNvSpPr>
              <a:spLocks noChangeArrowheads="1"/>
            </p:cNvSpPr>
            <p:nvPr/>
          </p:nvSpPr>
          <p:spPr bwMode="auto">
            <a:xfrm>
              <a:off x="480" y="864"/>
              <a:ext cx="2742" cy="339"/>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7" name="AutoShape 20">
              <a:extLst>
                <a:ext uri="{FF2B5EF4-FFF2-40B4-BE49-F238E27FC236}">
                  <a16:creationId xmlns:a16="http://schemas.microsoft.com/office/drawing/2014/main" xmlns="" id="{146DEED8-BC00-A7D2-C045-484571C981B2}"/>
                </a:ext>
              </a:extLst>
            </p:cNvPr>
            <p:cNvSpPr>
              <a:spLocks noChangeArrowheads="1"/>
            </p:cNvSpPr>
            <p:nvPr/>
          </p:nvSpPr>
          <p:spPr bwMode="auto">
            <a:xfrm>
              <a:off x="576" y="985"/>
              <a:ext cx="96" cy="96"/>
            </a:xfrm>
            <a:prstGeom prst="octagon">
              <a:avLst>
                <a:gd name="adj" fmla="val 2928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13" name="AutoShape 21">
              <a:extLst>
                <a:ext uri="{FF2B5EF4-FFF2-40B4-BE49-F238E27FC236}">
                  <a16:creationId xmlns:a16="http://schemas.microsoft.com/office/drawing/2014/main" xmlns="" id="{3CC7956C-D40D-87FC-E6FD-5AC6C5A9D47E}"/>
                </a:ext>
              </a:extLst>
            </p:cNvPr>
            <p:cNvSpPr>
              <a:spLocks noChangeArrowheads="1"/>
            </p:cNvSpPr>
            <p:nvPr/>
          </p:nvSpPr>
          <p:spPr bwMode="auto">
            <a:xfrm>
              <a:off x="3013" y="985"/>
              <a:ext cx="96" cy="96"/>
            </a:xfrm>
            <a:prstGeom prst="octagon">
              <a:avLst>
                <a:gd name="adj" fmla="val 2928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grpSp>
      <p:sp>
        <p:nvSpPr>
          <p:cNvPr id="22" name="TextBox 21">
            <a:extLst>
              <a:ext uri="{FF2B5EF4-FFF2-40B4-BE49-F238E27FC236}">
                <a16:creationId xmlns:a16="http://schemas.microsoft.com/office/drawing/2014/main" xmlns="" id="{4521596A-F724-5720-0FAA-06A6BF72FD39}"/>
              </a:ext>
            </a:extLst>
          </p:cNvPr>
          <p:cNvSpPr txBox="1"/>
          <p:nvPr/>
        </p:nvSpPr>
        <p:spPr>
          <a:xfrm>
            <a:off x="1627173" y="1166663"/>
            <a:ext cx="2872734" cy="461665"/>
          </a:xfrm>
          <a:prstGeom prst="rect">
            <a:avLst/>
          </a:prstGeom>
          <a:noFill/>
        </p:spPr>
        <p:txBody>
          <a:bodyPr wrap="square" rtlCol="0">
            <a:spAutoFit/>
          </a:bodyPr>
          <a:lstStyle/>
          <a:p>
            <a:pPr algn="ctr"/>
            <a:r>
              <a:rPr lang="en-US" sz="2400" b="1"/>
              <a:t>Một số thuật ngữ</a:t>
            </a:r>
          </a:p>
        </p:txBody>
      </p:sp>
      <p:grpSp>
        <p:nvGrpSpPr>
          <p:cNvPr id="24" name="Group 46">
            <a:extLst>
              <a:ext uri="{FF2B5EF4-FFF2-40B4-BE49-F238E27FC236}">
                <a16:creationId xmlns:a16="http://schemas.microsoft.com/office/drawing/2014/main" xmlns="" id="{5D7283E6-C170-4C45-E135-45496182A6C5}"/>
              </a:ext>
            </a:extLst>
          </p:cNvPr>
          <p:cNvGrpSpPr>
            <a:grpSpLocks/>
          </p:cNvGrpSpPr>
          <p:nvPr/>
        </p:nvGrpSpPr>
        <p:grpSpPr bwMode="auto">
          <a:xfrm>
            <a:off x="1358339" y="1808040"/>
            <a:ext cx="9518650" cy="1168401"/>
            <a:chOff x="1317" y="1899"/>
            <a:chExt cx="5996" cy="736"/>
          </a:xfrm>
        </p:grpSpPr>
        <p:sp>
          <p:nvSpPr>
            <p:cNvPr id="25" name="AutoShape 47">
              <a:extLst>
                <a:ext uri="{FF2B5EF4-FFF2-40B4-BE49-F238E27FC236}">
                  <a16:creationId xmlns:a16="http://schemas.microsoft.com/office/drawing/2014/main" xmlns="" id="{EEE4F4F3-5053-9972-1EDE-64445B490430}"/>
                </a:ext>
              </a:extLst>
            </p:cNvPr>
            <p:cNvSpPr>
              <a:spLocks noChangeArrowheads="1"/>
            </p:cNvSpPr>
            <p:nvPr/>
          </p:nvSpPr>
          <p:spPr bwMode="gray">
            <a:xfrm>
              <a:off x="1536" y="1899"/>
              <a:ext cx="5777" cy="729"/>
            </a:xfrm>
            <a:prstGeom prst="roundRect">
              <a:avLst>
                <a:gd name="adj" fmla="val 16667"/>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27" name="AutoShape 48">
              <a:extLst>
                <a:ext uri="{FF2B5EF4-FFF2-40B4-BE49-F238E27FC236}">
                  <a16:creationId xmlns:a16="http://schemas.microsoft.com/office/drawing/2014/main" xmlns="" id="{272E72E5-149A-E6C5-6CB2-38EE583B6A99}"/>
                </a:ext>
              </a:extLst>
            </p:cNvPr>
            <p:cNvSpPr>
              <a:spLocks noChangeArrowheads="1"/>
            </p:cNvSpPr>
            <p:nvPr/>
          </p:nvSpPr>
          <p:spPr bwMode="gray">
            <a:xfrm>
              <a:off x="1317" y="2051"/>
              <a:ext cx="432" cy="432"/>
            </a:xfrm>
            <a:prstGeom prst="diamond">
              <a:avLst/>
            </a:prstGeom>
            <a:solidFill>
              <a:schemeClr val="accent6">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28" name="Text Box 49">
              <a:extLst>
                <a:ext uri="{FF2B5EF4-FFF2-40B4-BE49-F238E27FC236}">
                  <a16:creationId xmlns:a16="http://schemas.microsoft.com/office/drawing/2014/main" xmlns="" id="{F9F6FDF9-A4FD-E016-69DC-1C458868F96E}"/>
                </a:ext>
              </a:extLst>
            </p:cNvPr>
            <p:cNvSpPr txBox="1">
              <a:spLocks noChangeArrowheads="1"/>
            </p:cNvSpPr>
            <p:nvPr/>
          </p:nvSpPr>
          <p:spPr bwMode="gray">
            <a:xfrm>
              <a:off x="1799" y="1904"/>
              <a:ext cx="5464"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ClrTx/>
                <a:buFontTx/>
                <a:buNone/>
              </a:pPr>
              <a:r>
                <a:rPr lang="vi-VN" altLang="en-US" sz="2000">
                  <a:solidFill>
                    <a:srgbClr val="000000"/>
                  </a:solidFill>
                  <a:latin typeface="Tahoma" panose="020B0604030504040204" pitchFamily="34" charset="0"/>
                  <a:ea typeface="Tahoma" panose="020B0604030504040204" pitchFamily="34" charset="0"/>
                  <a:cs typeface="Tahoma" panose="020B0604030504040204" pitchFamily="34" charset="0"/>
                </a:rPr>
                <a:t>Nhân tố di truyền </a:t>
              </a:r>
              <a:r>
                <a:rPr lang="vi-VN" altLang="en-US" sz="2000" b="0">
                  <a:solidFill>
                    <a:srgbClr val="000000"/>
                  </a:solidFill>
                  <a:latin typeface="Tahoma" panose="020B0604030504040204" pitchFamily="34" charset="0"/>
                  <a:ea typeface="Tahoma" panose="020B0604030504040204" pitchFamily="34" charset="0"/>
                  <a:cs typeface="Tahoma" panose="020B0604030504040204" pitchFamily="34" charset="0"/>
                </a:rPr>
                <a:t>tồn tại thành từng cặp trong nhân tế bào, không hoà trộn vào nhau, quy định tính trạng của cơ thể sinh vật. Nhân tố di truyền chính là gene hay allele.</a:t>
              </a:r>
              <a:endParaRPr lang="en-US" altLang="en-US" sz="2000" b="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 Box 50">
              <a:extLst>
                <a:ext uri="{FF2B5EF4-FFF2-40B4-BE49-F238E27FC236}">
                  <a16:creationId xmlns:a16="http://schemas.microsoft.com/office/drawing/2014/main" xmlns="" id="{A53C0918-B953-F7A8-9B5D-2F3CB43E8D0D}"/>
                </a:ext>
              </a:extLst>
            </p:cNvPr>
            <p:cNvSpPr txBox="1">
              <a:spLocks noChangeArrowheads="1"/>
            </p:cNvSpPr>
            <p:nvPr/>
          </p:nvSpPr>
          <p:spPr bwMode="gray">
            <a:xfrm>
              <a:off x="1414" y="211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4</a:t>
              </a:r>
            </a:p>
          </p:txBody>
        </p:sp>
      </p:grpSp>
      <p:grpSp>
        <p:nvGrpSpPr>
          <p:cNvPr id="32" name="Group 51">
            <a:extLst>
              <a:ext uri="{FF2B5EF4-FFF2-40B4-BE49-F238E27FC236}">
                <a16:creationId xmlns:a16="http://schemas.microsoft.com/office/drawing/2014/main" xmlns="" id="{6D8F43C1-372D-3549-C378-310A2B143EED}"/>
              </a:ext>
            </a:extLst>
          </p:cNvPr>
          <p:cNvGrpSpPr>
            <a:grpSpLocks/>
          </p:cNvGrpSpPr>
          <p:nvPr/>
        </p:nvGrpSpPr>
        <p:grpSpPr bwMode="auto">
          <a:xfrm>
            <a:off x="1363102" y="3254886"/>
            <a:ext cx="9513888" cy="820738"/>
            <a:chOff x="1285" y="1894"/>
            <a:chExt cx="5993" cy="517"/>
          </a:xfrm>
        </p:grpSpPr>
        <p:sp>
          <p:nvSpPr>
            <p:cNvPr id="33" name="AutoShape 52">
              <a:extLst>
                <a:ext uri="{FF2B5EF4-FFF2-40B4-BE49-F238E27FC236}">
                  <a16:creationId xmlns:a16="http://schemas.microsoft.com/office/drawing/2014/main" xmlns="" id="{72C1E8F3-C4E4-5701-BADB-1C14EFCD5EBD}"/>
                </a:ext>
              </a:extLst>
            </p:cNvPr>
            <p:cNvSpPr>
              <a:spLocks noChangeArrowheads="1"/>
            </p:cNvSpPr>
            <p:nvPr/>
          </p:nvSpPr>
          <p:spPr bwMode="gray">
            <a:xfrm>
              <a:off x="1536" y="1899"/>
              <a:ext cx="5742" cy="512"/>
            </a:xfrm>
            <a:prstGeom prst="roundRect">
              <a:avLst>
                <a:gd name="adj" fmla="val 9765"/>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34" name="AutoShape 53">
              <a:extLst>
                <a:ext uri="{FF2B5EF4-FFF2-40B4-BE49-F238E27FC236}">
                  <a16:creationId xmlns:a16="http://schemas.microsoft.com/office/drawing/2014/main" xmlns="" id="{A250516D-9064-1D70-0D26-01DACCAF684E}"/>
                </a:ext>
              </a:extLst>
            </p:cNvPr>
            <p:cNvSpPr>
              <a:spLocks noChangeArrowheads="1"/>
            </p:cNvSpPr>
            <p:nvPr/>
          </p:nvSpPr>
          <p:spPr bwMode="gray">
            <a:xfrm>
              <a:off x="1285" y="1950"/>
              <a:ext cx="432" cy="432"/>
            </a:xfrm>
            <a:prstGeom prst="diamond">
              <a:avLst/>
            </a:prstGeom>
            <a:solidFill>
              <a:srgbClr val="7030A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35" name="Text Box 54">
              <a:extLst>
                <a:ext uri="{FF2B5EF4-FFF2-40B4-BE49-F238E27FC236}">
                  <a16:creationId xmlns:a16="http://schemas.microsoft.com/office/drawing/2014/main" xmlns="" id="{797E779E-0184-5144-0BB5-9F1FAB432D91}"/>
                </a:ext>
              </a:extLst>
            </p:cNvPr>
            <p:cNvSpPr txBox="1">
              <a:spLocks noChangeArrowheads="1"/>
            </p:cNvSpPr>
            <p:nvPr/>
          </p:nvSpPr>
          <p:spPr bwMode="gray">
            <a:xfrm>
              <a:off x="1779" y="1894"/>
              <a:ext cx="5464"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just"/>
              <a:r>
                <a:rPr lang="vi-VN" altLang="en-US"/>
                <a:t>Kiểu hình </a:t>
              </a:r>
              <a:r>
                <a:rPr lang="vi-VN" altLang="en-US" b="0"/>
                <a:t>là tổ hợp toàn bộ tính trạng của cơ thể sinh vật. </a:t>
              </a:r>
              <a:r>
                <a:rPr lang="en-US" altLang="en-US" b="0"/>
                <a:t>K</a:t>
              </a:r>
              <a:r>
                <a:rPr lang="vi-VN" altLang="en-US" b="0"/>
                <a:t>hi nói đến kiểu hình của </a:t>
              </a:r>
              <a:r>
                <a:rPr lang="en-US" altLang="en-US" b="0"/>
                <a:t>1</a:t>
              </a:r>
              <a:r>
                <a:rPr lang="vi-VN" altLang="en-US" b="0"/>
                <a:t> cơ thể, người ta chỉ xét đến một vài tính trạng quan tâm.</a:t>
              </a:r>
              <a:endParaRPr lang="en-US" altLang="en-US" b="0"/>
            </a:p>
          </p:txBody>
        </p:sp>
        <p:sp>
          <p:nvSpPr>
            <p:cNvPr id="36" name="Text Box 55">
              <a:extLst>
                <a:ext uri="{FF2B5EF4-FFF2-40B4-BE49-F238E27FC236}">
                  <a16:creationId xmlns:a16="http://schemas.microsoft.com/office/drawing/2014/main" xmlns="" id="{58319EA4-9868-FE79-C62B-B3A44BFC2E09}"/>
                </a:ext>
              </a:extLst>
            </p:cNvPr>
            <p:cNvSpPr txBox="1">
              <a:spLocks noChangeArrowheads="1"/>
            </p:cNvSpPr>
            <p:nvPr/>
          </p:nvSpPr>
          <p:spPr bwMode="gray">
            <a:xfrm>
              <a:off x="1389" y="201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5</a:t>
              </a:r>
            </a:p>
          </p:txBody>
        </p:sp>
      </p:grpSp>
      <p:grpSp>
        <p:nvGrpSpPr>
          <p:cNvPr id="39" name="Group 56">
            <a:extLst>
              <a:ext uri="{FF2B5EF4-FFF2-40B4-BE49-F238E27FC236}">
                <a16:creationId xmlns:a16="http://schemas.microsoft.com/office/drawing/2014/main" xmlns="" id="{FB1CEDB3-D6A0-D440-89E5-76F687FB615E}"/>
              </a:ext>
            </a:extLst>
          </p:cNvPr>
          <p:cNvGrpSpPr>
            <a:grpSpLocks/>
          </p:cNvGrpSpPr>
          <p:nvPr/>
        </p:nvGrpSpPr>
        <p:grpSpPr bwMode="auto">
          <a:xfrm>
            <a:off x="1502802" y="4364449"/>
            <a:ext cx="9374188" cy="1257300"/>
            <a:chOff x="1311" y="1899"/>
            <a:chExt cx="5905" cy="792"/>
          </a:xfrm>
        </p:grpSpPr>
        <p:sp>
          <p:nvSpPr>
            <p:cNvPr id="40" name="AutoShape 57">
              <a:extLst>
                <a:ext uri="{FF2B5EF4-FFF2-40B4-BE49-F238E27FC236}">
                  <a16:creationId xmlns:a16="http://schemas.microsoft.com/office/drawing/2014/main" xmlns="" id="{FA58A70A-AD12-D617-8B3B-4CC048B4A75B}"/>
                </a:ext>
              </a:extLst>
            </p:cNvPr>
            <p:cNvSpPr>
              <a:spLocks noChangeArrowheads="1"/>
            </p:cNvSpPr>
            <p:nvPr/>
          </p:nvSpPr>
          <p:spPr bwMode="gray">
            <a:xfrm>
              <a:off x="1536" y="1899"/>
              <a:ext cx="5680" cy="792"/>
            </a:xfrm>
            <a:prstGeom prst="roundRect">
              <a:avLst>
                <a:gd name="adj" fmla="val 6405"/>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41" name="AutoShape 58">
              <a:extLst>
                <a:ext uri="{FF2B5EF4-FFF2-40B4-BE49-F238E27FC236}">
                  <a16:creationId xmlns:a16="http://schemas.microsoft.com/office/drawing/2014/main" xmlns="" id="{51EB6856-D427-D5C6-6844-CFB5AAC1DAA5}"/>
                </a:ext>
              </a:extLst>
            </p:cNvPr>
            <p:cNvSpPr>
              <a:spLocks noChangeArrowheads="1"/>
            </p:cNvSpPr>
            <p:nvPr/>
          </p:nvSpPr>
          <p:spPr bwMode="gray">
            <a:xfrm>
              <a:off x="1311" y="2095"/>
              <a:ext cx="432" cy="432"/>
            </a:xfrm>
            <a:prstGeom prst="diamond">
              <a:avLst/>
            </a:prstGeom>
            <a:solidFill>
              <a:srgbClr val="2F48E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42" name="Text Box 59">
              <a:extLst>
                <a:ext uri="{FF2B5EF4-FFF2-40B4-BE49-F238E27FC236}">
                  <a16:creationId xmlns:a16="http://schemas.microsoft.com/office/drawing/2014/main" xmlns="" id="{CECFA87B-6879-C87E-F070-91BCA3E38CD8}"/>
                </a:ext>
              </a:extLst>
            </p:cNvPr>
            <p:cNvSpPr txBox="1">
              <a:spLocks noChangeArrowheads="1"/>
            </p:cNvSpPr>
            <p:nvPr/>
          </p:nvSpPr>
          <p:spPr bwMode="gray">
            <a:xfrm>
              <a:off x="1784" y="1934"/>
              <a:ext cx="5283"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just"/>
              <a:r>
                <a:rPr lang="vi-VN" altLang="en-US"/>
                <a:t>Kiểu gene </a:t>
              </a:r>
              <a:r>
                <a:rPr lang="vi-VN" altLang="en-US" b="0"/>
                <a:t>là tổ hợp toàn bộ gene trong tế bào của cơ thể sinh vật. Trên thực tế, khi nói đến kiểu gene của một cơ thể, người ta chỉ xét một vài cặp gene liên quan đến các tính trạng được quan tâm.</a:t>
              </a:r>
              <a:endParaRPr lang="en-US" altLang="en-US" b="0"/>
            </a:p>
          </p:txBody>
        </p:sp>
        <p:sp>
          <p:nvSpPr>
            <p:cNvPr id="43" name="Text Box 60">
              <a:extLst>
                <a:ext uri="{FF2B5EF4-FFF2-40B4-BE49-F238E27FC236}">
                  <a16:creationId xmlns:a16="http://schemas.microsoft.com/office/drawing/2014/main" xmlns="" id="{D4E11670-ECD4-0F1D-1B5F-6191F68E5452}"/>
                </a:ext>
              </a:extLst>
            </p:cNvPr>
            <p:cNvSpPr txBox="1">
              <a:spLocks noChangeArrowheads="1"/>
            </p:cNvSpPr>
            <p:nvPr/>
          </p:nvSpPr>
          <p:spPr bwMode="gray">
            <a:xfrm>
              <a:off x="1408" y="215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6</a:t>
              </a:r>
            </a:p>
          </p:txBody>
        </p:sp>
      </p:grpSp>
      <p:grpSp>
        <p:nvGrpSpPr>
          <p:cNvPr id="3" name="Group 2">
            <a:extLst>
              <a:ext uri="{FF2B5EF4-FFF2-40B4-BE49-F238E27FC236}">
                <a16:creationId xmlns:a16="http://schemas.microsoft.com/office/drawing/2014/main" xmlns="" id="{6F80260D-5F1E-B4E7-E096-4181E9980E0D}"/>
              </a:ext>
            </a:extLst>
          </p:cNvPr>
          <p:cNvGrpSpPr/>
          <p:nvPr/>
        </p:nvGrpSpPr>
        <p:grpSpPr>
          <a:xfrm>
            <a:off x="0" y="6529389"/>
            <a:ext cx="12192000" cy="328611"/>
            <a:chOff x="0" y="6529389"/>
            <a:chExt cx="12192000" cy="328611"/>
          </a:xfrm>
        </p:grpSpPr>
        <p:sp>
          <p:nvSpPr>
            <p:cNvPr id="5" name="Rectangle 4">
              <a:extLst>
                <a:ext uri="{FF2B5EF4-FFF2-40B4-BE49-F238E27FC236}">
                  <a16:creationId xmlns:a16="http://schemas.microsoft.com/office/drawing/2014/main" xmlns="" id="{03A94F06-EA63-36D1-3F14-1601246ACCA2}"/>
                </a:ext>
              </a:extLst>
            </p:cNvPr>
            <p:cNvSpPr/>
            <p:nvPr/>
          </p:nvSpPr>
          <p:spPr>
            <a:xfrm>
              <a:off x="0" y="6638926"/>
              <a:ext cx="12192000" cy="21907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11B1D3A8-0202-5FD5-6E6D-ACD1C63A855A}"/>
                </a:ext>
              </a:extLst>
            </p:cNvPr>
            <p:cNvSpPr/>
            <p:nvPr/>
          </p:nvSpPr>
          <p:spPr>
            <a:xfrm>
              <a:off x="0" y="6529389"/>
              <a:ext cx="12192000" cy="1095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561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1D1994F5-8C9F-6243-274F-11734127B91E}"/>
              </a:ext>
            </a:extLst>
          </p:cNvPr>
          <p:cNvGrpSpPr/>
          <p:nvPr/>
        </p:nvGrpSpPr>
        <p:grpSpPr>
          <a:xfrm>
            <a:off x="0" y="6529389"/>
            <a:ext cx="12192000" cy="328611"/>
            <a:chOff x="0" y="6529389"/>
            <a:chExt cx="12192000" cy="328611"/>
          </a:xfrm>
        </p:grpSpPr>
        <p:sp>
          <p:nvSpPr>
            <p:cNvPr id="8" name="Rectangle 7">
              <a:extLst>
                <a:ext uri="{FF2B5EF4-FFF2-40B4-BE49-F238E27FC236}">
                  <a16:creationId xmlns:a16="http://schemas.microsoft.com/office/drawing/2014/main" xmlns="" id="{E9C119C9-262B-A96A-579E-279805667664}"/>
                </a:ext>
              </a:extLst>
            </p:cNvPr>
            <p:cNvSpPr/>
            <p:nvPr/>
          </p:nvSpPr>
          <p:spPr>
            <a:xfrm>
              <a:off x="0" y="6638926"/>
              <a:ext cx="12192000" cy="21907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43523C88-A7A9-2C47-AA43-4301D798BF17}"/>
                </a:ext>
              </a:extLst>
            </p:cNvPr>
            <p:cNvSpPr/>
            <p:nvPr/>
          </p:nvSpPr>
          <p:spPr>
            <a:xfrm>
              <a:off x="0" y="6529389"/>
              <a:ext cx="12192000" cy="1095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4" name="Picture 4" descr="Genetic inheritance eye color brown blue green Vector Image">
            <a:extLst>
              <a:ext uri="{FF2B5EF4-FFF2-40B4-BE49-F238E27FC236}">
                <a16:creationId xmlns:a16="http://schemas.microsoft.com/office/drawing/2014/main" xmlns="" id="{20FD6AA9-4CAB-63E3-8027-AF9C948B81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004" b="53456"/>
          <a:stretch/>
        </p:blipFill>
        <p:spPr bwMode="auto">
          <a:xfrm>
            <a:off x="3549766" y="1689121"/>
            <a:ext cx="5689600" cy="16829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Genetic inheritance eye color brown blue green Vector Image">
            <a:extLst>
              <a:ext uri="{FF2B5EF4-FFF2-40B4-BE49-F238E27FC236}">
                <a16:creationId xmlns:a16="http://schemas.microsoft.com/office/drawing/2014/main" xmlns="" id="{A3503E56-9CD7-4854-8CA8-423D558DF7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460" b="12883"/>
          <a:stretch/>
        </p:blipFill>
        <p:spPr bwMode="auto">
          <a:xfrm>
            <a:off x="3549766" y="3619096"/>
            <a:ext cx="5689600" cy="21709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AD38382F-4947-48B3-7559-5A51892558DD}"/>
              </a:ext>
            </a:extLst>
          </p:cNvPr>
          <p:cNvSpPr txBox="1"/>
          <p:nvPr/>
        </p:nvSpPr>
        <p:spPr>
          <a:xfrm>
            <a:off x="3809061" y="1295637"/>
            <a:ext cx="1480991" cy="461665"/>
          </a:xfrm>
          <a:prstGeom prst="rect">
            <a:avLst/>
          </a:prstGeom>
          <a:noFill/>
        </p:spPr>
        <p:txBody>
          <a:bodyPr wrap="square" rtlCol="0">
            <a:spAutoFit/>
          </a:bodyPr>
          <a:lstStyle/>
          <a:p>
            <a:pPr algn="ctr"/>
            <a:r>
              <a:rPr lang="en-US" sz="2400" b="1">
                <a:solidFill>
                  <a:schemeClr val="bg1"/>
                </a:solidFill>
              </a:rPr>
              <a:t>Bố</a:t>
            </a:r>
          </a:p>
        </p:txBody>
      </p:sp>
      <p:sp>
        <p:nvSpPr>
          <p:cNvPr id="15" name="TextBox 14">
            <a:extLst>
              <a:ext uri="{FF2B5EF4-FFF2-40B4-BE49-F238E27FC236}">
                <a16:creationId xmlns:a16="http://schemas.microsoft.com/office/drawing/2014/main" xmlns="" id="{9313DADD-BAB1-936B-65D2-86C400D773F7}"/>
              </a:ext>
            </a:extLst>
          </p:cNvPr>
          <p:cNvSpPr txBox="1"/>
          <p:nvPr/>
        </p:nvSpPr>
        <p:spPr>
          <a:xfrm>
            <a:off x="7416172" y="1295637"/>
            <a:ext cx="1480991" cy="461665"/>
          </a:xfrm>
          <a:prstGeom prst="rect">
            <a:avLst/>
          </a:prstGeom>
          <a:noFill/>
        </p:spPr>
        <p:txBody>
          <a:bodyPr wrap="square" rtlCol="0">
            <a:spAutoFit/>
          </a:bodyPr>
          <a:lstStyle/>
          <a:p>
            <a:pPr algn="ctr"/>
            <a:r>
              <a:rPr lang="en-US" sz="2400" b="1">
                <a:solidFill>
                  <a:schemeClr val="bg1"/>
                </a:solidFill>
              </a:rPr>
              <a:t>Mẹ</a:t>
            </a:r>
          </a:p>
        </p:txBody>
      </p:sp>
      <p:sp>
        <p:nvSpPr>
          <p:cNvPr id="16" name="TextBox 15">
            <a:extLst>
              <a:ext uri="{FF2B5EF4-FFF2-40B4-BE49-F238E27FC236}">
                <a16:creationId xmlns:a16="http://schemas.microsoft.com/office/drawing/2014/main" xmlns="" id="{2DB7E062-8057-F6C9-D560-F00D559ADC3F}"/>
              </a:ext>
            </a:extLst>
          </p:cNvPr>
          <p:cNvSpPr txBox="1"/>
          <p:nvPr/>
        </p:nvSpPr>
        <p:spPr>
          <a:xfrm>
            <a:off x="4046856" y="3198167"/>
            <a:ext cx="4695420" cy="461665"/>
          </a:xfrm>
          <a:prstGeom prst="rect">
            <a:avLst/>
          </a:prstGeom>
          <a:noFill/>
        </p:spPr>
        <p:txBody>
          <a:bodyPr wrap="square" rtlCol="0">
            <a:spAutoFit/>
          </a:bodyPr>
          <a:lstStyle/>
          <a:p>
            <a:pPr algn="ctr"/>
            <a:r>
              <a:rPr lang="en-US" sz="2400" b="1">
                <a:solidFill>
                  <a:schemeClr val="bg1"/>
                </a:solidFill>
              </a:rPr>
              <a:t>Màu mắt của các con</a:t>
            </a:r>
          </a:p>
        </p:txBody>
      </p:sp>
      <p:sp>
        <p:nvSpPr>
          <p:cNvPr id="17" name="TextBox 16">
            <a:extLst>
              <a:ext uri="{FF2B5EF4-FFF2-40B4-BE49-F238E27FC236}">
                <a16:creationId xmlns:a16="http://schemas.microsoft.com/office/drawing/2014/main" xmlns="" id="{C89100EC-EBCD-850E-7709-4AD9D17A8E9A}"/>
              </a:ext>
            </a:extLst>
          </p:cNvPr>
          <p:cNvSpPr txBox="1"/>
          <p:nvPr/>
        </p:nvSpPr>
        <p:spPr>
          <a:xfrm>
            <a:off x="3549766" y="4263298"/>
            <a:ext cx="1480991" cy="461665"/>
          </a:xfrm>
          <a:prstGeom prst="rect">
            <a:avLst/>
          </a:prstGeom>
          <a:noFill/>
        </p:spPr>
        <p:txBody>
          <a:bodyPr wrap="square" rtlCol="0">
            <a:spAutoFit/>
          </a:bodyPr>
          <a:lstStyle/>
          <a:p>
            <a:pPr algn="ctr"/>
            <a:r>
              <a:rPr lang="en-US" sz="2400" b="1">
                <a:solidFill>
                  <a:schemeClr val="bg1"/>
                </a:solidFill>
              </a:rPr>
              <a:t>0%</a:t>
            </a:r>
          </a:p>
        </p:txBody>
      </p:sp>
      <p:sp>
        <p:nvSpPr>
          <p:cNvPr id="18" name="TextBox 17">
            <a:extLst>
              <a:ext uri="{FF2B5EF4-FFF2-40B4-BE49-F238E27FC236}">
                <a16:creationId xmlns:a16="http://schemas.microsoft.com/office/drawing/2014/main" xmlns="" id="{5CA9F30D-35C0-E467-D917-06455374AE17}"/>
              </a:ext>
            </a:extLst>
          </p:cNvPr>
          <p:cNvSpPr txBox="1"/>
          <p:nvPr/>
        </p:nvSpPr>
        <p:spPr>
          <a:xfrm>
            <a:off x="5166636" y="4263298"/>
            <a:ext cx="1480991" cy="461665"/>
          </a:xfrm>
          <a:prstGeom prst="rect">
            <a:avLst/>
          </a:prstGeom>
          <a:noFill/>
        </p:spPr>
        <p:txBody>
          <a:bodyPr wrap="square" rtlCol="0">
            <a:spAutoFit/>
          </a:bodyPr>
          <a:lstStyle/>
          <a:p>
            <a:pPr algn="ctr"/>
            <a:r>
              <a:rPr lang="en-US" sz="2400" b="1">
                <a:solidFill>
                  <a:schemeClr val="bg1"/>
                </a:solidFill>
              </a:rPr>
              <a:t>50%</a:t>
            </a:r>
          </a:p>
        </p:txBody>
      </p:sp>
      <p:sp>
        <p:nvSpPr>
          <p:cNvPr id="19" name="TextBox 18">
            <a:extLst>
              <a:ext uri="{FF2B5EF4-FFF2-40B4-BE49-F238E27FC236}">
                <a16:creationId xmlns:a16="http://schemas.microsoft.com/office/drawing/2014/main" xmlns="" id="{6B5D6BD0-A5F4-42C6-EF38-01B4A708EEC8}"/>
              </a:ext>
            </a:extLst>
          </p:cNvPr>
          <p:cNvSpPr txBox="1"/>
          <p:nvPr/>
        </p:nvSpPr>
        <p:spPr>
          <a:xfrm>
            <a:off x="6675676" y="4244970"/>
            <a:ext cx="1480991" cy="461665"/>
          </a:xfrm>
          <a:prstGeom prst="rect">
            <a:avLst/>
          </a:prstGeom>
          <a:noFill/>
        </p:spPr>
        <p:txBody>
          <a:bodyPr wrap="square" rtlCol="0">
            <a:spAutoFit/>
          </a:bodyPr>
          <a:lstStyle/>
          <a:p>
            <a:pPr algn="ctr"/>
            <a:r>
              <a:rPr lang="en-US" sz="2400" b="1">
                <a:solidFill>
                  <a:schemeClr val="bg1"/>
                </a:solidFill>
              </a:rPr>
              <a:t>50%</a:t>
            </a:r>
          </a:p>
        </p:txBody>
      </p:sp>
      <p:grpSp>
        <p:nvGrpSpPr>
          <p:cNvPr id="22" name="Group 21">
            <a:extLst>
              <a:ext uri="{FF2B5EF4-FFF2-40B4-BE49-F238E27FC236}">
                <a16:creationId xmlns:a16="http://schemas.microsoft.com/office/drawing/2014/main" xmlns="" id="{4A893B6B-149E-6870-9F4E-C0C097BE03C7}"/>
              </a:ext>
            </a:extLst>
          </p:cNvPr>
          <p:cNvGrpSpPr/>
          <p:nvPr/>
        </p:nvGrpSpPr>
        <p:grpSpPr>
          <a:xfrm>
            <a:off x="3663210" y="5929513"/>
            <a:ext cx="5551491" cy="430887"/>
            <a:chOff x="3663210" y="5929513"/>
            <a:chExt cx="5551491" cy="430887"/>
          </a:xfrm>
        </p:grpSpPr>
        <p:sp>
          <p:nvSpPr>
            <p:cNvPr id="20" name="TextBox 19">
              <a:extLst>
                <a:ext uri="{FF2B5EF4-FFF2-40B4-BE49-F238E27FC236}">
                  <a16:creationId xmlns:a16="http://schemas.microsoft.com/office/drawing/2014/main" xmlns="" id="{E6375041-7619-BDE3-14BE-3BE36608DC69}"/>
                </a:ext>
              </a:extLst>
            </p:cNvPr>
            <p:cNvSpPr txBox="1"/>
            <p:nvPr/>
          </p:nvSpPr>
          <p:spPr>
            <a:xfrm>
              <a:off x="4549556" y="5929513"/>
              <a:ext cx="4665145" cy="430887"/>
            </a:xfrm>
            <a:prstGeom prst="rect">
              <a:avLst/>
            </a:prstGeom>
            <a:noFill/>
          </p:spPr>
          <p:txBody>
            <a:bodyPr wrap="square" rtlCol="0">
              <a:spAutoFit/>
            </a:bodyPr>
            <a:lstStyle/>
            <a:p>
              <a:pPr algn="ctr"/>
              <a:r>
                <a:rPr lang="en-US" sz="2200">
                  <a:solidFill>
                    <a:schemeClr val="bg1"/>
                  </a:solidFill>
                </a:rPr>
                <a:t>Sự di truyền màu mắt của gia đình</a:t>
              </a:r>
            </a:p>
          </p:txBody>
        </p:sp>
        <p:sp>
          <p:nvSpPr>
            <p:cNvPr id="21" name="Rectangle: Rounded Corners 20">
              <a:extLst>
                <a:ext uri="{FF2B5EF4-FFF2-40B4-BE49-F238E27FC236}">
                  <a16:creationId xmlns:a16="http://schemas.microsoft.com/office/drawing/2014/main" xmlns="" id="{727FDEE5-C808-DBF6-8F85-2EF91A143DC8}"/>
                </a:ext>
              </a:extLst>
            </p:cNvPr>
            <p:cNvSpPr/>
            <p:nvPr/>
          </p:nvSpPr>
          <p:spPr>
            <a:xfrm>
              <a:off x="3663210" y="5956564"/>
              <a:ext cx="886346" cy="40194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Hình</a:t>
              </a:r>
            </a:p>
          </p:txBody>
        </p:sp>
      </p:grpSp>
      <p:pic>
        <p:nvPicPr>
          <p:cNvPr id="2" name="Picture 2" descr="Play button click color icon Royalty Free Vector Image">
            <a:extLst>
              <a:ext uri="{FF2B5EF4-FFF2-40B4-BE49-F238E27FC236}">
                <a16:creationId xmlns:a16="http://schemas.microsoft.com/office/drawing/2014/main" xmlns="" id="{F71CB046-5561-8E78-F1D7-45C41E20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767" t="9816" r="25500" b="17792"/>
          <a:stretch/>
        </p:blipFill>
        <p:spPr bwMode="auto">
          <a:xfrm>
            <a:off x="417424" y="219074"/>
            <a:ext cx="1004157" cy="16799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xmlns="" id="{5E06D225-5D5D-5B16-3077-D1752E841AA1}"/>
              </a:ext>
            </a:extLst>
          </p:cNvPr>
          <p:cNvSpPr/>
          <p:nvPr/>
        </p:nvSpPr>
        <p:spPr>
          <a:xfrm>
            <a:off x="1421581" y="533212"/>
            <a:ext cx="7118856" cy="488122"/>
          </a:xfrm>
          <a:prstGeom prst="roundRect">
            <a:avLst>
              <a:gd name="adj" fmla="val 30462"/>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a:t>Em hãy quan sát các hình ảnh bên dưới đây</a:t>
            </a:r>
          </a:p>
        </p:txBody>
      </p:sp>
    </p:spTree>
    <p:extLst>
      <p:ext uri="{BB962C8B-B14F-4D97-AF65-F5344CB8AC3E}">
        <p14:creationId xmlns:p14="http://schemas.microsoft.com/office/powerpoint/2010/main" val="333077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28377C16-CF0B-FC88-BD25-1D64A0A7B001}"/>
              </a:ext>
            </a:extLst>
          </p:cNvPr>
          <p:cNvSpPr/>
          <p:nvPr/>
        </p:nvSpPr>
        <p:spPr>
          <a:xfrm>
            <a:off x="3068569" y="-174840"/>
            <a:ext cx="5716404" cy="99822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3460002" y="212510"/>
            <a:ext cx="5174815" cy="523220"/>
          </a:xfrm>
          <a:prstGeom prst="rect">
            <a:avLst/>
          </a:prstGeom>
          <a:noFill/>
        </p:spPr>
        <p:txBody>
          <a:bodyPr wrap="none" rtlCol="0">
            <a:spAutoFit/>
          </a:bodyPr>
          <a:lstStyle/>
          <a:p>
            <a:pPr algn="ctr"/>
            <a:r>
              <a:rPr lang="en-US" sz="2800" b="1"/>
              <a:t>III. Một số thuật ngữ - kí hiệu</a:t>
            </a:r>
          </a:p>
        </p:txBody>
      </p:sp>
      <p:grpSp>
        <p:nvGrpSpPr>
          <p:cNvPr id="2" name="Group 16">
            <a:extLst>
              <a:ext uri="{FF2B5EF4-FFF2-40B4-BE49-F238E27FC236}">
                <a16:creationId xmlns:a16="http://schemas.microsoft.com/office/drawing/2014/main" xmlns="" id="{5408145F-5F38-EC4C-827F-9F035ACBF631}"/>
              </a:ext>
            </a:extLst>
          </p:cNvPr>
          <p:cNvGrpSpPr>
            <a:grpSpLocks/>
          </p:cNvGrpSpPr>
          <p:nvPr/>
        </p:nvGrpSpPr>
        <p:grpSpPr bwMode="auto">
          <a:xfrm>
            <a:off x="948994" y="1182268"/>
            <a:ext cx="10681336" cy="5218521"/>
            <a:chOff x="240" y="864"/>
            <a:chExt cx="8316" cy="3571"/>
          </a:xfrm>
        </p:grpSpPr>
        <p:sp>
          <p:nvSpPr>
            <p:cNvPr id="4" name="AutoShape 17">
              <a:extLst>
                <a:ext uri="{FF2B5EF4-FFF2-40B4-BE49-F238E27FC236}">
                  <a16:creationId xmlns:a16="http://schemas.microsoft.com/office/drawing/2014/main" xmlns="" id="{034B7EEF-0E70-20E2-ADF6-5AEB7226465F}"/>
                </a:ext>
              </a:extLst>
            </p:cNvPr>
            <p:cNvSpPr>
              <a:spLocks noChangeArrowheads="1"/>
            </p:cNvSpPr>
            <p:nvPr/>
          </p:nvSpPr>
          <p:spPr bwMode="auto">
            <a:xfrm>
              <a:off x="240" y="1007"/>
              <a:ext cx="8316" cy="3428"/>
            </a:xfrm>
            <a:prstGeom prst="roundRect">
              <a:avLst>
                <a:gd name="adj" fmla="val 3284"/>
              </a:avLst>
            </a:prstGeom>
            <a:gradFill rotWithShape="1">
              <a:gsLst>
                <a:gs pos="0">
                  <a:schemeClr val="accent2"/>
                </a:gs>
                <a:gs pos="0">
                  <a:schemeClr val="accent2">
                    <a:gamma/>
                    <a:tint val="12157"/>
                    <a:invGamma/>
                  </a:schemeClr>
                </a:gs>
              </a:gsLst>
              <a:lin ang="5400000" scaled="1"/>
            </a:gradFill>
            <a:ln w="254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6" name="AutoShape 19">
              <a:extLst>
                <a:ext uri="{FF2B5EF4-FFF2-40B4-BE49-F238E27FC236}">
                  <a16:creationId xmlns:a16="http://schemas.microsoft.com/office/drawing/2014/main" xmlns="" id="{6B11AE56-09D4-E7D4-EAA2-F597A86C9DFE}"/>
                </a:ext>
              </a:extLst>
            </p:cNvPr>
            <p:cNvSpPr>
              <a:spLocks noChangeArrowheads="1"/>
            </p:cNvSpPr>
            <p:nvPr/>
          </p:nvSpPr>
          <p:spPr bwMode="auto">
            <a:xfrm>
              <a:off x="480" y="864"/>
              <a:ext cx="2742" cy="339"/>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7" name="AutoShape 20">
              <a:extLst>
                <a:ext uri="{FF2B5EF4-FFF2-40B4-BE49-F238E27FC236}">
                  <a16:creationId xmlns:a16="http://schemas.microsoft.com/office/drawing/2014/main" xmlns="" id="{146DEED8-BC00-A7D2-C045-484571C981B2}"/>
                </a:ext>
              </a:extLst>
            </p:cNvPr>
            <p:cNvSpPr>
              <a:spLocks noChangeArrowheads="1"/>
            </p:cNvSpPr>
            <p:nvPr/>
          </p:nvSpPr>
          <p:spPr bwMode="auto">
            <a:xfrm>
              <a:off x="576" y="985"/>
              <a:ext cx="96" cy="96"/>
            </a:xfrm>
            <a:prstGeom prst="octagon">
              <a:avLst>
                <a:gd name="adj" fmla="val 2928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13" name="AutoShape 21">
              <a:extLst>
                <a:ext uri="{FF2B5EF4-FFF2-40B4-BE49-F238E27FC236}">
                  <a16:creationId xmlns:a16="http://schemas.microsoft.com/office/drawing/2014/main" xmlns="" id="{3CC7956C-D40D-87FC-E6FD-5AC6C5A9D47E}"/>
                </a:ext>
              </a:extLst>
            </p:cNvPr>
            <p:cNvSpPr>
              <a:spLocks noChangeArrowheads="1"/>
            </p:cNvSpPr>
            <p:nvPr/>
          </p:nvSpPr>
          <p:spPr bwMode="auto">
            <a:xfrm>
              <a:off x="3013" y="985"/>
              <a:ext cx="96" cy="96"/>
            </a:xfrm>
            <a:prstGeom prst="octagon">
              <a:avLst>
                <a:gd name="adj" fmla="val 2928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grpSp>
      <p:sp>
        <p:nvSpPr>
          <p:cNvPr id="22" name="TextBox 21">
            <a:extLst>
              <a:ext uri="{FF2B5EF4-FFF2-40B4-BE49-F238E27FC236}">
                <a16:creationId xmlns:a16="http://schemas.microsoft.com/office/drawing/2014/main" xmlns="" id="{4521596A-F724-5720-0FAA-06A6BF72FD39}"/>
              </a:ext>
            </a:extLst>
          </p:cNvPr>
          <p:cNvSpPr txBox="1"/>
          <p:nvPr/>
        </p:nvSpPr>
        <p:spPr>
          <a:xfrm>
            <a:off x="1627173" y="1166663"/>
            <a:ext cx="2872734" cy="461665"/>
          </a:xfrm>
          <a:prstGeom prst="rect">
            <a:avLst/>
          </a:prstGeom>
          <a:noFill/>
        </p:spPr>
        <p:txBody>
          <a:bodyPr wrap="square" rtlCol="0">
            <a:spAutoFit/>
          </a:bodyPr>
          <a:lstStyle/>
          <a:p>
            <a:pPr algn="ctr"/>
            <a:r>
              <a:rPr lang="en-US" sz="2400" b="1"/>
              <a:t>Một số thuật ngữ</a:t>
            </a:r>
          </a:p>
        </p:txBody>
      </p:sp>
      <p:grpSp>
        <p:nvGrpSpPr>
          <p:cNvPr id="24" name="Group 46">
            <a:extLst>
              <a:ext uri="{FF2B5EF4-FFF2-40B4-BE49-F238E27FC236}">
                <a16:creationId xmlns:a16="http://schemas.microsoft.com/office/drawing/2014/main" xmlns="" id="{5D7283E6-C170-4C45-E135-45496182A6C5}"/>
              </a:ext>
            </a:extLst>
          </p:cNvPr>
          <p:cNvGrpSpPr>
            <a:grpSpLocks/>
          </p:cNvGrpSpPr>
          <p:nvPr/>
        </p:nvGrpSpPr>
        <p:grpSpPr bwMode="auto">
          <a:xfrm>
            <a:off x="1358339" y="1808040"/>
            <a:ext cx="9518650" cy="1168401"/>
            <a:chOff x="1317" y="1899"/>
            <a:chExt cx="5996" cy="736"/>
          </a:xfrm>
        </p:grpSpPr>
        <p:sp>
          <p:nvSpPr>
            <p:cNvPr id="25" name="AutoShape 47">
              <a:extLst>
                <a:ext uri="{FF2B5EF4-FFF2-40B4-BE49-F238E27FC236}">
                  <a16:creationId xmlns:a16="http://schemas.microsoft.com/office/drawing/2014/main" xmlns="" id="{EEE4F4F3-5053-9972-1EDE-64445B490430}"/>
                </a:ext>
              </a:extLst>
            </p:cNvPr>
            <p:cNvSpPr>
              <a:spLocks noChangeArrowheads="1"/>
            </p:cNvSpPr>
            <p:nvPr/>
          </p:nvSpPr>
          <p:spPr bwMode="gray">
            <a:xfrm>
              <a:off x="1536" y="1899"/>
              <a:ext cx="5777" cy="729"/>
            </a:xfrm>
            <a:prstGeom prst="roundRect">
              <a:avLst>
                <a:gd name="adj" fmla="val 16667"/>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27" name="AutoShape 48">
              <a:extLst>
                <a:ext uri="{FF2B5EF4-FFF2-40B4-BE49-F238E27FC236}">
                  <a16:creationId xmlns:a16="http://schemas.microsoft.com/office/drawing/2014/main" xmlns="" id="{272E72E5-149A-E6C5-6CB2-38EE583B6A99}"/>
                </a:ext>
              </a:extLst>
            </p:cNvPr>
            <p:cNvSpPr>
              <a:spLocks noChangeArrowheads="1"/>
            </p:cNvSpPr>
            <p:nvPr/>
          </p:nvSpPr>
          <p:spPr bwMode="gray">
            <a:xfrm>
              <a:off x="1317" y="2051"/>
              <a:ext cx="432" cy="432"/>
            </a:xfrm>
            <a:prstGeom prst="diamond">
              <a:avLst/>
            </a:prstGeom>
            <a:solidFill>
              <a:srgbClr val="92D05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28" name="Text Box 49">
              <a:extLst>
                <a:ext uri="{FF2B5EF4-FFF2-40B4-BE49-F238E27FC236}">
                  <a16:creationId xmlns:a16="http://schemas.microsoft.com/office/drawing/2014/main" xmlns="" id="{F9F6FDF9-A4FD-E016-69DC-1C458868F96E}"/>
                </a:ext>
              </a:extLst>
            </p:cNvPr>
            <p:cNvSpPr txBox="1">
              <a:spLocks noChangeArrowheads="1"/>
            </p:cNvSpPr>
            <p:nvPr/>
          </p:nvSpPr>
          <p:spPr bwMode="gray">
            <a:xfrm>
              <a:off x="1799" y="1904"/>
              <a:ext cx="5419"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ClrTx/>
                <a:buFontTx/>
                <a:buNone/>
              </a:pPr>
              <a:r>
                <a:rPr lang="vi-VN" altLang="en-US" sz="2000">
                  <a:solidFill>
                    <a:srgbClr val="000000"/>
                  </a:solidFill>
                  <a:latin typeface="Tahoma" panose="020B0604030504040204" pitchFamily="34" charset="0"/>
                  <a:ea typeface="Tahoma" panose="020B0604030504040204" pitchFamily="34" charset="0"/>
                  <a:cs typeface="Tahoma" panose="020B0604030504040204" pitchFamily="34" charset="0"/>
                </a:rPr>
                <a:t>Allele</a:t>
              </a:r>
              <a:r>
                <a:rPr lang="vi-VN" altLang="en-US" sz="2000" b="0">
                  <a:solidFill>
                    <a:srgbClr val="000000"/>
                  </a:solidFill>
                  <a:latin typeface="Tahoma" panose="020B0604030504040204" pitchFamily="34" charset="0"/>
                  <a:ea typeface="Tahoma" panose="020B0604030504040204" pitchFamily="34" charset="0"/>
                  <a:cs typeface="Tahoma" panose="020B0604030504040204" pitchFamily="34" charset="0"/>
                </a:rPr>
                <a:t> là các trạng thái biểu hiện khác nhau của cùng một gene (mỗi allele chính là một gene). Một gene có thể có hai, ba hoặc nhiều allele khác nhau.</a:t>
              </a:r>
              <a:endParaRPr lang="en-US" altLang="en-US" sz="2000" b="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 Box 50">
              <a:extLst>
                <a:ext uri="{FF2B5EF4-FFF2-40B4-BE49-F238E27FC236}">
                  <a16:creationId xmlns:a16="http://schemas.microsoft.com/office/drawing/2014/main" xmlns="" id="{A53C0918-B953-F7A8-9B5D-2F3CB43E8D0D}"/>
                </a:ext>
              </a:extLst>
            </p:cNvPr>
            <p:cNvSpPr txBox="1">
              <a:spLocks noChangeArrowheads="1"/>
            </p:cNvSpPr>
            <p:nvPr/>
          </p:nvSpPr>
          <p:spPr bwMode="gray">
            <a:xfrm>
              <a:off x="1414" y="211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7</a:t>
              </a:r>
            </a:p>
          </p:txBody>
        </p:sp>
      </p:grpSp>
      <p:grpSp>
        <p:nvGrpSpPr>
          <p:cNvPr id="32" name="Group 51">
            <a:extLst>
              <a:ext uri="{FF2B5EF4-FFF2-40B4-BE49-F238E27FC236}">
                <a16:creationId xmlns:a16="http://schemas.microsoft.com/office/drawing/2014/main" xmlns="" id="{6D8F43C1-372D-3549-C378-310A2B143EED}"/>
              </a:ext>
            </a:extLst>
          </p:cNvPr>
          <p:cNvGrpSpPr>
            <a:grpSpLocks/>
          </p:cNvGrpSpPr>
          <p:nvPr/>
        </p:nvGrpSpPr>
        <p:grpSpPr bwMode="auto">
          <a:xfrm>
            <a:off x="1363102" y="3143172"/>
            <a:ext cx="9513888" cy="820738"/>
            <a:chOff x="1285" y="1894"/>
            <a:chExt cx="5993" cy="517"/>
          </a:xfrm>
        </p:grpSpPr>
        <p:sp>
          <p:nvSpPr>
            <p:cNvPr id="33" name="AutoShape 52">
              <a:extLst>
                <a:ext uri="{FF2B5EF4-FFF2-40B4-BE49-F238E27FC236}">
                  <a16:creationId xmlns:a16="http://schemas.microsoft.com/office/drawing/2014/main" xmlns="" id="{72C1E8F3-C4E4-5701-BADB-1C14EFCD5EBD}"/>
                </a:ext>
              </a:extLst>
            </p:cNvPr>
            <p:cNvSpPr>
              <a:spLocks noChangeArrowheads="1"/>
            </p:cNvSpPr>
            <p:nvPr/>
          </p:nvSpPr>
          <p:spPr bwMode="gray">
            <a:xfrm>
              <a:off x="1536" y="1899"/>
              <a:ext cx="5742" cy="512"/>
            </a:xfrm>
            <a:prstGeom prst="roundRect">
              <a:avLst>
                <a:gd name="adj" fmla="val 9765"/>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34" name="AutoShape 53">
              <a:extLst>
                <a:ext uri="{FF2B5EF4-FFF2-40B4-BE49-F238E27FC236}">
                  <a16:creationId xmlns:a16="http://schemas.microsoft.com/office/drawing/2014/main" xmlns="" id="{A250516D-9064-1D70-0D26-01DACCAF684E}"/>
                </a:ext>
              </a:extLst>
            </p:cNvPr>
            <p:cNvSpPr>
              <a:spLocks noChangeArrowheads="1"/>
            </p:cNvSpPr>
            <p:nvPr/>
          </p:nvSpPr>
          <p:spPr bwMode="gray">
            <a:xfrm>
              <a:off x="1285" y="1950"/>
              <a:ext cx="432" cy="432"/>
            </a:xfrm>
            <a:prstGeom prst="diamond">
              <a:avLst/>
            </a:prstGeom>
            <a:solidFill>
              <a:schemeClr val="accent4">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35" name="Text Box 54">
              <a:extLst>
                <a:ext uri="{FF2B5EF4-FFF2-40B4-BE49-F238E27FC236}">
                  <a16:creationId xmlns:a16="http://schemas.microsoft.com/office/drawing/2014/main" xmlns="" id="{797E779E-0184-5144-0BB5-9F1FAB432D91}"/>
                </a:ext>
              </a:extLst>
            </p:cNvPr>
            <p:cNvSpPr txBox="1">
              <a:spLocks noChangeArrowheads="1"/>
            </p:cNvSpPr>
            <p:nvPr/>
          </p:nvSpPr>
          <p:spPr bwMode="gray">
            <a:xfrm>
              <a:off x="1779" y="1894"/>
              <a:ext cx="5419"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just"/>
              <a:r>
                <a:rPr lang="vi-VN" altLang="en-US"/>
                <a:t>Cơ thể thuần chủng về một tính trạng </a:t>
              </a:r>
              <a:r>
                <a:rPr lang="vi-VN" altLang="en-US" b="0"/>
                <a:t>khi cơ thể có kiểu gene quy định tính trạng đó đồng hợp (gồm các allele giống nhau).</a:t>
              </a:r>
              <a:endParaRPr lang="en-US" altLang="en-US" b="0"/>
            </a:p>
          </p:txBody>
        </p:sp>
        <p:sp>
          <p:nvSpPr>
            <p:cNvPr id="36" name="Text Box 55">
              <a:extLst>
                <a:ext uri="{FF2B5EF4-FFF2-40B4-BE49-F238E27FC236}">
                  <a16:creationId xmlns:a16="http://schemas.microsoft.com/office/drawing/2014/main" xmlns="" id="{58319EA4-9868-FE79-C62B-B3A44BFC2E09}"/>
                </a:ext>
              </a:extLst>
            </p:cNvPr>
            <p:cNvSpPr txBox="1">
              <a:spLocks noChangeArrowheads="1"/>
            </p:cNvSpPr>
            <p:nvPr/>
          </p:nvSpPr>
          <p:spPr bwMode="gray">
            <a:xfrm>
              <a:off x="1389" y="201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8</a:t>
              </a:r>
            </a:p>
          </p:txBody>
        </p:sp>
      </p:grpSp>
      <p:grpSp>
        <p:nvGrpSpPr>
          <p:cNvPr id="39" name="Group 56">
            <a:extLst>
              <a:ext uri="{FF2B5EF4-FFF2-40B4-BE49-F238E27FC236}">
                <a16:creationId xmlns:a16="http://schemas.microsoft.com/office/drawing/2014/main" xmlns="" id="{FB1CEDB3-D6A0-D440-89E5-76F687FB615E}"/>
              </a:ext>
            </a:extLst>
          </p:cNvPr>
          <p:cNvGrpSpPr>
            <a:grpSpLocks/>
          </p:cNvGrpSpPr>
          <p:nvPr/>
        </p:nvGrpSpPr>
        <p:grpSpPr bwMode="auto">
          <a:xfrm>
            <a:off x="1442215" y="4178256"/>
            <a:ext cx="9434513" cy="1984376"/>
            <a:chOff x="1309" y="1899"/>
            <a:chExt cx="5943" cy="1250"/>
          </a:xfrm>
        </p:grpSpPr>
        <p:sp>
          <p:nvSpPr>
            <p:cNvPr id="40" name="AutoShape 57">
              <a:extLst>
                <a:ext uri="{FF2B5EF4-FFF2-40B4-BE49-F238E27FC236}">
                  <a16:creationId xmlns:a16="http://schemas.microsoft.com/office/drawing/2014/main" xmlns="" id="{FA58A70A-AD12-D617-8B3B-4CC048B4A75B}"/>
                </a:ext>
              </a:extLst>
            </p:cNvPr>
            <p:cNvSpPr>
              <a:spLocks noChangeArrowheads="1"/>
            </p:cNvSpPr>
            <p:nvPr/>
          </p:nvSpPr>
          <p:spPr bwMode="gray">
            <a:xfrm>
              <a:off x="1536" y="1899"/>
              <a:ext cx="5716" cy="1250"/>
            </a:xfrm>
            <a:prstGeom prst="roundRect">
              <a:avLst>
                <a:gd name="adj" fmla="val 6207"/>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41" name="AutoShape 58">
              <a:extLst>
                <a:ext uri="{FF2B5EF4-FFF2-40B4-BE49-F238E27FC236}">
                  <a16:creationId xmlns:a16="http://schemas.microsoft.com/office/drawing/2014/main" xmlns="" id="{51EB6856-D427-D5C6-6844-CFB5AAC1DAA5}"/>
                </a:ext>
              </a:extLst>
            </p:cNvPr>
            <p:cNvSpPr>
              <a:spLocks noChangeArrowheads="1"/>
            </p:cNvSpPr>
            <p:nvPr/>
          </p:nvSpPr>
          <p:spPr bwMode="gray">
            <a:xfrm>
              <a:off x="1309" y="2303"/>
              <a:ext cx="432" cy="432"/>
            </a:xfrm>
            <a:prstGeom prst="diamond">
              <a:avLst/>
            </a:prstGeom>
            <a:solidFill>
              <a:srgbClr val="DA74CB"/>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42" name="Text Box 59">
              <a:extLst>
                <a:ext uri="{FF2B5EF4-FFF2-40B4-BE49-F238E27FC236}">
                  <a16:creationId xmlns:a16="http://schemas.microsoft.com/office/drawing/2014/main" xmlns="" id="{CECFA87B-6879-C87E-F070-91BCA3E38CD8}"/>
                </a:ext>
              </a:extLst>
            </p:cNvPr>
            <p:cNvSpPr txBox="1">
              <a:spLocks noChangeArrowheads="1"/>
            </p:cNvSpPr>
            <p:nvPr/>
          </p:nvSpPr>
          <p:spPr bwMode="gray">
            <a:xfrm>
              <a:off x="1784" y="1934"/>
              <a:ext cx="5388" cy="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just"/>
              <a:r>
                <a:rPr lang="vi-VN" altLang="en-US"/>
                <a:t>Dòng thuần </a:t>
              </a:r>
              <a:r>
                <a:rPr lang="vi-VN" altLang="en-US" b="0"/>
                <a:t>(còn gọi là giống thuần chủng) là các cơ thể đồng hợp về tất cả các cặp gene. Dòng thuần có đặc tính di truyền đồng nhất và ổn định, các thế hệ sau giống các thế hệ trước. Thực tế khi nói đến dòng thuần là chỉ nói đến sự thuần chủng ở một hoặc một số tính trạng được nghiên cứu.</a:t>
              </a:r>
              <a:endParaRPr lang="en-US" altLang="en-US" b="0"/>
            </a:p>
          </p:txBody>
        </p:sp>
        <p:sp>
          <p:nvSpPr>
            <p:cNvPr id="43" name="Text Box 60">
              <a:extLst>
                <a:ext uri="{FF2B5EF4-FFF2-40B4-BE49-F238E27FC236}">
                  <a16:creationId xmlns:a16="http://schemas.microsoft.com/office/drawing/2014/main" xmlns="" id="{D4E11670-ECD4-0F1D-1B5F-6191F68E5452}"/>
                </a:ext>
              </a:extLst>
            </p:cNvPr>
            <p:cNvSpPr txBox="1">
              <a:spLocks noChangeArrowheads="1"/>
            </p:cNvSpPr>
            <p:nvPr/>
          </p:nvSpPr>
          <p:spPr bwMode="gray">
            <a:xfrm>
              <a:off x="1406" y="236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9</a:t>
              </a:r>
            </a:p>
          </p:txBody>
        </p:sp>
      </p:grpSp>
      <p:grpSp>
        <p:nvGrpSpPr>
          <p:cNvPr id="3" name="Group 2">
            <a:extLst>
              <a:ext uri="{FF2B5EF4-FFF2-40B4-BE49-F238E27FC236}">
                <a16:creationId xmlns:a16="http://schemas.microsoft.com/office/drawing/2014/main" xmlns="" id="{0C230978-C0E0-5986-0B55-F46532AD8BB4}"/>
              </a:ext>
            </a:extLst>
          </p:cNvPr>
          <p:cNvGrpSpPr/>
          <p:nvPr/>
        </p:nvGrpSpPr>
        <p:grpSpPr>
          <a:xfrm>
            <a:off x="0" y="6529389"/>
            <a:ext cx="12192000" cy="328611"/>
            <a:chOff x="0" y="6529389"/>
            <a:chExt cx="12192000" cy="328611"/>
          </a:xfrm>
        </p:grpSpPr>
        <p:sp>
          <p:nvSpPr>
            <p:cNvPr id="5" name="Rectangle 4">
              <a:extLst>
                <a:ext uri="{FF2B5EF4-FFF2-40B4-BE49-F238E27FC236}">
                  <a16:creationId xmlns:a16="http://schemas.microsoft.com/office/drawing/2014/main" xmlns="" id="{B3BC6BA2-AF3C-A5C6-E459-2A0BCE4DB5B1}"/>
                </a:ext>
              </a:extLst>
            </p:cNvPr>
            <p:cNvSpPr/>
            <p:nvPr/>
          </p:nvSpPr>
          <p:spPr>
            <a:xfrm>
              <a:off x="0" y="6638926"/>
              <a:ext cx="12192000" cy="21907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74D77AB-94D1-2E94-FD4B-1223A4A04B23}"/>
                </a:ext>
              </a:extLst>
            </p:cNvPr>
            <p:cNvSpPr/>
            <p:nvPr/>
          </p:nvSpPr>
          <p:spPr>
            <a:xfrm>
              <a:off x="0" y="6529389"/>
              <a:ext cx="12192000" cy="1095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212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3068569" y="-174840"/>
            <a:ext cx="5716404" cy="99822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3460002" y="212510"/>
            <a:ext cx="5174815" cy="523220"/>
          </a:xfrm>
          <a:prstGeom prst="rect">
            <a:avLst/>
          </a:prstGeom>
          <a:noFill/>
        </p:spPr>
        <p:txBody>
          <a:bodyPr wrap="none" rtlCol="0">
            <a:spAutoFit/>
          </a:bodyPr>
          <a:lstStyle/>
          <a:p>
            <a:pPr algn="ctr"/>
            <a:r>
              <a:rPr lang="en-US" sz="2800" b="1"/>
              <a:t>III. Một số thuật ngữ - kí hiệu</a:t>
            </a:r>
          </a:p>
        </p:txBody>
      </p:sp>
      <p:sp>
        <p:nvSpPr>
          <p:cNvPr id="5" name="Oval 4">
            <a:extLst>
              <a:ext uri="{FF2B5EF4-FFF2-40B4-BE49-F238E27FC236}">
                <a16:creationId xmlns:a16="http://schemas.microsoft.com/office/drawing/2014/main" xmlns="" id="{B3EE2381-CA8B-35F3-297E-1F9020246635}"/>
              </a:ext>
            </a:extLst>
          </p:cNvPr>
          <p:cNvSpPr>
            <a:spLocks noChangeArrowheads="1"/>
          </p:cNvSpPr>
          <p:nvPr/>
        </p:nvSpPr>
        <p:spPr bwMode="auto">
          <a:xfrm>
            <a:off x="3733627" y="1861554"/>
            <a:ext cx="3633788" cy="3705226"/>
          </a:xfrm>
          <a:prstGeom prst="ellipse">
            <a:avLst/>
          </a:prstGeom>
          <a:gradFill rotWithShape="1">
            <a:gsLst>
              <a:gs pos="0">
                <a:schemeClr val="folHlink"/>
              </a:gs>
              <a:gs pos="100000">
                <a:schemeClr val="folHlink">
                  <a:gamma/>
                  <a:tint val="27451"/>
                  <a:invGamma/>
                </a:schemeClr>
              </a:gs>
            </a:gsLst>
            <a:lin ang="5400000" scaled="1"/>
          </a:gradFill>
          <a:ln>
            <a:noFill/>
          </a:ln>
          <a:effectLst/>
          <a:extLst>
            <a:ext uri="{91240B29-F687-4F45-9708-019B960494DF}">
              <a14:hiddenLine xmlns:a14="http://schemas.microsoft.com/office/drawing/2010/main" w="9525" algn="ctr">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grpSp>
        <p:nvGrpSpPr>
          <p:cNvPr id="14" name="Group 5">
            <a:extLst>
              <a:ext uri="{FF2B5EF4-FFF2-40B4-BE49-F238E27FC236}">
                <a16:creationId xmlns:a16="http://schemas.microsoft.com/office/drawing/2014/main" xmlns="" id="{4AF9F3BB-CD0C-0774-CECA-97037521C9F8}"/>
              </a:ext>
            </a:extLst>
          </p:cNvPr>
          <p:cNvGrpSpPr>
            <a:grpSpLocks/>
          </p:cNvGrpSpPr>
          <p:nvPr/>
        </p:nvGrpSpPr>
        <p:grpSpPr bwMode="auto">
          <a:xfrm>
            <a:off x="4624214" y="2787067"/>
            <a:ext cx="1852613" cy="1995488"/>
            <a:chOff x="2016" y="1920"/>
            <a:chExt cx="1680" cy="1680"/>
          </a:xfrm>
        </p:grpSpPr>
        <p:sp>
          <p:nvSpPr>
            <p:cNvPr id="75" name="Oval 6">
              <a:extLst>
                <a:ext uri="{FF2B5EF4-FFF2-40B4-BE49-F238E27FC236}">
                  <a16:creationId xmlns:a16="http://schemas.microsoft.com/office/drawing/2014/main" xmlns="" id="{B3AF2517-EBF1-82A9-A609-AE3B3263CC68}"/>
                </a:ext>
              </a:extLst>
            </p:cNvPr>
            <p:cNvSpPr>
              <a:spLocks noChangeArrowheads="1"/>
            </p:cNvSpPr>
            <p:nvPr/>
          </p:nvSpPr>
          <p:spPr bwMode="gray">
            <a:xfrm>
              <a:off x="2016" y="1920"/>
              <a:ext cx="1680" cy="1680"/>
            </a:xfrm>
            <a:prstGeom prst="ellipse">
              <a:avLst/>
            </a:prstGeom>
            <a:gradFill rotWithShape="1">
              <a:gsLst>
                <a:gs pos="0">
                  <a:srgbClr val="FF6600"/>
                </a:gs>
                <a:gs pos="100000">
                  <a:srgbClr val="742E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solidFill>
                  <a:schemeClr val="bg1"/>
                </a:solidFill>
                <a:latin typeface="Arial" panose="020B0604020202020204" pitchFamily="34" charset="0"/>
              </a:endParaRPr>
            </a:p>
          </p:txBody>
        </p:sp>
        <p:sp>
          <p:nvSpPr>
            <p:cNvPr id="76" name="Freeform 7">
              <a:extLst>
                <a:ext uri="{FF2B5EF4-FFF2-40B4-BE49-F238E27FC236}">
                  <a16:creationId xmlns:a16="http://schemas.microsoft.com/office/drawing/2014/main" xmlns="" id="{022131EC-2749-F59B-C0ED-F0BECE84D3F6}"/>
                </a:ext>
              </a:extLst>
            </p:cNvPr>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66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solidFill>
                  <a:schemeClr val="bg1"/>
                </a:solidFill>
              </a:endParaRPr>
            </a:p>
          </p:txBody>
        </p:sp>
      </p:grpSp>
      <p:sp>
        <p:nvSpPr>
          <p:cNvPr id="15" name="Text Box 8">
            <a:extLst>
              <a:ext uri="{FF2B5EF4-FFF2-40B4-BE49-F238E27FC236}">
                <a16:creationId xmlns:a16="http://schemas.microsoft.com/office/drawing/2014/main" xmlns="" id="{2FE2E3AF-8E53-28D5-281E-0AB9FAED3A8B}"/>
              </a:ext>
            </a:extLst>
          </p:cNvPr>
          <p:cNvSpPr txBox="1">
            <a:spLocks noChangeArrowheads="1"/>
          </p:cNvSpPr>
          <p:nvPr/>
        </p:nvSpPr>
        <p:spPr bwMode="gray">
          <a:xfrm>
            <a:off x="4982989" y="3571292"/>
            <a:ext cx="1209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b="1">
                <a:solidFill>
                  <a:schemeClr val="bg1"/>
                </a:solidFill>
                <a:effectLst>
                  <a:outerShdw blurRad="38100" dist="38100" dir="2700000" algn="tl">
                    <a:srgbClr val="C0C0C0"/>
                  </a:outerShdw>
                </a:effectLst>
              </a:rPr>
              <a:t>Kí hiệu</a:t>
            </a:r>
          </a:p>
        </p:txBody>
      </p:sp>
      <p:grpSp>
        <p:nvGrpSpPr>
          <p:cNvPr id="16" name="Group 9">
            <a:extLst>
              <a:ext uri="{FF2B5EF4-FFF2-40B4-BE49-F238E27FC236}">
                <a16:creationId xmlns:a16="http://schemas.microsoft.com/office/drawing/2014/main" xmlns="" id="{A72F7EB1-CADA-6958-A7E9-6300AB14FBEE}"/>
              </a:ext>
            </a:extLst>
          </p:cNvPr>
          <p:cNvGrpSpPr>
            <a:grpSpLocks/>
          </p:cNvGrpSpPr>
          <p:nvPr/>
        </p:nvGrpSpPr>
        <p:grpSpPr bwMode="auto">
          <a:xfrm>
            <a:off x="5173489" y="1504366"/>
            <a:ext cx="617538" cy="615950"/>
            <a:chOff x="2640" y="1088"/>
            <a:chExt cx="432" cy="415"/>
          </a:xfrm>
        </p:grpSpPr>
        <p:grpSp>
          <p:nvGrpSpPr>
            <p:cNvPr id="71" name="Group 10">
              <a:extLst>
                <a:ext uri="{FF2B5EF4-FFF2-40B4-BE49-F238E27FC236}">
                  <a16:creationId xmlns:a16="http://schemas.microsoft.com/office/drawing/2014/main" xmlns="" id="{52174EAF-BBE1-D9FF-AF34-0E5BC75B9D2C}"/>
                </a:ext>
              </a:extLst>
            </p:cNvPr>
            <p:cNvGrpSpPr>
              <a:grpSpLocks/>
            </p:cNvGrpSpPr>
            <p:nvPr/>
          </p:nvGrpSpPr>
          <p:grpSpPr bwMode="auto">
            <a:xfrm>
              <a:off x="2640" y="1088"/>
              <a:ext cx="432" cy="415"/>
              <a:chOff x="2016" y="1920"/>
              <a:chExt cx="1680" cy="1680"/>
            </a:xfrm>
          </p:grpSpPr>
          <p:sp>
            <p:nvSpPr>
              <p:cNvPr id="73" name="Oval 11">
                <a:extLst>
                  <a:ext uri="{FF2B5EF4-FFF2-40B4-BE49-F238E27FC236}">
                    <a16:creationId xmlns:a16="http://schemas.microsoft.com/office/drawing/2014/main" xmlns="" id="{34C52F7C-8431-9275-CB9F-E3D0154AA982}"/>
                  </a:ext>
                </a:extLst>
              </p:cNvPr>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42353"/>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74" name="Freeform 12">
                <a:extLst>
                  <a:ext uri="{FF2B5EF4-FFF2-40B4-BE49-F238E27FC236}">
                    <a16:creationId xmlns:a16="http://schemas.microsoft.com/office/drawing/2014/main" xmlns="" id="{7D34509D-02BF-7A50-275E-B9CFD9D3C594}"/>
                  </a:ext>
                </a:extLst>
              </p:cNvPr>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solidFill>
                    <a:schemeClr val="bg1"/>
                  </a:solidFill>
                </a:endParaRPr>
              </a:p>
            </p:txBody>
          </p:sp>
        </p:grpSp>
        <p:sp>
          <p:nvSpPr>
            <p:cNvPr id="72" name="Text Box 13">
              <a:extLst>
                <a:ext uri="{FF2B5EF4-FFF2-40B4-BE49-F238E27FC236}">
                  <a16:creationId xmlns:a16="http://schemas.microsoft.com/office/drawing/2014/main" xmlns="" id="{1165AEC2-32DC-49A9-1545-473FFF9B1C3B}"/>
                </a:ext>
              </a:extLst>
            </p:cNvPr>
            <p:cNvSpPr txBox="1">
              <a:spLocks noChangeArrowheads="1"/>
            </p:cNvSpPr>
            <p:nvPr/>
          </p:nvSpPr>
          <p:spPr bwMode="gray">
            <a:xfrm>
              <a:off x="2707" y="1110"/>
              <a:ext cx="316"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b="1">
                  <a:solidFill>
                    <a:schemeClr val="bg1"/>
                  </a:solidFill>
                  <a:effectLst>
                    <a:outerShdw blurRad="38100" dist="38100" dir="2700000" algn="tl">
                      <a:srgbClr val="C0C0C0"/>
                    </a:outerShdw>
                  </a:effectLst>
                  <a:latin typeface="Verdana" panose="020B0604030504040204" pitchFamily="34" charset="0"/>
                </a:rPr>
                <a:t>×</a:t>
              </a:r>
            </a:p>
          </p:txBody>
        </p:sp>
      </p:grpSp>
      <p:grpSp>
        <p:nvGrpSpPr>
          <p:cNvPr id="17" name="Group 14">
            <a:extLst>
              <a:ext uri="{FF2B5EF4-FFF2-40B4-BE49-F238E27FC236}">
                <a16:creationId xmlns:a16="http://schemas.microsoft.com/office/drawing/2014/main" xmlns="" id="{C2D5990E-BE9E-A75D-34E7-6A8E5E5AAB42}"/>
              </a:ext>
            </a:extLst>
          </p:cNvPr>
          <p:cNvGrpSpPr>
            <a:grpSpLocks/>
          </p:cNvGrpSpPr>
          <p:nvPr/>
        </p:nvGrpSpPr>
        <p:grpSpPr bwMode="auto">
          <a:xfrm>
            <a:off x="4595639" y="4603167"/>
            <a:ext cx="287338" cy="261938"/>
            <a:chOff x="2236" y="3191"/>
            <a:chExt cx="201" cy="176"/>
          </a:xfrm>
        </p:grpSpPr>
        <p:sp>
          <p:nvSpPr>
            <p:cNvPr id="69" name="Oval 15">
              <a:extLst>
                <a:ext uri="{FF2B5EF4-FFF2-40B4-BE49-F238E27FC236}">
                  <a16:creationId xmlns:a16="http://schemas.microsoft.com/office/drawing/2014/main" xmlns="" id="{6BC85BE3-0E10-C33F-C7EA-11210ECEDA6C}"/>
                </a:ext>
              </a:extLst>
            </p:cNvPr>
            <p:cNvSpPr>
              <a:spLocks noChangeArrowheads="1"/>
            </p:cNvSpPr>
            <p:nvPr/>
          </p:nvSpPr>
          <p:spPr bwMode="gray">
            <a:xfrm rot="18227093">
              <a:off x="2237" y="3284"/>
              <a:ext cx="82"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70" name="Oval 16">
              <a:extLst>
                <a:ext uri="{FF2B5EF4-FFF2-40B4-BE49-F238E27FC236}">
                  <a16:creationId xmlns:a16="http://schemas.microsoft.com/office/drawing/2014/main" xmlns="" id="{330A3A3B-879B-DECD-F5A6-D4D46FC6F107}"/>
                </a:ext>
              </a:extLst>
            </p:cNvPr>
            <p:cNvSpPr>
              <a:spLocks noChangeArrowheads="1"/>
            </p:cNvSpPr>
            <p:nvPr/>
          </p:nvSpPr>
          <p:spPr bwMode="gray">
            <a:xfrm rot="18227093">
              <a:off x="2353" y="3190"/>
              <a:ext cx="82"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grpSp>
      <p:grpSp>
        <p:nvGrpSpPr>
          <p:cNvPr id="18" name="Group 17">
            <a:extLst>
              <a:ext uri="{FF2B5EF4-FFF2-40B4-BE49-F238E27FC236}">
                <a16:creationId xmlns:a16="http://schemas.microsoft.com/office/drawing/2014/main" xmlns="" id="{997E9A06-B0F6-593D-4FE9-90D7984517B7}"/>
              </a:ext>
            </a:extLst>
          </p:cNvPr>
          <p:cNvGrpSpPr>
            <a:grpSpLocks/>
          </p:cNvGrpSpPr>
          <p:nvPr/>
        </p:nvGrpSpPr>
        <p:grpSpPr bwMode="auto">
          <a:xfrm>
            <a:off x="4006677" y="4849230"/>
            <a:ext cx="617538" cy="642938"/>
            <a:chOff x="1824" y="3357"/>
            <a:chExt cx="432" cy="432"/>
          </a:xfrm>
        </p:grpSpPr>
        <p:grpSp>
          <p:nvGrpSpPr>
            <p:cNvPr id="65" name="Group 18">
              <a:extLst>
                <a:ext uri="{FF2B5EF4-FFF2-40B4-BE49-F238E27FC236}">
                  <a16:creationId xmlns:a16="http://schemas.microsoft.com/office/drawing/2014/main" xmlns="" id="{EF077BAE-C91A-2B78-AA56-3B3C09912C99}"/>
                </a:ext>
              </a:extLst>
            </p:cNvPr>
            <p:cNvGrpSpPr>
              <a:grpSpLocks/>
            </p:cNvGrpSpPr>
            <p:nvPr/>
          </p:nvGrpSpPr>
          <p:grpSpPr bwMode="auto">
            <a:xfrm>
              <a:off x="1824" y="3357"/>
              <a:ext cx="432" cy="432"/>
              <a:chOff x="2016" y="1920"/>
              <a:chExt cx="1680" cy="1680"/>
            </a:xfrm>
          </p:grpSpPr>
          <p:sp>
            <p:nvSpPr>
              <p:cNvPr id="67" name="Oval 19">
                <a:extLst>
                  <a:ext uri="{FF2B5EF4-FFF2-40B4-BE49-F238E27FC236}">
                    <a16:creationId xmlns:a16="http://schemas.microsoft.com/office/drawing/2014/main" xmlns="" id="{51DB2C02-12BD-2474-DE6A-9D604EA8166C}"/>
                  </a:ext>
                </a:extLst>
              </p:cNvPr>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68" name="Freeform 20">
                <a:extLst>
                  <a:ext uri="{FF2B5EF4-FFF2-40B4-BE49-F238E27FC236}">
                    <a16:creationId xmlns:a16="http://schemas.microsoft.com/office/drawing/2014/main" xmlns="" id="{F6866A84-5E41-F5CA-85C4-6F33C8B76D68}"/>
                  </a:ext>
                </a:extLst>
              </p:cNvPr>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solidFill>
                    <a:schemeClr val="bg1"/>
                  </a:solidFill>
                </a:endParaRPr>
              </a:p>
            </p:txBody>
          </p:sp>
        </p:grpSp>
        <p:sp>
          <p:nvSpPr>
            <p:cNvPr id="66" name="Text Box 21">
              <a:extLst>
                <a:ext uri="{FF2B5EF4-FFF2-40B4-BE49-F238E27FC236}">
                  <a16:creationId xmlns:a16="http://schemas.microsoft.com/office/drawing/2014/main" xmlns="" id="{2E1D983B-AA48-BDDE-1549-371C736836CF}"/>
                </a:ext>
              </a:extLst>
            </p:cNvPr>
            <p:cNvSpPr txBox="1">
              <a:spLocks noChangeArrowheads="1"/>
            </p:cNvSpPr>
            <p:nvPr/>
          </p:nvSpPr>
          <p:spPr bwMode="gray">
            <a:xfrm>
              <a:off x="1845" y="3393"/>
              <a:ext cx="37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b="1">
                  <a:effectLst>
                    <a:outerShdw blurRad="38100" dist="38100" dir="2700000" algn="tl">
                      <a:srgbClr val="C0C0C0"/>
                    </a:outerShdw>
                  </a:effectLst>
                  <a:latin typeface="Verdana" panose="020B0604030504040204" pitchFamily="34" charset="0"/>
                </a:rPr>
                <a:t>F</a:t>
              </a:r>
              <a:r>
                <a:rPr lang="en-US" sz="2400" b="1" baseline="-25000">
                  <a:effectLst>
                    <a:outerShdw blurRad="38100" dist="38100" dir="2700000" algn="tl">
                      <a:srgbClr val="C0C0C0"/>
                    </a:outerShdw>
                  </a:effectLst>
                  <a:latin typeface="Verdana" panose="020B0604030504040204" pitchFamily="34" charset="0"/>
                </a:rPr>
                <a:t>n</a:t>
              </a:r>
              <a:endParaRPr lang="en-US" sz="2400" b="1">
                <a:effectLst>
                  <a:outerShdw blurRad="38100" dist="38100" dir="2700000" algn="tl">
                    <a:srgbClr val="C0C0C0"/>
                  </a:outerShdw>
                </a:effectLst>
                <a:latin typeface="Verdana" panose="020B0604030504040204" pitchFamily="34" charset="0"/>
              </a:endParaRPr>
            </a:p>
          </p:txBody>
        </p:sp>
      </p:grpSp>
      <p:grpSp>
        <p:nvGrpSpPr>
          <p:cNvPr id="19" name="Group 22">
            <a:extLst>
              <a:ext uri="{FF2B5EF4-FFF2-40B4-BE49-F238E27FC236}">
                <a16:creationId xmlns:a16="http://schemas.microsoft.com/office/drawing/2014/main" xmlns="" id="{4C257086-B240-3E57-50CA-215826CA45DE}"/>
              </a:ext>
            </a:extLst>
          </p:cNvPr>
          <p:cNvGrpSpPr>
            <a:grpSpLocks/>
          </p:cNvGrpSpPr>
          <p:nvPr/>
        </p:nvGrpSpPr>
        <p:grpSpPr bwMode="auto">
          <a:xfrm>
            <a:off x="7027690" y="2787067"/>
            <a:ext cx="614363" cy="649288"/>
            <a:chOff x="3938" y="1968"/>
            <a:chExt cx="430" cy="437"/>
          </a:xfrm>
        </p:grpSpPr>
        <p:grpSp>
          <p:nvGrpSpPr>
            <p:cNvPr id="61" name="Group 23">
              <a:extLst>
                <a:ext uri="{FF2B5EF4-FFF2-40B4-BE49-F238E27FC236}">
                  <a16:creationId xmlns:a16="http://schemas.microsoft.com/office/drawing/2014/main" xmlns="" id="{0C1B6506-60A2-B0C6-416E-D341B5F17C30}"/>
                </a:ext>
              </a:extLst>
            </p:cNvPr>
            <p:cNvGrpSpPr>
              <a:grpSpLocks/>
            </p:cNvGrpSpPr>
            <p:nvPr/>
          </p:nvGrpSpPr>
          <p:grpSpPr bwMode="auto">
            <a:xfrm>
              <a:off x="3938" y="1968"/>
              <a:ext cx="430" cy="437"/>
              <a:chOff x="2016" y="1920"/>
              <a:chExt cx="1680" cy="1680"/>
            </a:xfrm>
          </p:grpSpPr>
          <p:sp>
            <p:nvSpPr>
              <p:cNvPr id="63" name="Oval 24">
                <a:extLst>
                  <a:ext uri="{FF2B5EF4-FFF2-40B4-BE49-F238E27FC236}">
                    <a16:creationId xmlns:a16="http://schemas.microsoft.com/office/drawing/2014/main" xmlns="" id="{CDC820DA-8F74-4BA8-B640-827770EF78B1}"/>
                  </a:ext>
                </a:extLst>
              </p:cNvPr>
              <p:cNvSpPr>
                <a:spLocks noChangeArrowheads="1"/>
              </p:cNvSpPr>
              <p:nvPr/>
            </p:nvSpPr>
            <p:spPr bwMode="gray">
              <a:xfrm>
                <a:off x="2016" y="1920"/>
                <a:ext cx="1680" cy="1680"/>
              </a:xfrm>
              <a:prstGeom prst="ellipse">
                <a:avLst/>
              </a:prstGeom>
              <a:gradFill rotWithShape="1">
                <a:gsLst>
                  <a:gs pos="0">
                    <a:schemeClr val="hlink"/>
                  </a:gs>
                  <a:gs pos="100000">
                    <a:schemeClr val="hlink">
                      <a:gamma/>
                      <a:tint val="57647"/>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64" name="Freeform 25">
                <a:extLst>
                  <a:ext uri="{FF2B5EF4-FFF2-40B4-BE49-F238E27FC236}">
                    <a16:creationId xmlns:a16="http://schemas.microsoft.com/office/drawing/2014/main" xmlns="" id="{4C9E415E-9774-B39B-7BFC-3BC3D105ECA4}"/>
                  </a:ext>
                </a:extLst>
              </p:cNvPr>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solidFill>
                    <a:schemeClr val="bg1"/>
                  </a:solidFill>
                </a:endParaRPr>
              </a:p>
            </p:txBody>
          </p:sp>
        </p:grpSp>
        <p:sp>
          <p:nvSpPr>
            <p:cNvPr id="62" name="Text Box 26">
              <a:extLst>
                <a:ext uri="{FF2B5EF4-FFF2-40B4-BE49-F238E27FC236}">
                  <a16:creationId xmlns:a16="http://schemas.microsoft.com/office/drawing/2014/main" xmlns="" id="{6A70C2CA-A568-DA82-C428-2F1844393736}"/>
                </a:ext>
              </a:extLst>
            </p:cNvPr>
            <p:cNvSpPr txBox="1">
              <a:spLocks noChangeArrowheads="1"/>
            </p:cNvSpPr>
            <p:nvPr/>
          </p:nvSpPr>
          <p:spPr bwMode="gray">
            <a:xfrm>
              <a:off x="3995" y="2028"/>
              <a:ext cx="304"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b="1">
                  <a:solidFill>
                    <a:schemeClr val="bg1"/>
                  </a:solidFill>
                  <a:effectLst>
                    <a:outerShdw blurRad="38100" dist="38100" dir="2700000" algn="tl">
                      <a:srgbClr val="C0C0C0"/>
                    </a:outerShdw>
                  </a:effectLst>
                  <a:latin typeface="Verdana" panose="020B0604030504040204" pitchFamily="34" charset="0"/>
                </a:rPr>
                <a:t>G</a:t>
              </a:r>
            </a:p>
          </p:txBody>
        </p:sp>
      </p:grpSp>
      <p:grpSp>
        <p:nvGrpSpPr>
          <p:cNvPr id="20" name="Group 27">
            <a:extLst>
              <a:ext uri="{FF2B5EF4-FFF2-40B4-BE49-F238E27FC236}">
                <a16:creationId xmlns:a16="http://schemas.microsoft.com/office/drawing/2014/main" xmlns="" id="{5CA9EC0C-53B2-D384-3173-A7B3DDDEE5A5}"/>
              </a:ext>
            </a:extLst>
          </p:cNvPr>
          <p:cNvGrpSpPr>
            <a:grpSpLocks/>
          </p:cNvGrpSpPr>
          <p:nvPr/>
        </p:nvGrpSpPr>
        <p:grpSpPr bwMode="auto">
          <a:xfrm>
            <a:off x="6476827" y="4853992"/>
            <a:ext cx="587375" cy="582613"/>
            <a:chOff x="3552" y="3339"/>
            <a:chExt cx="412" cy="392"/>
          </a:xfrm>
        </p:grpSpPr>
        <p:grpSp>
          <p:nvGrpSpPr>
            <p:cNvPr id="57" name="Group 28">
              <a:extLst>
                <a:ext uri="{FF2B5EF4-FFF2-40B4-BE49-F238E27FC236}">
                  <a16:creationId xmlns:a16="http://schemas.microsoft.com/office/drawing/2014/main" xmlns="" id="{0EF52BC3-992A-1283-431D-2046703336D3}"/>
                </a:ext>
              </a:extLst>
            </p:cNvPr>
            <p:cNvGrpSpPr>
              <a:grpSpLocks/>
            </p:cNvGrpSpPr>
            <p:nvPr/>
          </p:nvGrpSpPr>
          <p:grpSpPr bwMode="auto">
            <a:xfrm>
              <a:off x="3552" y="3339"/>
              <a:ext cx="412" cy="392"/>
              <a:chOff x="2016" y="1920"/>
              <a:chExt cx="1680" cy="1680"/>
            </a:xfrm>
          </p:grpSpPr>
          <p:sp>
            <p:nvSpPr>
              <p:cNvPr id="59" name="Oval 29">
                <a:extLst>
                  <a:ext uri="{FF2B5EF4-FFF2-40B4-BE49-F238E27FC236}">
                    <a16:creationId xmlns:a16="http://schemas.microsoft.com/office/drawing/2014/main" xmlns="" id="{384A4075-FD04-E885-9CB4-CBD2AE54BA65}"/>
                  </a:ext>
                </a:extLst>
              </p:cNvPr>
              <p:cNvSpPr>
                <a:spLocks noChangeArrowheads="1"/>
              </p:cNvSpPr>
              <p:nvPr/>
            </p:nvSpPr>
            <p:spPr bwMode="gray">
              <a:xfrm>
                <a:off x="2016" y="1920"/>
                <a:ext cx="1680" cy="1680"/>
              </a:xfrm>
              <a:prstGeom prst="ellipse">
                <a:avLst/>
              </a:prstGeom>
              <a:gradFill rotWithShape="1">
                <a:gsLst>
                  <a:gs pos="0">
                    <a:schemeClr val="bg2"/>
                  </a:gs>
                  <a:gs pos="100000">
                    <a:schemeClr val="bg2">
                      <a:gamma/>
                      <a:shade val="45490"/>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60" name="Freeform 30">
                <a:extLst>
                  <a:ext uri="{FF2B5EF4-FFF2-40B4-BE49-F238E27FC236}">
                    <a16:creationId xmlns:a16="http://schemas.microsoft.com/office/drawing/2014/main" xmlns="" id="{0F36784E-2C6D-991C-B3FC-8BC3CBB706E8}"/>
                  </a:ext>
                </a:extLst>
              </p:cNvPr>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solidFill>
                    <a:schemeClr val="bg1"/>
                  </a:solidFill>
                </a:endParaRPr>
              </a:p>
            </p:txBody>
          </p:sp>
        </p:grpSp>
        <p:sp>
          <p:nvSpPr>
            <p:cNvPr id="58" name="Text Box 31">
              <a:extLst>
                <a:ext uri="{FF2B5EF4-FFF2-40B4-BE49-F238E27FC236}">
                  <a16:creationId xmlns:a16="http://schemas.microsoft.com/office/drawing/2014/main" xmlns="" id="{2A1420CD-3328-499A-57C0-4FAF474C90B4}"/>
                </a:ext>
              </a:extLst>
            </p:cNvPr>
            <p:cNvSpPr txBox="1">
              <a:spLocks noChangeArrowheads="1"/>
            </p:cNvSpPr>
            <p:nvPr/>
          </p:nvSpPr>
          <p:spPr bwMode="gray">
            <a:xfrm>
              <a:off x="3629" y="3359"/>
              <a:ext cx="27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b="1">
                  <a:effectLst>
                    <a:outerShdw blurRad="38100" dist="38100" dir="2700000" algn="tl">
                      <a:srgbClr val="C0C0C0"/>
                    </a:outerShdw>
                  </a:effectLst>
                  <a:latin typeface="Verdana" panose="020B0604030504040204" pitchFamily="34" charset="0"/>
                </a:rPr>
                <a:t>F</a:t>
              </a:r>
            </a:p>
          </p:txBody>
        </p:sp>
      </p:grpSp>
      <p:grpSp>
        <p:nvGrpSpPr>
          <p:cNvPr id="21" name="Group 32">
            <a:extLst>
              <a:ext uri="{FF2B5EF4-FFF2-40B4-BE49-F238E27FC236}">
                <a16:creationId xmlns:a16="http://schemas.microsoft.com/office/drawing/2014/main" xmlns="" id="{9D3FEEB7-6E81-8720-2F58-2488C9197AB6}"/>
              </a:ext>
            </a:extLst>
          </p:cNvPr>
          <p:cNvGrpSpPr>
            <a:grpSpLocks/>
          </p:cNvGrpSpPr>
          <p:nvPr/>
        </p:nvGrpSpPr>
        <p:grpSpPr bwMode="auto">
          <a:xfrm>
            <a:off x="3527252" y="2787067"/>
            <a:ext cx="617538" cy="641350"/>
            <a:chOff x="1488" y="1968"/>
            <a:chExt cx="432" cy="432"/>
          </a:xfrm>
        </p:grpSpPr>
        <p:grpSp>
          <p:nvGrpSpPr>
            <p:cNvPr id="53" name="Group 33">
              <a:extLst>
                <a:ext uri="{FF2B5EF4-FFF2-40B4-BE49-F238E27FC236}">
                  <a16:creationId xmlns:a16="http://schemas.microsoft.com/office/drawing/2014/main" xmlns="" id="{E0C3BB1F-A62D-6F2E-D102-74144E7DF861}"/>
                </a:ext>
              </a:extLst>
            </p:cNvPr>
            <p:cNvGrpSpPr>
              <a:grpSpLocks/>
            </p:cNvGrpSpPr>
            <p:nvPr/>
          </p:nvGrpSpPr>
          <p:grpSpPr bwMode="auto">
            <a:xfrm>
              <a:off x="1488" y="1968"/>
              <a:ext cx="432" cy="432"/>
              <a:chOff x="2016" y="1920"/>
              <a:chExt cx="1680" cy="1680"/>
            </a:xfrm>
          </p:grpSpPr>
          <p:sp>
            <p:nvSpPr>
              <p:cNvPr id="55" name="Oval 34">
                <a:extLst>
                  <a:ext uri="{FF2B5EF4-FFF2-40B4-BE49-F238E27FC236}">
                    <a16:creationId xmlns:a16="http://schemas.microsoft.com/office/drawing/2014/main" xmlns="" id="{14AC6B7E-CCDF-F4A1-DCAC-1AE8E9CC3800}"/>
                  </a:ext>
                </a:extLst>
              </p:cNvPr>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45490"/>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56" name="Freeform 35">
                <a:extLst>
                  <a:ext uri="{FF2B5EF4-FFF2-40B4-BE49-F238E27FC236}">
                    <a16:creationId xmlns:a16="http://schemas.microsoft.com/office/drawing/2014/main" xmlns="" id="{079B8939-7225-DBC5-AF2A-D0065804572F}"/>
                  </a:ext>
                </a:extLst>
              </p:cNvPr>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solidFill>
                    <a:schemeClr val="bg1"/>
                  </a:solidFill>
                </a:endParaRPr>
              </a:p>
            </p:txBody>
          </p:sp>
        </p:grpSp>
        <p:sp>
          <p:nvSpPr>
            <p:cNvPr id="54" name="Text Box 36">
              <a:extLst>
                <a:ext uri="{FF2B5EF4-FFF2-40B4-BE49-F238E27FC236}">
                  <a16:creationId xmlns:a16="http://schemas.microsoft.com/office/drawing/2014/main" xmlns="" id="{6E76E9CE-2BC8-9846-A517-17BB37851814}"/>
                </a:ext>
              </a:extLst>
            </p:cNvPr>
            <p:cNvSpPr txBox="1">
              <a:spLocks noChangeArrowheads="1"/>
            </p:cNvSpPr>
            <p:nvPr/>
          </p:nvSpPr>
          <p:spPr bwMode="gray">
            <a:xfrm>
              <a:off x="1566" y="2016"/>
              <a:ext cx="29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b="1">
                  <a:solidFill>
                    <a:schemeClr val="bg1"/>
                  </a:solidFill>
                  <a:effectLst>
                    <a:outerShdw blurRad="38100" dist="38100" dir="2700000" algn="tl">
                      <a:srgbClr val="C0C0C0"/>
                    </a:outerShdw>
                  </a:effectLst>
                  <a:latin typeface="Verdana" panose="020B0604030504040204" pitchFamily="34" charset="0"/>
                </a:rPr>
                <a:t>P</a:t>
              </a:r>
            </a:p>
          </p:txBody>
        </p:sp>
      </p:grpSp>
      <p:sp>
        <p:nvSpPr>
          <p:cNvPr id="23" name="Oval 37">
            <a:extLst>
              <a:ext uri="{FF2B5EF4-FFF2-40B4-BE49-F238E27FC236}">
                <a16:creationId xmlns:a16="http://schemas.microsoft.com/office/drawing/2014/main" xmlns="" id="{1DC025D5-9AA0-0180-A0FF-9D88DB67E453}"/>
              </a:ext>
            </a:extLst>
          </p:cNvPr>
          <p:cNvSpPr>
            <a:spLocks noChangeArrowheads="1"/>
          </p:cNvSpPr>
          <p:nvPr/>
        </p:nvSpPr>
        <p:spPr bwMode="gray">
          <a:xfrm rot="18227093">
            <a:off x="6408565" y="4709530"/>
            <a:ext cx="122238" cy="125413"/>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26" name="Oval 38">
            <a:extLst>
              <a:ext uri="{FF2B5EF4-FFF2-40B4-BE49-F238E27FC236}">
                <a16:creationId xmlns:a16="http://schemas.microsoft.com/office/drawing/2014/main" xmlns="" id="{97F0276E-49EE-FBAE-2FD8-09284627639D}"/>
              </a:ext>
            </a:extLst>
          </p:cNvPr>
          <p:cNvSpPr>
            <a:spLocks noChangeArrowheads="1"/>
          </p:cNvSpPr>
          <p:nvPr/>
        </p:nvSpPr>
        <p:spPr bwMode="gray">
          <a:xfrm rot="18227093">
            <a:off x="6272040" y="4568242"/>
            <a:ext cx="120650" cy="123825"/>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grpSp>
        <p:nvGrpSpPr>
          <p:cNvPr id="30" name="Group 39">
            <a:extLst>
              <a:ext uri="{FF2B5EF4-FFF2-40B4-BE49-F238E27FC236}">
                <a16:creationId xmlns:a16="http://schemas.microsoft.com/office/drawing/2014/main" xmlns="" id="{997AC6D4-AFF6-7386-ABF0-5DD61DABF98D}"/>
              </a:ext>
            </a:extLst>
          </p:cNvPr>
          <p:cNvGrpSpPr>
            <a:grpSpLocks/>
          </p:cNvGrpSpPr>
          <p:nvPr/>
        </p:nvGrpSpPr>
        <p:grpSpPr bwMode="auto">
          <a:xfrm>
            <a:off x="4213052" y="3215692"/>
            <a:ext cx="330200" cy="192088"/>
            <a:chOff x="2016" y="2304"/>
            <a:chExt cx="231" cy="130"/>
          </a:xfrm>
        </p:grpSpPr>
        <p:sp>
          <p:nvSpPr>
            <p:cNvPr id="51" name="Oval 40">
              <a:extLst>
                <a:ext uri="{FF2B5EF4-FFF2-40B4-BE49-F238E27FC236}">
                  <a16:creationId xmlns:a16="http://schemas.microsoft.com/office/drawing/2014/main" xmlns="" id="{2A35586C-6C85-AD63-A01E-B0CBBB491E08}"/>
                </a:ext>
              </a:extLst>
            </p:cNvPr>
            <p:cNvSpPr>
              <a:spLocks noChangeArrowheads="1"/>
            </p:cNvSpPr>
            <p:nvPr/>
          </p:nvSpPr>
          <p:spPr bwMode="gray">
            <a:xfrm rot="18227093">
              <a:off x="2017" y="2303"/>
              <a:ext cx="82" cy="87"/>
            </a:xfrm>
            <a:prstGeom prst="ellipse">
              <a:avLst/>
            </a:prstGeom>
            <a:gradFill rotWithShape="1">
              <a:gsLst>
                <a:gs pos="0">
                  <a:schemeClr val="accent1"/>
                </a:gs>
                <a:gs pos="100000">
                  <a:schemeClr val="accent1">
                    <a:gamma/>
                    <a:shade val="5764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52" name="Oval 41">
              <a:extLst>
                <a:ext uri="{FF2B5EF4-FFF2-40B4-BE49-F238E27FC236}">
                  <a16:creationId xmlns:a16="http://schemas.microsoft.com/office/drawing/2014/main" xmlns="" id="{50213F7F-4D22-C314-CF97-C4A2916CBD3B}"/>
                </a:ext>
              </a:extLst>
            </p:cNvPr>
            <p:cNvSpPr>
              <a:spLocks noChangeArrowheads="1"/>
            </p:cNvSpPr>
            <p:nvPr/>
          </p:nvSpPr>
          <p:spPr bwMode="gray">
            <a:xfrm rot="18227093">
              <a:off x="2163" y="2351"/>
              <a:ext cx="82" cy="87"/>
            </a:xfrm>
            <a:prstGeom prst="ellipse">
              <a:avLst/>
            </a:prstGeom>
            <a:gradFill rotWithShape="1">
              <a:gsLst>
                <a:gs pos="0">
                  <a:schemeClr val="accent1"/>
                </a:gs>
                <a:gs pos="100000">
                  <a:schemeClr val="accent1">
                    <a:gamma/>
                    <a:shade val="4862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grpSp>
      <p:grpSp>
        <p:nvGrpSpPr>
          <p:cNvPr id="31" name="Group 42">
            <a:extLst>
              <a:ext uri="{FF2B5EF4-FFF2-40B4-BE49-F238E27FC236}">
                <a16:creationId xmlns:a16="http://schemas.microsoft.com/office/drawing/2014/main" xmlns="" id="{72E862D3-5096-6CE1-E8FD-40AFBBF61330}"/>
              </a:ext>
            </a:extLst>
          </p:cNvPr>
          <p:cNvGrpSpPr>
            <a:grpSpLocks/>
          </p:cNvGrpSpPr>
          <p:nvPr/>
        </p:nvGrpSpPr>
        <p:grpSpPr bwMode="auto">
          <a:xfrm>
            <a:off x="5448127" y="2258429"/>
            <a:ext cx="123825" cy="385763"/>
            <a:chOff x="2832" y="1612"/>
            <a:chExt cx="87" cy="260"/>
          </a:xfrm>
        </p:grpSpPr>
        <p:sp>
          <p:nvSpPr>
            <p:cNvPr id="49" name="Oval 43">
              <a:extLst>
                <a:ext uri="{FF2B5EF4-FFF2-40B4-BE49-F238E27FC236}">
                  <a16:creationId xmlns:a16="http://schemas.microsoft.com/office/drawing/2014/main" xmlns="" id="{5729606D-FABE-62E1-8BBF-C126830F543C}"/>
                </a:ext>
              </a:extLst>
            </p:cNvPr>
            <p:cNvSpPr>
              <a:spLocks noChangeArrowheads="1"/>
            </p:cNvSpPr>
            <p:nvPr/>
          </p:nvSpPr>
          <p:spPr bwMode="gray">
            <a:xfrm rot="18227093">
              <a:off x="2833" y="1611"/>
              <a:ext cx="82" cy="87"/>
            </a:xfrm>
            <a:prstGeom prst="ellipse">
              <a:avLst/>
            </a:prstGeom>
            <a:gradFill rotWithShape="1">
              <a:gsLst>
                <a:gs pos="0">
                  <a:schemeClr val="accent2"/>
                </a:gs>
                <a:gs pos="100000">
                  <a:schemeClr val="accent2">
                    <a:gamma/>
                    <a:shade val="45490"/>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50" name="Oval 44">
              <a:extLst>
                <a:ext uri="{FF2B5EF4-FFF2-40B4-BE49-F238E27FC236}">
                  <a16:creationId xmlns:a16="http://schemas.microsoft.com/office/drawing/2014/main" xmlns="" id="{2C2F92A3-1F8F-6933-2437-DD11DA6EB105}"/>
                </a:ext>
              </a:extLst>
            </p:cNvPr>
            <p:cNvSpPr>
              <a:spLocks noChangeArrowheads="1"/>
            </p:cNvSpPr>
            <p:nvPr/>
          </p:nvSpPr>
          <p:spPr bwMode="gray">
            <a:xfrm rot="18227093">
              <a:off x="2833" y="1787"/>
              <a:ext cx="82" cy="87"/>
            </a:xfrm>
            <a:prstGeom prst="ellipse">
              <a:avLst/>
            </a:prstGeom>
            <a:gradFill rotWithShape="1">
              <a:gsLst>
                <a:gs pos="0">
                  <a:schemeClr val="accent2"/>
                </a:gs>
                <a:gs pos="100000">
                  <a:schemeClr val="accent2">
                    <a:gamma/>
                    <a:shade val="4862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grpSp>
      <p:sp>
        <p:nvSpPr>
          <p:cNvPr id="37" name="Oval 45">
            <a:extLst>
              <a:ext uri="{FF2B5EF4-FFF2-40B4-BE49-F238E27FC236}">
                <a16:creationId xmlns:a16="http://schemas.microsoft.com/office/drawing/2014/main" xmlns="" id="{5386E262-4BDC-C9A6-F292-85A092CD69A2}"/>
              </a:ext>
            </a:extLst>
          </p:cNvPr>
          <p:cNvSpPr>
            <a:spLocks noChangeArrowheads="1"/>
          </p:cNvSpPr>
          <p:nvPr/>
        </p:nvSpPr>
        <p:spPr bwMode="gray">
          <a:xfrm rot="18227093">
            <a:off x="6768927" y="3239504"/>
            <a:ext cx="122238" cy="125413"/>
          </a:xfrm>
          <a:prstGeom prst="ellipse">
            <a:avLst/>
          </a:prstGeom>
          <a:gradFill rotWithShape="1">
            <a:gsLst>
              <a:gs pos="0">
                <a:schemeClr val="hlink">
                  <a:gamma/>
                  <a:tint val="75686"/>
                  <a:invGamma/>
                </a:schemeClr>
              </a:gs>
              <a:gs pos="100000">
                <a:schemeClr val="hlink"/>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38" name="Oval 46">
            <a:extLst>
              <a:ext uri="{FF2B5EF4-FFF2-40B4-BE49-F238E27FC236}">
                <a16:creationId xmlns:a16="http://schemas.microsoft.com/office/drawing/2014/main" xmlns="" id="{94E87C49-7717-5C90-D92B-F70A5FBDF911}"/>
              </a:ext>
            </a:extLst>
          </p:cNvPr>
          <p:cNvSpPr>
            <a:spLocks noChangeArrowheads="1"/>
          </p:cNvSpPr>
          <p:nvPr/>
        </p:nvSpPr>
        <p:spPr bwMode="gray">
          <a:xfrm rot="18227093">
            <a:off x="6548265" y="3353804"/>
            <a:ext cx="122238" cy="123825"/>
          </a:xfrm>
          <a:prstGeom prst="ellipse">
            <a:avLst/>
          </a:prstGeom>
          <a:gradFill rotWithShape="1">
            <a:gsLst>
              <a:gs pos="0">
                <a:schemeClr val="hlink">
                  <a:gamma/>
                  <a:tint val="75686"/>
                  <a:invGamma/>
                </a:schemeClr>
              </a:gs>
              <a:gs pos="100000">
                <a:schemeClr val="hlink"/>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44" name="Text Box 47">
            <a:extLst>
              <a:ext uri="{FF2B5EF4-FFF2-40B4-BE49-F238E27FC236}">
                <a16:creationId xmlns:a16="http://schemas.microsoft.com/office/drawing/2014/main" xmlns="" id="{E79020E0-630D-2909-AC1C-40EF522BB5EB}"/>
              </a:ext>
            </a:extLst>
          </p:cNvPr>
          <p:cNvSpPr txBox="1">
            <a:spLocks noChangeArrowheads="1"/>
          </p:cNvSpPr>
          <p:nvPr/>
        </p:nvSpPr>
        <p:spPr bwMode="auto">
          <a:xfrm>
            <a:off x="104601" y="2677529"/>
            <a:ext cx="336708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20000"/>
              </a:lnSpc>
              <a:spcBef>
                <a:spcPct val="0"/>
              </a:spcBef>
              <a:buClrTx/>
              <a:buFontTx/>
              <a:buNone/>
            </a:pPr>
            <a:r>
              <a:rPr lang="en-US" altLang="en-US" sz="2000">
                <a:solidFill>
                  <a:schemeClr val="bg1"/>
                </a:solidFill>
                <a:latin typeface="Tahoma" panose="020B0604030504040204" pitchFamily="34" charset="0"/>
                <a:ea typeface="Tahoma" panose="020B0604030504040204" pitchFamily="34" charset="0"/>
                <a:cs typeface="Tahoma" panose="020B0604030504040204" pitchFamily="34" charset="0"/>
              </a:rPr>
              <a:t>(parentes)</a:t>
            </a:r>
          </a:p>
          <a:p>
            <a:pPr algn="r">
              <a:lnSpc>
                <a:spcPct val="120000"/>
              </a:lnSpc>
              <a:spcBef>
                <a:spcPct val="0"/>
              </a:spcBef>
              <a:buClrTx/>
              <a:buFontTx/>
              <a:buNone/>
            </a:pPr>
            <a:r>
              <a:rPr lang="en-US" altLang="en-US" sz="2000" b="0">
                <a:solidFill>
                  <a:schemeClr val="bg1"/>
                </a:solidFill>
                <a:latin typeface="Tahoma" panose="020B0604030504040204" pitchFamily="34" charset="0"/>
                <a:ea typeface="Tahoma" panose="020B0604030504040204" pitchFamily="34" charset="0"/>
                <a:cs typeface="Tahoma" panose="020B0604030504040204" pitchFamily="34" charset="0"/>
              </a:rPr>
              <a:t>cặp bố mẹ xuất phát</a:t>
            </a:r>
          </a:p>
        </p:txBody>
      </p:sp>
      <p:sp>
        <p:nvSpPr>
          <p:cNvPr id="45" name="Text Box 48">
            <a:extLst>
              <a:ext uri="{FF2B5EF4-FFF2-40B4-BE49-F238E27FC236}">
                <a16:creationId xmlns:a16="http://schemas.microsoft.com/office/drawing/2014/main" xmlns="" id="{B04439ED-FD3D-1619-E090-430D1EB6AA42}"/>
              </a:ext>
            </a:extLst>
          </p:cNvPr>
          <p:cNvSpPr txBox="1">
            <a:spLocks noChangeArrowheads="1"/>
          </p:cNvSpPr>
          <p:nvPr/>
        </p:nvSpPr>
        <p:spPr bwMode="auto">
          <a:xfrm>
            <a:off x="4267027" y="1005891"/>
            <a:ext cx="2151063"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r">
              <a:lnSpc>
                <a:spcPct val="120000"/>
              </a:lnSpc>
              <a:spcBef>
                <a:spcPct val="0"/>
              </a:spcBef>
              <a:buClrTx/>
              <a:buFontTx/>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b="0"/>
              <a:t>kí hiệu </a:t>
            </a:r>
            <a:r>
              <a:rPr lang="en-US" altLang="en-US"/>
              <a:t>Phép lai</a:t>
            </a:r>
          </a:p>
        </p:txBody>
      </p:sp>
      <p:sp>
        <p:nvSpPr>
          <p:cNvPr id="46" name="Text Box 49">
            <a:extLst>
              <a:ext uri="{FF2B5EF4-FFF2-40B4-BE49-F238E27FC236}">
                <a16:creationId xmlns:a16="http://schemas.microsoft.com/office/drawing/2014/main" xmlns="" id="{DEB00ABD-0D6C-7724-6D6C-47DD83ABDC31}"/>
              </a:ext>
            </a:extLst>
          </p:cNvPr>
          <p:cNvSpPr txBox="1">
            <a:spLocks noChangeArrowheads="1"/>
          </p:cNvSpPr>
          <p:nvPr/>
        </p:nvSpPr>
        <p:spPr bwMode="auto">
          <a:xfrm>
            <a:off x="7661102" y="2734679"/>
            <a:ext cx="4289426"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r">
              <a:lnSpc>
                <a:spcPct val="120000"/>
              </a:lnSpc>
              <a:spcBef>
                <a:spcPct val="0"/>
              </a:spcBef>
              <a:buClrTx/>
              <a:buFontTx/>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l"/>
            <a:r>
              <a:rPr lang="vi-VN" altLang="en-US"/>
              <a:t>(gamete): </a:t>
            </a:r>
            <a:r>
              <a:rPr lang="vi-VN" altLang="en-US" b="0"/>
              <a:t>giao tử </a:t>
            </a:r>
            <a:endParaRPr lang="en-US" altLang="en-US" b="0"/>
          </a:p>
          <a:p>
            <a:pPr algn="l"/>
            <a:r>
              <a:rPr lang="en-US" altLang="en-US" b="0"/>
              <a:t>  *</a:t>
            </a:r>
            <a:r>
              <a:rPr lang="vi-VN" altLang="en-US" b="0"/>
              <a:t>giao tử đực (hoặc cơ thể đực) ♂ </a:t>
            </a:r>
            <a:endParaRPr lang="en-US" altLang="en-US" b="0"/>
          </a:p>
          <a:p>
            <a:pPr algn="l"/>
            <a:r>
              <a:rPr lang="en-US" altLang="en-US" b="0"/>
              <a:t>  *</a:t>
            </a:r>
            <a:r>
              <a:rPr lang="vi-VN" altLang="en-US" b="0"/>
              <a:t>giao tử cái (hoặc cơ thể cái) ♀</a:t>
            </a:r>
            <a:endParaRPr lang="en-US" altLang="en-US" b="0"/>
          </a:p>
        </p:txBody>
      </p:sp>
      <p:sp>
        <p:nvSpPr>
          <p:cNvPr id="47" name="Text Box 50">
            <a:extLst>
              <a:ext uri="{FF2B5EF4-FFF2-40B4-BE49-F238E27FC236}">
                <a16:creationId xmlns:a16="http://schemas.microsoft.com/office/drawing/2014/main" xmlns="" id="{75B41574-D67D-6203-244A-6CB251770D4A}"/>
              </a:ext>
            </a:extLst>
          </p:cNvPr>
          <p:cNvSpPr txBox="1">
            <a:spLocks noChangeArrowheads="1"/>
          </p:cNvSpPr>
          <p:nvPr/>
        </p:nvSpPr>
        <p:spPr bwMode="auto">
          <a:xfrm>
            <a:off x="803101" y="4598405"/>
            <a:ext cx="3527426"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r">
              <a:lnSpc>
                <a:spcPct val="120000"/>
              </a:lnSpc>
              <a:spcBef>
                <a:spcPct val="0"/>
              </a:spcBef>
              <a:buClrTx/>
              <a:buFontTx/>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l"/>
            <a:r>
              <a:rPr lang="en-US" altLang="en-US" b="0"/>
              <a:t>*</a:t>
            </a:r>
            <a:r>
              <a:rPr lang="vi-VN" altLang="en-US"/>
              <a:t>F</a:t>
            </a:r>
            <a:r>
              <a:rPr lang="vi-VN" altLang="en-US" baseline="-25000"/>
              <a:t>1</a:t>
            </a:r>
            <a:r>
              <a:rPr lang="vi-VN" altLang="en-US" b="0"/>
              <a:t>: thế hệ thứ nhất; </a:t>
            </a:r>
            <a:endParaRPr lang="en-US" altLang="en-US" b="0"/>
          </a:p>
          <a:p>
            <a:pPr algn="l"/>
            <a:r>
              <a:rPr lang="en-US" altLang="en-US" b="0"/>
              <a:t>*</a:t>
            </a:r>
            <a:r>
              <a:rPr lang="vi-VN" altLang="en-US"/>
              <a:t>F</a:t>
            </a:r>
            <a:r>
              <a:rPr lang="vi-VN" altLang="en-US" baseline="-25000"/>
              <a:t>2</a:t>
            </a:r>
            <a:r>
              <a:rPr lang="vi-VN" altLang="en-US" b="0"/>
              <a:t>: là thế hệ thứ 2 được sinh ra từ F</a:t>
            </a:r>
            <a:r>
              <a:rPr lang="vi-VN" altLang="en-US" b="0" baseline="-25000"/>
              <a:t>1</a:t>
            </a:r>
            <a:r>
              <a:rPr lang="vi-VN" altLang="en-US" b="0"/>
              <a:t> do tự thụ phấn hoặc giao phối.</a:t>
            </a:r>
            <a:endParaRPr lang="en-US" altLang="en-US" b="0"/>
          </a:p>
        </p:txBody>
      </p:sp>
      <p:sp>
        <p:nvSpPr>
          <p:cNvPr id="48" name="Text Box 51">
            <a:extLst>
              <a:ext uri="{FF2B5EF4-FFF2-40B4-BE49-F238E27FC236}">
                <a16:creationId xmlns:a16="http://schemas.microsoft.com/office/drawing/2014/main" xmlns="" id="{7DA9EED7-C3C7-EE87-6FC5-84D8F56BEB8B}"/>
              </a:ext>
            </a:extLst>
          </p:cNvPr>
          <p:cNvSpPr txBox="1">
            <a:spLocks noChangeArrowheads="1"/>
          </p:cNvSpPr>
          <p:nvPr/>
        </p:nvSpPr>
        <p:spPr bwMode="auto">
          <a:xfrm>
            <a:off x="7092777" y="5068305"/>
            <a:ext cx="25400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a:t>(filia): </a:t>
            </a:r>
            <a:r>
              <a:rPr lang="en-US" altLang="en-US" b="0"/>
              <a:t>thế hệ con</a:t>
            </a:r>
          </a:p>
        </p:txBody>
      </p:sp>
    </p:spTree>
    <p:extLst>
      <p:ext uri="{BB962C8B-B14F-4D97-AF65-F5344CB8AC3E}">
        <p14:creationId xmlns:p14="http://schemas.microsoft.com/office/powerpoint/2010/main" val="22486541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arn(inVertical)">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53" presetClass="entr" presetSubtype="16"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barn(inVertical)">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par>
                                <p:cTn id="71" presetID="53" presetClass="entr" presetSubtype="16"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barn(inVertical)">
                                      <p:cBhvr>
                                        <p:cTn id="80" dur="5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par>
                                <p:cTn id="88" presetID="53" presetClass="entr" presetSubtype="16" fill="hold" nodeType="with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p:cTn id="90" dur="500" fill="hold"/>
                                        <p:tgtEl>
                                          <p:spTgt spid="17"/>
                                        </p:tgtEl>
                                        <p:attrNameLst>
                                          <p:attrName>ppt_w</p:attrName>
                                        </p:attrNameLst>
                                      </p:cBhvr>
                                      <p:tavLst>
                                        <p:tav tm="0">
                                          <p:val>
                                            <p:fltVal val="0"/>
                                          </p:val>
                                        </p:tav>
                                        <p:tav tm="100000">
                                          <p:val>
                                            <p:strVal val="#ppt_w"/>
                                          </p:val>
                                        </p:tav>
                                      </p:tavLst>
                                    </p:anim>
                                    <p:anim calcmode="lin" valueType="num">
                                      <p:cBhvr>
                                        <p:cTn id="91" dur="500" fill="hold"/>
                                        <p:tgtEl>
                                          <p:spTgt spid="17"/>
                                        </p:tgtEl>
                                        <p:attrNameLst>
                                          <p:attrName>ppt_h</p:attrName>
                                        </p:attrNameLst>
                                      </p:cBhvr>
                                      <p:tavLst>
                                        <p:tav tm="0">
                                          <p:val>
                                            <p:fltVal val="0"/>
                                          </p:val>
                                        </p:tav>
                                        <p:tav tm="100000">
                                          <p:val>
                                            <p:strVal val="#ppt_h"/>
                                          </p:val>
                                        </p:tav>
                                      </p:tavLst>
                                    </p:anim>
                                    <p:animEffect transition="in" filter="fade">
                                      <p:cBhvr>
                                        <p:cTn id="92" dur="500"/>
                                        <p:tgtEl>
                                          <p:spTgt spid="17"/>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p:cTn id="95" dur="500" fill="hold"/>
                                        <p:tgtEl>
                                          <p:spTgt spid="47"/>
                                        </p:tgtEl>
                                        <p:attrNameLst>
                                          <p:attrName>ppt_w</p:attrName>
                                        </p:attrNameLst>
                                      </p:cBhvr>
                                      <p:tavLst>
                                        <p:tav tm="0">
                                          <p:val>
                                            <p:fltVal val="0"/>
                                          </p:val>
                                        </p:tav>
                                        <p:tav tm="100000">
                                          <p:val>
                                            <p:strVal val="#ppt_w"/>
                                          </p:val>
                                        </p:tav>
                                      </p:tavLst>
                                    </p:anim>
                                    <p:anim calcmode="lin" valueType="num">
                                      <p:cBhvr>
                                        <p:cTn id="96" dur="500" fill="hold"/>
                                        <p:tgtEl>
                                          <p:spTgt spid="47"/>
                                        </p:tgtEl>
                                        <p:attrNameLst>
                                          <p:attrName>ppt_h</p:attrName>
                                        </p:attrNameLst>
                                      </p:cBhvr>
                                      <p:tavLst>
                                        <p:tav tm="0">
                                          <p:val>
                                            <p:fltVal val="0"/>
                                          </p:val>
                                        </p:tav>
                                        <p:tav tm="100000">
                                          <p:val>
                                            <p:strVal val="#ppt_h"/>
                                          </p:val>
                                        </p:tav>
                                      </p:tavLst>
                                    </p:anim>
                                    <p:animEffect transition="in" filter="fade">
                                      <p:cBhvr>
                                        <p:cTn id="9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37" grpId="0" animBg="1"/>
      <p:bldP spid="38" grpId="0" animBg="1"/>
      <p:bldP spid="44" grpId="0"/>
      <p:bldP spid="45" grpId="0"/>
      <p:bldP spid="46" grpId="0"/>
      <p:bldP spid="47"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1B0197B-3F81-7170-9B19-23DF6821F8F6}"/>
              </a:ext>
            </a:extLst>
          </p:cNvPr>
          <p:cNvSpPr/>
          <p:nvPr/>
        </p:nvSpPr>
        <p:spPr>
          <a:xfrm>
            <a:off x="0" y="0"/>
            <a:ext cx="12192000" cy="6858000"/>
          </a:xfrm>
          <a:prstGeom prst="rect">
            <a:avLst/>
          </a:prstGeom>
          <a:noFill/>
          <a:ln w="139700">
            <a:solidFill>
              <a:srgbClr val="004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8" name="Picture 17">
            <a:extLst>
              <a:ext uri="{FF2B5EF4-FFF2-40B4-BE49-F238E27FC236}">
                <a16:creationId xmlns:a16="http://schemas.microsoft.com/office/drawing/2014/main" xmlns="" id="{44FB1891-1E43-CD73-4A29-4971DFE168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0521"/>
          <a:stretch/>
        </p:blipFill>
        <p:spPr>
          <a:xfrm>
            <a:off x="-65460" y="5907403"/>
            <a:ext cx="997113" cy="942975"/>
          </a:xfrm>
          <a:prstGeom prst="rect">
            <a:avLst/>
          </a:prstGeom>
        </p:spPr>
      </p:pic>
      <p:grpSp>
        <p:nvGrpSpPr>
          <p:cNvPr id="7" name="Group 6">
            <a:extLst>
              <a:ext uri="{FF2B5EF4-FFF2-40B4-BE49-F238E27FC236}">
                <a16:creationId xmlns:a16="http://schemas.microsoft.com/office/drawing/2014/main" xmlns="" id="{62BD34C8-CCA9-FC96-ECC8-FBDA1AB69B95}"/>
              </a:ext>
            </a:extLst>
          </p:cNvPr>
          <p:cNvGrpSpPr/>
          <p:nvPr/>
        </p:nvGrpSpPr>
        <p:grpSpPr>
          <a:xfrm>
            <a:off x="266700" y="246453"/>
            <a:ext cx="4806904" cy="914400"/>
            <a:chOff x="3620120" y="976704"/>
            <a:chExt cx="4806904" cy="914400"/>
          </a:xfrm>
        </p:grpSpPr>
        <p:sp>
          <p:nvSpPr>
            <p:cNvPr id="8" name="Rectangle: Rounded Corners 7">
              <a:extLst>
                <a:ext uri="{FF2B5EF4-FFF2-40B4-BE49-F238E27FC236}">
                  <a16:creationId xmlns:a16="http://schemas.microsoft.com/office/drawing/2014/main" xmlns="" id="{EB12B00B-B9E9-3EFB-E6A6-5C178072005A}"/>
                </a:ext>
              </a:extLst>
            </p:cNvPr>
            <p:cNvSpPr/>
            <p:nvPr/>
          </p:nvSpPr>
          <p:spPr>
            <a:xfrm>
              <a:off x="4114104" y="1077165"/>
              <a:ext cx="4312920" cy="727766"/>
            </a:xfrm>
            <a:prstGeom prst="roundRect">
              <a:avLst/>
            </a:prstGeom>
            <a:solidFill>
              <a:srgbClr val="497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Oval 8">
              <a:extLst>
                <a:ext uri="{FF2B5EF4-FFF2-40B4-BE49-F238E27FC236}">
                  <a16:creationId xmlns:a16="http://schemas.microsoft.com/office/drawing/2014/main" xmlns="" id="{BEAA9A6D-66DB-7E8F-09D2-F1A105E25B11}"/>
                </a:ext>
              </a:extLst>
            </p:cNvPr>
            <p:cNvSpPr/>
            <p:nvPr/>
          </p:nvSpPr>
          <p:spPr>
            <a:xfrm>
              <a:off x="3620120" y="976704"/>
              <a:ext cx="914400" cy="914400"/>
            </a:xfrm>
            <a:prstGeom prst="ellipse">
              <a:avLst/>
            </a:prstGeom>
            <a:solidFill>
              <a:schemeClr val="bg1"/>
            </a:solidFill>
            <a:ln w="57150">
              <a:solidFill>
                <a:srgbClr val="355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descr="Vector Illustration of Green Light Bulb Icon | Freestock icons">
              <a:extLst>
                <a:ext uri="{FF2B5EF4-FFF2-40B4-BE49-F238E27FC236}">
                  <a16:creationId xmlns:a16="http://schemas.microsoft.com/office/drawing/2014/main" xmlns="" id="{0347027A-F684-99EC-DC94-B0756EE3103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437" y="1077165"/>
              <a:ext cx="727766" cy="7277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9FCD30AC-5092-2DD5-7941-07EA8CE9CE4C}"/>
                </a:ext>
              </a:extLst>
            </p:cNvPr>
            <p:cNvSpPr txBox="1"/>
            <p:nvPr/>
          </p:nvSpPr>
          <p:spPr>
            <a:xfrm>
              <a:off x="4596380" y="1204838"/>
              <a:ext cx="37337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n-ea"/>
                  <a:cs typeface="+mn-cs"/>
                </a:rPr>
                <a:t>KIẾN THỨC CỐT LÕI</a:t>
              </a:r>
            </a:p>
          </p:txBody>
        </p:sp>
      </p:grpSp>
      <p:sp>
        <p:nvSpPr>
          <p:cNvPr id="5" name="Rectangle 4">
            <a:extLst>
              <a:ext uri="{FF2B5EF4-FFF2-40B4-BE49-F238E27FC236}">
                <a16:creationId xmlns:a16="http://schemas.microsoft.com/office/drawing/2014/main" xmlns="" id="{DD8A90F3-7FC4-2DE9-44B7-3F28F127C6F6}"/>
              </a:ext>
            </a:extLst>
          </p:cNvPr>
          <p:cNvSpPr/>
          <p:nvPr/>
        </p:nvSpPr>
        <p:spPr>
          <a:xfrm>
            <a:off x="523335" y="3365688"/>
            <a:ext cx="11145329" cy="2475245"/>
          </a:xfrm>
          <a:prstGeom prst="rect">
            <a:avLst/>
          </a:prstGeom>
          <a:solidFill>
            <a:srgbClr val="FBE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xmlns="" id="{A54BAFC8-8611-2304-D254-C550377CAFF0}"/>
              </a:ext>
            </a:extLst>
          </p:cNvPr>
          <p:cNvSpPr/>
          <p:nvPr/>
        </p:nvSpPr>
        <p:spPr>
          <a:xfrm>
            <a:off x="523335" y="1507516"/>
            <a:ext cx="11145329" cy="1768698"/>
          </a:xfrm>
          <a:prstGeom prst="rect">
            <a:avLst/>
          </a:prstGeom>
          <a:solidFill>
            <a:srgbClr val="FF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xmlns="" id="{9855D36F-7B2F-109B-5439-251A190F9E17}"/>
              </a:ext>
            </a:extLst>
          </p:cNvPr>
          <p:cNvSpPr txBox="1"/>
          <p:nvPr/>
        </p:nvSpPr>
        <p:spPr>
          <a:xfrm>
            <a:off x="1060186" y="1615609"/>
            <a:ext cx="10476207" cy="905633"/>
          </a:xfrm>
          <a:prstGeom prst="rect">
            <a:avLst/>
          </a:prstGeom>
          <a:noFill/>
        </p:spPr>
        <p:txBody>
          <a:bodyPr wrap="square" rtlCol="0">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a:ea typeface="+mn-ea"/>
                <a:cs typeface="+mn-cs"/>
              </a:rPr>
              <a:t>Di truyền </a:t>
            </a:r>
            <a:r>
              <a:rPr kumimoji="0" lang="vi-VN" sz="2400" b="0" i="0" u="none" strike="noStrike" kern="1200" cap="none" spc="0" normalizeH="0" baseline="0" noProof="0">
                <a:ln>
                  <a:noFill/>
                </a:ln>
                <a:solidFill>
                  <a:prstClr val="black"/>
                </a:solidFill>
                <a:effectLst/>
                <a:uLnTx/>
                <a:uFillTx/>
                <a:latin typeface="Arial"/>
                <a:ea typeface="+mn-ea"/>
                <a:cs typeface="+mn-cs"/>
              </a:rPr>
              <a:t>là hiện tượng truyền đạt các tính trạng của bố mẹ, tổ tiên cho các thế hệ con cháu.</a:t>
            </a: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29" name="Oval 28">
            <a:extLst>
              <a:ext uri="{FF2B5EF4-FFF2-40B4-BE49-F238E27FC236}">
                <a16:creationId xmlns:a16="http://schemas.microsoft.com/office/drawing/2014/main" xmlns="" id="{76030317-B5A7-1E90-8F15-5274EBFD8143}"/>
              </a:ext>
            </a:extLst>
          </p:cNvPr>
          <p:cNvSpPr/>
          <p:nvPr/>
        </p:nvSpPr>
        <p:spPr>
          <a:xfrm>
            <a:off x="850899" y="1776559"/>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Oval 23">
            <a:extLst>
              <a:ext uri="{FF2B5EF4-FFF2-40B4-BE49-F238E27FC236}">
                <a16:creationId xmlns:a16="http://schemas.microsoft.com/office/drawing/2014/main" xmlns="" id="{8F448D3F-5B65-E728-DCB6-4CF94EEDC74E}"/>
              </a:ext>
            </a:extLst>
          </p:cNvPr>
          <p:cNvSpPr/>
          <p:nvPr/>
        </p:nvSpPr>
        <p:spPr>
          <a:xfrm>
            <a:off x="849456" y="3623797"/>
            <a:ext cx="158621" cy="1586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Oval 37">
            <a:extLst>
              <a:ext uri="{FF2B5EF4-FFF2-40B4-BE49-F238E27FC236}">
                <a16:creationId xmlns:a16="http://schemas.microsoft.com/office/drawing/2014/main" xmlns="" id="{A334DF09-8189-7A35-DD12-EF7943A820B6}"/>
              </a:ext>
            </a:extLst>
          </p:cNvPr>
          <p:cNvSpPr/>
          <p:nvPr/>
        </p:nvSpPr>
        <p:spPr>
          <a:xfrm>
            <a:off x="849455" y="5017809"/>
            <a:ext cx="158621" cy="1586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xmlns="" id="{FDC1A415-AD0D-5CE8-5FA1-26EE49931517}"/>
              </a:ext>
            </a:extLst>
          </p:cNvPr>
          <p:cNvSpPr txBox="1"/>
          <p:nvPr/>
        </p:nvSpPr>
        <p:spPr>
          <a:xfrm>
            <a:off x="1060186" y="2579301"/>
            <a:ext cx="10815511" cy="480901"/>
          </a:xfrm>
          <a:prstGeom prst="rect">
            <a:avLst/>
          </a:prstGeom>
          <a:noFill/>
        </p:spPr>
        <p:txBody>
          <a:bodyPr wrap="square" rtlCol="0">
            <a:spAutoFit/>
          </a:bodyPr>
          <a:lstStyle>
            <a:defPPr>
              <a:defRPr lang="en-US"/>
            </a:defPPr>
            <a:lvl1pPr marR="0" lvl="0" indent="0" fontAlgn="auto">
              <a:lnSpc>
                <a:spcPct val="115000"/>
              </a:lnSpc>
              <a:spcBef>
                <a:spcPts val="0"/>
              </a:spcBef>
              <a:spcAft>
                <a:spcPts val="0"/>
              </a:spcAft>
              <a:buClrTx/>
              <a:buSzTx/>
              <a:buFontTx/>
              <a:buNone/>
              <a:tabLst/>
              <a:defRPr kumimoji="0" sz="2400" b="0" i="0" u="none" strike="noStrike" cap="none" spc="0" normalizeH="0" baseline="0">
                <a:ln>
                  <a:noFill/>
                </a:ln>
                <a:solidFill>
                  <a:prstClr val="black"/>
                </a:solidFill>
                <a:effectLst/>
                <a:uLnTx/>
                <a:uFillTx/>
                <a:latin typeface="Arial"/>
              </a:defRPr>
            </a:lvl1pPr>
          </a:lstStyle>
          <a:p>
            <a:r>
              <a:rPr lang="vi-VN" b="1"/>
              <a:t>Biến dị </a:t>
            </a:r>
            <a:r>
              <a:rPr lang="vi-VN"/>
              <a:t>là hiện tượng con sinh ra </a:t>
            </a:r>
            <a:r>
              <a:rPr lang="en-US"/>
              <a:t>có các đặc điểm khác nhau và khác bố mẹ.</a:t>
            </a:r>
          </a:p>
        </p:txBody>
      </p:sp>
      <p:sp>
        <p:nvSpPr>
          <p:cNvPr id="21" name="Oval 20">
            <a:extLst>
              <a:ext uri="{FF2B5EF4-FFF2-40B4-BE49-F238E27FC236}">
                <a16:creationId xmlns:a16="http://schemas.microsoft.com/office/drawing/2014/main" xmlns="" id="{1770F3E2-E7A5-1436-07B5-BB93474683C3}"/>
              </a:ext>
            </a:extLst>
          </p:cNvPr>
          <p:cNvSpPr/>
          <p:nvPr/>
        </p:nvSpPr>
        <p:spPr>
          <a:xfrm>
            <a:off x="849455" y="2723191"/>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BFA7DCF9-B441-FB68-DAE0-AD6795D8A134}"/>
              </a:ext>
            </a:extLst>
          </p:cNvPr>
          <p:cNvSpPr txBox="1"/>
          <p:nvPr/>
        </p:nvSpPr>
        <p:spPr>
          <a:xfrm>
            <a:off x="1008078" y="3475501"/>
            <a:ext cx="10334468" cy="1330364"/>
          </a:xfrm>
          <a:prstGeom prst="rect">
            <a:avLst/>
          </a:prstGeom>
          <a:noFill/>
        </p:spPr>
        <p:txBody>
          <a:bodyPr wrap="square" rtlCol="0">
            <a:spAutoFit/>
          </a:bodyPr>
          <a:lstStyle>
            <a:defPPr>
              <a:defRPr lang="en-US"/>
            </a:defPPr>
            <a:lvl1pPr marR="0" lvl="0" indent="0" fontAlgn="auto">
              <a:lnSpc>
                <a:spcPct val="115000"/>
              </a:lnSpc>
              <a:spcBef>
                <a:spcPts val="0"/>
              </a:spcBef>
              <a:spcAft>
                <a:spcPts val="0"/>
              </a:spcAft>
              <a:buClrTx/>
              <a:buSzTx/>
              <a:buFontTx/>
              <a:buNone/>
              <a:tabLst/>
              <a:defRPr kumimoji="0" sz="2400" b="0" i="0" u="none" strike="noStrike" cap="none" spc="0" normalizeH="0" baseline="0">
                <a:ln>
                  <a:noFill/>
                </a:ln>
                <a:solidFill>
                  <a:prstClr val="black"/>
                </a:solidFill>
                <a:effectLst/>
                <a:uLnTx/>
                <a:uFillTx/>
                <a:latin typeface="Arial"/>
              </a:defRPr>
            </a:lvl1pPr>
          </a:lstStyle>
          <a:p>
            <a:pPr algn="just"/>
            <a:r>
              <a:rPr lang="en-US" b="1"/>
              <a:t>Hiện tượng di truyền và biến dị </a:t>
            </a:r>
            <a:r>
              <a:rPr lang="en-US"/>
              <a:t>là do nhân tố di truyền nằm trong tế bào (sau này gọi là gene) quy định, do đó, </a:t>
            </a:r>
            <a:r>
              <a:rPr lang="en-US" b="1"/>
              <a:t>gene</a:t>
            </a:r>
            <a:r>
              <a:rPr lang="en-US"/>
              <a:t> được xem là trung tâm của di truyền học.</a:t>
            </a:r>
          </a:p>
        </p:txBody>
      </p:sp>
      <p:sp>
        <p:nvSpPr>
          <p:cNvPr id="23" name="TextBox 22">
            <a:extLst>
              <a:ext uri="{FF2B5EF4-FFF2-40B4-BE49-F238E27FC236}">
                <a16:creationId xmlns:a16="http://schemas.microsoft.com/office/drawing/2014/main" xmlns="" id="{9600C396-5714-E7F4-6BD0-4F79D99578E8}"/>
              </a:ext>
            </a:extLst>
          </p:cNvPr>
          <p:cNvSpPr txBox="1"/>
          <p:nvPr/>
        </p:nvSpPr>
        <p:spPr>
          <a:xfrm>
            <a:off x="1060188" y="4881134"/>
            <a:ext cx="10282358" cy="905633"/>
          </a:xfrm>
          <a:prstGeom prst="rect">
            <a:avLst/>
          </a:prstGeom>
          <a:noFill/>
        </p:spPr>
        <p:txBody>
          <a:bodyPr wrap="square" rtlCol="0">
            <a:spAutoFit/>
          </a:bodyPr>
          <a:lstStyle>
            <a:defPPr>
              <a:defRPr lang="en-US"/>
            </a:defPPr>
            <a:lvl1pPr marR="0" lvl="0" indent="0" fontAlgn="auto">
              <a:lnSpc>
                <a:spcPct val="115000"/>
              </a:lnSpc>
              <a:spcBef>
                <a:spcPts val="0"/>
              </a:spcBef>
              <a:spcAft>
                <a:spcPts val="0"/>
              </a:spcAft>
              <a:buClrTx/>
              <a:buSzTx/>
              <a:buFontTx/>
              <a:buNone/>
              <a:tabLst/>
              <a:defRPr kumimoji="0" sz="2400" b="0" i="0" u="none" strike="noStrike" cap="none" spc="0" normalizeH="0" baseline="0">
                <a:ln>
                  <a:noFill/>
                </a:ln>
                <a:solidFill>
                  <a:prstClr val="black"/>
                </a:solidFill>
                <a:effectLst/>
                <a:uLnTx/>
                <a:uFillTx/>
                <a:latin typeface="Arial"/>
              </a:defRPr>
            </a:lvl1pPr>
          </a:lstStyle>
          <a:p>
            <a:pPr algn="just"/>
            <a:r>
              <a:rPr lang="en-US"/>
              <a:t>Ý tưởng về nhân tố di truyền của Mendel là cơ sở cho những nghiên cứu về gene sau này.</a:t>
            </a:r>
          </a:p>
        </p:txBody>
      </p:sp>
      <p:pic>
        <p:nvPicPr>
          <p:cNvPr id="25" name="Picture 2" descr="Genetic Vector PNG Images, Vector Genetics Icon, Biology, Chain, Dna PNG  Image For Free Download">
            <a:extLst>
              <a:ext uri="{FF2B5EF4-FFF2-40B4-BE49-F238E27FC236}">
                <a16:creationId xmlns:a16="http://schemas.microsoft.com/office/drawing/2014/main" xmlns="" id="{BD3470A2-1A58-1E5B-11F9-A5E60146059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43" t="7043" r="7043" b="7043"/>
          <a:stretch/>
        </p:blipFill>
        <p:spPr bwMode="auto">
          <a:xfrm>
            <a:off x="10643873" y="5448434"/>
            <a:ext cx="1231824" cy="1231824"/>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26" name="Picture 2" descr="Gregor Mendel by Harald Ritsch">
            <a:extLst>
              <a:ext uri="{FF2B5EF4-FFF2-40B4-BE49-F238E27FC236}">
                <a16:creationId xmlns:a16="http://schemas.microsoft.com/office/drawing/2014/main" xmlns="" id="{F3B3E2D8-2892-256C-99DF-E92B127C652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810" b="12162"/>
          <a:stretch/>
        </p:blipFill>
        <p:spPr bwMode="auto">
          <a:xfrm>
            <a:off x="10047429" y="101194"/>
            <a:ext cx="1931786" cy="133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3678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2"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Genetics Online Course - CPD Accredited - CBEHx">
            <a:extLst>
              <a:ext uri="{FF2B5EF4-FFF2-40B4-BE49-F238E27FC236}">
                <a16:creationId xmlns:a16="http://schemas.microsoft.com/office/drawing/2014/main" xmlns="" id="{02694B13-0819-B46E-AA6A-91D051BA8D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xmlns="" id="{854B1771-F742-C84B-1410-82F4B902D229}"/>
              </a:ext>
            </a:extLst>
          </p:cNvPr>
          <p:cNvGrpSpPr/>
          <p:nvPr/>
        </p:nvGrpSpPr>
        <p:grpSpPr>
          <a:xfrm>
            <a:off x="9143196" y="522034"/>
            <a:ext cx="2823492" cy="676228"/>
            <a:chOff x="945350" y="611792"/>
            <a:chExt cx="3435496" cy="676228"/>
          </a:xfrm>
        </p:grpSpPr>
        <p:sp>
          <p:nvSpPr>
            <p:cNvPr id="17" name="Rectangle: Rounded Corners 16">
              <a:extLst>
                <a:ext uri="{FF2B5EF4-FFF2-40B4-BE49-F238E27FC236}">
                  <a16:creationId xmlns:a16="http://schemas.microsoft.com/office/drawing/2014/main" xmlns="" id="{A076E4D0-2985-34DA-80C2-490CF87CCD1F}"/>
                </a:ext>
              </a:extLst>
            </p:cNvPr>
            <p:cNvSpPr/>
            <p:nvPr/>
          </p:nvSpPr>
          <p:spPr>
            <a:xfrm rot="21311722">
              <a:off x="945350" y="611792"/>
              <a:ext cx="3357831" cy="676228"/>
            </a:xfrm>
            <a:prstGeom prst="roundRect">
              <a:avLst/>
            </a:prstGeom>
            <a:solidFill>
              <a:srgbClr val="0070C0"/>
            </a:solidFill>
            <a:ln w="285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xmlns="" id="{BC09E3D9-06C1-3B5F-C08E-F00A0AEA915B}"/>
                </a:ext>
              </a:extLst>
            </p:cNvPr>
            <p:cNvSpPr txBox="1"/>
            <p:nvPr/>
          </p:nvSpPr>
          <p:spPr>
            <a:xfrm rot="21296516">
              <a:off x="1770901" y="635731"/>
              <a:ext cx="2609945"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76200" dist="76200" dir="2700000" sx="101000" sy="101000" algn="tl" rotWithShape="0">
                      <a:prstClr val="black">
                        <a:alpha val="40000"/>
                      </a:prstClr>
                    </a:outerShdw>
                  </a:effectLst>
                  <a:uLnTx/>
                  <a:uFillTx/>
                  <a:cs typeface="Arial" panose="020B0604020202020204" pitchFamily="34" charset="0"/>
                </a:rPr>
                <a:t>KẾT THÚC</a:t>
              </a:r>
            </a:p>
          </p:txBody>
        </p:sp>
      </p:grpSp>
      <p:grpSp>
        <p:nvGrpSpPr>
          <p:cNvPr id="19" name="Group 18">
            <a:extLst>
              <a:ext uri="{FF2B5EF4-FFF2-40B4-BE49-F238E27FC236}">
                <a16:creationId xmlns:a16="http://schemas.microsoft.com/office/drawing/2014/main" xmlns="" id="{0E4210E7-3298-EDF0-0725-BEE731F28E35}"/>
              </a:ext>
            </a:extLst>
          </p:cNvPr>
          <p:cNvGrpSpPr/>
          <p:nvPr/>
        </p:nvGrpSpPr>
        <p:grpSpPr>
          <a:xfrm>
            <a:off x="8867184" y="539896"/>
            <a:ext cx="914400" cy="914400"/>
            <a:chOff x="5532121" y="2971800"/>
            <a:chExt cx="914400" cy="914400"/>
          </a:xfrm>
        </p:grpSpPr>
        <p:sp>
          <p:nvSpPr>
            <p:cNvPr id="20" name="Oval 19">
              <a:extLst>
                <a:ext uri="{FF2B5EF4-FFF2-40B4-BE49-F238E27FC236}">
                  <a16:creationId xmlns:a16="http://schemas.microsoft.com/office/drawing/2014/main" xmlns="" id="{6EBF0A79-DD75-D49C-1608-41EA223DD102}"/>
                </a:ext>
              </a:extLst>
            </p:cNvPr>
            <p:cNvSpPr/>
            <p:nvPr/>
          </p:nvSpPr>
          <p:spPr>
            <a:xfrm>
              <a:off x="5532121" y="2971800"/>
              <a:ext cx="914400" cy="914400"/>
            </a:xfrm>
            <a:prstGeom prst="ellipse">
              <a:avLst/>
            </a:prstGeom>
            <a:solidFill>
              <a:srgbClr val="0070C0"/>
            </a:solidFill>
            <a:ln w="381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descr="Icon&#10;&#10;Description automatically generated">
              <a:extLst>
                <a:ext uri="{FF2B5EF4-FFF2-40B4-BE49-F238E27FC236}">
                  <a16:creationId xmlns:a16="http://schemas.microsoft.com/office/drawing/2014/main" xmlns="" id="{CCF2A480-10F2-D68F-D41E-3AA023B19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559" y="3124238"/>
              <a:ext cx="609524" cy="609524"/>
            </a:xfrm>
            <a:prstGeom prst="rect">
              <a:avLst/>
            </a:prstGeom>
          </p:spPr>
        </p:pic>
        <p:sp>
          <p:nvSpPr>
            <p:cNvPr id="22" name="Oval 21">
              <a:extLst>
                <a:ext uri="{FF2B5EF4-FFF2-40B4-BE49-F238E27FC236}">
                  <a16:creationId xmlns:a16="http://schemas.microsoft.com/office/drawing/2014/main" xmlns="" id="{749FA6AA-5B89-88F5-30E5-0F3F5A0121A5}"/>
                </a:ext>
              </a:extLst>
            </p:cNvPr>
            <p:cNvSpPr/>
            <p:nvPr/>
          </p:nvSpPr>
          <p:spPr>
            <a:xfrm>
              <a:off x="5690273" y="3126143"/>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xmlns="" id="{62EDFE51-BEE1-37EE-2F26-91E62BA8A62E}"/>
                </a:ext>
              </a:extLst>
            </p:cNvPr>
            <p:cNvSpPr/>
            <p:nvPr/>
          </p:nvSpPr>
          <p:spPr>
            <a:xfrm>
              <a:off x="6101715" y="318136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xmlns="" id="{A1268F98-F9D4-5664-4305-223D5F801DFD}"/>
                </a:ext>
              </a:extLst>
            </p:cNvPr>
            <p:cNvSpPr/>
            <p:nvPr/>
          </p:nvSpPr>
          <p:spPr>
            <a:xfrm>
              <a:off x="6153151" y="351283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xmlns="" id="{5A43D324-3B9D-90E6-07DE-69F0F35E4F78}"/>
                </a:ext>
              </a:extLst>
            </p:cNvPr>
            <p:cNvSpPr/>
            <p:nvPr/>
          </p:nvSpPr>
          <p:spPr>
            <a:xfrm>
              <a:off x="5760739" y="3589020"/>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xmlns="" id="{D86A20F6-AF47-23F5-5E83-C089D90A4C1E}"/>
                </a:ext>
              </a:extLst>
            </p:cNvPr>
            <p:cNvSpPr/>
            <p:nvPr/>
          </p:nvSpPr>
          <p:spPr>
            <a:xfrm>
              <a:off x="5901671" y="3345189"/>
              <a:ext cx="167621" cy="16762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3074" name="Picture 2" descr="28 Collection Of Boy Reading Book Clipart Png - Read A Book Clipart,  Transparent Png - kindpng">
            <a:extLst>
              <a:ext uri="{FF2B5EF4-FFF2-40B4-BE49-F238E27FC236}">
                <a16:creationId xmlns:a16="http://schemas.microsoft.com/office/drawing/2014/main" xmlns="" id="{D3EC257E-EED4-0C1C-EA29-225AB6B968D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805" b="94348" l="10000" r="90000">
                        <a14:foregroundMark x1="39186" y1="29873" x2="39186" y2="29873"/>
                        <a14:foregroundMark x1="41860" y1="8881" x2="57093" y2="6920"/>
                        <a14:foregroundMark x1="46163" y1="40830" x2="51047" y2="49596"/>
                        <a14:foregroundMark x1="54419" y1="63322" x2="52907" y2="81776"/>
                        <a14:foregroundMark x1="34767" y1="83737" x2="57674" y2="87313"/>
                        <a14:foregroundMark x1="35581" y1="92388" x2="35581" y2="94348"/>
                        <a14:foregroundMark x1="63256" y1="85928" x2="70581" y2="81776"/>
                        <a14:foregroundMark x1="36395" y1="73818" x2="49651" y2="75202"/>
                        <a14:foregroundMark x1="32558" y1="54671" x2="45581" y2="60092"/>
                        <a14:foregroundMark x1="54302" y1="55133" x2="43140" y2="58131"/>
                        <a14:foregroundMark x1="45814" y1="56055" x2="49651" y2="51903"/>
                        <a14:foregroundMark x1="59651" y1="53979" x2="64767" y2="49712"/>
                        <a14:foregroundMark x1="64767" y1="52941" x2="50814" y2="56055"/>
                        <a14:foregroundMark x1="58256" y1="55825" x2="48023" y2="60900"/>
                        <a14:foregroundMark x1="60000" y1="27566" x2="55349" y2="29527"/>
                        <a14:foregroundMark x1="32674" y1="82699" x2="34070" y2="82353"/>
                      </a14:backgroundRemoval>
                    </a14:imgEffect>
                  </a14:imgLayer>
                </a14:imgProps>
              </a:ext>
              <a:ext uri="{28A0092B-C50C-407E-A947-70E740481C1C}">
                <a14:useLocalDpi xmlns:a14="http://schemas.microsoft.com/office/drawing/2010/main" val="0"/>
              </a:ext>
            </a:extLst>
          </a:blip>
          <a:srcRect/>
          <a:stretch>
            <a:fillRect/>
          </a:stretch>
        </p:blipFill>
        <p:spPr bwMode="auto">
          <a:xfrm>
            <a:off x="8316400" y="1313679"/>
            <a:ext cx="3977178" cy="4009664"/>
          </a:xfrm>
          <a:prstGeom prst="rect">
            <a:avLst/>
          </a:prstGeom>
          <a:noFill/>
          <a:extLst>
            <a:ext uri="{909E8E84-426E-40DD-AFC4-6F175D3DCCD1}">
              <a14:hiddenFill xmlns:a14="http://schemas.microsoft.com/office/drawing/2010/main">
                <a:solidFill>
                  <a:srgbClr val="FFFFFF"/>
                </a:solidFill>
              </a14:hiddenFill>
            </a:ext>
          </a:extLst>
        </p:spPr>
      </p:pic>
      <p:sp>
        <p:nvSpPr>
          <p:cNvPr id="6" name="Channel URL">
            <a:extLst>
              <a:ext uri="{FF2B5EF4-FFF2-40B4-BE49-F238E27FC236}">
                <a16:creationId xmlns:a16="http://schemas.microsoft.com/office/drawing/2014/main" xmlns="" id="{38801195-2A2A-F391-F8B3-403491FF05AC}"/>
              </a:ext>
            </a:extLst>
          </p:cNvPr>
          <p:cNvSpPr txBox="1"/>
          <p:nvPr/>
        </p:nvSpPr>
        <p:spPr>
          <a:xfrm>
            <a:off x="3078269" y="2141230"/>
            <a:ext cx="6205976" cy="153702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100" b="1" i="0" u="none" strike="noStrike" kern="1200" normalizeH="0" baseline="0" noProof="0">
                <a:ln w="9525">
                  <a:solidFill>
                    <a:schemeClr val="bg1"/>
                  </a:solidFill>
                  <a:prstDash val="solid"/>
                </a:ln>
                <a:effectLst>
                  <a:outerShdw blurRad="12700" dist="38100" dir="2700000" algn="tl" rotWithShape="0">
                    <a:schemeClr val="bg1">
                      <a:lumMod val="50000"/>
                    </a:schemeClr>
                  </a:outerShdw>
                </a:effectLst>
                <a:uLnTx/>
                <a:uFillTx/>
                <a:latin typeface="Arial" panose="020B0604020202020204" pitchFamily="34" charset="0"/>
                <a:ea typeface="Tahoma" panose="020B0604030504040204" pitchFamily="34" charset="0"/>
                <a:cs typeface="Arial" panose="020B0604020202020204" pitchFamily="34" charset="0"/>
              </a:rPr>
              <a:t>CẢM ƠN CÁC EM ĐÃ THEO DÕI BÀI HỌC</a:t>
            </a:r>
            <a:endParaRPr kumimoji="0" lang="vi-VN" sz="4100" b="1" i="0" u="none" strike="noStrike" kern="1200" normalizeH="0" baseline="0" noProof="0" dirty="0">
              <a:ln w="9525">
                <a:solidFill>
                  <a:schemeClr val="bg1"/>
                </a:solidFill>
                <a:prstDash val="solid"/>
              </a:ln>
              <a:effectLst>
                <a:outerShdw blurRad="12700" dist="38100" dir="2700000" algn="tl" rotWithShape="0">
                  <a:schemeClr val="bg1">
                    <a:lumMod val="50000"/>
                  </a:schemeClr>
                </a:outerShdw>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E24948DF-4A3B-CA19-99F7-03A1C5E96F17}"/>
              </a:ext>
            </a:extLst>
          </p:cNvPr>
          <p:cNvSpPr txBox="1"/>
          <p:nvPr/>
        </p:nvSpPr>
        <p:spPr>
          <a:xfrm>
            <a:off x="7705952" y="6187657"/>
            <a:ext cx="4325168" cy="496867"/>
          </a:xfrm>
          <a:prstGeom prst="rect">
            <a:avLst/>
          </a:prstGeom>
          <a:noFill/>
        </p:spPr>
        <p:txBody>
          <a:bodyPr wrap="square">
            <a:spAutoFit/>
          </a:bodyPr>
          <a:lstStyle/>
          <a:p>
            <a:pPr algn="r">
              <a:lnSpc>
                <a:spcPct val="120000"/>
              </a:lnSpc>
            </a:pPr>
            <a:r>
              <a:rPr lang="en-US" sz="2400" b="1" i="1">
                <a:solidFill>
                  <a:srgbClr val="C00000"/>
                </a:solidFill>
                <a:latin typeface="Times New Roman" panose="02020603050405020304" pitchFamily="18" charset="0"/>
                <a:cs typeface="Times New Roman" panose="02020603050405020304" pitchFamily="18" charset="0"/>
              </a:rPr>
              <a:t>Khoa học tự nhiên 9</a:t>
            </a:r>
          </a:p>
        </p:txBody>
      </p:sp>
    </p:spTree>
    <p:extLst>
      <p:ext uri="{BB962C8B-B14F-4D97-AF65-F5344CB8AC3E}">
        <p14:creationId xmlns:p14="http://schemas.microsoft.com/office/powerpoint/2010/main" val="2255298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1D1994F5-8C9F-6243-274F-11734127B91E}"/>
              </a:ext>
            </a:extLst>
          </p:cNvPr>
          <p:cNvGrpSpPr/>
          <p:nvPr/>
        </p:nvGrpSpPr>
        <p:grpSpPr>
          <a:xfrm>
            <a:off x="0" y="6529389"/>
            <a:ext cx="12192000" cy="328611"/>
            <a:chOff x="0" y="6529389"/>
            <a:chExt cx="12192000" cy="328611"/>
          </a:xfrm>
        </p:grpSpPr>
        <p:sp>
          <p:nvSpPr>
            <p:cNvPr id="8" name="Rectangle 7">
              <a:extLst>
                <a:ext uri="{FF2B5EF4-FFF2-40B4-BE49-F238E27FC236}">
                  <a16:creationId xmlns:a16="http://schemas.microsoft.com/office/drawing/2014/main" xmlns="" id="{E9C119C9-262B-A96A-579E-279805667664}"/>
                </a:ext>
              </a:extLst>
            </p:cNvPr>
            <p:cNvSpPr/>
            <p:nvPr/>
          </p:nvSpPr>
          <p:spPr>
            <a:xfrm>
              <a:off x="0" y="6638926"/>
              <a:ext cx="12192000" cy="21907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43523C88-A7A9-2C47-AA43-4301D798BF17}"/>
                </a:ext>
              </a:extLst>
            </p:cNvPr>
            <p:cNvSpPr/>
            <p:nvPr/>
          </p:nvSpPr>
          <p:spPr>
            <a:xfrm>
              <a:off x="0" y="6529389"/>
              <a:ext cx="12192000" cy="1095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xmlns="" id="{42C494FD-6135-08DD-A3D1-80770DE962F9}"/>
              </a:ext>
            </a:extLst>
          </p:cNvPr>
          <p:cNvGrpSpPr/>
          <p:nvPr/>
        </p:nvGrpSpPr>
        <p:grpSpPr>
          <a:xfrm>
            <a:off x="1431354" y="348690"/>
            <a:ext cx="9329292" cy="1241243"/>
            <a:chOff x="1431354" y="4953000"/>
            <a:chExt cx="9329292" cy="1241243"/>
          </a:xfrm>
        </p:grpSpPr>
        <p:sp>
          <p:nvSpPr>
            <p:cNvPr id="4" name="Rectangle 3">
              <a:extLst>
                <a:ext uri="{FF2B5EF4-FFF2-40B4-BE49-F238E27FC236}">
                  <a16:creationId xmlns:a16="http://schemas.microsoft.com/office/drawing/2014/main" xmlns="" id="{4CA68D48-C2D2-16BA-F8F9-DAFBE90FFADF}"/>
                </a:ext>
              </a:extLst>
            </p:cNvPr>
            <p:cNvSpPr/>
            <p:nvPr/>
          </p:nvSpPr>
          <p:spPr>
            <a:xfrm>
              <a:off x="1431354" y="4953000"/>
              <a:ext cx="9329292" cy="1241243"/>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xmlns="" id="{999DF960-A509-DB44-22D2-90E1D307ECAE}"/>
                </a:ext>
              </a:extLst>
            </p:cNvPr>
            <p:cNvSpPr txBox="1"/>
            <p:nvPr/>
          </p:nvSpPr>
          <p:spPr>
            <a:xfrm>
              <a:off x="1568707" y="5088488"/>
              <a:ext cx="9054587" cy="970266"/>
            </a:xfrm>
            <a:prstGeom prst="rect">
              <a:avLst/>
            </a:prstGeom>
            <a:noFill/>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sz="2400" b="0" i="0" u="none" strike="noStrike" kern="0" cap="none" spc="0" normalizeH="0" baseline="0" noProof="0">
                  <a:ln>
                    <a:noFill/>
                  </a:ln>
                  <a:solidFill>
                    <a:prstClr val="black"/>
                  </a:solidFill>
                  <a:effectLst/>
                  <a:uLnTx/>
                  <a:uFillTx/>
                </a:rPr>
                <a:t>Con sinh ra có những đặc điểm giống bố mẹ và có những đặc điểm khác bố mẹ. Theo em đó là hiện tượng gì?</a:t>
              </a:r>
            </a:p>
          </p:txBody>
        </p:sp>
      </p:grpSp>
      <p:pic>
        <p:nvPicPr>
          <p:cNvPr id="23" name="Picture 22">
            <a:extLst>
              <a:ext uri="{FF2B5EF4-FFF2-40B4-BE49-F238E27FC236}">
                <a16:creationId xmlns:a16="http://schemas.microsoft.com/office/drawing/2014/main" xmlns="" id="{23BE4A68-D1CD-CC01-3C0A-ABE90F008C14}"/>
              </a:ext>
            </a:extLst>
          </p:cNvPr>
          <p:cNvPicPr>
            <a:picLocks noChangeAspect="1"/>
          </p:cNvPicPr>
          <p:nvPr/>
        </p:nvPicPr>
        <p:blipFill>
          <a:blip r:embed="rId2"/>
          <a:stretch>
            <a:fillRect/>
          </a:stretch>
        </p:blipFill>
        <p:spPr>
          <a:xfrm>
            <a:off x="6594553" y="1829587"/>
            <a:ext cx="5124294" cy="4081879"/>
          </a:xfrm>
          <a:prstGeom prst="rect">
            <a:avLst/>
          </a:prstGeom>
        </p:spPr>
      </p:pic>
      <p:pic>
        <p:nvPicPr>
          <p:cNvPr id="24" name="Picture 6" descr="Call for Submissions: The Significance of the Black Family in the US - AAIHS">
            <a:extLst>
              <a:ext uri="{FF2B5EF4-FFF2-40B4-BE49-F238E27FC236}">
                <a16:creationId xmlns:a16="http://schemas.microsoft.com/office/drawing/2014/main" xmlns="" id="{B218BC80-F6D9-0C71-F71B-5D7AA59897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182" y="1923477"/>
            <a:ext cx="5981983" cy="3987989"/>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xmlns="" id="{C65627FB-B28B-19CA-9828-B7A082147D05}"/>
              </a:ext>
            </a:extLst>
          </p:cNvPr>
          <p:cNvGrpSpPr/>
          <p:nvPr/>
        </p:nvGrpSpPr>
        <p:grpSpPr>
          <a:xfrm>
            <a:off x="817155" y="6019454"/>
            <a:ext cx="5129249" cy="401947"/>
            <a:chOff x="3438813" y="5956564"/>
            <a:chExt cx="5129249" cy="401947"/>
          </a:xfrm>
        </p:grpSpPr>
        <p:sp>
          <p:nvSpPr>
            <p:cNvPr id="30" name="TextBox 29">
              <a:extLst>
                <a:ext uri="{FF2B5EF4-FFF2-40B4-BE49-F238E27FC236}">
                  <a16:creationId xmlns:a16="http://schemas.microsoft.com/office/drawing/2014/main" xmlns="" id="{0510551C-08E9-CCE8-AEDF-FF4865D59224}"/>
                </a:ext>
              </a:extLst>
            </p:cNvPr>
            <p:cNvSpPr txBox="1"/>
            <p:nvPr/>
          </p:nvSpPr>
          <p:spPr>
            <a:xfrm>
              <a:off x="4549556" y="5957482"/>
              <a:ext cx="4018506" cy="400110"/>
            </a:xfrm>
            <a:prstGeom prst="rect">
              <a:avLst/>
            </a:prstGeom>
            <a:noFill/>
          </p:spPr>
          <p:txBody>
            <a:bodyPr wrap="square" rtlCol="0">
              <a:spAutoFit/>
            </a:bodyPr>
            <a:lstStyle/>
            <a:p>
              <a:pPr algn="ctr"/>
              <a:r>
                <a:rPr lang="en-US" sz="2000">
                  <a:solidFill>
                    <a:schemeClr val="bg1"/>
                  </a:solidFill>
                </a:rPr>
                <a:t>Sự di truyền màu da của gia đình</a:t>
              </a:r>
            </a:p>
          </p:txBody>
        </p:sp>
        <p:sp>
          <p:nvSpPr>
            <p:cNvPr id="31" name="Rectangle: Rounded Corners 30">
              <a:extLst>
                <a:ext uri="{FF2B5EF4-FFF2-40B4-BE49-F238E27FC236}">
                  <a16:creationId xmlns:a16="http://schemas.microsoft.com/office/drawing/2014/main" xmlns="" id="{503DB8D5-2CCF-7F4B-F968-8D0A6685122C}"/>
                </a:ext>
              </a:extLst>
            </p:cNvPr>
            <p:cNvSpPr/>
            <p:nvPr/>
          </p:nvSpPr>
          <p:spPr>
            <a:xfrm>
              <a:off x="3438813" y="5956564"/>
              <a:ext cx="1110743" cy="40194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Hình 1</a:t>
              </a:r>
            </a:p>
          </p:txBody>
        </p:sp>
      </p:grpSp>
      <p:grpSp>
        <p:nvGrpSpPr>
          <p:cNvPr id="32" name="Group 31">
            <a:extLst>
              <a:ext uri="{FF2B5EF4-FFF2-40B4-BE49-F238E27FC236}">
                <a16:creationId xmlns:a16="http://schemas.microsoft.com/office/drawing/2014/main" xmlns="" id="{CB65A62D-E47F-ADFF-73A9-FA18DD3DDDFD}"/>
              </a:ext>
            </a:extLst>
          </p:cNvPr>
          <p:cNvGrpSpPr/>
          <p:nvPr/>
        </p:nvGrpSpPr>
        <p:grpSpPr>
          <a:xfrm>
            <a:off x="6675680" y="6018535"/>
            <a:ext cx="5226651" cy="401947"/>
            <a:chOff x="3438813" y="5956564"/>
            <a:chExt cx="5226651" cy="401947"/>
          </a:xfrm>
        </p:grpSpPr>
        <p:sp>
          <p:nvSpPr>
            <p:cNvPr id="33" name="TextBox 32">
              <a:extLst>
                <a:ext uri="{FF2B5EF4-FFF2-40B4-BE49-F238E27FC236}">
                  <a16:creationId xmlns:a16="http://schemas.microsoft.com/office/drawing/2014/main" xmlns="" id="{0D96CF8A-20C8-1639-8B2C-F8BA04FF8C30}"/>
                </a:ext>
              </a:extLst>
            </p:cNvPr>
            <p:cNvSpPr txBox="1"/>
            <p:nvPr/>
          </p:nvSpPr>
          <p:spPr>
            <a:xfrm>
              <a:off x="4547859" y="5956564"/>
              <a:ext cx="4117605" cy="400110"/>
            </a:xfrm>
            <a:prstGeom prst="rect">
              <a:avLst/>
            </a:prstGeom>
            <a:noFill/>
          </p:spPr>
          <p:txBody>
            <a:bodyPr wrap="square" rtlCol="0">
              <a:spAutoFit/>
            </a:bodyPr>
            <a:lstStyle/>
            <a:p>
              <a:pPr algn="ctr"/>
              <a:r>
                <a:rPr lang="en-US" sz="2000">
                  <a:solidFill>
                    <a:schemeClr val="bg1"/>
                  </a:solidFill>
                </a:rPr>
                <a:t>Sự di truyền màu mắt của gia đình</a:t>
              </a:r>
            </a:p>
          </p:txBody>
        </p:sp>
        <p:sp>
          <p:nvSpPr>
            <p:cNvPr id="34" name="Rectangle: Rounded Corners 33">
              <a:extLst>
                <a:ext uri="{FF2B5EF4-FFF2-40B4-BE49-F238E27FC236}">
                  <a16:creationId xmlns:a16="http://schemas.microsoft.com/office/drawing/2014/main" xmlns="" id="{9A27CB2E-11AF-3676-5889-C51D007D772D}"/>
                </a:ext>
              </a:extLst>
            </p:cNvPr>
            <p:cNvSpPr/>
            <p:nvPr/>
          </p:nvSpPr>
          <p:spPr>
            <a:xfrm>
              <a:off x="3438813" y="5956564"/>
              <a:ext cx="1110743" cy="40194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Hình 2</a:t>
              </a:r>
            </a:p>
          </p:txBody>
        </p:sp>
      </p:grpSp>
    </p:spTree>
    <p:extLst>
      <p:ext uri="{BB962C8B-B14F-4D97-AF65-F5344CB8AC3E}">
        <p14:creationId xmlns:p14="http://schemas.microsoft.com/office/powerpoint/2010/main" val="55080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bstract DNA or ANA flat icons and digital circles technology modern gene  editing genetic engineering On a blue background 14918991 Vector Art at  Vecteezy">
            <a:extLst>
              <a:ext uri="{FF2B5EF4-FFF2-40B4-BE49-F238E27FC236}">
                <a16:creationId xmlns:a16="http://schemas.microsoft.com/office/drawing/2014/main" xmlns="" id="{961BA640-A5DB-8F8A-F993-9C22A79317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5" b="775"/>
          <a:stretch/>
        </p:blipFill>
        <p:spPr bwMode="auto">
          <a:xfrm>
            <a:off x="0" y="0"/>
            <a:ext cx="1230419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0748A8D2-C595-084B-0731-5006D5FF2DEA}"/>
              </a:ext>
            </a:extLst>
          </p:cNvPr>
          <p:cNvSpPr/>
          <p:nvPr/>
        </p:nvSpPr>
        <p:spPr>
          <a:xfrm>
            <a:off x="996848" y="2537039"/>
            <a:ext cx="3292962" cy="1783921"/>
          </a:xfrm>
          <a:prstGeom prst="rect">
            <a:avLst/>
          </a:prstGeom>
          <a:gradFill flip="none" rotWithShape="1">
            <a:gsLst>
              <a:gs pos="0">
                <a:srgbClr val="010431"/>
              </a:gs>
              <a:gs pos="74000">
                <a:srgbClr val="020633"/>
              </a:gs>
              <a:gs pos="100000">
                <a:srgbClr val="01184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5D4C0613-7F98-3810-CFDA-6BA28FD3BA64}"/>
              </a:ext>
            </a:extLst>
          </p:cNvPr>
          <p:cNvSpPr txBox="1"/>
          <p:nvPr/>
        </p:nvSpPr>
        <p:spPr>
          <a:xfrm>
            <a:off x="426348" y="858013"/>
            <a:ext cx="2967592" cy="715089"/>
          </a:xfrm>
          <a:prstGeom prst="roundRect">
            <a:avLst/>
          </a:prstGeom>
          <a:solidFill>
            <a:schemeClr val="accent1">
              <a:lumMod val="50000"/>
            </a:schemeClr>
          </a:solidFill>
          <a:ln>
            <a:solidFill>
              <a:srgbClr val="020633"/>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a:solidFill>
                  <a:schemeClr val="tx1"/>
                </a:solidFill>
              </a:rPr>
              <a:t>CHƯƠNG XI</a:t>
            </a:r>
          </a:p>
        </p:txBody>
      </p:sp>
      <p:sp>
        <p:nvSpPr>
          <p:cNvPr id="11" name="Rectangle 10">
            <a:extLst>
              <a:ext uri="{FF2B5EF4-FFF2-40B4-BE49-F238E27FC236}">
                <a16:creationId xmlns:a16="http://schemas.microsoft.com/office/drawing/2014/main" xmlns="" id="{22D26DE6-BEAA-FC00-5861-EEF513B6B355}"/>
              </a:ext>
            </a:extLst>
          </p:cNvPr>
          <p:cNvSpPr/>
          <p:nvPr/>
        </p:nvSpPr>
        <p:spPr>
          <a:xfrm>
            <a:off x="3887602" y="1762992"/>
            <a:ext cx="7863094" cy="4095164"/>
          </a:xfrm>
          <a:prstGeom prst="rect">
            <a:avLst/>
          </a:prstGeom>
          <a:solidFill>
            <a:srgbClr val="020633">
              <a:alpha val="7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4A24AA17-7A49-06DE-B0E2-9EB586081F75}"/>
              </a:ext>
            </a:extLst>
          </p:cNvPr>
          <p:cNvSpPr txBox="1"/>
          <p:nvPr/>
        </p:nvSpPr>
        <p:spPr>
          <a:xfrm>
            <a:off x="1537090" y="2175373"/>
            <a:ext cx="9194323" cy="2992294"/>
          </a:xfrm>
          <a:prstGeom prst="rect">
            <a:avLst/>
          </a:prstGeom>
          <a:noFill/>
        </p:spPr>
        <p:txBody>
          <a:bodyPr wrap="square" rtlCol="0">
            <a:spAutoFit/>
          </a:bodyPr>
          <a:lstStyle/>
          <a:p>
            <a:pPr algn="ctr">
              <a:lnSpc>
                <a:spcPct val="120000"/>
              </a:lnSpc>
            </a:pPr>
            <a:r>
              <a:rPr lang="en-US" sz="5400" b="1"/>
              <a:t>DI TRUYỀN HỌC MENDEL, </a:t>
            </a:r>
          </a:p>
          <a:p>
            <a:pPr algn="ctr">
              <a:lnSpc>
                <a:spcPct val="120000"/>
              </a:lnSpc>
            </a:pPr>
            <a:r>
              <a:rPr lang="en-US" sz="5400" b="1"/>
              <a:t>CƠ SỞ PHÂN TỬ CỦA HIỆN TƯỢNG DI TRUYỀN</a:t>
            </a:r>
          </a:p>
        </p:txBody>
      </p:sp>
      <p:cxnSp>
        <p:nvCxnSpPr>
          <p:cNvPr id="13" name="Straight Connector 12">
            <a:extLst>
              <a:ext uri="{FF2B5EF4-FFF2-40B4-BE49-F238E27FC236}">
                <a16:creationId xmlns:a16="http://schemas.microsoft.com/office/drawing/2014/main" xmlns="" id="{7F45363F-B89C-4C2F-85BE-C393BB117FED}"/>
              </a:ext>
            </a:extLst>
          </p:cNvPr>
          <p:cNvCxnSpPr>
            <a:cxnSpLocks/>
          </p:cNvCxnSpPr>
          <p:nvPr/>
        </p:nvCxnSpPr>
        <p:spPr>
          <a:xfrm>
            <a:off x="426348" y="1770110"/>
            <a:ext cx="113243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F1057234-0387-2A1F-FE2C-455337F348D6}"/>
              </a:ext>
            </a:extLst>
          </p:cNvPr>
          <p:cNvCxnSpPr>
            <a:cxnSpLocks/>
          </p:cNvCxnSpPr>
          <p:nvPr/>
        </p:nvCxnSpPr>
        <p:spPr>
          <a:xfrm>
            <a:off x="426348" y="5849953"/>
            <a:ext cx="113243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69CACA62-291B-7E7D-7B31-E9A647155125}"/>
              </a:ext>
            </a:extLst>
          </p:cNvPr>
          <p:cNvSpPr txBox="1"/>
          <p:nvPr/>
        </p:nvSpPr>
        <p:spPr>
          <a:xfrm>
            <a:off x="3058670" y="5999992"/>
            <a:ext cx="6151162" cy="628955"/>
          </a:xfrm>
          <a:prstGeom prst="rect">
            <a:avLst/>
          </a:prstGeom>
          <a:noFill/>
        </p:spPr>
        <p:txBody>
          <a:bodyPr wrap="square">
            <a:spAutoFit/>
          </a:bodyPr>
          <a:lstStyle/>
          <a:p>
            <a:pPr algn="ctr">
              <a:lnSpc>
                <a:spcPct val="120000"/>
              </a:lnSpc>
            </a:pPr>
            <a:r>
              <a:rPr lang="en-US" sz="3200" b="1">
                <a:solidFill>
                  <a:srgbClr val="FFFF00"/>
                </a:solidFill>
              </a:rPr>
              <a:t>KHOA HỌC TỰ NHIÊN 9</a:t>
            </a:r>
          </a:p>
        </p:txBody>
      </p:sp>
    </p:spTree>
    <p:extLst>
      <p:ext uri="{BB962C8B-B14F-4D97-AF65-F5344CB8AC3E}">
        <p14:creationId xmlns:p14="http://schemas.microsoft.com/office/powerpoint/2010/main" val="112096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NA. Medical science, genetic biotechnology, chemistry biology. Innovation  technology concept and nano technology background 33045584 Vector Art at  Vecteezy">
            <a:extLst>
              <a:ext uri="{FF2B5EF4-FFF2-40B4-BE49-F238E27FC236}">
                <a16:creationId xmlns:a16="http://schemas.microsoft.com/office/drawing/2014/main" xmlns="" id="{E8F5BA9F-0C10-CAC5-56E8-20DAA1B00B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5" b="77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E642FE4B-F8CA-5EB9-FF96-7D375E11C639}"/>
              </a:ext>
            </a:extLst>
          </p:cNvPr>
          <p:cNvSpPr/>
          <p:nvPr/>
        </p:nvSpPr>
        <p:spPr>
          <a:xfrm>
            <a:off x="0" y="841473"/>
            <a:ext cx="1963436" cy="66756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Bài 36</a:t>
            </a:r>
          </a:p>
        </p:txBody>
      </p:sp>
      <p:sp>
        <p:nvSpPr>
          <p:cNvPr id="4" name="TextBox 3">
            <a:extLst>
              <a:ext uri="{FF2B5EF4-FFF2-40B4-BE49-F238E27FC236}">
                <a16:creationId xmlns:a16="http://schemas.microsoft.com/office/drawing/2014/main" xmlns="" id="{4446CB4A-250C-EA15-6E31-9111DBD233F8}"/>
              </a:ext>
            </a:extLst>
          </p:cNvPr>
          <p:cNvSpPr txBox="1"/>
          <p:nvPr/>
        </p:nvSpPr>
        <p:spPr>
          <a:xfrm>
            <a:off x="555372" y="1705384"/>
            <a:ext cx="7191784" cy="2417841"/>
          </a:xfrm>
          <a:prstGeom prst="rect">
            <a:avLst/>
          </a:prstGeom>
          <a:noFill/>
        </p:spPr>
        <p:txBody>
          <a:bodyPr wrap="square" rtlCol="0">
            <a:spAutoFit/>
          </a:bodyPr>
          <a:lstStyle/>
          <a:p>
            <a:pPr>
              <a:lnSpc>
                <a:spcPct val="120000"/>
              </a:lnSpc>
            </a:pPr>
            <a:r>
              <a:rPr lang="en-US" sz="6600" b="1"/>
              <a:t>KHÁI QUÁT VỀ DI TRUYỀN HỌC</a:t>
            </a:r>
          </a:p>
        </p:txBody>
      </p:sp>
      <p:pic>
        <p:nvPicPr>
          <p:cNvPr id="4100" name="Picture 4" descr="TLTH - Bộ SGK Lớp 6 - Kết nối tri thức với cuộc sống - Công ty Cổ phần Đầu  tư và Phát triển Giáo dục Phương Nam">
            <a:extLst>
              <a:ext uri="{FF2B5EF4-FFF2-40B4-BE49-F238E27FC236}">
                <a16:creationId xmlns:a16="http://schemas.microsoft.com/office/drawing/2014/main" xmlns="" id="{D64C9BDC-09C6-F7B2-7596-E596D8557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6914" y="4574338"/>
            <a:ext cx="2213539" cy="221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27790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3010333" y="212510"/>
            <a:ext cx="6074099" cy="523220"/>
          </a:xfrm>
          <a:prstGeom prst="rect">
            <a:avLst/>
          </a:prstGeom>
          <a:noFill/>
        </p:spPr>
        <p:txBody>
          <a:bodyPr wrap="none" rtlCol="0">
            <a:spAutoFit/>
          </a:bodyPr>
          <a:lstStyle/>
          <a:p>
            <a:pPr algn="ctr"/>
            <a:r>
              <a:rPr lang="en-US" sz="2800" b="1"/>
              <a:t>I. Khái niệm về di truyền và biến dị</a:t>
            </a:r>
          </a:p>
        </p:txBody>
      </p:sp>
      <p:grpSp>
        <p:nvGrpSpPr>
          <p:cNvPr id="23" name="Group 22">
            <a:extLst>
              <a:ext uri="{FF2B5EF4-FFF2-40B4-BE49-F238E27FC236}">
                <a16:creationId xmlns:a16="http://schemas.microsoft.com/office/drawing/2014/main" xmlns="" id="{9CC59E4E-35F7-467A-1C56-B5669035A847}"/>
              </a:ext>
            </a:extLst>
          </p:cNvPr>
          <p:cNvGrpSpPr/>
          <p:nvPr/>
        </p:nvGrpSpPr>
        <p:grpSpPr>
          <a:xfrm>
            <a:off x="6846411" y="3849754"/>
            <a:ext cx="2199048" cy="2496723"/>
            <a:chOff x="6077866" y="3895356"/>
            <a:chExt cx="2199048" cy="2496723"/>
          </a:xfrm>
        </p:grpSpPr>
        <p:pic>
          <p:nvPicPr>
            <p:cNvPr id="1040" name="Picture 16" descr="👨🏻‍🦱 Man: Light Skin Tone, Curly Hair on JoyPixels 4.5">
              <a:extLst>
                <a:ext uri="{FF2B5EF4-FFF2-40B4-BE49-F238E27FC236}">
                  <a16:creationId xmlns:a16="http://schemas.microsoft.com/office/drawing/2014/main" xmlns="" id="{EA8B662C-EB87-BE33-5C6E-6B1FF0DC1F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895356"/>
              <a:ext cx="2035058" cy="203505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633330F7-CC97-F3BD-8365-3240BDB64208}"/>
                </a:ext>
              </a:extLst>
            </p:cNvPr>
            <p:cNvSpPr txBox="1"/>
            <p:nvPr/>
          </p:nvSpPr>
          <p:spPr>
            <a:xfrm>
              <a:off x="6077866" y="5930414"/>
              <a:ext cx="2199048" cy="461665"/>
            </a:xfrm>
            <a:prstGeom prst="rect">
              <a:avLst/>
            </a:prstGeom>
            <a:noFill/>
          </p:spPr>
          <p:txBody>
            <a:bodyPr wrap="square" rtlCol="0">
              <a:spAutoFit/>
            </a:bodyPr>
            <a:lstStyle/>
            <a:p>
              <a:pPr algn="ctr"/>
              <a:r>
                <a:rPr lang="en-US" sz="2400" b="1">
                  <a:solidFill>
                    <a:schemeClr val="bg1"/>
                  </a:solidFill>
                </a:rPr>
                <a:t>Con thứ nhất</a:t>
              </a:r>
            </a:p>
          </p:txBody>
        </p:sp>
      </p:grpSp>
      <p:grpSp>
        <p:nvGrpSpPr>
          <p:cNvPr id="24" name="Group 23">
            <a:extLst>
              <a:ext uri="{FF2B5EF4-FFF2-40B4-BE49-F238E27FC236}">
                <a16:creationId xmlns:a16="http://schemas.microsoft.com/office/drawing/2014/main" xmlns="" id="{654294DF-BF63-7D60-3131-29B881010691}"/>
              </a:ext>
            </a:extLst>
          </p:cNvPr>
          <p:cNvGrpSpPr/>
          <p:nvPr/>
        </p:nvGrpSpPr>
        <p:grpSpPr>
          <a:xfrm>
            <a:off x="9452910" y="3838941"/>
            <a:ext cx="2199048" cy="2507536"/>
            <a:chOff x="8684365" y="3884543"/>
            <a:chExt cx="2199048" cy="2507536"/>
          </a:xfrm>
        </p:grpSpPr>
        <p:pic>
          <p:nvPicPr>
            <p:cNvPr id="1042" name="Picture 18" descr="Emoji 👩 🦰 Woman: red hair to copy/paste - wpRock">
              <a:extLst>
                <a:ext uri="{FF2B5EF4-FFF2-40B4-BE49-F238E27FC236}">
                  <a16:creationId xmlns:a16="http://schemas.microsoft.com/office/drawing/2014/main" xmlns="" id="{A2A69DD5-E0FE-6269-7186-1638193D8F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1297" y="3884543"/>
              <a:ext cx="2035058" cy="203505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E8791A8A-17E5-37B1-269E-5940701F2F3F}"/>
                </a:ext>
              </a:extLst>
            </p:cNvPr>
            <p:cNvSpPr txBox="1"/>
            <p:nvPr/>
          </p:nvSpPr>
          <p:spPr>
            <a:xfrm>
              <a:off x="8684365" y="5930414"/>
              <a:ext cx="2199048" cy="461665"/>
            </a:xfrm>
            <a:prstGeom prst="rect">
              <a:avLst/>
            </a:prstGeom>
            <a:noFill/>
          </p:spPr>
          <p:txBody>
            <a:bodyPr wrap="square" rtlCol="0">
              <a:spAutoFit/>
            </a:bodyPr>
            <a:lstStyle/>
            <a:p>
              <a:pPr algn="ctr"/>
              <a:r>
                <a:rPr lang="en-US" sz="2400" b="1">
                  <a:solidFill>
                    <a:schemeClr val="bg1"/>
                  </a:solidFill>
                </a:rPr>
                <a:t>Con thứ hai</a:t>
              </a:r>
            </a:p>
          </p:txBody>
        </p:sp>
      </p:grpSp>
      <p:grpSp>
        <p:nvGrpSpPr>
          <p:cNvPr id="25" name="Group 24">
            <a:extLst>
              <a:ext uri="{FF2B5EF4-FFF2-40B4-BE49-F238E27FC236}">
                <a16:creationId xmlns:a16="http://schemas.microsoft.com/office/drawing/2014/main" xmlns="" id="{EC14F068-89D2-5B47-D010-6958AC5B0B60}"/>
              </a:ext>
            </a:extLst>
          </p:cNvPr>
          <p:cNvGrpSpPr/>
          <p:nvPr/>
        </p:nvGrpSpPr>
        <p:grpSpPr>
          <a:xfrm>
            <a:off x="6700555" y="877670"/>
            <a:ext cx="4824345" cy="2621294"/>
            <a:chOff x="5932010" y="923272"/>
            <a:chExt cx="4824345" cy="2621294"/>
          </a:xfrm>
        </p:grpSpPr>
        <p:pic>
          <p:nvPicPr>
            <p:cNvPr id="1036" name="Picture 12" descr="Emoji 👨 🦱 Male : curly hair to copy/paste - wpRock">
              <a:extLst>
                <a:ext uri="{FF2B5EF4-FFF2-40B4-BE49-F238E27FC236}">
                  <a16:creationId xmlns:a16="http://schemas.microsoft.com/office/drawing/2014/main" xmlns="" id="{B6252929-C2B4-07A3-C22D-7D33C1C64E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010" y="1332871"/>
              <a:ext cx="2199048" cy="219904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moji 👩 🦱 Woman: curly hair to copy/paste - wpRock">
              <a:extLst>
                <a:ext uri="{FF2B5EF4-FFF2-40B4-BE49-F238E27FC236}">
                  <a16:creationId xmlns:a16="http://schemas.microsoft.com/office/drawing/2014/main" xmlns="" id="{4DC69C7E-7852-D2E5-A847-A71CAF5EBF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7307" y="1345518"/>
              <a:ext cx="2199048" cy="219904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FC5DB366-D8ED-3EB5-61FB-842D89E0472F}"/>
                </a:ext>
              </a:extLst>
            </p:cNvPr>
            <p:cNvSpPr txBox="1"/>
            <p:nvPr/>
          </p:nvSpPr>
          <p:spPr>
            <a:xfrm>
              <a:off x="6291038" y="927586"/>
              <a:ext cx="1480991" cy="461665"/>
            </a:xfrm>
            <a:prstGeom prst="rect">
              <a:avLst/>
            </a:prstGeom>
            <a:noFill/>
          </p:spPr>
          <p:txBody>
            <a:bodyPr wrap="square" rtlCol="0">
              <a:spAutoFit/>
            </a:bodyPr>
            <a:lstStyle/>
            <a:p>
              <a:pPr algn="ctr"/>
              <a:r>
                <a:rPr lang="en-US" sz="2400" b="1">
                  <a:solidFill>
                    <a:schemeClr val="bg1"/>
                  </a:solidFill>
                </a:rPr>
                <a:t>Bố</a:t>
              </a:r>
            </a:p>
          </p:txBody>
        </p:sp>
        <p:sp>
          <p:nvSpPr>
            <p:cNvPr id="19" name="TextBox 18">
              <a:extLst>
                <a:ext uri="{FF2B5EF4-FFF2-40B4-BE49-F238E27FC236}">
                  <a16:creationId xmlns:a16="http://schemas.microsoft.com/office/drawing/2014/main" xmlns="" id="{6A91422A-0CD1-E02F-D83C-049DBC8EE1FE}"/>
                </a:ext>
              </a:extLst>
            </p:cNvPr>
            <p:cNvSpPr txBox="1"/>
            <p:nvPr/>
          </p:nvSpPr>
          <p:spPr>
            <a:xfrm>
              <a:off x="8916335" y="923272"/>
              <a:ext cx="1480991" cy="461665"/>
            </a:xfrm>
            <a:prstGeom prst="rect">
              <a:avLst/>
            </a:prstGeom>
            <a:noFill/>
          </p:spPr>
          <p:txBody>
            <a:bodyPr wrap="square" rtlCol="0">
              <a:spAutoFit/>
            </a:bodyPr>
            <a:lstStyle/>
            <a:p>
              <a:pPr algn="ctr"/>
              <a:r>
                <a:rPr lang="en-US" sz="2400" b="1">
                  <a:solidFill>
                    <a:schemeClr val="bg1"/>
                  </a:solidFill>
                </a:rPr>
                <a:t>Mẹ</a:t>
              </a:r>
            </a:p>
          </p:txBody>
        </p:sp>
        <p:sp>
          <p:nvSpPr>
            <p:cNvPr id="22" name="Plus Sign 21">
              <a:extLst>
                <a:ext uri="{FF2B5EF4-FFF2-40B4-BE49-F238E27FC236}">
                  <a16:creationId xmlns:a16="http://schemas.microsoft.com/office/drawing/2014/main" xmlns="" id="{8F980495-33C0-443E-855A-06ED0EDC1F6F}"/>
                </a:ext>
              </a:extLst>
            </p:cNvPr>
            <p:cNvSpPr/>
            <p:nvPr/>
          </p:nvSpPr>
          <p:spPr>
            <a:xfrm>
              <a:off x="7923446" y="2751269"/>
              <a:ext cx="600250" cy="625627"/>
            </a:xfrm>
            <a:prstGeom prst="mathPlu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xmlns="" id="{5C4C13EA-DEFC-B43F-C44A-B7A3549EB16A}"/>
              </a:ext>
            </a:extLst>
          </p:cNvPr>
          <p:cNvGrpSpPr/>
          <p:nvPr/>
        </p:nvGrpSpPr>
        <p:grpSpPr>
          <a:xfrm>
            <a:off x="339519" y="2705667"/>
            <a:ext cx="6072450" cy="2832994"/>
            <a:chOff x="889000" y="1048723"/>
            <a:chExt cx="11392917" cy="1072145"/>
          </a:xfrm>
        </p:grpSpPr>
        <p:sp>
          <p:nvSpPr>
            <p:cNvPr id="30" name="Rectangle 29">
              <a:extLst>
                <a:ext uri="{FF2B5EF4-FFF2-40B4-BE49-F238E27FC236}">
                  <a16:creationId xmlns:a16="http://schemas.microsoft.com/office/drawing/2014/main" xmlns="" id="{3161C069-E746-5396-AB42-0C85200E9DBA}"/>
                </a:ext>
              </a:extLst>
            </p:cNvPr>
            <p:cNvSpPr/>
            <p:nvPr/>
          </p:nvSpPr>
          <p:spPr>
            <a:xfrm>
              <a:off x="889000" y="1048723"/>
              <a:ext cx="11392917" cy="1072145"/>
            </a:xfrm>
            <a:prstGeom prst="rect">
              <a:avLst/>
            </a:prstGeom>
            <a:solidFill>
              <a:schemeClr val="tx1"/>
            </a:soli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1" name="TextBox 30">
              <a:extLst>
                <a:ext uri="{FF2B5EF4-FFF2-40B4-BE49-F238E27FC236}">
                  <a16:creationId xmlns:a16="http://schemas.microsoft.com/office/drawing/2014/main" xmlns="" id="{539F3A98-5BD3-0E4D-99D3-39C7B7E0EAD2}"/>
                </a:ext>
              </a:extLst>
            </p:cNvPr>
            <p:cNvSpPr txBox="1"/>
            <p:nvPr/>
          </p:nvSpPr>
          <p:spPr>
            <a:xfrm>
              <a:off x="972724" y="1201769"/>
              <a:ext cx="11225469" cy="891347"/>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rPr>
                <a:t>Một cặp vợ chồng đều có </a:t>
              </a:r>
              <a:r>
                <a:rPr kumimoji="0" lang="vi-VN" sz="2400" b="1" i="0" u="none" strike="noStrike" kern="0" cap="none" spc="0" normalizeH="0" baseline="0" noProof="0">
                  <a:ln>
                    <a:noFill/>
                  </a:ln>
                  <a:solidFill>
                    <a:srgbClr val="00B050"/>
                  </a:solidFill>
                  <a:effectLst/>
                  <a:uLnTx/>
                  <a:uFillTx/>
                </a:rPr>
                <a:t>tóc xoăn</a:t>
              </a:r>
              <a:r>
                <a:rPr lang="en-US" sz="2400" kern="0">
                  <a:solidFill>
                    <a:prstClr val="black"/>
                  </a:solidFill>
                </a:rPr>
                <a:t>, </a:t>
              </a:r>
              <a:r>
                <a:rPr kumimoji="0" lang="vi-VN" sz="2400" b="0" i="0" u="none" strike="noStrike" kern="0" cap="none" spc="0" normalizeH="0" baseline="0" noProof="0">
                  <a:ln>
                    <a:noFill/>
                  </a:ln>
                  <a:solidFill>
                    <a:prstClr val="black"/>
                  </a:solidFill>
                  <a:effectLst/>
                  <a:uLnTx/>
                  <a:uFillTx/>
                </a:rPr>
                <a:t>người </a:t>
              </a:r>
              <a:r>
                <a:rPr kumimoji="0" lang="vi-VN" sz="2400" b="1" i="0" u="none" strike="noStrike" kern="0" cap="none" spc="0" normalizeH="0" baseline="0" noProof="0">
                  <a:ln>
                    <a:noFill/>
                  </a:ln>
                  <a:solidFill>
                    <a:srgbClr val="C00000"/>
                  </a:solidFill>
                  <a:effectLst/>
                  <a:uLnTx/>
                  <a:uFillTx/>
                </a:rPr>
                <a:t>con thứ nhất </a:t>
              </a:r>
              <a:r>
                <a:rPr kumimoji="0" lang="vi-VN" sz="2400" b="0" i="0" u="none" strike="noStrike" kern="0" cap="none" spc="0" normalizeH="0" baseline="0" noProof="0">
                  <a:ln>
                    <a:noFill/>
                  </a:ln>
                  <a:solidFill>
                    <a:prstClr val="black"/>
                  </a:solidFill>
                  <a:effectLst/>
                  <a:uLnTx/>
                  <a:uFillTx/>
                </a:rPr>
                <a:t>của họ có </a:t>
              </a:r>
              <a:r>
                <a:rPr kumimoji="0" lang="vi-VN" sz="2400" b="1" i="0" u="none" strike="noStrike" kern="0" cap="none" spc="0" normalizeH="0" baseline="0" noProof="0">
                  <a:ln>
                    <a:noFill/>
                  </a:ln>
                  <a:solidFill>
                    <a:srgbClr val="00B050"/>
                  </a:solidFill>
                  <a:effectLst/>
                  <a:uLnTx/>
                  <a:uFillTx/>
                </a:rPr>
                <a:t>tóc xoăn</a:t>
              </a:r>
              <a:r>
                <a:rPr kumimoji="0" lang="vi-VN" sz="2400" b="0" i="0" u="none" strike="noStrike" kern="0" cap="none" spc="0" normalizeH="0" baseline="0" noProof="0">
                  <a:ln>
                    <a:noFill/>
                  </a:ln>
                  <a:solidFill>
                    <a:prstClr val="black"/>
                  </a:solidFill>
                  <a:effectLst/>
                  <a:uLnTx/>
                  <a:uFillTx/>
                </a:rPr>
                <a:t>, đây là một ví dụ về hiện tượng </a:t>
              </a:r>
              <a:r>
                <a:rPr kumimoji="0" lang="vi-VN" sz="2400" b="1" i="0" u="none" strike="noStrike" kern="0" cap="none" spc="0" normalizeH="0" baseline="0" noProof="0">
                  <a:ln>
                    <a:noFill/>
                  </a:ln>
                  <a:solidFill>
                    <a:schemeClr val="accent1">
                      <a:lumMod val="75000"/>
                    </a:schemeClr>
                  </a:solidFill>
                  <a:effectLst/>
                  <a:uLnTx/>
                  <a:uFillTx/>
                </a:rPr>
                <a:t>di truyền</a:t>
              </a:r>
              <a:r>
                <a:rPr kumimoji="0" lang="vi-VN" sz="2400" b="0" i="0" u="none" strike="noStrike" kern="0" cap="none" spc="0" normalizeH="0" baseline="0" noProof="0">
                  <a:ln>
                    <a:noFill/>
                  </a:ln>
                  <a:solidFill>
                    <a:prstClr val="black"/>
                  </a:solidFill>
                  <a:effectLst/>
                  <a:uLnTx/>
                  <a:uFillTx/>
                </a:rPr>
                <a:t>; người </a:t>
              </a:r>
              <a:r>
                <a:rPr kumimoji="0" lang="vi-VN" sz="2400" b="1" i="0" u="none" strike="noStrike" kern="0" cap="none" spc="0" normalizeH="0" baseline="0" noProof="0">
                  <a:ln>
                    <a:noFill/>
                  </a:ln>
                  <a:solidFill>
                    <a:srgbClr val="C00000"/>
                  </a:solidFill>
                  <a:effectLst/>
                  <a:uLnTx/>
                  <a:uFillTx/>
                </a:rPr>
                <a:t>con thứ hai </a:t>
              </a:r>
              <a:r>
                <a:rPr kumimoji="0" lang="vi-VN" sz="2400" b="0" i="0" u="none" strike="noStrike" kern="0" cap="none" spc="0" normalizeH="0" baseline="0" noProof="0">
                  <a:ln>
                    <a:noFill/>
                  </a:ln>
                  <a:solidFill>
                    <a:prstClr val="black"/>
                  </a:solidFill>
                  <a:effectLst/>
                  <a:uLnTx/>
                  <a:uFillTx/>
                </a:rPr>
                <a:t>của họ có </a:t>
              </a:r>
              <a:r>
                <a:rPr kumimoji="0" lang="vi-VN" sz="2400" b="1" i="0" u="none" strike="noStrike" kern="0" cap="none" spc="0" normalizeH="0" baseline="0" noProof="0">
                  <a:ln>
                    <a:noFill/>
                  </a:ln>
                  <a:solidFill>
                    <a:srgbClr val="0070C0"/>
                  </a:solidFill>
                  <a:effectLst/>
                  <a:uLnTx/>
                  <a:uFillTx/>
                </a:rPr>
                <a:t>tóc thẳng</a:t>
              </a:r>
              <a:r>
                <a:rPr kumimoji="0" lang="vi-VN" sz="2400" b="0" i="0" u="none" strike="noStrike" kern="0" cap="none" spc="0" normalizeH="0" baseline="0" noProof="0">
                  <a:ln>
                    <a:noFill/>
                  </a:ln>
                  <a:solidFill>
                    <a:prstClr val="black"/>
                  </a:solidFill>
                  <a:effectLst/>
                  <a:uLnTx/>
                  <a:uFillTx/>
                </a:rPr>
                <a:t>, đây là một ví dụ về hiện tượng </a:t>
              </a:r>
              <a:r>
                <a:rPr kumimoji="0" lang="vi-VN" sz="2400" b="1" i="0" u="none" strike="noStrike" kern="0" cap="none" spc="0" normalizeH="0" baseline="0" noProof="0">
                  <a:ln>
                    <a:noFill/>
                  </a:ln>
                  <a:solidFill>
                    <a:schemeClr val="accent1">
                      <a:lumMod val="75000"/>
                    </a:schemeClr>
                  </a:solidFill>
                  <a:effectLst/>
                  <a:uLnTx/>
                  <a:uFillTx/>
                </a:rPr>
                <a:t>biến dị.</a:t>
              </a:r>
            </a:p>
          </p:txBody>
        </p:sp>
      </p:grpSp>
      <p:grpSp>
        <p:nvGrpSpPr>
          <p:cNvPr id="32" name="Group 31">
            <a:extLst>
              <a:ext uri="{FF2B5EF4-FFF2-40B4-BE49-F238E27FC236}">
                <a16:creationId xmlns:a16="http://schemas.microsoft.com/office/drawing/2014/main" xmlns="" id="{4BE00C4F-499C-46B5-25B1-C0D9744F9331}"/>
              </a:ext>
            </a:extLst>
          </p:cNvPr>
          <p:cNvGrpSpPr/>
          <p:nvPr/>
        </p:nvGrpSpPr>
        <p:grpSpPr>
          <a:xfrm>
            <a:off x="0" y="2007740"/>
            <a:ext cx="1102330" cy="1102330"/>
            <a:chOff x="4647732" y="4092360"/>
            <a:chExt cx="1102330" cy="1102330"/>
          </a:xfrm>
        </p:grpSpPr>
        <p:sp>
          <p:nvSpPr>
            <p:cNvPr id="33" name="Flowchart: Connector 32">
              <a:extLst>
                <a:ext uri="{FF2B5EF4-FFF2-40B4-BE49-F238E27FC236}">
                  <a16:creationId xmlns:a16="http://schemas.microsoft.com/office/drawing/2014/main" xmlns="" id="{4E648CB0-D710-DBFA-7A9E-28CCA4707802}"/>
                </a:ext>
              </a:extLst>
            </p:cNvPr>
            <p:cNvSpPr/>
            <p:nvPr/>
          </p:nvSpPr>
          <p:spPr>
            <a:xfrm>
              <a:off x="4647732" y="4092360"/>
              <a:ext cx="1102330" cy="1102330"/>
            </a:xfrm>
            <a:prstGeom prst="flowChartConnector">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6" descr="waving hand&quot; Emoji - Download for free – Iconduck">
              <a:extLst>
                <a:ext uri="{FF2B5EF4-FFF2-40B4-BE49-F238E27FC236}">
                  <a16:creationId xmlns:a16="http://schemas.microsoft.com/office/drawing/2014/main" xmlns="" id="{D2155126-F298-5FAD-81F2-F076623EC6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Box 35">
            <a:extLst>
              <a:ext uri="{FF2B5EF4-FFF2-40B4-BE49-F238E27FC236}">
                <a16:creationId xmlns:a16="http://schemas.microsoft.com/office/drawing/2014/main" xmlns="" id="{9079FB1F-F523-A3B1-A910-E1744344C5E3}"/>
              </a:ext>
            </a:extLst>
          </p:cNvPr>
          <p:cNvSpPr txBox="1"/>
          <p:nvPr/>
        </p:nvSpPr>
        <p:spPr>
          <a:xfrm>
            <a:off x="1102330" y="1583124"/>
            <a:ext cx="5265014" cy="975780"/>
          </a:xfrm>
          <a:prstGeom prst="rect">
            <a:avLst/>
          </a:prstGeom>
          <a:noFill/>
        </p:spPr>
        <p:txBody>
          <a:bodyPr wrap="square" rtlCol="0">
            <a:spAutoFit/>
          </a:bodyPr>
          <a:lstStyle>
            <a:defPPr>
              <a:defRPr lang="en-US"/>
            </a:defPPr>
            <a:lvl1pPr marR="0" lvl="0" indent="0" algn="just"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defRPr>
            </a:lvl1pPr>
          </a:lstStyle>
          <a:p>
            <a:pPr algn="l"/>
            <a:r>
              <a:rPr lang="en-US" b="1"/>
              <a:t>Đọc thông tin trên và thực hiện các yêu cầu sau:</a:t>
            </a:r>
          </a:p>
        </p:txBody>
      </p:sp>
    </p:spTree>
    <p:extLst>
      <p:ext uri="{BB962C8B-B14F-4D97-AF65-F5344CB8AC3E}">
        <p14:creationId xmlns:p14="http://schemas.microsoft.com/office/powerpoint/2010/main" val="40963019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circle(in)">
                                      <p:cBhvr>
                                        <p:cTn id="31" dur="2000"/>
                                        <p:tgtEl>
                                          <p:spTgt spid="25"/>
                                        </p:tgtEl>
                                      </p:cBhvr>
                                    </p:animEffect>
                                  </p:childTnLst>
                                </p:cTn>
                              </p:par>
                              <p:par>
                                <p:cTn id="32" presetID="6" presetClass="entr" presetSubtype="16"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circle(in)">
                                      <p:cBhvr>
                                        <p:cTn id="34" dur="2000"/>
                                        <p:tgtEl>
                                          <p:spTgt spid="23"/>
                                        </p:tgtEl>
                                      </p:cBhvr>
                                    </p:animEffect>
                                  </p:childTnLst>
                                </p:cTn>
                              </p:par>
                              <p:par>
                                <p:cTn id="35" presetID="6" presetClass="entr" presetSubtype="16"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in)">
                                      <p:cBhvr>
                                        <p:cTn id="3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3010333" y="212510"/>
            <a:ext cx="6074099" cy="523220"/>
          </a:xfrm>
          <a:prstGeom prst="rect">
            <a:avLst/>
          </a:prstGeom>
          <a:noFill/>
        </p:spPr>
        <p:txBody>
          <a:bodyPr wrap="none" rtlCol="0">
            <a:spAutoFit/>
          </a:bodyPr>
          <a:lstStyle/>
          <a:p>
            <a:pPr algn="ctr"/>
            <a:r>
              <a:rPr lang="en-US" sz="2800" b="1"/>
              <a:t>I. Khái niệm về di truyền và biến dị</a:t>
            </a:r>
          </a:p>
        </p:txBody>
      </p:sp>
      <p:grpSp>
        <p:nvGrpSpPr>
          <p:cNvPr id="23" name="Group 22">
            <a:extLst>
              <a:ext uri="{FF2B5EF4-FFF2-40B4-BE49-F238E27FC236}">
                <a16:creationId xmlns:a16="http://schemas.microsoft.com/office/drawing/2014/main" xmlns="" id="{9CC59E4E-35F7-467A-1C56-B5669035A847}"/>
              </a:ext>
            </a:extLst>
          </p:cNvPr>
          <p:cNvGrpSpPr/>
          <p:nvPr/>
        </p:nvGrpSpPr>
        <p:grpSpPr>
          <a:xfrm>
            <a:off x="6846411" y="3849754"/>
            <a:ext cx="2199048" cy="2496723"/>
            <a:chOff x="6077866" y="3895356"/>
            <a:chExt cx="2199048" cy="2496723"/>
          </a:xfrm>
        </p:grpSpPr>
        <p:pic>
          <p:nvPicPr>
            <p:cNvPr id="1040" name="Picture 16" descr="👨🏻‍🦱 Man: Light Skin Tone, Curly Hair on JoyPixels 4.5">
              <a:extLst>
                <a:ext uri="{FF2B5EF4-FFF2-40B4-BE49-F238E27FC236}">
                  <a16:creationId xmlns:a16="http://schemas.microsoft.com/office/drawing/2014/main" xmlns="" id="{EA8B662C-EB87-BE33-5C6E-6B1FF0DC1F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895356"/>
              <a:ext cx="2035058" cy="203505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633330F7-CC97-F3BD-8365-3240BDB64208}"/>
                </a:ext>
              </a:extLst>
            </p:cNvPr>
            <p:cNvSpPr txBox="1"/>
            <p:nvPr/>
          </p:nvSpPr>
          <p:spPr>
            <a:xfrm>
              <a:off x="6077866" y="5930414"/>
              <a:ext cx="2199048" cy="461665"/>
            </a:xfrm>
            <a:prstGeom prst="rect">
              <a:avLst/>
            </a:prstGeom>
            <a:noFill/>
          </p:spPr>
          <p:txBody>
            <a:bodyPr wrap="square" rtlCol="0">
              <a:spAutoFit/>
            </a:bodyPr>
            <a:lstStyle/>
            <a:p>
              <a:pPr algn="ctr"/>
              <a:r>
                <a:rPr lang="en-US" sz="2400" b="1">
                  <a:solidFill>
                    <a:schemeClr val="bg1"/>
                  </a:solidFill>
                </a:rPr>
                <a:t>Con thứ nhất</a:t>
              </a:r>
            </a:p>
          </p:txBody>
        </p:sp>
      </p:grpSp>
      <p:grpSp>
        <p:nvGrpSpPr>
          <p:cNvPr id="24" name="Group 23">
            <a:extLst>
              <a:ext uri="{FF2B5EF4-FFF2-40B4-BE49-F238E27FC236}">
                <a16:creationId xmlns:a16="http://schemas.microsoft.com/office/drawing/2014/main" xmlns="" id="{654294DF-BF63-7D60-3131-29B881010691}"/>
              </a:ext>
            </a:extLst>
          </p:cNvPr>
          <p:cNvGrpSpPr/>
          <p:nvPr/>
        </p:nvGrpSpPr>
        <p:grpSpPr>
          <a:xfrm>
            <a:off x="9452910" y="3838941"/>
            <a:ext cx="2199048" cy="2507536"/>
            <a:chOff x="8684365" y="3884543"/>
            <a:chExt cx="2199048" cy="2507536"/>
          </a:xfrm>
        </p:grpSpPr>
        <p:pic>
          <p:nvPicPr>
            <p:cNvPr id="1042" name="Picture 18" descr="Emoji 👩 🦰 Woman: red hair to copy/paste - wpRock">
              <a:extLst>
                <a:ext uri="{FF2B5EF4-FFF2-40B4-BE49-F238E27FC236}">
                  <a16:creationId xmlns:a16="http://schemas.microsoft.com/office/drawing/2014/main" xmlns="" id="{A2A69DD5-E0FE-6269-7186-1638193D8F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1297" y="3884543"/>
              <a:ext cx="2035058" cy="203505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E8791A8A-17E5-37B1-269E-5940701F2F3F}"/>
                </a:ext>
              </a:extLst>
            </p:cNvPr>
            <p:cNvSpPr txBox="1"/>
            <p:nvPr/>
          </p:nvSpPr>
          <p:spPr>
            <a:xfrm>
              <a:off x="8684365" y="5930414"/>
              <a:ext cx="2199048" cy="461665"/>
            </a:xfrm>
            <a:prstGeom prst="rect">
              <a:avLst/>
            </a:prstGeom>
            <a:noFill/>
          </p:spPr>
          <p:txBody>
            <a:bodyPr wrap="square" rtlCol="0">
              <a:spAutoFit/>
            </a:bodyPr>
            <a:lstStyle/>
            <a:p>
              <a:pPr algn="ctr"/>
              <a:r>
                <a:rPr lang="en-US" sz="2400" b="1">
                  <a:solidFill>
                    <a:schemeClr val="bg1"/>
                  </a:solidFill>
                </a:rPr>
                <a:t>Con thứ hai</a:t>
              </a:r>
            </a:p>
          </p:txBody>
        </p:sp>
      </p:grpSp>
      <p:grpSp>
        <p:nvGrpSpPr>
          <p:cNvPr id="25" name="Group 24">
            <a:extLst>
              <a:ext uri="{FF2B5EF4-FFF2-40B4-BE49-F238E27FC236}">
                <a16:creationId xmlns:a16="http://schemas.microsoft.com/office/drawing/2014/main" xmlns="" id="{EC14F068-89D2-5B47-D010-6958AC5B0B60}"/>
              </a:ext>
            </a:extLst>
          </p:cNvPr>
          <p:cNvGrpSpPr/>
          <p:nvPr/>
        </p:nvGrpSpPr>
        <p:grpSpPr>
          <a:xfrm>
            <a:off x="6700555" y="877670"/>
            <a:ext cx="4824345" cy="2621294"/>
            <a:chOff x="5932010" y="923272"/>
            <a:chExt cx="4824345" cy="2621294"/>
          </a:xfrm>
        </p:grpSpPr>
        <p:pic>
          <p:nvPicPr>
            <p:cNvPr id="1036" name="Picture 12" descr="Emoji 👨 🦱 Male : curly hair to copy/paste - wpRock">
              <a:extLst>
                <a:ext uri="{FF2B5EF4-FFF2-40B4-BE49-F238E27FC236}">
                  <a16:creationId xmlns:a16="http://schemas.microsoft.com/office/drawing/2014/main" xmlns="" id="{B6252929-C2B4-07A3-C22D-7D33C1C64E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010" y="1332871"/>
              <a:ext cx="2199048" cy="219904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moji 👩 🦱 Woman: curly hair to copy/paste - wpRock">
              <a:extLst>
                <a:ext uri="{FF2B5EF4-FFF2-40B4-BE49-F238E27FC236}">
                  <a16:creationId xmlns:a16="http://schemas.microsoft.com/office/drawing/2014/main" xmlns="" id="{4DC69C7E-7852-D2E5-A847-A71CAF5EBF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7307" y="1345518"/>
              <a:ext cx="2199048" cy="219904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FC5DB366-D8ED-3EB5-61FB-842D89E0472F}"/>
                </a:ext>
              </a:extLst>
            </p:cNvPr>
            <p:cNvSpPr txBox="1"/>
            <p:nvPr/>
          </p:nvSpPr>
          <p:spPr>
            <a:xfrm>
              <a:off x="6291038" y="927586"/>
              <a:ext cx="1480991" cy="461665"/>
            </a:xfrm>
            <a:prstGeom prst="rect">
              <a:avLst/>
            </a:prstGeom>
            <a:noFill/>
          </p:spPr>
          <p:txBody>
            <a:bodyPr wrap="square" rtlCol="0">
              <a:spAutoFit/>
            </a:bodyPr>
            <a:lstStyle/>
            <a:p>
              <a:pPr algn="ctr"/>
              <a:r>
                <a:rPr lang="en-US" sz="2400" b="1">
                  <a:solidFill>
                    <a:schemeClr val="bg1"/>
                  </a:solidFill>
                </a:rPr>
                <a:t>Bố</a:t>
              </a:r>
            </a:p>
          </p:txBody>
        </p:sp>
        <p:sp>
          <p:nvSpPr>
            <p:cNvPr id="19" name="TextBox 18">
              <a:extLst>
                <a:ext uri="{FF2B5EF4-FFF2-40B4-BE49-F238E27FC236}">
                  <a16:creationId xmlns:a16="http://schemas.microsoft.com/office/drawing/2014/main" xmlns="" id="{6A91422A-0CD1-E02F-D83C-049DBC8EE1FE}"/>
                </a:ext>
              </a:extLst>
            </p:cNvPr>
            <p:cNvSpPr txBox="1"/>
            <p:nvPr/>
          </p:nvSpPr>
          <p:spPr>
            <a:xfrm>
              <a:off x="8916335" y="923272"/>
              <a:ext cx="1480991" cy="461665"/>
            </a:xfrm>
            <a:prstGeom prst="rect">
              <a:avLst/>
            </a:prstGeom>
            <a:noFill/>
          </p:spPr>
          <p:txBody>
            <a:bodyPr wrap="square" rtlCol="0">
              <a:spAutoFit/>
            </a:bodyPr>
            <a:lstStyle/>
            <a:p>
              <a:pPr algn="ctr"/>
              <a:r>
                <a:rPr lang="en-US" sz="2400" b="1">
                  <a:solidFill>
                    <a:schemeClr val="bg1"/>
                  </a:solidFill>
                </a:rPr>
                <a:t>Mẹ</a:t>
              </a:r>
            </a:p>
          </p:txBody>
        </p:sp>
        <p:sp>
          <p:nvSpPr>
            <p:cNvPr id="22" name="Plus Sign 21">
              <a:extLst>
                <a:ext uri="{FF2B5EF4-FFF2-40B4-BE49-F238E27FC236}">
                  <a16:creationId xmlns:a16="http://schemas.microsoft.com/office/drawing/2014/main" xmlns="" id="{8F980495-33C0-443E-855A-06ED0EDC1F6F}"/>
                </a:ext>
              </a:extLst>
            </p:cNvPr>
            <p:cNvSpPr/>
            <p:nvPr/>
          </p:nvSpPr>
          <p:spPr>
            <a:xfrm>
              <a:off x="7923446" y="2751269"/>
              <a:ext cx="600250" cy="625627"/>
            </a:xfrm>
            <a:prstGeom prst="mathPlu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xmlns="" id="{9079FB1F-F523-A3B1-A910-E1744344C5E3}"/>
              </a:ext>
            </a:extLst>
          </p:cNvPr>
          <p:cNvSpPr txBox="1"/>
          <p:nvPr/>
        </p:nvSpPr>
        <p:spPr>
          <a:xfrm>
            <a:off x="440105" y="2188809"/>
            <a:ext cx="6226839" cy="508601"/>
          </a:xfrm>
          <a:prstGeom prst="rect">
            <a:avLst/>
          </a:prstGeom>
          <a:noFill/>
        </p:spPr>
        <p:txBody>
          <a:bodyPr wrap="square" rtlCol="0">
            <a:spAutoFit/>
          </a:bodyPr>
          <a:lstStyle>
            <a:defPPr>
              <a:defRPr lang="en-US"/>
            </a:defPPr>
            <a:lvl1pPr marR="0" lvl="0" indent="0" algn="just"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defRPr>
            </a:lvl1pPr>
          </a:lstStyle>
          <a:p>
            <a:pPr algn="l"/>
            <a:r>
              <a:rPr lang="en-US" b="1">
                <a:solidFill>
                  <a:srgbClr val="FF0000"/>
                </a:solidFill>
              </a:rPr>
              <a:t>Thực hiện các yêu cầu sau:</a:t>
            </a:r>
          </a:p>
        </p:txBody>
      </p:sp>
      <p:grpSp>
        <p:nvGrpSpPr>
          <p:cNvPr id="3" name="Group 2">
            <a:extLst>
              <a:ext uri="{FF2B5EF4-FFF2-40B4-BE49-F238E27FC236}">
                <a16:creationId xmlns:a16="http://schemas.microsoft.com/office/drawing/2014/main" xmlns="" id="{5BAA584C-0D4F-33F3-5744-BD50B0AA388B}"/>
              </a:ext>
            </a:extLst>
          </p:cNvPr>
          <p:cNvGrpSpPr/>
          <p:nvPr/>
        </p:nvGrpSpPr>
        <p:grpSpPr>
          <a:xfrm>
            <a:off x="473716" y="2814682"/>
            <a:ext cx="6193228" cy="1684690"/>
            <a:chOff x="1431354" y="4953000"/>
            <a:chExt cx="9329292" cy="1684690"/>
          </a:xfrm>
        </p:grpSpPr>
        <p:sp>
          <p:nvSpPr>
            <p:cNvPr id="4" name="Rectangle 3">
              <a:extLst>
                <a:ext uri="{FF2B5EF4-FFF2-40B4-BE49-F238E27FC236}">
                  <a16:creationId xmlns:a16="http://schemas.microsoft.com/office/drawing/2014/main" xmlns="" id="{C2178DDE-4EDC-4919-E387-363FCCF09707}"/>
                </a:ext>
              </a:extLst>
            </p:cNvPr>
            <p:cNvSpPr/>
            <p:nvPr/>
          </p:nvSpPr>
          <p:spPr>
            <a:xfrm>
              <a:off x="1431354" y="4953000"/>
              <a:ext cx="9329292" cy="1684690"/>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xmlns="" id="{3E3BACB9-B83D-3FE0-0035-4A347543D88A}"/>
                </a:ext>
              </a:extLst>
            </p:cNvPr>
            <p:cNvSpPr txBox="1"/>
            <p:nvPr/>
          </p:nvSpPr>
          <p:spPr>
            <a:xfrm>
              <a:off x="1568706" y="5088488"/>
              <a:ext cx="9054587" cy="143193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a:t>
              </a:r>
              <a:r>
                <a:rPr kumimoji="0" lang="en-US" sz="2400" b="0" i="0" u="none" strike="noStrike" kern="0" cap="none" spc="0" normalizeH="0" baseline="0" noProof="0">
                  <a:ln>
                    <a:noFill/>
                  </a:ln>
                  <a:solidFill>
                    <a:prstClr val="black"/>
                  </a:solidFill>
                  <a:effectLst/>
                  <a:uLnTx/>
                  <a:uFillTx/>
                  <a:sym typeface="Wingdings" panose="05000000000000000000" pitchFamily="2" charset="2"/>
                </a:rPr>
                <a:t> </a:t>
              </a:r>
              <a:r>
                <a:rPr kumimoji="0" lang="vi-VN" sz="2400" b="0" i="0" u="none" strike="noStrike" kern="0" cap="none" spc="0" normalizeH="0" baseline="0" noProof="0">
                  <a:ln>
                    <a:noFill/>
                  </a:ln>
                  <a:solidFill>
                    <a:prstClr val="black"/>
                  </a:solidFill>
                  <a:effectLst/>
                  <a:uLnTx/>
                  <a:uFillTx/>
                </a:rPr>
                <a:t>Cho biết di truyền và biến dị là gì</a:t>
              </a:r>
              <a:r>
                <a:rPr kumimoji="0" lang="en-US" sz="2400" b="0" i="0" u="none" strike="noStrike" kern="0" cap="none" spc="0" normalizeH="0" baseline="0" noProof="0">
                  <a:ln>
                    <a:noFill/>
                  </a:ln>
                  <a:solidFill>
                    <a:prstClr val="black"/>
                  </a:solidFill>
                  <a:effectLst/>
                  <a:uLnTx/>
                  <a:uFillTx/>
                </a:rPr>
                <a:t>?</a:t>
              </a:r>
              <a:endParaRPr kumimoji="0" lang="vi-VN" sz="2400" b="0" i="0" u="none" strike="noStrike" kern="0" cap="none" spc="0" normalizeH="0" baseline="0" noProof="0">
                <a:ln>
                  <a:noFill/>
                </a:ln>
                <a:solidFill>
                  <a:prstClr val="black"/>
                </a:solidFill>
                <a:effectLst/>
                <a:uLnTx/>
                <a:uFillTx/>
              </a:endParaRP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a:t>
              </a:r>
              <a:r>
                <a:rPr kumimoji="0" lang="en-US" sz="2400" b="0" i="0" u="none" strike="noStrike" kern="0" cap="none" spc="0" normalizeH="0" baseline="0" noProof="0">
                  <a:ln>
                    <a:noFill/>
                  </a:ln>
                  <a:solidFill>
                    <a:prstClr val="black"/>
                  </a:solidFill>
                  <a:effectLst/>
                  <a:uLnTx/>
                  <a:uFillTx/>
                  <a:sym typeface="Wingdings" panose="05000000000000000000" pitchFamily="2" charset="2"/>
                </a:rPr>
                <a:t> </a:t>
              </a:r>
              <a:r>
                <a:rPr kumimoji="0" lang="vi-VN" sz="2400" b="0" i="0" u="none" strike="noStrike" kern="0" cap="none" spc="0" normalizeH="0" baseline="0" noProof="0">
                  <a:ln>
                    <a:noFill/>
                  </a:ln>
                  <a:solidFill>
                    <a:prstClr val="black"/>
                  </a:solidFill>
                  <a:effectLst/>
                  <a:uLnTx/>
                  <a:uFillTx/>
                </a:rPr>
                <a:t>Lấy thêm ví dụ về hiện tượng di truyền và biến dị trong thực tế.</a:t>
              </a:r>
              <a:endParaRPr kumimoji="0" lang="en-US" sz="24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106702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xmlns=""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xmlns=""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A0011AC-A20A-B2B6-0592-BB3C02FECE8F}"/>
              </a:ext>
            </a:extLst>
          </p:cNvPr>
          <p:cNvSpPr txBox="1"/>
          <p:nvPr/>
        </p:nvSpPr>
        <p:spPr>
          <a:xfrm>
            <a:off x="3010333" y="212510"/>
            <a:ext cx="6074099" cy="523220"/>
          </a:xfrm>
          <a:prstGeom prst="rect">
            <a:avLst/>
          </a:prstGeom>
          <a:noFill/>
        </p:spPr>
        <p:txBody>
          <a:bodyPr wrap="none" rtlCol="0">
            <a:spAutoFit/>
          </a:bodyPr>
          <a:lstStyle/>
          <a:p>
            <a:pPr algn="ctr"/>
            <a:r>
              <a:rPr lang="en-US" sz="2800" b="1"/>
              <a:t>I. Khái niệm về di truyền và biến dị</a:t>
            </a:r>
          </a:p>
        </p:txBody>
      </p:sp>
      <p:sp>
        <p:nvSpPr>
          <p:cNvPr id="7" name="TextBox 6">
            <a:extLst>
              <a:ext uri="{FF2B5EF4-FFF2-40B4-BE49-F238E27FC236}">
                <a16:creationId xmlns:a16="http://schemas.microsoft.com/office/drawing/2014/main" xmlns="" id="{0EAD36E6-5A1B-F225-C321-10833F5E21FB}"/>
              </a:ext>
            </a:extLst>
          </p:cNvPr>
          <p:cNvSpPr txBox="1"/>
          <p:nvPr/>
        </p:nvSpPr>
        <p:spPr>
          <a:xfrm>
            <a:off x="706367" y="1734527"/>
            <a:ext cx="11164003" cy="508601"/>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lnSpc>
                <a:spcPct val="125000"/>
              </a:lnSpc>
              <a:defRPr/>
            </a:pPr>
            <a:r>
              <a:rPr lang="en-US" sz="2400" kern="0">
                <a:solidFill>
                  <a:prstClr val="black"/>
                </a:solidFill>
              </a:rPr>
              <a:t>Sự truyền đạt các đặc điểm từ thế hệ này sang thế hệ khác gọi là </a:t>
            </a:r>
            <a:r>
              <a:rPr lang="en-US" sz="2400" b="1" kern="0">
                <a:solidFill>
                  <a:prstClr val="black"/>
                </a:solidFill>
              </a:rPr>
              <a:t>di truyền.</a:t>
            </a:r>
            <a:endParaRPr kumimoji="0" lang="vi-VN" sz="2400" b="1" i="0" u="none" strike="noStrike" kern="0" cap="none" spc="0" normalizeH="0" baseline="0" noProof="0">
              <a:ln>
                <a:noFill/>
              </a:ln>
              <a:solidFill>
                <a:prstClr val="black"/>
              </a:solidFill>
              <a:effectLst/>
              <a:uLnTx/>
              <a:uFillTx/>
            </a:endParaRPr>
          </a:p>
        </p:txBody>
      </p:sp>
      <p:sp>
        <p:nvSpPr>
          <p:cNvPr id="26" name="Rectangle: Rounded Corners 25">
            <a:extLst>
              <a:ext uri="{FF2B5EF4-FFF2-40B4-BE49-F238E27FC236}">
                <a16:creationId xmlns:a16="http://schemas.microsoft.com/office/drawing/2014/main" xmlns="" id="{A7173E10-CD62-C76D-3DFF-90BF021F1FA4}"/>
              </a:ext>
            </a:extLst>
          </p:cNvPr>
          <p:cNvSpPr/>
          <p:nvPr/>
        </p:nvSpPr>
        <p:spPr>
          <a:xfrm>
            <a:off x="5323715" y="1075593"/>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pic>
        <p:nvPicPr>
          <p:cNvPr id="9224" name="Picture 8" descr="TLC's Newest Family of Multiples, The Derricos With 14 Babies On Babies">
            <a:extLst>
              <a:ext uri="{FF2B5EF4-FFF2-40B4-BE49-F238E27FC236}">
                <a16:creationId xmlns:a16="http://schemas.microsoft.com/office/drawing/2014/main" xmlns="" id="{FC86E484-7744-3913-175C-8A7C932DF3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74" r="17983"/>
          <a:stretch/>
        </p:blipFill>
        <p:spPr bwMode="auto">
          <a:xfrm>
            <a:off x="1239769" y="2375134"/>
            <a:ext cx="3999799" cy="35657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EDFBC42F-E37B-FDD5-5E01-E8CF7A077686}"/>
              </a:ext>
            </a:extLst>
          </p:cNvPr>
          <p:cNvSpPr txBox="1"/>
          <p:nvPr/>
        </p:nvSpPr>
        <p:spPr>
          <a:xfrm>
            <a:off x="242625" y="6030188"/>
            <a:ext cx="5647681" cy="369332"/>
          </a:xfrm>
          <a:prstGeom prst="rect">
            <a:avLst/>
          </a:prstGeom>
          <a:noFill/>
        </p:spPr>
        <p:txBody>
          <a:bodyPr wrap="square">
            <a:spAutoFit/>
          </a:bodyPr>
          <a:lstStyle/>
          <a:p>
            <a:r>
              <a:rPr lang="en-US" kern="0">
                <a:solidFill>
                  <a:prstClr val="black"/>
                </a:solidFill>
              </a:rPr>
              <a:t>Bố, mẹ da ngăm sinh ra con cái hầu hết đều da ngăm </a:t>
            </a:r>
          </a:p>
        </p:txBody>
      </p:sp>
      <p:sp>
        <p:nvSpPr>
          <p:cNvPr id="4" name="TextBox 3">
            <a:extLst>
              <a:ext uri="{FF2B5EF4-FFF2-40B4-BE49-F238E27FC236}">
                <a16:creationId xmlns:a16="http://schemas.microsoft.com/office/drawing/2014/main" xmlns="" id="{0FF89B6D-46B2-2051-49AD-8BFF41CAC80B}"/>
              </a:ext>
            </a:extLst>
          </p:cNvPr>
          <p:cNvSpPr txBox="1"/>
          <p:nvPr/>
        </p:nvSpPr>
        <p:spPr>
          <a:xfrm>
            <a:off x="6155371" y="6028051"/>
            <a:ext cx="5647681" cy="369332"/>
          </a:xfrm>
          <a:prstGeom prst="rect">
            <a:avLst/>
          </a:prstGeom>
          <a:noFill/>
        </p:spPr>
        <p:txBody>
          <a:bodyPr wrap="square">
            <a:spAutoFit/>
          </a:bodyPr>
          <a:lstStyle/>
          <a:p>
            <a:r>
              <a:rPr lang="en-US" kern="0">
                <a:solidFill>
                  <a:prstClr val="black"/>
                </a:solidFill>
              </a:rPr>
              <a:t>Bố và con có ánh mắt, tóc, màu da,…giống nhau</a:t>
            </a:r>
          </a:p>
        </p:txBody>
      </p:sp>
      <p:grpSp>
        <p:nvGrpSpPr>
          <p:cNvPr id="13" name="Group 12">
            <a:extLst>
              <a:ext uri="{FF2B5EF4-FFF2-40B4-BE49-F238E27FC236}">
                <a16:creationId xmlns:a16="http://schemas.microsoft.com/office/drawing/2014/main" xmlns="" id="{C0E03973-9F47-9D99-5BE0-79EAE14E4613}"/>
              </a:ext>
            </a:extLst>
          </p:cNvPr>
          <p:cNvGrpSpPr/>
          <p:nvPr/>
        </p:nvGrpSpPr>
        <p:grpSpPr>
          <a:xfrm>
            <a:off x="5938925" y="2385137"/>
            <a:ext cx="5695680" cy="3555731"/>
            <a:chOff x="6096000" y="2429960"/>
            <a:chExt cx="5695680" cy="3555731"/>
          </a:xfrm>
        </p:grpSpPr>
        <p:pic>
          <p:nvPicPr>
            <p:cNvPr id="9222" name="Picture 6" descr="106 Pics That Prove Kids Are Copy-Paste Versions Of Their Parents | Bored  Panda">
              <a:extLst>
                <a:ext uri="{FF2B5EF4-FFF2-40B4-BE49-F238E27FC236}">
                  <a16:creationId xmlns:a16="http://schemas.microsoft.com/office/drawing/2014/main" xmlns="" id="{BBD028A4-9C47-E3C4-FDA6-2BBD3FB18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29960"/>
              <a:ext cx="5695680" cy="35557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A5D9F2F9-C128-D665-7D36-51B446045CF1}"/>
                </a:ext>
              </a:extLst>
            </p:cNvPr>
            <p:cNvSpPr txBox="1"/>
            <p:nvPr/>
          </p:nvSpPr>
          <p:spPr>
            <a:xfrm>
              <a:off x="6228299" y="2508459"/>
              <a:ext cx="723667" cy="369332"/>
            </a:xfrm>
            <a:prstGeom prst="rect">
              <a:avLst/>
            </a:prstGeom>
            <a:noFill/>
          </p:spPr>
          <p:txBody>
            <a:bodyPr wrap="square">
              <a:spAutoFit/>
            </a:bodyPr>
            <a:lstStyle/>
            <a:p>
              <a:r>
                <a:rPr lang="en-US" b="1" kern="0"/>
                <a:t>Bố </a:t>
              </a:r>
            </a:p>
          </p:txBody>
        </p:sp>
        <p:sp>
          <p:nvSpPr>
            <p:cNvPr id="6" name="TextBox 5">
              <a:extLst>
                <a:ext uri="{FF2B5EF4-FFF2-40B4-BE49-F238E27FC236}">
                  <a16:creationId xmlns:a16="http://schemas.microsoft.com/office/drawing/2014/main" xmlns="" id="{D6F61C8C-BFA3-5D30-7D27-E0C97E2CA814}"/>
                </a:ext>
              </a:extLst>
            </p:cNvPr>
            <p:cNvSpPr txBox="1"/>
            <p:nvPr/>
          </p:nvSpPr>
          <p:spPr>
            <a:xfrm>
              <a:off x="8955060" y="2508459"/>
              <a:ext cx="723667" cy="369332"/>
            </a:xfrm>
            <a:prstGeom prst="rect">
              <a:avLst/>
            </a:prstGeom>
            <a:noFill/>
          </p:spPr>
          <p:txBody>
            <a:bodyPr wrap="square">
              <a:spAutoFit/>
            </a:bodyPr>
            <a:lstStyle/>
            <a:p>
              <a:r>
                <a:rPr lang="en-US" b="1" kern="0"/>
                <a:t>Con </a:t>
              </a:r>
            </a:p>
          </p:txBody>
        </p:sp>
      </p:grpSp>
    </p:spTree>
    <p:extLst>
      <p:ext uri="{BB962C8B-B14F-4D97-AF65-F5344CB8AC3E}">
        <p14:creationId xmlns:p14="http://schemas.microsoft.com/office/powerpoint/2010/main" val="98624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2435</Words>
  <Application>Microsoft Office PowerPoint</Application>
  <PresentationFormat>Widescreen</PresentationFormat>
  <Paragraphs>222</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Tahoma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cp:revision>
  <dcterms:created xsi:type="dcterms:W3CDTF">2025-09-20T01:07:14Z</dcterms:created>
  <dcterms:modified xsi:type="dcterms:W3CDTF">2025-09-20T01:07:59Z</dcterms:modified>
</cp:coreProperties>
</file>