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85341-5543-48DA-9A06-FD94D33E3CC5}"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0317E-EBF1-42E2-AFF9-746E5AD4D897}" type="slidenum">
              <a:rPr lang="en-US" smtClean="0"/>
              <a:t>‹#›</a:t>
            </a:fld>
            <a:endParaRPr lang="en-US"/>
          </a:p>
        </p:txBody>
      </p:sp>
    </p:spTree>
    <p:extLst>
      <p:ext uri="{BB962C8B-B14F-4D97-AF65-F5344CB8AC3E}">
        <p14:creationId xmlns:p14="http://schemas.microsoft.com/office/powerpoint/2010/main" val="421575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fld id="{27173F95-C167-4807-80D7-9326821E32A1}" type="slidenum">
              <a:rPr lang="vi-VN" altLang="en-US" smtClean="0">
                <a:solidFill>
                  <a:prstClr val="black"/>
                </a:solidFill>
                <a:cs typeface="+mn-cs"/>
              </a:rPr>
              <a:pPr>
                <a:defRPr/>
              </a:pPr>
              <a:t>14</a:t>
            </a:fld>
            <a:endParaRPr lang="vi-VN" altLang="en-US" smtClean="0">
              <a:solidFill>
                <a:prstClr val="black"/>
              </a:solidFill>
              <a:cs typeface="+mn-cs"/>
            </a:endParaRPr>
          </a:p>
        </p:txBody>
      </p:sp>
    </p:spTree>
    <p:extLst>
      <p:ext uri="{BB962C8B-B14F-4D97-AF65-F5344CB8AC3E}">
        <p14:creationId xmlns:p14="http://schemas.microsoft.com/office/powerpoint/2010/main" val="2650352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22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fld id="{FC7F862D-BDD2-451D-904E-6978E53C8A57}" type="slidenum">
              <a:rPr lang="vi-VN" altLang="en-US" smtClean="0">
                <a:solidFill>
                  <a:prstClr val="black"/>
                </a:solidFill>
                <a:cs typeface="+mn-cs"/>
              </a:rPr>
              <a:pPr>
                <a:defRPr/>
              </a:pPr>
              <a:t>16</a:t>
            </a:fld>
            <a:endParaRPr lang="vi-VN" altLang="en-US" smtClean="0">
              <a:solidFill>
                <a:prstClr val="black"/>
              </a:solidFill>
              <a:cs typeface="+mn-cs"/>
            </a:endParaRPr>
          </a:p>
        </p:txBody>
      </p:sp>
    </p:spTree>
    <p:extLst>
      <p:ext uri="{BB962C8B-B14F-4D97-AF65-F5344CB8AC3E}">
        <p14:creationId xmlns:p14="http://schemas.microsoft.com/office/powerpoint/2010/main" val="4024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8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fld id="{1CEA14EB-9AF6-4F23-8F7D-F00BEB9BEAFC}" type="slidenum">
              <a:rPr lang="vi-VN" altLang="en-US" smtClean="0">
                <a:solidFill>
                  <a:prstClr val="black"/>
                </a:solidFill>
                <a:cs typeface="+mn-cs"/>
              </a:rPr>
              <a:pPr>
                <a:defRPr/>
              </a:pPr>
              <a:t>19</a:t>
            </a:fld>
            <a:endParaRPr lang="vi-VN" altLang="en-US" smtClean="0">
              <a:solidFill>
                <a:prstClr val="black"/>
              </a:solidFill>
              <a:cs typeface="+mn-cs"/>
            </a:endParaRPr>
          </a:p>
        </p:txBody>
      </p:sp>
    </p:spTree>
    <p:extLst>
      <p:ext uri="{BB962C8B-B14F-4D97-AF65-F5344CB8AC3E}">
        <p14:creationId xmlns:p14="http://schemas.microsoft.com/office/powerpoint/2010/main" val="3216519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fld id="{32A63B56-E4C3-4FBC-A8C3-F511282B3555}" type="slidenum">
              <a:rPr lang="vi-VN" altLang="en-US" smtClean="0">
                <a:solidFill>
                  <a:prstClr val="black"/>
                </a:solidFill>
                <a:cs typeface="+mn-cs"/>
              </a:rPr>
              <a:pPr>
                <a:defRPr/>
              </a:pPr>
              <a:t>22</a:t>
            </a:fld>
            <a:endParaRPr lang="vi-VN" altLang="en-US" smtClean="0">
              <a:solidFill>
                <a:prstClr val="black"/>
              </a:solidFill>
              <a:cs typeface="+mn-cs"/>
            </a:endParaRPr>
          </a:p>
        </p:txBody>
      </p:sp>
    </p:spTree>
    <p:extLst>
      <p:ext uri="{BB962C8B-B14F-4D97-AF65-F5344CB8AC3E}">
        <p14:creationId xmlns:p14="http://schemas.microsoft.com/office/powerpoint/2010/main" val="4198915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0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fld id="{2F24ADEE-D76F-41F8-9F83-F8FED4F506BD}" type="slidenum">
              <a:rPr lang="vi-VN" altLang="en-US" smtClean="0">
                <a:solidFill>
                  <a:prstClr val="black"/>
                </a:solidFill>
                <a:cs typeface="+mn-cs"/>
              </a:rPr>
              <a:pPr>
                <a:defRPr/>
              </a:pPr>
              <a:t>25</a:t>
            </a:fld>
            <a:endParaRPr lang="vi-VN" altLang="en-US" smtClean="0">
              <a:solidFill>
                <a:prstClr val="black"/>
              </a:solidFill>
              <a:cs typeface="+mn-cs"/>
            </a:endParaRPr>
          </a:p>
        </p:txBody>
      </p:sp>
    </p:spTree>
    <p:extLst>
      <p:ext uri="{BB962C8B-B14F-4D97-AF65-F5344CB8AC3E}">
        <p14:creationId xmlns:p14="http://schemas.microsoft.com/office/powerpoint/2010/main" val="365052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5D4ED2-F25D-4495-9B0E-7B3087C23791}" type="slidenum">
              <a:rPr lang="vi-VN" altLang="en-US" smtClean="0"/>
              <a:pPr/>
              <a:t>40</a:t>
            </a:fld>
            <a:endParaRPr lang="vi-VN" altLang="en-US" smtClean="0"/>
          </a:p>
        </p:txBody>
      </p:sp>
    </p:spTree>
    <p:extLst>
      <p:ext uri="{BB962C8B-B14F-4D97-AF65-F5344CB8AC3E}">
        <p14:creationId xmlns:p14="http://schemas.microsoft.com/office/powerpoint/2010/main" val="68751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4DD547-AA3F-4E82-8109-6740BA02D24B}" type="slidenum">
              <a:rPr lang="vi-VN" altLang="en-US" smtClean="0"/>
              <a:pPr/>
              <a:t>41</a:t>
            </a:fld>
            <a:endParaRPr lang="vi-VN" altLang="en-US" smtClean="0"/>
          </a:p>
        </p:txBody>
      </p:sp>
    </p:spTree>
    <p:extLst>
      <p:ext uri="{BB962C8B-B14F-4D97-AF65-F5344CB8AC3E}">
        <p14:creationId xmlns:p14="http://schemas.microsoft.com/office/powerpoint/2010/main" val="116419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9E81AC-B424-4C3E-92C2-7D6674E8646C}"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70975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9E81AC-B424-4C3E-92C2-7D6674E8646C}"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52150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9E81AC-B424-4C3E-92C2-7D6674E8646C}"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186272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9E81AC-B424-4C3E-92C2-7D6674E8646C}"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3457777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9E81AC-B424-4C3E-92C2-7D6674E8646C}"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306305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9E81AC-B424-4C3E-92C2-7D6674E8646C}"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1178306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9E81AC-B424-4C3E-92C2-7D6674E8646C}" type="datetimeFigureOut">
              <a:rPr lang="en-US" smtClean="0"/>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333927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9E81AC-B424-4C3E-92C2-7D6674E8646C}" type="datetimeFigureOut">
              <a:rPr lang="en-US" smtClean="0"/>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3304724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E81AC-B424-4C3E-92C2-7D6674E8646C}" type="datetimeFigureOut">
              <a:rPr lang="en-US" smtClean="0"/>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116783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E81AC-B424-4C3E-92C2-7D6674E8646C}"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3513169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E81AC-B424-4C3E-92C2-7D6674E8646C}"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C49D8-71D5-455E-A97C-BEBE7828B0CA}" type="slidenum">
              <a:rPr lang="en-US" smtClean="0"/>
              <a:t>‹#›</a:t>
            </a:fld>
            <a:endParaRPr lang="en-US"/>
          </a:p>
        </p:txBody>
      </p:sp>
    </p:spTree>
    <p:extLst>
      <p:ext uri="{BB962C8B-B14F-4D97-AF65-F5344CB8AC3E}">
        <p14:creationId xmlns:p14="http://schemas.microsoft.com/office/powerpoint/2010/main" val="222087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E81AC-B424-4C3E-92C2-7D6674E8646C}" type="datetimeFigureOut">
              <a:rPr lang="en-US" smtClean="0"/>
              <a:t>9/20/2025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C49D8-71D5-455E-A97C-BEBE7828B0CA}" type="slidenum">
              <a:rPr lang="en-US" smtClean="0"/>
              <a:t>‹#›</a:t>
            </a:fld>
            <a:endParaRPr lang="en-US"/>
          </a:p>
        </p:txBody>
      </p:sp>
    </p:spTree>
    <p:extLst>
      <p:ext uri="{BB962C8B-B14F-4D97-AF65-F5344CB8AC3E}">
        <p14:creationId xmlns:p14="http://schemas.microsoft.com/office/powerpoint/2010/main" val="3169610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file:///C:\Users\Luyen\Desktop\VTC16%20(online-video-cutter.com).mp4"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1.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pic>
        <p:nvPicPr>
          <p:cNvPr id="40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17638"/>
            <a:ext cx="41148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8250" y="1409700"/>
            <a:ext cx="41148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943100" y="5116514"/>
            <a:ext cx="3581400" cy="369887"/>
          </a:xfrm>
          <a:prstGeom prst="rect">
            <a:avLst/>
          </a:prstGeom>
          <a:solidFill>
            <a:schemeClr val="accent3">
              <a:lumMod val="85000"/>
            </a:schemeClr>
          </a:solidFill>
          <a:ln>
            <a:solidFill>
              <a:schemeClr val="accent3">
                <a:lumMod val="65000"/>
              </a:schemeClr>
            </a:solidFill>
          </a:ln>
        </p:spPr>
        <p:txBody>
          <a:bodyPr>
            <a:spAutoFit/>
          </a:bodyPr>
          <a:lstStyle/>
          <a:p>
            <a:pPr eaLnBrk="1" hangingPunct="1">
              <a:defRPr/>
            </a:pPr>
            <a:r>
              <a:rPr lang="en-US" b="1">
                <a:solidFill>
                  <a:srgbClr val="3333FF"/>
                </a:solidFill>
              </a:rPr>
              <a:t>Nông nghiệp thời nguyên thủy</a:t>
            </a:r>
          </a:p>
        </p:txBody>
      </p:sp>
      <p:sp>
        <p:nvSpPr>
          <p:cNvPr id="10" name="TextBox 9"/>
          <p:cNvSpPr txBox="1"/>
          <p:nvPr/>
        </p:nvSpPr>
        <p:spPr>
          <a:xfrm>
            <a:off x="7080250" y="5116514"/>
            <a:ext cx="2590800" cy="369887"/>
          </a:xfrm>
          <a:prstGeom prst="rect">
            <a:avLst/>
          </a:prstGeom>
          <a:solidFill>
            <a:schemeClr val="accent3">
              <a:lumMod val="85000"/>
            </a:schemeClr>
          </a:solidFill>
        </p:spPr>
        <p:txBody>
          <a:bodyPr>
            <a:spAutoFit/>
          </a:bodyPr>
          <a:lstStyle/>
          <a:p>
            <a:pPr eaLnBrk="1" hangingPunct="1">
              <a:defRPr/>
            </a:pPr>
            <a:r>
              <a:rPr lang="en-US" b="1">
                <a:solidFill>
                  <a:srgbClr val="3333FF"/>
                </a:solidFill>
              </a:rPr>
              <a:t>Nông nghiệp hiện nay</a:t>
            </a:r>
          </a:p>
        </p:txBody>
      </p:sp>
      <p:sp>
        <p:nvSpPr>
          <p:cNvPr id="4103" name="Rectangle 2"/>
          <p:cNvSpPr>
            <a:spLocks noChangeArrowheads="1"/>
          </p:cNvSpPr>
          <p:nvPr/>
        </p:nvSpPr>
        <p:spPr bwMode="auto">
          <a:xfrm>
            <a:off x="3314700" y="6010275"/>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Trồng trọt ra đời từ thời nguyên thủy</a:t>
            </a:r>
          </a:p>
        </p:txBody>
      </p:sp>
    </p:spTree>
    <p:extLst>
      <p:ext uri="{BB962C8B-B14F-4D97-AF65-F5344CB8AC3E}">
        <p14:creationId xmlns:p14="http://schemas.microsoft.com/office/powerpoint/2010/main" val="3066739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ipe(down)">
                                      <p:cBhvr>
                                        <p:cTn id="15" dur="500"/>
                                        <p:tgtEl>
                                          <p:spTgt spid="410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103"/>
                                        </p:tgtEl>
                                        <p:attrNameLst>
                                          <p:attrName>style.visibility</p:attrName>
                                        </p:attrNameLst>
                                      </p:cBhvr>
                                      <p:to>
                                        <p:strVal val="visible"/>
                                      </p:to>
                                    </p:set>
                                    <p:animEffect transition="in" filter="wipe(down)">
                                      <p:cBhvr>
                                        <p:cTn id="23"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10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27651"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27652" name="TextBox 1"/>
          <p:cNvSpPr txBox="1">
            <a:spLocks noChangeArrowheads="1"/>
          </p:cNvSpPr>
          <p:nvPr/>
        </p:nvSpPr>
        <p:spPr bwMode="auto">
          <a:xfrm>
            <a:off x="1828800" y="1273176"/>
            <a:ext cx="16002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1. Vai trò</a:t>
            </a:r>
          </a:p>
        </p:txBody>
      </p:sp>
      <p:sp>
        <p:nvSpPr>
          <p:cNvPr id="27653" name="TextBox 5"/>
          <p:cNvSpPr txBox="1">
            <a:spLocks noChangeArrowheads="1"/>
          </p:cNvSpPr>
          <p:nvPr/>
        </p:nvSpPr>
        <p:spPr bwMode="auto">
          <a:xfrm>
            <a:off x="1855788" y="1793876"/>
            <a:ext cx="2259012" cy="461963"/>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2. Triển vọng</a:t>
            </a:r>
          </a:p>
        </p:txBody>
      </p:sp>
      <p:sp>
        <p:nvSpPr>
          <p:cNvPr id="8" name="TextBox 7"/>
          <p:cNvSpPr txBox="1"/>
          <p:nvPr/>
        </p:nvSpPr>
        <p:spPr>
          <a:xfrm>
            <a:off x="3733800" y="5557839"/>
            <a:ext cx="2084388" cy="369887"/>
          </a:xfrm>
          <a:prstGeom prst="rect">
            <a:avLst/>
          </a:prstGeom>
          <a:solidFill>
            <a:schemeClr val="accent3">
              <a:lumMod val="85000"/>
            </a:schemeClr>
          </a:solidFill>
          <a:ln>
            <a:solidFill>
              <a:schemeClr val="accent3">
                <a:lumMod val="65000"/>
              </a:schemeClr>
            </a:solidFill>
          </a:ln>
        </p:spPr>
        <p:txBody>
          <a:bodyPr>
            <a:spAutoFit/>
          </a:bodyPr>
          <a:lstStyle/>
          <a:p>
            <a:pPr algn="ctr" eaLnBrk="1" hangingPunct="1">
              <a:defRPr/>
            </a:pPr>
            <a:r>
              <a:rPr lang="en-US" b="1">
                <a:solidFill>
                  <a:srgbClr val="3333FF"/>
                </a:solidFill>
              </a:rPr>
              <a:t>Con người</a:t>
            </a:r>
          </a:p>
        </p:txBody>
      </p:sp>
      <p:sp>
        <p:nvSpPr>
          <p:cNvPr id="11" name="TextBox 10"/>
          <p:cNvSpPr txBox="1"/>
          <p:nvPr/>
        </p:nvSpPr>
        <p:spPr>
          <a:xfrm>
            <a:off x="7124700" y="5684838"/>
            <a:ext cx="3048000" cy="646112"/>
          </a:xfrm>
          <a:prstGeom prst="rect">
            <a:avLst/>
          </a:prstGeom>
          <a:solidFill>
            <a:schemeClr val="accent3">
              <a:lumMod val="85000"/>
            </a:schemeClr>
          </a:solidFill>
          <a:ln>
            <a:solidFill>
              <a:schemeClr val="accent3">
                <a:lumMod val="65000"/>
              </a:schemeClr>
            </a:solidFill>
          </a:ln>
        </p:spPr>
        <p:txBody>
          <a:bodyPr>
            <a:spAutoFit/>
          </a:bodyPr>
          <a:lstStyle/>
          <a:p>
            <a:pPr algn="ctr" eaLnBrk="1" hangingPunct="1">
              <a:defRPr/>
            </a:pPr>
            <a:r>
              <a:rPr lang="en-US" b="1">
                <a:solidFill>
                  <a:srgbClr val="3333FF"/>
                </a:solidFill>
              </a:rPr>
              <a:t>Chính sách hỗ trợ phát triển nông nghiệp</a:t>
            </a:r>
          </a:p>
        </p:txBody>
      </p:sp>
      <p:pic>
        <p:nvPicPr>
          <p:cNvPr id="133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2578100"/>
            <a:ext cx="3554413"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514600"/>
            <a:ext cx="34290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357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ipe(down)">
                                      <p:cBhvr>
                                        <p:cTn id="7" dur="500"/>
                                        <p:tgtEl>
                                          <p:spTgt spid="13320"/>
                                        </p:tgtEl>
                                      </p:cBhvr>
                                    </p:animEffect>
                                  </p:childTnLst>
                                </p:cTn>
                              </p:par>
                              <p:par>
                                <p:cTn id="8" presetID="22" presetClass="entr" presetSubtype="4" fill="hold" nodeType="withEffect">
                                  <p:stCondLst>
                                    <p:cond delay="0"/>
                                  </p:stCondLst>
                                  <p:childTnLst>
                                    <p:set>
                                      <p:cBhvr>
                                        <p:cTn id="9" dur="1" fill="hold">
                                          <p:stCondLst>
                                            <p:cond delay="0"/>
                                          </p:stCondLst>
                                        </p:cTn>
                                        <p:tgtEl>
                                          <p:spTgt spid="13321"/>
                                        </p:tgtEl>
                                        <p:attrNameLst>
                                          <p:attrName>style.visibility</p:attrName>
                                        </p:attrNameLst>
                                      </p:cBhvr>
                                      <p:to>
                                        <p:strVal val="visible"/>
                                      </p:to>
                                    </p:set>
                                    <p:animEffect transition="in" filter="wipe(down)">
                                      <p:cBhvr>
                                        <p:cTn id="10" dur="500"/>
                                        <p:tgtEl>
                                          <p:spTgt spid="133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28675"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28676" name="TextBox 1"/>
          <p:cNvSpPr txBox="1">
            <a:spLocks noChangeArrowheads="1"/>
          </p:cNvSpPr>
          <p:nvPr/>
        </p:nvSpPr>
        <p:spPr bwMode="auto">
          <a:xfrm>
            <a:off x="1828800" y="1273176"/>
            <a:ext cx="16002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1. Vai trò</a:t>
            </a:r>
          </a:p>
        </p:txBody>
      </p:sp>
      <p:sp>
        <p:nvSpPr>
          <p:cNvPr id="28677" name="TextBox 5"/>
          <p:cNvSpPr txBox="1">
            <a:spLocks noChangeArrowheads="1"/>
          </p:cNvSpPr>
          <p:nvPr/>
        </p:nvSpPr>
        <p:spPr bwMode="auto">
          <a:xfrm>
            <a:off x="1855788" y="1793876"/>
            <a:ext cx="2259012" cy="461963"/>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2. Triển vọng</a:t>
            </a:r>
          </a:p>
        </p:txBody>
      </p:sp>
      <p:sp>
        <p:nvSpPr>
          <p:cNvPr id="28678" name="TextBox 3"/>
          <p:cNvSpPr txBox="1">
            <a:spLocks noChangeArrowheads="1"/>
          </p:cNvSpPr>
          <p:nvPr/>
        </p:nvSpPr>
        <p:spPr bwMode="auto">
          <a:xfrm>
            <a:off x="2057400" y="2255839"/>
            <a:ext cx="82296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2400"/>
              <a:t>- Điều kiện khí hậu nhiệt đới, địa hình đa dạng thuận lợi cho sự phát triển nhiều loại cây trồng khác nhau.</a:t>
            </a:r>
          </a:p>
          <a:p>
            <a:pPr>
              <a:lnSpc>
                <a:spcPct val="150000"/>
              </a:lnSpc>
            </a:pPr>
            <a:r>
              <a:rPr lang="en-US" altLang="en-US" sz="2400"/>
              <a:t>- Việt Nam có truyền thống nông nghiệp, nông dân cần cù, thông minh, có kinh nghiệm, nhà nước quan tâm phát triển nông nghiệp, áp dụng khoa học kĩ thuật trong sản xuất nông nghiệp. </a:t>
            </a:r>
          </a:p>
          <a:p>
            <a:r>
              <a:rPr lang="en-US" altLang="en-US"/>
              <a:t> </a:t>
            </a:r>
          </a:p>
        </p:txBody>
      </p:sp>
      <p:sp>
        <p:nvSpPr>
          <p:cNvPr id="28679" name="Rectangle 6"/>
          <p:cNvSpPr>
            <a:spLocks noChangeArrowheads="1"/>
          </p:cNvSpPr>
          <p:nvPr/>
        </p:nvSpPr>
        <p:spPr bwMode="auto">
          <a:xfrm>
            <a:off x="1566863" y="2270126"/>
            <a:ext cx="577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a:p>
        </p:txBody>
      </p:sp>
    </p:spTree>
    <p:extLst>
      <p:ext uri="{BB962C8B-B14F-4D97-AF65-F5344CB8AC3E}">
        <p14:creationId xmlns:p14="http://schemas.microsoft.com/office/powerpoint/2010/main" val="2052241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29699"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29700" name="TextBox 1"/>
          <p:cNvSpPr txBox="1">
            <a:spLocks noChangeArrowheads="1"/>
          </p:cNvSpPr>
          <p:nvPr/>
        </p:nvSpPr>
        <p:spPr bwMode="auto">
          <a:xfrm>
            <a:off x="1524000" y="1295401"/>
            <a:ext cx="55626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II. Các nhóm cây trồng phổ biến</a:t>
            </a:r>
          </a:p>
        </p:txBody>
      </p:sp>
    </p:spTree>
    <p:extLst>
      <p:ext uri="{BB962C8B-B14F-4D97-AF65-F5344CB8AC3E}">
        <p14:creationId xmlns:p14="http://schemas.microsoft.com/office/powerpoint/2010/main" val="4194440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txBox="1">
            <a:spLocks/>
          </p:cNvSpPr>
          <p:nvPr/>
        </p:nvSpPr>
        <p:spPr bwMode="auto">
          <a:xfrm>
            <a:off x="1951039" y="2665413"/>
            <a:ext cx="26765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3300" b="1">
                <a:solidFill>
                  <a:srgbClr val="000000"/>
                </a:solidFill>
                <a:latin typeface="Arial" panose="020B0604020202020204" pitchFamily="34" charset="0"/>
              </a:rPr>
              <a:t>Chiếc nón kỳ diệu</a:t>
            </a:r>
          </a:p>
        </p:txBody>
      </p:sp>
      <p:sp>
        <p:nvSpPr>
          <p:cNvPr id="37" name="Rectangle 36">
            <a:hlinkClick r:id="rId3" action="ppaction://hlinksldjump"/>
          </p:cNvPr>
          <p:cNvSpPr/>
          <p:nvPr/>
        </p:nvSpPr>
        <p:spPr>
          <a:xfrm>
            <a:off x="1855076" y="5295120"/>
            <a:ext cx="1434432" cy="472965"/>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2100" b="1" dirty="0" err="1">
                <a:solidFill>
                  <a:prstClr val="black"/>
                </a:solidFill>
                <a:latin typeface="Arial" pitchFamily="34" charset="0"/>
                <a:cs typeface="Arial" pitchFamily="34" charset="0"/>
              </a:rPr>
              <a:t>Luật</a:t>
            </a:r>
            <a:r>
              <a:rPr lang="en-US" sz="2100" b="1" dirty="0">
                <a:solidFill>
                  <a:prstClr val="black"/>
                </a:solidFill>
                <a:latin typeface="Arial" pitchFamily="34" charset="0"/>
                <a:cs typeface="Arial" pitchFamily="34" charset="0"/>
              </a:rPr>
              <a:t> </a:t>
            </a:r>
            <a:r>
              <a:rPr lang="en-US" sz="2100" b="1" dirty="0" err="1">
                <a:solidFill>
                  <a:prstClr val="black"/>
                </a:solidFill>
                <a:latin typeface="Arial" pitchFamily="34" charset="0"/>
                <a:cs typeface="Arial" pitchFamily="34" charset="0"/>
              </a:rPr>
              <a:t>chơi</a:t>
            </a:r>
            <a:endParaRPr lang="en-US" sz="2100" b="1" dirty="0">
              <a:solidFill>
                <a:prstClr val="black"/>
              </a:solidFill>
              <a:latin typeface="Arial" pitchFamily="34" charset="0"/>
              <a:cs typeface="Arial" pitchFamily="34" charset="0"/>
            </a:endParaRPr>
          </a:p>
        </p:txBody>
      </p:sp>
      <p:grpSp>
        <p:nvGrpSpPr>
          <p:cNvPr id="72" name="Group 71"/>
          <p:cNvGrpSpPr>
            <a:grpSpLocks/>
          </p:cNvGrpSpPr>
          <p:nvPr/>
        </p:nvGrpSpPr>
        <p:grpSpPr bwMode="auto">
          <a:xfrm>
            <a:off x="5035550" y="950913"/>
            <a:ext cx="4972050" cy="4953000"/>
            <a:chOff x="1918996" y="353129"/>
            <a:chExt cx="6096000" cy="6072507"/>
          </a:xfrm>
        </p:grpSpPr>
        <p:pic>
          <p:nvPicPr>
            <p:cNvPr id="73" name="Picture 72">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6" b="-1"/>
            <a:stretch/>
          </p:blipFill>
          <p:spPr>
            <a:xfrm>
              <a:off x="1918996" y="353129"/>
              <a:ext cx="6096000" cy="6072507"/>
            </a:xfrm>
            <a:prstGeom prst="ellipse">
              <a:avLst/>
            </a:prstGeom>
          </p:spPr>
        </p:pic>
        <p:sp>
          <p:nvSpPr>
            <p:cNvPr id="74" name="TextBox 73">
              <a:extLst/>
            </p:cNvPr>
            <p:cNvSpPr txBox="1"/>
            <p:nvPr/>
          </p:nvSpPr>
          <p:spPr>
            <a:xfrm rot="848429">
              <a:off x="5193468" y="997918"/>
              <a:ext cx="672831" cy="430170"/>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cs typeface="Calibri" panose="020F0502020204030204" pitchFamily="34" charset="0"/>
                </a:rPr>
                <a:t>+1</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75" name="TextBox 74">
              <a:extLst/>
            </p:cNvPr>
            <p:cNvSpPr txBox="1"/>
            <p:nvPr/>
          </p:nvSpPr>
          <p:spPr>
            <a:xfrm rot="1895398">
              <a:off x="5690970" y="1219699"/>
              <a:ext cx="826267" cy="430170"/>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+1</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76" name="TextBox 75">
              <a:extLst/>
            </p:cNvPr>
            <p:cNvSpPr txBox="1"/>
            <p:nvPr/>
          </p:nvSpPr>
          <p:spPr>
            <a:xfrm rot="3668299">
              <a:off x="6637661" y="2079238"/>
              <a:ext cx="569161" cy="430179"/>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+2</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77" name="TextBox 76">
              <a:extLst/>
            </p:cNvPr>
            <p:cNvSpPr txBox="1"/>
            <p:nvPr/>
          </p:nvSpPr>
          <p:spPr>
            <a:xfrm rot="4527649">
              <a:off x="6911434" y="2662337"/>
              <a:ext cx="572604" cy="430179"/>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+1</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78" name="TextBox 77">
              <a:extLst/>
            </p:cNvPr>
            <p:cNvSpPr txBox="1"/>
            <p:nvPr/>
          </p:nvSpPr>
          <p:spPr>
            <a:xfrm>
              <a:off x="4600213" y="832934"/>
              <a:ext cx="622579" cy="430170"/>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cs typeface="Calibri" panose="020F0502020204030204" pitchFamily="34" charset="0"/>
                </a:rPr>
                <a:t>+</a:t>
              </a:r>
              <a:r>
                <a:rPr lang="vi-VN" sz="2100" b="1">
                  <a:ln w="12700">
                    <a:solidFill>
                      <a:prstClr val="white"/>
                    </a:solidFill>
                  </a:ln>
                  <a:solidFill>
                    <a:prstClr val="black"/>
                  </a:solidFill>
                  <a:cs typeface="Calibri" panose="020F0502020204030204" pitchFamily="34" charset="0"/>
                </a:rPr>
                <a:t>2</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79" name="TextBox 78">
              <a:extLst/>
            </p:cNvPr>
            <p:cNvSpPr txBox="1"/>
            <p:nvPr/>
          </p:nvSpPr>
          <p:spPr>
            <a:xfrm rot="19800000">
              <a:off x="3473870" y="1196353"/>
              <a:ext cx="653491" cy="430170"/>
            </a:xfrm>
            <a:prstGeom prst="rect">
              <a:avLst/>
            </a:prstGeom>
            <a:noFill/>
          </p:spPr>
          <p:txBody>
            <a:bodyPr>
              <a:spAutoFit/>
            </a:bodyPr>
            <a:lstStyle/>
            <a:p>
              <a:pPr defTabSz="685800">
                <a:lnSpc>
                  <a:spcPct val="80000"/>
                </a:lnSpc>
                <a:defRPr/>
              </a:pPr>
              <a:r>
                <a:rPr lang="en-US" sz="2100">
                  <a:ln w="12700">
                    <a:solidFill>
                      <a:prstClr val="white"/>
                    </a:solidFill>
                  </a:ln>
                  <a:solidFill>
                    <a:prstClr val="black"/>
                  </a:solidFill>
                  <a:latin typeface="Calibri"/>
                  <a:cs typeface="Calibri" panose="020F0502020204030204" pitchFamily="34" charset="0"/>
                </a:rPr>
                <a:t>+1</a:t>
              </a:r>
              <a:endParaRPr lang="en-US" sz="2100" dirty="0">
                <a:ln w="12700">
                  <a:solidFill>
                    <a:prstClr val="white"/>
                  </a:solidFill>
                </a:ln>
                <a:solidFill>
                  <a:prstClr val="black"/>
                </a:solidFill>
                <a:latin typeface="Calibri"/>
                <a:cs typeface="Calibri" panose="020F0502020204030204" pitchFamily="34" charset="0"/>
              </a:endParaRPr>
            </a:p>
          </p:txBody>
        </p:sp>
        <p:sp>
          <p:nvSpPr>
            <p:cNvPr id="80" name="TextBox 79">
              <a:extLst/>
            </p:cNvPr>
            <p:cNvSpPr txBox="1"/>
            <p:nvPr/>
          </p:nvSpPr>
          <p:spPr>
            <a:xfrm rot="18891506">
              <a:off x="3049041" y="1561053"/>
              <a:ext cx="578808" cy="430179"/>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+2</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30739" name="TextBox 80"/>
            <p:cNvSpPr txBox="1">
              <a:spLocks noChangeArrowheads="1"/>
            </p:cNvSpPr>
            <p:nvPr/>
          </p:nvSpPr>
          <p:spPr bwMode="auto">
            <a:xfrm rot="1886544">
              <a:off x="2333525" y="2189669"/>
              <a:ext cx="1892666" cy="43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 typeface="Arial" panose="020B0604020202020204" pitchFamily="34" charset="0"/>
                <a:buNone/>
              </a:pPr>
              <a:r>
                <a:rPr lang="en-US" altLang="en-US" b="1">
                  <a:solidFill>
                    <a:srgbClr val="FFFFFF"/>
                  </a:solidFill>
                  <a:cs typeface="Calibri" panose="020F0502020204030204" pitchFamily="34" charset="0"/>
                </a:rPr>
                <a:t>MẤT ĐIỂM</a:t>
              </a:r>
            </a:p>
          </p:txBody>
        </p:sp>
        <p:sp>
          <p:nvSpPr>
            <p:cNvPr id="82" name="TextBox 81">
              <a:extLst/>
            </p:cNvPr>
            <p:cNvSpPr txBox="1"/>
            <p:nvPr/>
          </p:nvSpPr>
          <p:spPr>
            <a:xfrm rot="16974449">
              <a:off x="2458298" y="2571754"/>
              <a:ext cx="608737" cy="430179"/>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+2</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83" name="TextBox 82">
              <a:extLst/>
            </p:cNvPr>
            <p:cNvSpPr txBox="1"/>
            <p:nvPr/>
          </p:nvSpPr>
          <p:spPr>
            <a:xfrm rot="16200000">
              <a:off x="2359458" y="3160330"/>
              <a:ext cx="568603" cy="430179"/>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+1</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84" name="TextBox 83">
              <a:extLst/>
            </p:cNvPr>
            <p:cNvSpPr txBox="1"/>
            <p:nvPr/>
          </p:nvSpPr>
          <p:spPr>
            <a:xfrm rot="5400000">
              <a:off x="6949852" y="3163344"/>
              <a:ext cx="626650" cy="430179"/>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cs typeface="Calibri" panose="020F0502020204030204" pitchFamily="34" charset="0"/>
                </a:rPr>
                <a:t>+1</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85" name="TextBox 84">
              <a:extLst/>
            </p:cNvPr>
            <p:cNvSpPr txBox="1"/>
            <p:nvPr/>
          </p:nvSpPr>
          <p:spPr>
            <a:xfrm rot="20751571" flipV="1">
              <a:off x="5253162" y="5358402"/>
              <a:ext cx="639488" cy="430170"/>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+2</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86" name="TextBox 85">
              <a:extLst/>
            </p:cNvPr>
            <p:cNvSpPr txBox="1"/>
            <p:nvPr/>
          </p:nvSpPr>
          <p:spPr>
            <a:xfrm rot="18910803" flipV="1">
              <a:off x="6176286" y="4757632"/>
              <a:ext cx="629337" cy="430170"/>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+1</a:t>
              </a:r>
            </a:p>
          </p:txBody>
        </p:sp>
        <p:sp>
          <p:nvSpPr>
            <p:cNvPr id="87" name="TextBox 86">
              <a:extLst/>
            </p:cNvPr>
            <p:cNvSpPr txBox="1"/>
            <p:nvPr/>
          </p:nvSpPr>
          <p:spPr>
            <a:xfrm rot="18067003" flipV="1">
              <a:off x="6535370" y="4343606"/>
              <a:ext cx="678862" cy="430179"/>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+1</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88" name="TextBox 87">
              <a:extLst/>
            </p:cNvPr>
            <p:cNvSpPr txBox="1"/>
            <p:nvPr/>
          </p:nvSpPr>
          <p:spPr>
            <a:xfrm flipV="1">
              <a:off x="4655936" y="5447181"/>
              <a:ext cx="669002" cy="430170"/>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+1</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89" name="TextBox 88">
              <a:extLst/>
            </p:cNvPr>
            <p:cNvSpPr txBox="1"/>
            <p:nvPr/>
          </p:nvSpPr>
          <p:spPr>
            <a:xfrm rot="980006" flipV="1">
              <a:off x="4025509" y="5290932"/>
              <a:ext cx="655990" cy="430170"/>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+1</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90" name="TextBox 89">
              <a:extLst/>
            </p:cNvPr>
            <p:cNvSpPr txBox="1"/>
            <p:nvPr/>
          </p:nvSpPr>
          <p:spPr>
            <a:xfrm rot="1823155" flipV="1">
              <a:off x="3571322" y="5057433"/>
              <a:ext cx="565326" cy="430170"/>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+2</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91" name="TextBox 90">
              <a:extLst/>
            </p:cNvPr>
            <p:cNvSpPr txBox="1"/>
            <p:nvPr/>
          </p:nvSpPr>
          <p:spPr>
            <a:xfrm rot="3694393" flipV="1">
              <a:off x="2678977" y="4325024"/>
              <a:ext cx="631733" cy="430179"/>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+2</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92" name="TextBox 91">
              <a:extLst/>
            </p:cNvPr>
            <p:cNvSpPr txBox="1"/>
            <p:nvPr/>
          </p:nvSpPr>
          <p:spPr>
            <a:xfrm rot="4625551" flipV="1">
              <a:off x="2436451" y="3797928"/>
              <a:ext cx="611115" cy="430179"/>
            </a:xfrm>
            <a:prstGeom prst="rect">
              <a:avLst/>
            </a:prstGeom>
            <a:noFill/>
          </p:spPr>
          <p:txBody>
            <a:bodyPr>
              <a:spAutoFit/>
            </a:bodyPr>
            <a:lstStyle/>
            <a:p>
              <a:pPr algn="ctr" defTabSz="685800">
                <a:lnSpc>
                  <a:spcPct val="80000"/>
                </a:lnSpc>
                <a:defRPr/>
              </a:pPr>
              <a:r>
                <a:rPr lang="en-US" sz="2100" b="1">
                  <a:ln w="12700">
                    <a:solidFill>
                      <a:prstClr val="white"/>
                    </a:solidFill>
                  </a:ln>
                  <a:solidFill>
                    <a:prstClr val="black"/>
                  </a:solidFill>
                  <a:latin typeface="Calibri"/>
                  <a:cs typeface="Calibri" panose="020F0502020204030204" pitchFamily="34" charset="0"/>
                </a:rPr>
                <a:t>+1</a:t>
              </a:r>
              <a:endParaRPr lang="en-US" sz="2100" b="1" dirty="0">
                <a:ln w="12700">
                  <a:solidFill>
                    <a:prstClr val="white"/>
                  </a:solidFill>
                </a:ln>
                <a:solidFill>
                  <a:prstClr val="black"/>
                </a:solidFill>
                <a:latin typeface="Calibri"/>
                <a:cs typeface="Calibri" panose="020F0502020204030204" pitchFamily="34" charset="0"/>
              </a:endParaRPr>
            </a:p>
          </p:txBody>
        </p:sp>
        <p:sp>
          <p:nvSpPr>
            <p:cNvPr id="30751" name="TextBox 92"/>
            <p:cNvSpPr txBox="1">
              <a:spLocks noChangeArrowheads="1"/>
            </p:cNvSpPr>
            <p:nvPr/>
          </p:nvSpPr>
          <p:spPr bwMode="auto">
            <a:xfrm rot="2728609">
              <a:off x="6282263" y="1594046"/>
              <a:ext cx="601584" cy="43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 typeface="Arial" panose="020B0604020202020204" pitchFamily="34" charset="0"/>
                <a:buNone/>
              </a:pPr>
              <a:r>
                <a:rPr lang="en-US" altLang="en-US">
                  <a:solidFill>
                    <a:srgbClr val="000000"/>
                  </a:solidFill>
                  <a:cs typeface="Calibri" panose="020F0502020204030204" pitchFamily="34" charset="0"/>
                </a:rPr>
                <a:t>+1</a:t>
              </a:r>
            </a:p>
          </p:txBody>
        </p:sp>
        <p:sp>
          <p:nvSpPr>
            <p:cNvPr id="30752" name="TextBox 93"/>
            <p:cNvSpPr txBox="1">
              <a:spLocks noChangeArrowheads="1"/>
            </p:cNvSpPr>
            <p:nvPr/>
          </p:nvSpPr>
          <p:spPr bwMode="auto">
            <a:xfrm rot="-960648">
              <a:off x="4101657" y="928524"/>
              <a:ext cx="754406" cy="43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 typeface="Arial" panose="020B0604020202020204" pitchFamily="34" charset="0"/>
                <a:buNone/>
              </a:pPr>
              <a:r>
                <a:rPr lang="en-US" altLang="en-US">
                  <a:latin typeface="Times New Roman" panose="02020603050405020304" pitchFamily="18" charset="0"/>
                  <a:cs typeface="Times New Roman" panose="02020603050405020304" pitchFamily="18" charset="0"/>
                </a:rPr>
                <a:t>+1</a:t>
              </a:r>
            </a:p>
          </p:txBody>
        </p:sp>
        <p:sp>
          <p:nvSpPr>
            <p:cNvPr id="30753" name="TextBox 94"/>
            <p:cNvSpPr txBox="1">
              <a:spLocks noChangeArrowheads="1"/>
            </p:cNvSpPr>
            <p:nvPr/>
          </p:nvSpPr>
          <p:spPr bwMode="auto">
            <a:xfrm rot="-7150548">
              <a:off x="4978176" y="4831639"/>
              <a:ext cx="1892665" cy="43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 typeface="Arial" panose="020B0604020202020204" pitchFamily="34" charset="0"/>
                <a:buNone/>
              </a:pPr>
              <a:r>
                <a:rPr lang="en-US" altLang="en-US" b="1">
                  <a:solidFill>
                    <a:srgbClr val="FFFFFF"/>
                  </a:solidFill>
                  <a:cs typeface="Calibri" panose="020F0502020204030204" pitchFamily="34" charset="0"/>
                </a:rPr>
                <a:t>MẤT LƯỢT</a:t>
              </a:r>
            </a:p>
          </p:txBody>
        </p:sp>
        <p:sp>
          <p:nvSpPr>
            <p:cNvPr id="30754" name="TextBox 95"/>
            <p:cNvSpPr txBox="1">
              <a:spLocks noChangeArrowheads="1"/>
            </p:cNvSpPr>
            <p:nvPr/>
          </p:nvSpPr>
          <p:spPr bwMode="auto">
            <a:xfrm rot="-9930349">
              <a:off x="5614871" y="3682075"/>
              <a:ext cx="2331188" cy="33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 typeface="Arial" panose="020B0604020202020204" pitchFamily="34" charset="0"/>
                <a:buNone/>
              </a:pPr>
              <a:r>
                <a:rPr lang="vi-VN" altLang="en-US" sz="1500" b="1">
                  <a:solidFill>
                    <a:srgbClr val="FFFFFF"/>
                  </a:solidFill>
                  <a:latin typeface="Arial" panose="020B0604020202020204" pitchFamily="34" charset="0"/>
                  <a:cs typeface="Calibri" panose="020F0502020204030204" pitchFamily="34" charset="0"/>
                </a:rPr>
                <a:t>PHẦN THƯỞNG</a:t>
              </a:r>
              <a:endParaRPr lang="en-US" altLang="en-US" sz="1500" b="1">
                <a:solidFill>
                  <a:srgbClr val="FFFFFF"/>
                </a:solidFill>
                <a:cs typeface="Calibri" panose="020F0502020204030204" pitchFamily="34" charset="0"/>
              </a:endParaRPr>
            </a:p>
          </p:txBody>
        </p:sp>
        <p:sp>
          <p:nvSpPr>
            <p:cNvPr id="30755" name="TextBox 96"/>
            <p:cNvSpPr txBox="1">
              <a:spLocks noChangeArrowheads="1"/>
            </p:cNvSpPr>
            <p:nvPr/>
          </p:nvSpPr>
          <p:spPr bwMode="auto">
            <a:xfrm rot="-7797140">
              <a:off x="3075378" y="4740363"/>
              <a:ext cx="558996" cy="43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 typeface="Arial" panose="020B0604020202020204" pitchFamily="34" charset="0"/>
                <a:buNone/>
              </a:pPr>
              <a:r>
                <a:rPr lang="en-US" altLang="en-US">
                  <a:solidFill>
                    <a:srgbClr val="000000"/>
                  </a:solidFill>
                  <a:cs typeface="Calibri" panose="020F0502020204030204" pitchFamily="34" charset="0"/>
                </a:rPr>
                <a:t>+1</a:t>
              </a:r>
            </a:p>
          </p:txBody>
        </p:sp>
      </p:grpSp>
      <p:grpSp>
        <p:nvGrpSpPr>
          <p:cNvPr id="30727" name="Group 97"/>
          <p:cNvGrpSpPr>
            <a:grpSpLocks/>
          </p:cNvGrpSpPr>
          <p:nvPr/>
        </p:nvGrpSpPr>
        <p:grpSpPr bwMode="auto">
          <a:xfrm>
            <a:off x="9521825" y="4560888"/>
            <a:ext cx="1352550" cy="704850"/>
            <a:chOff x="7239000" y="4953000"/>
            <a:chExt cx="1804793" cy="938784"/>
          </a:xfrm>
        </p:grpSpPr>
        <p:sp>
          <p:nvSpPr>
            <p:cNvPr id="4105" name="AutoShape 5"/>
            <p:cNvSpPr>
              <a:spLocks noChangeArrowheads="1"/>
            </p:cNvSpPr>
            <p:nvPr/>
          </p:nvSpPr>
          <p:spPr bwMode="auto">
            <a:xfrm rot="-3627415">
              <a:off x="7493620" y="4698380"/>
              <a:ext cx="456706" cy="965946"/>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defTabSz="685800">
                <a:lnSpc>
                  <a:spcPct val="100000"/>
                </a:lnSpc>
                <a:spcBef>
                  <a:spcPct val="0"/>
                </a:spcBef>
                <a:buNone/>
                <a:defRPr/>
              </a:pPr>
              <a:endParaRPr lang="en-US" altLang="en-US" sz="1350">
                <a:solidFill>
                  <a:srgbClr val="000000"/>
                </a:solidFill>
              </a:endParaRPr>
            </a:p>
          </p:txBody>
        </p:sp>
        <p:sp>
          <p:nvSpPr>
            <p:cNvPr id="4106" name="AutoShape 5"/>
            <p:cNvSpPr>
              <a:spLocks noChangeArrowheads="1"/>
            </p:cNvSpPr>
            <p:nvPr/>
          </p:nvSpPr>
          <p:spPr bwMode="auto">
            <a:xfrm rot="-3627415" flipH="1" flipV="1">
              <a:off x="8332467" y="5180458"/>
              <a:ext cx="456706" cy="965946"/>
            </a:xfrm>
            <a:prstGeom prst="flowChartExtract">
              <a:avLst/>
            </a:prstGeom>
            <a:solidFill>
              <a:schemeClr val="accent1">
                <a:alpha val="0"/>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defTabSz="685800">
                <a:lnSpc>
                  <a:spcPct val="100000"/>
                </a:lnSpc>
                <a:spcBef>
                  <a:spcPct val="0"/>
                </a:spcBef>
                <a:buNone/>
                <a:defRPr/>
              </a:pPr>
              <a:endParaRPr lang="en-US" altLang="en-US" sz="1350">
                <a:solidFill>
                  <a:srgbClr val="000000"/>
                </a:solidFill>
              </a:endParaRPr>
            </a:p>
          </p:txBody>
        </p:sp>
      </p:grpSp>
      <p:sp>
        <p:nvSpPr>
          <p:cNvPr id="30728" name="TextBox 100"/>
          <p:cNvSpPr txBox="1">
            <a:spLocks noChangeArrowheads="1"/>
          </p:cNvSpPr>
          <p:nvPr/>
        </p:nvSpPr>
        <p:spPr bwMode="auto">
          <a:xfrm>
            <a:off x="6897688" y="3014663"/>
            <a:ext cx="124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en-US" sz="2400" b="1">
                <a:solidFill>
                  <a:srgbClr val="000000"/>
                </a:solidFill>
                <a:latin typeface="Times New Roman" panose="02020603050405020304" pitchFamily="18" charset="0"/>
                <a:cs typeface="Times New Roman" panose="02020603050405020304" pitchFamily="18" charset="0"/>
              </a:rPr>
              <a:t>VÒNG QUAY</a:t>
            </a:r>
          </a:p>
        </p:txBody>
      </p:sp>
    </p:spTree>
    <p:extLst>
      <p:ext uri="{BB962C8B-B14F-4D97-AF65-F5344CB8AC3E}">
        <p14:creationId xmlns:p14="http://schemas.microsoft.com/office/powerpoint/2010/main" val="1146847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7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695BDC1-D3ED-42D8-A418-6BC610016EE8}"/>
              </a:ext>
            </a:extLst>
          </p:cNvPr>
          <p:cNvSpPr txBox="1"/>
          <p:nvPr/>
        </p:nvSpPr>
        <p:spPr>
          <a:xfrm>
            <a:off x="2011364" y="1879600"/>
            <a:ext cx="8169275" cy="2806922"/>
          </a:xfrm>
          <a:prstGeom prst="rect">
            <a:avLst/>
          </a:prstGeom>
          <a:solidFill>
            <a:schemeClr val="accent1">
              <a:lumMod val="20000"/>
              <a:lumOff val="80000"/>
            </a:schemeClr>
          </a:solidFill>
        </p:spPr>
        <p:txBody>
          <a:bodyPr>
            <a:spAutoFit/>
          </a:bodyPr>
          <a:lstStyle/>
          <a:p>
            <a:pPr algn="just" defTabSz="685800">
              <a:lnSpc>
                <a:spcPct val="140000"/>
              </a:lnSpc>
              <a:defRPr/>
            </a:pPr>
            <a:r>
              <a:rPr lang="en-US" sz="2100" b="1">
                <a:solidFill>
                  <a:srgbClr val="E7E6E6">
                    <a:lumMod val="10000"/>
                  </a:srgbClr>
                </a:solidFill>
              </a:rPr>
              <a:t>Các thành viên trong lớp sẽ </a:t>
            </a:r>
            <a:r>
              <a:rPr lang="en-US" sz="2100" b="1" dirty="0">
                <a:solidFill>
                  <a:srgbClr val="E7E6E6">
                    <a:lumMod val="10000"/>
                  </a:srgbClr>
                </a:solidFill>
              </a:rPr>
              <a:t>lần lượt quay nón </a:t>
            </a:r>
            <a:r>
              <a:rPr lang="en-US" sz="2100" b="1">
                <a:solidFill>
                  <a:srgbClr val="E7E6E6">
                    <a:lumMod val="10000"/>
                  </a:srgbClr>
                </a:solidFill>
              </a:rPr>
              <a:t>để tích điểm cộng và </a:t>
            </a:r>
            <a:r>
              <a:rPr lang="en-US" sz="2100" b="1" dirty="0">
                <a:solidFill>
                  <a:srgbClr val="E7E6E6">
                    <a:lumMod val="10000"/>
                  </a:srgbClr>
                </a:solidFill>
              </a:rPr>
              <a:t>trả lời câu hỏi. </a:t>
            </a:r>
            <a:r>
              <a:rPr lang="en-US" sz="2100" b="1">
                <a:solidFill>
                  <a:srgbClr val="E7E6E6">
                    <a:lumMod val="10000"/>
                  </a:srgbClr>
                </a:solidFill>
              </a:rPr>
              <a:t>Nếu học sinh trả </a:t>
            </a:r>
            <a:r>
              <a:rPr lang="en-US" sz="2100" b="1" dirty="0">
                <a:solidFill>
                  <a:srgbClr val="E7E6E6">
                    <a:lumMod val="10000"/>
                  </a:srgbClr>
                </a:solidFill>
              </a:rPr>
              <a:t>lời đúng </a:t>
            </a:r>
            <a:r>
              <a:rPr lang="en-US" sz="2100" b="1">
                <a:solidFill>
                  <a:srgbClr val="E7E6E6">
                    <a:lumMod val="10000"/>
                  </a:srgbClr>
                </a:solidFill>
              </a:rPr>
              <a:t>thì sẽ được tích +1; +2 vào điểm kiểm tra thường xuyên. Nếu </a:t>
            </a:r>
            <a:r>
              <a:rPr lang="en-US" sz="2100" b="1" dirty="0">
                <a:solidFill>
                  <a:srgbClr val="E7E6E6">
                    <a:lumMod val="10000"/>
                  </a:srgbClr>
                </a:solidFill>
              </a:rPr>
              <a:t>trả lời sai (không trả lời được) thì </a:t>
            </a:r>
            <a:r>
              <a:rPr lang="en-US" sz="2100" b="1">
                <a:solidFill>
                  <a:srgbClr val="E7E6E6">
                    <a:lumMod val="10000"/>
                  </a:srgbClr>
                </a:solidFill>
              </a:rPr>
              <a:t>các học sinh khác được quyền trả lời. </a:t>
            </a:r>
            <a:r>
              <a:rPr lang="en-US" sz="2100" b="1" dirty="0">
                <a:solidFill>
                  <a:srgbClr val="E7E6E6">
                    <a:lumMod val="10000"/>
                  </a:srgbClr>
                </a:solidFill>
              </a:rPr>
              <a:t>Nếu quay nón r</a:t>
            </a:r>
            <a:r>
              <a:rPr lang="vi-VN" sz="2100" b="1" dirty="0">
                <a:solidFill>
                  <a:srgbClr val="E7E6E6">
                    <a:lumMod val="10000"/>
                  </a:srgbClr>
                </a:solidFill>
              </a:rPr>
              <a:t>ơ</a:t>
            </a:r>
            <a:r>
              <a:rPr lang="en-US" sz="2100" b="1" dirty="0">
                <a:solidFill>
                  <a:srgbClr val="E7E6E6">
                    <a:lumMod val="10000"/>
                  </a:srgbClr>
                </a:solidFill>
              </a:rPr>
              <a:t>i vào ô mất l</a:t>
            </a:r>
            <a:r>
              <a:rPr lang="vi-VN" sz="2100" b="1" dirty="0">
                <a:solidFill>
                  <a:srgbClr val="E7E6E6">
                    <a:lumMod val="10000"/>
                  </a:srgbClr>
                </a:solidFill>
              </a:rPr>
              <a:t>ư</a:t>
            </a:r>
            <a:r>
              <a:rPr lang="en-US" sz="2100" b="1" dirty="0">
                <a:solidFill>
                  <a:srgbClr val="E7E6E6">
                    <a:lumMod val="10000"/>
                  </a:srgbClr>
                </a:solidFill>
              </a:rPr>
              <a:t>ợt (mất lượt chơi), mất </a:t>
            </a:r>
            <a:r>
              <a:rPr lang="en-US" sz="2100" b="1">
                <a:solidFill>
                  <a:srgbClr val="E7E6E6">
                    <a:lumMod val="10000"/>
                  </a:srgbClr>
                </a:solidFill>
              </a:rPr>
              <a:t>điểm (không được tích điểm cộng), </a:t>
            </a:r>
            <a:r>
              <a:rPr lang="en-US" sz="2100" b="1" dirty="0">
                <a:solidFill>
                  <a:srgbClr val="E7E6E6">
                    <a:lumMod val="10000"/>
                  </a:srgbClr>
                </a:solidFill>
              </a:rPr>
              <a:t>phần th</a:t>
            </a:r>
            <a:r>
              <a:rPr lang="vi-VN" sz="2100" b="1" dirty="0">
                <a:solidFill>
                  <a:srgbClr val="E7E6E6">
                    <a:lumMod val="10000"/>
                  </a:srgbClr>
                </a:solidFill>
              </a:rPr>
              <a:t>ư</a:t>
            </a:r>
            <a:r>
              <a:rPr lang="en-US" sz="2100" b="1" dirty="0">
                <a:solidFill>
                  <a:srgbClr val="E7E6E6">
                    <a:lumMod val="10000"/>
                  </a:srgbClr>
                </a:solidFill>
              </a:rPr>
              <a:t>ờng (nhận được 1 phần </a:t>
            </a:r>
            <a:r>
              <a:rPr lang="en-US" sz="2100" b="1">
                <a:solidFill>
                  <a:srgbClr val="E7E6E6">
                    <a:lumMod val="10000"/>
                  </a:srgbClr>
                </a:solidFill>
              </a:rPr>
              <a:t>quà).</a:t>
            </a:r>
            <a:endParaRPr lang="en-US" sz="2100" b="1" dirty="0">
              <a:solidFill>
                <a:srgbClr val="E7E6E6">
                  <a:lumMod val="10000"/>
                </a:srgbClr>
              </a:solidFill>
            </a:endParaRPr>
          </a:p>
        </p:txBody>
      </p:sp>
      <p:sp>
        <p:nvSpPr>
          <p:cNvPr id="5" name="TextBox 4"/>
          <p:cNvSpPr txBox="1"/>
          <p:nvPr/>
        </p:nvSpPr>
        <p:spPr>
          <a:xfrm>
            <a:off x="4683125" y="965200"/>
            <a:ext cx="2420938" cy="508000"/>
          </a:xfrm>
          <a:prstGeom prst="rect">
            <a:avLst/>
          </a:prstGeom>
          <a:solidFill>
            <a:schemeClr val="accent1">
              <a:lumMod val="60000"/>
              <a:lumOff val="40000"/>
            </a:schemeClr>
          </a:solidFill>
        </p:spPr>
        <p:txBody>
          <a:bodyPr>
            <a:spAutoFit/>
          </a:bodyPr>
          <a:lstStyle/>
          <a:p>
            <a:pPr algn="ctr" defTabSz="685800">
              <a:defRPr/>
            </a:pPr>
            <a:r>
              <a:rPr lang="en-US" sz="2700" b="1" dirty="0">
                <a:solidFill>
                  <a:srgbClr val="C00000"/>
                </a:solidFill>
                <a:latin typeface="Antique" panose="00000400000000000000" pitchFamily="2" charset="0"/>
              </a:rPr>
              <a:t>Luật chơi</a:t>
            </a:r>
          </a:p>
        </p:txBody>
      </p:sp>
    </p:spTree>
    <p:extLst>
      <p:ext uri="{BB962C8B-B14F-4D97-AF65-F5344CB8AC3E}">
        <p14:creationId xmlns:p14="http://schemas.microsoft.com/office/powerpoint/2010/main" val="1047775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a:grpSpLocks/>
          </p:cNvGrpSpPr>
          <p:nvPr/>
        </p:nvGrpSpPr>
        <p:grpSpPr bwMode="auto">
          <a:xfrm>
            <a:off x="2760663" y="139701"/>
            <a:ext cx="6629400" cy="6602413"/>
            <a:chOff x="1918996" y="353129"/>
            <a:chExt cx="6096000" cy="6072507"/>
          </a:xfrm>
        </p:grpSpPr>
        <p:pic>
          <p:nvPicPr>
            <p:cNvPr id="35" name="Picture 34">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6" b="-1"/>
            <a:stretch/>
          </p:blipFill>
          <p:spPr>
            <a:xfrm>
              <a:off x="1918996" y="353129"/>
              <a:ext cx="6096000" cy="6072507"/>
            </a:xfrm>
            <a:prstGeom prst="ellipse">
              <a:avLst/>
            </a:prstGeom>
          </p:spPr>
        </p:pic>
        <p:sp>
          <p:nvSpPr>
            <p:cNvPr id="36" name="TextBox 35">
              <a:extLst/>
            </p:cNvPr>
            <p:cNvSpPr txBox="1"/>
            <p:nvPr/>
          </p:nvSpPr>
          <p:spPr>
            <a:xfrm rot="848429">
              <a:off x="5271948" y="901175"/>
              <a:ext cx="62978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38" name="TextBox 37">
              <a:extLst/>
            </p:cNvPr>
            <p:cNvSpPr txBox="1"/>
            <p:nvPr/>
          </p:nvSpPr>
          <p:spPr>
            <a:xfrm rot="1895398">
              <a:off x="5798686" y="1069714"/>
              <a:ext cx="605506"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39" name="TextBox 38">
              <a:extLst/>
            </p:cNvPr>
            <p:cNvSpPr txBox="1"/>
            <p:nvPr/>
          </p:nvSpPr>
          <p:spPr>
            <a:xfrm rot="3668299">
              <a:off x="6524079" y="2024199"/>
              <a:ext cx="681118" cy="407244"/>
            </a:xfrm>
            <a:prstGeom prst="rect">
              <a:avLst/>
            </a:prstGeom>
            <a:noFill/>
          </p:spPr>
          <p:txBody>
            <a:bodyPr>
              <a:spAutoFit/>
            </a:bodyPr>
            <a:lstStyle/>
            <a:p>
              <a:pPr algn="ctr">
                <a:lnSpc>
                  <a:spcPct val="80000"/>
                </a:lnSpc>
                <a:defRPr/>
              </a:pPr>
              <a:r>
                <a:rPr lang="en-US" sz="2800" b="1">
                  <a:ln w="12700">
                    <a:solidFill>
                      <a:prstClr val="white"/>
                    </a:solidFill>
                  </a:ln>
                  <a:solidFill>
                    <a:prstClr val="black"/>
                  </a:solidFill>
                  <a:cs typeface="Calibri" panose="020F0502020204030204" pitchFamily="34" charset="0"/>
                </a:rPr>
                <a:t>+1</a:t>
              </a:r>
              <a:endParaRPr lang="en-US" sz="2800" b="1" dirty="0">
                <a:ln w="12700">
                  <a:solidFill>
                    <a:prstClr val="white"/>
                  </a:solidFill>
                </a:ln>
                <a:solidFill>
                  <a:prstClr val="black"/>
                </a:solidFill>
                <a:cs typeface="Calibri" panose="020F0502020204030204" pitchFamily="34" charset="0"/>
              </a:endParaRPr>
            </a:p>
          </p:txBody>
        </p:sp>
        <p:sp>
          <p:nvSpPr>
            <p:cNvPr id="40" name="TextBox 39">
              <a:extLst/>
            </p:cNvPr>
            <p:cNvSpPr txBox="1"/>
            <p:nvPr/>
          </p:nvSpPr>
          <p:spPr>
            <a:xfrm rot="4527649">
              <a:off x="6846415" y="2553446"/>
              <a:ext cx="560028"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1" name="TextBox 40">
              <a:extLst/>
            </p:cNvPr>
            <p:cNvSpPr txBox="1"/>
            <p:nvPr/>
          </p:nvSpPr>
          <p:spPr>
            <a:xfrm>
              <a:off x="4677585" y="826250"/>
              <a:ext cx="549284" cy="45624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2" name="TextBox 41">
              <a:extLst/>
            </p:cNvPr>
            <p:cNvSpPr txBox="1"/>
            <p:nvPr/>
          </p:nvSpPr>
          <p:spPr>
            <a:xfrm rot="19800000">
              <a:off x="3495699" y="1181968"/>
              <a:ext cx="630095" cy="447258"/>
            </a:xfrm>
            <a:prstGeom prst="rect">
              <a:avLst/>
            </a:prstGeom>
            <a:noFill/>
          </p:spPr>
          <p:txBody>
            <a:bodyPr>
              <a:spAutoFit/>
            </a:bodyPr>
            <a:lstStyle/>
            <a:p>
              <a:pPr>
                <a:lnSpc>
                  <a:spcPct val="80000"/>
                </a:lnSpc>
                <a:defRPr/>
              </a:pPr>
              <a:r>
                <a:rPr lang="en-US" sz="3200" b="1">
                  <a:ln w="12700">
                    <a:solidFill>
                      <a:prstClr val="white"/>
                    </a:solidFill>
                  </a:ln>
                  <a:solidFill>
                    <a:prstClr val="black"/>
                  </a:solidFill>
                  <a:cs typeface="Calibri" panose="020F0502020204030204" pitchFamily="34" charset="0"/>
                </a:rPr>
                <a:t>+2</a:t>
              </a:r>
            </a:p>
          </p:txBody>
        </p:sp>
        <p:sp>
          <p:nvSpPr>
            <p:cNvPr id="43" name="TextBox 42">
              <a:extLst/>
            </p:cNvPr>
            <p:cNvSpPr txBox="1"/>
            <p:nvPr/>
          </p:nvSpPr>
          <p:spPr>
            <a:xfrm rot="18891506">
              <a:off x="3130906" y="1546103"/>
              <a:ext cx="549284" cy="45624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p>
          </p:txBody>
        </p:sp>
        <p:sp>
          <p:nvSpPr>
            <p:cNvPr id="33807" name="TextBox 14"/>
            <p:cNvSpPr txBox="1">
              <a:spLocks noChangeArrowheads="1"/>
            </p:cNvSpPr>
            <p:nvPr/>
          </p:nvSpPr>
          <p:spPr bwMode="auto">
            <a:xfrm rot="1886544">
              <a:off x="2333525" y="2249096"/>
              <a:ext cx="1892666" cy="31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latin typeface="Arial" panose="020B0604020202020204" pitchFamily="34" charset="0"/>
                </a:rPr>
                <a:t>MẤT LƯỢT</a:t>
              </a:r>
            </a:p>
          </p:txBody>
        </p:sp>
        <p:sp>
          <p:nvSpPr>
            <p:cNvPr id="45" name="TextBox 44">
              <a:extLst/>
            </p:cNvPr>
            <p:cNvSpPr txBox="1"/>
            <p:nvPr/>
          </p:nvSpPr>
          <p:spPr>
            <a:xfrm rot="16974449">
              <a:off x="2492066" y="2522511"/>
              <a:ext cx="618050"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6" name="TextBox 45">
              <a:extLst/>
            </p:cNvPr>
            <p:cNvSpPr txBox="1"/>
            <p:nvPr/>
          </p:nvSpPr>
          <p:spPr>
            <a:xfrm rot="16200000">
              <a:off x="2400361" y="3108928"/>
              <a:ext cx="602402"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7" name="TextBox 46">
              <a:extLst/>
            </p:cNvPr>
            <p:cNvSpPr txBox="1"/>
            <p:nvPr/>
          </p:nvSpPr>
          <p:spPr>
            <a:xfrm rot="5400000">
              <a:off x="6932167" y="3171433"/>
              <a:ext cx="574996"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8" name="TextBox 47">
              <a:extLst/>
            </p:cNvPr>
            <p:cNvSpPr txBox="1"/>
            <p:nvPr/>
          </p:nvSpPr>
          <p:spPr>
            <a:xfrm rot="20751571" flipV="1">
              <a:off x="5263330" y="5341255"/>
              <a:ext cx="604813"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+3</a:t>
              </a:r>
              <a:endParaRPr lang="en-US" sz="3200" b="1" dirty="0">
                <a:ln w="12700">
                  <a:solidFill>
                    <a:prstClr val="white"/>
                  </a:solidFill>
                </a:ln>
                <a:solidFill>
                  <a:prstClr val="black"/>
                </a:solidFill>
                <a:cs typeface="Calibri" panose="020F0502020204030204" pitchFamily="34" charset="0"/>
              </a:endParaRPr>
            </a:p>
          </p:txBody>
        </p:sp>
        <p:sp>
          <p:nvSpPr>
            <p:cNvPr id="49" name="TextBox 48">
              <a:extLst/>
            </p:cNvPr>
            <p:cNvSpPr txBox="1"/>
            <p:nvPr/>
          </p:nvSpPr>
          <p:spPr>
            <a:xfrm rot="18910803" flipV="1">
              <a:off x="6357072" y="4853340"/>
              <a:ext cx="551378"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50" name="TextBox 49">
              <a:extLst/>
            </p:cNvPr>
            <p:cNvSpPr txBox="1"/>
            <p:nvPr/>
          </p:nvSpPr>
          <p:spPr>
            <a:xfrm rot="18067003" flipV="1">
              <a:off x="6527307" y="4339674"/>
              <a:ext cx="689506"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1" name="TextBox 50">
              <a:extLst/>
            </p:cNvPr>
            <p:cNvSpPr txBox="1"/>
            <p:nvPr/>
          </p:nvSpPr>
          <p:spPr>
            <a:xfrm flipV="1">
              <a:off x="4607423" y="5419090"/>
              <a:ext cx="598173"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2" name="TextBox 51">
              <a:extLst/>
            </p:cNvPr>
            <p:cNvSpPr txBox="1"/>
            <p:nvPr/>
          </p:nvSpPr>
          <p:spPr>
            <a:xfrm rot="980006" flipV="1">
              <a:off x="4044757" y="5285145"/>
              <a:ext cx="63634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3" name="TextBox 52">
              <a:extLst/>
            </p:cNvPr>
            <p:cNvSpPr txBox="1"/>
            <p:nvPr/>
          </p:nvSpPr>
          <p:spPr>
            <a:xfrm rot="1823155" flipV="1">
              <a:off x="3492922" y="5027584"/>
              <a:ext cx="64950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54" name="TextBox 53">
              <a:extLst/>
            </p:cNvPr>
            <p:cNvSpPr txBox="1"/>
            <p:nvPr/>
          </p:nvSpPr>
          <p:spPr>
            <a:xfrm rot="3694393" flipV="1">
              <a:off x="2679835" y="4217324"/>
              <a:ext cx="633102"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5" name="TextBox 54">
              <a:extLst/>
            </p:cNvPr>
            <p:cNvSpPr txBox="1"/>
            <p:nvPr/>
          </p:nvSpPr>
          <p:spPr>
            <a:xfrm rot="4625551" flipV="1">
              <a:off x="2531107" y="3734985"/>
              <a:ext cx="561283"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33819" name="TextBox 26"/>
            <p:cNvSpPr txBox="1">
              <a:spLocks noChangeArrowheads="1"/>
            </p:cNvSpPr>
            <p:nvPr/>
          </p:nvSpPr>
          <p:spPr bwMode="auto">
            <a:xfrm rot="-2727051">
              <a:off x="2724874" y="4565556"/>
              <a:ext cx="1874077" cy="31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cs typeface="Calibri" panose="020F0502020204030204" pitchFamily="34" charset="0"/>
                </a:rPr>
                <a:t>MAY MẮN</a:t>
              </a:r>
            </a:p>
          </p:txBody>
        </p:sp>
        <p:sp>
          <p:nvSpPr>
            <p:cNvPr id="33820" name="TextBox 27"/>
            <p:cNvSpPr txBox="1">
              <a:spLocks noChangeArrowheads="1"/>
            </p:cNvSpPr>
            <p:nvPr/>
          </p:nvSpPr>
          <p:spPr bwMode="auto">
            <a:xfrm rot="-1086762">
              <a:off x="4102665" y="949735"/>
              <a:ext cx="575981" cy="4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800">
                  <a:latin typeface="Times New Roman" panose="02020603050405020304" pitchFamily="18" charset="0"/>
                  <a:cs typeface="Times New Roman" panose="02020603050405020304" pitchFamily="18" charset="0"/>
                </a:rPr>
                <a:t>+1</a:t>
              </a:r>
            </a:p>
          </p:txBody>
        </p:sp>
        <p:sp>
          <p:nvSpPr>
            <p:cNvPr id="33821" name="TextBox 28"/>
            <p:cNvSpPr txBox="1">
              <a:spLocks noChangeArrowheads="1"/>
            </p:cNvSpPr>
            <p:nvPr/>
          </p:nvSpPr>
          <p:spPr bwMode="auto">
            <a:xfrm rot="-7150548">
              <a:off x="4978176" y="4891072"/>
              <a:ext cx="1892666" cy="31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cs typeface="Calibri" panose="020F0502020204030204" pitchFamily="34" charset="0"/>
                </a:rPr>
                <a:t>MẤT </a:t>
              </a:r>
              <a:r>
                <a:rPr lang="vi-VN" altLang="en-US" sz="2000" b="1">
                  <a:solidFill>
                    <a:srgbClr val="FFFFFF"/>
                  </a:solidFill>
                  <a:latin typeface="Arial" panose="020B0604020202020204" pitchFamily="34" charset="0"/>
                  <a:cs typeface="Calibri" panose="020F0502020204030204" pitchFamily="34" charset="0"/>
                </a:rPr>
                <a:t>LƯỢT</a:t>
              </a:r>
              <a:endParaRPr lang="en-US" altLang="en-US" sz="2000" b="1">
                <a:solidFill>
                  <a:srgbClr val="FFFFFF"/>
                </a:solidFill>
                <a:cs typeface="Calibri" panose="020F0502020204030204" pitchFamily="34" charset="0"/>
              </a:endParaRPr>
            </a:p>
          </p:txBody>
        </p:sp>
        <p:sp>
          <p:nvSpPr>
            <p:cNvPr id="33822" name="TextBox 29"/>
            <p:cNvSpPr txBox="1">
              <a:spLocks noChangeArrowheads="1"/>
            </p:cNvSpPr>
            <p:nvPr/>
          </p:nvSpPr>
          <p:spPr bwMode="auto">
            <a:xfrm rot="6095870">
              <a:off x="6818540" y="3769304"/>
              <a:ext cx="689704" cy="45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3200">
                  <a:latin typeface="Arial" panose="020B0604020202020204" pitchFamily="34" charset="0"/>
                  <a:cs typeface="Calibri" panose="020F0502020204030204" pitchFamily="34" charset="0"/>
                </a:rPr>
                <a:t>+1</a:t>
              </a:r>
              <a:endParaRPr lang="en-US" altLang="en-US" sz="3200">
                <a:cs typeface="Calibri" panose="020F0502020204030204" pitchFamily="34" charset="0"/>
              </a:endParaRPr>
            </a:p>
          </p:txBody>
        </p:sp>
        <p:sp>
          <p:nvSpPr>
            <p:cNvPr id="33823" name="TextBox 30"/>
            <p:cNvSpPr txBox="1">
              <a:spLocks noChangeArrowheads="1"/>
            </p:cNvSpPr>
            <p:nvPr/>
          </p:nvSpPr>
          <p:spPr bwMode="auto">
            <a:xfrm rot="2551068">
              <a:off x="6293514" y="1585471"/>
              <a:ext cx="701656" cy="4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800">
                  <a:solidFill>
                    <a:srgbClr val="0D0D0D"/>
                  </a:solidFill>
                  <a:latin typeface="Times New Roman" panose="02020603050405020304" pitchFamily="18" charset="0"/>
                  <a:cs typeface="Times New Roman" panose="02020603050405020304" pitchFamily="18" charset="0"/>
                </a:rPr>
                <a:t>+1</a:t>
              </a:r>
            </a:p>
          </p:txBody>
        </p:sp>
      </p:grpSp>
      <p:grpSp>
        <p:nvGrpSpPr>
          <p:cNvPr id="33795" name="Group 32"/>
          <p:cNvGrpSpPr>
            <a:grpSpLocks/>
          </p:cNvGrpSpPr>
          <p:nvPr/>
        </p:nvGrpSpPr>
        <p:grpSpPr bwMode="auto">
          <a:xfrm>
            <a:off x="8742364" y="4951413"/>
            <a:ext cx="1804987" cy="939800"/>
            <a:chOff x="7239000" y="4953000"/>
            <a:chExt cx="1804793" cy="938784"/>
          </a:xfrm>
        </p:grpSpPr>
        <p:sp>
          <p:nvSpPr>
            <p:cNvPr id="33797" name="AutoShape 5"/>
            <p:cNvSpPr>
              <a:spLocks noChangeArrowheads="1"/>
            </p:cNvSpPr>
            <p:nvPr/>
          </p:nvSpPr>
          <p:spPr bwMode="auto">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33798" name="AutoShape 5"/>
            <p:cNvSpPr>
              <a:spLocks noChangeArrowheads="1"/>
            </p:cNvSpPr>
            <p:nvPr/>
          </p:nvSpPr>
          <p:spPr bwMode="auto">
            <a:xfrm rot="-3627415" flipH="1" flipV="1">
              <a:off x="8332593" y="5180584"/>
              <a:ext cx="457200" cy="965200"/>
            </a:xfrm>
            <a:prstGeom prst="flowChartExtract">
              <a:avLst/>
            </a:prstGeom>
            <a:solidFill>
              <a:schemeClr val="accent1">
                <a:alpha val="0"/>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000000"/>
                </a:solidFill>
                <a:latin typeface="Arial" panose="020B0604020202020204" pitchFamily="34" charset="0"/>
              </a:endParaRPr>
            </a:p>
          </p:txBody>
        </p:sp>
      </p:grpSp>
      <p:sp>
        <p:nvSpPr>
          <p:cNvPr id="33796" name="TextBox 35"/>
          <p:cNvSpPr txBox="1">
            <a:spLocks noChangeArrowheads="1"/>
          </p:cNvSpPr>
          <p:nvPr/>
        </p:nvSpPr>
        <p:spPr bwMode="auto">
          <a:xfrm>
            <a:off x="4992689" y="3192463"/>
            <a:ext cx="200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000000"/>
                </a:solidFill>
                <a:latin typeface="Times New Roman" panose="02020603050405020304" pitchFamily="18" charset="0"/>
                <a:cs typeface="Times New Roman" panose="02020603050405020304" pitchFamily="18" charset="0"/>
              </a:rPr>
              <a:t>CÂU 1</a:t>
            </a:r>
          </a:p>
        </p:txBody>
      </p:sp>
    </p:spTree>
    <p:extLst>
      <p:ext uri="{BB962C8B-B14F-4D97-AF65-F5344CB8AC3E}">
        <p14:creationId xmlns:p14="http://schemas.microsoft.com/office/powerpoint/2010/main" val="283212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155825" y="2144714"/>
            <a:ext cx="7886700" cy="657225"/>
          </a:xfrm>
        </p:spPr>
        <p:txBody>
          <a:bodyPr>
            <a:normAutofit fontScale="90000"/>
          </a:bodyPr>
          <a:lstStyle/>
          <a:p>
            <a:pPr algn="ctr" eaLnBrk="1" hangingPunct="1"/>
            <a:r>
              <a:rPr lang="en-US" altLang="en-US" b="1" smtClean="0">
                <a:latin typeface="Arial" panose="020B0604020202020204" pitchFamily="34" charset="0"/>
                <a:cs typeface="Arial" panose="020B0604020202020204" pitchFamily="34" charset="0"/>
              </a:rPr>
              <a:t>Câu 1</a:t>
            </a:r>
          </a:p>
        </p:txBody>
      </p:sp>
      <p:sp>
        <p:nvSpPr>
          <p:cNvPr id="6" name="Rounded Rectangle 5"/>
          <p:cNvSpPr/>
          <p:nvPr/>
        </p:nvSpPr>
        <p:spPr>
          <a:xfrm>
            <a:off x="2316164" y="2787650"/>
            <a:ext cx="7616825" cy="97313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400" b="1">
                <a:solidFill>
                  <a:prstClr val="black"/>
                </a:solidFill>
                <a:latin typeface="Arial" panose="020B0604020202020204" pitchFamily="34" charset="0"/>
                <a:cs typeface="Arial" panose="020B0604020202020204" pitchFamily="34" charset="0"/>
              </a:rPr>
              <a:t>Các loại cây trồng lúa, ngô, khoai, sắn, thuộc nhóm cây trồng nào?</a:t>
            </a:r>
            <a:endParaRPr lang="en-US" sz="2400" b="1" dirty="0">
              <a:solidFill>
                <a:prstClr val="black"/>
              </a:solidFill>
              <a:latin typeface="Arial" panose="020B0604020202020204" pitchFamily="34" charset="0"/>
              <a:cs typeface="Arial" panose="020B0604020202020204" pitchFamily="34" charset="0"/>
            </a:endParaRPr>
          </a:p>
        </p:txBody>
      </p:sp>
      <p:sp>
        <p:nvSpPr>
          <p:cNvPr id="24" name="Rectangle 21">
            <a:hlinkClick r:id="" action="ppaction://noaction">
              <a:snd r:embed="rId5" name="doan chinh xac.wav"/>
            </a:hlinkClick>
          </p:cNvPr>
          <p:cNvSpPr>
            <a:spLocks noChangeArrowheads="1"/>
          </p:cNvSpPr>
          <p:nvPr/>
        </p:nvSpPr>
        <p:spPr bwMode="auto">
          <a:xfrm>
            <a:off x="9031836" y="5133672"/>
            <a:ext cx="1082528" cy="472965"/>
          </a:xfrm>
          <a:prstGeom prst="flowChartProcess">
            <a:avLst/>
          </a:prstGeom>
          <a:solidFill>
            <a:srgbClr val="FF531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defTabSz="685800">
              <a:defRPr/>
            </a:pPr>
            <a:r>
              <a:rPr lang="en-US" altLang="en-US" b="1" dirty="0" err="1">
                <a:solidFill>
                  <a:prstClr val="black"/>
                </a:solidFill>
              </a:rPr>
              <a:t>Đáp</a:t>
            </a:r>
            <a:r>
              <a:rPr lang="en-US" altLang="en-US" b="1" dirty="0">
                <a:solidFill>
                  <a:prstClr val="black"/>
                </a:solidFill>
              </a:rPr>
              <a:t> </a:t>
            </a:r>
            <a:r>
              <a:rPr lang="en-US" altLang="en-US" b="1" dirty="0" err="1">
                <a:solidFill>
                  <a:prstClr val="black"/>
                </a:solidFill>
              </a:rPr>
              <a:t>án</a:t>
            </a:r>
            <a:endParaRPr lang="en-US" altLang="en-US" b="1" dirty="0">
              <a:solidFill>
                <a:prstClr val="black"/>
              </a:solidFill>
            </a:endParaRPr>
          </a:p>
        </p:txBody>
      </p:sp>
      <p:sp>
        <p:nvSpPr>
          <p:cNvPr id="10" name="Oval 38"/>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FF3300"/>
                </a:solidFill>
                <a:latin typeface="Calibri"/>
              </a:rPr>
              <a:t>00</a:t>
            </a:r>
          </a:p>
        </p:txBody>
      </p:sp>
      <p:sp>
        <p:nvSpPr>
          <p:cNvPr id="11" name="Oval 37"/>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01</a:t>
            </a:r>
          </a:p>
        </p:txBody>
      </p:sp>
      <p:sp>
        <p:nvSpPr>
          <p:cNvPr id="12" name="Oval 36"/>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02</a:t>
            </a:r>
          </a:p>
        </p:txBody>
      </p:sp>
      <p:sp>
        <p:nvSpPr>
          <p:cNvPr id="13" name="Oval 35"/>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03</a:t>
            </a:r>
          </a:p>
        </p:txBody>
      </p:sp>
      <p:sp>
        <p:nvSpPr>
          <p:cNvPr id="14" name="Oval 34"/>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04</a:t>
            </a:r>
          </a:p>
        </p:txBody>
      </p:sp>
      <p:sp>
        <p:nvSpPr>
          <p:cNvPr id="15" name="Oval 33"/>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05</a:t>
            </a:r>
          </a:p>
        </p:txBody>
      </p:sp>
      <p:sp>
        <p:nvSpPr>
          <p:cNvPr id="16" name="Oval 32"/>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06</a:t>
            </a:r>
          </a:p>
        </p:txBody>
      </p:sp>
      <p:sp>
        <p:nvSpPr>
          <p:cNvPr id="17" name="Oval 31"/>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07</a:t>
            </a:r>
          </a:p>
        </p:txBody>
      </p:sp>
      <p:sp>
        <p:nvSpPr>
          <p:cNvPr id="18" name="Oval 30"/>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08</a:t>
            </a:r>
          </a:p>
        </p:txBody>
      </p:sp>
      <p:sp>
        <p:nvSpPr>
          <p:cNvPr id="19" name="Oval 29"/>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09</a:t>
            </a:r>
          </a:p>
        </p:txBody>
      </p:sp>
      <p:sp>
        <p:nvSpPr>
          <p:cNvPr id="20" name="Oval 28"/>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10</a:t>
            </a:r>
          </a:p>
        </p:txBody>
      </p:sp>
      <p:sp>
        <p:nvSpPr>
          <p:cNvPr id="21" name="Oval 27"/>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11</a:t>
            </a:r>
          </a:p>
        </p:txBody>
      </p:sp>
      <p:sp>
        <p:nvSpPr>
          <p:cNvPr id="22" name="Oval 26"/>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12</a:t>
            </a:r>
          </a:p>
        </p:txBody>
      </p:sp>
      <p:sp>
        <p:nvSpPr>
          <p:cNvPr id="23" name="Oval 25"/>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13</a:t>
            </a:r>
          </a:p>
        </p:txBody>
      </p:sp>
      <p:sp>
        <p:nvSpPr>
          <p:cNvPr id="25" name="Oval 24"/>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14</a:t>
            </a:r>
          </a:p>
        </p:txBody>
      </p:sp>
      <p:sp>
        <p:nvSpPr>
          <p:cNvPr id="26" name="Oval 19"/>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15</a:t>
            </a:r>
          </a:p>
        </p:txBody>
      </p:sp>
      <p:sp>
        <p:nvSpPr>
          <p:cNvPr id="27" name="Oval 18"/>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16</a:t>
            </a:r>
          </a:p>
        </p:txBody>
      </p:sp>
      <p:sp>
        <p:nvSpPr>
          <p:cNvPr id="28" name="Oval 17"/>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17</a:t>
            </a:r>
          </a:p>
        </p:txBody>
      </p:sp>
      <p:sp>
        <p:nvSpPr>
          <p:cNvPr id="29" name="Oval 16"/>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18</a:t>
            </a:r>
          </a:p>
        </p:txBody>
      </p:sp>
      <p:sp>
        <p:nvSpPr>
          <p:cNvPr id="30" name="Oval 15"/>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19</a:t>
            </a:r>
          </a:p>
        </p:txBody>
      </p:sp>
      <p:sp>
        <p:nvSpPr>
          <p:cNvPr id="31" name="Oval 14"/>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20</a:t>
            </a:r>
          </a:p>
        </p:txBody>
      </p:sp>
      <p:sp>
        <p:nvSpPr>
          <p:cNvPr id="32" name="Oval 13"/>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21</a:t>
            </a:r>
          </a:p>
        </p:txBody>
      </p:sp>
      <p:sp>
        <p:nvSpPr>
          <p:cNvPr id="33" name="Oval 12"/>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22</a:t>
            </a:r>
          </a:p>
        </p:txBody>
      </p:sp>
      <p:sp>
        <p:nvSpPr>
          <p:cNvPr id="34" name="Oval 11"/>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23</a:t>
            </a:r>
          </a:p>
        </p:txBody>
      </p:sp>
      <p:sp>
        <p:nvSpPr>
          <p:cNvPr id="35" name="Oval 10"/>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24</a:t>
            </a:r>
          </a:p>
        </p:txBody>
      </p:sp>
      <p:sp>
        <p:nvSpPr>
          <p:cNvPr id="36" name="Oval 9"/>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25</a:t>
            </a:r>
          </a:p>
        </p:txBody>
      </p:sp>
      <p:sp>
        <p:nvSpPr>
          <p:cNvPr id="37" name="Oval 8"/>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26</a:t>
            </a:r>
          </a:p>
        </p:txBody>
      </p:sp>
      <p:sp>
        <p:nvSpPr>
          <p:cNvPr id="38" name="Oval 7"/>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27</a:t>
            </a:r>
          </a:p>
        </p:txBody>
      </p:sp>
      <p:sp>
        <p:nvSpPr>
          <p:cNvPr id="39" name="Oval 6"/>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28</a:t>
            </a:r>
          </a:p>
        </p:txBody>
      </p:sp>
      <p:sp>
        <p:nvSpPr>
          <p:cNvPr id="40" name="Oval 5"/>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a:solidFill>
                  <a:srgbClr val="0000FF"/>
                </a:solidFill>
                <a:latin typeface="Calibri"/>
              </a:rPr>
              <a:t>29</a:t>
            </a:r>
          </a:p>
        </p:txBody>
      </p:sp>
      <p:sp>
        <p:nvSpPr>
          <p:cNvPr id="41" name="Oval 4"/>
          <p:cNvSpPr>
            <a:spLocks noChangeArrowheads="1"/>
          </p:cNvSpPr>
          <p:nvPr/>
        </p:nvSpPr>
        <p:spPr bwMode="auto">
          <a:xfrm>
            <a:off x="9099551"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dirty="0">
                <a:solidFill>
                  <a:srgbClr val="0000FF"/>
                </a:solidFill>
                <a:latin typeface="Calibri"/>
              </a:rPr>
              <a:t>30</a:t>
            </a:r>
          </a:p>
        </p:txBody>
      </p:sp>
      <p:graphicFrame>
        <p:nvGraphicFramePr>
          <p:cNvPr id="58" name="Table 57"/>
          <p:cNvGraphicFramePr>
            <a:graphicFrameLocks noGrp="1"/>
          </p:cNvGraphicFramePr>
          <p:nvPr/>
        </p:nvGraphicFramePr>
        <p:xfrm>
          <a:off x="3305175" y="4167188"/>
          <a:ext cx="5486400" cy="5461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609600">
                  <a:extLst>
                    <a:ext uri="{9D8B030D-6E8A-4147-A177-3AD203B41FA5}">
                      <a16:colId xmlns:a16="http://schemas.microsoft.com/office/drawing/2014/main" xmlns="" val="20006"/>
                    </a:ext>
                  </a:extLst>
                </a:gridCol>
                <a:gridCol w="609600">
                  <a:extLst>
                    <a:ext uri="{9D8B030D-6E8A-4147-A177-3AD203B41FA5}">
                      <a16:colId xmlns:a16="http://schemas.microsoft.com/office/drawing/2014/main" xmlns="" val="20007"/>
                    </a:ext>
                  </a:extLst>
                </a:gridCol>
                <a:gridCol w="609600">
                  <a:extLst>
                    <a:ext uri="{9D8B030D-6E8A-4147-A177-3AD203B41FA5}">
                      <a16:colId xmlns:a16="http://schemas.microsoft.com/office/drawing/2014/main" xmlns="" val="20008"/>
                    </a:ext>
                  </a:extLst>
                </a:gridCol>
              </a:tblGrid>
              <a:tr h="546100">
                <a:tc>
                  <a:txBody>
                    <a:bodyPr/>
                    <a:lstStyle/>
                    <a:p>
                      <a:endParaRPr lang="en-US" sz="1400" dirty="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dirty="0"/>
                    </a:p>
                  </a:txBody>
                  <a:tcPr marL="68580" marR="68580" marT="34344" marB="34344"/>
                </a:tc>
                <a:extLst>
                  <a:ext uri="{0D108BD9-81ED-4DB2-BD59-A6C34878D82A}">
                    <a16:rowId xmlns:a16="http://schemas.microsoft.com/office/drawing/2014/main" xmlns="" val="10000"/>
                  </a:ext>
                </a:extLst>
              </a:tr>
            </a:tbl>
          </a:graphicData>
        </a:graphic>
      </p:graphicFrame>
      <p:sp>
        <p:nvSpPr>
          <p:cNvPr id="59" name="TextBox 58"/>
          <p:cNvSpPr txBox="1">
            <a:spLocks noChangeArrowheads="1"/>
          </p:cNvSpPr>
          <p:nvPr/>
        </p:nvSpPr>
        <p:spPr bwMode="auto">
          <a:xfrm>
            <a:off x="3309939"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L</a:t>
            </a:r>
          </a:p>
        </p:txBody>
      </p:sp>
      <p:sp>
        <p:nvSpPr>
          <p:cNvPr id="60" name="TextBox 59"/>
          <p:cNvSpPr txBox="1">
            <a:spLocks noChangeArrowheads="1"/>
          </p:cNvSpPr>
          <p:nvPr/>
        </p:nvSpPr>
        <p:spPr bwMode="auto">
          <a:xfrm>
            <a:off x="3924301"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Ư</a:t>
            </a:r>
          </a:p>
        </p:txBody>
      </p:sp>
      <p:sp>
        <p:nvSpPr>
          <p:cNvPr id="61" name="TextBox 60"/>
          <p:cNvSpPr txBox="1">
            <a:spLocks noChangeArrowheads="1"/>
          </p:cNvSpPr>
          <p:nvPr/>
        </p:nvSpPr>
        <p:spPr bwMode="auto">
          <a:xfrm>
            <a:off x="4518026"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Ơ</a:t>
            </a:r>
          </a:p>
        </p:txBody>
      </p:sp>
      <p:sp>
        <p:nvSpPr>
          <p:cNvPr id="62" name="TextBox 61"/>
          <p:cNvSpPr txBox="1">
            <a:spLocks noChangeArrowheads="1"/>
          </p:cNvSpPr>
          <p:nvPr/>
        </p:nvSpPr>
        <p:spPr bwMode="auto">
          <a:xfrm>
            <a:off x="5132389"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N</a:t>
            </a:r>
          </a:p>
        </p:txBody>
      </p:sp>
      <p:sp>
        <p:nvSpPr>
          <p:cNvPr id="63" name="TextBox 62"/>
          <p:cNvSpPr txBox="1">
            <a:spLocks noChangeArrowheads="1"/>
          </p:cNvSpPr>
          <p:nvPr/>
        </p:nvSpPr>
        <p:spPr bwMode="auto">
          <a:xfrm>
            <a:off x="5757864" y="4219576"/>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G</a:t>
            </a:r>
          </a:p>
        </p:txBody>
      </p:sp>
      <p:sp>
        <p:nvSpPr>
          <p:cNvPr id="64" name="TextBox 63"/>
          <p:cNvSpPr txBox="1">
            <a:spLocks noChangeArrowheads="1"/>
          </p:cNvSpPr>
          <p:nvPr/>
        </p:nvSpPr>
        <p:spPr bwMode="auto">
          <a:xfrm>
            <a:off x="6351589" y="4219576"/>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T</a:t>
            </a:r>
          </a:p>
        </p:txBody>
      </p:sp>
      <p:sp>
        <p:nvSpPr>
          <p:cNvPr id="65" name="TextBox 64"/>
          <p:cNvSpPr txBox="1">
            <a:spLocks noChangeArrowheads="1"/>
          </p:cNvSpPr>
          <p:nvPr/>
        </p:nvSpPr>
        <p:spPr bwMode="auto">
          <a:xfrm>
            <a:off x="6975476" y="4219576"/>
            <a:ext cx="59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H</a:t>
            </a:r>
          </a:p>
        </p:txBody>
      </p:sp>
      <p:sp>
        <p:nvSpPr>
          <p:cNvPr id="66" name="TextBox 65"/>
          <p:cNvSpPr txBox="1">
            <a:spLocks noChangeArrowheads="1"/>
          </p:cNvSpPr>
          <p:nvPr/>
        </p:nvSpPr>
        <p:spPr bwMode="auto">
          <a:xfrm>
            <a:off x="7580314"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Ự</a:t>
            </a:r>
          </a:p>
        </p:txBody>
      </p:sp>
      <p:sp>
        <p:nvSpPr>
          <p:cNvPr id="67" name="TextBox 66"/>
          <p:cNvSpPr txBox="1">
            <a:spLocks noChangeArrowheads="1"/>
          </p:cNvSpPr>
          <p:nvPr/>
        </p:nvSpPr>
        <p:spPr bwMode="auto">
          <a:xfrm>
            <a:off x="8186739" y="4219576"/>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C</a:t>
            </a:r>
          </a:p>
        </p:txBody>
      </p:sp>
    </p:spTree>
    <p:extLst>
      <p:ext uri="{BB962C8B-B14F-4D97-AF65-F5344CB8AC3E}">
        <p14:creationId xmlns:p14="http://schemas.microsoft.com/office/powerpoint/2010/main" val="2235421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grpId="0" nodeType="clickEffect">
                                  <p:stCondLst>
                                    <p:cond delay="0"/>
                                  </p:stCondLst>
                                  <p:childTnLst>
                                    <p:animEffect transition="out" filter="wheel(1)">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nodeType="afterGroup">
                            <p:stCondLst>
                              <p:cond delay="1000"/>
                            </p:stCondLst>
                            <p:childTnLst>
                              <p:par>
                                <p:cTn id="9" presetID="21" presetClass="exit" presetSubtype="1" fill="hold" grpId="0" nodeType="afterEffect">
                                  <p:stCondLst>
                                    <p:cond delay="0"/>
                                  </p:stCondLst>
                                  <p:childTnLst>
                                    <p:animEffect transition="out" filter="wheel(1)">
                                      <p:cBhvr>
                                        <p:cTn id="10" dur="1000"/>
                                        <p:tgtEl>
                                          <p:spTgt spid="40"/>
                                        </p:tgtEl>
                                      </p:cBhvr>
                                    </p:animEffect>
                                    <p:set>
                                      <p:cBhvr>
                                        <p:cTn id="1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nodeType="afterGroup">
                            <p:stCondLst>
                              <p:cond delay="2000"/>
                            </p:stCondLst>
                            <p:childTnLst>
                              <p:par>
                                <p:cTn id="13" presetID="21" presetClass="exit" presetSubtype="1" fill="hold" grpId="0" nodeType="afterEffect">
                                  <p:stCondLst>
                                    <p:cond delay="0"/>
                                  </p:stCondLst>
                                  <p:childTnLst>
                                    <p:animEffect transition="out" filter="wheel(1)">
                                      <p:cBhvr>
                                        <p:cTn id="14" dur="1000"/>
                                        <p:tgtEl>
                                          <p:spTgt spid="39"/>
                                        </p:tgtEl>
                                      </p:cBhvr>
                                    </p:animEffect>
                                    <p:set>
                                      <p:cBhvr>
                                        <p:cTn id="1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nodeType="afterGroup">
                            <p:stCondLst>
                              <p:cond delay="3000"/>
                            </p:stCondLst>
                            <p:childTnLst>
                              <p:par>
                                <p:cTn id="17" presetID="21" presetClass="exit" presetSubtype="1" fill="hold" grpId="0" nodeType="afterEffect">
                                  <p:stCondLst>
                                    <p:cond delay="0"/>
                                  </p:stCondLst>
                                  <p:childTnLst>
                                    <p:animEffect transition="out" filter="wheel(1)">
                                      <p:cBhvr>
                                        <p:cTn id="18" dur="1000"/>
                                        <p:tgtEl>
                                          <p:spTgt spid="38"/>
                                        </p:tgtEl>
                                      </p:cBhvr>
                                    </p:animEffect>
                                    <p:set>
                                      <p:cBhvr>
                                        <p:cTn id="1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nodeType="afterGroup">
                            <p:stCondLst>
                              <p:cond delay="4000"/>
                            </p:stCondLst>
                            <p:childTnLst>
                              <p:par>
                                <p:cTn id="21" presetID="21" presetClass="exit" presetSubtype="1" fill="hold" grpId="0" nodeType="afterEffect">
                                  <p:stCondLst>
                                    <p:cond delay="0"/>
                                  </p:stCondLst>
                                  <p:childTnLst>
                                    <p:animEffect transition="out" filter="wheel(1)">
                                      <p:cBhvr>
                                        <p:cTn id="22" dur="1000"/>
                                        <p:tgtEl>
                                          <p:spTgt spid="37"/>
                                        </p:tgtEl>
                                      </p:cBhvr>
                                    </p:animEffect>
                                    <p:set>
                                      <p:cBhvr>
                                        <p:cTn id="2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nodeType="afterGroup">
                            <p:stCondLst>
                              <p:cond delay="5000"/>
                            </p:stCondLst>
                            <p:childTnLst>
                              <p:par>
                                <p:cTn id="25" presetID="21" presetClass="exit" presetSubtype="1" fill="hold" grpId="0" nodeType="afterEffect">
                                  <p:stCondLst>
                                    <p:cond delay="0"/>
                                  </p:stCondLst>
                                  <p:childTnLst>
                                    <p:animEffect transition="out" filter="wheel(1)">
                                      <p:cBhvr>
                                        <p:cTn id="26" dur="1000"/>
                                        <p:tgtEl>
                                          <p:spTgt spid="36"/>
                                        </p:tgtEl>
                                      </p:cBhvr>
                                    </p:animEffect>
                                    <p:set>
                                      <p:cBhvr>
                                        <p:cTn id="2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nodeType="afterGroup">
                            <p:stCondLst>
                              <p:cond delay="6000"/>
                            </p:stCondLst>
                            <p:childTnLst>
                              <p:par>
                                <p:cTn id="29" presetID="21" presetClass="exit" presetSubtype="1" fill="hold" grpId="0" nodeType="afterEffect">
                                  <p:stCondLst>
                                    <p:cond delay="0"/>
                                  </p:stCondLst>
                                  <p:childTnLst>
                                    <p:animEffect transition="out" filter="wheel(1)">
                                      <p:cBhvr>
                                        <p:cTn id="30" dur="1000"/>
                                        <p:tgtEl>
                                          <p:spTgt spid="35"/>
                                        </p:tgtEl>
                                      </p:cBhvr>
                                    </p:animEffect>
                                    <p:set>
                                      <p:cBhvr>
                                        <p:cTn id="3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nodeType="afterGroup">
                            <p:stCondLst>
                              <p:cond delay="7000"/>
                            </p:stCondLst>
                            <p:childTnLst>
                              <p:par>
                                <p:cTn id="33" presetID="21" presetClass="exit" presetSubtype="1" fill="hold" grpId="0" nodeType="afterEffect">
                                  <p:stCondLst>
                                    <p:cond delay="0"/>
                                  </p:stCondLst>
                                  <p:childTnLst>
                                    <p:animEffect transition="out" filter="wheel(1)">
                                      <p:cBhvr>
                                        <p:cTn id="34" dur="1000"/>
                                        <p:tgtEl>
                                          <p:spTgt spid="34"/>
                                        </p:tgtEl>
                                      </p:cBhvr>
                                    </p:animEffect>
                                    <p:set>
                                      <p:cBhvr>
                                        <p:cTn id="3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nodeType="afterGroup">
                            <p:stCondLst>
                              <p:cond delay="8000"/>
                            </p:stCondLst>
                            <p:childTnLst>
                              <p:par>
                                <p:cTn id="37" presetID="21" presetClass="exit" presetSubtype="1" fill="hold" grpId="0" nodeType="afterEffect">
                                  <p:stCondLst>
                                    <p:cond delay="0"/>
                                  </p:stCondLst>
                                  <p:childTnLst>
                                    <p:animEffect transition="out" filter="wheel(1)">
                                      <p:cBhvr>
                                        <p:cTn id="38" dur="1000"/>
                                        <p:tgtEl>
                                          <p:spTgt spid="33"/>
                                        </p:tgtEl>
                                      </p:cBhvr>
                                    </p:animEffect>
                                    <p:set>
                                      <p:cBhvr>
                                        <p:cTn id="3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nodeType="afterGroup">
                            <p:stCondLst>
                              <p:cond delay="9000"/>
                            </p:stCondLst>
                            <p:childTnLst>
                              <p:par>
                                <p:cTn id="41" presetID="21" presetClass="exit" presetSubtype="1" fill="hold" grpId="0" nodeType="afterEffect">
                                  <p:stCondLst>
                                    <p:cond delay="0"/>
                                  </p:stCondLst>
                                  <p:childTnLst>
                                    <p:animEffect transition="out" filter="wheel(1)">
                                      <p:cBhvr>
                                        <p:cTn id="42" dur="1000"/>
                                        <p:tgtEl>
                                          <p:spTgt spid="32"/>
                                        </p:tgtEl>
                                      </p:cBhvr>
                                    </p:animEffect>
                                    <p:set>
                                      <p:cBhvr>
                                        <p:cTn id="43"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nodeType="afterGroup">
                            <p:stCondLst>
                              <p:cond delay="10000"/>
                            </p:stCondLst>
                            <p:childTnLst>
                              <p:par>
                                <p:cTn id="45" presetID="21" presetClass="exit" presetSubtype="1" fill="hold" grpId="0" nodeType="afterEffect">
                                  <p:stCondLst>
                                    <p:cond delay="0"/>
                                  </p:stCondLst>
                                  <p:childTnLst>
                                    <p:animEffect transition="out" filter="wheel(1)">
                                      <p:cBhvr>
                                        <p:cTn id="46" dur="1000"/>
                                        <p:tgtEl>
                                          <p:spTgt spid="31"/>
                                        </p:tgtEl>
                                      </p:cBhvr>
                                    </p:animEffect>
                                    <p:set>
                                      <p:cBhvr>
                                        <p:cTn id="4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nodeType="afterGroup">
                            <p:stCondLst>
                              <p:cond delay="11000"/>
                            </p:stCondLst>
                            <p:childTnLst>
                              <p:par>
                                <p:cTn id="49" presetID="21" presetClass="exit" presetSubtype="1" fill="hold" grpId="0" nodeType="afterEffect">
                                  <p:stCondLst>
                                    <p:cond delay="0"/>
                                  </p:stCondLst>
                                  <p:childTnLst>
                                    <p:animEffect transition="out" filter="wheel(1)">
                                      <p:cBhvr>
                                        <p:cTn id="50" dur="1000"/>
                                        <p:tgtEl>
                                          <p:spTgt spid="30"/>
                                        </p:tgtEl>
                                      </p:cBhvr>
                                    </p:animEffect>
                                    <p:set>
                                      <p:cBhvr>
                                        <p:cTn id="51"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nodeType="afterGroup">
                            <p:stCondLst>
                              <p:cond delay="12000"/>
                            </p:stCondLst>
                            <p:childTnLst>
                              <p:par>
                                <p:cTn id="53" presetID="21" presetClass="exit" presetSubtype="1" fill="hold" grpId="0" nodeType="afterEffect">
                                  <p:stCondLst>
                                    <p:cond delay="0"/>
                                  </p:stCondLst>
                                  <p:childTnLst>
                                    <p:animEffect transition="out" filter="wheel(1)">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nodeType="afterGroup">
                            <p:stCondLst>
                              <p:cond delay="13000"/>
                            </p:stCondLst>
                            <p:childTnLst>
                              <p:par>
                                <p:cTn id="57" presetID="21" presetClass="exit" presetSubtype="1" fill="hold" grpId="0" nodeType="afterEffect">
                                  <p:stCondLst>
                                    <p:cond delay="0"/>
                                  </p:stCondLst>
                                  <p:childTnLst>
                                    <p:animEffect transition="out" filter="wheel(1)">
                                      <p:cBhvr>
                                        <p:cTn id="58" dur="1000"/>
                                        <p:tgtEl>
                                          <p:spTgt spid="28"/>
                                        </p:tgtEl>
                                      </p:cBhvr>
                                    </p:animEffect>
                                    <p:set>
                                      <p:cBhvr>
                                        <p:cTn id="59"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nodeType="afterGroup">
                            <p:stCondLst>
                              <p:cond delay="14000"/>
                            </p:stCondLst>
                            <p:childTnLst>
                              <p:par>
                                <p:cTn id="61" presetID="21" presetClass="exit" presetSubtype="1" fill="hold" grpId="0" nodeType="afterEffect">
                                  <p:stCondLst>
                                    <p:cond delay="0"/>
                                  </p:stCondLst>
                                  <p:childTnLst>
                                    <p:animEffect transition="out" filter="wheel(1)">
                                      <p:cBhvr>
                                        <p:cTn id="62" dur="1000"/>
                                        <p:tgtEl>
                                          <p:spTgt spid="27"/>
                                        </p:tgtEl>
                                      </p:cBhvr>
                                    </p:animEffect>
                                    <p:set>
                                      <p:cBhvr>
                                        <p:cTn id="63"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nodeType="afterGroup">
                            <p:stCondLst>
                              <p:cond delay="15000"/>
                            </p:stCondLst>
                            <p:childTnLst>
                              <p:par>
                                <p:cTn id="65" presetID="21" presetClass="exit" presetSubtype="1" fill="hold" grpId="0" nodeType="afterEffect">
                                  <p:stCondLst>
                                    <p:cond delay="0"/>
                                  </p:stCondLst>
                                  <p:childTnLst>
                                    <p:animEffect transition="out" filter="wheel(1)">
                                      <p:cBhvr>
                                        <p:cTn id="66" dur="1000"/>
                                        <p:tgtEl>
                                          <p:spTgt spid="26"/>
                                        </p:tgtEl>
                                      </p:cBhvr>
                                    </p:animEffect>
                                    <p:set>
                                      <p:cBhvr>
                                        <p:cTn id="6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nodeType="afterGroup">
                            <p:stCondLst>
                              <p:cond delay="16000"/>
                            </p:stCondLst>
                            <p:childTnLst>
                              <p:par>
                                <p:cTn id="69" presetID="21" presetClass="exit" presetSubtype="1" fill="hold" grpId="0" nodeType="afterEffect">
                                  <p:stCondLst>
                                    <p:cond delay="0"/>
                                  </p:stCondLst>
                                  <p:childTnLst>
                                    <p:animEffect transition="out" filter="wheel(1)">
                                      <p:cBhvr>
                                        <p:cTn id="70" dur="1000"/>
                                        <p:tgtEl>
                                          <p:spTgt spid="25"/>
                                        </p:tgtEl>
                                      </p:cBhvr>
                                    </p:animEffect>
                                    <p:set>
                                      <p:cBhvr>
                                        <p:cTn id="7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nodeType="afterGroup">
                            <p:stCondLst>
                              <p:cond delay="17000"/>
                            </p:stCondLst>
                            <p:childTnLst>
                              <p:par>
                                <p:cTn id="73" presetID="21" presetClass="exit" presetSubtype="1" fill="hold" grpId="0" nodeType="afterEffect">
                                  <p:stCondLst>
                                    <p:cond delay="0"/>
                                  </p:stCondLst>
                                  <p:childTnLst>
                                    <p:animEffect transition="out" filter="wheel(1)">
                                      <p:cBhvr>
                                        <p:cTn id="74" dur="1000"/>
                                        <p:tgtEl>
                                          <p:spTgt spid="23"/>
                                        </p:tgtEl>
                                      </p:cBhvr>
                                    </p:animEffect>
                                    <p:set>
                                      <p:cBhvr>
                                        <p:cTn id="7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nodeType="afterGroup">
                            <p:stCondLst>
                              <p:cond delay="18000"/>
                            </p:stCondLst>
                            <p:childTnLst>
                              <p:par>
                                <p:cTn id="77" presetID="21" presetClass="exit" presetSubtype="1" fill="hold" grpId="0" nodeType="afterEffect">
                                  <p:stCondLst>
                                    <p:cond delay="0"/>
                                  </p:stCondLst>
                                  <p:childTnLst>
                                    <p:animEffect transition="out" filter="wheel(1)">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nodeType="afterGroup">
                            <p:stCondLst>
                              <p:cond delay="19000"/>
                            </p:stCondLst>
                            <p:childTnLst>
                              <p:par>
                                <p:cTn id="81" presetID="21" presetClass="exit" presetSubtype="1" fill="hold" grpId="0" nodeType="afterEffect">
                                  <p:stCondLst>
                                    <p:cond delay="0"/>
                                  </p:stCondLst>
                                  <p:childTnLst>
                                    <p:animEffect transition="out" filter="wheel(1)">
                                      <p:cBhvr>
                                        <p:cTn id="82" dur="1000"/>
                                        <p:tgtEl>
                                          <p:spTgt spid="21"/>
                                        </p:tgtEl>
                                      </p:cBhvr>
                                    </p:animEffect>
                                    <p:set>
                                      <p:cBhvr>
                                        <p:cTn id="8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nodeType="afterGroup">
                            <p:stCondLst>
                              <p:cond delay="20000"/>
                            </p:stCondLst>
                            <p:childTnLst>
                              <p:par>
                                <p:cTn id="85" presetID="21" presetClass="exit" presetSubtype="1" fill="hold" grpId="0" nodeType="afterEffect">
                                  <p:stCondLst>
                                    <p:cond delay="0"/>
                                  </p:stCondLst>
                                  <p:childTnLst>
                                    <p:animEffect transition="out" filter="wheel(1)">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nodeType="afterGroup">
                            <p:stCondLst>
                              <p:cond delay="21000"/>
                            </p:stCondLst>
                            <p:childTnLst>
                              <p:par>
                                <p:cTn id="89" presetID="21" presetClass="exit" presetSubtype="1" fill="hold" grpId="0" nodeType="afterEffect">
                                  <p:stCondLst>
                                    <p:cond delay="0"/>
                                  </p:stCondLst>
                                  <p:childTnLst>
                                    <p:animEffect transition="out" filter="wheel(1)">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nodeType="afterGroup">
                            <p:stCondLst>
                              <p:cond delay="22000"/>
                            </p:stCondLst>
                            <p:childTnLst>
                              <p:par>
                                <p:cTn id="93" presetID="21" presetClass="exit" presetSubtype="1" fill="hold" grpId="0" nodeType="afterEffect">
                                  <p:stCondLst>
                                    <p:cond delay="0"/>
                                  </p:stCondLst>
                                  <p:childTnLst>
                                    <p:animEffect transition="out" filter="wheel(1)">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nodeType="afterGroup">
                            <p:stCondLst>
                              <p:cond delay="23000"/>
                            </p:stCondLst>
                            <p:childTnLst>
                              <p:par>
                                <p:cTn id="97" presetID="21" presetClass="exit" presetSubtype="1" fill="hold" grpId="0" nodeType="afterEffect">
                                  <p:stCondLst>
                                    <p:cond delay="0"/>
                                  </p:stCondLst>
                                  <p:childTnLst>
                                    <p:animEffect transition="out" filter="wheel(1)">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nodeType="afterGroup">
                            <p:stCondLst>
                              <p:cond delay="24000"/>
                            </p:stCondLst>
                            <p:childTnLst>
                              <p:par>
                                <p:cTn id="101" presetID="21" presetClass="exit" presetSubtype="1" fill="hold" grpId="0" nodeType="afterEffect">
                                  <p:stCondLst>
                                    <p:cond delay="0"/>
                                  </p:stCondLst>
                                  <p:childTnLst>
                                    <p:animEffect transition="out" filter="wheel(1)">
                                      <p:cBhvr>
                                        <p:cTn id="102" dur="1000"/>
                                        <p:tgtEl>
                                          <p:spTgt spid="16"/>
                                        </p:tgtEl>
                                      </p:cBhvr>
                                    </p:animEffect>
                                    <p:set>
                                      <p:cBhvr>
                                        <p:cTn id="10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nodeType="afterGroup">
                            <p:stCondLst>
                              <p:cond delay="25000"/>
                            </p:stCondLst>
                            <p:childTnLst>
                              <p:par>
                                <p:cTn id="105" presetID="21" presetClass="exit" presetSubtype="1" fill="hold" grpId="0" nodeType="afterEffect">
                                  <p:stCondLst>
                                    <p:cond delay="0"/>
                                  </p:stCondLst>
                                  <p:childTnLst>
                                    <p:animEffect transition="out" filter="wheel(1)">
                                      <p:cBhvr>
                                        <p:cTn id="106" dur="1000"/>
                                        <p:tgtEl>
                                          <p:spTgt spid="15"/>
                                        </p:tgtEl>
                                      </p:cBhvr>
                                    </p:animEffect>
                                    <p:set>
                                      <p:cBhvr>
                                        <p:cTn id="107"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nodeType="afterGroup">
                            <p:stCondLst>
                              <p:cond delay="26000"/>
                            </p:stCondLst>
                            <p:childTnLst>
                              <p:par>
                                <p:cTn id="109" presetID="21" presetClass="exit" presetSubtype="1" fill="hold" grpId="0" nodeType="afterEffect">
                                  <p:stCondLst>
                                    <p:cond delay="0"/>
                                  </p:stCondLst>
                                  <p:childTnLst>
                                    <p:animEffect transition="out" filter="wheel(1)">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nodeType="afterGroup">
                            <p:stCondLst>
                              <p:cond delay="27000"/>
                            </p:stCondLst>
                            <p:childTnLst>
                              <p:par>
                                <p:cTn id="113" presetID="21" presetClass="exit" presetSubtype="1" fill="hold" grpId="0" nodeType="afterEffect">
                                  <p:stCondLst>
                                    <p:cond delay="0"/>
                                  </p:stCondLst>
                                  <p:childTnLst>
                                    <p:animEffect transition="out" filter="wheel(1)">
                                      <p:cBhvr>
                                        <p:cTn id="114" dur="1000"/>
                                        <p:tgtEl>
                                          <p:spTgt spid="13"/>
                                        </p:tgtEl>
                                      </p:cBhvr>
                                    </p:animEffect>
                                    <p:set>
                                      <p:cBhvr>
                                        <p:cTn id="115"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nodeType="afterGroup">
                            <p:stCondLst>
                              <p:cond delay="28000"/>
                            </p:stCondLst>
                            <p:childTnLst>
                              <p:par>
                                <p:cTn id="117" presetID="21" presetClass="exit" presetSubtype="1" fill="hold" grpId="0" nodeType="afterEffect">
                                  <p:stCondLst>
                                    <p:cond delay="0"/>
                                  </p:stCondLst>
                                  <p:childTnLst>
                                    <p:animEffect transition="out" filter="wheel(1)">
                                      <p:cBhvr>
                                        <p:cTn id="118" dur="1000"/>
                                        <p:tgtEl>
                                          <p:spTgt spid="12"/>
                                        </p:tgtEl>
                                      </p:cBhvr>
                                    </p:animEffect>
                                    <p:set>
                                      <p:cBhvr>
                                        <p:cTn id="119"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nodeType="afterGroup">
                            <p:stCondLst>
                              <p:cond delay="29000"/>
                            </p:stCondLst>
                            <p:childTnLst>
                              <p:par>
                                <p:cTn id="121" presetID="21" presetClass="exit" presetSubtype="1" fill="hold" grpId="0" nodeType="afterEffect">
                                  <p:stCondLst>
                                    <p:cond delay="0"/>
                                  </p:stCondLst>
                                  <p:childTnLst>
                                    <p:animEffect transition="out" filter="wheel(1)">
                                      <p:cBhvr>
                                        <p:cTn id="122" dur="1000"/>
                                        <p:tgtEl>
                                          <p:spTgt spid="11"/>
                                        </p:tgtEl>
                                      </p:cBhvr>
                                    </p:animEffect>
                                    <p:set>
                                      <p:cBhvr>
                                        <p:cTn id="12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par>
                                <p:cTn id="126" presetID="10" presetClass="entr" presetSubtype="0" fill="hold" grpId="0" nodeType="with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fade">
                                      <p:cBhvr>
                                        <p:cTn id="128" dur="500"/>
                                        <p:tgtEl>
                                          <p:spTgt spid="5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fade">
                                      <p:cBhvr>
                                        <p:cTn id="131" dur="500"/>
                                        <p:tgtEl>
                                          <p:spTgt spid="6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fade">
                                      <p:cBhvr>
                                        <p:cTn id="134" dur="500"/>
                                        <p:tgtEl>
                                          <p:spTgt spid="6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3"/>
                                        </p:tgtEl>
                                        <p:attrNameLst>
                                          <p:attrName>style.visibility</p:attrName>
                                        </p:attrNameLst>
                                      </p:cBhvr>
                                      <p:to>
                                        <p:strVal val="visible"/>
                                      </p:to>
                                    </p:set>
                                    <p:animEffect transition="in" filter="fade">
                                      <p:cBhvr>
                                        <p:cTn id="140" dur="500"/>
                                        <p:tgtEl>
                                          <p:spTgt spid="6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500"/>
                                        <p:tgtEl>
                                          <p:spTgt spid="6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fade">
                                      <p:cBhvr>
                                        <p:cTn id="146" dur="500"/>
                                        <p:tgtEl>
                                          <p:spTgt spid="65"/>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66"/>
                                        </p:tgtEl>
                                        <p:attrNameLst>
                                          <p:attrName>style.visibility</p:attrName>
                                        </p:attrNameLst>
                                      </p:cBhvr>
                                      <p:to>
                                        <p:strVal val="visible"/>
                                      </p:to>
                                    </p:set>
                                    <p:animEffect transition="in" filter="fade">
                                      <p:cBhvr>
                                        <p:cTn id="149" dur="500"/>
                                        <p:tgtEl>
                                          <p:spTgt spid="66"/>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67"/>
                                        </p:tgtEl>
                                        <p:attrNameLst>
                                          <p:attrName>style.visibility</p:attrName>
                                        </p:attrNameLst>
                                      </p:cBhvr>
                                      <p:to>
                                        <p:strVal val="visible"/>
                                      </p:to>
                                    </p:set>
                                    <p:animEffect transition="in" filter="fade">
                                      <p:cBhvr>
                                        <p:cTn id="15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59" grpId="0"/>
      <p:bldP spid="60" grpId="0"/>
      <p:bldP spid="61" grpId="0"/>
      <p:bldP spid="62" grpId="0"/>
      <p:bldP spid="63" grpId="0"/>
      <p:bldP spid="64" grpId="0"/>
      <p:bldP spid="65" grpId="0"/>
      <p:bldP spid="66"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9"/>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36867" name="Title 1"/>
          <p:cNvSpPr txBox="1">
            <a:spLocks/>
          </p:cNvSpPr>
          <p:nvPr/>
        </p:nvSpPr>
        <p:spPr bwMode="auto">
          <a:xfrm>
            <a:off x="4533900" y="608013"/>
            <a:ext cx="31242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FF0000"/>
                </a:solidFill>
              </a:rPr>
              <a:t>CÂY LƯƠNG THỰC</a:t>
            </a:r>
          </a:p>
        </p:txBody>
      </p:sp>
      <p:pic>
        <p:nvPicPr>
          <p:cNvPr id="3686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0"/>
            <a:ext cx="37925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524000"/>
            <a:ext cx="37798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191000"/>
            <a:ext cx="37925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1" y="4176714"/>
            <a:ext cx="37512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76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a:grpSpLocks/>
          </p:cNvGrpSpPr>
          <p:nvPr/>
        </p:nvGrpSpPr>
        <p:grpSpPr bwMode="auto">
          <a:xfrm>
            <a:off x="2760663" y="139701"/>
            <a:ext cx="6629400" cy="6602413"/>
            <a:chOff x="1918996" y="353129"/>
            <a:chExt cx="6096000" cy="6072507"/>
          </a:xfrm>
        </p:grpSpPr>
        <p:pic>
          <p:nvPicPr>
            <p:cNvPr id="35" name="Picture 34">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6" b="-1"/>
            <a:stretch/>
          </p:blipFill>
          <p:spPr>
            <a:xfrm>
              <a:off x="1918996" y="353129"/>
              <a:ext cx="6096000" cy="6072507"/>
            </a:xfrm>
            <a:prstGeom prst="ellipse">
              <a:avLst/>
            </a:prstGeom>
          </p:spPr>
        </p:pic>
        <p:sp>
          <p:nvSpPr>
            <p:cNvPr id="36" name="TextBox 35">
              <a:extLst/>
            </p:cNvPr>
            <p:cNvSpPr txBox="1"/>
            <p:nvPr/>
          </p:nvSpPr>
          <p:spPr>
            <a:xfrm rot="848429">
              <a:off x="5271948" y="901175"/>
              <a:ext cx="62978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38" name="TextBox 37">
              <a:extLst/>
            </p:cNvPr>
            <p:cNvSpPr txBox="1"/>
            <p:nvPr/>
          </p:nvSpPr>
          <p:spPr>
            <a:xfrm rot="1895398">
              <a:off x="5798686" y="1069714"/>
              <a:ext cx="605506"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39" name="TextBox 38">
              <a:extLst/>
            </p:cNvPr>
            <p:cNvSpPr txBox="1"/>
            <p:nvPr/>
          </p:nvSpPr>
          <p:spPr>
            <a:xfrm rot="3668299">
              <a:off x="6524079" y="2024199"/>
              <a:ext cx="681118" cy="407244"/>
            </a:xfrm>
            <a:prstGeom prst="rect">
              <a:avLst/>
            </a:prstGeom>
            <a:noFill/>
          </p:spPr>
          <p:txBody>
            <a:bodyPr>
              <a:spAutoFit/>
            </a:bodyPr>
            <a:lstStyle/>
            <a:p>
              <a:pPr algn="ctr">
                <a:lnSpc>
                  <a:spcPct val="80000"/>
                </a:lnSpc>
                <a:defRPr/>
              </a:pPr>
              <a:r>
                <a:rPr lang="en-US" sz="2800" b="1">
                  <a:ln w="12700">
                    <a:solidFill>
                      <a:prstClr val="white"/>
                    </a:solidFill>
                  </a:ln>
                  <a:solidFill>
                    <a:prstClr val="black"/>
                  </a:solidFill>
                  <a:cs typeface="Calibri" panose="020F0502020204030204" pitchFamily="34" charset="0"/>
                </a:rPr>
                <a:t>+1</a:t>
              </a:r>
              <a:endParaRPr lang="en-US" sz="2800" b="1" dirty="0">
                <a:ln w="12700">
                  <a:solidFill>
                    <a:prstClr val="white"/>
                  </a:solidFill>
                </a:ln>
                <a:solidFill>
                  <a:prstClr val="black"/>
                </a:solidFill>
                <a:cs typeface="Calibri" panose="020F0502020204030204" pitchFamily="34" charset="0"/>
              </a:endParaRPr>
            </a:p>
          </p:txBody>
        </p:sp>
        <p:sp>
          <p:nvSpPr>
            <p:cNvPr id="40" name="TextBox 39">
              <a:extLst/>
            </p:cNvPr>
            <p:cNvSpPr txBox="1"/>
            <p:nvPr/>
          </p:nvSpPr>
          <p:spPr>
            <a:xfrm rot="4527649">
              <a:off x="6846415" y="2553446"/>
              <a:ext cx="560028"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1" name="TextBox 40">
              <a:extLst/>
            </p:cNvPr>
            <p:cNvSpPr txBox="1"/>
            <p:nvPr/>
          </p:nvSpPr>
          <p:spPr>
            <a:xfrm>
              <a:off x="4677585" y="826250"/>
              <a:ext cx="549284" cy="45624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2" name="TextBox 41">
              <a:extLst/>
            </p:cNvPr>
            <p:cNvSpPr txBox="1"/>
            <p:nvPr/>
          </p:nvSpPr>
          <p:spPr>
            <a:xfrm rot="19800000">
              <a:off x="3495699" y="1181968"/>
              <a:ext cx="630095" cy="447258"/>
            </a:xfrm>
            <a:prstGeom prst="rect">
              <a:avLst/>
            </a:prstGeom>
            <a:noFill/>
          </p:spPr>
          <p:txBody>
            <a:bodyPr>
              <a:spAutoFit/>
            </a:bodyPr>
            <a:lstStyle/>
            <a:p>
              <a:pPr>
                <a:lnSpc>
                  <a:spcPct val="80000"/>
                </a:lnSpc>
                <a:defRPr/>
              </a:pPr>
              <a:r>
                <a:rPr lang="en-US" sz="3200" b="1">
                  <a:ln w="12700">
                    <a:solidFill>
                      <a:prstClr val="white"/>
                    </a:solidFill>
                  </a:ln>
                  <a:solidFill>
                    <a:prstClr val="black"/>
                  </a:solidFill>
                  <a:cs typeface="Calibri" panose="020F0502020204030204" pitchFamily="34" charset="0"/>
                </a:rPr>
                <a:t>+2</a:t>
              </a:r>
            </a:p>
          </p:txBody>
        </p:sp>
        <p:sp>
          <p:nvSpPr>
            <p:cNvPr id="43" name="TextBox 42">
              <a:extLst/>
            </p:cNvPr>
            <p:cNvSpPr txBox="1"/>
            <p:nvPr/>
          </p:nvSpPr>
          <p:spPr>
            <a:xfrm rot="18891506">
              <a:off x="3130906" y="1546103"/>
              <a:ext cx="549284" cy="45624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p>
          </p:txBody>
        </p:sp>
        <p:sp>
          <p:nvSpPr>
            <p:cNvPr id="37903" name="TextBox 14"/>
            <p:cNvSpPr txBox="1">
              <a:spLocks noChangeArrowheads="1"/>
            </p:cNvSpPr>
            <p:nvPr/>
          </p:nvSpPr>
          <p:spPr bwMode="auto">
            <a:xfrm rot="1886544">
              <a:off x="2333525" y="2249096"/>
              <a:ext cx="1892666" cy="31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latin typeface="Arial" panose="020B0604020202020204" pitchFamily="34" charset="0"/>
                </a:rPr>
                <a:t>MẤT LƯỢT</a:t>
              </a:r>
            </a:p>
          </p:txBody>
        </p:sp>
        <p:sp>
          <p:nvSpPr>
            <p:cNvPr id="45" name="TextBox 44">
              <a:extLst/>
            </p:cNvPr>
            <p:cNvSpPr txBox="1"/>
            <p:nvPr/>
          </p:nvSpPr>
          <p:spPr>
            <a:xfrm rot="16974449">
              <a:off x="2492066" y="2522511"/>
              <a:ext cx="618050"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6" name="TextBox 45">
              <a:extLst/>
            </p:cNvPr>
            <p:cNvSpPr txBox="1"/>
            <p:nvPr/>
          </p:nvSpPr>
          <p:spPr>
            <a:xfrm rot="16200000">
              <a:off x="2400361" y="3108928"/>
              <a:ext cx="602402"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7" name="TextBox 46">
              <a:extLst/>
            </p:cNvPr>
            <p:cNvSpPr txBox="1"/>
            <p:nvPr/>
          </p:nvSpPr>
          <p:spPr>
            <a:xfrm rot="5400000">
              <a:off x="6932167" y="3171433"/>
              <a:ext cx="574996"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8" name="TextBox 47">
              <a:extLst/>
            </p:cNvPr>
            <p:cNvSpPr txBox="1"/>
            <p:nvPr/>
          </p:nvSpPr>
          <p:spPr>
            <a:xfrm rot="20751571" flipV="1">
              <a:off x="5263330" y="5341255"/>
              <a:ext cx="604813"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+3</a:t>
              </a:r>
              <a:endParaRPr lang="en-US" sz="3200" b="1" dirty="0">
                <a:ln w="12700">
                  <a:solidFill>
                    <a:prstClr val="white"/>
                  </a:solidFill>
                </a:ln>
                <a:solidFill>
                  <a:prstClr val="black"/>
                </a:solidFill>
                <a:cs typeface="Calibri" panose="020F0502020204030204" pitchFamily="34" charset="0"/>
              </a:endParaRPr>
            </a:p>
          </p:txBody>
        </p:sp>
        <p:sp>
          <p:nvSpPr>
            <p:cNvPr id="49" name="TextBox 48">
              <a:extLst/>
            </p:cNvPr>
            <p:cNvSpPr txBox="1"/>
            <p:nvPr/>
          </p:nvSpPr>
          <p:spPr>
            <a:xfrm rot="18910803" flipV="1">
              <a:off x="6357072" y="4853340"/>
              <a:ext cx="551378"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50" name="TextBox 49">
              <a:extLst/>
            </p:cNvPr>
            <p:cNvSpPr txBox="1"/>
            <p:nvPr/>
          </p:nvSpPr>
          <p:spPr>
            <a:xfrm rot="18067003" flipV="1">
              <a:off x="6527307" y="4339674"/>
              <a:ext cx="689506"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1" name="TextBox 50">
              <a:extLst/>
            </p:cNvPr>
            <p:cNvSpPr txBox="1"/>
            <p:nvPr/>
          </p:nvSpPr>
          <p:spPr>
            <a:xfrm flipV="1">
              <a:off x="4607423" y="5419090"/>
              <a:ext cx="598173"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2" name="TextBox 51">
              <a:extLst/>
            </p:cNvPr>
            <p:cNvSpPr txBox="1"/>
            <p:nvPr/>
          </p:nvSpPr>
          <p:spPr>
            <a:xfrm rot="980006" flipV="1">
              <a:off x="4044757" y="5285145"/>
              <a:ext cx="63634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3" name="TextBox 52">
              <a:extLst/>
            </p:cNvPr>
            <p:cNvSpPr txBox="1"/>
            <p:nvPr/>
          </p:nvSpPr>
          <p:spPr>
            <a:xfrm rot="1823155" flipV="1">
              <a:off x="3492922" y="5027584"/>
              <a:ext cx="64950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54" name="TextBox 53">
              <a:extLst/>
            </p:cNvPr>
            <p:cNvSpPr txBox="1"/>
            <p:nvPr/>
          </p:nvSpPr>
          <p:spPr>
            <a:xfrm rot="3694393" flipV="1">
              <a:off x="2679835" y="4217324"/>
              <a:ext cx="633102"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5" name="TextBox 54">
              <a:extLst/>
            </p:cNvPr>
            <p:cNvSpPr txBox="1"/>
            <p:nvPr/>
          </p:nvSpPr>
          <p:spPr>
            <a:xfrm rot="4625551" flipV="1">
              <a:off x="2531107" y="3734985"/>
              <a:ext cx="561283"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37915" name="TextBox 26"/>
            <p:cNvSpPr txBox="1">
              <a:spLocks noChangeArrowheads="1"/>
            </p:cNvSpPr>
            <p:nvPr/>
          </p:nvSpPr>
          <p:spPr bwMode="auto">
            <a:xfrm rot="-2727051">
              <a:off x="2724874" y="4565556"/>
              <a:ext cx="1874077" cy="31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cs typeface="Calibri" panose="020F0502020204030204" pitchFamily="34" charset="0"/>
                </a:rPr>
                <a:t>MAY MẮN</a:t>
              </a:r>
            </a:p>
          </p:txBody>
        </p:sp>
        <p:sp>
          <p:nvSpPr>
            <p:cNvPr id="37916" name="TextBox 27"/>
            <p:cNvSpPr txBox="1">
              <a:spLocks noChangeArrowheads="1"/>
            </p:cNvSpPr>
            <p:nvPr/>
          </p:nvSpPr>
          <p:spPr bwMode="auto">
            <a:xfrm rot="-1086762">
              <a:off x="4102665" y="949735"/>
              <a:ext cx="575981" cy="4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800">
                  <a:latin typeface="Times New Roman" panose="02020603050405020304" pitchFamily="18" charset="0"/>
                  <a:cs typeface="Times New Roman" panose="02020603050405020304" pitchFamily="18" charset="0"/>
                </a:rPr>
                <a:t>+1</a:t>
              </a:r>
            </a:p>
          </p:txBody>
        </p:sp>
        <p:sp>
          <p:nvSpPr>
            <p:cNvPr id="37917" name="TextBox 28"/>
            <p:cNvSpPr txBox="1">
              <a:spLocks noChangeArrowheads="1"/>
            </p:cNvSpPr>
            <p:nvPr/>
          </p:nvSpPr>
          <p:spPr bwMode="auto">
            <a:xfrm rot="-7150548">
              <a:off x="4978176" y="4891072"/>
              <a:ext cx="1892666" cy="31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cs typeface="Calibri" panose="020F0502020204030204" pitchFamily="34" charset="0"/>
                </a:rPr>
                <a:t>MẤT </a:t>
              </a:r>
              <a:r>
                <a:rPr lang="vi-VN" altLang="en-US" sz="2000" b="1">
                  <a:solidFill>
                    <a:srgbClr val="FFFFFF"/>
                  </a:solidFill>
                  <a:latin typeface="Arial" panose="020B0604020202020204" pitchFamily="34" charset="0"/>
                  <a:cs typeface="Calibri" panose="020F0502020204030204" pitchFamily="34" charset="0"/>
                </a:rPr>
                <a:t>LƯỢT</a:t>
              </a:r>
              <a:endParaRPr lang="en-US" altLang="en-US" sz="2000" b="1">
                <a:solidFill>
                  <a:srgbClr val="FFFFFF"/>
                </a:solidFill>
                <a:cs typeface="Calibri" panose="020F0502020204030204" pitchFamily="34" charset="0"/>
              </a:endParaRPr>
            </a:p>
          </p:txBody>
        </p:sp>
        <p:sp>
          <p:nvSpPr>
            <p:cNvPr id="37918" name="TextBox 29"/>
            <p:cNvSpPr txBox="1">
              <a:spLocks noChangeArrowheads="1"/>
            </p:cNvSpPr>
            <p:nvPr/>
          </p:nvSpPr>
          <p:spPr bwMode="auto">
            <a:xfrm rot="6095870">
              <a:off x="6818540" y="3769304"/>
              <a:ext cx="689704" cy="45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3200">
                  <a:latin typeface="Arial" panose="020B0604020202020204" pitchFamily="34" charset="0"/>
                  <a:cs typeface="Calibri" panose="020F0502020204030204" pitchFamily="34" charset="0"/>
                </a:rPr>
                <a:t>+1</a:t>
              </a:r>
              <a:endParaRPr lang="en-US" altLang="en-US" sz="3200">
                <a:cs typeface="Calibri" panose="020F0502020204030204" pitchFamily="34" charset="0"/>
              </a:endParaRPr>
            </a:p>
          </p:txBody>
        </p:sp>
        <p:sp>
          <p:nvSpPr>
            <p:cNvPr id="37919" name="TextBox 30"/>
            <p:cNvSpPr txBox="1">
              <a:spLocks noChangeArrowheads="1"/>
            </p:cNvSpPr>
            <p:nvPr/>
          </p:nvSpPr>
          <p:spPr bwMode="auto">
            <a:xfrm rot="2551068">
              <a:off x="6293514" y="1585471"/>
              <a:ext cx="701656" cy="4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800">
                  <a:solidFill>
                    <a:srgbClr val="0D0D0D"/>
                  </a:solidFill>
                  <a:latin typeface="Times New Roman" panose="02020603050405020304" pitchFamily="18" charset="0"/>
                  <a:cs typeface="Times New Roman" panose="02020603050405020304" pitchFamily="18" charset="0"/>
                </a:rPr>
                <a:t>+1</a:t>
              </a:r>
            </a:p>
          </p:txBody>
        </p:sp>
      </p:grpSp>
      <p:grpSp>
        <p:nvGrpSpPr>
          <p:cNvPr id="37891" name="Group 32"/>
          <p:cNvGrpSpPr>
            <a:grpSpLocks/>
          </p:cNvGrpSpPr>
          <p:nvPr/>
        </p:nvGrpSpPr>
        <p:grpSpPr bwMode="auto">
          <a:xfrm>
            <a:off x="8742364" y="4951413"/>
            <a:ext cx="1804987" cy="939800"/>
            <a:chOff x="7239000" y="4953000"/>
            <a:chExt cx="1804793" cy="938784"/>
          </a:xfrm>
        </p:grpSpPr>
        <p:sp>
          <p:nvSpPr>
            <p:cNvPr id="37893" name="AutoShape 5"/>
            <p:cNvSpPr>
              <a:spLocks noChangeArrowheads="1"/>
            </p:cNvSpPr>
            <p:nvPr/>
          </p:nvSpPr>
          <p:spPr bwMode="auto">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37894" name="AutoShape 5"/>
            <p:cNvSpPr>
              <a:spLocks noChangeArrowheads="1"/>
            </p:cNvSpPr>
            <p:nvPr/>
          </p:nvSpPr>
          <p:spPr bwMode="auto">
            <a:xfrm rot="-3627415" flipH="1" flipV="1">
              <a:off x="8332593" y="5180584"/>
              <a:ext cx="457200" cy="965200"/>
            </a:xfrm>
            <a:prstGeom prst="flowChartExtract">
              <a:avLst/>
            </a:prstGeom>
            <a:solidFill>
              <a:schemeClr val="accent1">
                <a:alpha val="0"/>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000000"/>
                </a:solidFill>
                <a:latin typeface="Arial" panose="020B0604020202020204" pitchFamily="34" charset="0"/>
              </a:endParaRPr>
            </a:p>
          </p:txBody>
        </p:sp>
      </p:grpSp>
      <p:sp>
        <p:nvSpPr>
          <p:cNvPr id="37892" name="TextBox 35"/>
          <p:cNvSpPr txBox="1">
            <a:spLocks noChangeArrowheads="1"/>
          </p:cNvSpPr>
          <p:nvPr/>
        </p:nvSpPr>
        <p:spPr bwMode="auto">
          <a:xfrm>
            <a:off x="4992689" y="3192463"/>
            <a:ext cx="200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000000"/>
                </a:solidFill>
                <a:latin typeface="Times New Roman" panose="02020603050405020304" pitchFamily="18" charset="0"/>
                <a:cs typeface="Times New Roman" panose="02020603050405020304" pitchFamily="18" charset="0"/>
              </a:rPr>
              <a:t>CÂU 2</a:t>
            </a:r>
          </a:p>
        </p:txBody>
      </p:sp>
    </p:spTree>
    <p:extLst>
      <p:ext uri="{BB962C8B-B14F-4D97-AF65-F5344CB8AC3E}">
        <p14:creationId xmlns:p14="http://schemas.microsoft.com/office/powerpoint/2010/main" val="1575824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105025" y="2027239"/>
            <a:ext cx="7886700" cy="657225"/>
          </a:xfrm>
        </p:spPr>
        <p:txBody>
          <a:bodyPr>
            <a:normAutofit fontScale="90000"/>
          </a:bodyPr>
          <a:lstStyle/>
          <a:p>
            <a:pPr algn="ctr" eaLnBrk="1" hangingPunct="1"/>
            <a:r>
              <a:rPr lang="en-US" altLang="en-US" b="1" smtClean="0">
                <a:latin typeface="Arial" panose="020B0604020202020204" pitchFamily="34" charset="0"/>
                <a:cs typeface="Arial" panose="020B0604020202020204" pitchFamily="34" charset="0"/>
              </a:rPr>
              <a:t>Câu 2</a:t>
            </a:r>
          </a:p>
        </p:txBody>
      </p:sp>
      <p:sp>
        <p:nvSpPr>
          <p:cNvPr id="6" name="Rounded Rectangle 5"/>
          <p:cNvSpPr/>
          <p:nvPr/>
        </p:nvSpPr>
        <p:spPr>
          <a:xfrm>
            <a:off x="2105025" y="2684463"/>
            <a:ext cx="7886700" cy="9715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a:solidFill>
                  <a:prstClr val="black"/>
                </a:solidFill>
                <a:latin typeface="Arial" panose="020B0604020202020204" pitchFamily="34" charset="0"/>
                <a:cs typeface="Arial" panose="020B0604020202020204" pitchFamily="34" charset="0"/>
              </a:rPr>
              <a:t>Năm 2020 Việt Nam xuất khẩu hạt điều đạt 2,9 tỉ USD (nguồn báo chính phủ). Cây hạt điều thuộc nhóm cây trồng nào</a:t>
            </a:r>
          </a:p>
        </p:txBody>
      </p:sp>
      <p:sp>
        <p:nvSpPr>
          <p:cNvPr id="33" name="Rectangle 21">
            <a:hlinkClick r:id="" action="ppaction://noaction">
              <a:snd r:embed="rId5" name="doan chinh xac.wav"/>
            </a:hlinkClick>
          </p:cNvPr>
          <p:cNvSpPr>
            <a:spLocks noChangeArrowheads="1"/>
          </p:cNvSpPr>
          <p:nvPr/>
        </p:nvSpPr>
        <p:spPr bwMode="auto">
          <a:xfrm>
            <a:off x="9031836" y="5133672"/>
            <a:ext cx="1082528" cy="472965"/>
          </a:xfrm>
          <a:prstGeom prst="flowChartProcess">
            <a:avLst/>
          </a:prstGeom>
          <a:solidFill>
            <a:srgbClr val="FF531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defTabSz="685800">
              <a:defRPr/>
            </a:pPr>
            <a:r>
              <a:rPr lang="en-US" altLang="en-US" b="1" dirty="0" err="1">
                <a:solidFill>
                  <a:prstClr val="black"/>
                </a:solidFill>
              </a:rPr>
              <a:t>Đáp</a:t>
            </a:r>
            <a:r>
              <a:rPr lang="en-US" altLang="en-US" b="1" dirty="0">
                <a:solidFill>
                  <a:prstClr val="black"/>
                </a:solidFill>
              </a:rPr>
              <a:t> </a:t>
            </a:r>
            <a:r>
              <a:rPr lang="en-US" altLang="en-US" b="1" dirty="0" err="1">
                <a:solidFill>
                  <a:prstClr val="black"/>
                </a:solidFill>
              </a:rPr>
              <a:t>án</a:t>
            </a:r>
            <a:endParaRPr lang="en-US" altLang="en-US" b="1" dirty="0">
              <a:solidFill>
                <a:prstClr val="black"/>
              </a:solidFill>
            </a:endParaRPr>
          </a:p>
        </p:txBody>
      </p:sp>
      <p:sp>
        <p:nvSpPr>
          <p:cNvPr id="10" name="Oval 38"/>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FF3300"/>
                </a:solidFill>
              </a:rPr>
              <a:t>00</a:t>
            </a:r>
          </a:p>
        </p:txBody>
      </p:sp>
      <p:sp>
        <p:nvSpPr>
          <p:cNvPr id="11" name="Oval 37"/>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01</a:t>
            </a:r>
          </a:p>
        </p:txBody>
      </p:sp>
      <p:sp>
        <p:nvSpPr>
          <p:cNvPr id="12" name="Oval 36"/>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02</a:t>
            </a:r>
          </a:p>
        </p:txBody>
      </p:sp>
      <p:sp>
        <p:nvSpPr>
          <p:cNvPr id="13" name="Oval 35"/>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03</a:t>
            </a:r>
          </a:p>
        </p:txBody>
      </p:sp>
      <p:sp>
        <p:nvSpPr>
          <p:cNvPr id="14" name="Oval 34"/>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04</a:t>
            </a:r>
          </a:p>
        </p:txBody>
      </p:sp>
      <p:sp>
        <p:nvSpPr>
          <p:cNvPr id="15" name="Oval 33"/>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05</a:t>
            </a:r>
          </a:p>
        </p:txBody>
      </p:sp>
      <p:sp>
        <p:nvSpPr>
          <p:cNvPr id="16" name="Oval 32"/>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06</a:t>
            </a:r>
          </a:p>
        </p:txBody>
      </p:sp>
      <p:sp>
        <p:nvSpPr>
          <p:cNvPr id="17" name="Oval 31"/>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07</a:t>
            </a:r>
          </a:p>
        </p:txBody>
      </p:sp>
      <p:sp>
        <p:nvSpPr>
          <p:cNvPr id="18" name="Oval 30"/>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08</a:t>
            </a:r>
          </a:p>
        </p:txBody>
      </p:sp>
      <p:sp>
        <p:nvSpPr>
          <p:cNvPr id="19" name="Oval 29"/>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09</a:t>
            </a:r>
          </a:p>
        </p:txBody>
      </p:sp>
      <p:sp>
        <p:nvSpPr>
          <p:cNvPr id="20" name="Oval 28"/>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10</a:t>
            </a:r>
          </a:p>
        </p:txBody>
      </p:sp>
      <p:sp>
        <p:nvSpPr>
          <p:cNvPr id="21" name="Oval 27"/>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11</a:t>
            </a:r>
          </a:p>
        </p:txBody>
      </p:sp>
      <p:sp>
        <p:nvSpPr>
          <p:cNvPr id="22" name="Oval 26"/>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12</a:t>
            </a:r>
          </a:p>
        </p:txBody>
      </p:sp>
      <p:sp>
        <p:nvSpPr>
          <p:cNvPr id="23" name="Oval 25"/>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13</a:t>
            </a:r>
          </a:p>
        </p:txBody>
      </p:sp>
      <p:sp>
        <p:nvSpPr>
          <p:cNvPr id="24" name="Oval 24"/>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14</a:t>
            </a:r>
          </a:p>
        </p:txBody>
      </p:sp>
      <p:sp>
        <p:nvSpPr>
          <p:cNvPr id="25" name="Oval 19"/>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15</a:t>
            </a:r>
          </a:p>
        </p:txBody>
      </p:sp>
      <p:sp>
        <p:nvSpPr>
          <p:cNvPr id="26" name="Oval 18"/>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16</a:t>
            </a:r>
          </a:p>
        </p:txBody>
      </p:sp>
      <p:sp>
        <p:nvSpPr>
          <p:cNvPr id="27" name="Oval 17"/>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17</a:t>
            </a:r>
          </a:p>
        </p:txBody>
      </p:sp>
      <p:sp>
        <p:nvSpPr>
          <p:cNvPr id="28" name="Oval 16"/>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18</a:t>
            </a:r>
          </a:p>
        </p:txBody>
      </p:sp>
      <p:sp>
        <p:nvSpPr>
          <p:cNvPr id="29" name="Oval 15"/>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19</a:t>
            </a:r>
          </a:p>
        </p:txBody>
      </p:sp>
      <p:sp>
        <p:nvSpPr>
          <p:cNvPr id="30" name="Oval 14"/>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20</a:t>
            </a:r>
          </a:p>
        </p:txBody>
      </p:sp>
      <p:sp>
        <p:nvSpPr>
          <p:cNvPr id="31" name="Oval 13"/>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21</a:t>
            </a:r>
          </a:p>
        </p:txBody>
      </p:sp>
      <p:sp>
        <p:nvSpPr>
          <p:cNvPr id="32" name="Oval 12"/>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22</a:t>
            </a:r>
          </a:p>
        </p:txBody>
      </p:sp>
      <p:sp>
        <p:nvSpPr>
          <p:cNvPr id="34" name="Oval 11"/>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23</a:t>
            </a:r>
          </a:p>
        </p:txBody>
      </p:sp>
      <p:sp>
        <p:nvSpPr>
          <p:cNvPr id="35" name="Oval 10"/>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24</a:t>
            </a:r>
          </a:p>
        </p:txBody>
      </p:sp>
      <p:sp>
        <p:nvSpPr>
          <p:cNvPr id="36" name="Oval 9"/>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25</a:t>
            </a:r>
          </a:p>
        </p:txBody>
      </p:sp>
      <p:sp>
        <p:nvSpPr>
          <p:cNvPr id="37" name="Oval 8"/>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26</a:t>
            </a:r>
          </a:p>
        </p:txBody>
      </p:sp>
      <p:sp>
        <p:nvSpPr>
          <p:cNvPr id="38" name="Oval 7"/>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27</a:t>
            </a:r>
          </a:p>
        </p:txBody>
      </p:sp>
      <p:sp>
        <p:nvSpPr>
          <p:cNvPr id="39" name="Oval 6"/>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28</a:t>
            </a:r>
          </a:p>
        </p:txBody>
      </p:sp>
      <p:sp>
        <p:nvSpPr>
          <p:cNvPr id="40" name="Oval 5"/>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29</a:t>
            </a:r>
          </a:p>
        </p:txBody>
      </p:sp>
      <p:sp>
        <p:nvSpPr>
          <p:cNvPr id="41" name="Oval 4"/>
          <p:cNvSpPr>
            <a:spLocks noChangeArrowheads="1"/>
          </p:cNvSpPr>
          <p:nvPr/>
        </p:nvSpPr>
        <p:spPr bwMode="auto">
          <a:xfrm>
            <a:off x="9391651"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dirty="0">
                <a:solidFill>
                  <a:srgbClr val="0000FF"/>
                </a:solidFill>
              </a:rPr>
              <a:t>30</a:t>
            </a:r>
          </a:p>
        </p:txBody>
      </p:sp>
      <p:graphicFrame>
        <p:nvGraphicFramePr>
          <p:cNvPr id="42" name="Table 41"/>
          <p:cNvGraphicFramePr>
            <a:graphicFrameLocks noGrp="1"/>
          </p:cNvGraphicFramePr>
          <p:nvPr/>
        </p:nvGraphicFramePr>
        <p:xfrm>
          <a:off x="3305175" y="4167188"/>
          <a:ext cx="5486400" cy="5461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609600">
                  <a:extLst>
                    <a:ext uri="{9D8B030D-6E8A-4147-A177-3AD203B41FA5}">
                      <a16:colId xmlns:a16="http://schemas.microsoft.com/office/drawing/2014/main" xmlns="" val="20006"/>
                    </a:ext>
                  </a:extLst>
                </a:gridCol>
                <a:gridCol w="609600">
                  <a:extLst>
                    <a:ext uri="{9D8B030D-6E8A-4147-A177-3AD203B41FA5}">
                      <a16:colId xmlns:a16="http://schemas.microsoft.com/office/drawing/2014/main" xmlns="" val="20007"/>
                    </a:ext>
                  </a:extLst>
                </a:gridCol>
                <a:gridCol w="609600">
                  <a:extLst>
                    <a:ext uri="{9D8B030D-6E8A-4147-A177-3AD203B41FA5}">
                      <a16:colId xmlns:a16="http://schemas.microsoft.com/office/drawing/2014/main" xmlns="" val="20008"/>
                    </a:ext>
                  </a:extLst>
                </a:gridCol>
              </a:tblGrid>
              <a:tr h="546100">
                <a:tc>
                  <a:txBody>
                    <a:bodyPr/>
                    <a:lstStyle/>
                    <a:p>
                      <a:endParaRPr lang="en-US" sz="1400" dirty="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dirty="0"/>
                    </a:p>
                  </a:txBody>
                  <a:tcPr marL="68580" marR="68580" marT="34344" marB="34344"/>
                </a:tc>
                <a:extLst>
                  <a:ext uri="{0D108BD9-81ED-4DB2-BD59-A6C34878D82A}">
                    <a16:rowId xmlns:a16="http://schemas.microsoft.com/office/drawing/2014/main" xmlns="" val="10000"/>
                  </a:ext>
                </a:extLst>
              </a:tr>
            </a:tbl>
          </a:graphicData>
        </a:graphic>
      </p:graphicFrame>
      <p:sp>
        <p:nvSpPr>
          <p:cNvPr id="43" name="TextBox 42"/>
          <p:cNvSpPr txBox="1">
            <a:spLocks noChangeArrowheads="1"/>
          </p:cNvSpPr>
          <p:nvPr/>
        </p:nvSpPr>
        <p:spPr bwMode="auto">
          <a:xfrm>
            <a:off x="3309939"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C</a:t>
            </a:r>
          </a:p>
        </p:txBody>
      </p:sp>
      <p:sp>
        <p:nvSpPr>
          <p:cNvPr id="44" name="TextBox 43"/>
          <p:cNvSpPr txBox="1">
            <a:spLocks noChangeArrowheads="1"/>
          </p:cNvSpPr>
          <p:nvPr/>
        </p:nvSpPr>
        <p:spPr bwMode="auto">
          <a:xfrm>
            <a:off x="3924301"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Ô</a:t>
            </a:r>
          </a:p>
        </p:txBody>
      </p:sp>
      <p:sp>
        <p:nvSpPr>
          <p:cNvPr id="48" name="TextBox 47"/>
          <p:cNvSpPr txBox="1">
            <a:spLocks noChangeArrowheads="1"/>
          </p:cNvSpPr>
          <p:nvPr/>
        </p:nvSpPr>
        <p:spPr bwMode="auto">
          <a:xfrm>
            <a:off x="4518026"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N</a:t>
            </a:r>
          </a:p>
        </p:txBody>
      </p:sp>
      <p:sp>
        <p:nvSpPr>
          <p:cNvPr id="49" name="TextBox 48"/>
          <p:cNvSpPr txBox="1">
            <a:spLocks noChangeArrowheads="1"/>
          </p:cNvSpPr>
          <p:nvPr/>
        </p:nvSpPr>
        <p:spPr bwMode="auto">
          <a:xfrm>
            <a:off x="5132389"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G</a:t>
            </a:r>
          </a:p>
        </p:txBody>
      </p:sp>
      <p:sp>
        <p:nvSpPr>
          <p:cNvPr id="50" name="TextBox 49"/>
          <p:cNvSpPr txBox="1">
            <a:spLocks noChangeArrowheads="1"/>
          </p:cNvSpPr>
          <p:nvPr/>
        </p:nvSpPr>
        <p:spPr bwMode="auto">
          <a:xfrm>
            <a:off x="5757864" y="4219576"/>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N</a:t>
            </a:r>
          </a:p>
        </p:txBody>
      </p:sp>
      <p:sp>
        <p:nvSpPr>
          <p:cNvPr id="51" name="TextBox 50"/>
          <p:cNvSpPr txBox="1">
            <a:spLocks noChangeArrowheads="1"/>
          </p:cNvSpPr>
          <p:nvPr/>
        </p:nvSpPr>
        <p:spPr bwMode="auto">
          <a:xfrm>
            <a:off x="6351589" y="4219576"/>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G</a:t>
            </a:r>
          </a:p>
        </p:txBody>
      </p:sp>
      <p:sp>
        <p:nvSpPr>
          <p:cNvPr id="52" name="TextBox 51"/>
          <p:cNvSpPr txBox="1">
            <a:spLocks noChangeArrowheads="1"/>
          </p:cNvSpPr>
          <p:nvPr/>
        </p:nvSpPr>
        <p:spPr bwMode="auto">
          <a:xfrm>
            <a:off x="6975476" y="4219576"/>
            <a:ext cx="59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I</a:t>
            </a:r>
          </a:p>
        </p:txBody>
      </p:sp>
      <p:sp>
        <p:nvSpPr>
          <p:cNvPr id="53" name="TextBox 52"/>
          <p:cNvSpPr txBox="1">
            <a:spLocks noChangeArrowheads="1"/>
          </p:cNvSpPr>
          <p:nvPr/>
        </p:nvSpPr>
        <p:spPr bwMode="auto">
          <a:xfrm>
            <a:off x="7580314"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Ệ</a:t>
            </a:r>
          </a:p>
        </p:txBody>
      </p:sp>
      <p:sp>
        <p:nvSpPr>
          <p:cNvPr id="54" name="TextBox 53"/>
          <p:cNvSpPr txBox="1">
            <a:spLocks noChangeArrowheads="1"/>
          </p:cNvSpPr>
          <p:nvPr/>
        </p:nvSpPr>
        <p:spPr bwMode="auto">
          <a:xfrm>
            <a:off x="8186739" y="4219576"/>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P</a:t>
            </a:r>
          </a:p>
        </p:txBody>
      </p:sp>
    </p:spTree>
    <p:extLst>
      <p:ext uri="{BB962C8B-B14F-4D97-AF65-F5344CB8AC3E}">
        <p14:creationId xmlns:p14="http://schemas.microsoft.com/office/powerpoint/2010/main" val="3412595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grpId="0" nodeType="clickEffect">
                                  <p:stCondLst>
                                    <p:cond delay="0"/>
                                  </p:stCondLst>
                                  <p:childTnLst>
                                    <p:animEffect transition="out" filter="wheel(1)">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nodeType="afterGroup">
                            <p:stCondLst>
                              <p:cond delay="1000"/>
                            </p:stCondLst>
                            <p:childTnLst>
                              <p:par>
                                <p:cTn id="9" presetID="21" presetClass="exit" presetSubtype="1" fill="hold" grpId="0" nodeType="afterEffect">
                                  <p:stCondLst>
                                    <p:cond delay="0"/>
                                  </p:stCondLst>
                                  <p:childTnLst>
                                    <p:animEffect transition="out" filter="wheel(1)">
                                      <p:cBhvr>
                                        <p:cTn id="10" dur="1000"/>
                                        <p:tgtEl>
                                          <p:spTgt spid="40"/>
                                        </p:tgtEl>
                                      </p:cBhvr>
                                    </p:animEffect>
                                    <p:set>
                                      <p:cBhvr>
                                        <p:cTn id="1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nodeType="afterGroup">
                            <p:stCondLst>
                              <p:cond delay="2000"/>
                            </p:stCondLst>
                            <p:childTnLst>
                              <p:par>
                                <p:cTn id="13" presetID="21" presetClass="exit" presetSubtype="1" fill="hold" grpId="0" nodeType="afterEffect">
                                  <p:stCondLst>
                                    <p:cond delay="0"/>
                                  </p:stCondLst>
                                  <p:childTnLst>
                                    <p:animEffect transition="out" filter="wheel(1)">
                                      <p:cBhvr>
                                        <p:cTn id="14" dur="1000"/>
                                        <p:tgtEl>
                                          <p:spTgt spid="39"/>
                                        </p:tgtEl>
                                      </p:cBhvr>
                                    </p:animEffect>
                                    <p:set>
                                      <p:cBhvr>
                                        <p:cTn id="1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nodeType="afterGroup">
                            <p:stCondLst>
                              <p:cond delay="3000"/>
                            </p:stCondLst>
                            <p:childTnLst>
                              <p:par>
                                <p:cTn id="17" presetID="21" presetClass="exit" presetSubtype="1" fill="hold" grpId="0" nodeType="afterEffect">
                                  <p:stCondLst>
                                    <p:cond delay="0"/>
                                  </p:stCondLst>
                                  <p:childTnLst>
                                    <p:animEffect transition="out" filter="wheel(1)">
                                      <p:cBhvr>
                                        <p:cTn id="18" dur="1000"/>
                                        <p:tgtEl>
                                          <p:spTgt spid="38"/>
                                        </p:tgtEl>
                                      </p:cBhvr>
                                    </p:animEffect>
                                    <p:set>
                                      <p:cBhvr>
                                        <p:cTn id="1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nodeType="afterGroup">
                            <p:stCondLst>
                              <p:cond delay="4000"/>
                            </p:stCondLst>
                            <p:childTnLst>
                              <p:par>
                                <p:cTn id="21" presetID="21" presetClass="exit" presetSubtype="1" fill="hold" grpId="0" nodeType="afterEffect">
                                  <p:stCondLst>
                                    <p:cond delay="0"/>
                                  </p:stCondLst>
                                  <p:childTnLst>
                                    <p:animEffect transition="out" filter="wheel(1)">
                                      <p:cBhvr>
                                        <p:cTn id="22" dur="1000"/>
                                        <p:tgtEl>
                                          <p:spTgt spid="37"/>
                                        </p:tgtEl>
                                      </p:cBhvr>
                                    </p:animEffect>
                                    <p:set>
                                      <p:cBhvr>
                                        <p:cTn id="2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nodeType="afterGroup">
                            <p:stCondLst>
                              <p:cond delay="5000"/>
                            </p:stCondLst>
                            <p:childTnLst>
                              <p:par>
                                <p:cTn id="25" presetID="21" presetClass="exit" presetSubtype="1" fill="hold" grpId="0" nodeType="afterEffect">
                                  <p:stCondLst>
                                    <p:cond delay="0"/>
                                  </p:stCondLst>
                                  <p:childTnLst>
                                    <p:animEffect transition="out" filter="wheel(1)">
                                      <p:cBhvr>
                                        <p:cTn id="26" dur="1000"/>
                                        <p:tgtEl>
                                          <p:spTgt spid="36"/>
                                        </p:tgtEl>
                                      </p:cBhvr>
                                    </p:animEffect>
                                    <p:set>
                                      <p:cBhvr>
                                        <p:cTn id="2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nodeType="afterGroup">
                            <p:stCondLst>
                              <p:cond delay="6000"/>
                            </p:stCondLst>
                            <p:childTnLst>
                              <p:par>
                                <p:cTn id="29" presetID="21" presetClass="exit" presetSubtype="1" fill="hold" grpId="0" nodeType="afterEffect">
                                  <p:stCondLst>
                                    <p:cond delay="0"/>
                                  </p:stCondLst>
                                  <p:childTnLst>
                                    <p:animEffect transition="out" filter="wheel(1)">
                                      <p:cBhvr>
                                        <p:cTn id="30" dur="1000"/>
                                        <p:tgtEl>
                                          <p:spTgt spid="35"/>
                                        </p:tgtEl>
                                      </p:cBhvr>
                                    </p:animEffect>
                                    <p:set>
                                      <p:cBhvr>
                                        <p:cTn id="3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nodeType="afterGroup">
                            <p:stCondLst>
                              <p:cond delay="7000"/>
                            </p:stCondLst>
                            <p:childTnLst>
                              <p:par>
                                <p:cTn id="33" presetID="21" presetClass="exit" presetSubtype="1" fill="hold" grpId="0" nodeType="afterEffect">
                                  <p:stCondLst>
                                    <p:cond delay="0"/>
                                  </p:stCondLst>
                                  <p:childTnLst>
                                    <p:animEffect transition="out" filter="wheel(1)">
                                      <p:cBhvr>
                                        <p:cTn id="34" dur="1000"/>
                                        <p:tgtEl>
                                          <p:spTgt spid="34"/>
                                        </p:tgtEl>
                                      </p:cBhvr>
                                    </p:animEffect>
                                    <p:set>
                                      <p:cBhvr>
                                        <p:cTn id="3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nodeType="afterGroup">
                            <p:stCondLst>
                              <p:cond delay="8000"/>
                            </p:stCondLst>
                            <p:childTnLst>
                              <p:par>
                                <p:cTn id="37" presetID="21" presetClass="exit" presetSubtype="1" fill="hold" grpId="0" nodeType="afterEffect">
                                  <p:stCondLst>
                                    <p:cond delay="0"/>
                                  </p:stCondLst>
                                  <p:childTnLst>
                                    <p:animEffect transition="out" filter="wheel(1)">
                                      <p:cBhvr>
                                        <p:cTn id="38" dur="1000"/>
                                        <p:tgtEl>
                                          <p:spTgt spid="32"/>
                                        </p:tgtEl>
                                      </p:cBhvr>
                                    </p:animEffect>
                                    <p:set>
                                      <p:cBhvr>
                                        <p:cTn id="39"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nodeType="afterGroup">
                            <p:stCondLst>
                              <p:cond delay="9000"/>
                            </p:stCondLst>
                            <p:childTnLst>
                              <p:par>
                                <p:cTn id="41" presetID="21" presetClass="exit" presetSubtype="1" fill="hold" grpId="0" nodeType="afterEffect">
                                  <p:stCondLst>
                                    <p:cond delay="0"/>
                                  </p:stCondLst>
                                  <p:childTnLst>
                                    <p:animEffect transition="out" filter="wheel(1)">
                                      <p:cBhvr>
                                        <p:cTn id="42" dur="1000"/>
                                        <p:tgtEl>
                                          <p:spTgt spid="31"/>
                                        </p:tgtEl>
                                      </p:cBhvr>
                                    </p:animEffect>
                                    <p:set>
                                      <p:cBhvr>
                                        <p:cTn id="43"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nodeType="afterGroup">
                            <p:stCondLst>
                              <p:cond delay="10000"/>
                            </p:stCondLst>
                            <p:childTnLst>
                              <p:par>
                                <p:cTn id="45" presetID="21" presetClass="exit" presetSubtype="1" fill="hold" grpId="0" nodeType="afterEffect">
                                  <p:stCondLst>
                                    <p:cond delay="0"/>
                                  </p:stCondLst>
                                  <p:childTnLst>
                                    <p:animEffect transition="out" filter="wheel(1)">
                                      <p:cBhvr>
                                        <p:cTn id="46" dur="1000"/>
                                        <p:tgtEl>
                                          <p:spTgt spid="30"/>
                                        </p:tgtEl>
                                      </p:cBhvr>
                                    </p:animEffect>
                                    <p:set>
                                      <p:cBhvr>
                                        <p:cTn id="47"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nodeType="afterGroup">
                            <p:stCondLst>
                              <p:cond delay="11000"/>
                            </p:stCondLst>
                            <p:childTnLst>
                              <p:par>
                                <p:cTn id="49" presetID="21" presetClass="exit" presetSubtype="1" fill="hold" grpId="0" nodeType="afterEffect">
                                  <p:stCondLst>
                                    <p:cond delay="0"/>
                                  </p:stCondLst>
                                  <p:childTnLst>
                                    <p:animEffect transition="out" filter="wheel(1)">
                                      <p:cBhvr>
                                        <p:cTn id="50" dur="1000"/>
                                        <p:tgtEl>
                                          <p:spTgt spid="29"/>
                                        </p:tgtEl>
                                      </p:cBhvr>
                                    </p:animEffect>
                                    <p:set>
                                      <p:cBhvr>
                                        <p:cTn id="51"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nodeType="afterGroup">
                            <p:stCondLst>
                              <p:cond delay="12000"/>
                            </p:stCondLst>
                            <p:childTnLst>
                              <p:par>
                                <p:cTn id="53" presetID="21" presetClass="exit" presetSubtype="1" fill="hold" grpId="0" nodeType="afterEffect">
                                  <p:stCondLst>
                                    <p:cond delay="0"/>
                                  </p:stCondLst>
                                  <p:childTnLst>
                                    <p:animEffect transition="out" filter="wheel(1)">
                                      <p:cBhvr>
                                        <p:cTn id="54" dur="1000"/>
                                        <p:tgtEl>
                                          <p:spTgt spid="28"/>
                                        </p:tgtEl>
                                      </p:cBhvr>
                                    </p:animEffect>
                                    <p:set>
                                      <p:cBhvr>
                                        <p:cTn id="55"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nodeType="afterGroup">
                            <p:stCondLst>
                              <p:cond delay="13000"/>
                            </p:stCondLst>
                            <p:childTnLst>
                              <p:par>
                                <p:cTn id="57" presetID="21" presetClass="exit" presetSubtype="1" fill="hold" grpId="0" nodeType="afterEffect">
                                  <p:stCondLst>
                                    <p:cond delay="0"/>
                                  </p:stCondLst>
                                  <p:childTnLst>
                                    <p:animEffect transition="out" filter="wheel(1)">
                                      <p:cBhvr>
                                        <p:cTn id="58" dur="1000"/>
                                        <p:tgtEl>
                                          <p:spTgt spid="27"/>
                                        </p:tgtEl>
                                      </p:cBhvr>
                                    </p:animEffect>
                                    <p:set>
                                      <p:cBhvr>
                                        <p:cTn id="59"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nodeType="afterGroup">
                            <p:stCondLst>
                              <p:cond delay="14000"/>
                            </p:stCondLst>
                            <p:childTnLst>
                              <p:par>
                                <p:cTn id="61" presetID="21" presetClass="exit" presetSubtype="1" fill="hold" grpId="0" nodeType="afterEffect">
                                  <p:stCondLst>
                                    <p:cond delay="0"/>
                                  </p:stCondLst>
                                  <p:childTnLst>
                                    <p:animEffect transition="out" filter="wheel(1)">
                                      <p:cBhvr>
                                        <p:cTn id="62" dur="1000"/>
                                        <p:tgtEl>
                                          <p:spTgt spid="26"/>
                                        </p:tgtEl>
                                      </p:cBhvr>
                                    </p:animEffect>
                                    <p:set>
                                      <p:cBhvr>
                                        <p:cTn id="6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nodeType="afterGroup">
                            <p:stCondLst>
                              <p:cond delay="15000"/>
                            </p:stCondLst>
                            <p:childTnLst>
                              <p:par>
                                <p:cTn id="65" presetID="21" presetClass="exit" presetSubtype="1" fill="hold" grpId="0" nodeType="afterEffect">
                                  <p:stCondLst>
                                    <p:cond delay="0"/>
                                  </p:stCondLst>
                                  <p:childTnLst>
                                    <p:animEffect transition="out" filter="wheel(1)">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nodeType="afterGroup">
                            <p:stCondLst>
                              <p:cond delay="16000"/>
                            </p:stCondLst>
                            <p:childTnLst>
                              <p:par>
                                <p:cTn id="69" presetID="21" presetClass="exit" presetSubtype="1" fill="hold" grpId="0" nodeType="afterEffect">
                                  <p:stCondLst>
                                    <p:cond delay="0"/>
                                  </p:stCondLst>
                                  <p:childTnLst>
                                    <p:animEffect transition="out" filter="wheel(1)">
                                      <p:cBhvr>
                                        <p:cTn id="70" dur="1000"/>
                                        <p:tgtEl>
                                          <p:spTgt spid="24"/>
                                        </p:tgtEl>
                                      </p:cBhvr>
                                    </p:animEffect>
                                    <p:set>
                                      <p:cBhvr>
                                        <p:cTn id="7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nodeType="afterGroup">
                            <p:stCondLst>
                              <p:cond delay="17000"/>
                            </p:stCondLst>
                            <p:childTnLst>
                              <p:par>
                                <p:cTn id="73" presetID="21" presetClass="exit" presetSubtype="1" fill="hold" grpId="0" nodeType="afterEffect">
                                  <p:stCondLst>
                                    <p:cond delay="0"/>
                                  </p:stCondLst>
                                  <p:childTnLst>
                                    <p:animEffect transition="out" filter="wheel(1)">
                                      <p:cBhvr>
                                        <p:cTn id="74" dur="1000"/>
                                        <p:tgtEl>
                                          <p:spTgt spid="23"/>
                                        </p:tgtEl>
                                      </p:cBhvr>
                                    </p:animEffect>
                                    <p:set>
                                      <p:cBhvr>
                                        <p:cTn id="7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nodeType="afterGroup">
                            <p:stCondLst>
                              <p:cond delay="18000"/>
                            </p:stCondLst>
                            <p:childTnLst>
                              <p:par>
                                <p:cTn id="77" presetID="21" presetClass="exit" presetSubtype="1" fill="hold" grpId="0" nodeType="afterEffect">
                                  <p:stCondLst>
                                    <p:cond delay="0"/>
                                  </p:stCondLst>
                                  <p:childTnLst>
                                    <p:animEffect transition="out" filter="wheel(1)">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nodeType="afterGroup">
                            <p:stCondLst>
                              <p:cond delay="19000"/>
                            </p:stCondLst>
                            <p:childTnLst>
                              <p:par>
                                <p:cTn id="81" presetID="21" presetClass="exit" presetSubtype="1" fill="hold" grpId="0" nodeType="afterEffect">
                                  <p:stCondLst>
                                    <p:cond delay="0"/>
                                  </p:stCondLst>
                                  <p:childTnLst>
                                    <p:animEffect transition="out" filter="wheel(1)">
                                      <p:cBhvr>
                                        <p:cTn id="82" dur="1000"/>
                                        <p:tgtEl>
                                          <p:spTgt spid="21"/>
                                        </p:tgtEl>
                                      </p:cBhvr>
                                    </p:animEffect>
                                    <p:set>
                                      <p:cBhvr>
                                        <p:cTn id="8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nodeType="afterGroup">
                            <p:stCondLst>
                              <p:cond delay="20000"/>
                            </p:stCondLst>
                            <p:childTnLst>
                              <p:par>
                                <p:cTn id="85" presetID="21" presetClass="exit" presetSubtype="1" fill="hold" grpId="0" nodeType="afterEffect">
                                  <p:stCondLst>
                                    <p:cond delay="0"/>
                                  </p:stCondLst>
                                  <p:childTnLst>
                                    <p:animEffect transition="out" filter="wheel(1)">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nodeType="afterGroup">
                            <p:stCondLst>
                              <p:cond delay="21000"/>
                            </p:stCondLst>
                            <p:childTnLst>
                              <p:par>
                                <p:cTn id="89" presetID="21" presetClass="exit" presetSubtype="1" fill="hold" grpId="0" nodeType="afterEffect">
                                  <p:stCondLst>
                                    <p:cond delay="0"/>
                                  </p:stCondLst>
                                  <p:childTnLst>
                                    <p:animEffect transition="out" filter="wheel(1)">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nodeType="afterGroup">
                            <p:stCondLst>
                              <p:cond delay="22000"/>
                            </p:stCondLst>
                            <p:childTnLst>
                              <p:par>
                                <p:cTn id="93" presetID="21" presetClass="exit" presetSubtype="1" fill="hold" grpId="0" nodeType="afterEffect">
                                  <p:stCondLst>
                                    <p:cond delay="0"/>
                                  </p:stCondLst>
                                  <p:childTnLst>
                                    <p:animEffect transition="out" filter="wheel(1)">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nodeType="afterGroup">
                            <p:stCondLst>
                              <p:cond delay="23000"/>
                            </p:stCondLst>
                            <p:childTnLst>
                              <p:par>
                                <p:cTn id="97" presetID="21" presetClass="exit" presetSubtype="1" fill="hold" grpId="0" nodeType="afterEffect">
                                  <p:stCondLst>
                                    <p:cond delay="0"/>
                                  </p:stCondLst>
                                  <p:childTnLst>
                                    <p:animEffect transition="out" filter="wheel(1)">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nodeType="afterGroup">
                            <p:stCondLst>
                              <p:cond delay="24000"/>
                            </p:stCondLst>
                            <p:childTnLst>
                              <p:par>
                                <p:cTn id="101" presetID="21" presetClass="exit" presetSubtype="1" fill="hold" grpId="0" nodeType="afterEffect">
                                  <p:stCondLst>
                                    <p:cond delay="0"/>
                                  </p:stCondLst>
                                  <p:childTnLst>
                                    <p:animEffect transition="out" filter="wheel(1)">
                                      <p:cBhvr>
                                        <p:cTn id="102" dur="1000"/>
                                        <p:tgtEl>
                                          <p:spTgt spid="16"/>
                                        </p:tgtEl>
                                      </p:cBhvr>
                                    </p:animEffect>
                                    <p:set>
                                      <p:cBhvr>
                                        <p:cTn id="10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nodeType="afterGroup">
                            <p:stCondLst>
                              <p:cond delay="25000"/>
                            </p:stCondLst>
                            <p:childTnLst>
                              <p:par>
                                <p:cTn id="105" presetID="21" presetClass="exit" presetSubtype="1" fill="hold" grpId="0" nodeType="afterEffect">
                                  <p:stCondLst>
                                    <p:cond delay="0"/>
                                  </p:stCondLst>
                                  <p:childTnLst>
                                    <p:animEffect transition="out" filter="wheel(1)">
                                      <p:cBhvr>
                                        <p:cTn id="106" dur="1000"/>
                                        <p:tgtEl>
                                          <p:spTgt spid="15"/>
                                        </p:tgtEl>
                                      </p:cBhvr>
                                    </p:animEffect>
                                    <p:set>
                                      <p:cBhvr>
                                        <p:cTn id="107"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nodeType="afterGroup">
                            <p:stCondLst>
                              <p:cond delay="26000"/>
                            </p:stCondLst>
                            <p:childTnLst>
                              <p:par>
                                <p:cTn id="109" presetID="21" presetClass="exit" presetSubtype="1" fill="hold" grpId="0" nodeType="afterEffect">
                                  <p:stCondLst>
                                    <p:cond delay="0"/>
                                  </p:stCondLst>
                                  <p:childTnLst>
                                    <p:animEffect transition="out" filter="wheel(1)">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nodeType="afterGroup">
                            <p:stCondLst>
                              <p:cond delay="27000"/>
                            </p:stCondLst>
                            <p:childTnLst>
                              <p:par>
                                <p:cTn id="113" presetID="21" presetClass="exit" presetSubtype="1" fill="hold" grpId="0" nodeType="afterEffect">
                                  <p:stCondLst>
                                    <p:cond delay="0"/>
                                  </p:stCondLst>
                                  <p:childTnLst>
                                    <p:animEffect transition="out" filter="wheel(1)">
                                      <p:cBhvr>
                                        <p:cTn id="114" dur="1000"/>
                                        <p:tgtEl>
                                          <p:spTgt spid="13"/>
                                        </p:tgtEl>
                                      </p:cBhvr>
                                    </p:animEffect>
                                    <p:set>
                                      <p:cBhvr>
                                        <p:cTn id="115"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nodeType="afterGroup">
                            <p:stCondLst>
                              <p:cond delay="28000"/>
                            </p:stCondLst>
                            <p:childTnLst>
                              <p:par>
                                <p:cTn id="117" presetID="21" presetClass="exit" presetSubtype="1" fill="hold" grpId="0" nodeType="afterEffect">
                                  <p:stCondLst>
                                    <p:cond delay="0"/>
                                  </p:stCondLst>
                                  <p:childTnLst>
                                    <p:animEffect transition="out" filter="wheel(1)">
                                      <p:cBhvr>
                                        <p:cTn id="118" dur="1000"/>
                                        <p:tgtEl>
                                          <p:spTgt spid="12"/>
                                        </p:tgtEl>
                                      </p:cBhvr>
                                    </p:animEffect>
                                    <p:set>
                                      <p:cBhvr>
                                        <p:cTn id="119"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nodeType="afterGroup">
                            <p:stCondLst>
                              <p:cond delay="29000"/>
                            </p:stCondLst>
                            <p:childTnLst>
                              <p:par>
                                <p:cTn id="121" presetID="21" presetClass="exit" presetSubtype="1" fill="hold" grpId="0" nodeType="afterEffect">
                                  <p:stCondLst>
                                    <p:cond delay="0"/>
                                  </p:stCondLst>
                                  <p:childTnLst>
                                    <p:animEffect transition="out" filter="wheel(1)">
                                      <p:cBhvr>
                                        <p:cTn id="122" dur="1000"/>
                                        <p:tgtEl>
                                          <p:spTgt spid="11"/>
                                        </p:tgtEl>
                                      </p:cBhvr>
                                    </p:animEffect>
                                    <p:set>
                                      <p:cBhvr>
                                        <p:cTn id="12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par>
                                <p:cTn id="126" presetID="10" presetClass="entr" presetSubtype="0" fill="hold" grpId="0" nodeType="with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fade">
                                      <p:cBhvr>
                                        <p:cTn id="128" dur="500"/>
                                        <p:tgtEl>
                                          <p:spTgt spid="4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500"/>
                                        <p:tgtEl>
                                          <p:spTgt spid="4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fade">
                                      <p:cBhvr>
                                        <p:cTn id="134" dur="500"/>
                                        <p:tgtEl>
                                          <p:spTgt spid="4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9"/>
                                        </p:tgtEl>
                                        <p:attrNameLst>
                                          <p:attrName>style.visibility</p:attrName>
                                        </p:attrNameLst>
                                      </p:cBhvr>
                                      <p:to>
                                        <p:strVal val="visible"/>
                                      </p:to>
                                    </p:set>
                                    <p:animEffect transition="in" filter="fade">
                                      <p:cBhvr>
                                        <p:cTn id="137" dur="500"/>
                                        <p:tgtEl>
                                          <p:spTgt spid="49"/>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fade">
                                      <p:cBhvr>
                                        <p:cTn id="140" dur="500"/>
                                        <p:tgtEl>
                                          <p:spTgt spid="5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1"/>
                                        </p:tgtEl>
                                        <p:attrNameLst>
                                          <p:attrName>style.visibility</p:attrName>
                                        </p:attrNameLst>
                                      </p:cBhvr>
                                      <p:to>
                                        <p:strVal val="visible"/>
                                      </p:to>
                                    </p:set>
                                    <p:animEffect transition="in" filter="fade">
                                      <p:cBhvr>
                                        <p:cTn id="143" dur="500"/>
                                        <p:tgtEl>
                                          <p:spTgt spid="5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fade">
                                      <p:cBhvr>
                                        <p:cTn id="146" dur="500"/>
                                        <p:tgtEl>
                                          <p:spTgt spid="52"/>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3"/>
                                        </p:tgtEl>
                                        <p:attrNameLst>
                                          <p:attrName>style.visibility</p:attrName>
                                        </p:attrNameLst>
                                      </p:cBhvr>
                                      <p:to>
                                        <p:strVal val="visible"/>
                                      </p:to>
                                    </p:set>
                                    <p:animEffect transition="in" filter="fade">
                                      <p:cBhvr>
                                        <p:cTn id="149" dur="500"/>
                                        <p:tgtEl>
                                          <p:spTgt spid="5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4"/>
                                        </p:tgtEl>
                                        <p:attrNameLst>
                                          <p:attrName>style.visibility</p:attrName>
                                        </p:attrNameLst>
                                      </p:cBhvr>
                                      <p:to>
                                        <p:strVal val="visible"/>
                                      </p:to>
                                    </p:set>
                                    <p:animEffect transition="in" filter="fade">
                                      <p:cBhvr>
                                        <p:cTn id="1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3" grpId="0"/>
      <p:bldP spid="44" grpId="0"/>
      <p:bldP spid="48" grpId="0"/>
      <p:bldP spid="49" grpId="0"/>
      <p:bldP spid="50" grpId="0"/>
      <p:bldP spid="51" grpId="0"/>
      <p:bldP spid="52"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7" name="TextBox 6"/>
          <p:cNvSpPr txBox="1"/>
          <p:nvPr/>
        </p:nvSpPr>
        <p:spPr>
          <a:xfrm>
            <a:off x="2286000" y="3548063"/>
            <a:ext cx="2992438" cy="368300"/>
          </a:xfrm>
          <a:prstGeom prst="rect">
            <a:avLst/>
          </a:prstGeom>
          <a:solidFill>
            <a:schemeClr val="accent3">
              <a:lumMod val="85000"/>
            </a:schemeClr>
          </a:solidFill>
          <a:ln>
            <a:solidFill>
              <a:schemeClr val="accent3">
                <a:lumMod val="65000"/>
              </a:schemeClr>
            </a:solidFill>
          </a:ln>
        </p:spPr>
        <p:txBody>
          <a:bodyPr>
            <a:spAutoFit/>
          </a:bodyPr>
          <a:lstStyle/>
          <a:p>
            <a:pPr eaLnBrk="1" hangingPunct="1">
              <a:defRPr/>
            </a:pPr>
            <a:r>
              <a:rPr lang="en-US" b="1">
                <a:solidFill>
                  <a:srgbClr val="3333FF"/>
                </a:solidFill>
              </a:rPr>
              <a:t>Trồng trọt ngoài tự nhiên</a:t>
            </a:r>
          </a:p>
        </p:txBody>
      </p:sp>
      <p:sp>
        <p:nvSpPr>
          <p:cNvPr id="10" name="TextBox 9"/>
          <p:cNvSpPr txBox="1"/>
          <p:nvPr/>
        </p:nvSpPr>
        <p:spPr>
          <a:xfrm>
            <a:off x="6400800" y="3532189"/>
            <a:ext cx="3771900" cy="369887"/>
          </a:xfrm>
          <a:prstGeom prst="rect">
            <a:avLst/>
          </a:prstGeom>
          <a:solidFill>
            <a:schemeClr val="accent3">
              <a:lumMod val="85000"/>
            </a:schemeClr>
          </a:solidFill>
        </p:spPr>
        <p:txBody>
          <a:bodyPr>
            <a:spAutoFit/>
          </a:bodyPr>
          <a:lstStyle/>
          <a:p>
            <a:pPr algn="ctr" eaLnBrk="1" hangingPunct="1">
              <a:defRPr/>
            </a:pPr>
            <a:r>
              <a:rPr lang="en-US" b="1">
                <a:solidFill>
                  <a:srgbClr val="3333FF"/>
                </a:solidFill>
              </a:rPr>
              <a:t>Trồng trọt trong nhà có mái che</a:t>
            </a: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022350"/>
            <a:ext cx="37195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0163" y="1041400"/>
            <a:ext cx="37719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2"/>
          <p:cNvSpPr>
            <a:spLocks noChangeArrowheads="1"/>
          </p:cNvSpPr>
          <p:nvPr/>
        </p:nvSpPr>
        <p:spPr bwMode="auto">
          <a:xfrm>
            <a:off x="3867150" y="593726"/>
            <a:ext cx="4457700" cy="30162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70C0"/>
                </a:solidFill>
              </a:rPr>
              <a:t>Các phương thức trồng trọt</a:t>
            </a:r>
          </a:p>
        </p:txBody>
      </p:sp>
      <p:pic>
        <p:nvPicPr>
          <p:cNvPr id="512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33564" y="4419600"/>
            <a:ext cx="31956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34226" y="4279900"/>
            <a:ext cx="302736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5043489" y="5026026"/>
            <a:ext cx="2105025" cy="847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4938713" y="526415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3333FF"/>
                </a:solidFill>
              </a:rPr>
              <a:t>Trồng trọt kết hợp</a:t>
            </a:r>
          </a:p>
        </p:txBody>
      </p:sp>
    </p:spTree>
    <p:extLst>
      <p:ext uri="{BB962C8B-B14F-4D97-AF65-F5344CB8AC3E}">
        <p14:creationId xmlns:p14="http://schemas.microsoft.com/office/powerpoint/2010/main" val="513864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ipe(down)">
                                      <p:cBhvr>
                                        <p:cTn id="7" dur="500"/>
                                        <p:tgtEl>
                                          <p:spTgt spid="5125"/>
                                        </p:tgtEl>
                                      </p:cBhvr>
                                    </p:animEffect>
                                  </p:childTnLst>
                                </p:cTn>
                              </p:par>
                              <p:par>
                                <p:cTn id="8" presetID="22" presetClass="entr" presetSubtype="4"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wipe(down)">
                                      <p:cBhvr>
                                        <p:cTn id="10" dur="500"/>
                                        <p:tgtEl>
                                          <p:spTgt spid="51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129"/>
                                        </p:tgtEl>
                                        <p:attrNameLst>
                                          <p:attrName>style.visibility</p:attrName>
                                        </p:attrNameLst>
                                      </p:cBhvr>
                                      <p:to>
                                        <p:strVal val="visible"/>
                                      </p:to>
                                    </p:set>
                                    <p:animEffect transition="in" filter="wipe(down)">
                                      <p:cBhvr>
                                        <p:cTn id="15" dur="500"/>
                                        <p:tgtEl>
                                          <p:spTgt spid="51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5130"/>
                                        </p:tgtEl>
                                        <p:attrNameLst>
                                          <p:attrName>style.visibility</p:attrName>
                                        </p:attrNameLst>
                                      </p:cBhvr>
                                      <p:to>
                                        <p:strVal val="visible"/>
                                      </p:to>
                                    </p:set>
                                    <p:animEffect transition="in" filter="wipe(down)">
                                      <p:cBhvr>
                                        <p:cTn id="21" dur="500"/>
                                        <p:tgtEl>
                                          <p:spTgt spid="51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9"/>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40963" name="Title 1"/>
          <p:cNvSpPr txBox="1">
            <a:spLocks/>
          </p:cNvSpPr>
          <p:nvPr/>
        </p:nvSpPr>
        <p:spPr bwMode="auto">
          <a:xfrm>
            <a:off x="4533900" y="679451"/>
            <a:ext cx="31242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FF0000"/>
                </a:solidFill>
              </a:rPr>
              <a:t>CÂY CÔNG NGHIỆP</a:t>
            </a:r>
          </a:p>
        </p:txBody>
      </p:sp>
      <p:pic>
        <p:nvPicPr>
          <p:cNvPr id="409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1474789"/>
            <a:ext cx="410368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9" y="1474789"/>
            <a:ext cx="41036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2925" y="4038601"/>
            <a:ext cx="411638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789" y="4052889"/>
            <a:ext cx="41036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9795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a:grpSpLocks/>
          </p:cNvGrpSpPr>
          <p:nvPr/>
        </p:nvGrpSpPr>
        <p:grpSpPr bwMode="auto">
          <a:xfrm>
            <a:off x="2760663" y="139701"/>
            <a:ext cx="6629400" cy="6602413"/>
            <a:chOff x="1918996" y="353129"/>
            <a:chExt cx="6096000" cy="6072507"/>
          </a:xfrm>
        </p:grpSpPr>
        <p:pic>
          <p:nvPicPr>
            <p:cNvPr id="35" name="Picture 34">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6" b="-1"/>
            <a:stretch/>
          </p:blipFill>
          <p:spPr>
            <a:xfrm>
              <a:off x="1918996" y="353129"/>
              <a:ext cx="6096000" cy="6072507"/>
            </a:xfrm>
            <a:prstGeom prst="ellipse">
              <a:avLst/>
            </a:prstGeom>
          </p:spPr>
        </p:pic>
        <p:sp>
          <p:nvSpPr>
            <p:cNvPr id="36" name="TextBox 35">
              <a:extLst/>
            </p:cNvPr>
            <p:cNvSpPr txBox="1"/>
            <p:nvPr/>
          </p:nvSpPr>
          <p:spPr>
            <a:xfrm rot="848429">
              <a:off x="5271948" y="901175"/>
              <a:ext cx="62978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38" name="TextBox 37">
              <a:extLst/>
            </p:cNvPr>
            <p:cNvSpPr txBox="1"/>
            <p:nvPr/>
          </p:nvSpPr>
          <p:spPr>
            <a:xfrm rot="1895398">
              <a:off x="5798686" y="1069714"/>
              <a:ext cx="605506"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39" name="TextBox 38">
              <a:extLst/>
            </p:cNvPr>
            <p:cNvSpPr txBox="1"/>
            <p:nvPr/>
          </p:nvSpPr>
          <p:spPr>
            <a:xfrm rot="3668299">
              <a:off x="6524079" y="2024199"/>
              <a:ext cx="681118" cy="407244"/>
            </a:xfrm>
            <a:prstGeom prst="rect">
              <a:avLst/>
            </a:prstGeom>
            <a:noFill/>
          </p:spPr>
          <p:txBody>
            <a:bodyPr>
              <a:spAutoFit/>
            </a:bodyPr>
            <a:lstStyle/>
            <a:p>
              <a:pPr algn="ctr">
                <a:lnSpc>
                  <a:spcPct val="80000"/>
                </a:lnSpc>
                <a:defRPr/>
              </a:pPr>
              <a:r>
                <a:rPr lang="en-US" sz="2800" b="1">
                  <a:ln w="12700">
                    <a:solidFill>
                      <a:prstClr val="white"/>
                    </a:solidFill>
                  </a:ln>
                  <a:solidFill>
                    <a:prstClr val="black"/>
                  </a:solidFill>
                  <a:cs typeface="Calibri" panose="020F0502020204030204" pitchFamily="34" charset="0"/>
                </a:rPr>
                <a:t>+1</a:t>
              </a:r>
              <a:endParaRPr lang="en-US" sz="2800" b="1" dirty="0">
                <a:ln w="12700">
                  <a:solidFill>
                    <a:prstClr val="white"/>
                  </a:solidFill>
                </a:ln>
                <a:solidFill>
                  <a:prstClr val="black"/>
                </a:solidFill>
                <a:cs typeface="Calibri" panose="020F0502020204030204" pitchFamily="34" charset="0"/>
              </a:endParaRPr>
            </a:p>
          </p:txBody>
        </p:sp>
        <p:sp>
          <p:nvSpPr>
            <p:cNvPr id="40" name="TextBox 39">
              <a:extLst/>
            </p:cNvPr>
            <p:cNvSpPr txBox="1"/>
            <p:nvPr/>
          </p:nvSpPr>
          <p:spPr>
            <a:xfrm rot="4527649">
              <a:off x="6846415" y="2553446"/>
              <a:ext cx="560028"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1" name="TextBox 40">
              <a:extLst/>
            </p:cNvPr>
            <p:cNvSpPr txBox="1"/>
            <p:nvPr/>
          </p:nvSpPr>
          <p:spPr>
            <a:xfrm>
              <a:off x="4677585" y="826250"/>
              <a:ext cx="549284" cy="45624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2" name="TextBox 41">
              <a:extLst/>
            </p:cNvPr>
            <p:cNvSpPr txBox="1"/>
            <p:nvPr/>
          </p:nvSpPr>
          <p:spPr>
            <a:xfrm rot="19800000">
              <a:off x="3495699" y="1181968"/>
              <a:ext cx="630095" cy="447258"/>
            </a:xfrm>
            <a:prstGeom prst="rect">
              <a:avLst/>
            </a:prstGeom>
            <a:noFill/>
          </p:spPr>
          <p:txBody>
            <a:bodyPr>
              <a:spAutoFit/>
            </a:bodyPr>
            <a:lstStyle/>
            <a:p>
              <a:pPr>
                <a:lnSpc>
                  <a:spcPct val="80000"/>
                </a:lnSpc>
                <a:defRPr/>
              </a:pPr>
              <a:r>
                <a:rPr lang="en-US" sz="3200" b="1">
                  <a:ln w="12700">
                    <a:solidFill>
                      <a:prstClr val="white"/>
                    </a:solidFill>
                  </a:ln>
                  <a:solidFill>
                    <a:prstClr val="black"/>
                  </a:solidFill>
                  <a:cs typeface="Calibri" panose="020F0502020204030204" pitchFamily="34" charset="0"/>
                </a:rPr>
                <a:t>+2</a:t>
              </a:r>
            </a:p>
          </p:txBody>
        </p:sp>
        <p:sp>
          <p:nvSpPr>
            <p:cNvPr id="43" name="TextBox 42">
              <a:extLst/>
            </p:cNvPr>
            <p:cNvSpPr txBox="1"/>
            <p:nvPr/>
          </p:nvSpPr>
          <p:spPr>
            <a:xfrm rot="18891506">
              <a:off x="3130906" y="1546103"/>
              <a:ext cx="549284" cy="45624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p>
          </p:txBody>
        </p:sp>
        <p:sp>
          <p:nvSpPr>
            <p:cNvPr id="41999" name="TextBox 14"/>
            <p:cNvSpPr txBox="1">
              <a:spLocks noChangeArrowheads="1"/>
            </p:cNvSpPr>
            <p:nvPr/>
          </p:nvSpPr>
          <p:spPr bwMode="auto">
            <a:xfrm rot="1886544">
              <a:off x="2333525" y="2249096"/>
              <a:ext cx="1892666" cy="31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latin typeface="Arial" panose="020B0604020202020204" pitchFamily="34" charset="0"/>
                </a:rPr>
                <a:t>MẤT LƯỢT</a:t>
              </a:r>
            </a:p>
          </p:txBody>
        </p:sp>
        <p:sp>
          <p:nvSpPr>
            <p:cNvPr id="45" name="TextBox 44">
              <a:extLst/>
            </p:cNvPr>
            <p:cNvSpPr txBox="1"/>
            <p:nvPr/>
          </p:nvSpPr>
          <p:spPr>
            <a:xfrm rot="16974449">
              <a:off x="2492066" y="2522511"/>
              <a:ext cx="618050"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6" name="TextBox 45">
              <a:extLst/>
            </p:cNvPr>
            <p:cNvSpPr txBox="1"/>
            <p:nvPr/>
          </p:nvSpPr>
          <p:spPr>
            <a:xfrm rot="16200000">
              <a:off x="2400361" y="3108928"/>
              <a:ext cx="602402"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7" name="TextBox 46">
              <a:extLst/>
            </p:cNvPr>
            <p:cNvSpPr txBox="1"/>
            <p:nvPr/>
          </p:nvSpPr>
          <p:spPr>
            <a:xfrm rot="5400000">
              <a:off x="6932167" y="3171433"/>
              <a:ext cx="574996"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8" name="TextBox 47">
              <a:extLst/>
            </p:cNvPr>
            <p:cNvSpPr txBox="1"/>
            <p:nvPr/>
          </p:nvSpPr>
          <p:spPr>
            <a:xfrm rot="20751571" flipV="1">
              <a:off x="5263330" y="5341255"/>
              <a:ext cx="604813"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+3</a:t>
              </a:r>
              <a:endParaRPr lang="en-US" sz="3200" b="1" dirty="0">
                <a:ln w="12700">
                  <a:solidFill>
                    <a:prstClr val="white"/>
                  </a:solidFill>
                </a:ln>
                <a:solidFill>
                  <a:prstClr val="black"/>
                </a:solidFill>
                <a:cs typeface="Calibri" panose="020F0502020204030204" pitchFamily="34" charset="0"/>
              </a:endParaRPr>
            </a:p>
          </p:txBody>
        </p:sp>
        <p:sp>
          <p:nvSpPr>
            <p:cNvPr id="49" name="TextBox 48">
              <a:extLst/>
            </p:cNvPr>
            <p:cNvSpPr txBox="1"/>
            <p:nvPr/>
          </p:nvSpPr>
          <p:spPr>
            <a:xfrm rot="18910803" flipV="1">
              <a:off x="6357072" y="4853340"/>
              <a:ext cx="551378"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50" name="TextBox 49">
              <a:extLst/>
            </p:cNvPr>
            <p:cNvSpPr txBox="1"/>
            <p:nvPr/>
          </p:nvSpPr>
          <p:spPr>
            <a:xfrm rot="18067003" flipV="1">
              <a:off x="6527307" y="4339674"/>
              <a:ext cx="689506"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1" name="TextBox 50">
              <a:extLst/>
            </p:cNvPr>
            <p:cNvSpPr txBox="1"/>
            <p:nvPr/>
          </p:nvSpPr>
          <p:spPr>
            <a:xfrm flipV="1">
              <a:off x="4607423" y="5419090"/>
              <a:ext cx="598173"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2" name="TextBox 51">
              <a:extLst/>
            </p:cNvPr>
            <p:cNvSpPr txBox="1"/>
            <p:nvPr/>
          </p:nvSpPr>
          <p:spPr>
            <a:xfrm rot="980006" flipV="1">
              <a:off x="4044757" y="5285145"/>
              <a:ext cx="63634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3" name="TextBox 52">
              <a:extLst/>
            </p:cNvPr>
            <p:cNvSpPr txBox="1"/>
            <p:nvPr/>
          </p:nvSpPr>
          <p:spPr>
            <a:xfrm rot="1823155" flipV="1">
              <a:off x="3492922" y="5027584"/>
              <a:ext cx="64950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54" name="TextBox 53">
              <a:extLst/>
            </p:cNvPr>
            <p:cNvSpPr txBox="1"/>
            <p:nvPr/>
          </p:nvSpPr>
          <p:spPr>
            <a:xfrm rot="3694393" flipV="1">
              <a:off x="2679835" y="4217324"/>
              <a:ext cx="633102"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5" name="TextBox 54">
              <a:extLst/>
            </p:cNvPr>
            <p:cNvSpPr txBox="1"/>
            <p:nvPr/>
          </p:nvSpPr>
          <p:spPr>
            <a:xfrm rot="4625551" flipV="1">
              <a:off x="2531107" y="3734985"/>
              <a:ext cx="561283"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2011" name="TextBox 26"/>
            <p:cNvSpPr txBox="1">
              <a:spLocks noChangeArrowheads="1"/>
            </p:cNvSpPr>
            <p:nvPr/>
          </p:nvSpPr>
          <p:spPr bwMode="auto">
            <a:xfrm rot="-2727051">
              <a:off x="2724874" y="4565556"/>
              <a:ext cx="1874077" cy="31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cs typeface="Calibri" panose="020F0502020204030204" pitchFamily="34" charset="0"/>
                </a:rPr>
                <a:t>MAY MẮN</a:t>
              </a:r>
            </a:p>
          </p:txBody>
        </p:sp>
        <p:sp>
          <p:nvSpPr>
            <p:cNvPr id="42012" name="TextBox 27"/>
            <p:cNvSpPr txBox="1">
              <a:spLocks noChangeArrowheads="1"/>
            </p:cNvSpPr>
            <p:nvPr/>
          </p:nvSpPr>
          <p:spPr bwMode="auto">
            <a:xfrm rot="-1086762">
              <a:off x="4102665" y="949735"/>
              <a:ext cx="575981" cy="4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800">
                  <a:latin typeface="Times New Roman" panose="02020603050405020304" pitchFamily="18" charset="0"/>
                  <a:cs typeface="Times New Roman" panose="02020603050405020304" pitchFamily="18" charset="0"/>
                </a:rPr>
                <a:t>+1</a:t>
              </a:r>
            </a:p>
          </p:txBody>
        </p:sp>
        <p:sp>
          <p:nvSpPr>
            <p:cNvPr id="42013" name="TextBox 28"/>
            <p:cNvSpPr txBox="1">
              <a:spLocks noChangeArrowheads="1"/>
            </p:cNvSpPr>
            <p:nvPr/>
          </p:nvSpPr>
          <p:spPr bwMode="auto">
            <a:xfrm rot="-7150548">
              <a:off x="4978176" y="4891072"/>
              <a:ext cx="1892666" cy="31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cs typeface="Calibri" panose="020F0502020204030204" pitchFamily="34" charset="0"/>
                </a:rPr>
                <a:t>MẤT </a:t>
              </a:r>
              <a:r>
                <a:rPr lang="vi-VN" altLang="en-US" sz="2000" b="1">
                  <a:solidFill>
                    <a:srgbClr val="FFFFFF"/>
                  </a:solidFill>
                  <a:latin typeface="Arial" panose="020B0604020202020204" pitchFamily="34" charset="0"/>
                  <a:cs typeface="Calibri" panose="020F0502020204030204" pitchFamily="34" charset="0"/>
                </a:rPr>
                <a:t>LƯỢT</a:t>
              </a:r>
              <a:endParaRPr lang="en-US" altLang="en-US" sz="2000" b="1">
                <a:solidFill>
                  <a:srgbClr val="FFFFFF"/>
                </a:solidFill>
                <a:cs typeface="Calibri" panose="020F0502020204030204" pitchFamily="34" charset="0"/>
              </a:endParaRPr>
            </a:p>
          </p:txBody>
        </p:sp>
        <p:sp>
          <p:nvSpPr>
            <p:cNvPr id="42014" name="TextBox 29"/>
            <p:cNvSpPr txBox="1">
              <a:spLocks noChangeArrowheads="1"/>
            </p:cNvSpPr>
            <p:nvPr/>
          </p:nvSpPr>
          <p:spPr bwMode="auto">
            <a:xfrm rot="6095870">
              <a:off x="6818540" y="3769304"/>
              <a:ext cx="689704" cy="45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3200">
                  <a:latin typeface="Arial" panose="020B0604020202020204" pitchFamily="34" charset="0"/>
                  <a:cs typeface="Calibri" panose="020F0502020204030204" pitchFamily="34" charset="0"/>
                </a:rPr>
                <a:t>+1</a:t>
              </a:r>
              <a:endParaRPr lang="en-US" altLang="en-US" sz="3200">
                <a:cs typeface="Calibri" panose="020F0502020204030204" pitchFamily="34" charset="0"/>
              </a:endParaRPr>
            </a:p>
          </p:txBody>
        </p:sp>
        <p:sp>
          <p:nvSpPr>
            <p:cNvPr id="42015" name="TextBox 30"/>
            <p:cNvSpPr txBox="1">
              <a:spLocks noChangeArrowheads="1"/>
            </p:cNvSpPr>
            <p:nvPr/>
          </p:nvSpPr>
          <p:spPr bwMode="auto">
            <a:xfrm rot="2551068">
              <a:off x="6293514" y="1585471"/>
              <a:ext cx="701656" cy="4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800">
                  <a:solidFill>
                    <a:srgbClr val="0D0D0D"/>
                  </a:solidFill>
                  <a:latin typeface="Times New Roman" panose="02020603050405020304" pitchFamily="18" charset="0"/>
                  <a:cs typeface="Times New Roman" panose="02020603050405020304" pitchFamily="18" charset="0"/>
                </a:rPr>
                <a:t>+1</a:t>
              </a:r>
            </a:p>
          </p:txBody>
        </p:sp>
      </p:grpSp>
      <p:grpSp>
        <p:nvGrpSpPr>
          <p:cNvPr id="41987" name="Group 32"/>
          <p:cNvGrpSpPr>
            <a:grpSpLocks/>
          </p:cNvGrpSpPr>
          <p:nvPr/>
        </p:nvGrpSpPr>
        <p:grpSpPr bwMode="auto">
          <a:xfrm>
            <a:off x="8742364" y="4951413"/>
            <a:ext cx="1804987" cy="939800"/>
            <a:chOff x="7239000" y="4953000"/>
            <a:chExt cx="1804793" cy="938784"/>
          </a:xfrm>
        </p:grpSpPr>
        <p:sp>
          <p:nvSpPr>
            <p:cNvPr id="41989" name="AutoShape 5"/>
            <p:cNvSpPr>
              <a:spLocks noChangeArrowheads="1"/>
            </p:cNvSpPr>
            <p:nvPr/>
          </p:nvSpPr>
          <p:spPr bwMode="auto">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41990" name="AutoShape 5"/>
            <p:cNvSpPr>
              <a:spLocks noChangeArrowheads="1"/>
            </p:cNvSpPr>
            <p:nvPr/>
          </p:nvSpPr>
          <p:spPr bwMode="auto">
            <a:xfrm rot="-3627415" flipH="1" flipV="1">
              <a:off x="8332593" y="5180584"/>
              <a:ext cx="457200" cy="965200"/>
            </a:xfrm>
            <a:prstGeom prst="flowChartExtract">
              <a:avLst/>
            </a:prstGeom>
            <a:solidFill>
              <a:schemeClr val="accent1">
                <a:alpha val="0"/>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000000"/>
                </a:solidFill>
                <a:latin typeface="Arial" panose="020B0604020202020204" pitchFamily="34" charset="0"/>
              </a:endParaRPr>
            </a:p>
          </p:txBody>
        </p:sp>
      </p:grpSp>
      <p:sp>
        <p:nvSpPr>
          <p:cNvPr id="41988" name="TextBox 35"/>
          <p:cNvSpPr txBox="1">
            <a:spLocks noChangeArrowheads="1"/>
          </p:cNvSpPr>
          <p:nvPr/>
        </p:nvSpPr>
        <p:spPr bwMode="auto">
          <a:xfrm>
            <a:off x="4992689" y="3192463"/>
            <a:ext cx="200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000000"/>
                </a:solidFill>
                <a:latin typeface="Times New Roman" panose="02020603050405020304" pitchFamily="18" charset="0"/>
                <a:cs typeface="Times New Roman" panose="02020603050405020304" pitchFamily="18" charset="0"/>
              </a:rPr>
              <a:t>CÂU 3</a:t>
            </a:r>
          </a:p>
        </p:txBody>
      </p:sp>
    </p:spTree>
    <p:extLst>
      <p:ext uri="{BB962C8B-B14F-4D97-AF65-F5344CB8AC3E}">
        <p14:creationId xmlns:p14="http://schemas.microsoft.com/office/powerpoint/2010/main" val="2223577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155825" y="2144714"/>
            <a:ext cx="7886700" cy="657225"/>
          </a:xfrm>
        </p:spPr>
        <p:txBody>
          <a:bodyPr>
            <a:normAutofit fontScale="90000"/>
          </a:bodyPr>
          <a:lstStyle/>
          <a:p>
            <a:pPr algn="ctr" eaLnBrk="1" hangingPunct="1"/>
            <a:r>
              <a:rPr lang="en-US" altLang="en-US" b="1" smtClean="0">
                <a:latin typeface="Arial" panose="020B0604020202020204" pitchFamily="34" charset="0"/>
                <a:cs typeface="Arial" panose="020B0604020202020204" pitchFamily="34" charset="0"/>
              </a:rPr>
              <a:t>Câu 3</a:t>
            </a:r>
          </a:p>
        </p:txBody>
      </p:sp>
      <p:sp>
        <p:nvSpPr>
          <p:cNvPr id="6" name="Rounded Rectangle 5"/>
          <p:cNvSpPr/>
          <p:nvPr/>
        </p:nvSpPr>
        <p:spPr>
          <a:xfrm>
            <a:off x="2065339" y="2801939"/>
            <a:ext cx="8131175" cy="97313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400" b="1">
                <a:solidFill>
                  <a:prstClr val="black"/>
                </a:solidFill>
                <a:latin typeface="Arial" panose="020B0604020202020204" pitchFamily="34" charset="0"/>
                <a:cs typeface="Arial" panose="020B0604020202020204" pitchFamily="34" charset="0"/>
              </a:rPr>
              <a:t>Đây là loài hoa được dùng phổ biến trong dịp tết của khu vực miền bắc?</a:t>
            </a:r>
          </a:p>
        </p:txBody>
      </p:sp>
      <p:graphicFrame>
        <p:nvGraphicFramePr>
          <p:cNvPr id="19" name="Table 18"/>
          <p:cNvGraphicFramePr>
            <a:graphicFrameLocks noGrp="1"/>
          </p:cNvGraphicFramePr>
          <p:nvPr/>
        </p:nvGraphicFramePr>
        <p:xfrm>
          <a:off x="4459288" y="4181476"/>
          <a:ext cx="3657600" cy="544513"/>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tblGrid>
              <a:tr h="544513">
                <a:tc>
                  <a:txBody>
                    <a:bodyPr/>
                    <a:lstStyle/>
                    <a:p>
                      <a:endParaRPr lang="en-US" sz="1400" dirty="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extLst>
                  <a:ext uri="{0D108BD9-81ED-4DB2-BD59-A6C34878D82A}">
                    <a16:rowId xmlns:a16="http://schemas.microsoft.com/office/drawing/2014/main" xmlns="" val="10000"/>
                  </a:ext>
                </a:extLst>
              </a:tr>
            </a:tbl>
          </a:graphicData>
        </a:graphic>
      </p:graphicFrame>
      <p:sp>
        <p:nvSpPr>
          <p:cNvPr id="20" name="TextBox 19"/>
          <p:cNvSpPr txBox="1">
            <a:spLocks noChangeArrowheads="1"/>
          </p:cNvSpPr>
          <p:nvPr/>
        </p:nvSpPr>
        <p:spPr bwMode="auto">
          <a:xfrm>
            <a:off x="4403726" y="4211638"/>
            <a:ext cx="59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H</a:t>
            </a:r>
          </a:p>
        </p:txBody>
      </p:sp>
      <p:sp>
        <p:nvSpPr>
          <p:cNvPr id="21" name="TextBox 20"/>
          <p:cNvSpPr txBox="1">
            <a:spLocks noChangeArrowheads="1"/>
          </p:cNvSpPr>
          <p:nvPr/>
        </p:nvSpPr>
        <p:spPr bwMode="auto">
          <a:xfrm>
            <a:off x="5018089"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O</a:t>
            </a:r>
          </a:p>
        </p:txBody>
      </p:sp>
      <p:sp>
        <p:nvSpPr>
          <p:cNvPr id="22" name="TextBox 21"/>
          <p:cNvSpPr txBox="1">
            <a:spLocks noChangeArrowheads="1"/>
          </p:cNvSpPr>
          <p:nvPr/>
        </p:nvSpPr>
        <p:spPr bwMode="auto">
          <a:xfrm>
            <a:off x="5611814"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A</a:t>
            </a:r>
          </a:p>
        </p:txBody>
      </p:sp>
      <p:sp>
        <p:nvSpPr>
          <p:cNvPr id="23" name="TextBox 22"/>
          <p:cNvSpPr txBox="1">
            <a:spLocks noChangeArrowheads="1"/>
          </p:cNvSpPr>
          <p:nvPr/>
        </p:nvSpPr>
        <p:spPr bwMode="auto">
          <a:xfrm>
            <a:off x="6226176"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Đ</a:t>
            </a:r>
          </a:p>
        </p:txBody>
      </p:sp>
      <p:sp>
        <p:nvSpPr>
          <p:cNvPr id="25" name="TextBox 24"/>
          <p:cNvSpPr txBox="1">
            <a:spLocks noChangeArrowheads="1"/>
          </p:cNvSpPr>
          <p:nvPr/>
        </p:nvSpPr>
        <p:spPr bwMode="auto">
          <a:xfrm>
            <a:off x="6851651" y="4219576"/>
            <a:ext cx="59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À</a:t>
            </a:r>
          </a:p>
        </p:txBody>
      </p:sp>
      <p:sp>
        <p:nvSpPr>
          <p:cNvPr id="26" name="TextBox 25"/>
          <p:cNvSpPr txBox="1">
            <a:spLocks noChangeArrowheads="1"/>
          </p:cNvSpPr>
          <p:nvPr/>
        </p:nvSpPr>
        <p:spPr bwMode="auto">
          <a:xfrm>
            <a:off x="7446964" y="4219576"/>
            <a:ext cx="592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O</a:t>
            </a:r>
          </a:p>
        </p:txBody>
      </p:sp>
      <p:sp>
        <p:nvSpPr>
          <p:cNvPr id="17" name="Rectangle 21">
            <a:hlinkClick r:id="" action="ppaction://noaction">
              <a:snd r:embed="rId5" name="doan chinh xac.wav"/>
            </a:hlinkClick>
          </p:cNvPr>
          <p:cNvSpPr>
            <a:spLocks noChangeArrowheads="1"/>
          </p:cNvSpPr>
          <p:nvPr/>
        </p:nvSpPr>
        <p:spPr bwMode="auto">
          <a:xfrm>
            <a:off x="9031836" y="5133672"/>
            <a:ext cx="1082528" cy="472965"/>
          </a:xfrm>
          <a:prstGeom prst="flowChartProcess">
            <a:avLst/>
          </a:prstGeom>
          <a:solidFill>
            <a:srgbClr val="FF531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defTabSz="685800">
              <a:defRPr/>
            </a:pPr>
            <a:r>
              <a:rPr lang="en-US" altLang="en-US" b="1" dirty="0" err="1">
                <a:solidFill>
                  <a:prstClr val="black"/>
                </a:solidFill>
              </a:rPr>
              <a:t>Đáp</a:t>
            </a:r>
            <a:r>
              <a:rPr lang="en-US" altLang="en-US" b="1" dirty="0">
                <a:solidFill>
                  <a:prstClr val="black"/>
                </a:solidFill>
              </a:rPr>
              <a:t> </a:t>
            </a:r>
            <a:r>
              <a:rPr lang="en-US" altLang="en-US" b="1" dirty="0" err="1">
                <a:solidFill>
                  <a:prstClr val="black"/>
                </a:solidFill>
              </a:rPr>
              <a:t>án</a:t>
            </a:r>
            <a:endParaRPr lang="en-US" altLang="en-US" b="1" dirty="0">
              <a:solidFill>
                <a:prstClr val="black"/>
              </a:solidFill>
            </a:endParaRPr>
          </a:p>
        </p:txBody>
      </p:sp>
      <p:sp>
        <p:nvSpPr>
          <p:cNvPr id="15" name="Oval 38"/>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FF3300"/>
                </a:solidFill>
              </a:rPr>
              <a:t>00</a:t>
            </a:r>
          </a:p>
        </p:txBody>
      </p:sp>
      <p:sp>
        <p:nvSpPr>
          <p:cNvPr id="16" name="Oval 37"/>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01</a:t>
            </a:r>
          </a:p>
        </p:txBody>
      </p:sp>
      <p:sp>
        <p:nvSpPr>
          <p:cNvPr id="18" name="Oval 36"/>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02</a:t>
            </a:r>
          </a:p>
        </p:txBody>
      </p:sp>
      <p:sp>
        <p:nvSpPr>
          <p:cNvPr id="24" name="Oval 35"/>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03</a:t>
            </a:r>
          </a:p>
        </p:txBody>
      </p:sp>
      <p:sp>
        <p:nvSpPr>
          <p:cNvPr id="30" name="Oval 34"/>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04</a:t>
            </a:r>
          </a:p>
        </p:txBody>
      </p:sp>
      <p:sp>
        <p:nvSpPr>
          <p:cNvPr id="31" name="Oval 33"/>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05</a:t>
            </a:r>
          </a:p>
        </p:txBody>
      </p:sp>
      <p:sp>
        <p:nvSpPr>
          <p:cNvPr id="32" name="Oval 32"/>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06</a:t>
            </a:r>
          </a:p>
        </p:txBody>
      </p:sp>
      <p:sp>
        <p:nvSpPr>
          <p:cNvPr id="33" name="Oval 31"/>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07</a:t>
            </a:r>
          </a:p>
        </p:txBody>
      </p:sp>
      <p:sp>
        <p:nvSpPr>
          <p:cNvPr id="34" name="Oval 30"/>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08</a:t>
            </a:r>
          </a:p>
        </p:txBody>
      </p:sp>
      <p:sp>
        <p:nvSpPr>
          <p:cNvPr id="35" name="Oval 29"/>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09</a:t>
            </a:r>
          </a:p>
        </p:txBody>
      </p:sp>
      <p:sp>
        <p:nvSpPr>
          <p:cNvPr id="36" name="Oval 28"/>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10</a:t>
            </a:r>
          </a:p>
        </p:txBody>
      </p:sp>
      <p:sp>
        <p:nvSpPr>
          <p:cNvPr id="37" name="Oval 27"/>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11</a:t>
            </a:r>
          </a:p>
        </p:txBody>
      </p:sp>
      <p:sp>
        <p:nvSpPr>
          <p:cNvPr id="38" name="Oval 26"/>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12</a:t>
            </a:r>
          </a:p>
        </p:txBody>
      </p:sp>
      <p:sp>
        <p:nvSpPr>
          <p:cNvPr id="39" name="Oval 25"/>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13</a:t>
            </a:r>
          </a:p>
        </p:txBody>
      </p:sp>
      <p:sp>
        <p:nvSpPr>
          <p:cNvPr id="40" name="Oval 24"/>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14</a:t>
            </a:r>
          </a:p>
        </p:txBody>
      </p:sp>
      <p:sp>
        <p:nvSpPr>
          <p:cNvPr id="41" name="Oval 19"/>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15</a:t>
            </a:r>
          </a:p>
        </p:txBody>
      </p:sp>
      <p:sp>
        <p:nvSpPr>
          <p:cNvPr id="42" name="Oval 18"/>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16</a:t>
            </a:r>
          </a:p>
        </p:txBody>
      </p:sp>
      <p:sp>
        <p:nvSpPr>
          <p:cNvPr id="43" name="Oval 17"/>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17</a:t>
            </a:r>
          </a:p>
        </p:txBody>
      </p:sp>
      <p:sp>
        <p:nvSpPr>
          <p:cNvPr id="44" name="Oval 16"/>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18</a:t>
            </a:r>
          </a:p>
        </p:txBody>
      </p:sp>
      <p:sp>
        <p:nvSpPr>
          <p:cNvPr id="45" name="Oval 15"/>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19</a:t>
            </a:r>
          </a:p>
        </p:txBody>
      </p:sp>
      <p:sp>
        <p:nvSpPr>
          <p:cNvPr id="46" name="Oval 14"/>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20</a:t>
            </a:r>
          </a:p>
        </p:txBody>
      </p:sp>
      <p:sp>
        <p:nvSpPr>
          <p:cNvPr id="47" name="Oval 13"/>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21</a:t>
            </a:r>
          </a:p>
        </p:txBody>
      </p:sp>
      <p:sp>
        <p:nvSpPr>
          <p:cNvPr id="48" name="Oval 12"/>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22</a:t>
            </a:r>
          </a:p>
        </p:txBody>
      </p:sp>
      <p:sp>
        <p:nvSpPr>
          <p:cNvPr id="49" name="Oval 11"/>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23</a:t>
            </a:r>
          </a:p>
        </p:txBody>
      </p:sp>
      <p:sp>
        <p:nvSpPr>
          <p:cNvPr id="50" name="Oval 10"/>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24</a:t>
            </a:r>
          </a:p>
        </p:txBody>
      </p:sp>
      <p:sp>
        <p:nvSpPr>
          <p:cNvPr id="51" name="Oval 9"/>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25</a:t>
            </a:r>
          </a:p>
        </p:txBody>
      </p:sp>
      <p:sp>
        <p:nvSpPr>
          <p:cNvPr id="52" name="Oval 8"/>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26</a:t>
            </a:r>
          </a:p>
        </p:txBody>
      </p:sp>
      <p:sp>
        <p:nvSpPr>
          <p:cNvPr id="53" name="Oval 7"/>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27</a:t>
            </a:r>
          </a:p>
        </p:txBody>
      </p:sp>
      <p:sp>
        <p:nvSpPr>
          <p:cNvPr id="54" name="Oval 6"/>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28</a:t>
            </a:r>
          </a:p>
        </p:txBody>
      </p:sp>
      <p:sp>
        <p:nvSpPr>
          <p:cNvPr id="55" name="Oval 5"/>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29</a:t>
            </a:r>
          </a:p>
        </p:txBody>
      </p:sp>
      <p:sp>
        <p:nvSpPr>
          <p:cNvPr id="56" name="Oval 4"/>
          <p:cNvSpPr>
            <a:spLocks noChangeArrowheads="1"/>
          </p:cNvSpPr>
          <p:nvPr/>
        </p:nvSpPr>
        <p:spPr bwMode="auto">
          <a:xfrm>
            <a:off x="9253539"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dirty="0">
                <a:solidFill>
                  <a:srgbClr val="0000FF"/>
                </a:solidFill>
              </a:rPr>
              <a:t>30</a:t>
            </a:r>
          </a:p>
        </p:txBody>
      </p:sp>
    </p:spTree>
    <p:extLst>
      <p:ext uri="{BB962C8B-B14F-4D97-AF65-F5344CB8AC3E}">
        <p14:creationId xmlns:p14="http://schemas.microsoft.com/office/powerpoint/2010/main" val="1916412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grpId="0" nodeType="clickEffect">
                                  <p:stCondLst>
                                    <p:cond delay="0"/>
                                  </p:stCondLst>
                                  <p:childTnLst>
                                    <p:animEffect transition="out" filter="wheel(1)">
                                      <p:cBhvr>
                                        <p:cTn id="6" dur="1000"/>
                                        <p:tgtEl>
                                          <p:spTgt spid="56"/>
                                        </p:tgtEl>
                                      </p:cBhvr>
                                    </p:animEffect>
                                    <p:set>
                                      <p:cBhvr>
                                        <p:cTn id="7"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nodeType="afterGroup">
                            <p:stCondLst>
                              <p:cond delay="1000"/>
                            </p:stCondLst>
                            <p:childTnLst>
                              <p:par>
                                <p:cTn id="9" presetID="21" presetClass="exit" presetSubtype="1" fill="hold" grpId="0" nodeType="afterEffect">
                                  <p:stCondLst>
                                    <p:cond delay="0"/>
                                  </p:stCondLst>
                                  <p:childTnLst>
                                    <p:animEffect transition="out" filter="wheel(1)">
                                      <p:cBhvr>
                                        <p:cTn id="10" dur="1000"/>
                                        <p:tgtEl>
                                          <p:spTgt spid="55"/>
                                        </p:tgtEl>
                                      </p:cBhvr>
                                    </p:animEffect>
                                    <p:set>
                                      <p:cBhvr>
                                        <p:cTn id="11"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nodeType="afterGroup">
                            <p:stCondLst>
                              <p:cond delay="2000"/>
                            </p:stCondLst>
                            <p:childTnLst>
                              <p:par>
                                <p:cTn id="13" presetID="21" presetClass="exit" presetSubtype="1" fill="hold" grpId="0" nodeType="afterEffect">
                                  <p:stCondLst>
                                    <p:cond delay="0"/>
                                  </p:stCondLst>
                                  <p:childTnLst>
                                    <p:animEffect transition="out" filter="wheel(1)">
                                      <p:cBhvr>
                                        <p:cTn id="14" dur="1000"/>
                                        <p:tgtEl>
                                          <p:spTgt spid="54"/>
                                        </p:tgtEl>
                                      </p:cBhvr>
                                    </p:animEffect>
                                    <p:set>
                                      <p:cBhvr>
                                        <p:cTn id="15"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nodeType="afterGroup">
                            <p:stCondLst>
                              <p:cond delay="3000"/>
                            </p:stCondLst>
                            <p:childTnLst>
                              <p:par>
                                <p:cTn id="17" presetID="21" presetClass="exit" presetSubtype="1" fill="hold" grpId="0" nodeType="afterEffect">
                                  <p:stCondLst>
                                    <p:cond delay="0"/>
                                  </p:stCondLst>
                                  <p:childTnLst>
                                    <p:animEffect transition="out" filter="wheel(1)">
                                      <p:cBhvr>
                                        <p:cTn id="18" dur="1000"/>
                                        <p:tgtEl>
                                          <p:spTgt spid="53"/>
                                        </p:tgtEl>
                                      </p:cBhvr>
                                    </p:animEffect>
                                    <p:set>
                                      <p:cBhvr>
                                        <p:cTn id="19"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nodeType="afterGroup">
                            <p:stCondLst>
                              <p:cond delay="4000"/>
                            </p:stCondLst>
                            <p:childTnLst>
                              <p:par>
                                <p:cTn id="21" presetID="21" presetClass="exit" presetSubtype="1" fill="hold" grpId="0" nodeType="afterEffect">
                                  <p:stCondLst>
                                    <p:cond delay="0"/>
                                  </p:stCondLst>
                                  <p:childTnLst>
                                    <p:animEffect transition="out" filter="wheel(1)">
                                      <p:cBhvr>
                                        <p:cTn id="22" dur="1000"/>
                                        <p:tgtEl>
                                          <p:spTgt spid="52"/>
                                        </p:tgtEl>
                                      </p:cBhvr>
                                    </p:animEffect>
                                    <p:set>
                                      <p:cBhvr>
                                        <p:cTn id="23"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nodeType="afterGroup">
                            <p:stCondLst>
                              <p:cond delay="5000"/>
                            </p:stCondLst>
                            <p:childTnLst>
                              <p:par>
                                <p:cTn id="25" presetID="21" presetClass="exit" presetSubtype="1" fill="hold" grpId="0" nodeType="afterEffect">
                                  <p:stCondLst>
                                    <p:cond delay="0"/>
                                  </p:stCondLst>
                                  <p:childTnLst>
                                    <p:animEffect transition="out" filter="wheel(1)">
                                      <p:cBhvr>
                                        <p:cTn id="26" dur="1000"/>
                                        <p:tgtEl>
                                          <p:spTgt spid="51"/>
                                        </p:tgtEl>
                                      </p:cBhvr>
                                    </p:animEffect>
                                    <p:set>
                                      <p:cBhvr>
                                        <p:cTn id="27"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nodeType="afterGroup">
                            <p:stCondLst>
                              <p:cond delay="6000"/>
                            </p:stCondLst>
                            <p:childTnLst>
                              <p:par>
                                <p:cTn id="29" presetID="21" presetClass="exit" presetSubtype="1" fill="hold" grpId="0" nodeType="afterEffect">
                                  <p:stCondLst>
                                    <p:cond delay="0"/>
                                  </p:stCondLst>
                                  <p:childTnLst>
                                    <p:animEffect transition="out" filter="wheel(1)">
                                      <p:cBhvr>
                                        <p:cTn id="30" dur="1000"/>
                                        <p:tgtEl>
                                          <p:spTgt spid="50"/>
                                        </p:tgtEl>
                                      </p:cBhvr>
                                    </p:animEffect>
                                    <p:set>
                                      <p:cBhvr>
                                        <p:cTn id="31"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nodeType="afterGroup">
                            <p:stCondLst>
                              <p:cond delay="7000"/>
                            </p:stCondLst>
                            <p:childTnLst>
                              <p:par>
                                <p:cTn id="33" presetID="21" presetClass="exit" presetSubtype="1" fill="hold" grpId="0" nodeType="afterEffect">
                                  <p:stCondLst>
                                    <p:cond delay="0"/>
                                  </p:stCondLst>
                                  <p:childTnLst>
                                    <p:animEffect transition="out" filter="wheel(1)">
                                      <p:cBhvr>
                                        <p:cTn id="34" dur="1000"/>
                                        <p:tgtEl>
                                          <p:spTgt spid="49"/>
                                        </p:tgtEl>
                                      </p:cBhvr>
                                    </p:animEffect>
                                    <p:set>
                                      <p:cBhvr>
                                        <p:cTn id="35"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nodeType="afterGroup">
                            <p:stCondLst>
                              <p:cond delay="8000"/>
                            </p:stCondLst>
                            <p:childTnLst>
                              <p:par>
                                <p:cTn id="37" presetID="21" presetClass="exit" presetSubtype="1" fill="hold" grpId="0" nodeType="afterEffect">
                                  <p:stCondLst>
                                    <p:cond delay="0"/>
                                  </p:stCondLst>
                                  <p:childTnLst>
                                    <p:animEffect transition="out" filter="wheel(1)">
                                      <p:cBhvr>
                                        <p:cTn id="38" dur="1000"/>
                                        <p:tgtEl>
                                          <p:spTgt spid="48"/>
                                        </p:tgtEl>
                                      </p:cBhvr>
                                    </p:animEffect>
                                    <p:set>
                                      <p:cBhvr>
                                        <p:cTn id="39"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nodeType="afterGroup">
                            <p:stCondLst>
                              <p:cond delay="9000"/>
                            </p:stCondLst>
                            <p:childTnLst>
                              <p:par>
                                <p:cTn id="41" presetID="21" presetClass="exit" presetSubtype="1" fill="hold" grpId="0" nodeType="afterEffect">
                                  <p:stCondLst>
                                    <p:cond delay="0"/>
                                  </p:stCondLst>
                                  <p:childTnLst>
                                    <p:animEffect transition="out" filter="wheel(1)">
                                      <p:cBhvr>
                                        <p:cTn id="42" dur="1000"/>
                                        <p:tgtEl>
                                          <p:spTgt spid="47"/>
                                        </p:tgtEl>
                                      </p:cBhvr>
                                    </p:animEffect>
                                    <p:set>
                                      <p:cBhvr>
                                        <p:cTn id="43"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nodeType="afterGroup">
                            <p:stCondLst>
                              <p:cond delay="10000"/>
                            </p:stCondLst>
                            <p:childTnLst>
                              <p:par>
                                <p:cTn id="45" presetID="21" presetClass="exit" presetSubtype="1" fill="hold" grpId="0" nodeType="afterEffect">
                                  <p:stCondLst>
                                    <p:cond delay="0"/>
                                  </p:stCondLst>
                                  <p:childTnLst>
                                    <p:animEffect transition="out" filter="wheel(1)">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nodeType="afterGroup">
                            <p:stCondLst>
                              <p:cond delay="11000"/>
                            </p:stCondLst>
                            <p:childTnLst>
                              <p:par>
                                <p:cTn id="49" presetID="21" presetClass="exit" presetSubtype="1" fill="hold" grpId="0" nodeType="afterEffect">
                                  <p:stCondLst>
                                    <p:cond delay="0"/>
                                  </p:stCondLst>
                                  <p:childTnLst>
                                    <p:animEffect transition="out" filter="wheel(1)">
                                      <p:cBhvr>
                                        <p:cTn id="50" dur="1000"/>
                                        <p:tgtEl>
                                          <p:spTgt spid="45"/>
                                        </p:tgtEl>
                                      </p:cBhvr>
                                    </p:animEffect>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nodeType="afterGroup">
                            <p:stCondLst>
                              <p:cond delay="12000"/>
                            </p:stCondLst>
                            <p:childTnLst>
                              <p:par>
                                <p:cTn id="53" presetID="21" presetClass="exit" presetSubtype="1" fill="hold" grpId="0" nodeType="afterEffect">
                                  <p:stCondLst>
                                    <p:cond delay="0"/>
                                  </p:stCondLst>
                                  <p:childTnLst>
                                    <p:animEffect transition="out" filter="wheel(1)">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nodeType="afterGroup">
                            <p:stCondLst>
                              <p:cond delay="13000"/>
                            </p:stCondLst>
                            <p:childTnLst>
                              <p:par>
                                <p:cTn id="57" presetID="21" presetClass="exit" presetSubtype="1" fill="hold" grpId="0" nodeType="afterEffect">
                                  <p:stCondLst>
                                    <p:cond delay="0"/>
                                  </p:stCondLst>
                                  <p:childTnLst>
                                    <p:animEffect transition="out" filter="wheel(1)">
                                      <p:cBhvr>
                                        <p:cTn id="58" dur="1000"/>
                                        <p:tgtEl>
                                          <p:spTgt spid="43"/>
                                        </p:tgtEl>
                                      </p:cBhvr>
                                    </p:animEffect>
                                    <p:set>
                                      <p:cBhvr>
                                        <p:cTn id="5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nodeType="afterGroup">
                            <p:stCondLst>
                              <p:cond delay="14000"/>
                            </p:stCondLst>
                            <p:childTnLst>
                              <p:par>
                                <p:cTn id="61" presetID="21" presetClass="exit" presetSubtype="1" fill="hold" grpId="0" nodeType="afterEffect">
                                  <p:stCondLst>
                                    <p:cond delay="0"/>
                                  </p:stCondLst>
                                  <p:childTnLst>
                                    <p:animEffect transition="out" filter="wheel(1)">
                                      <p:cBhvr>
                                        <p:cTn id="62" dur="1000"/>
                                        <p:tgtEl>
                                          <p:spTgt spid="42"/>
                                        </p:tgtEl>
                                      </p:cBhvr>
                                    </p:animEffect>
                                    <p:set>
                                      <p:cBhvr>
                                        <p:cTn id="6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nodeType="afterGroup">
                            <p:stCondLst>
                              <p:cond delay="15000"/>
                            </p:stCondLst>
                            <p:childTnLst>
                              <p:par>
                                <p:cTn id="65" presetID="21" presetClass="exit" presetSubtype="1" fill="hold" grpId="0" nodeType="afterEffect">
                                  <p:stCondLst>
                                    <p:cond delay="0"/>
                                  </p:stCondLst>
                                  <p:childTnLst>
                                    <p:animEffect transition="out" filter="wheel(1)">
                                      <p:cBhvr>
                                        <p:cTn id="66" dur="1000"/>
                                        <p:tgtEl>
                                          <p:spTgt spid="41"/>
                                        </p:tgtEl>
                                      </p:cBhvr>
                                    </p:animEffect>
                                    <p:set>
                                      <p:cBhvr>
                                        <p:cTn id="6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nodeType="afterGroup">
                            <p:stCondLst>
                              <p:cond delay="16000"/>
                            </p:stCondLst>
                            <p:childTnLst>
                              <p:par>
                                <p:cTn id="69" presetID="21" presetClass="exit" presetSubtype="1" fill="hold" grpId="0" nodeType="afterEffect">
                                  <p:stCondLst>
                                    <p:cond delay="0"/>
                                  </p:stCondLst>
                                  <p:childTnLst>
                                    <p:animEffect transition="out" filter="wheel(1)">
                                      <p:cBhvr>
                                        <p:cTn id="70" dur="1000"/>
                                        <p:tgtEl>
                                          <p:spTgt spid="40"/>
                                        </p:tgtEl>
                                      </p:cBhvr>
                                    </p:animEffect>
                                    <p:set>
                                      <p:cBhvr>
                                        <p:cTn id="7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nodeType="afterGroup">
                            <p:stCondLst>
                              <p:cond delay="17000"/>
                            </p:stCondLst>
                            <p:childTnLst>
                              <p:par>
                                <p:cTn id="73" presetID="21" presetClass="exit" presetSubtype="1" fill="hold" grpId="0" nodeType="afterEffect">
                                  <p:stCondLst>
                                    <p:cond delay="0"/>
                                  </p:stCondLst>
                                  <p:childTnLst>
                                    <p:animEffect transition="out" filter="wheel(1)">
                                      <p:cBhvr>
                                        <p:cTn id="74" dur="1000"/>
                                        <p:tgtEl>
                                          <p:spTgt spid="39"/>
                                        </p:tgtEl>
                                      </p:cBhvr>
                                    </p:animEffect>
                                    <p:set>
                                      <p:cBhvr>
                                        <p:cTn id="7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nodeType="afterGroup">
                            <p:stCondLst>
                              <p:cond delay="18000"/>
                            </p:stCondLst>
                            <p:childTnLst>
                              <p:par>
                                <p:cTn id="77" presetID="21" presetClass="exit" presetSubtype="1" fill="hold" grpId="0" nodeType="afterEffect">
                                  <p:stCondLst>
                                    <p:cond delay="0"/>
                                  </p:stCondLst>
                                  <p:childTnLst>
                                    <p:animEffect transition="out" filter="wheel(1)">
                                      <p:cBhvr>
                                        <p:cTn id="78" dur="1000"/>
                                        <p:tgtEl>
                                          <p:spTgt spid="38"/>
                                        </p:tgtEl>
                                      </p:cBhvr>
                                    </p:animEffect>
                                    <p:set>
                                      <p:cBhvr>
                                        <p:cTn id="7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nodeType="afterGroup">
                            <p:stCondLst>
                              <p:cond delay="19000"/>
                            </p:stCondLst>
                            <p:childTnLst>
                              <p:par>
                                <p:cTn id="81" presetID="21" presetClass="exit" presetSubtype="1" fill="hold" grpId="0" nodeType="afterEffect">
                                  <p:stCondLst>
                                    <p:cond delay="0"/>
                                  </p:stCondLst>
                                  <p:childTnLst>
                                    <p:animEffect transition="out" filter="wheel(1)">
                                      <p:cBhvr>
                                        <p:cTn id="82" dur="1000"/>
                                        <p:tgtEl>
                                          <p:spTgt spid="37"/>
                                        </p:tgtEl>
                                      </p:cBhvr>
                                    </p:animEffect>
                                    <p:set>
                                      <p:cBhvr>
                                        <p:cTn id="8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nodeType="afterGroup">
                            <p:stCondLst>
                              <p:cond delay="20000"/>
                            </p:stCondLst>
                            <p:childTnLst>
                              <p:par>
                                <p:cTn id="85" presetID="21" presetClass="exit" presetSubtype="1" fill="hold" grpId="0" nodeType="afterEffect">
                                  <p:stCondLst>
                                    <p:cond delay="0"/>
                                  </p:stCondLst>
                                  <p:childTnLst>
                                    <p:animEffect transition="out" filter="wheel(1)">
                                      <p:cBhvr>
                                        <p:cTn id="86" dur="1000"/>
                                        <p:tgtEl>
                                          <p:spTgt spid="36"/>
                                        </p:tgtEl>
                                      </p:cBhvr>
                                    </p:animEffect>
                                    <p:set>
                                      <p:cBhvr>
                                        <p:cTn id="8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nodeType="afterGroup">
                            <p:stCondLst>
                              <p:cond delay="21000"/>
                            </p:stCondLst>
                            <p:childTnLst>
                              <p:par>
                                <p:cTn id="89" presetID="21" presetClass="exit" presetSubtype="1" fill="hold" grpId="0" nodeType="afterEffect">
                                  <p:stCondLst>
                                    <p:cond delay="0"/>
                                  </p:stCondLst>
                                  <p:childTnLst>
                                    <p:animEffect transition="out" filter="wheel(1)">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nodeType="afterGroup">
                            <p:stCondLst>
                              <p:cond delay="22000"/>
                            </p:stCondLst>
                            <p:childTnLst>
                              <p:par>
                                <p:cTn id="93" presetID="21" presetClass="exit" presetSubtype="1" fill="hold" grpId="0" nodeType="afterEffect">
                                  <p:stCondLst>
                                    <p:cond delay="0"/>
                                  </p:stCondLst>
                                  <p:childTnLst>
                                    <p:animEffect transition="out" filter="wheel(1)">
                                      <p:cBhvr>
                                        <p:cTn id="94" dur="1000"/>
                                        <p:tgtEl>
                                          <p:spTgt spid="34"/>
                                        </p:tgtEl>
                                      </p:cBhvr>
                                    </p:animEffect>
                                    <p:set>
                                      <p:cBhvr>
                                        <p:cTn id="9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nodeType="afterGroup">
                            <p:stCondLst>
                              <p:cond delay="23000"/>
                            </p:stCondLst>
                            <p:childTnLst>
                              <p:par>
                                <p:cTn id="97" presetID="21" presetClass="exit" presetSubtype="1" fill="hold" grpId="0" nodeType="afterEffect">
                                  <p:stCondLst>
                                    <p:cond delay="0"/>
                                  </p:stCondLst>
                                  <p:childTnLst>
                                    <p:animEffect transition="out" filter="wheel(1)">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nodeType="afterGroup">
                            <p:stCondLst>
                              <p:cond delay="24000"/>
                            </p:stCondLst>
                            <p:childTnLst>
                              <p:par>
                                <p:cTn id="101" presetID="21" presetClass="exit" presetSubtype="1" fill="hold" grpId="0" nodeType="afterEffect">
                                  <p:stCondLst>
                                    <p:cond delay="0"/>
                                  </p:stCondLst>
                                  <p:childTnLst>
                                    <p:animEffect transition="out" filter="wheel(1)">
                                      <p:cBhvr>
                                        <p:cTn id="102" dur="1000"/>
                                        <p:tgtEl>
                                          <p:spTgt spid="32"/>
                                        </p:tgtEl>
                                      </p:cBhvr>
                                    </p:animEffect>
                                    <p:set>
                                      <p:cBhvr>
                                        <p:cTn id="103"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nodeType="afterGroup">
                            <p:stCondLst>
                              <p:cond delay="25000"/>
                            </p:stCondLst>
                            <p:childTnLst>
                              <p:par>
                                <p:cTn id="105" presetID="21" presetClass="exit" presetSubtype="1" fill="hold" grpId="0" nodeType="afterEffect">
                                  <p:stCondLst>
                                    <p:cond delay="0"/>
                                  </p:stCondLst>
                                  <p:childTnLst>
                                    <p:animEffect transition="out" filter="wheel(1)">
                                      <p:cBhvr>
                                        <p:cTn id="106" dur="1000"/>
                                        <p:tgtEl>
                                          <p:spTgt spid="31"/>
                                        </p:tgtEl>
                                      </p:cBhvr>
                                    </p:animEffect>
                                    <p:set>
                                      <p:cBhvr>
                                        <p:cTn id="10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nodeType="afterGroup">
                            <p:stCondLst>
                              <p:cond delay="26000"/>
                            </p:stCondLst>
                            <p:childTnLst>
                              <p:par>
                                <p:cTn id="109" presetID="21" presetClass="exit" presetSubtype="1" fill="hold" grpId="0" nodeType="afterEffect">
                                  <p:stCondLst>
                                    <p:cond delay="0"/>
                                  </p:stCondLst>
                                  <p:childTnLst>
                                    <p:animEffect transition="out" filter="wheel(1)">
                                      <p:cBhvr>
                                        <p:cTn id="110" dur="1000"/>
                                        <p:tgtEl>
                                          <p:spTgt spid="30"/>
                                        </p:tgtEl>
                                      </p:cBhvr>
                                    </p:animEffect>
                                    <p:set>
                                      <p:cBhvr>
                                        <p:cTn id="111"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nodeType="afterGroup">
                            <p:stCondLst>
                              <p:cond delay="27000"/>
                            </p:stCondLst>
                            <p:childTnLst>
                              <p:par>
                                <p:cTn id="113" presetID="21" presetClass="exit" presetSubtype="1" fill="hold" grpId="0" nodeType="afterEffect">
                                  <p:stCondLst>
                                    <p:cond delay="0"/>
                                  </p:stCondLst>
                                  <p:childTnLst>
                                    <p:animEffect transition="out" filter="wheel(1)">
                                      <p:cBhvr>
                                        <p:cTn id="114" dur="1000"/>
                                        <p:tgtEl>
                                          <p:spTgt spid="24"/>
                                        </p:tgtEl>
                                      </p:cBhvr>
                                    </p:animEffect>
                                    <p:set>
                                      <p:cBhvr>
                                        <p:cTn id="11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nodeType="afterGroup">
                            <p:stCondLst>
                              <p:cond delay="28000"/>
                            </p:stCondLst>
                            <p:childTnLst>
                              <p:par>
                                <p:cTn id="117" presetID="21" presetClass="exit" presetSubtype="1" fill="hold" grpId="0" nodeType="afterEffect">
                                  <p:stCondLst>
                                    <p:cond delay="0"/>
                                  </p:stCondLst>
                                  <p:childTnLst>
                                    <p:animEffect transition="out" filter="wheel(1)">
                                      <p:cBhvr>
                                        <p:cTn id="118" dur="1000"/>
                                        <p:tgtEl>
                                          <p:spTgt spid="18"/>
                                        </p:tgtEl>
                                      </p:cBhvr>
                                    </p:animEffect>
                                    <p:set>
                                      <p:cBhvr>
                                        <p:cTn id="119"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nodeType="afterGroup">
                            <p:stCondLst>
                              <p:cond delay="29000"/>
                            </p:stCondLst>
                            <p:childTnLst>
                              <p:par>
                                <p:cTn id="121" presetID="21" presetClass="exit" presetSubtype="1" fill="hold" grpId="0" nodeType="afterEffect">
                                  <p:stCondLst>
                                    <p:cond delay="0"/>
                                  </p:stCondLst>
                                  <p:childTnLst>
                                    <p:animEffect transition="out" filter="wheel(1)">
                                      <p:cBhvr>
                                        <p:cTn id="122" dur="1000"/>
                                        <p:tgtEl>
                                          <p:spTgt spid="16"/>
                                        </p:tgtEl>
                                      </p:cBhvr>
                                    </p:animEffect>
                                    <p:set>
                                      <p:cBhvr>
                                        <p:cTn id="12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17"/>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0" presetClass="entr" presetSubtype="0"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500"/>
                                        <p:tgtEl>
                                          <p:spTgt spid="2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500"/>
                                        <p:tgtEl>
                                          <p:spTgt spid="2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fade">
                                      <p:cBhvr>
                                        <p:cTn id="137" dur="500"/>
                                        <p:tgtEl>
                                          <p:spTgt spid="2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500"/>
                                        <p:tgtEl>
                                          <p:spTgt spid="2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fade">
                                      <p:cBhvr>
                                        <p:cTn id="146" dur="500"/>
                                        <p:tgtEl>
                                          <p:spTgt spid="26"/>
                                        </p:tgtEl>
                                      </p:cBhvr>
                                    </p:animEffect>
                                  </p:childTnLst>
                                </p:cTn>
                              </p:par>
                            </p:childTnLst>
                          </p:cTn>
                        </p:par>
                      </p:childTnLst>
                    </p:cTn>
                  </p:par>
                </p:childTnLst>
              </p:cTn>
              <p:nextCondLst>
                <p:cond evt="onClick" delay="0">
                  <p:tgtEl>
                    <p:spTgt spid="17"/>
                  </p:tgtEl>
                </p:cond>
              </p:nextCondLst>
            </p:seq>
          </p:childTnLst>
        </p:cTn>
      </p:par>
    </p:tnLst>
    <p:bldLst>
      <p:bldP spid="20" grpId="0"/>
      <p:bldP spid="21" grpId="0"/>
      <p:bldP spid="22" grpId="0"/>
      <p:bldP spid="23" grpId="0"/>
      <p:bldP spid="25" grpId="0"/>
      <p:bldP spid="26" grpId="0"/>
      <p:bldP spid="15" grpId="0" animBg="1"/>
      <p:bldP spid="16" grpId="0" animBg="1"/>
      <p:bldP spid="18" grpId="0" animBg="1"/>
      <p:bldP spid="24"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9"/>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45059" name="Title 1"/>
          <p:cNvSpPr txBox="1">
            <a:spLocks/>
          </p:cNvSpPr>
          <p:nvPr/>
        </p:nvSpPr>
        <p:spPr bwMode="auto">
          <a:xfrm>
            <a:off x="5153025" y="563563"/>
            <a:ext cx="18859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FF0000"/>
                </a:solidFill>
              </a:rPr>
              <a:t>CÂY HOA</a:t>
            </a:r>
          </a:p>
        </p:txBody>
      </p:sp>
      <p:pic>
        <p:nvPicPr>
          <p:cNvPr id="450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41451"/>
            <a:ext cx="40386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6639" y="1441451"/>
            <a:ext cx="4021137"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262439"/>
            <a:ext cx="40386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2988" y="4256089"/>
            <a:ext cx="40386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822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a:grpSpLocks/>
          </p:cNvGrpSpPr>
          <p:nvPr/>
        </p:nvGrpSpPr>
        <p:grpSpPr bwMode="auto">
          <a:xfrm>
            <a:off x="2760663" y="139701"/>
            <a:ext cx="6629400" cy="6602413"/>
            <a:chOff x="1918996" y="353129"/>
            <a:chExt cx="6096000" cy="6072507"/>
          </a:xfrm>
        </p:grpSpPr>
        <p:pic>
          <p:nvPicPr>
            <p:cNvPr id="35" name="Picture 34">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6" b="-1"/>
            <a:stretch/>
          </p:blipFill>
          <p:spPr>
            <a:xfrm>
              <a:off x="1918996" y="353129"/>
              <a:ext cx="6096000" cy="6072507"/>
            </a:xfrm>
            <a:prstGeom prst="ellipse">
              <a:avLst/>
            </a:prstGeom>
          </p:spPr>
        </p:pic>
        <p:sp>
          <p:nvSpPr>
            <p:cNvPr id="36" name="TextBox 35">
              <a:extLst/>
            </p:cNvPr>
            <p:cNvSpPr txBox="1"/>
            <p:nvPr/>
          </p:nvSpPr>
          <p:spPr>
            <a:xfrm rot="848429">
              <a:off x="5271948" y="901175"/>
              <a:ext cx="62978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38" name="TextBox 37">
              <a:extLst/>
            </p:cNvPr>
            <p:cNvSpPr txBox="1"/>
            <p:nvPr/>
          </p:nvSpPr>
          <p:spPr>
            <a:xfrm rot="1895398">
              <a:off x="5798686" y="1069714"/>
              <a:ext cx="605506"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39" name="TextBox 38">
              <a:extLst/>
            </p:cNvPr>
            <p:cNvSpPr txBox="1"/>
            <p:nvPr/>
          </p:nvSpPr>
          <p:spPr>
            <a:xfrm rot="3668299">
              <a:off x="6524079" y="2024199"/>
              <a:ext cx="681118" cy="407244"/>
            </a:xfrm>
            <a:prstGeom prst="rect">
              <a:avLst/>
            </a:prstGeom>
            <a:noFill/>
          </p:spPr>
          <p:txBody>
            <a:bodyPr>
              <a:spAutoFit/>
            </a:bodyPr>
            <a:lstStyle/>
            <a:p>
              <a:pPr algn="ctr">
                <a:lnSpc>
                  <a:spcPct val="80000"/>
                </a:lnSpc>
                <a:defRPr/>
              </a:pPr>
              <a:r>
                <a:rPr lang="en-US" sz="2800" b="1">
                  <a:ln w="12700">
                    <a:solidFill>
                      <a:prstClr val="white"/>
                    </a:solidFill>
                  </a:ln>
                  <a:solidFill>
                    <a:prstClr val="black"/>
                  </a:solidFill>
                  <a:cs typeface="Calibri" panose="020F0502020204030204" pitchFamily="34" charset="0"/>
                </a:rPr>
                <a:t>+1</a:t>
              </a:r>
              <a:endParaRPr lang="en-US" sz="2800" b="1" dirty="0">
                <a:ln w="12700">
                  <a:solidFill>
                    <a:prstClr val="white"/>
                  </a:solidFill>
                </a:ln>
                <a:solidFill>
                  <a:prstClr val="black"/>
                </a:solidFill>
                <a:cs typeface="Calibri" panose="020F0502020204030204" pitchFamily="34" charset="0"/>
              </a:endParaRPr>
            </a:p>
          </p:txBody>
        </p:sp>
        <p:sp>
          <p:nvSpPr>
            <p:cNvPr id="40" name="TextBox 39">
              <a:extLst/>
            </p:cNvPr>
            <p:cNvSpPr txBox="1"/>
            <p:nvPr/>
          </p:nvSpPr>
          <p:spPr>
            <a:xfrm rot="4527649">
              <a:off x="6846415" y="2553446"/>
              <a:ext cx="560028"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1" name="TextBox 40">
              <a:extLst/>
            </p:cNvPr>
            <p:cNvSpPr txBox="1"/>
            <p:nvPr/>
          </p:nvSpPr>
          <p:spPr>
            <a:xfrm>
              <a:off x="4677585" y="826250"/>
              <a:ext cx="549284" cy="45624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2" name="TextBox 41">
              <a:extLst/>
            </p:cNvPr>
            <p:cNvSpPr txBox="1"/>
            <p:nvPr/>
          </p:nvSpPr>
          <p:spPr>
            <a:xfrm rot="19800000">
              <a:off x="3495699" y="1181968"/>
              <a:ext cx="630095" cy="447258"/>
            </a:xfrm>
            <a:prstGeom prst="rect">
              <a:avLst/>
            </a:prstGeom>
            <a:noFill/>
          </p:spPr>
          <p:txBody>
            <a:bodyPr>
              <a:spAutoFit/>
            </a:bodyPr>
            <a:lstStyle/>
            <a:p>
              <a:pPr>
                <a:lnSpc>
                  <a:spcPct val="80000"/>
                </a:lnSpc>
                <a:defRPr/>
              </a:pPr>
              <a:r>
                <a:rPr lang="en-US" sz="3200" b="1">
                  <a:ln w="12700">
                    <a:solidFill>
                      <a:prstClr val="white"/>
                    </a:solidFill>
                  </a:ln>
                  <a:solidFill>
                    <a:prstClr val="black"/>
                  </a:solidFill>
                  <a:cs typeface="Calibri" panose="020F0502020204030204" pitchFamily="34" charset="0"/>
                </a:rPr>
                <a:t>+2</a:t>
              </a:r>
            </a:p>
          </p:txBody>
        </p:sp>
        <p:sp>
          <p:nvSpPr>
            <p:cNvPr id="43" name="TextBox 42">
              <a:extLst/>
            </p:cNvPr>
            <p:cNvSpPr txBox="1"/>
            <p:nvPr/>
          </p:nvSpPr>
          <p:spPr>
            <a:xfrm rot="18891506">
              <a:off x="3130906" y="1546103"/>
              <a:ext cx="549284" cy="45624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p>
          </p:txBody>
        </p:sp>
        <p:sp>
          <p:nvSpPr>
            <p:cNvPr id="46095" name="TextBox 14"/>
            <p:cNvSpPr txBox="1">
              <a:spLocks noChangeArrowheads="1"/>
            </p:cNvSpPr>
            <p:nvPr/>
          </p:nvSpPr>
          <p:spPr bwMode="auto">
            <a:xfrm rot="1886544">
              <a:off x="2333525" y="2249096"/>
              <a:ext cx="1892666" cy="31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latin typeface="Arial" panose="020B0604020202020204" pitchFamily="34" charset="0"/>
                </a:rPr>
                <a:t>MẤT LƯỢT</a:t>
              </a:r>
            </a:p>
          </p:txBody>
        </p:sp>
        <p:sp>
          <p:nvSpPr>
            <p:cNvPr id="45" name="TextBox 44">
              <a:extLst/>
            </p:cNvPr>
            <p:cNvSpPr txBox="1"/>
            <p:nvPr/>
          </p:nvSpPr>
          <p:spPr>
            <a:xfrm rot="16974449">
              <a:off x="2492066" y="2522511"/>
              <a:ext cx="618050"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6" name="TextBox 45">
              <a:extLst/>
            </p:cNvPr>
            <p:cNvSpPr txBox="1"/>
            <p:nvPr/>
          </p:nvSpPr>
          <p:spPr>
            <a:xfrm rot="16200000">
              <a:off x="2400361" y="3108928"/>
              <a:ext cx="602402"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7" name="TextBox 46">
              <a:extLst/>
            </p:cNvPr>
            <p:cNvSpPr txBox="1"/>
            <p:nvPr/>
          </p:nvSpPr>
          <p:spPr>
            <a:xfrm rot="5400000">
              <a:off x="6932167" y="3171433"/>
              <a:ext cx="574996"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48" name="TextBox 47">
              <a:extLst/>
            </p:cNvPr>
            <p:cNvSpPr txBox="1"/>
            <p:nvPr/>
          </p:nvSpPr>
          <p:spPr>
            <a:xfrm rot="20751571" flipV="1">
              <a:off x="5263330" y="5341255"/>
              <a:ext cx="604813"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+3</a:t>
              </a:r>
              <a:endParaRPr lang="en-US" sz="3200" b="1" dirty="0">
                <a:ln w="12700">
                  <a:solidFill>
                    <a:prstClr val="white"/>
                  </a:solidFill>
                </a:ln>
                <a:solidFill>
                  <a:prstClr val="black"/>
                </a:solidFill>
                <a:cs typeface="Calibri" panose="020F0502020204030204" pitchFamily="34" charset="0"/>
              </a:endParaRPr>
            </a:p>
          </p:txBody>
        </p:sp>
        <p:sp>
          <p:nvSpPr>
            <p:cNvPr id="49" name="TextBox 48">
              <a:extLst/>
            </p:cNvPr>
            <p:cNvSpPr txBox="1"/>
            <p:nvPr/>
          </p:nvSpPr>
          <p:spPr>
            <a:xfrm rot="18910803" flipV="1">
              <a:off x="6357072" y="4853340"/>
              <a:ext cx="551378"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50" name="TextBox 49">
              <a:extLst/>
            </p:cNvPr>
            <p:cNvSpPr txBox="1"/>
            <p:nvPr/>
          </p:nvSpPr>
          <p:spPr>
            <a:xfrm rot="18067003" flipV="1">
              <a:off x="6527307" y="4339674"/>
              <a:ext cx="689506"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1" name="TextBox 50">
              <a:extLst/>
            </p:cNvPr>
            <p:cNvSpPr txBox="1"/>
            <p:nvPr/>
          </p:nvSpPr>
          <p:spPr>
            <a:xfrm flipV="1">
              <a:off x="4607423" y="5419090"/>
              <a:ext cx="598173"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2" name="TextBox 51">
              <a:extLst/>
            </p:cNvPr>
            <p:cNvSpPr txBox="1"/>
            <p:nvPr/>
          </p:nvSpPr>
          <p:spPr>
            <a:xfrm rot="980006" flipV="1">
              <a:off x="4044757" y="5285145"/>
              <a:ext cx="63634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3" name="TextBox 52">
              <a:extLst/>
            </p:cNvPr>
            <p:cNvSpPr txBox="1"/>
            <p:nvPr/>
          </p:nvSpPr>
          <p:spPr>
            <a:xfrm rot="1823155" flipV="1">
              <a:off x="3492922" y="5027584"/>
              <a:ext cx="649507" cy="447258"/>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+2</a:t>
              </a:r>
              <a:endParaRPr lang="en-US" sz="3200" b="1" dirty="0">
                <a:ln w="12700">
                  <a:solidFill>
                    <a:prstClr val="white"/>
                  </a:solidFill>
                </a:ln>
                <a:solidFill>
                  <a:prstClr val="black"/>
                </a:solidFill>
                <a:cs typeface="Calibri" panose="020F0502020204030204" pitchFamily="34" charset="0"/>
              </a:endParaRPr>
            </a:p>
          </p:txBody>
        </p:sp>
        <p:sp>
          <p:nvSpPr>
            <p:cNvPr id="54" name="TextBox 53">
              <a:extLst/>
            </p:cNvPr>
            <p:cNvSpPr txBox="1"/>
            <p:nvPr/>
          </p:nvSpPr>
          <p:spPr>
            <a:xfrm rot="3694393" flipV="1">
              <a:off x="2679835" y="4217324"/>
              <a:ext cx="633102"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55" name="TextBox 54">
              <a:extLst/>
            </p:cNvPr>
            <p:cNvSpPr txBox="1"/>
            <p:nvPr/>
          </p:nvSpPr>
          <p:spPr>
            <a:xfrm rot="4625551" flipV="1">
              <a:off x="2531107" y="3734985"/>
              <a:ext cx="561283" cy="447160"/>
            </a:xfrm>
            <a:prstGeom prst="rect">
              <a:avLst/>
            </a:prstGeom>
            <a:noFill/>
          </p:spPr>
          <p:txBody>
            <a:bodyPr>
              <a:spAutoFit/>
            </a:bodyPr>
            <a:lstStyle/>
            <a:p>
              <a:pPr algn="ctr">
                <a:lnSpc>
                  <a:spcPct val="80000"/>
                </a:lnSpc>
                <a:defRPr/>
              </a:pPr>
              <a:r>
                <a:rPr lang="en-US" sz="3200" b="1">
                  <a:ln w="12700">
                    <a:solidFill>
                      <a:prstClr val="white"/>
                    </a:solidFill>
                  </a:ln>
                  <a:solidFill>
                    <a:prstClr val="black"/>
                  </a:solidFill>
                  <a:cs typeface="Calibri" panose="020F0502020204030204" pitchFamily="34" charset="0"/>
                </a:rPr>
                <a:t>+1</a:t>
              </a:r>
              <a:endParaRPr lang="en-US" sz="3200" b="1" dirty="0">
                <a:ln w="12700">
                  <a:solidFill>
                    <a:prstClr val="white"/>
                  </a:solidFill>
                </a:ln>
                <a:solidFill>
                  <a:prstClr val="black"/>
                </a:solidFill>
                <a:cs typeface="Calibri" panose="020F0502020204030204" pitchFamily="34" charset="0"/>
              </a:endParaRPr>
            </a:p>
          </p:txBody>
        </p:sp>
        <p:sp>
          <p:nvSpPr>
            <p:cNvPr id="46107" name="TextBox 26"/>
            <p:cNvSpPr txBox="1">
              <a:spLocks noChangeArrowheads="1"/>
            </p:cNvSpPr>
            <p:nvPr/>
          </p:nvSpPr>
          <p:spPr bwMode="auto">
            <a:xfrm rot="-2727051">
              <a:off x="2724874" y="4565556"/>
              <a:ext cx="1874077" cy="31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cs typeface="Calibri" panose="020F0502020204030204" pitchFamily="34" charset="0"/>
                </a:rPr>
                <a:t>MAY MẮN</a:t>
              </a:r>
            </a:p>
          </p:txBody>
        </p:sp>
        <p:sp>
          <p:nvSpPr>
            <p:cNvPr id="46108" name="TextBox 27"/>
            <p:cNvSpPr txBox="1">
              <a:spLocks noChangeArrowheads="1"/>
            </p:cNvSpPr>
            <p:nvPr/>
          </p:nvSpPr>
          <p:spPr bwMode="auto">
            <a:xfrm rot="-1086762">
              <a:off x="4102665" y="949735"/>
              <a:ext cx="575981" cy="4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800">
                  <a:latin typeface="Times New Roman" panose="02020603050405020304" pitchFamily="18" charset="0"/>
                  <a:cs typeface="Times New Roman" panose="02020603050405020304" pitchFamily="18" charset="0"/>
                </a:rPr>
                <a:t>+1</a:t>
              </a:r>
            </a:p>
          </p:txBody>
        </p:sp>
        <p:sp>
          <p:nvSpPr>
            <p:cNvPr id="46109" name="TextBox 28"/>
            <p:cNvSpPr txBox="1">
              <a:spLocks noChangeArrowheads="1"/>
            </p:cNvSpPr>
            <p:nvPr/>
          </p:nvSpPr>
          <p:spPr bwMode="auto">
            <a:xfrm rot="-7150548">
              <a:off x="4978176" y="4891072"/>
              <a:ext cx="1892666" cy="31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000" b="1">
                  <a:solidFill>
                    <a:srgbClr val="FFFFFF"/>
                  </a:solidFill>
                  <a:cs typeface="Calibri" panose="020F0502020204030204" pitchFamily="34" charset="0"/>
                </a:rPr>
                <a:t>MẤT </a:t>
              </a:r>
              <a:r>
                <a:rPr lang="vi-VN" altLang="en-US" sz="2000" b="1">
                  <a:solidFill>
                    <a:srgbClr val="FFFFFF"/>
                  </a:solidFill>
                  <a:latin typeface="Arial" panose="020B0604020202020204" pitchFamily="34" charset="0"/>
                  <a:cs typeface="Calibri" panose="020F0502020204030204" pitchFamily="34" charset="0"/>
                </a:rPr>
                <a:t>LƯỢT</a:t>
              </a:r>
              <a:endParaRPr lang="en-US" altLang="en-US" sz="2000" b="1">
                <a:solidFill>
                  <a:srgbClr val="FFFFFF"/>
                </a:solidFill>
                <a:cs typeface="Calibri" panose="020F0502020204030204" pitchFamily="34" charset="0"/>
              </a:endParaRPr>
            </a:p>
          </p:txBody>
        </p:sp>
        <p:sp>
          <p:nvSpPr>
            <p:cNvPr id="46110" name="TextBox 29"/>
            <p:cNvSpPr txBox="1">
              <a:spLocks noChangeArrowheads="1"/>
            </p:cNvSpPr>
            <p:nvPr/>
          </p:nvSpPr>
          <p:spPr bwMode="auto">
            <a:xfrm rot="6095870">
              <a:off x="6818540" y="3769304"/>
              <a:ext cx="689704" cy="45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3200">
                  <a:latin typeface="Arial" panose="020B0604020202020204" pitchFamily="34" charset="0"/>
                  <a:cs typeface="Calibri" panose="020F0502020204030204" pitchFamily="34" charset="0"/>
                </a:rPr>
                <a:t>+1</a:t>
              </a:r>
              <a:endParaRPr lang="en-US" altLang="en-US" sz="3200">
                <a:cs typeface="Calibri" panose="020F0502020204030204" pitchFamily="34" charset="0"/>
              </a:endParaRPr>
            </a:p>
          </p:txBody>
        </p:sp>
        <p:sp>
          <p:nvSpPr>
            <p:cNvPr id="46111" name="TextBox 30"/>
            <p:cNvSpPr txBox="1">
              <a:spLocks noChangeArrowheads="1"/>
            </p:cNvSpPr>
            <p:nvPr/>
          </p:nvSpPr>
          <p:spPr bwMode="auto">
            <a:xfrm rot="2551068">
              <a:off x="6293514" y="1585471"/>
              <a:ext cx="701656" cy="4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2800">
                  <a:solidFill>
                    <a:srgbClr val="0D0D0D"/>
                  </a:solidFill>
                  <a:latin typeface="Times New Roman" panose="02020603050405020304" pitchFamily="18" charset="0"/>
                  <a:cs typeface="Times New Roman" panose="02020603050405020304" pitchFamily="18" charset="0"/>
                </a:rPr>
                <a:t>+1</a:t>
              </a:r>
            </a:p>
          </p:txBody>
        </p:sp>
      </p:grpSp>
      <p:grpSp>
        <p:nvGrpSpPr>
          <p:cNvPr id="46083" name="Group 32"/>
          <p:cNvGrpSpPr>
            <a:grpSpLocks/>
          </p:cNvGrpSpPr>
          <p:nvPr/>
        </p:nvGrpSpPr>
        <p:grpSpPr bwMode="auto">
          <a:xfrm>
            <a:off x="8742364" y="4951413"/>
            <a:ext cx="1804987" cy="939800"/>
            <a:chOff x="7239000" y="4953000"/>
            <a:chExt cx="1804793" cy="938784"/>
          </a:xfrm>
        </p:grpSpPr>
        <p:sp>
          <p:nvSpPr>
            <p:cNvPr id="46085" name="AutoShape 5"/>
            <p:cNvSpPr>
              <a:spLocks noChangeArrowheads="1"/>
            </p:cNvSpPr>
            <p:nvPr/>
          </p:nvSpPr>
          <p:spPr bwMode="auto">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46086" name="AutoShape 5"/>
            <p:cNvSpPr>
              <a:spLocks noChangeArrowheads="1"/>
            </p:cNvSpPr>
            <p:nvPr/>
          </p:nvSpPr>
          <p:spPr bwMode="auto">
            <a:xfrm rot="-3627415" flipH="1" flipV="1">
              <a:off x="8332593" y="5180584"/>
              <a:ext cx="457200" cy="965200"/>
            </a:xfrm>
            <a:prstGeom prst="flowChartExtract">
              <a:avLst/>
            </a:prstGeom>
            <a:solidFill>
              <a:schemeClr val="accent1">
                <a:alpha val="0"/>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000000"/>
                </a:solidFill>
                <a:latin typeface="Arial" panose="020B0604020202020204" pitchFamily="34" charset="0"/>
              </a:endParaRPr>
            </a:p>
          </p:txBody>
        </p:sp>
      </p:grpSp>
      <p:sp>
        <p:nvSpPr>
          <p:cNvPr id="46084" name="TextBox 35"/>
          <p:cNvSpPr txBox="1">
            <a:spLocks noChangeArrowheads="1"/>
          </p:cNvSpPr>
          <p:nvPr/>
        </p:nvSpPr>
        <p:spPr bwMode="auto">
          <a:xfrm>
            <a:off x="4992689" y="3192463"/>
            <a:ext cx="200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000000"/>
                </a:solidFill>
                <a:latin typeface="Times New Roman" panose="02020603050405020304" pitchFamily="18" charset="0"/>
                <a:cs typeface="Times New Roman" panose="02020603050405020304" pitchFamily="18" charset="0"/>
              </a:rPr>
              <a:t>CÂU 4</a:t>
            </a:r>
          </a:p>
        </p:txBody>
      </p:sp>
    </p:spTree>
    <p:extLst>
      <p:ext uri="{BB962C8B-B14F-4D97-AF65-F5344CB8AC3E}">
        <p14:creationId xmlns:p14="http://schemas.microsoft.com/office/powerpoint/2010/main" val="2467771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155825" y="2144714"/>
            <a:ext cx="7886700" cy="657225"/>
          </a:xfrm>
        </p:spPr>
        <p:txBody>
          <a:bodyPr>
            <a:normAutofit fontScale="90000"/>
          </a:bodyPr>
          <a:lstStyle/>
          <a:p>
            <a:pPr algn="ctr" eaLnBrk="1" hangingPunct="1"/>
            <a:r>
              <a:rPr lang="en-US" altLang="en-US" b="1" smtClean="0">
                <a:latin typeface="Arial" panose="020B0604020202020204" pitchFamily="34" charset="0"/>
                <a:cs typeface="Arial" panose="020B0604020202020204" pitchFamily="34" charset="0"/>
              </a:rPr>
              <a:t>Câu 4</a:t>
            </a:r>
          </a:p>
        </p:txBody>
      </p:sp>
      <p:sp>
        <p:nvSpPr>
          <p:cNvPr id="6" name="Rounded Rectangle 5"/>
          <p:cNvSpPr/>
          <p:nvPr/>
        </p:nvSpPr>
        <p:spPr>
          <a:xfrm>
            <a:off x="2239964" y="2801939"/>
            <a:ext cx="7616825" cy="97313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a:defRPr/>
            </a:pPr>
            <a:r>
              <a:rPr lang="en-US" sz="2100" b="1">
                <a:solidFill>
                  <a:prstClr val="black"/>
                </a:solidFill>
                <a:latin typeface="Arial" panose="020B0604020202020204" pitchFamily="34" charset="0"/>
                <a:cs typeface="Arial" panose="020B0604020202020204" pitchFamily="34" charset="0"/>
              </a:rPr>
              <a:t>Đây là loại cây trồng thuộc họ hồ tiêu, vừa được dùng trong nấu ăn lại còn dùng làm thuốc, nhìn bên ngoài gần giống lá trầu không?</a:t>
            </a:r>
            <a:endParaRPr lang="vi-VN" sz="2100" b="1" dirty="0">
              <a:solidFill>
                <a:prstClr val="black"/>
              </a:solidFill>
              <a:cs typeface="Arial" pitchFamily="34" charset="0"/>
            </a:endParaRPr>
          </a:p>
        </p:txBody>
      </p:sp>
      <p:graphicFrame>
        <p:nvGraphicFramePr>
          <p:cNvPr id="19" name="Table 18"/>
          <p:cNvGraphicFramePr>
            <a:graphicFrameLocks noGrp="1"/>
          </p:cNvGraphicFramePr>
          <p:nvPr/>
        </p:nvGraphicFramePr>
        <p:xfrm>
          <a:off x="4635500" y="4167188"/>
          <a:ext cx="3048000" cy="5461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tblGrid>
              <a:tr h="546100">
                <a:tc>
                  <a:txBody>
                    <a:bodyPr/>
                    <a:lstStyle/>
                    <a:p>
                      <a:endParaRPr lang="en-US" sz="1400" dirty="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extLst>
                  <a:ext uri="{0D108BD9-81ED-4DB2-BD59-A6C34878D82A}">
                    <a16:rowId xmlns:a16="http://schemas.microsoft.com/office/drawing/2014/main" xmlns="" val="10000"/>
                  </a:ext>
                </a:extLst>
              </a:tr>
            </a:tbl>
          </a:graphicData>
        </a:graphic>
      </p:graphicFrame>
      <p:sp>
        <p:nvSpPr>
          <p:cNvPr id="20" name="TextBox 19"/>
          <p:cNvSpPr txBox="1">
            <a:spLocks noChangeArrowheads="1"/>
          </p:cNvSpPr>
          <p:nvPr/>
        </p:nvSpPr>
        <p:spPr bwMode="auto">
          <a:xfrm>
            <a:off x="4640264" y="421163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L</a:t>
            </a:r>
          </a:p>
        </p:txBody>
      </p:sp>
      <p:sp>
        <p:nvSpPr>
          <p:cNvPr id="21" name="TextBox 20"/>
          <p:cNvSpPr txBox="1">
            <a:spLocks noChangeArrowheads="1"/>
          </p:cNvSpPr>
          <p:nvPr/>
        </p:nvSpPr>
        <p:spPr bwMode="auto">
          <a:xfrm>
            <a:off x="5254625" y="4211638"/>
            <a:ext cx="59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Á</a:t>
            </a:r>
          </a:p>
        </p:txBody>
      </p:sp>
      <p:sp>
        <p:nvSpPr>
          <p:cNvPr id="22" name="TextBox 21"/>
          <p:cNvSpPr txBox="1">
            <a:spLocks noChangeArrowheads="1"/>
          </p:cNvSpPr>
          <p:nvPr/>
        </p:nvSpPr>
        <p:spPr bwMode="auto">
          <a:xfrm>
            <a:off x="5846763" y="4211638"/>
            <a:ext cx="595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L</a:t>
            </a:r>
          </a:p>
        </p:txBody>
      </p:sp>
      <p:sp>
        <p:nvSpPr>
          <p:cNvPr id="23" name="TextBox 22"/>
          <p:cNvSpPr txBox="1">
            <a:spLocks noChangeArrowheads="1"/>
          </p:cNvSpPr>
          <p:nvPr/>
        </p:nvSpPr>
        <p:spPr bwMode="auto">
          <a:xfrm>
            <a:off x="6461126" y="4211638"/>
            <a:ext cx="59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Ố</a:t>
            </a:r>
          </a:p>
        </p:txBody>
      </p:sp>
      <p:sp>
        <p:nvSpPr>
          <p:cNvPr id="25" name="TextBox 24"/>
          <p:cNvSpPr txBox="1">
            <a:spLocks noChangeArrowheads="1"/>
          </p:cNvSpPr>
          <p:nvPr/>
        </p:nvSpPr>
        <p:spPr bwMode="auto">
          <a:xfrm>
            <a:off x="7088189" y="4219576"/>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00"/>
                </a:solidFill>
              </a:rPr>
              <a:t>T</a:t>
            </a:r>
          </a:p>
        </p:txBody>
      </p:sp>
      <p:sp>
        <p:nvSpPr>
          <p:cNvPr id="17" name="Rectangle 21">
            <a:hlinkClick r:id="" action="ppaction://noaction">
              <a:snd r:embed="rId5" name="doan chinh xac.wav"/>
            </a:hlinkClick>
          </p:cNvPr>
          <p:cNvSpPr>
            <a:spLocks noChangeArrowheads="1"/>
          </p:cNvSpPr>
          <p:nvPr/>
        </p:nvSpPr>
        <p:spPr bwMode="auto">
          <a:xfrm>
            <a:off x="9031836" y="5133672"/>
            <a:ext cx="1082528" cy="472965"/>
          </a:xfrm>
          <a:prstGeom prst="flowChartProcess">
            <a:avLst/>
          </a:prstGeom>
          <a:solidFill>
            <a:srgbClr val="FF531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defTabSz="685800">
              <a:defRPr/>
            </a:pPr>
            <a:r>
              <a:rPr lang="en-US" altLang="en-US" b="1" dirty="0" err="1">
                <a:solidFill>
                  <a:prstClr val="black"/>
                </a:solidFill>
              </a:rPr>
              <a:t>Đáp</a:t>
            </a:r>
            <a:r>
              <a:rPr lang="en-US" altLang="en-US" b="1" dirty="0">
                <a:solidFill>
                  <a:prstClr val="black"/>
                </a:solidFill>
              </a:rPr>
              <a:t> </a:t>
            </a:r>
            <a:r>
              <a:rPr lang="en-US" altLang="en-US" b="1" dirty="0" err="1">
                <a:solidFill>
                  <a:prstClr val="black"/>
                </a:solidFill>
              </a:rPr>
              <a:t>án</a:t>
            </a:r>
            <a:endParaRPr lang="en-US" altLang="en-US" b="1" dirty="0">
              <a:solidFill>
                <a:prstClr val="black"/>
              </a:solidFill>
            </a:endParaRPr>
          </a:p>
        </p:txBody>
      </p:sp>
      <p:sp>
        <p:nvSpPr>
          <p:cNvPr id="15" name="Oval 38"/>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FF3300"/>
                </a:solidFill>
              </a:rPr>
              <a:t>00</a:t>
            </a:r>
          </a:p>
        </p:txBody>
      </p:sp>
      <p:sp>
        <p:nvSpPr>
          <p:cNvPr id="16" name="Oval 37"/>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01</a:t>
            </a:r>
          </a:p>
        </p:txBody>
      </p:sp>
      <p:sp>
        <p:nvSpPr>
          <p:cNvPr id="18" name="Oval 36"/>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02</a:t>
            </a:r>
          </a:p>
        </p:txBody>
      </p:sp>
      <p:sp>
        <p:nvSpPr>
          <p:cNvPr id="24" name="Oval 35"/>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03</a:t>
            </a:r>
          </a:p>
        </p:txBody>
      </p:sp>
      <p:sp>
        <p:nvSpPr>
          <p:cNvPr id="30" name="Oval 34"/>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04</a:t>
            </a:r>
          </a:p>
        </p:txBody>
      </p:sp>
      <p:sp>
        <p:nvSpPr>
          <p:cNvPr id="31" name="Oval 33"/>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05</a:t>
            </a:r>
          </a:p>
        </p:txBody>
      </p:sp>
      <p:sp>
        <p:nvSpPr>
          <p:cNvPr id="32" name="Oval 32"/>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06</a:t>
            </a:r>
          </a:p>
        </p:txBody>
      </p:sp>
      <p:sp>
        <p:nvSpPr>
          <p:cNvPr id="33" name="Oval 31"/>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07</a:t>
            </a:r>
          </a:p>
        </p:txBody>
      </p:sp>
      <p:sp>
        <p:nvSpPr>
          <p:cNvPr id="34" name="Oval 30"/>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08</a:t>
            </a:r>
          </a:p>
        </p:txBody>
      </p:sp>
      <p:sp>
        <p:nvSpPr>
          <p:cNvPr id="35" name="Oval 29"/>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09</a:t>
            </a:r>
          </a:p>
        </p:txBody>
      </p:sp>
      <p:sp>
        <p:nvSpPr>
          <p:cNvPr id="36" name="Oval 28"/>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10</a:t>
            </a:r>
          </a:p>
        </p:txBody>
      </p:sp>
      <p:sp>
        <p:nvSpPr>
          <p:cNvPr id="37" name="Oval 27"/>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11</a:t>
            </a:r>
          </a:p>
        </p:txBody>
      </p:sp>
      <p:sp>
        <p:nvSpPr>
          <p:cNvPr id="38" name="Oval 26"/>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12</a:t>
            </a:r>
          </a:p>
        </p:txBody>
      </p:sp>
      <p:sp>
        <p:nvSpPr>
          <p:cNvPr id="39" name="Oval 25"/>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13</a:t>
            </a:r>
          </a:p>
        </p:txBody>
      </p:sp>
      <p:sp>
        <p:nvSpPr>
          <p:cNvPr id="40" name="Oval 24"/>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14</a:t>
            </a:r>
          </a:p>
        </p:txBody>
      </p:sp>
      <p:sp>
        <p:nvSpPr>
          <p:cNvPr id="41" name="Oval 19"/>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15</a:t>
            </a:r>
          </a:p>
        </p:txBody>
      </p:sp>
      <p:sp>
        <p:nvSpPr>
          <p:cNvPr id="42" name="Oval 18"/>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16</a:t>
            </a:r>
          </a:p>
        </p:txBody>
      </p:sp>
      <p:sp>
        <p:nvSpPr>
          <p:cNvPr id="43" name="Oval 17"/>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17</a:t>
            </a:r>
          </a:p>
        </p:txBody>
      </p:sp>
      <p:sp>
        <p:nvSpPr>
          <p:cNvPr id="44" name="Oval 16"/>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18</a:t>
            </a:r>
          </a:p>
        </p:txBody>
      </p:sp>
      <p:sp>
        <p:nvSpPr>
          <p:cNvPr id="45" name="Oval 15"/>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19</a:t>
            </a:r>
          </a:p>
        </p:txBody>
      </p:sp>
      <p:sp>
        <p:nvSpPr>
          <p:cNvPr id="46" name="Oval 14"/>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20</a:t>
            </a:r>
          </a:p>
        </p:txBody>
      </p:sp>
      <p:sp>
        <p:nvSpPr>
          <p:cNvPr id="47" name="Oval 13"/>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21</a:t>
            </a:r>
          </a:p>
        </p:txBody>
      </p:sp>
      <p:sp>
        <p:nvSpPr>
          <p:cNvPr id="48" name="Oval 12"/>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22</a:t>
            </a:r>
          </a:p>
        </p:txBody>
      </p:sp>
      <p:sp>
        <p:nvSpPr>
          <p:cNvPr id="49" name="Oval 11"/>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23</a:t>
            </a:r>
          </a:p>
        </p:txBody>
      </p:sp>
      <p:sp>
        <p:nvSpPr>
          <p:cNvPr id="50" name="Oval 10"/>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24</a:t>
            </a:r>
          </a:p>
        </p:txBody>
      </p:sp>
      <p:sp>
        <p:nvSpPr>
          <p:cNvPr id="51" name="Oval 9"/>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25</a:t>
            </a:r>
          </a:p>
        </p:txBody>
      </p:sp>
      <p:sp>
        <p:nvSpPr>
          <p:cNvPr id="52" name="Oval 8"/>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26</a:t>
            </a:r>
          </a:p>
        </p:txBody>
      </p:sp>
      <p:sp>
        <p:nvSpPr>
          <p:cNvPr id="53" name="Oval 7"/>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27</a:t>
            </a:r>
          </a:p>
        </p:txBody>
      </p:sp>
      <p:sp>
        <p:nvSpPr>
          <p:cNvPr id="54" name="Oval 6"/>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28</a:t>
            </a:r>
          </a:p>
        </p:txBody>
      </p:sp>
      <p:sp>
        <p:nvSpPr>
          <p:cNvPr id="55" name="Oval 5"/>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a:solidFill>
                  <a:srgbClr val="0000FF"/>
                </a:solidFill>
              </a:rPr>
              <a:t>29</a:t>
            </a:r>
          </a:p>
        </p:txBody>
      </p:sp>
      <p:sp>
        <p:nvSpPr>
          <p:cNvPr id="56" name="Oval 4"/>
          <p:cNvSpPr>
            <a:spLocks noChangeArrowheads="1"/>
          </p:cNvSpPr>
          <p:nvPr/>
        </p:nvSpPr>
        <p:spPr bwMode="auto">
          <a:xfrm>
            <a:off x="9312276" y="1287464"/>
            <a:ext cx="942975" cy="928687"/>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a:defRPr/>
            </a:pPr>
            <a:r>
              <a:rPr lang="en-US" altLang="en-US" sz="6000" b="1" kern="0" dirty="0">
                <a:solidFill>
                  <a:srgbClr val="0000FF"/>
                </a:solidFill>
              </a:rPr>
              <a:t>30</a:t>
            </a:r>
          </a:p>
        </p:txBody>
      </p:sp>
    </p:spTree>
    <p:extLst>
      <p:ext uri="{BB962C8B-B14F-4D97-AF65-F5344CB8AC3E}">
        <p14:creationId xmlns:p14="http://schemas.microsoft.com/office/powerpoint/2010/main" val="2198175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grpId="0" nodeType="clickEffect">
                                  <p:stCondLst>
                                    <p:cond delay="0"/>
                                  </p:stCondLst>
                                  <p:childTnLst>
                                    <p:animEffect transition="out" filter="wheel(1)">
                                      <p:cBhvr>
                                        <p:cTn id="6" dur="1000"/>
                                        <p:tgtEl>
                                          <p:spTgt spid="56"/>
                                        </p:tgtEl>
                                      </p:cBhvr>
                                    </p:animEffect>
                                    <p:set>
                                      <p:cBhvr>
                                        <p:cTn id="7"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nodeType="afterGroup">
                            <p:stCondLst>
                              <p:cond delay="1000"/>
                            </p:stCondLst>
                            <p:childTnLst>
                              <p:par>
                                <p:cTn id="9" presetID="21" presetClass="exit" presetSubtype="1" fill="hold" grpId="0" nodeType="afterEffect">
                                  <p:stCondLst>
                                    <p:cond delay="0"/>
                                  </p:stCondLst>
                                  <p:childTnLst>
                                    <p:animEffect transition="out" filter="wheel(1)">
                                      <p:cBhvr>
                                        <p:cTn id="10" dur="1000"/>
                                        <p:tgtEl>
                                          <p:spTgt spid="55"/>
                                        </p:tgtEl>
                                      </p:cBhvr>
                                    </p:animEffect>
                                    <p:set>
                                      <p:cBhvr>
                                        <p:cTn id="11"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nodeType="afterGroup">
                            <p:stCondLst>
                              <p:cond delay="2000"/>
                            </p:stCondLst>
                            <p:childTnLst>
                              <p:par>
                                <p:cTn id="13" presetID="21" presetClass="exit" presetSubtype="1" fill="hold" grpId="0" nodeType="afterEffect">
                                  <p:stCondLst>
                                    <p:cond delay="0"/>
                                  </p:stCondLst>
                                  <p:childTnLst>
                                    <p:animEffect transition="out" filter="wheel(1)">
                                      <p:cBhvr>
                                        <p:cTn id="14" dur="1000"/>
                                        <p:tgtEl>
                                          <p:spTgt spid="54"/>
                                        </p:tgtEl>
                                      </p:cBhvr>
                                    </p:animEffect>
                                    <p:set>
                                      <p:cBhvr>
                                        <p:cTn id="15"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nodeType="afterGroup">
                            <p:stCondLst>
                              <p:cond delay="3000"/>
                            </p:stCondLst>
                            <p:childTnLst>
                              <p:par>
                                <p:cTn id="17" presetID="21" presetClass="exit" presetSubtype="1" fill="hold" grpId="0" nodeType="afterEffect">
                                  <p:stCondLst>
                                    <p:cond delay="0"/>
                                  </p:stCondLst>
                                  <p:childTnLst>
                                    <p:animEffect transition="out" filter="wheel(1)">
                                      <p:cBhvr>
                                        <p:cTn id="18" dur="1000"/>
                                        <p:tgtEl>
                                          <p:spTgt spid="53"/>
                                        </p:tgtEl>
                                      </p:cBhvr>
                                    </p:animEffect>
                                    <p:set>
                                      <p:cBhvr>
                                        <p:cTn id="19"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nodeType="afterGroup">
                            <p:stCondLst>
                              <p:cond delay="4000"/>
                            </p:stCondLst>
                            <p:childTnLst>
                              <p:par>
                                <p:cTn id="21" presetID="21" presetClass="exit" presetSubtype="1" fill="hold" grpId="0" nodeType="afterEffect">
                                  <p:stCondLst>
                                    <p:cond delay="0"/>
                                  </p:stCondLst>
                                  <p:childTnLst>
                                    <p:animEffect transition="out" filter="wheel(1)">
                                      <p:cBhvr>
                                        <p:cTn id="22" dur="1000"/>
                                        <p:tgtEl>
                                          <p:spTgt spid="52"/>
                                        </p:tgtEl>
                                      </p:cBhvr>
                                    </p:animEffect>
                                    <p:set>
                                      <p:cBhvr>
                                        <p:cTn id="23"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nodeType="afterGroup">
                            <p:stCondLst>
                              <p:cond delay="5000"/>
                            </p:stCondLst>
                            <p:childTnLst>
                              <p:par>
                                <p:cTn id="25" presetID="21" presetClass="exit" presetSubtype="1" fill="hold" grpId="0" nodeType="afterEffect">
                                  <p:stCondLst>
                                    <p:cond delay="0"/>
                                  </p:stCondLst>
                                  <p:childTnLst>
                                    <p:animEffect transition="out" filter="wheel(1)">
                                      <p:cBhvr>
                                        <p:cTn id="26" dur="1000"/>
                                        <p:tgtEl>
                                          <p:spTgt spid="51"/>
                                        </p:tgtEl>
                                      </p:cBhvr>
                                    </p:animEffect>
                                    <p:set>
                                      <p:cBhvr>
                                        <p:cTn id="27"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nodeType="afterGroup">
                            <p:stCondLst>
                              <p:cond delay="6000"/>
                            </p:stCondLst>
                            <p:childTnLst>
                              <p:par>
                                <p:cTn id="29" presetID="21" presetClass="exit" presetSubtype="1" fill="hold" grpId="0" nodeType="afterEffect">
                                  <p:stCondLst>
                                    <p:cond delay="0"/>
                                  </p:stCondLst>
                                  <p:childTnLst>
                                    <p:animEffect transition="out" filter="wheel(1)">
                                      <p:cBhvr>
                                        <p:cTn id="30" dur="1000"/>
                                        <p:tgtEl>
                                          <p:spTgt spid="50"/>
                                        </p:tgtEl>
                                      </p:cBhvr>
                                    </p:animEffect>
                                    <p:set>
                                      <p:cBhvr>
                                        <p:cTn id="31"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nodeType="afterGroup">
                            <p:stCondLst>
                              <p:cond delay="7000"/>
                            </p:stCondLst>
                            <p:childTnLst>
                              <p:par>
                                <p:cTn id="33" presetID="21" presetClass="exit" presetSubtype="1" fill="hold" grpId="0" nodeType="afterEffect">
                                  <p:stCondLst>
                                    <p:cond delay="0"/>
                                  </p:stCondLst>
                                  <p:childTnLst>
                                    <p:animEffect transition="out" filter="wheel(1)">
                                      <p:cBhvr>
                                        <p:cTn id="34" dur="1000"/>
                                        <p:tgtEl>
                                          <p:spTgt spid="49"/>
                                        </p:tgtEl>
                                      </p:cBhvr>
                                    </p:animEffect>
                                    <p:set>
                                      <p:cBhvr>
                                        <p:cTn id="35"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nodeType="afterGroup">
                            <p:stCondLst>
                              <p:cond delay="8000"/>
                            </p:stCondLst>
                            <p:childTnLst>
                              <p:par>
                                <p:cTn id="37" presetID="21" presetClass="exit" presetSubtype="1" fill="hold" grpId="0" nodeType="afterEffect">
                                  <p:stCondLst>
                                    <p:cond delay="0"/>
                                  </p:stCondLst>
                                  <p:childTnLst>
                                    <p:animEffect transition="out" filter="wheel(1)">
                                      <p:cBhvr>
                                        <p:cTn id="38" dur="1000"/>
                                        <p:tgtEl>
                                          <p:spTgt spid="48"/>
                                        </p:tgtEl>
                                      </p:cBhvr>
                                    </p:animEffect>
                                    <p:set>
                                      <p:cBhvr>
                                        <p:cTn id="39"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nodeType="afterGroup">
                            <p:stCondLst>
                              <p:cond delay="9000"/>
                            </p:stCondLst>
                            <p:childTnLst>
                              <p:par>
                                <p:cTn id="41" presetID="21" presetClass="exit" presetSubtype="1" fill="hold" grpId="0" nodeType="afterEffect">
                                  <p:stCondLst>
                                    <p:cond delay="0"/>
                                  </p:stCondLst>
                                  <p:childTnLst>
                                    <p:animEffect transition="out" filter="wheel(1)">
                                      <p:cBhvr>
                                        <p:cTn id="42" dur="1000"/>
                                        <p:tgtEl>
                                          <p:spTgt spid="47"/>
                                        </p:tgtEl>
                                      </p:cBhvr>
                                    </p:animEffect>
                                    <p:set>
                                      <p:cBhvr>
                                        <p:cTn id="43"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nodeType="afterGroup">
                            <p:stCondLst>
                              <p:cond delay="10000"/>
                            </p:stCondLst>
                            <p:childTnLst>
                              <p:par>
                                <p:cTn id="45" presetID="21" presetClass="exit" presetSubtype="1" fill="hold" grpId="0" nodeType="afterEffect">
                                  <p:stCondLst>
                                    <p:cond delay="0"/>
                                  </p:stCondLst>
                                  <p:childTnLst>
                                    <p:animEffect transition="out" filter="wheel(1)">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nodeType="afterGroup">
                            <p:stCondLst>
                              <p:cond delay="11000"/>
                            </p:stCondLst>
                            <p:childTnLst>
                              <p:par>
                                <p:cTn id="49" presetID="21" presetClass="exit" presetSubtype="1" fill="hold" grpId="0" nodeType="afterEffect">
                                  <p:stCondLst>
                                    <p:cond delay="0"/>
                                  </p:stCondLst>
                                  <p:childTnLst>
                                    <p:animEffect transition="out" filter="wheel(1)">
                                      <p:cBhvr>
                                        <p:cTn id="50" dur="1000"/>
                                        <p:tgtEl>
                                          <p:spTgt spid="45"/>
                                        </p:tgtEl>
                                      </p:cBhvr>
                                    </p:animEffect>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nodeType="afterGroup">
                            <p:stCondLst>
                              <p:cond delay="12000"/>
                            </p:stCondLst>
                            <p:childTnLst>
                              <p:par>
                                <p:cTn id="53" presetID="21" presetClass="exit" presetSubtype="1" fill="hold" grpId="0" nodeType="afterEffect">
                                  <p:stCondLst>
                                    <p:cond delay="0"/>
                                  </p:stCondLst>
                                  <p:childTnLst>
                                    <p:animEffect transition="out" filter="wheel(1)">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nodeType="afterGroup">
                            <p:stCondLst>
                              <p:cond delay="13000"/>
                            </p:stCondLst>
                            <p:childTnLst>
                              <p:par>
                                <p:cTn id="57" presetID="21" presetClass="exit" presetSubtype="1" fill="hold" grpId="0" nodeType="afterEffect">
                                  <p:stCondLst>
                                    <p:cond delay="0"/>
                                  </p:stCondLst>
                                  <p:childTnLst>
                                    <p:animEffect transition="out" filter="wheel(1)">
                                      <p:cBhvr>
                                        <p:cTn id="58" dur="1000"/>
                                        <p:tgtEl>
                                          <p:spTgt spid="43"/>
                                        </p:tgtEl>
                                      </p:cBhvr>
                                    </p:animEffect>
                                    <p:set>
                                      <p:cBhvr>
                                        <p:cTn id="5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nodeType="afterGroup">
                            <p:stCondLst>
                              <p:cond delay="14000"/>
                            </p:stCondLst>
                            <p:childTnLst>
                              <p:par>
                                <p:cTn id="61" presetID="21" presetClass="exit" presetSubtype="1" fill="hold" grpId="0" nodeType="afterEffect">
                                  <p:stCondLst>
                                    <p:cond delay="0"/>
                                  </p:stCondLst>
                                  <p:childTnLst>
                                    <p:animEffect transition="out" filter="wheel(1)">
                                      <p:cBhvr>
                                        <p:cTn id="62" dur="1000"/>
                                        <p:tgtEl>
                                          <p:spTgt spid="42"/>
                                        </p:tgtEl>
                                      </p:cBhvr>
                                    </p:animEffect>
                                    <p:set>
                                      <p:cBhvr>
                                        <p:cTn id="6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nodeType="afterGroup">
                            <p:stCondLst>
                              <p:cond delay="15000"/>
                            </p:stCondLst>
                            <p:childTnLst>
                              <p:par>
                                <p:cTn id="65" presetID="21" presetClass="exit" presetSubtype="1" fill="hold" grpId="0" nodeType="afterEffect">
                                  <p:stCondLst>
                                    <p:cond delay="0"/>
                                  </p:stCondLst>
                                  <p:childTnLst>
                                    <p:animEffect transition="out" filter="wheel(1)">
                                      <p:cBhvr>
                                        <p:cTn id="66" dur="1000"/>
                                        <p:tgtEl>
                                          <p:spTgt spid="41"/>
                                        </p:tgtEl>
                                      </p:cBhvr>
                                    </p:animEffect>
                                    <p:set>
                                      <p:cBhvr>
                                        <p:cTn id="6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nodeType="afterGroup">
                            <p:stCondLst>
                              <p:cond delay="16000"/>
                            </p:stCondLst>
                            <p:childTnLst>
                              <p:par>
                                <p:cTn id="69" presetID="21" presetClass="exit" presetSubtype="1" fill="hold" grpId="0" nodeType="afterEffect">
                                  <p:stCondLst>
                                    <p:cond delay="0"/>
                                  </p:stCondLst>
                                  <p:childTnLst>
                                    <p:animEffect transition="out" filter="wheel(1)">
                                      <p:cBhvr>
                                        <p:cTn id="70" dur="1000"/>
                                        <p:tgtEl>
                                          <p:spTgt spid="40"/>
                                        </p:tgtEl>
                                      </p:cBhvr>
                                    </p:animEffect>
                                    <p:set>
                                      <p:cBhvr>
                                        <p:cTn id="7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nodeType="afterGroup">
                            <p:stCondLst>
                              <p:cond delay="17000"/>
                            </p:stCondLst>
                            <p:childTnLst>
                              <p:par>
                                <p:cTn id="73" presetID="21" presetClass="exit" presetSubtype="1" fill="hold" grpId="0" nodeType="afterEffect">
                                  <p:stCondLst>
                                    <p:cond delay="0"/>
                                  </p:stCondLst>
                                  <p:childTnLst>
                                    <p:animEffect transition="out" filter="wheel(1)">
                                      <p:cBhvr>
                                        <p:cTn id="74" dur="1000"/>
                                        <p:tgtEl>
                                          <p:spTgt spid="39"/>
                                        </p:tgtEl>
                                      </p:cBhvr>
                                    </p:animEffect>
                                    <p:set>
                                      <p:cBhvr>
                                        <p:cTn id="7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nodeType="afterGroup">
                            <p:stCondLst>
                              <p:cond delay="18000"/>
                            </p:stCondLst>
                            <p:childTnLst>
                              <p:par>
                                <p:cTn id="77" presetID="21" presetClass="exit" presetSubtype="1" fill="hold" grpId="0" nodeType="afterEffect">
                                  <p:stCondLst>
                                    <p:cond delay="0"/>
                                  </p:stCondLst>
                                  <p:childTnLst>
                                    <p:animEffect transition="out" filter="wheel(1)">
                                      <p:cBhvr>
                                        <p:cTn id="78" dur="1000"/>
                                        <p:tgtEl>
                                          <p:spTgt spid="38"/>
                                        </p:tgtEl>
                                      </p:cBhvr>
                                    </p:animEffect>
                                    <p:set>
                                      <p:cBhvr>
                                        <p:cTn id="7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nodeType="afterGroup">
                            <p:stCondLst>
                              <p:cond delay="19000"/>
                            </p:stCondLst>
                            <p:childTnLst>
                              <p:par>
                                <p:cTn id="81" presetID="21" presetClass="exit" presetSubtype="1" fill="hold" grpId="0" nodeType="afterEffect">
                                  <p:stCondLst>
                                    <p:cond delay="0"/>
                                  </p:stCondLst>
                                  <p:childTnLst>
                                    <p:animEffect transition="out" filter="wheel(1)">
                                      <p:cBhvr>
                                        <p:cTn id="82" dur="1000"/>
                                        <p:tgtEl>
                                          <p:spTgt spid="37"/>
                                        </p:tgtEl>
                                      </p:cBhvr>
                                    </p:animEffect>
                                    <p:set>
                                      <p:cBhvr>
                                        <p:cTn id="8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nodeType="afterGroup">
                            <p:stCondLst>
                              <p:cond delay="20000"/>
                            </p:stCondLst>
                            <p:childTnLst>
                              <p:par>
                                <p:cTn id="85" presetID="21" presetClass="exit" presetSubtype="1" fill="hold" grpId="0" nodeType="afterEffect">
                                  <p:stCondLst>
                                    <p:cond delay="0"/>
                                  </p:stCondLst>
                                  <p:childTnLst>
                                    <p:animEffect transition="out" filter="wheel(1)">
                                      <p:cBhvr>
                                        <p:cTn id="86" dur="1000"/>
                                        <p:tgtEl>
                                          <p:spTgt spid="36"/>
                                        </p:tgtEl>
                                      </p:cBhvr>
                                    </p:animEffect>
                                    <p:set>
                                      <p:cBhvr>
                                        <p:cTn id="8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nodeType="afterGroup">
                            <p:stCondLst>
                              <p:cond delay="21000"/>
                            </p:stCondLst>
                            <p:childTnLst>
                              <p:par>
                                <p:cTn id="89" presetID="21" presetClass="exit" presetSubtype="1" fill="hold" grpId="0" nodeType="afterEffect">
                                  <p:stCondLst>
                                    <p:cond delay="0"/>
                                  </p:stCondLst>
                                  <p:childTnLst>
                                    <p:animEffect transition="out" filter="wheel(1)">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nodeType="afterGroup">
                            <p:stCondLst>
                              <p:cond delay="22000"/>
                            </p:stCondLst>
                            <p:childTnLst>
                              <p:par>
                                <p:cTn id="93" presetID="21" presetClass="exit" presetSubtype="1" fill="hold" grpId="0" nodeType="afterEffect">
                                  <p:stCondLst>
                                    <p:cond delay="0"/>
                                  </p:stCondLst>
                                  <p:childTnLst>
                                    <p:animEffect transition="out" filter="wheel(1)">
                                      <p:cBhvr>
                                        <p:cTn id="94" dur="1000"/>
                                        <p:tgtEl>
                                          <p:spTgt spid="34"/>
                                        </p:tgtEl>
                                      </p:cBhvr>
                                    </p:animEffect>
                                    <p:set>
                                      <p:cBhvr>
                                        <p:cTn id="9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nodeType="afterGroup">
                            <p:stCondLst>
                              <p:cond delay="23000"/>
                            </p:stCondLst>
                            <p:childTnLst>
                              <p:par>
                                <p:cTn id="97" presetID="21" presetClass="exit" presetSubtype="1" fill="hold" grpId="0" nodeType="afterEffect">
                                  <p:stCondLst>
                                    <p:cond delay="0"/>
                                  </p:stCondLst>
                                  <p:childTnLst>
                                    <p:animEffect transition="out" filter="wheel(1)">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nodeType="afterGroup">
                            <p:stCondLst>
                              <p:cond delay="24000"/>
                            </p:stCondLst>
                            <p:childTnLst>
                              <p:par>
                                <p:cTn id="101" presetID="21" presetClass="exit" presetSubtype="1" fill="hold" grpId="0" nodeType="afterEffect">
                                  <p:stCondLst>
                                    <p:cond delay="0"/>
                                  </p:stCondLst>
                                  <p:childTnLst>
                                    <p:animEffect transition="out" filter="wheel(1)">
                                      <p:cBhvr>
                                        <p:cTn id="102" dur="1000"/>
                                        <p:tgtEl>
                                          <p:spTgt spid="32"/>
                                        </p:tgtEl>
                                      </p:cBhvr>
                                    </p:animEffect>
                                    <p:set>
                                      <p:cBhvr>
                                        <p:cTn id="103"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nodeType="afterGroup">
                            <p:stCondLst>
                              <p:cond delay="25000"/>
                            </p:stCondLst>
                            <p:childTnLst>
                              <p:par>
                                <p:cTn id="105" presetID="21" presetClass="exit" presetSubtype="1" fill="hold" grpId="0" nodeType="afterEffect">
                                  <p:stCondLst>
                                    <p:cond delay="0"/>
                                  </p:stCondLst>
                                  <p:childTnLst>
                                    <p:animEffect transition="out" filter="wheel(1)">
                                      <p:cBhvr>
                                        <p:cTn id="106" dur="1000"/>
                                        <p:tgtEl>
                                          <p:spTgt spid="31"/>
                                        </p:tgtEl>
                                      </p:cBhvr>
                                    </p:animEffect>
                                    <p:set>
                                      <p:cBhvr>
                                        <p:cTn id="10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nodeType="afterGroup">
                            <p:stCondLst>
                              <p:cond delay="26000"/>
                            </p:stCondLst>
                            <p:childTnLst>
                              <p:par>
                                <p:cTn id="109" presetID="21" presetClass="exit" presetSubtype="1" fill="hold" grpId="0" nodeType="afterEffect">
                                  <p:stCondLst>
                                    <p:cond delay="0"/>
                                  </p:stCondLst>
                                  <p:childTnLst>
                                    <p:animEffect transition="out" filter="wheel(1)">
                                      <p:cBhvr>
                                        <p:cTn id="110" dur="1000"/>
                                        <p:tgtEl>
                                          <p:spTgt spid="30"/>
                                        </p:tgtEl>
                                      </p:cBhvr>
                                    </p:animEffect>
                                    <p:set>
                                      <p:cBhvr>
                                        <p:cTn id="111"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nodeType="afterGroup">
                            <p:stCondLst>
                              <p:cond delay="27000"/>
                            </p:stCondLst>
                            <p:childTnLst>
                              <p:par>
                                <p:cTn id="113" presetID="21" presetClass="exit" presetSubtype="1" fill="hold" grpId="0" nodeType="afterEffect">
                                  <p:stCondLst>
                                    <p:cond delay="0"/>
                                  </p:stCondLst>
                                  <p:childTnLst>
                                    <p:animEffect transition="out" filter="wheel(1)">
                                      <p:cBhvr>
                                        <p:cTn id="114" dur="1000"/>
                                        <p:tgtEl>
                                          <p:spTgt spid="24"/>
                                        </p:tgtEl>
                                      </p:cBhvr>
                                    </p:animEffect>
                                    <p:set>
                                      <p:cBhvr>
                                        <p:cTn id="11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nodeType="afterGroup">
                            <p:stCondLst>
                              <p:cond delay="28000"/>
                            </p:stCondLst>
                            <p:childTnLst>
                              <p:par>
                                <p:cTn id="117" presetID="21" presetClass="exit" presetSubtype="1" fill="hold" grpId="0" nodeType="afterEffect">
                                  <p:stCondLst>
                                    <p:cond delay="0"/>
                                  </p:stCondLst>
                                  <p:childTnLst>
                                    <p:animEffect transition="out" filter="wheel(1)">
                                      <p:cBhvr>
                                        <p:cTn id="118" dur="1000"/>
                                        <p:tgtEl>
                                          <p:spTgt spid="18"/>
                                        </p:tgtEl>
                                      </p:cBhvr>
                                    </p:animEffect>
                                    <p:set>
                                      <p:cBhvr>
                                        <p:cTn id="119"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nodeType="afterGroup">
                            <p:stCondLst>
                              <p:cond delay="29000"/>
                            </p:stCondLst>
                            <p:childTnLst>
                              <p:par>
                                <p:cTn id="121" presetID="21" presetClass="exit" presetSubtype="1" fill="hold" grpId="0" nodeType="afterEffect">
                                  <p:stCondLst>
                                    <p:cond delay="0"/>
                                  </p:stCondLst>
                                  <p:childTnLst>
                                    <p:animEffect transition="out" filter="wheel(1)">
                                      <p:cBhvr>
                                        <p:cTn id="122" dur="1000"/>
                                        <p:tgtEl>
                                          <p:spTgt spid="16"/>
                                        </p:tgtEl>
                                      </p:cBhvr>
                                    </p:animEffect>
                                    <p:set>
                                      <p:cBhvr>
                                        <p:cTn id="12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17"/>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0" presetClass="entr" presetSubtype="0"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500"/>
                                        <p:tgtEl>
                                          <p:spTgt spid="2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500"/>
                                        <p:tgtEl>
                                          <p:spTgt spid="2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fade">
                                      <p:cBhvr>
                                        <p:cTn id="137" dur="500"/>
                                        <p:tgtEl>
                                          <p:spTgt spid="2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500"/>
                                        <p:tgtEl>
                                          <p:spTgt spid="2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childTnLst>
                          </p:cTn>
                        </p:par>
                      </p:childTnLst>
                    </p:cTn>
                  </p:par>
                </p:childTnLst>
              </p:cTn>
              <p:nextCondLst>
                <p:cond evt="onClick" delay="0">
                  <p:tgtEl>
                    <p:spTgt spid="17"/>
                  </p:tgtEl>
                </p:cond>
              </p:nextCondLst>
            </p:seq>
          </p:childTnLst>
        </p:cTn>
      </p:par>
    </p:tnLst>
    <p:bldLst>
      <p:bldP spid="20" grpId="0"/>
      <p:bldP spid="21" grpId="0"/>
      <p:bldP spid="22" grpId="0"/>
      <p:bldP spid="23" grpId="0"/>
      <p:bldP spid="25" grpId="0"/>
      <p:bldP spid="15" grpId="0" animBg="1"/>
      <p:bldP spid="16" grpId="0" animBg="1"/>
      <p:bldP spid="18" grpId="0" animBg="1"/>
      <p:bldP spid="24"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9"/>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49155" name="Title 1"/>
          <p:cNvSpPr txBox="1">
            <a:spLocks/>
          </p:cNvSpPr>
          <p:nvPr/>
        </p:nvSpPr>
        <p:spPr bwMode="auto">
          <a:xfrm>
            <a:off x="5153026" y="342901"/>
            <a:ext cx="21621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FF0000"/>
                </a:solidFill>
              </a:rPr>
              <a:t>CÂY THUỐC</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8826" y="1017588"/>
            <a:ext cx="39274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7914" y="1017588"/>
            <a:ext cx="39274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8826" y="3886200"/>
            <a:ext cx="39147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7914" y="3886200"/>
            <a:ext cx="3913187"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389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50179"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50180" name="TextBox 1"/>
          <p:cNvSpPr txBox="1">
            <a:spLocks noChangeArrowheads="1"/>
          </p:cNvSpPr>
          <p:nvPr/>
        </p:nvSpPr>
        <p:spPr bwMode="auto">
          <a:xfrm>
            <a:off x="1524000" y="1295401"/>
            <a:ext cx="55626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II. Các nhóm cây trồng phổ biến</a:t>
            </a:r>
          </a:p>
        </p:txBody>
      </p:sp>
      <p:sp>
        <p:nvSpPr>
          <p:cNvPr id="50181" name="Rectangle 1"/>
          <p:cNvSpPr>
            <a:spLocks noChangeArrowheads="1"/>
          </p:cNvSpPr>
          <p:nvPr/>
        </p:nvSpPr>
        <p:spPr bwMode="auto">
          <a:xfrm>
            <a:off x="2133600" y="1981201"/>
            <a:ext cx="3200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90513" algn="l"/>
              </a:tabLst>
              <a:defRPr>
                <a:solidFill>
                  <a:schemeClr val="tx1"/>
                </a:solidFill>
                <a:latin typeface="Arial" panose="020B0604020202020204" pitchFamily="34" charset="0"/>
                <a:cs typeface="Arial" panose="020B0604020202020204" pitchFamily="34" charset="0"/>
              </a:defRPr>
            </a:lvl1pPr>
            <a:lvl2pPr marL="742950" indent="-285750">
              <a:tabLst>
                <a:tab pos="290513" algn="l"/>
              </a:tabLst>
              <a:defRPr>
                <a:solidFill>
                  <a:schemeClr val="tx1"/>
                </a:solidFill>
                <a:latin typeface="Arial" panose="020B0604020202020204" pitchFamily="34" charset="0"/>
                <a:cs typeface="Arial" panose="020B0604020202020204" pitchFamily="34" charset="0"/>
              </a:defRPr>
            </a:lvl2pPr>
            <a:lvl3pPr marL="1143000" indent="-228600">
              <a:tabLst>
                <a:tab pos="290513" algn="l"/>
              </a:tabLst>
              <a:defRPr>
                <a:solidFill>
                  <a:schemeClr val="tx1"/>
                </a:solidFill>
                <a:latin typeface="Arial" panose="020B0604020202020204" pitchFamily="34" charset="0"/>
                <a:cs typeface="Arial" panose="020B0604020202020204" pitchFamily="34" charset="0"/>
              </a:defRPr>
            </a:lvl3pPr>
            <a:lvl4pPr marL="1600200" indent="-228600">
              <a:tabLst>
                <a:tab pos="290513" algn="l"/>
              </a:tabLst>
              <a:defRPr>
                <a:solidFill>
                  <a:schemeClr val="tx1"/>
                </a:solidFill>
                <a:latin typeface="Arial" panose="020B0604020202020204" pitchFamily="34" charset="0"/>
                <a:cs typeface="Arial" panose="020B0604020202020204" pitchFamily="34" charset="0"/>
              </a:defRPr>
            </a:lvl4pPr>
            <a:lvl5pPr marL="2057400" indent="-228600">
              <a:tabLst>
                <a:tab pos="29051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9051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9051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9051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90513" algn="l"/>
              </a:tabLst>
              <a:defRPr>
                <a:solidFill>
                  <a:schemeClr val="tx1"/>
                </a:solidFill>
                <a:latin typeface="Arial" panose="020B0604020202020204" pitchFamily="34" charset="0"/>
                <a:cs typeface="Arial" panose="020B0604020202020204" pitchFamily="34" charset="0"/>
              </a:defRPr>
            </a:lvl9pPr>
          </a:lstStyle>
          <a:p>
            <a:pPr>
              <a:lnSpc>
                <a:spcPct val="107000"/>
              </a:lnSpc>
              <a:spcBef>
                <a:spcPts val="600"/>
              </a:spcBef>
              <a:spcAft>
                <a:spcPts val="600"/>
              </a:spcAft>
            </a:pP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Cây lương thực</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Cây công nghiệp</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Cây ăn quả</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Cây rau</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Cây thuốc</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182" name="Rectangle 2"/>
          <p:cNvSpPr>
            <a:spLocks noChangeArrowheads="1"/>
          </p:cNvSpPr>
          <p:nvPr/>
        </p:nvSpPr>
        <p:spPr bwMode="auto">
          <a:xfrm>
            <a:off x="6553200" y="2133601"/>
            <a:ext cx="26670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90513" algn="l"/>
              </a:tabLst>
              <a:defRPr>
                <a:solidFill>
                  <a:schemeClr val="tx1"/>
                </a:solidFill>
                <a:latin typeface="Arial" panose="020B0604020202020204" pitchFamily="34" charset="0"/>
                <a:cs typeface="Arial" panose="020B0604020202020204" pitchFamily="34" charset="0"/>
              </a:defRPr>
            </a:lvl1pPr>
            <a:lvl2pPr marL="742950" indent="-285750">
              <a:tabLst>
                <a:tab pos="290513" algn="l"/>
              </a:tabLst>
              <a:defRPr>
                <a:solidFill>
                  <a:schemeClr val="tx1"/>
                </a:solidFill>
                <a:latin typeface="Arial" panose="020B0604020202020204" pitchFamily="34" charset="0"/>
                <a:cs typeface="Arial" panose="020B0604020202020204" pitchFamily="34" charset="0"/>
              </a:defRPr>
            </a:lvl2pPr>
            <a:lvl3pPr marL="1143000" indent="-228600">
              <a:tabLst>
                <a:tab pos="290513" algn="l"/>
              </a:tabLst>
              <a:defRPr>
                <a:solidFill>
                  <a:schemeClr val="tx1"/>
                </a:solidFill>
                <a:latin typeface="Arial" panose="020B0604020202020204" pitchFamily="34" charset="0"/>
                <a:cs typeface="Arial" panose="020B0604020202020204" pitchFamily="34" charset="0"/>
              </a:defRPr>
            </a:lvl3pPr>
            <a:lvl4pPr marL="1600200" indent="-228600">
              <a:tabLst>
                <a:tab pos="290513" algn="l"/>
              </a:tabLst>
              <a:defRPr>
                <a:solidFill>
                  <a:schemeClr val="tx1"/>
                </a:solidFill>
                <a:latin typeface="Arial" panose="020B0604020202020204" pitchFamily="34" charset="0"/>
                <a:cs typeface="Arial" panose="020B0604020202020204" pitchFamily="34" charset="0"/>
              </a:defRPr>
            </a:lvl4pPr>
            <a:lvl5pPr marL="2057400" indent="-228600">
              <a:tabLst>
                <a:tab pos="29051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9051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9051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9051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90513" algn="l"/>
              </a:tabLst>
              <a:defRPr>
                <a:solidFill>
                  <a:schemeClr val="tx1"/>
                </a:solidFill>
                <a:latin typeface="Arial" panose="020B0604020202020204" pitchFamily="34" charset="0"/>
                <a:cs typeface="Arial" panose="020B0604020202020204" pitchFamily="34" charset="0"/>
              </a:defRPr>
            </a:lvl9pPr>
          </a:lstStyle>
          <a:p>
            <a:pPr>
              <a:lnSpc>
                <a:spcPct val="107000"/>
              </a:lnSpc>
              <a:spcBef>
                <a:spcPts val="600"/>
              </a:spcBef>
              <a:spcAft>
                <a:spcPts val="600"/>
              </a:spcAft>
            </a:pP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Cây gia vị</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Cây hoa</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Cây cảnh</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Cây lấy gỗ</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a:p>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183" name="Rectangle 6"/>
          <p:cNvSpPr>
            <a:spLocks noChangeArrowheads="1"/>
          </p:cNvSpPr>
          <p:nvPr/>
        </p:nvSpPr>
        <p:spPr bwMode="auto">
          <a:xfrm>
            <a:off x="1624014" y="1927226"/>
            <a:ext cx="579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a:p>
        </p:txBody>
      </p:sp>
    </p:spTree>
    <p:extLst>
      <p:ext uri="{BB962C8B-B14F-4D97-AF65-F5344CB8AC3E}">
        <p14:creationId xmlns:p14="http://schemas.microsoft.com/office/powerpoint/2010/main" val="759053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51203"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51204" name="TextBox 1"/>
          <p:cNvSpPr txBox="1">
            <a:spLocks noChangeArrowheads="1"/>
          </p:cNvSpPr>
          <p:nvPr/>
        </p:nvSpPr>
        <p:spPr bwMode="auto">
          <a:xfrm>
            <a:off x="1524000" y="1295401"/>
            <a:ext cx="55626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II. Các nhóm cây trồng phổ biến</a:t>
            </a:r>
          </a:p>
        </p:txBody>
      </p:sp>
      <p:sp>
        <p:nvSpPr>
          <p:cNvPr id="51205" name="TextBox 1"/>
          <p:cNvSpPr txBox="1">
            <a:spLocks noChangeArrowheads="1"/>
          </p:cNvSpPr>
          <p:nvPr/>
        </p:nvSpPr>
        <p:spPr bwMode="auto">
          <a:xfrm>
            <a:off x="1905000" y="1905001"/>
            <a:ext cx="8153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Hoàn thành nội dung  mẫu bảng dưới đây với các loại cây trồng mà em biết.</a:t>
            </a:r>
          </a:p>
        </p:txBody>
      </p:sp>
      <p:graphicFrame>
        <p:nvGraphicFramePr>
          <p:cNvPr id="5" name="Table 4"/>
          <p:cNvGraphicFramePr>
            <a:graphicFrameLocks noGrp="1"/>
          </p:cNvGraphicFramePr>
          <p:nvPr/>
        </p:nvGraphicFramePr>
        <p:xfrm>
          <a:off x="1911351" y="2722564"/>
          <a:ext cx="8577263" cy="3805237"/>
        </p:xfrm>
        <a:graphic>
          <a:graphicData uri="http://schemas.openxmlformats.org/drawingml/2006/table">
            <a:tbl>
              <a:tblPr firstRow="1" bandRow="1">
                <a:tableStyleId>{5C22544A-7EE6-4342-B048-85BDC9FD1C3A}</a:tableStyleId>
              </a:tblPr>
              <a:tblGrid>
                <a:gridCol w="2469967">
                  <a:extLst>
                    <a:ext uri="{9D8B030D-6E8A-4147-A177-3AD203B41FA5}">
                      <a16:colId xmlns:a16="http://schemas.microsoft.com/office/drawing/2014/main" xmlns="" val="4066377291"/>
                    </a:ext>
                  </a:extLst>
                </a:gridCol>
                <a:gridCol w="2897050">
                  <a:extLst>
                    <a:ext uri="{9D8B030D-6E8A-4147-A177-3AD203B41FA5}">
                      <a16:colId xmlns:a16="http://schemas.microsoft.com/office/drawing/2014/main" xmlns="" val="3822748561"/>
                    </a:ext>
                  </a:extLst>
                </a:gridCol>
                <a:gridCol w="3210246">
                  <a:extLst>
                    <a:ext uri="{9D8B030D-6E8A-4147-A177-3AD203B41FA5}">
                      <a16:colId xmlns:a16="http://schemas.microsoft.com/office/drawing/2014/main" xmlns="" val="3687143110"/>
                    </a:ext>
                  </a:extLst>
                </a:gridCol>
              </a:tblGrid>
              <a:tr h="761047">
                <a:tc>
                  <a:txBody>
                    <a:bodyPr/>
                    <a:lstStyle/>
                    <a:p>
                      <a:pPr marL="0" marR="0" indent="0" algn="ctr" defTabSz="685800" rtl="0" eaLnBrk="1" fontAlgn="auto" latinLnBrk="0" hangingPunct="1">
                        <a:lnSpc>
                          <a:spcPct val="200000"/>
                        </a:lnSpc>
                        <a:spcBef>
                          <a:spcPts val="0"/>
                        </a:spcBef>
                        <a:spcAft>
                          <a:spcPts val="0"/>
                        </a:spcAft>
                        <a:buClrTx/>
                        <a:buSzTx/>
                        <a:buFontTx/>
                        <a:buNone/>
                        <a:tabLst/>
                        <a:defRPr/>
                      </a:pPr>
                      <a:r>
                        <a:rPr lang="en-US" sz="2000" smtClean="0">
                          <a:solidFill>
                            <a:schemeClr val="tx1"/>
                          </a:solidFill>
                          <a:latin typeface="Arial" panose="020B0604020202020204" pitchFamily="34" charset="0"/>
                          <a:cs typeface="Arial" panose="020B0604020202020204" pitchFamily="34" charset="0"/>
                        </a:rPr>
                        <a:t>LOẠI</a:t>
                      </a:r>
                      <a:r>
                        <a:rPr lang="en-US" sz="2000" baseline="0" smtClean="0">
                          <a:solidFill>
                            <a:schemeClr val="tx1"/>
                          </a:solidFill>
                          <a:latin typeface="Arial" panose="020B0604020202020204" pitchFamily="34" charset="0"/>
                          <a:cs typeface="Arial" panose="020B0604020202020204" pitchFamily="34" charset="0"/>
                        </a:rPr>
                        <a:t> CÂY TRỒNG</a:t>
                      </a:r>
                      <a:endParaRPr lang="en-US" sz="2000" smtClean="0">
                        <a:solidFill>
                          <a:schemeClr val="tx1"/>
                        </a:solidFill>
                        <a:latin typeface="Arial" panose="020B0604020202020204" pitchFamily="34" charset="0"/>
                        <a:cs typeface="Arial" panose="020B0604020202020204" pitchFamily="34" charset="0"/>
                      </a:endParaRPr>
                    </a:p>
                  </a:txBody>
                  <a:tcPr marL="91454" marR="91454" marT="45711" marB="45711"/>
                </a:tc>
                <a:tc>
                  <a:txBody>
                    <a:bodyPr/>
                    <a:lstStyle/>
                    <a:p>
                      <a:pPr marL="0" marR="0" indent="0" algn="ctr" defTabSz="685800" rtl="0" eaLnBrk="1" fontAlgn="auto" latinLnBrk="0" hangingPunct="1">
                        <a:lnSpc>
                          <a:spcPct val="200000"/>
                        </a:lnSpc>
                        <a:spcBef>
                          <a:spcPts val="0"/>
                        </a:spcBef>
                        <a:spcAft>
                          <a:spcPts val="0"/>
                        </a:spcAft>
                        <a:buClrTx/>
                        <a:buSzTx/>
                        <a:buFontTx/>
                        <a:buNone/>
                        <a:tabLst/>
                        <a:defRPr/>
                      </a:pPr>
                      <a:r>
                        <a:rPr lang="en-US" sz="2000" smtClean="0">
                          <a:solidFill>
                            <a:schemeClr val="tx1"/>
                          </a:solidFill>
                          <a:latin typeface="Arial" panose="020B0604020202020204" pitchFamily="34" charset="0"/>
                          <a:cs typeface="Arial" panose="020B0604020202020204" pitchFamily="34" charset="0"/>
                        </a:rPr>
                        <a:t>BỘ</a:t>
                      </a:r>
                      <a:r>
                        <a:rPr lang="en-US" sz="2000" baseline="0" smtClean="0">
                          <a:solidFill>
                            <a:schemeClr val="tx1"/>
                          </a:solidFill>
                          <a:latin typeface="Arial" panose="020B0604020202020204" pitchFamily="34" charset="0"/>
                          <a:cs typeface="Arial" panose="020B0604020202020204" pitchFamily="34" charset="0"/>
                        </a:rPr>
                        <a:t> PHẬN SỬ DỤNG</a:t>
                      </a:r>
                      <a:endParaRPr lang="en-US" sz="2000" smtClean="0">
                        <a:solidFill>
                          <a:schemeClr val="tx1"/>
                        </a:solidFill>
                        <a:latin typeface="Arial" panose="020B0604020202020204" pitchFamily="34" charset="0"/>
                        <a:cs typeface="Arial" panose="020B0604020202020204" pitchFamily="34" charset="0"/>
                      </a:endParaRPr>
                    </a:p>
                  </a:txBody>
                  <a:tcPr marL="91454" marR="91454" marT="45711" marB="45711"/>
                </a:tc>
                <a:tc>
                  <a:txBody>
                    <a:bodyPr/>
                    <a:lstStyle/>
                    <a:p>
                      <a:pPr marL="0" marR="0" indent="0" algn="ctr" defTabSz="685800" rtl="0" eaLnBrk="1" fontAlgn="auto" latinLnBrk="0" hangingPunct="1">
                        <a:lnSpc>
                          <a:spcPct val="200000"/>
                        </a:lnSpc>
                        <a:spcBef>
                          <a:spcPts val="0"/>
                        </a:spcBef>
                        <a:spcAft>
                          <a:spcPts val="0"/>
                        </a:spcAft>
                        <a:buClrTx/>
                        <a:buSzTx/>
                        <a:buFontTx/>
                        <a:buNone/>
                        <a:tabLst/>
                        <a:defRPr/>
                      </a:pPr>
                      <a:r>
                        <a:rPr lang="en-US" sz="2000" smtClean="0">
                          <a:solidFill>
                            <a:schemeClr val="tx1"/>
                          </a:solidFill>
                          <a:latin typeface="Arial" panose="020B0604020202020204" pitchFamily="34" charset="0"/>
                          <a:cs typeface="Arial" panose="020B0604020202020204" pitchFamily="34" charset="0"/>
                        </a:rPr>
                        <a:t>MỤC</a:t>
                      </a:r>
                      <a:r>
                        <a:rPr lang="en-US" sz="2000" baseline="0" smtClean="0">
                          <a:solidFill>
                            <a:schemeClr val="tx1"/>
                          </a:solidFill>
                          <a:latin typeface="Arial" panose="020B0604020202020204" pitchFamily="34" charset="0"/>
                          <a:cs typeface="Arial" panose="020B0604020202020204" pitchFamily="34" charset="0"/>
                        </a:rPr>
                        <a:t> ĐÍCH SỬ DỤNG</a:t>
                      </a:r>
                      <a:endParaRPr lang="en-US" sz="2000" smtClean="0">
                        <a:solidFill>
                          <a:schemeClr val="tx1"/>
                        </a:solidFill>
                        <a:latin typeface="Arial" panose="020B0604020202020204" pitchFamily="34" charset="0"/>
                        <a:cs typeface="Arial" panose="020B0604020202020204" pitchFamily="34" charset="0"/>
                      </a:endParaRPr>
                    </a:p>
                  </a:txBody>
                  <a:tcPr marL="91454" marR="91454" marT="45711" marB="45711"/>
                </a:tc>
                <a:extLst>
                  <a:ext uri="{0D108BD9-81ED-4DB2-BD59-A6C34878D82A}">
                    <a16:rowId xmlns:a16="http://schemas.microsoft.com/office/drawing/2014/main" xmlns="" val="1291713608"/>
                  </a:ext>
                </a:extLst>
              </a:tr>
              <a:tr h="761047">
                <a:tc>
                  <a:txBody>
                    <a:bodyPr/>
                    <a:lstStyle/>
                    <a:p>
                      <a:endParaRPr lang="en-US" sz="1300"/>
                    </a:p>
                  </a:txBody>
                  <a:tcPr marL="91454" marR="91454" marT="45711" marB="45711"/>
                </a:tc>
                <a:tc>
                  <a:txBody>
                    <a:bodyPr/>
                    <a:lstStyle/>
                    <a:p>
                      <a:endParaRPr lang="en-US" sz="1300"/>
                    </a:p>
                  </a:txBody>
                  <a:tcPr marL="91454" marR="91454" marT="45711" marB="45711"/>
                </a:tc>
                <a:tc>
                  <a:txBody>
                    <a:bodyPr/>
                    <a:lstStyle/>
                    <a:p>
                      <a:endParaRPr lang="en-US" sz="1300"/>
                    </a:p>
                  </a:txBody>
                  <a:tcPr marL="91454" marR="91454" marT="45711" marB="45711"/>
                </a:tc>
                <a:extLst>
                  <a:ext uri="{0D108BD9-81ED-4DB2-BD59-A6C34878D82A}">
                    <a16:rowId xmlns:a16="http://schemas.microsoft.com/office/drawing/2014/main" xmlns="" val="1359282607"/>
                  </a:ext>
                </a:extLst>
              </a:tr>
              <a:tr h="761047">
                <a:tc>
                  <a:txBody>
                    <a:bodyPr/>
                    <a:lstStyle/>
                    <a:p>
                      <a:endParaRPr lang="en-US" sz="1300"/>
                    </a:p>
                  </a:txBody>
                  <a:tcPr marL="91454" marR="91454" marT="45711" marB="45711"/>
                </a:tc>
                <a:tc>
                  <a:txBody>
                    <a:bodyPr/>
                    <a:lstStyle/>
                    <a:p>
                      <a:endParaRPr lang="en-US" sz="1300"/>
                    </a:p>
                  </a:txBody>
                  <a:tcPr marL="91454" marR="91454" marT="45711" marB="45711"/>
                </a:tc>
                <a:tc>
                  <a:txBody>
                    <a:bodyPr/>
                    <a:lstStyle/>
                    <a:p>
                      <a:endParaRPr lang="en-US" sz="1300"/>
                    </a:p>
                  </a:txBody>
                  <a:tcPr marL="91454" marR="91454" marT="45711" marB="45711"/>
                </a:tc>
                <a:extLst>
                  <a:ext uri="{0D108BD9-81ED-4DB2-BD59-A6C34878D82A}">
                    <a16:rowId xmlns:a16="http://schemas.microsoft.com/office/drawing/2014/main" xmlns="" val="1337841365"/>
                  </a:ext>
                </a:extLst>
              </a:tr>
              <a:tr h="761047">
                <a:tc>
                  <a:txBody>
                    <a:bodyPr/>
                    <a:lstStyle/>
                    <a:p>
                      <a:endParaRPr lang="en-US" sz="1300"/>
                    </a:p>
                  </a:txBody>
                  <a:tcPr marL="91454" marR="91454" marT="45711" marB="45711"/>
                </a:tc>
                <a:tc>
                  <a:txBody>
                    <a:bodyPr/>
                    <a:lstStyle/>
                    <a:p>
                      <a:endParaRPr lang="en-US" sz="1300"/>
                    </a:p>
                  </a:txBody>
                  <a:tcPr marL="91454" marR="91454" marT="45711" marB="45711"/>
                </a:tc>
                <a:tc>
                  <a:txBody>
                    <a:bodyPr/>
                    <a:lstStyle/>
                    <a:p>
                      <a:endParaRPr lang="en-US" sz="1300"/>
                    </a:p>
                  </a:txBody>
                  <a:tcPr marL="91454" marR="91454" marT="45711" marB="45711"/>
                </a:tc>
                <a:extLst>
                  <a:ext uri="{0D108BD9-81ED-4DB2-BD59-A6C34878D82A}">
                    <a16:rowId xmlns:a16="http://schemas.microsoft.com/office/drawing/2014/main" xmlns="" val="3918083975"/>
                  </a:ext>
                </a:extLst>
              </a:tr>
              <a:tr h="761047">
                <a:tc>
                  <a:txBody>
                    <a:bodyPr/>
                    <a:lstStyle/>
                    <a:p>
                      <a:endParaRPr lang="en-US" sz="1300"/>
                    </a:p>
                  </a:txBody>
                  <a:tcPr marL="91454" marR="91454" marT="45711" marB="45711"/>
                </a:tc>
                <a:tc>
                  <a:txBody>
                    <a:bodyPr/>
                    <a:lstStyle/>
                    <a:p>
                      <a:endParaRPr lang="en-US" sz="1300"/>
                    </a:p>
                  </a:txBody>
                  <a:tcPr marL="91454" marR="91454" marT="45711" marB="45711"/>
                </a:tc>
                <a:tc>
                  <a:txBody>
                    <a:bodyPr/>
                    <a:lstStyle/>
                    <a:p>
                      <a:endParaRPr lang="en-US" sz="1300"/>
                    </a:p>
                  </a:txBody>
                  <a:tcPr marL="91454" marR="91454" marT="45711" marB="45711"/>
                </a:tc>
                <a:extLst>
                  <a:ext uri="{0D108BD9-81ED-4DB2-BD59-A6C34878D82A}">
                    <a16:rowId xmlns:a16="http://schemas.microsoft.com/office/drawing/2014/main" xmlns="" val="3029623957"/>
                  </a:ext>
                </a:extLst>
              </a:tr>
            </a:tbl>
          </a:graphicData>
        </a:graphic>
      </p:graphicFrame>
      <p:sp>
        <p:nvSpPr>
          <p:cNvPr id="6" name="TextBox 5"/>
          <p:cNvSpPr txBox="1">
            <a:spLocks noChangeArrowheads="1"/>
          </p:cNvSpPr>
          <p:nvPr/>
        </p:nvSpPr>
        <p:spPr bwMode="auto">
          <a:xfrm>
            <a:off x="2068513" y="36083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Cây lúa</a:t>
            </a:r>
          </a:p>
        </p:txBody>
      </p:sp>
      <p:sp>
        <p:nvSpPr>
          <p:cNvPr id="10" name="TextBox 9"/>
          <p:cNvSpPr txBox="1">
            <a:spLocks noChangeArrowheads="1"/>
          </p:cNvSpPr>
          <p:nvPr/>
        </p:nvSpPr>
        <p:spPr bwMode="auto">
          <a:xfrm>
            <a:off x="2068513" y="4416426"/>
            <a:ext cx="2209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Cây ngô</a:t>
            </a:r>
          </a:p>
        </p:txBody>
      </p:sp>
      <p:sp>
        <p:nvSpPr>
          <p:cNvPr id="11" name="TextBox 10"/>
          <p:cNvSpPr txBox="1">
            <a:spLocks noChangeArrowheads="1"/>
          </p:cNvSpPr>
          <p:nvPr/>
        </p:nvSpPr>
        <p:spPr bwMode="auto">
          <a:xfrm>
            <a:off x="2089150" y="5230813"/>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Cây cà phê</a:t>
            </a:r>
          </a:p>
        </p:txBody>
      </p:sp>
      <p:sp>
        <p:nvSpPr>
          <p:cNvPr id="12" name="TextBox 11"/>
          <p:cNvSpPr txBox="1">
            <a:spLocks noChangeArrowheads="1"/>
          </p:cNvSpPr>
          <p:nvPr/>
        </p:nvSpPr>
        <p:spPr bwMode="auto">
          <a:xfrm>
            <a:off x="2095500" y="59451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Cây vải</a:t>
            </a:r>
          </a:p>
        </p:txBody>
      </p:sp>
      <p:sp>
        <p:nvSpPr>
          <p:cNvPr id="13" name="TextBox 12"/>
          <p:cNvSpPr txBox="1">
            <a:spLocks noChangeArrowheads="1"/>
          </p:cNvSpPr>
          <p:nvPr/>
        </p:nvSpPr>
        <p:spPr bwMode="auto">
          <a:xfrm>
            <a:off x="4433888" y="3598863"/>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Hạt, thân cây</a:t>
            </a:r>
          </a:p>
        </p:txBody>
      </p:sp>
      <p:sp>
        <p:nvSpPr>
          <p:cNvPr id="14" name="TextBox 13"/>
          <p:cNvSpPr txBox="1">
            <a:spLocks noChangeArrowheads="1"/>
          </p:cNvSpPr>
          <p:nvPr/>
        </p:nvSpPr>
        <p:spPr bwMode="auto">
          <a:xfrm>
            <a:off x="4405314" y="4416426"/>
            <a:ext cx="2751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Bắp ngô, thân cây</a:t>
            </a:r>
          </a:p>
        </p:txBody>
      </p:sp>
      <p:sp>
        <p:nvSpPr>
          <p:cNvPr id="15" name="TextBox 14"/>
          <p:cNvSpPr txBox="1">
            <a:spLocks noChangeArrowheads="1"/>
          </p:cNvSpPr>
          <p:nvPr/>
        </p:nvSpPr>
        <p:spPr bwMode="auto">
          <a:xfrm>
            <a:off x="4475163" y="5135563"/>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Hạt</a:t>
            </a:r>
          </a:p>
        </p:txBody>
      </p:sp>
      <p:sp>
        <p:nvSpPr>
          <p:cNvPr id="16" name="TextBox 15"/>
          <p:cNvSpPr txBox="1">
            <a:spLocks noChangeArrowheads="1"/>
          </p:cNvSpPr>
          <p:nvPr/>
        </p:nvSpPr>
        <p:spPr bwMode="auto">
          <a:xfrm>
            <a:off x="4454525" y="5918201"/>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Quả</a:t>
            </a:r>
          </a:p>
        </p:txBody>
      </p:sp>
      <p:sp>
        <p:nvSpPr>
          <p:cNvPr id="17" name="TextBox 16"/>
          <p:cNvSpPr txBox="1">
            <a:spLocks noChangeArrowheads="1"/>
          </p:cNvSpPr>
          <p:nvPr/>
        </p:nvSpPr>
        <p:spPr bwMode="auto">
          <a:xfrm>
            <a:off x="7264401" y="3424238"/>
            <a:ext cx="322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Làm lương thực, thức ăn trong chăn nuôi, nguyên liệu chế biến thực phẩm, xuất khẩu, … </a:t>
            </a:r>
          </a:p>
        </p:txBody>
      </p:sp>
      <p:sp>
        <p:nvSpPr>
          <p:cNvPr id="18" name="TextBox 17"/>
          <p:cNvSpPr txBox="1">
            <a:spLocks noChangeArrowheads="1"/>
          </p:cNvSpPr>
          <p:nvPr/>
        </p:nvSpPr>
        <p:spPr bwMode="auto">
          <a:xfrm>
            <a:off x="7319964" y="4332289"/>
            <a:ext cx="3222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Làm lương thực, thức ăn trong chăn nuôi, </a:t>
            </a:r>
          </a:p>
        </p:txBody>
      </p:sp>
      <p:sp>
        <p:nvSpPr>
          <p:cNvPr id="19" name="TextBox 18"/>
          <p:cNvSpPr txBox="1">
            <a:spLocks noChangeArrowheads="1"/>
          </p:cNvSpPr>
          <p:nvPr/>
        </p:nvSpPr>
        <p:spPr bwMode="auto">
          <a:xfrm>
            <a:off x="7319964" y="4976813"/>
            <a:ext cx="3222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Làm nguyên liệu cho ngành chế biến thực phẩm, xuất khẩu, phân bón.</a:t>
            </a:r>
          </a:p>
        </p:txBody>
      </p:sp>
      <p:sp>
        <p:nvSpPr>
          <p:cNvPr id="20" name="TextBox 19"/>
          <p:cNvSpPr txBox="1">
            <a:spLocks noChangeArrowheads="1"/>
          </p:cNvSpPr>
          <p:nvPr/>
        </p:nvSpPr>
        <p:spPr bwMode="auto">
          <a:xfrm>
            <a:off x="7305676" y="5973764"/>
            <a:ext cx="3222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Làm thực phẩm, xuất khẩu.</a:t>
            </a:r>
          </a:p>
        </p:txBody>
      </p:sp>
    </p:spTree>
    <p:extLst>
      <p:ext uri="{BB962C8B-B14F-4D97-AF65-F5344CB8AC3E}">
        <p14:creationId xmlns:p14="http://schemas.microsoft.com/office/powerpoint/2010/main" val="339054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fade">
                                      <p:cBhvr>
                                        <p:cTn id="52" dur="500"/>
                                        <p:tgtEl>
                                          <p:spTgt spid="12">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4" grpId="0"/>
      <p:bldP spid="16" grpId="0"/>
      <p:bldP spid="17"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52227"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52228" name="Rectangle 2"/>
          <p:cNvSpPr>
            <a:spLocks noChangeArrowheads="1"/>
          </p:cNvSpPr>
          <p:nvPr/>
        </p:nvSpPr>
        <p:spPr bwMode="auto">
          <a:xfrm>
            <a:off x="1538288" y="1457325"/>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II. Các nhóm cây trồng phổ biến.</a:t>
            </a:r>
          </a:p>
        </p:txBody>
      </p:sp>
      <p:sp>
        <p:nvSpPr>
          <p:cNvPr id="52229" name="Rectangle 2"/>
          <p:cNvSpPr>
            <a:spLocks noChangeArrowheads="1"/>
          </p:cNvSpPr>
          <p:nvPr/>
        </p:nvSpPr>
        <p:spPr bwMode="auto">
          <a:xfrm>
            <a:off x="1538288" y="2170113"/>
            <a:ext cx="8139112"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III. Một số phương thức trồng trọt phổ biến ở Việt Nam</a:t>
            </a:r>
          </a:p>
        </p:txBody>
      </p:sp>
      <p:sp>
        <p:nvSpPr>
          <p:cNvPr id="52230" name="TextBox 1"/>
          <p:cNvSpPr txBox="1">
            <a:spLocks noChangeArrowheads="1"/>
          </p:cNvSpPr>
          <p:nvPr/>
        </p:nvSpPr>
        <p:spPr bwMode="auto">
          <a:xfrm>
            <a:off x="1905000" y="2895601"/>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t>Em hãy đọc mục III.1; III.2; III.3, hoàn thành bảng sau:</a:t>
            </a:r>
          </a:p>
        </p:txBody>
      </p:sp>
      <p:graphicFrame>
        <p:nvGraphicFramePr>
          <p:cNvPr id="3" name="Table 2"/>
          <p:cNvGraphicFramePr>
            <a:graphicFrameLocks noGrp="1"/>
          </p:cNvGraphicFramePr>
          <p:nvPr/>
        </p:nvGraphicFramePr>
        <p:xfrm>
          <a:off x="1538288" y="3357564"/>
          <a:ext cx="9129712" cy="3195637"/>
        </p:xfrm>
        <a:graphic>
          <a:graphicData uri="http://schemas.openxmlformats.org/drawingml/2006/table">
            <a:tbl>
              <a:tblPr firstRow="1" bandRow="1">
                <a:tableStyleId>{5C22544A-7EE6-4342-B048-85BDC9FD1C3A}</a:tableStyleId>
              </a:tblPr>
              <a:tblGrid>
                <a:gridCol w="1357680">
                  <a:extLst>
                    <a:ext uri="{9D8B030D-6E8A-4147-A177-3AD203B41FA5}">
                      <a16:colId xmlns:a16="http://schemas.microsoft.com/office/drawing/2014/main" xmlns="" val="139276101"/>
                    </a:ext>
                  </a:extLst>
                </a:gridCol>
                <a:gridCol w="2133499">
                  <a:extLst>
                    <a:ext uri="{9D8B030D-6E8A-4147-A177-3AD203B41FA5}">
                      <a16:colId xmlns:a16="http://schemas.microsoft.com/office/drawing/2014/main" xmlns="" val="1207536346"/>
                    </a:ext>
                  </a:extLst>
                </a:gridCol>
                <a:gridCol w="2666873">
                  <a:extLst>
                    <a:ext uri="{9D8B030D-6E8A-4147-A177-3AD203B41FA5}">
                      <a16:colId xmlns:a16="http://schemas.microsoft.com/office/drawing/2014/main" xmlns="" val="470554031"/>
                    </a:ext>
                  </a:extLst>
                </a:gridCol>
                <a:gridCol w="2971660">
                  <a:extLst>
                    <a:ext uri="{9D8B030D-6E8A-4147-A177-3AD203B41FA5}">
                      <a16:colId xmlns:a16="http://schemas.microsoft.com/office/drawing/2014/main" xmlns="" val="73159716"/>
                    </a:ext>
                  </a:extLst>
                </a:gridCol>
              </a:tblGrid>
              <a:tr h="798909">
                <a:tc>
                  <a:txBody>
                    <a:bodyPr/>
                    <a:lstStyle/>
                    <a:p>
                      <a:r>
                        <a:rPr lang="en-US" sz="1800" smtClean="0">
                          <a:latin typeface="Arial" panose="020B0604020202020204" pitchFamily="34" charset="0"/>
                          <a:cs typeface="Arial" panose="020B0604020202020204" pitchFamily="34" charset="0"/>
                        </a:rPr>
                        <a:t>NỘI</a:t>
                      </a:r>
                      <a:r>
                        <a:rPr lang="en-US" sz="1800" baseline="0" smtClean="0">
                          <a:latin typeface="Arial" panose="020B0604020202020204" pitchFamily="34" charset="0"/>
                          <a:cs typeface="Arial" panose="020B0604020202020204" pitchFamily="34" charset="0"/>
                        </a:rPr>
                        <a:t> DUNG</a:t>
                      </a:r>
                      <a:endParaRPr lang="en-US" sz="1800">
                        <a:latin typeface="Arial" panose="020B0604020202020204" pitchFamily="34" charset="0"/>
                        <a:cs typeface="Arial" panose="020B0604020202020204" pitchFamily="34" charset="0"/>
                      </a:endParaRPr>
                    </a:p>
                  </a:txBody>
                  <a:tcPr marL="91436" marR="91436" marT="45716" marB="45716"/>
                </a:tc>
                <a:tc>
                  <a:txBody>
                    <a:bodyPr/>
                    <a:lstStyle/>
                    <a:p>
                      <a:r>
                        <a:rPr lang="en-US" sz="1800" smtClean="0">
                          <a:latin typeface="Arial" panose="020B0604020202020204" pitchFamily="34" charset="0"/>
                          <a:cs typeface="Arial" panose="020B0604020202020204" pitchFamily="34" charset="0"/>
                        </a:rPr>
                        <a:t>TRỒNG</a:t>
                      </a:r>
                      <a:r>
                        <a:rPr lang="en-US" sz="1800" baseline="0" smtClean="0">
                          <a:latin typeface="Arial" panose="020B0604020202020204" pitchFamily="34" charset="0"/>
                          <a:cs typeface="Arial" panose="020B0604020202020204" pitchFamily="34" charset="0"/>
                        </a:rPr>
                        <a:t> TRỌT NGOÀI TỰ NHIÊN</a:t>
                      </a:r>
                      <a:endParaRPr lang="en-US" sz="1800">
                        <a:latin typeface="Arial" panose="020B0604020202020204" pitchFamily="34" charset="0"/>
                        <a:cs typeface="Arial" panose="020B0604020202020204" pitchFamily="34" charset="0"/>
                      </a:endParaRPr>
                    </a:p>
                  </a:txBody>
                  <a:tcPr marL="91436" marR="91436" marT="45716" marB="45716"/>
                </a:tc>
                <a:tc>
                  <a:txBody>
                    <a:bodyPr/>
                    <a:lstStyle/>
                    <a:p>
                      <a:r>
                        <a:rPr lang="en-US" sz="1800" smtClean="0">
                          <a:latin typeface="Arial" panose="020B0604020202020204" pitchFamily="34" charset="0"/>
                          <a:cs typeface="Arial" panose="020B0604020202020204" pitchFamily="34" charset="0"/>
                        </a:rPr>
                        <a:t>TRỒNG</a:t>
                      </a:r>
                      <a:r>
                        <a:rPr lang="en-US" sz="1800" baseline="0" smtClean="0">
                          <a:latin typeface="Arial" panose="020B0604020202020204" pitchFamily="34" charset="0"/>
                          <a:cs typeface="Arial" panose="020B0604020202020204" pitchFamily="34" charset="0"/>
                        </a:rPr>
                        <a:t> TRỌT TRONG NHÀ CÓ MÁI CHE</a:t>
                      </a:r>
                      <a:endParaRPr lang="en-US" sz="1800">
                        <a:latin typeface="Arial" panose="020B0604020202020204" pitchFamily="34" charset="0"/>
                        <a:cs typeface="Arial" panose="020B0604020202020204" pitchFamily="34" charset="0"/>
                      </a:endParaRPr>
                    </a:p>
                  </a:txBody>
                  <a:tcPr marL="91436" marR="91436" marT="45716" marB="45716"/>
                </a:tc>
                <a:tc>
                  <a:txBody>
                    <a:bodyPr/>
                    <a:lstStyle/>
                    <a:p>
                      <a:r>
                        <a:rPr lang="en-US" sz="1800" smtClean="0">
                          <a:latin typeface="Arial" panose="020B0604020202020204" pitchFamily="34" charset="0"/>
                          <a:cs typeface="Arial" panose="020B0604020202020204" pitchFamily="34" charset="0"/>
                        </a:rPr>
                        <a:t>PHƯƠNG</a:t>
                      </a:r>
                      <a:r>
                        <a:rPr lang="en-US" sz="1800" baseline="0" smtClean="0">
                          <a:latin typeface="Arial" panose="020B0604020202020204" pitchFamily="34" charset="0"/>
                          <a:cs typeface="Arial" panose="020B0604020202020204" pitchFamily="34" charset="0"/>
                        </a:rPr>
                        <a:t> THỨC TRỒNG TRỌT KẾT HỢP</a:t>
                      </a:r>
                      <a:endParaRPr lang="en-US" sz="1800">
                        <a:latin typeface="Arial" panose="020B0604020202020204" pitchFamily="34" charset="0"/>
                        <a:cs typeface="Arial" panose="020B0604020202020204" pitchFamily="34" charset="0"/>
                      </a:endParaRPr>
                    </a:p>
                  </a:txBody>
                  <a:tcPr marL="91436" marR="91436" marT="45716" marB="45716"/>
                </a:tc>
                <a:extLst>
                  <a:ext uri="{0D108BD9-81ED-4DB2-BD59-A6C34878D82A}">
                    <a16:rowId xmlns:a16="http://schemas.microsoft.com/office/drawing/2014/main" xmlns="" val="4131898479"/>
                  </a:ext>
                </a:extLst>
              </a:tr>
              <a:tr h="798909">
                <a:tc>
                  <a:txBody>
                    <a:bodyPr/>
                    <a:lstStyle/>
                    <a:p>
                      <a:pPr algn="ctr"/>
                      <a:r>
                        <a:rPr lang="en-US" sz="1400" b="1" smtClean="0">
                          <a:latin typeface="Arial" panose="020B0604020202020204" pitchFamily="34" charset="0"/>
                          <a:cs typeface="Arial" panose="020B0604020202020204" pitchFamily="34" charset="0"/>
                        </a:rPr>
                        <a:t>KHÁI</a:t>
                      </a:r>
                      <a:r>
                        <a:rPr lang="en-US" sz="1400" b="1" baseline="0" smtClean="0">
                          <a:latin typeface="Arial" panose="020B0604020202020204" pitchFamily="34" charset="0"/>
                          <a:cs typeface="Arial" panose="020B0604020202020204" pitchFamily="34" charset="0"/>
                        </a:rPr>
                        <a:t> NIỆM</a:t>
                      </a:r>
                      <a:endParaRPr lang="en-US" sz="1400" b="1">
                        <a:latin typeface="Arial" panose="020B0604020202020204" pitchFamily="34" charset="0"/>
                        <a:cs typeface="Arial" panose="020B0604020202020204" pitchFamily="34" charset="0"/>
                      </a:endParaRPr>
                    </a:p>
                  </a:txBody>
                  <a:tcPr marL="91436" marR="91436" marT="45716" marB="45716"/>
                </a:tc>
                <a:tc>
                  <a:txBody>
                    <a:bodyPr/>
                    <a:lstStyle/>
                    <a:p>
                      <a:endParaRPr lang="en-US" sz="1300"/>
                    </a:p>
                  </a:txBody>
                  <a:tcPr marL="91436" marR="91436" marT="45716" marB="45716"/>
                </a:tc>
                <a:tc>
                  <a:txBody>
                    <a:bodyPr/>
                    <a:lstStyle/>
                    <a:p>
                      <a:endParaRPr lang="en-US" sz="1300"/>
                    </a:p>
                  </a:txBody>
                  <a:tcPr marL="91436" marR="91436" marT="45716" marB="45716"/>
                </a:tc>
                <a:tc>
                  <a:txBody>
                    <a:bodyPr/>
                    <a:lstStyle/>
                    <a:p>
                      <a:endParaRPr lang="en-US" sz="1300"/>
                    </a:p>
                  </a:txBody>
                  <a:tcPr marL="91436" marR="91436" marT="45716" marB="45716"/>
                </a:tc>
                <a:extLst>
                  <a:ext uri="{0D108BD9-81ED-4DB2-BD59-A6C34878D82A}">
                    <a16:rowId xmlns:a16="http://schemas.microsoft.com/office/drawing/2014/main" xmlns="" val="2890010463"/>
                  </a:ext>
                </a:extLst>
              </a:tr>
              <a:tr h="798909">
                <a:tc>
                  <a:txBody>
                    <a:bodyPr/>
                    <a:lstStyle/>
                    <a:p>
                      <a:pPr algn="ctr"/>
                      <a:r>
                        <a:rPr lang="en-US" sz="1400" b="1" smtClean="0">
                          <a:latin typeface="Arial" panose="020B0604020202020204" pitchFamily="34" charset="0"/>
                          <a:cs typeface="Arial" panose="020B0604020202020204" pitchFamily="34" charset="0"/>
                        </a:rPr>
                        <a:t>ƯU</a:t>
                      </a:r>
                      <a:r>
                        <a:rPr lang="en-US" sz="1400" b="1" baseline="0" smtClean="0">
                          <a:latin typeface="Arial" panose="020B0604020202020204" pitchFamily="34" charset="0"/>
                          <a:cs typeface="Arial" panose="020B0604020202020204" pitchFamily="34" charset="0"/>
                        </a:rPr>
                        <a:t> ĐIỂM</a:t>
                      </a:r>
                      <a:endParaRPr lang="en-US" sz="1400" b="1">
                        <a:latin typeface="Arial" panose="020B0604020202020204" pitchFamily="34" charset="0"/>
                        <a:cs typeface="Arial" panose="020B0604020202020204" pitchFamily="34" charset="0"/>
                      </a:endParaRPr>
                    </a:p>
                  </a:txBody>
                  <a:tcPr marL="91436" marR="91436" marT="45716" marB="45716"/>
                </a:tc>
                <a:tc>
                  <a:txBody>
                    <a:bodyPr/>
                    <a:lstStyle/>
                    <a:p>
                      <a:endParaRPr lang="en-US" sz="1300"/>
                    </a:p>
                  </a:txBody>
                  <a:tcPr marL="91436" marR="91436" marT="45716" marB="45716"/>
                </a:tc>
                <a:tc>
                  <a:txBody>
                    <a:bodyPr/>
                    <a:lstStyle/>
                    <a:p>
                      <a:endParaRPr lang="en-US" sz="1300"/>
                    </a:p>
                  </a:txBody>
                  <a:tcPr marL="91436" marR="91436" marT="45716" marB="45716"/>
                </a:tc>
                <a:tc>
                  <a:txBody>
                    <a:bodyPr/>
                    <a:lstStyle/>
                    <a:p>
                      <a:endParaRPr lang="en-US" sz="1300"/>
                    </a:p>
                  </a:txBody>
                  <a:tcPr marL="91436" marR="91436" marT="45716" marB="45716"/>
                </a:tc>
                <a:extLst>
                  <a:ext uri="{0D108BD9-81ED-4DB2-BD59-A6C34878D82A}">
                    <a16:rowId xmlns:a16="http://schemas.microsoft.com/office/drawing/2014/main" xmlns="" val="1369325512"/>
                  </a:ext>
                </a:extLst>
              </a:tr>
              <a:tr h="798909">
                <a:tc>
                  <a:txBody>
                    <a:bodyPr/>
                    <a:lstStyle/>
                    <a:p>
                      <a:pPr algn="ctr"/>
                      <a:r>
                        <a:rPr lang="en-US" sz="1400" b="1" smtClean="0">
                          <a:latin typeface="Arial" panose="020B0604020202020204" pitchFamily="34" charset="0"/>
                          <a:cs typeface="Arial" panose="020B0604020202020204" pitchFamily="34" charset="0"/>
                        </a:rPr>
                        <a:t>NHƯỢC</a:t>
                      </a:r>
                      <a:r>
                        <a:rPr lang="en-US" sz="1400" b="1" baseline="0" smtClean="0">
                          <a:latin typeface="Arial" panose="020B0604020202020204" pitchFamily="34" charset="0"/>
                          <a:cs typeface="Arial" panose="020B0604020202020204" pitchFamily="34" charset="0"/>
                        </a:rPr>
                        <a:t> ĐIỂM</a:t>
                      </a:r>
                      <a:endParaRPr lang="en-US" sz="1400" b="1">
                        <a:latin typeface="Arial" panose="020B0604020202020204" pitchFamily="34" charset="0"/>
                        <a:cs typeface="Arial" panose="020B0604020202020204" pitchFamily="34" charset="0"/>
                      </a:endParaRPr>
                    </a:p>
                  </a:txBody>
                  <a:tcPr marL="91436" marR="91436" marT="45716" marB="45716"/>
                </a:tc>
                <a:tc>
                  <a:txBody>
                    <a:bodyPr/>
                    <a:lstStyle/>
                    <a:p>
                      <a:endParaRPr lang="en-US" sz="1300"/>
                    </a:p>
                  </a:txBody>
                  <a:tcPr marL="91436" marR="91436" marT="45716" marB="45716"/>
                </a:tc>
                <a:tc>
                  <a:txBody>
                    <a:bodyPr/>
                    <a:lstStyle/>
                    <a:p>
                      <a:endParaRPr lang="en-US" sz="1300"/>
                    </a:p>
                  </a:txBody>
                  <a:tcPr marL="91436" marR="91436" marT="45716" marB="45716"/>
                </a:tc>
                <a:tc>
                  <a:txBody>
                    <a:bodyPr/>
                    <a:lstStyle/>
                    <a:p>
                      <a:endParaRPr lang="en-US" sz="1300"/>
                    </a:p>
                  </a:txBody>
                  <a:tcPr marL="91436" marR="91436" marT="45716" marB="45716"/>
                </a:tc>
                <a:extLst>
                  <a:ext uri="{0D108BD9-81ED-4DB2-BD59-A6C34878D82A}">
                    <a16:rowId xmlns:a16="http://schemas.microsoft.com/office/drawing/2014/main" xmlns="" val="1828180970"/>
                  </a:ext>
                </a:extLst>
              </a:tr>
            </a:tbl>
          </a:graphicData>
        </a:graphic>
      </p:graphicFrame>
    </p:spTree>
    <p:extLst>
      <p:ext uri="{BB962C8B-B14F-4D97-AF65-F5344CB8AC3E}">
        <p14:creationId xmlns:p14="http://schemas.microsoft.com/office/powerpoint/2010/main" val="255198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7" name="TextBox 6"/>
          <p:cNvSpPr txBox="1"/>
          <p:nvPr/>
        </p:nvSpPr>
        <p:spPr>
          <a:xfrm>
            <a:off x="3128963" y="3490914"/>
            <a:ext cx="1960562" cy="369887"/>
          </a:xfrm>
          <a:prstGeom prst="rect">
            <a:avLst/>
          </a:prstGeom>
          <a:solidFill>
            <a:schemeClr val="accent3">
              <a:lumMod val="85000"/>
            </a:schemeClr>
          </a:solidFill>
          <a:ln>
            <a:solidFill>
              <a:schemeClr val="accent3">
                <a:lumMod val="65000"/>
              </a:schemeClr>
            </a:solidFill>
          </a:ln>
        </p:spPr>
        <p:txBody>
          <a:bodyPr>
            <a:spAutoFit/>
          </a:bodyPr>
          <a:lstStyle/>
          <a:p>
            <a:pPr eaLnBrk="1" hangingPunct="1">
              <a:defRPr/>
            </a:pPr>
            <a:r>
              <a:rPr lang="en-US" b="1">
                <a:solidFill>
                  <a:srgbClr val="3333FF"/>
                </a:solidFill>
              </a:rPr>
              <a:t>Kĩ sư trồng trọt</a:t>
            </a:r>
          </a:p>
        </p:txBody>
      </p:sp>
      <p:sp>
        <p:nvSpPr>
          <p:cNvPr id="10" name="TextBox 9"/>
          <p:cNvSpPr txBox="1"/>
          <p:nvPr/>
        </p:nvSpPr>
        <p:spPr>
          <a:xfrm>
            <a:off x="6705600" y="3563939"/>
            <a:ext cx="3200400" cy="369887"/>
          </a:xfrm>
          <a:prstGeom prst="rect">
            <a:avLst/>
          </a:prstGeom>
          <a:solidFill>
            <a:schemeClr val="accent3">
              <a:lumMod val="85000"/>
            </a:schemeClr>
          </a:solidFill>
        </p:spPr>
        <p:txBody>
          <a:bodyPr>
            <a:spAutoFit/>
          </a:bodyPr>
          <a:lstStyle/>
          <a:p>
            <a:pPr algn="ctr" eaLnBrk="1" hangingPunct="1">
              <a:defRPr/>
            </a:pPr>
            <a:r>
              <a:rPr lang="en-US" b="1">
                <a:solidFill>
                  <a:srgbClr val="3333FF"/>
                </a:solidFill>
              </a:rPr>
              <a:t>Kĩ sư chọn giống cây trồng</a:t>
            </a:r>
          </a:p>
        </p:txBody>
      </p:sp>
      <p:sp>
        <p:nvSpPr>
          <p:cNvPr id="20485" name="Rectangle 2"/>
          <p:cNvSpPr>
            <a:spLocks noChangeArrowheads="1"/>
          </p:cNvSpPr>
          <p:nvPr/>
        </p:nvSpPr>
        <p:spPr bwMode="auto">
          <a:xfrm>
            <a:off x="3867150" y="593726"/>
            <a:ext cx="4457700" cy="30162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70C0"/>
                </a:solidFill>
              </a:rPr>
              <a:t>Ngành nghề trong trồng trọt</a:t>
            </a:r>
          </a:p>
        </p:txBody>
      </p:sp>
      <p:sp>
        <p:nvSpPr>
          <p:cNvPr id="9" name="TextBox 8"/>
          <p:cNvSpPr txBox="1"/>
          <p:nvPr/>
        </p:nvSpPr>
        <p:spPr>
          <a:xfrm>
            <a:off x="5118100" y="6429375"/>
            <a:ext cx="2738438" cy="368300"/>
          </a:xfrm>
          <a:prstGeom prst="rect">
            <a:avLst/>
          </a:prstGeom>
          <a:solidFill>
            <a:schemeClr val="accent3">
              <a:lumMod val="85000"/>
            </a:schemeClr>
          </a:solidFill>
          <a:ln>
            <a:solidFill>
              <a:schemeClr val="accent3">
                <a:lumMod val="65000"/>
              </a:schemeClr>
            </a:solidFill>
          </a:ln>
        </p:spPr>
        <p:txBody>
          <a:bodyPr>
            <a:spAutoFit/>
          </a:bodyPr>
          <a:lstStyle/>
          <a:p>
            <a:pPr eaLnBrk="1" hangingPunct="1">
              <a:defRPr/>
            </a:pPr>
            <a:r>
              <a:rPr lang="en-US" b="1">
                <a:solidFill>
                  <a:srgbClr val="3333FF"/>
                </a:solidFill>
              </a:rPr>
              <a:t>Kĩ sư bảo vệ thực vật</a:t>
            </a:r>
          </a:p>
        </p:txBody>
      </p:sp>
      <p:pic>
        <p:nvPicPr>
          <p:cNvPr id="6151"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3951289"/>
            <a:ext cx="38100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9850" y="9652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0438" y="9652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15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500"/>
                                        <p:tgtEl>
                                          <p:spTgt spid="6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wipe(down)">
                                      <p:cBhvr>
                                        <p:cTn id="15" dur="500"/>
                                        <p:tgtEl>
                                          <p:spTgt spid="615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fade">
                                      <p:cBhvr>
                                        <p:cTn id="23" dur="500"/>
                                        <p:tgtEl>
                                          <p:spTgt spid="61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38288" y="508000"/>
          <a:ext cx="9129712" cy="6324600"/>
        </p:xfrm>
        <a:graphic>
          <a:graphicData uri="http://schemas.openxmlformats.org/drawingml/2006/table">
            <a:tbl>
              <a:tblPr firstRow="1" bandRow="1">
                <a:tableStyleId>{5C22544A-7EE6-4342-B048-85BDC9FD1C3A}</a:tableStyleId>
              </a:tblPr>
              <a:tblGrid>
                <a:gridCol w="1357680">
                  <a:extLst>
                    <a:ext uri="{9D8B030D-6E8A-4147-A177-3AD203B41FA5}">
                      <a16:colId xmlns:a16="http://schemas.microsoft.com/office/drawing/2014/main" xmlns="" val="139276101"/>
                    </a:ext>
                  </a:extLst>
                </a:gridCol>
                <a:gridCol w="2133499">
                  <a:extLst>
                    <a:ext uri="{9D8B030D-6E8A-4147-A177-3AD203B41FA5}">
                      <a16:colId xmlns:a16="http://schemas.microsoft.com/office/drawing/2014/main" xmlns="" val="1207536346"/>
                    </a:ext>
                  </a:extLst>
                </a:gridCol>
                <a:gridCol w="2666873">
                  <a:extLst>
                    <a:ext uri="{9D8B030D-6E8A-4147-A177-3AD203B41FA5}">
                      <a16:colId xmlns:a16="http://schemas.microsoft.com/office/drawing/2014/main" xmlns="" val="470554031"/>
                    </a:ext>
                  </a:extLst>
                </a:gridCol>
                <a:gridCol w="2971660">
                  <a:extLst>
                    <a:ext uri="{9D8B030D-6E8A-4147-A177-3AD203B41FA5}">
                      <a16:colId xmlns:a16="http://schemas.microsoft.com/office/drawing/2014/main" xmlns="" val="73159716"/>
                    </a:ext>
                  </a:extLst>
                </a:gridCol>
              </a:tblGrid>
              <a:tr h="838201">
                <a:tc>
                  <a:txBody>
                    <a:bodyPr/>
                    <a:lstStyle/>
                    <a:p>
                      <a:r>
                        <a:rPr lang="en-US" sz="1800" smtClean="0">
                          <a:latin typeface="Arial" panose="020B0604020202020204" pitchFamily="34" charset="0"/>
                          <a:cs typeface="Arial" panose="020B0604020202020204" pitchFamily="34" charset="0"/>
                        </a:rPr>
                        <a:t>NỘI</a:t>
                      </a:r>
                      <a:r>
                        <a:rPr lang="en-US" sz="1800" baseline="0" smtClean="0">
                          <a:latin typeface="Arial" panose="020B0604020202020204" pitchFamily="34" charset="0"/>
                          <a:cs typeface="Arial" panose="020B0604020202020204" pitchFamily="34" charset="0"/>
                        </a:rPr>
                        <a:t> DUNG</a:t>
                      </a:r>
                      <a:endParaRPr lang="en-US" sz="1800">
                        <a:latin typeface="Arial" panose="020B0604020202020204" pitchFamily="34" charset="0"/>
                        <a:cs typeface="Arial" panose="020B0604020202020204" pitchFamily="34" charset="0"/>
                      </a:endParaRPr>
                    </a:p>
                  </a:txBody>
                  <a:tcPr marL="91436" marR="91436"/>
                </a:tc>
                <a:tc>
                  <a:txBody>
                    <a:bodyPr/>
                    <a:lstStyle/>
                    <a:p>
                      <a:r>
                        <a:rPr lang="en-US" sz="1800" smtClean="0">
                          <a:latin typeface="Arial" panose="020B0604020202020204" pitchFamily="34" charset="0"/>
                          <a:cs typeface="Arial" panose="020B0604020202020204" pitchFamily="34" charset="0"/>
                        </a:rPr>
                        <a:t>TRỒNG</a:t>
                      </a:r>
                      <a:r>
                        <a:rPr lang="en-US" sz="1800" baseline="0" smtClean="0">
                          <a:latin typeface="Arial" panose="020B0604020202020204" pitchFamily="34" charset="0"/>
                          <a:cs typeface="Arial" panose="020B0604020202020204" pitchFamily="34" charset="0"/>
                        </a:rPr>
                        <a:t> TRỌT NGOÀI TỰ NHIÊN</a:t>
                      </a:r>
                      <a:endParaRPr lang="en-US" sz="1800">
                        <a:latin typeface="Arial" panose="020B0604020202020204" pitchFamily="34" charset="0"/>
                        <a:cs typeface="Arial" panose="020B0604020202020204" pitchFamily="34" charset="0"/>
                      </a:endParaRPr>
                    </a:p>
                  </a:txBody>
                  <a:tcPr marL="91436" marR="91436"/>
                </a:tc>
                <a:tc>
                  <a:txBody>
                    <a:bodyPr/>
                    <a:lstStyle/>
                    <a:p>
                      <a:r>
                        <a:rPr lang="en-US" sz="1800" smtClean="0">
                          <a:latin typeface="Arial" panose="020B0604020202020204" pitchFamily="34" charset="0"/>
                          <a:cs typeface="Arial" panose="020B0604020202020204" pitchFamily="34" charset="0"/>
                        </a:rPr>
                        <a:t>TRỒNG</a:t>
                      </a:r>
                      <a:r>
                        <a:rPr lang="en-US" sz="1800" baseline="0" smtClean="0">
                          <a:latin typeface="Arial" panose="020B0604020202020204" pitchFamily="34" charset="0"/>
                          <a:cs typeface="Arial" panose="020B0604020202020204" pitchFamily="34" charset="0"/>
                        </a:rPr>
                        <a:t> TRỌT TRONG NHÀ CÓ MÁI CHE</a:t>
                      </a:r>
                      <a:endParaRPr lang="en-US" sz="1800">
                        <a:latin typeface="Arial" panose="020B0604020202020204" pitchFamily="34" charset="0"/>
                        <a:cs typeface="Arial" panose="020B0604020202020204" pitchFamily="34" charset="0"/>
                      </a:endParaRPr>
                    </a:p>
                  </a:txBody>
                  <a:tcPr marL="91436" marR="91436"/>
                </a:tc>
                <a:tc>
                  <a:txBody>
                    <a:bodyPr/>
                    <a:lstStyle/>
                    <a:p>
                      <a:r>
                        <a:rPr lang="en-US" sz="1800" smtClean="0">
                          <a:latin typeface="Arial" panose="020B0604020202020204" pitchFamily="34" charset="0"/>
                          <a:cs typeface="Arial" panose="020B0604020202020204" pitchFamily="34" charset="0"/>
                        </a:rPr>
                        <a:t>PHƯƠNG</a:t>
                      </a:r>
                      <a:r>
                        <a:rPr lang="en-US" sz="1800" baseline="0" smtClean="0">
                          <a:latin typeface="Arial" panose="020B0604020202020204" pitchFamily="34" charset="0"/>
                          <a:cs typeface="Arial" panose="020B0604020202020204" pitchFamily="34" charset="0"/>
                        </a:rPr>
                        <a:t> THỨC TRỒNG TRỌT KẾT HỢP</a:t>
                      </a:r>
                      <a:endParaRPr lang="en-US" sz="1800">
                        <a:latin typeface="Arial" panose="020B0604020202020204" pitchFamily="34" charset="0"/>
                        <a:cs typeface="Arial" panose="020B0604020202020204" pitchFamily="34" charset="0"/>
                      </a:endParaRPr>
                    </a:p>
                  </a:txBody>
                  <a:tcPr marL="91436" marR="91436"/>
                </a:tc>
                <a:extLst>
                  <a:ext uri="{0D108BD9-81ED-4DB2-BD59-A6C34878D82A}">
                    <a16:rowId xmlns:a16="http://schemas.microsoft.com/office/drawing/2014/main" xmlns="" val="4131898479"/>
                  </a:ext>
                </a:extLst>
              </a:tr>
              <a:tr h="2209800">
                <a:tc>
                  <a:txBody>
                    <a:bodyPr/>
                    <a:lstStyle/>
                    <a:p>
                      <a:pPr algn="ctr"/>
                      <a:r>
                        <a:rPr lang="en-US" sz="1400" b="1" smtClean="0">
                          <a:latin typeface="Arial" panose="020B0604020202020204" pitchFamily="34" charset="0"/>
                          <a:cs typeface="Arial" panose="020B0604020202020204" pitchFamily="34" charset="0"/>
                        </a:rPr>
                        <a:t>KHÁI</a:t>
                      </a:r>
                      <a:r>
                        <a:rPr lang="en-US" sz="1400" b="1" baseline="0" smtClean="0">
                          <a:latin typeface="Arial" panose="020B0604020202020204" pitchFamily="34" charset="0"/>
                          <a:cs typeface="Arial" panose="020B0604020202020204" pitchFamily="34" charset="0"/>
                        </a:rPr>
                        <a:t> NIỆM</a:t>
                      </a:r>
                      <a:endParaRPr lang="en-US" sz="1400" b="1">
                        <a:latin typeface="Arial" panose="020B0604020202020204" pitchFamily="34" charset="0"/>
                        <a:cs typeface="Arial" panose="020B0604020202020204" pitchFamily="34" charset="0"/>
                      </a:endParaRPr>
                    </a:p>
                  </a:txBody>
                  <a:tcPr marL="91436" marR="91436"/>
                </a:tc>
                <a:tc>
                  <a:txBody>
                    <a:bodyPr/>
                    <a:lstStyle/>
                    <a:p>
                      <a:endParaRPr lang="en-US" sz="1300"/>
                    </a:p>
                  </a:txBody>
                  <a:tcPr marL="91436" marR="91436"/>
                </a:tc>
                <a:tc>
                  <a:txBody>
                    <a:bodyPr/>
                    <a:lstStyle/>
                    <a:p>
                      <a:endParaRPr lang="en-US" sz="1300"/>
                    </a:p>
                  </a:txBody>
                  <a:tcPr marL="91436" marR="91436"/>
                </a:tc>
                <a:tc>
                  <a:txBody>
                    <a:bodyPr/>
                    <a:lstStyle/>
                    <a:p>
                      <a:endParaRPr lang="en-US" sz="1300"/>
                    </a:p>
                  </a:txBody>
                  <a:tcPr marL="91436" marR="91436"/>
                </a:tc>
                <a:extLst>
                  <a:ext uri="{0D108BD9-81ED-4DB2-BD59-A6C34878D82A}">
                    <a16:rowId xmlns:a16="http://schemas.microsoft.com/office/drawing/2014/main" xmlns="" val="2890010463"/>
                  </a:ext>
                </a:extLst>
              </a:tr>
              <a:tr h="1638300">
                <a:tc>
                  <a:txBody>
                    <a:bodyPr/>
                    <a:lstStyle/>
                    <a:p>
                      <a:pPr algn="ctr"/>
                      <a:r>
                        <a:rPr lang="en-US" sz="1400" b="1" smtClean="0">
                          <a:latin typeface="Arial" panose="020B0604020202020204" pitchFamily="34" charset="0"/>
                          <a:cs typeface="Arial" panose="020B0604020202020204" pitchFamily="34" charset="0"/>
                        </a:rPr>
                        <a:t>ƯU</a:t>
                      </a:r>
                      <a:r>
                        <a:rPr lang="en-US" sz="1400" b="1" baseline="0" smtClean="0">
                          <a:latin typeface="Arial" panose="020B0604020202020204" pitchFamily="34" charset="0"/>
                          <a:cs typeface="Arial" panose="020B0604020202020204" pitchFamily="34" charset="0"/>
                        </a:rPr>
                        <a:t> ĐIỂM</a:t>
                      </a:r>
                      <a:endParaRPr lang="en-US" sz="1400" b="1">
                        <a:latin typeface="Arial" panose="020B0604020202020204" pitchFamily="34" charset="0"/>
                        <a:cs typeface="Arial" panose="020B0604020202020204" pitchFamily="34" charset="0"/>
                      </a:endParaRPr>
                    </a:p>
                  </a:txBody>
                  <a:tcPr marL="91436" marR="91436"/>
                </a:tc>
                <a:tc>
                  <a:txBody>
                    <a:bodyPr/>
                    <a:lstStyle/>
                    <a:p>
                      <a:endParaRPr lang="en-US" sz="1300"/>
                    </a:p>
                  </a:txBody>
                  <a:tcPr marL="91436" marR="91436"/>
                </a:tc>
                <a:tc>
                  <a:txBody>
                    <a:bodyPr/>
                    <a:lstStyle/>
                    <a:p>
                      <a:endParaRPr lang="en-US" sz="1300"/>
                    </a:p>
                  </a:txBody>
                  <a:tcPr marL="91436" marR="91436"/>
                </a:tc>
                <a:tc>
                  <a:txBody>
                    <a:bodyPr/>
                    <a:lstStyle/>
                    <a:p>
                      <a:endParaRPr lang="en-US" sz="1300"/>
                    </a:p>
                  </a:txBody>
                  <a:tcPr marL="91436" marR="91436"/>
                </a:tc>
                <a:extLst>
                  <a:ext uri="{0D108BD9-81ED-4DB2-BD59-A6C34878D82A}">
                    <a16:rowId xmlns:a16="http://schemas.microsoft.com/office/drawing/2014/main" xmlns="" val="1369325512"/>
                  </a:ext>
                </a:extLst>
              </a:tr>
              <a:tr h="1638300">
                <a:tc>
                  <a:txBody>
                    <a:bodyPr/>
                    <a:lstStyle/>
                    <a:p>
                      <a:pPr algn="ctr"/>
                      <a:r>
                        <a:rPr lang="en-US" sz="1400" b="1" smtClean="0">
                          <a:latin typeface="Arial" panose="020B0604020202020204" pitchFamily="34" charset="0"/>
                          <a:cs typeface="Arial" panose="020B0604020202020204" pitchFamily="34" charset="0"/>
                        </a:rPr>
                        <a:t>NHƯỢC</a:t>
                      </a:r>
                      <a:r>
                        <a:rPr lang="en-US" sz="1400" b="1" baseline="0" smtClean="0">
                          <a:latin typeface="Arial" panose="020B0604020202020204" pitchFamily="34" charset="0"/>
                          <a:cs typeface="Arial" panose="020B0604020202020204" pitchFamily="34" charset="0"/>
                        </a:rPr>
                        <a:t> ĐIỂM</a:t>
                      </a:r>
                      <a:endParaRPr lang="en-US" sz="1400" b="1">
                        <a:latin typeface="Arial" panose="020B0604020202020204" pitchFamily="34" charset="0"/>
                        <a:cs typeface="Arial" panose="020B0604020202020204" pitchFamily="34" charset="0"/>
                      </a:endParaRPr>
                    </a:p>
                  </a:txBody>
                  <a:tcPr marL="91436" marR="91436"/>
                </a:tc>
                <a:tc>
                  <a:txBody>
                    <a:bodyPr/>
                    <a:lstStyle/>
                    <a:p>
                      <a:endParaRPr lang="en-US" sz="1300"/>
                    </a:p>
                  </a:txBody>
                  <a:tcPr marL="91436" marR="91436"/>
                </a:tc>
                <a:tc>
                  <a:txBody>
                    <a:bodyPr/>
                    <a:lstStyle/>
                    <a:p>
                      <a:endParaRPr lang="en-US" sz="1300"/>
                    </a:p>
                  </a:txBody>
                  <a:tcPr marL="91436" marR="91436"/>
                </a:tc>
                <a:tc>
                  <a:txBody>
                    <a:bodyPr/>
                    <a:lstStyle/>
                    <a:p>
                      <a:endParaRPr lang="en-US" sz="1300"/>
                    </a:p>
                  </a:txBody>
                  <a:tcPr marL="91436" marR="91436"/>
                </a:tc>
                <a:extLst>
                  <a:ext uri="{0D108BD9-81ED-4DB2-BD59-A6C34878D82A}">
                    <a16:rowId xmlns:a16="http://schemas.microsoft.com/office/drawing/2014/main" xmlns="" val="1828180970"/>
                  </a:ext>
                </a:extLst>
              </a:tr>
            </a:tbl>
          </a:graphicData>
        </a:graphic>
      </p:graphicFrame>
      <p:sp>
        <p:nvSpPr>
          <p:cNvPr id="5" name="TextBox 4"/>
          <p:cNvSpPr txBox="1">
            <a:spLocks noChangeArrowheads="1"/>
          </p:cNvSpPr>
          <p:nvPr/>
        </p:nvSpPr>
        <p:spPr bwMode="auto">
          <a:xfrm>
            <a:off x="2863850" y="1447801"/>
            <a:ext cx="2133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Là phương thức trồng trọt phổ biến và được áp dụng cho hầu hết các loại cây trồng.</a:t>
            </a:r>
          </a:p>
        </p:txBody>
      </p:sp>
      <p:sp>
        <p:nvSpPr>
          <p:cNvPr id="6" name="TextBox 5"/>
          <p:cNvSpPr txBox="1">
            <a:spLocks noChangeArrowheads="1"/>
          </p:cNvSpPr>
          <p:nvPr/>
        </p:nvSpPr>
        <p:spPr bwMode="auto">
          <a:xfrm>
            <a:off x="5013326" y="1316039"/>
            <a:ext cx="27781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Là phương thức trồng trọt thường được tiến hành ở những nơi có điều kiện tự nhiên không thuận lợi hoặc những cây trồng khó sinh trưởng và phát triển trong điều kiện tự nhiên</a:t>
            </a:r>
          </a:p>
        </p:txBody>
      </p:sp>
      <p:sp>
        <p:nvSpPr>
          <p:cNvPr id="7" name="TextBox 6"/>
          <p:cNvSpPr txBox="1">
            <a:spLocks noChangeArrowheads="1"/>
          </p:cNvSpPr>
          <p:nvPr/>
        </p:nvSpPr>
        <p:spPr bwMode="auto">
          <a:xfrm>
            <a:off x="7775576" y="1343026"/>
            <a:ext cx="28924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Là phương thức kết hợp giữa phương thức trồng trọt ngoài tự nhiên với phương thức trồng trọt trong nhà có mái che.</a:t>
            </a:r>
          </a:p>
          <a:p>
            <a:endParaRPr lang="en-US" altLang="en-US"/>
          </a:p>
        </p:txBody>
      </p:sp>
      <p:sp>
        <p:nvSpPr>
          <p:cNvPr id="8" name="TextBox 7"/>
          <p:cNvSpPr txBox="1">
            <a:spLocks noChangeArrowheads="1"/>
          </p:cNvSpPr>
          <p:nvPr/>
        </p:nvSpPr>
        <p:spPr bwMode="auto">
          <a:xfrm>
            <a:off x="2911475" y="3621088"/>
            <a:ext cx="2101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Đơn giản, dễ thực hiện. Có thể tiến hành trên diện tích rộng</a:t>
            </a:r>
          </a:p>
        </p:txBody>
      </p:sp>
      <p:sp>
        <p:nvSpPr>
          <p:cNvPr id="9" name="TextBox 8"/>
          <p:cNvSpPr txBox="1">
            <a:spLocks noChangeArrowheads="1"/>
          </p:cNvSpPr>
          <p:nvPr/>
        </p:nvSpPr>
        <p:spPr bwMode="auto">
          <a:xfrm>
            <a:off x="5029200" y="3613151"/>
            <a:ext cx="2590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Cây trồng ít bị sâu, bệnh, có thể tạo năng suất cao. Chủ động chăm sóc, sản xuất rau quả trái vụ, an toàn.</a:t>
            </a:r>
          </a:p>
        </p:txBody>
      </p:sp>
      <p:sp>
        <p:nvSpPr>
          <p:cNvPr id="10" name="TextBox 9"/>
          <p:cNvSpPr txBox="1">
            <a:spLocks noChangeArrowheads="1"/>
          </p:cNvSpPr>
          <p:nvPr/>
        </p:nvSpPr>
        <p:spPr bwMode="auto">
          <a:xfrm>
            <a:off x="7735889" y="3706813"/>
            <a:ext cx="2816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Tốn ít công lao động, đơn giản, dễ làm.</a:t>
            </a:r>
          </a:p>
        </p:txBody>
      </p:sp>
      <p:sp>
        <p:nvSpPr>
          <p:cNvPr id="11" name="TextBox 10"/>
          <p:cNvSpPr txBox="1">
            <a:spLocks noChangeArrowheads="1"/>
          </p:cNvSpPr>
          <p:nvPr/>
        </p:nvSpPr>
        <p:spPr bwMode="auto">
          <a:xfrm>
            <a:off x="2927350" y="5372100"/>
            <a:ext cx="2101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Cây trồng dễ bị sâu, bệnh hại và các điều kiện bất lợi của thời tiết.</a:t>
            </a:r>
          </a:p>
        </p:txBody>
      </p:sp>
      <p:sp>
        <p:nvSpPr>
          <p:cNvPr id="12" name="TextBox 11"/>
          <p:cNvSpPr txBox="1">
            <a:spLocks noChangeArrowheads="1"/>
          </p:cNvSpPr>
          <p:nvPr/>
        </p:nvSpPr>
        <p:spPr bwMode="auto">
          <a:xfrm>
            <a:off x="5122863" y="5459414"/>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Đầu tư lớn và kĩ thuật cao hơn so với trồng trọt ngoài tự nhiên</a:t>
            </a:r>
          </a:p>
        </p:txBody>
      </p:sp>
      <p:sp>
        <p:nvSpPr>
          <p:cNvPr id="13" name="TextBox 12"/>
          <p:cNvSpPr txBox="1">
            <a:spLocks noChangeArrowheads="1"/>
          </p:cNvSpPr>
          <p:nvPr/>
        </p:nvSpPr>
        <p:spPr bwMode="auto">
          <a:xfrm>
            <a:off x="7775576" y="5232401"/>
            <a:ext cx="28162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Không đảm bảo được mật độ khoảng cách giữa các cây với nhau, độ nông sâu của cây so với mặt đất.</a:t>
            </a:r>
          </a:p>
        </p:txBody>
      </p:sp>
      <p:sp>
        <p:nvSpPr>
          <p:cNvPr id="53286" name="Rectangle 13"/>
          <p:cNvSpPr>
            <a:spLocks noChangeArrowheads="1"/>
          </p:cNvSpPr>
          <p:nvPr/>
        </p:nvSpPr>
        <p:spPr bwMode="auto">
          <a:xfrm>
            <a:off x="1565275" y="6351"/>
            <a:ext cx="577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a:p>
        </p:txBody>
      </p:sp>
    </p:spTree>
    <p:extLst>
      <p:ext uri="{BB962C8B-B14F-4D97-AF65-F5344CB8AC3E}">
        <p14:creationId xmlns:p14="http://schemas.microsoft.com/office/powerpoint/2010/main" val="4132338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down)">
                                      <p:cBhvr>
                                        <p:cTn id="4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TC16 (online-video-cutter.com).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8610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4"/>
          <p:cNvSpPr txBox="1">
            <a:spLocks noChangeArrowheads="1"/>
          </p:cNvSpPr>
          <p:nvPr/>
        </p:nvSpPr>
        <p:spPr bwMode="auto">
          <a:xfrm>
            <a:off x="2133600" y="304800"/>
            <a:ext cx="800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solidFill>
                  <a:srgbClr val="FF0000"/>
                </a:solidFill>
              </a:rPr>
              <a:t>HỆ THỐNG PHUN TƯỚI TỰ ĐỘNG DO NÔNG DÂN TỰ CHẾ TẠO.</a:t>
            </a:r>
          </a:p>
        </p:txBody>
      </p:sp>
    </p:spTree>
    <p:extLst>
      <p:ext uri="{BB962C8B-B14F-4D97-AF65-F5344CB8AC3E}">
        <p14:creationId xmlns:p14="http://schemas.microsoft.com/office/powerpoint/2010/main" val="324430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55299"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55300" name="Rectangle 2"/>
          <p:cNvSpPr>
            <a:spLocks noChangeArrowheads="1"/>
          </p:cNvSpPr>
          <p:nvPr/>
        </p:nvSpPr>
        <p:spPr bwMode="auto">
          <a:xfrm>
            <a:off x="1538288" y="1457325"/>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II. Các nhóm cây trồng phổ biến.</a:t>
            </a:r>
          </a:p>
        </p:txBody>
      </p:sp>
      <p:sp>
        <p:nvSpPr>
          <p:cNvPr id="55301" name="Rectangle 2"/>
          <p:cNvSpPr>
            <a:spLocks noChangeArrowheads="1"/>
          </p:cNvSpPr>
          <p:nvPr/>
        </p:nvSpPr>
        <p:spPr bwMode="auto">
          <a:xfrm>
            <a:off x="1538288" y="2170113"/>
            <a:ext cx="8139112"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III. Một số phương thức trồng trọt phổ biến ở Việt Nam</a:t>
            </a:r>
          </a:p>
        </p:txBody>
      </p:sp>
      <p:sp>
        <p:nvSpPr>
          <p:cNvPr id="55302" name="Rectangle 2"/>
          <p:cNvSpPr>
            <a:spLocks noChangeArrowheads="1"/>
          </p:cNvSpPr>
          <p:nvPr/>
        </p:nvSpPr>
        <p:spPr bwMode="auto">
          <a:xfrm>
            <a:off x="1524000" y="2874963"/>
            <a:ext cx="84582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IV. Một số đặc điểm cơ bản của trồng trọt công nghệ cao.</a:t>
            </a:r>
          </a:p>
        </p:txBody>
      </p:sp>
    </p:spTree>
    <p:extLst>
      <p:ext uri="{BB962C8B-B14F-4D97-AF65-F5344CB8AC3E}">
        <p14:creationId xmlns:p14="http://schemas.microsoft.com/office/powerpoint/2010/main" val="926452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56323" name="Rectangle 2"/>
          <p:cNvSpPr>
            <a:spLocks noChangeArrowheads="1"/>
          </p:cNvSpPr>
          <p:nvPr/>
        </p:nvSpPr>
        <p:spPr bwMode="auto">
          <a:xfrm>
            <a:off x="1524000" y="550863"/>
            <a:ext cx="84582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IV. Một số đặc điểm cơ bản của trồng trọt công nghệ cao.</a:t>
            </a:r>
          </a:p>
        </p:txBody>
      </p:sp>
      <p:pic>
        <p:nvPicPr>
          <p:cNvPr id="563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697039"/>
            <a:ext cx="37274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8289" y="4346576"/>
            <a:ext cx="374173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3250" y="4325939"/>
            <a:ext cx="3708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1676401"/>
            <a:ext cx="37338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51464" y="3535363"/>
            <a:ext cx="15716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Box 10"/>
          <p:cNvSpPr txBox="1">
            <a:spLocks noChangeArrowheads="1"/>
          </p:cNvSpPr>
          <p:nvPr/>
        </p:nvSpPr>
        <p:spPr bwMode="auto">
          <a:xfrm>
            <a:off x="1538288" y="1084263"/>
            <a:ext cx="912336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900" b="1"/>
              <a:t>Top 5 cây trồng ngắn ngày đem lại năng suất cao </a:t>
            </a:r>
            <a:r>
              <a:rPr lang="en-US" altLang="en-US" sz="1900" i="1"/>
              <a:t>(nguồn chephamvisinh.vn)</a:t>
            </a:r>
          </a:p>
        </p:txBody>
      </p:sp>
    </p:spTree>
    <p:extLst>
      <p:ext uri="{BB962C8B-B14F-4D97-AF65-F5344CB8AC3E}">
        <p14:creationId xmlns:p14="http://schemas.microsoft.com/office/powerpoint/2010/main" val="686272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57347" name="Rectangle 2"/>
          <p:cNvSpPr>
            <a:spLocks noChangeArrowheads="1"/>
          </p:cNvSpPr>
          <p:nvPr/>
        </p:nvSpPr>
        <p:spPr bwMode="auto">
          <a:xfrm>
            <a:off x="1524000" y="550863"/>
            <a:ext cx="84582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IV. Một số đặc điểm cơ bản của trồng trọt công nghệ cao.</a:t>
            </a:r>
          </a:p>
        </p:txBody>
      </p:sp>
      <p:sp>
        <p:nvSpPr>
          <p:cNvPr id="57348" name="TextBox 10"/>
          <p:cNvSpPr txBox="1">
            <a:spLocks noChangeArrowheads="1"/>
          </p:cNvSpPr>
          <p:nvPr/>
        </p:nvSpPr>
        <p:spPr bwMode="auto">
          <a:xfrm>
            <a:off x="1538288" y="1084263"/>
            <a:ext cx="912336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900" i="1"/>
          </a:p>
        </p:txBody>
      </p:sp>
      <p:sp>
        <p:nvSpPr>
          <p:cNvPr id="57349" name="TextBox 11"/>
          <p:cNvSpPr txBox="1">
            <a:spLocks noChangeArrowheads="1"/>
          </p:cNvSpPr>
          <p:nvPr/>
        </p:nvSpPr>
        <p:spPr bwMode="auto">
          <a:xfrm>
            <a:off x="1592263" y="1208089"/>
            <a:ext cx="91233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900" b="1"/>
              <a:t>Top 5 giá thể phổ biến nhất hiện nay </a:t>
            </a:r>
            <a:r>
              <a:rPr lang="en-US" altLang="en-US" sz="1900" i="1"/>
              <a:t>(nguồn uphanhuuco.com)</a:t>
            </a:r>
          </a:p>
        </p:txBody>
      </p:sp>
      <p:pic>
        <p:nvPicPr>
          <p:cNvPr id="57350"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565275"/>
            <a:ext cx="3276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4538" y="1616075"/>
            <a:ext cx="3276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7526" y="4267200"/>
            <a:ext cx="324167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4538" y="4260851"/>
            <a:ext cx="32766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5689" y="3433764"/>
            <a:ext cx="25749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TextBox 14"/>
          <p:cNvSpPr txBox="1">
            <a:spLocks noChangeArrowheads="1"/>
          </p:cNvSpPr>
          <p:nvPr/>
        </p:nvSpPr>
        <p:spPr bwMode="auto">
          <a:xfrm>
            <a:off x="3581400" y="1616075"/>
            <a:ext cx="1284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Mùn cưa</a:t>
            </a:r>
          </a:p>
        </p:txBody>
      </p:sp>
      <p:sp>
        <p:nvSpPr>
          <p:cNvPr id="57356" name="TextBox 16"/>
          <p:cNvSpPr txBox="1">
            <a:spLocks noChangeArrowheads="1"/>
          </p:cNvSpPr>
          <p:nvPr/>
        </p:nvSpPr>
        <p:spPr bwMode="auto">
          <a:xfrm>
            <a:off x="7094538" y="1644650"/>
            <a:ext cx="113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chemeClr val="bg1"/>
                </a:solidFill>
              </a:rPr>
              <a:t>Sơ dừa</a:t>
            </a:r>
          </a:p>
        </p:txBody>
      </p:sp>
      <p:sp>
        <p:nvSpPr>
          <p:cNvPr id="57357" name="TextBox 17"/>
          <p:cNvSpPr txBox="1">
            <a:spLocks noChangeArrowheads="1"/>
          </p:cNvSpPr>
          <p:nvPr/>
        </p:nvSpPr>
        <p:spPr bwMode="auto">
          <a:xfrm>
            <a:off x="2157414" y="4260850"/>
            <a:ext cx="1285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0000"/>
                </a:solidFill>
              </a:rPr>
              <a:t>Than bùn</a:t>
            </a:r>
          </a:p>
        </p:txBody>
      </p:sp>
      <p:sp>
        <p:nvSpPr>
          <p:cNvPr id="57358" name="TextBox 18"/>
          <p:cNvSpPr txBox="1">
            <a:spLocks noChangeArrowheads="1"/>
          </p:cNvSpPr>
          <p:nvPr/>
        </p:nvSpPr>
        <p:spPr bwMode="auto">
          <a:xfrm>
            <a:off x="9269414" y="4283075"/>
            <a:ext cx="1284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Trấu hun</a:t>
            </a:r>
          </a:p>
        </p:txBody>
      </p:sp>
      <p:sp>
        <p:nvSpPr>
          <p:cNvPr id="57359" name="TextBox 19"/>
          <p:cNvSpPr txBox="1">
            <a:spLocks noChangeArrowheads="1"/>
          </p:cNvSpPr>
          <p:nvPr/>
        </p:nvSpPr>
        <p:spPr bwMode="auto">
          <a:xfrm>
            <a:off x="5419725" y="3595689"/>
            <a:ext cx="1284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chemeClr val="bg1"/>
                </a:solidFill>
              </a:rPr>
              <a:t>Vỏ cây</a:t>
            </a:r>
          </a:p>
        </p:txBody>
      </p:sp>
    </p:spTree>
    <p:extLst>
      <p:ext uri="{BB962C8B-B14F-4D97-AF65-F5344CB8AC3E}">
        <p14:creationId xmlns:p14="http://schemas.microsoft.com/office/powerpoint/2010/main" val="32307479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58371" name="Rectangle 2"/>
          <p:cNvSpPr>
            <a:spLocks noChangeArrowheads="1"/>
          </p:cNvSpPr>
          <p:nvPr/>
        </p:nvSpPr>
        <p:spPr bwMode="auto">
          <a:xfrm>
            <a:off x="1524000" y="550863"/>
            <a:ext cx="84582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IV. Một số đặc điểm cơ bản của trồng trọt công nghệ cao.</a:t>
            </a:r>
          </a:p>
        </p:txBody>
      </p:sp>
      <p:sp>
        <p:nvSpPr>
          <p:cNvPr id="58372" name="TextBox 10"/>
          <p:cNvSpPr txBox="1">
            <a:spLocks noChangeArrowheads="1"/>
          </p:cNvSpPr>
          <p:nvPr/>
        </p:nvSpPr>
        <p:spPr bwMode="auto">
          <a:xfrm>
            <a:off x="1538288" y="1084263"/>
            <a:ext cx="912336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900" i="1"/>
          </a:p>
        </p:txBody>
      </p:sp>
      <p:sp>
        <p:nvSpPr>
          <p:cNvPr id="58373" name="TextBox 11"/>
          <p:cNvSpPr txBox="1">
            <a:spLocks noChangeArrowheads="1"/>
          </p:cNvSpPr>
          <p:nvPr/>
        </p:nvSpPr>
        <p:spPr bwMode="auto">
          <a:xfrm>
            <a:off x="1592263" y="1208089"/>
            <a:ext cx="91233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900" b="1"/>
              <a:t>Dung dịch dinh dưỡng trồng cây thủy canh</a:t>
            </a:r>
            <a:endParaRPr lang="en-US" altLang="en-US" sz="1900" i="1"/>
          </a:p>
        </p:txBody>
      </p:sp>
      <p:pic>
        <p:nvPicPr>
          <p:cNvPr id="5837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1592263"/>
            <a:ext cx="3505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557338"/>
            <a:ext cx="3505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267200"/>
            <a:ext cx="35052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47900" y="4267200"/>
            <a:ext cx="3505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562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59395" name="Rectangle 2"/>
          <p:cNvSpPr>
            <a:spLocks noChangeArrowheads="1"/>
          </p:cNvSpPr>
          <p:nvPr/>
        </p:nvSpPr>
        <p:spPr bwMode="auto">
          <a:xfrm>
            <a:off x="1524000" y="550863"/>
            <a:ext cx="84582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IV. Một số đặc điểm cơ bản của trồng trọt công nghệ cao.</a:t>
            </a:r>
          </a:p>
        </p:txBody>
      </p:sp>
      <p:sp>
        <p:nvSpPr>
          <p:cNvPr id="59396" name="TextBox 10"/>
          <p:cNvSpPr txBox="1">
            <a:spLocks noChangeArrowheads="1"/>
          </p:cNvSpPr>
          <p:nvPr/>
        </p:nvSpPr>
        <p:spPr bwMode="auto">
          <a:xfrm>
            <a:off x="1538288" y="1084263"/>
            <a:ext cx="912336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900" i="1"/>
          </a:p>
        </p:txBody>
      </p:sp>
      <p:sp>
        <p:nvSpPr>
          <p:cNvPr id="59397" name="TextBox 11"/>
          <p:cNvSpPr txBox="1">
            <a:spLocks noChangeArrowheads="1"/>
          </p:cNvSpPr>
          <p:nvPr/>
        </p:nvSpPr>
        <p:spPr bwMode="auto">
          <a:xfrm>
            <a:off x="1676400" y="1112839"/>
            <a:ext cx="79327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900" b="1"/>
              <a:t>Ứng dụng thiết bị, công nghệ hiện đại vào nông nghiệp</a:t>
            </a:r>
            <a:endParaRPr lang="en-US" altLang="en-US" sz="1900" i="1"/>
          </a:p>
        </p:txBody>
      </p:sp>
      <p:pic>
        <p:nvPicPr>
          <p:cNvPr id="593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1985964"/>
            <a:ext cx="3598862"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1982788"/>
            <a:ext cx="3598863"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154238" y="4703764"/>
            <a:ext cx="3598862" cy="706437"/>
          </a:xfrm>
          <a:prstGeom prst="rect">
            <a:avLst/>
          </a:prstGeom>
          <a:solidFill>
            <a:schemeClr val="bg1">
              <a:lumMod val="95000"/>
            </a:schemeClr>
          </a:solidFill>
          <a:ln>
            <a:solidFill>
              <a:schemeClr val="accent3">
                <a:lumMod val="65000"/>
              </a:schemeClr>
            </a:solidFill>
          </a:ln>
        </p:spPr>
        <p:txBody>
          <a:bodyPr>
            <a:spAutoFit/>
          </a:bodyPr>
          <a:lstStyle/>
          <a:p>
            <a:pPr algn="ctr" eaLnBrk="1" hangingPunct="1">
              <a:defRPr/>
            </a:pPr>
            <a:r>
              <a:rPr lang="en-US" sz="2000" b="1">
                <a:solidFill>
                  <a:srgbClr val="3333FF"/>
                </a:solidFill>
              </a:rPr>
              <a:t>Đèn xông cao áp để thanh long ra hoa trái vụ</a:t>
            </a:r>
          </a:p>
        </p:txBody>
      </p:sp>
      <p:sp>
        <p:nvSpPr>
          <p:cNvPr id="14" name="TextBox 13"/>
          <p:cNvSpPr txBox="1"/>
          <p:nvPr/>
        </p:nvSpPr>
        <p:spPr>
          <a:xfrm>
            <a:off x="6553201" y="4703764"/>
            <a:ext cx="3598863" cy="706437"/>
          </a:xfrm>
          <a:prstGeom prst="rect">
            <a:avLst/>
          </a:prstGeom>
          <a:solidFill>
            <a:schemeClr val="bg1">
              <a:lumMod val="95000"/>
            </a:schemeClr>
          </a:solidFill>
          <a:ln>
            <a:solidFill>
              <a:schemeClr val="accent3">
                <a:lumMod val="65000"/>
              </a:schemeClr>
            </a:solidFill>
          </a:ln>
        </p:spPr>
        <p:txBody>
          <a:bodyPr>
            <a:spAutoFit/>
          </a:bodyPr>
          <a:lstStyle/>
          <a:p>
            <a:pPr algn="ctr" eaLnBrk="1" hangingPunct="1">
              <a:defRPr/>
            </a:pPr>
            <a:r>
              <a:rPr lang="en-US" sz="2000" b="1">
                <a:solidFill>
                  <a:srgbClr val="3333FF"/>
                </a:solidFill>
              </a:rPr>
              <a:t>Dùng Flycam để phun thuốc và giám sát cây trồng</a:t>
            </a:r>
          </a:p>
        </p:txBody>
      </p:sp>
    </p:spTree>
    <p:extLst>
      <p:ext uri="{BB962C8B-B14F-4D97-AF65-F5344CB8AC3E}">
        <p14:creationId xmlns:p14="http://schemas.microsoft.com/office/powerpoint/2010/main" val="27119672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4350" y="1219201"/>
            <a:ext cx="8578850"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1"/>
          <p:cNvSpPr txBox="1">
            <a:spLocks noChangeArrowheads="1"/>
          </p:cNvSpPr>
          <p:nvPr/>
        </p:nvSpPr>
        <p:spPr bwMode="auto">
          <a:xfrm>
            <a:off x="1784350" y="87314"/>
            <a:ext cx="8502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400" b="1">
                <a:solidFill>
                  <a:srgbClr val="3333FF"/>
                </a:solidFill>
              </a:rPr>
              <a:t>MỘT SỐ CÔNG NGHỆ TRỒNG TRỌT TRONG </a:t>
            </a:r>
          </a:p>
          <a:p>
            <a:pPr algn="ctr">
              <a:lnSpc>
                <a:spcPct val="150000"/>
              </a:lnSpc>
            </a:pPr>
            <a:r>
              <a:rPr lang="en-US" altLang="en-US" sz="2400" b="1">
                <a:solidFill>
                  <a:srgbClr val="3333FF"/>
                </a:solidFill>
              </a:rPr>
              <a:t>BỐI CẢNH CÁCH MẠNG CÔNG NGHIỆP 4.0</a:t>
            </a:r>
          </a:p>
        </p:txBody>
      </p:sp>
    </p:spTree>
    <p:extLst>
      <p:ext uri="{BB962C8B-B14F-4D97-AF65-F5344CB8AC3E}">
        <p14:creationId xmlns:p14="http://schemas.microsoft.com/office/powerpoint/2010/main" val="39116388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61443"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61444" name="Rectangle 2"/>
          <p:cNvSpPr>
            <a:spLocks noChangeArrowheads="1"/>
          </p:cNvSpPr>
          <p:nvPr/>
        </p:nvSpPr>
        <p:spPr bwMode="auto">
          <a:xfrm>
            <a:off x="1538288" y="1457325"/>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II. Các nhóm cây trồng phổ biến.</a:t>
            </a:r>
          </a:p>
        </p:txBody>
      </p:sp>
      <p:sp>
        <p:nvSpPr>
          <p:cNvPr id="61445" name="Rectangle 2"/>
          <p:cNvSpPr>
            <a:spLocks noChangeArrowheads="1"/>
          </p:cNvSpPr>
          <p:nvPr/>
        </p:nvSpPr>
        <p:spPr bwMode="auto">
          <a:xfrm>
            <a:off x="1538288" y="2170113"/>
            <a:ext cx="8139112"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III. Một số phương thức trồng trọt phổ biến ở Việt Nam</a:t>
            </a:r>
          </a:p>
        </p:txBody>
      </p:sp>
      <p:sp>
        <p:nvSpPr>
          <p:cNvPr id="61446" name="Rectangle 2"/>
          <p:cNvSpPr>
            <a:spLocks noChangeArrowheads="1"/>
          </p:cNvSpPr>
          <p:nvPr/>
        </p:nvSpPr>
        <p:spPr bwMode="auto">
          <a:xfrm>
            <a:off x="1524000" y="2874963"/>
            <a:ext cx="84582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IV. Một số đặc điểm cơ bản của trồng trọt công nghệ cao.</a:t>
            </a:r>
          </a:p>
        </p:txBody>
      </p:sp>
      <p:sp>
        <p:nvSpPr>
          <p:cNvPr id="61447" name="Rectangle 2"/>
          <p:cNvSpPr>
            <a:spLocks noChangeArrowheads="1"/>
          </p:cNvSpPr>
          <p:nvPr/>
        </p:nvSpPr>
        <p:spPr bwMode="auto">
          <a:xfrm>
            <a:off x="1538288" y="3608388"/>
            <a:ext cx="84582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V. Một số ngành nghề trong trồng trọt.</a:t>
            </a:r>
          </a:p>
        </p:txBody>
      </p:sp>
    </p:spTree>
    <p:extLst>
      <p:ext uri="{BB962C8B-B14F-4D97-AF65-F5344CB8AC3E}">
        <p14:creationId xmlns:p14="http://schemas.microsoft.com/office/powerpoint/2010/main" val="21055450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7" name="TextBox 6"/>
          <p:cNvSpPr txBox="1"/>
          <p:nvPr/>
        </p:nvSpPr>
        <p:spPr>
          <a:xfrm>
            <a:off x="3128963" y="3490914"/>
            <a:ext cx="1960562" cy="369887"/>
          </a:xfrm>
          <a:prstGeom prst="rect">
            <a:avLst/>
          </a:prstGeom>
          <a:solidFill>
            <a:schemeClr val="accent3">
              <a:lumMod val="85000"/>
            </a:schemeClr>
          </a:solidFill>
          <a:ln>
            <a:solidFill>
              <a:schemeClr val="accent3">
                <a:lumMod val="65000"/>
              </a:schemeClr>
            </a:solidFill>
          </a:ln>
        </p:spPr>
        <p:txBody>
          <a:bodyPr>
            <a:spAutoFit/>
          </a:bodyPr>
          <a:lstStyle/>
          <a:p>
            <a:pPr eaLnBrk="1" hangingPunct="1">
              <a:defRPr/>
            </a:pPr>
            <a:r>
              <a:rPr lang="en-US" b="1">
                <a:solidFill>
                  <a:srgbClr val="3333FF"/>
                </a:solidFill>
              </a:rPr>
              <a:t>Kĩ sư trồng trọt</a:t>
            </a:r>
          </a:p>
        </p:txBody>
      </p:sp>
      <p:sp>
        <p:nvSpPr>
          <p:cNvPr id="10" name="TextBox 9"/>
          <p:cNvSpPr txBox="1"/>
          <p:nvPr/>
        </p:nvSpPr>
        <p:spPr>
          <a:xfrm>
            <a:off x="6705600" y="3563939"/>
            <a:ext cx="3200400" cy="369887"/>
          </a:xfrm>
          <a:prstGeom prst="rect">
            <a:avLst/>
          </a:prstGeom>
          <a:solidFill>
            <a:schemeClr val="accent3">
              <a:lumMod val="85000"/>
            </a:schemeClr>
          </a:solidFill>
        </p:spPr>
        <p:txBody>
          <a:bodyPr>
            <a:spAutoFit/>
          </a:bodyPr>
          <a:lstStyle/>
          <a:p>
            <a:pPr algn="ctr" eaLnBrk="1" hangingPunct="1">
              <a:defRPr/>
            </a:pPr>
            <a:r>
              <a:rPr lang="en-US" b="1">
                <a:solidFill>
                  <a:srgbClr val="3333FF"/>
                </a:solidFill>
              </a:rPr>
              <a:t>Kĩ sư chọn giống cây trồng</a:t>
            </a:r>
          </a:p>
        </p:txBody>
      </p:sp>
      <p:sp>
        <p:nvSpPr>
          <p:cNvPr id="62469" name="Rectangle 2"/>
          <p:cNvSpPr>
            <a:spLocks noChangeArrowheads="1"/>
          </p:cNvSpPr>
          <p:nvPr/>
        </p:nvSpPr>
        <p:spPr bwMode="auto">
          <a:xfrm>
            <a:off x="3867150" y="593726"/>
            <a:ext cx="4457700" cy="30162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70C0"/>
                </a:solidFill>
              </a:rPr>
              <a:t>Ngành nghề trong trồng trọt</a:t>
            </a:r>
          </a:p>
        </p:txBody>
      </p:sp>
      <p:sp>
        <p:nvSpPr>
          <p:cNvPr id="9" name="TextBox 8"/>
          <p:cNvSpPr txBox="1"/>
          <p:nvPr/>
        </p:nvSpPr>
        <p:spPr>
          <a:xfrm>
            <a:off x="5118100" y="6429375"/>
            <a:ext cx="2738438" cy="368300"/>
          </a:xfrm>
          <a:prstGeom prst="rect">
            <a:avLst/>
          </a:prstGeom>
          <a:solidFill>
            <a:schemeClr val="accent3">
              <a:lumMod val="85000"/>
            </a:schemeClr>
          </a:solidFill>
          <a:ln>
            <a:solidFill>
              <a:schemeClr val="accent3">
                <a:lumMod val="65000"/>
              </a:schemeClr>
            </a:solidFill>
          </a:ln>
        </p:spPr>
        <p:txBody>
          <a:bodyPr>
            <a:spAutoFit/>
          </a:bodyPr>
          <a:lstStyle/>
          <a:p>
            <a:pPr eaLnBrk="1" hangingPunct="1">
              <a:defRPr/>
            </a:pPr>
            <a:r>
              <a:rPr lang="en-US" b="1">
                <a:solidFill>
                  <a:srgbClr val="3333FF"/>
                </a:solidFill>
              </a:rPr>
              <a:t>Kĩ sư bảo vệ thực vật</a:t>
            </a:r>
          </a:p>
        </p:txBody>
      </p:sp>
      <p:pic>
        <p:nvPicPr>
          <p:cNvPr id="6151"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3951289"/>
            <a:ext cx="38100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9850" y="9652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0438" y="9652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29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500"/>
                                        <p:tgtEl>
                                          <p:spTgt spid="6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wipe(down)">
                                      <p:cBhvr>
                                        <p:cTn id="15" dur="500"/>
                                        <p:tgtEl>
                                          <p:spTgt spid="615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fade">
                                      <p:cBhvr>
                                        <p:cTn id="23" dur="500"/>
                                        <p:tgtEl>
                                          <p:spTgt spid="61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9430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057400" y="1963738"/>
            <a:ext cx="8229600" cy="3141662"/>
          </a:xfrm>
          <a:prstGeom prst="cloud">
            <a:avLst/>
          </a:prstGeom>
          <a:solidFill>
            <a:schemeClr val="accent3">
              <a:lumMod val="95000"/>
            </a:schemeClr>
          </a:solidFill>
        </p:spPr>
        <p:style>
          <a:lnRef idx="2">
            <a:schemeClr val="accent3"/>
          </a:lnRef>
          <a:fillRef idx="1">
            <a:schemeClr val="lt1"/>
          </a:fillRef>
          <a:effectRef idx="0">
            <a:schemeClr val="accent3"/>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vi-VN" altLang="en-US" sz="3000" b="1">
                <a:solidFill>
                  <a:srgbClr val="FF0000"/>
                </a:solidFill>
                <a:latin typeface="Times New Roman" panose="02020603050405020304" pitchFamily="18" charset="0"/>
              </a:rPr>
              <a:t>DẶN DÒ</a:t>
            </a:r>
          </a:p>
          <a:p>
            <a:pPr algn="ctr">
              <a:defRPr/>
            </a:pPr>
            <a:r>
              <a:rPr lang="en-US" altLang="en-US" sz="2800">
                <a:solidFill>
                  <a:srgbClr val="002060"/>
                </a:solidFill>
                <a:latin typeface="Times New Roman" panose="02020603050405020304" pitchFamily="18" charset="0"/>
                <a:cs typeface="Times New Roman" panose="02020603050405020304" pitchFamily="18" charset="0"/>
              </a:rPr>
              <a:t>- Đọc trước bài 2: LÀM ĐẤT TRỒNG CÂY</a:t>
            </a:r>
          </a:p>
          <a:p>
            <a:pPr algn="ctr">
              <a:defRPr/>
            </a:pPr>
            <a:r>
              <a:rPr lang="en-US" altLang="en-US" sz="2800">
                <a:solidFill>
                  <a:srgbClr val="002060"/>
                </a:solidFill>
                <a:latin typeface="Times New Roman" panose="02020603050405020304" pitchFamily="18" charset="0"/>
                <a:cs typeface="Times New Roman" panose="02020603050405020304" pitchFamily="18" charset="0"/>
              </a:rPr>
              <a:t>- Đọc tài liệu liên quan đến thành phần của đất trồng và kĩ thuật làm đất cây trồng</a:t>
            </a:r>
            <a:endParaRPr lang="vi-VN" altLang="en-US" sz="2800">
              <a:solidFill>
                <a:srgbClr val="002060"/>
              </a:solidFill>
            </a:endParaRP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014" y="0"/>
            <a:ext cx="3328987"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0F5F82-4825-4CB3-BCC8-05F6BFDC9EE9}" type="slidenum">
              <a:rPr lang="vi-VN" altLang="en-US" sz="1400"/>
              <a:pPr/>
              <a:t>40</a:t>
            </a:fld>
            <a:endParaRPr lang="vi-VN" altLang="en-US" sz="1400"/>
          </a:p>
        </p:txBody>
      </p:sp>
      <p:pic>
        <p:nvPicPr>
          <p:cNvPr id="6349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8376" y="4762500"/>
            <a:ext cx="33496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33496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8289" y="4762500"/>
            <a:ext cx="33496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529324"/>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857250"/>
            <a:ext cx="92440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4FE355-7521-416C-A1FD-E6E37E651D97}" type="slidenum">
              <a:rPr lang="vi-VN" altLang="en-US" sz="1400"/>
              <a:pPr/>
              <a:t>41</a:t>
            </a:fld>
            <a:endParaRPr lang="vi-VN" altLang="en-US" sz="1400"/>
          </a:p>
        </p:txBody>
      </p:sp>
    </p:spTree>
    <p:extLst>
      <p:ext uri="{BB962C8B-B14F-4D97-AF65-F5344CB8AC3E}">
        <p14:creationId xmlns:p14="http://schemas.microsoft.com/office/powerpoint/2010/main" val="418673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6553200" y="1992314"/>
            <a:ext cx="4114800" cy="2503487"/>
          </a:xfrm>
          <a:prstGeom prst="cloudCallout">
            <a:avLst>
              <a:gd name="adj1" fmla="val -58652"/>
              <a:gd name="adj2" fmla="val 3757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800">
                <a:solidFill>
                  <a:srgbClr val="3333FF"/>
                </a:solidFill>
                <a:cs typeface="Times New Roman" panose="02020603050405020304" pitchFamily="18" charset="0"/>
              </a:rPr>
              <a:t>Vai trò của trồng trọt</a:t>
            </a:r>
            <a:r>
              <a:rPr lang="vi-VN" altLang="en-US" sz="2800">
                <a:solidFill>
                  <a:srgbClr val="3333FF"/>
                </a:solidFill>
                <a:cs typeface="Times New Roman" panose="02020603050405020304" pitchFamily="18" charset="0"/>
              </a:rPr>
              <a:t>? </a:t>
            </a:r>
            <a:endParaRPr lang="en-US" altLang="en-US" sz="2800">
              <a:solidFill>
                <a:srgbClr val="3333FF"/>
              </a:solidFill>
            </a:endParaRPr>
          </a:p>
        </p:txBody>
      </p:sp>
      <p:sp>
        <p:nvSpPr>
          <p:cNvPr id="22531"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22532"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pic>
        <p:nvPicPr>
          <p:cNvPr id="81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71675"/>
            <a:ext cx="45720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1"/>
          <p:cNvSpPr txBox="1">
            <a:spLocks noChangeArrowheads="1"/>
          </p:cNvSpPr>
          <p:nvPr/>
        </p:nvSpPr>
        <p:spPr bwMode="auto">
          <a:xfrm>
            <a:off x="1828800" y="1273176"/>
            <a:ext cx="16002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1. Vai trò</a:t>
            </a:r>
          </a:p>
        </p:txBody>
      </p:sp>
    </p:spTree>
    <p:extLst>
      <p:ext uri="{BB962C8B-B14F-4D97-AF65-F5344CB8AC3E}">
        <p14:creationId xmlns:p14="http://schemas.microsoft.com/office/powerpoint/2010/main" val="2445713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barn(inVertical)">
                                      <p:cBhvr>
                                        <p:cTn id="7" dur="500"/>
                                        <p:tgtEl>
                                          <p:spTgt spid="8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6553200" y="1992314"/>
            <a:ext cx="4114800" cy="2503487"/>
          </a:xfrm>
          <a:prstGeom prst="cloudCallout">
            <a:avLst>
              <a:gd name="adj1" fmla="val -58652"/>
              <a:gd name="adj2" fmla="val 3757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800">
                <a:solidFill>
                  <a:srgbClr val="3333FF"/>
                </a:solidFill>
                <a:cs typeface="Times New Roman" panose="02020603050405020304" pitchFamily="18" charset="0"/>
              </a:rPr>
              <a:t>Nêu vai trò của trồng trọt tương ứng với các ảnh trong hình?</a:t>
            </a:r>
            <a:endParaRPr lang="en-US" altLang="en-US" sz="2800">
              <a:solidFill>
                <a:srgbClr val="3333FF"/>
              </a:solidFill>
            </a:endParaRPr>
          </a:p>
        </p:txBody>
      </p:sp>
      <p:sp>
        <p:nvSpPr>
          <p:cNvPr id="23555"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23556"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pic>
        <p:nvPicPr>
          <p:cNvPr id="102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71675"/>
            <a:ext cx="45720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
          <p:cNvSpPr txBox="1">
            <a:spLocks noChangeArrowheads="1"/>
          </p:cNvSpPr>
          <p:nvPr/>
        </p:nvSpPr>
        <p:spPr bwMode="auto">
          <a:xfrm>
            <a:off x="1828800" y="1273176"/>
            <a:ext cx="16002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1. Vai trò</a:t>
            </a:r>
          </a:p>
        </p:txBody>
      </p:sp>
    </p:spTree>
    <p:extLst>
      <p:ext uri="{BB962C8B-B14F-4D97-AF65-F5344CB8AC3E}">
        <p14:creationId xmlns:p14="http://schemas.microsoft.com/office/powerpoint/2010/main" val="2853072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500"/>
                                        <p:tgtEl>
                                          <p:spTgt spid="10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24579"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733550"/>
            <a:ext cx="83613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6"/>
          <p:cNvSpPr txBox="1">
            <a:spLocks noChangeArrowheads="1"/>
          </p:cNvSpPr>
          <p:nvPr/>
        </p:nvSpPr>
        <p:spPr bwMode="auto">
          <a:xfrm>
            <a:off x="1828800" y="1273176"/>
            <a:ext cx="16002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1. Vai trò</a:t>
            </a:r>
          </a:p>
        </p:txBody>
      </p:sp>
    </p:spTree>
    <p:extLst>
      <p:ext uri="{BB962C8B-B14F-4D97-AF65-F5344CB8AC3E}">
        <p14:creationId xmlns:p14="http://schemas.microsoft.com/office/powerpoint/2010/main" val="1990501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25603"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25604" name="TextBox 1"/>
          <p:cNvSpPr txBox="1">
            <a:spLocks noChangeArrowheads="1"/>
          </p:cNvSpPr>
          <p:nvPr/>
        </p:nvSpPr>
        <p:spPr bwMode="auto">
          <a:xfrm>
            <a:off x="1828800" y="1273176"/>
            <a:ext cx="16002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1. Vai trò</a:t>
            </a:r>
          </a:p>
        </p:txBody>
      </p:sp>
      <p:sp>
        <p:nvSpPr>
          <p:cNvPr id="25605" name="TextBox 2"/>
          <p:cNvSpPr txBox="1">
            <a:spLocks noChangeArrowheads="1"/>
          </p:cNvSpPr>
          <p:nvPr/>
        </p:nvSpPr>
        <p:spPr bwMode="auto">
          <a:xfrm>
            <a:off x="2438400" y="1905001"/>
            <a:ext cx="6781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buFontTx/>
              <a:buChar char="-"/>
            </a:pPr>
            <a:r>
              <a:rPr lang="en-US" altLang="en-US" sz="2400"/>
              <a:t>Cung cấp lương thực, thực phẩm.</a:t>
            </a:r>
          </a:p>
          <a:p>
            <a:pPr>
              <a:lnSpc>
                <a:spcPct val="150000"/>
              </a:lnSpc>
              <a:buFontTx/>
              <a:buChar char="-"/>
            </a:pPr>
            <a:r>
              <a:rPr lang="en-US" altLang="en-US" sz="2400"/>
              <a:t>Cung cấp thức ăn cho chăn nuôi.</a:t>
            </a:r>
          </a:p>
          <a:p>
            <a:pPr>
              <a:lnSpc>
                <a:spcPct val="150000"/>
              </a:lnSpc>
              <a:buFontTx/>
              <a:buChar char="-"/>
            </a:pPr>
            <a:r>
              <a:rPr lang="en-US" altLang="en-US" sz="2400"/>
              <a:t>Cung cấp nguyên liệu cho ngành công nghiệp</a:t>
            </a:r>
          </a:p>
          <a:p>
            <a:pPr>
              <a:lnSpc>
                <a:spcPct val="150000"/>
              </a:lnSpc>
              <a:buFontTx/>
              <a:buChar char="-"/>
            </a:pPr>
            <a:r>
              <a:rPr lang="en-US" altLang="en-US" sz="2400"/>
              <a:t>Cung cấp nông sản cho xuất khẩu.</a:t>
            </a:r>
          </a:p>
        </p:txBody>
      </p:sp>
      <p:sp>
        <p:nvSpPr>
          <p:cNvPr id="25606" name="Rectangle 1"/>
          <p:cNvSpPr>
            <a:spLocks noChangeArrowheads="1"/>
          </p:cNvSpPr>
          <p:nvPr/>
        </p:nvSpPr>
        <p:spPr bwMode="auto">
          <a:xfrm>
            <a:off x="1828800" y="1919289"/>
            <a:ext cx="577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a:p>
        </p:txBody>
      </p:sp>
    </p:spTree>
    <p:extLst>
      <p:ext uri="{BB962C8B-B14F-4D97-AF65-F5344CB8AC3E}">
        <p14:creationId xmlns:p14="http://schemas.microsoft.com/office/powerpoint/2010/main" val="1483959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524000" y="723900"/>
            <a:ext cx="5562600" cy="533400"/>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70C0"/>
                </a:solidFill>
              </a:rPr>
              <a:t>I. Vai trò và triển vọng của trồng trọt</a:t>
            </a:r>
          </a:p>
        </p:txBody>
      </p:sp>
      <p:sp>
        <p:nvSpPr>
          <p:cNvPr id="26627" name="TextBox 8"/>
          <p:cNvSpPr txBox="1">
            <a:spLocks noChangeArrowheads="1"/>
          </p:cNvSpPr>
          <p:nvPr/>
        </p:nvSpPr>
        <p:spPr bwMode="auto">
          <a:xfrm>
            <a:off x="1524000" y="1"/>
            <a:ext cx="9144000" cy="523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FF00"/>
                </a:solidFill>
                <a:latin typeface="Times New Roman" panose="02020603050405020304" pitchFamily="18" charset="0"/>
                <a:cs typeface="Times New Roman" panose="02020603050405020304" pitchFamily="18" charset="0"/>
              </a:rPr>
              <a:t>BÀI 1: GIỚI THIỆU VỀ TRỒNG TRỌT</a:t>
            </a:r>
          </a:p>
        </p:txBody>
      </p:sp>
      <p:sp>
        <p:nvSpPr>
          <p:cNvPr id="26628" name="TextBox 1"/>
          <p:cNvSpPr txBox="1">
            <a:spLocks noChangeArrowheads="1"/>
          </p:cNvSpPr>
          <p:nvPr/>
        </p:nvSpPr>
        <p:spPr bwMode="auto">
          <a:xfrm>
            <a:off x="1828800" y="1273176"/>
            <a:ext cx="1600200" cy="460375"/>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1. Vai trò</a:t>
            </a:r>
          </a:p>
        </p:txBody>
      </p:sp>
      <p:sp>
        <p:nvSpPr>
          <p:cNvPr id="26629" name="TextBox 5"/>
          <p:cNvSpPr txBox="1">
            <a:spLocks noChangeArrowheads="1"/>
          </p:cNvSpPr>
          <p:nvPr/>
        </p:nvSpPr>
        <p:spPr bwMode="auto">
          <a:xfrm>
            <a:off x="1855788" y="1793876"/>
            <a:ext cx="2259012" cy="461963"/>
          </a:xfrm>
          <a:prstGeom prst="rect">
            <a:avLst/>
          </a:prstGeom>
          <a:solidFill>
            <a:srgbClr val="EDF9A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70C0"/>
                </a:solidFill>
              </a:rPr>
              <a:t>2. Triển vọng</a:t>
            </a:r>
          </a:p>
        </p:txBody>
      </p:sp>
      <p:pic>
        <p:nvPicPr>
          <p:cNvPr id="122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3886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728914" y="6126164"/>
            <a:ext cx="2085975" cy="369887"/>
          </a:xfrm>
          <a:prstGeom prst="rect">
            <a:avLst/>
          </a:prstGeom>
          <a:solidFill>
            <a:schemeClr val="accent3">
              <a:lumMod val="85000"/>
            </a:schemeClr>
          </a:solidFill>
          <a:ln>
            <a:solidFill>
              <a:schemeClr val="accent3">
                <a:lumMod val="65000"/>
              </a:schemeClr>
            </a:solidFill>
          </a:ln>
        </p:spPr>
        <p:txBody>
          <a:bodyPr>
            <a:spAutoFit/>
          </a:bodyPr>
          <a:lstStyle/>
          <a:p>
            <a:pPr eaLnBrk="1" hangingPunct="1">
              <a:defRPr/>
            </a:pPr>
            <a:r>
              <a:rPr lang="en-US" b="1">
                <a:solidFill>
                  <a:srgbClr val="3333FF"/>
                </a:solidFill>
              </a:rPr>
              <a:t>Khí hậu nhiệt đới</a:t>
            </a:r>
          </a:p>
        </p:txBody>
      </p:sp>
      <p:pic>
        <p:nvPicPr>
          <p:cNvPr id="1229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3657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339014" y="6003925"/>
            <a:ext cx="2085975" cy="368300"/>
          </a:xfrm>
          <a:prstGeom prst="rect">
            <a:avLst/>
          </a:prstGeom>
          <a:solidFill>
            <a:schemeClr val="accent3">
              <a:lumMod val="85000"/>
            </a:schemeClr>
          </a:solidFill>
          <a:ln>
            <a:solidFill>
              <a:schemeClr val="accent3">
                <a:lumMod val="65000"/>
              </a:schemeClr>
            </a:solidFill>
          </a:ln>
        </p:spPr>
        <p:txBody>
          <a:bodyPr>
            <a:spAutoFit/>
          </a:bodyPr>
          <a:lstStyle/>
          <a:p>
            <a:pPr eaLnBrk="1" hangingPunct="1">
              <a:defRPr/>
            </a:pPr>
            <a:r>
              <a:rPr lang="en-US" b="1">
                <a:solidFill>
                  <a:srgbClr val="3333FF"/>
                </a:solidFill>
              </a:rPr>
              <a:t>Địa hình đa dạng</a:t>
            </a:r>
          </a:p>
        </p:txBody>
      </p:sp>
    </p:spTree>
    <p:extLst>
      <p:ext uri="{BB962C8B-B14F-4D97-AF65-F5344CB8AC3E}">
        <p14:creationId xmlns:p14="http://schemas.microsoft.com/office/powerpoint/2010/main" val="3772028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par>
                                <p:cTn id="8" presetID="10" presetClass="entr" presetSubtype="0" fill="hold" nodeType="withEffect">
                                  <p:stCondLst>
                                    <p:cond delay="0"/>
                                  </p:stCondLst>
                                  <p:childTnLst>
                                    <p:set>
                                      <p:cBhvr>
                                        <p:cTn id="9" dur="1" fill="hold">
                                          <p:stCondLst>
                                            <p:cond delay="0"/>
                                          </p:stCondLst>
                                        </p:cTn>
                                        <p:tgtEl>
                                          <p:spTgt spid="12296"/>
                                        </p:tgtEl>
                                        <p:attrNameLst>
                                          <p:attrName>style.visibility</p:attrName>
                                        </p:attrNameLst>
                                      </p:cBhvr>
                                      <p:to>
                                        <p:strVal val="visible"/>
                                      </p:to>
                                    </p:set>
                                    <p:animEffect transition="in" filter="fade">
                                      <p:cBhvr>
                                        <p:cTn id="10" dur="500"/>
                                        <p:tgtEl>
                                          <p:spTgt spid="122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down)">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1950</Words>
  <Application>Microsoft Office PowerPoint</Application>
  <PresentationFormat>Widescreen</PresentationFormat>
  <Paragraphs>470</Paragraphs>
  <Slides>41</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Antique</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vt:lpstr>
      <vt:lpstr>PowerPoint Presentation</vt:lpstr>
      <vt:lpstr>PowerPoint Presentation</vt:lpstr>
      <vt:lpstr>Câu 2</vt:lpstr>
      <vt:lpstr>PowerPoint Presentation</vt:lpstr>
      <vt:lpstr>PowerPoint Presentation</vt:lpstr>
      <vt:lpstr>Câu 3</vt:lpstr>
      <vt:lpstr>PowerPoint Presentation</vt:lpstr>
      <vt:lpstr>PowerPoint Presentation</vt:lpstr>
      <vt:lpstr>Câu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cp:revision>
  <dcterms:created xsi:type="dcterms:W3CDTF">2025-09-20T01:06:05Z</dcterms:created>
  <dcterms:modified xsi:type="dcterms:W3CDTF">2025-09-20T01:06:40Z</dcterms:modified>
</cp:coreProperties>
</file>