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 id="2147489258" r:id="rId5"/>
  </p:sldMasterIdLst>
  <p:notesMasterIdLst>
    <p:notesMasterId r:id="rId43"/>
  </p:notesMasterIdLst>
  <p:sldIdLst>
    <p:sldId id="317" r:id="rId6"/>
    <p:sldId id="368" r:id="rId7"/>
    <p:sldId id="258" r:id="rId8"/>
    <p:sldId id="323" r:id="rId9"/>
    <p:sldId id="318" r:id="rId10"/>
    <p:sldId id="334" r:id="rId11"/>
    <p:sldId id="369"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6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2025/9/6</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2025/9/6</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2025/9/6</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2025/9/6</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256067"/>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203726"/>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36816"/>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160742"/>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417748"/>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63190"/>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662220"/>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39"/>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14114"/>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22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80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2025/9/6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2025/9/6</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2025/9/6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2025/9/6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2025/9/6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2025/9/6</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87.xml"/><Relationship Id="rId3" Type="http://schemas.openxmlformats.org/officeDocument/2006/relationships/slideLayout" Target="../slideLayouts/slideLayout1382.xml"/><Relationship Id="rId7" Type="http://schemas.openxmlformats.org/officeDocument/2006/relationships/slideLayout" Target="../slideLayouts/slideLayout1386.xml"/><Relationship Id="rId12" Type="http://schemas.openxmlformats.org/officeDocument/2006/relationships/theme" Target="../theme/theme5.xml"/><Relationship Id="rId2" Type="http://schemas.openxmlformats.org/officeDocument/2006/relationships/slideLayout" Target="../slideLayouts/slideLayout1381.xml"/><Relationship Id="rId1" Type="http://schemas.openxmlformats.org/officeDocument/2006/relationships/slideLayout" Target="../slideLayouts/slideLayout1380.xml"/><Relationship Id="rId6" Type="http://schemas.openxmlformats.org/officeDocument/2006/relationships/slideLayout" Target="../slideLayouts/slideLayout1385.xml"/><Relationship Id="rId11" Type="http://schemas.openxmlformats.org/officeDocument/2006/relationships/slideLayout" Target="../slideLayouts/slideLayout1390.xml"/><Relationship Id="rId5" Type="http://schemas.openxmlformats.org/officeDocument/2006/relationships/slideLayout" Target="../slideLayouts/slideLayout1384.xml"/><Relationship Id="rId10" Type="http://schemas.openxmlformats.org/officeDocument/2006/relationships/slideLayout" Target="../slideLayouts/slideLayout1389.xml"/><Relationship Id="rId4" Type="http://schemas.openxmlformats.org/officeDocument/2006/relationships/slideLayout" Target="../slideLayouts/slideLayout1383.xml"/><Relationship Id="rId9" Type="http://schemas.openxmlformats.org/officeDocument/2006/relationships/slideLayout" Target="../slideLayouts/slideLayout13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67EBB4-2F2C-42E9-A8D7-84F7268A18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5AA731-BD5A-49F0-9E21-DFB690D055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464938"/>
      </p:ext>
    </p:extLst>
  </p:cSld>
  <p:clrMap bg1="lt1" tx1="dk1" bg2="lt2" tx2="dk2" accent1="accent1" accent2="accent2" accent3="accent3" accent4="accent4" accent5="accent5" accent6="accent6" hlink="hlink" folHlink="folHlink"/>
  <p:sldLayoutIdLst>
    <p:sldLayoutId id="2147489259" r:id="rId1"/>
    <p:sldLayoutId id="2147489260" r:id="rId2"/>
    <p:sldLayoutId id="2147489261" r:id="rId3"/>
    <p:sldLayoutId id="2147489262" r:id="rId4"/>
    <p:sldLayoutId id="2147489263" r:id="rId5"/>
    <p:sldLayoutId id="2147489264" r:id="rId6"/>
    <p:sldLayoutId id="2147489265" r:id="rId7"/>
    <p:sldLayoutId id="2147489266" r:id="rId8"/>
    <p:sldLayoutId id="2147489267" r:id="rId9"/>
    <p:sldLayoutId id="2147489268" r:id="rId10"/>
    <p:sldLayoutId id="21474892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56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61.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56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561.xml"/><Relationship Id="rId5" Type="http://schemas.openxmlformats.org/officeDocument/2006/relationships/image" Target="../media/image33.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57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47.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56.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1.png"/><Relationship Id="rId5" Type="http://schemas.openxmlformats.org/officeDocument/2006/relationships/oleObject" Target="../embeddings/oleObject2.bin"/><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38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9"/>
          <p:cNvPicPr preferRelativeResize="0"/>
          <p:nvPr/>
        </p:nvPicPr>
        <p:blipFill rotWithShape="1">
          <a:blip r:embed="rId3">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3957236" y="-68121"/>
            <a:ext cx="7556253" cy="4066384"/>
          </a:xfrm>
          <a:prstGeom prst="rect">
            <a:avLst/>
          </a:prstGeom>
        </p:spPr>
      </p:pic>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KHỞI ĐỘNG</a:t>
            </a:r>
            <a:endParaRPr lang="zh-CN" altLang="en-US" sz="6600"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44537" y="2498982"/>
            <a:ext cx="3853006" cy="4359018"/>
          </a:xfrm>
          <a:prstGeom prst="rect">
            <a:avLst/>
          </a:prstGeom>
        </p:spPr>
      </p:pic>
      <p:sp>
        <p:nvSpPr>
          <p:cNvPr id="12" name="Text Box 6"/>
          <p:cNvSpPr txBox="1">
            <a:spLocks noChangeArrowheads="1"/>
          </p:cNvSpPr>
          <p:nvPr/>
        </p:nvSpPr>
        <p:spPr bwMode="auto">
          <a:xfrm>
            <a:off x="3435503" y="2132503"/>
            <a:ext cx="357728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kern="0" dirty="0" smtClean="0">
                <a:latin typeface="Times" pitchFamily="18" charset="0"/>
                <a:cs typeface="Times" pitchFamily="18" charset="0"/>
              </a:rPr>
              <a:t>- T</a:t>
            </a:r>
            <a:r>
              <a:rPr lang="vi-VN" sz="2400" kern="0" dirty="0" smtClean="0">
                <a:latin typeface="Times" pitchFamily="18" charset="0"/>
                <a:cs typeface="Times" pitchFamily="18" charset="0"/>
              </a:rPr>
              <a:t>ruyền </a:t>
            </a:r>
            <a:r>
              <a:rPr lang="vi-VN" sz="2400" kern="0" dirty="0">
                <a:latin typeface="Times" pitchFamily="18" charset="0"/>
                <a:cs typeface="Times" pitchFamily="18" charset="0"/>
              </a:rPr>
              <a:t>thống gia đình, dòng </a:t>
            </a:r>
            <a:r>
              <a:rPr lang="vi-VN" sz="2400" kern="0" dirty="0" smtClean="0">
                <a:latin typeface="Times" pitchFamily="18" charset="0"/>
                <a:cs typeface="Times" pitchFamily="18" charset="0"/>
              </a:rPr>
              <a:t>họ</a:t>
            </a:r>
            <a:r>
              <a:rPr lang="en-US" sz="2400" kern="0" dirty="0" smtClean="0">
                <a:latin typeface="Times" pitchFamily="18" charset="0"/>
                <a:cs typeface="Times" pitchFamily="18" charset="0"/>
              </a:rPr>
              <a:t> </a:t>
            </a:r>
            <a:r>
              <a:rPr lang="vi-VN" sz="2400" kern="0" dirty="0" smtClean="0">
                <a:latin typeface="Times" pitchFamily="18" charset="0"/>
                <a:cs typeface="Times" pitchFamily="18" charset="0"/>
              </a:rPr>
              <a:t>là </a:t>
            </a:r>
            <a:r>
              <a:rPr lang="en-US" sz="2400" kern="0" dirty="0" err="1" smtClean="0">
                <a:latin typeface="Times" pitchFamily="18" charset="0"/>
                <a:cs typeface="Times" pitchFamily="18" charset="0"/>
              </a:rPr>
              <a:t>những</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giá</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trị</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tốt</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đẹp</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mà</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gia</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đình</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dòng</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họ</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đã</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tạo</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ra</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được</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lưu</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truyền</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phát</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huy</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từ</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thế</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hệ</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này</a:t>
            </a:r>
            <a:r>
              <a:rPr lang="en-US" sz="2400" kern="0" dirty="0" smtClean="0">
                <a:latin typeface="Times" pitchFamily="18" charset="0"/>
                <a:cs typeface="Times" pitchFamily="18" charset="0"/>
              </a:rPr>
              <a:t> sang </a:t>
            </a:r>
            <a:r>
              <a:rPr lang="en-US" sz="2400" kern="0" dirty="0" err="1" smtClean="0">
                <a:latin typeface="Times" pitchFamily="18" charset="0"/>
                <a:cs typeface="Times" pitchFamily="18" charset="0"/>
              </a:rPr>
              <a:t>thế</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hệ</a:t>
            </a:r>
            <a:r>
              <a:rPr lang="en-US" sz="2400" kern="0" dirty="0" smtClean="0">
                <a:latin typeface="Times" pitchFamily="18" charset="0"/>
                <a:cs typeface="Times" pitchFamily="18" charset="0"/>
              </a:rPr>
              <a:t> </a:t>
            </a:r>
            <a:r>
              <a:rPr lang="en-US" sz="2400" kern="0" dirty="0" err="1" smtClean="0">
                <a:latin typeface="Times" pitchFamily="18" charset="0"/>
                <a:cs typeface="Times" pitchFamily="18" charset="0"/>
              </a:rPr>
              <a:t>khác</a:t>
            </a:r>
            <a:r>
              <a:rPr lang="en-US" sz="2400" kern="0" dirty="0" smtClean="0">
                <a:latin typeface="Times" pitchFamily="18" charset="0"/>
                <a:cs typeface="Times" pitchFamily="18" charset="0"/>
              </a:rPr>
              <a:t>.</a:t>
            </a:r>
            <a:endParaRPr lang="en-US" altLang="en-US" sz="2400" b="1" kern="0" dirty="0" smtClean="0">
              <a:latin typeface="Times" pitchFamily="18" charset="0"/>
              <a:cs typeface="Times" pitchFamily="18" charset="0"/>
            </a:endParaRPr>
          </a:p>
        </p:txBody>
      </p:sp>
      <p:sp>
        <p:nvSpPr>
          <p:cNvPr id="13" name="Text Box 6"/>
          <p:cNvSpPr txBox="1">
            <a:spLocks noChangeArrowheads="1"/>
          </p:cNvSpPr>
          <p:nvPr/>
        </p:nvSpPr>
        <p:spPr bwMode="auto">
          <a:xfrm>
            <a:off x="7515322" y="301756"/>
            <a:ext cx="4033246"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b="1" i="1" kern="0" dirty="0" smtClean="0">
                <a:latin typeface="Times" pitchFamily="18" charset="0"/>
                <a:cs typeface="Times" pitchFamily="18" charset="0"/>
              </a:rPr>
              <a:t>-</a:t>
            </a:r>
            <a:r>
              <a:rPr lang="vi-VN" sz="2400" b="1" i="1" kern="0" dirty="0" smtClean="0">
                <a:latin typeface="Times" pitchFamily="18" charset="0"/>
                <a:cs typeface="Times" pitchFamily="18" charset="0"/>
              </a:rPr>
              <a:t>Tự </a:t>
            </a:r>
            <a:r>
              <a:rPr lang="vi-VN" sz="2400" b="1" i="1" kern="0" dirty="0">
                <a:latin typeface="Times" pitchFamily="18" charset="0"/>
                <a:cs typeface="Times" pitchFamily="18" charset="0"/>
              </a:rPr>
              <a:t>hào về truyền thống gia đình, dòng họ là thể hiện sự hài lòng, hãnh diện về các giá trị tốt đẹp mà gia đình, dòng họ đã tạo ra.</a:t>
            </a:r>
            <a:endParaRPr lang="en-US" sz="2400" b="1" kern="0" dirty="0">
              <a:latin typeface="Times" pitchFamily="18" charset="0"/>
              <a:cs typeface="Times" pitchFamily="18"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124526" y="662950"/>
            <a:ext cx="304067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000" b="1" err="1" smtClean="0">
                <a:latin typeface="Times" pitchFamily="18" charset="0"/>
                <a:cs typeface="Times" pitchFamily="18" charset="0"/>
              </a:rPr>
              <a:t>Truyền</a:t>
            </a:r>
            <a:r>
              <a:rPr lang="en-US" altLang="en-US" sz="2000" b="1" smtClean="0">
                <a:latin typeface="Times" pitchFamily="18" charset="0"/>
                <a:cs typeface="Times" pitchFamily="18" charset="0"/>
              </a:rPr>
              <a:t> thống là </a:t>
            </a:r>
            <a:r>
              <a:rPr lang="en-US" altLang="en-US" sz="2000" b="1" dirty="0" err="1" smtClean="0">
                <a:latin typeface="Times" pitchFamily="18" charset="0"/>
                <a:cs typeface="Times" pitchFamily="18" charset="0"/>
              </a:rPr>
              <a:t>những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giá</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trị</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tinh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thần</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được</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hình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thành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trong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quá</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trình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lịch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sử</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lâu</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dài</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của</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một</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cộng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đồng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Nó</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bao</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gồm</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những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đức</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tính</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tập</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quán</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tư</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tưởng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lối</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sống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và</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ứng</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xử</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được</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truyền</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từ</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thế</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hệ</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này</a:t>
            </a:r>
            <a:r>
              <a:rPr lang="en-US" altLang="en-US" sz="2000" b="1" dirty="0" smtClean="0">
                <a:latin typeface="Times" pitchFamily="18" charset="0"/>
                <a:cs typeface="Times" pitchFamily="18" charset="0"/>
              </a:rPr>
              <a:t> sang </a:t>
            </a:r>
            <a:r>
              <a:rPr lang="en-US" altLang="en-US" sz="2000" b="1" dirty="0" err="1" smtClean="0">
                <a:latin typeface="Times" pitchFamily="18" charset="0"/>
                <a:cs typeface="Times" pitchFamily="18" charset="0"/>
              </a:rPr>
              <a:t>thế</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hệ</a:t>
            </a:r>
            <a:r>
              <a:rPr lang="en-US" altLang="en-US" sz="2000" b="1" dirty="0" smtClean="0">
                <a:latin typeface="Times" pitchFamily="18" charset="0"/>
                <a:cs typeface="Times" pitchFamily="18" charset="0"/>
              </a:rPr>
              <a:t> </a:t>
            </a:r>
            <a:r>
              <a:rPr lang="en-US" altLang="en-US" sz="2000" b="1" dirty="0" err="1" smtClean="0">
                <a:latin typeface="Times" pitchFamily="18" charset="0"/>
                <a:cs typeface="Times" pitchFamily="18" charset="0"/>
              </a:rPr>
              <a:t>khác</a:t>
            </a:r>
            <a:r>
              <a:rPr lang="en-US" altLang="en-US" sz="2000" b="1" dirty="0" smtClean="0">
                <a:latin typeface="Times" pitchFamily="18" charset="0"/>
                <a:cs typeface="Times" pitchFamily="18" charset="0"/>
              </a:rPr>
              <a:t>.</a:t>
            </a:r>
          </a:p>
        </p:txBody>
      </p:sp>
      <p:pic>
        <p:nvPicPr>
          <p:cNvPr id="1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295" y="982137"/>
            <a:ext cx="5602334" cy="5070320"/>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Bottom)">
                                      <p:cBhvr>
                                        <p:cTn id="17" dur="2000"/>
                                        <p:tgtEl>
                                          <p:spTgt spid="12"/>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a:solidFill>
                  <a:srgbClr val="FF0000"/>
                </a:solidFill>
                <a:latin typeface="Times" pitchFamily="18" charset="0"/>
                <a:ea typeface="Helvetica Neue"/>
                <a:cs typeface="Times" pitchFamily="18" charset="0"/>
              </a:rPr>
              <a:t>TRÒ CHƠI </a:t>
            </a:r>
          </a:p>
          <a:p>
            <a:pPr algn="ctr" eaLnBrk="0" fontAlgn="base" hangingPunct="0">
              <a:spcBef>
                <a:spcPct val="0"/>
              </a:spcBef>
              <a:spcAft>
                <a:spcPct val="0"/>
              </a:spcAft>
            </a:pPr>
            <a:r>
              <a:rPr lang="en-US" altLang="en-US" sz="4400" b="1" dirty="0">
                <a:solidFill>
                  <a:srgbClr val="FF0000"/>
                </a:solidFill>
                <a:latin typeface="Times" pitchFamily="18" charset="0"/>
                <a:ea typeface="Helvetica Neue"/>
                <a:cs typeface="Times" pitchFamily="18" charset="0"/>
              </a:rPr>
              <a:t>“THỬ TÀI </a:t>
            </a:r>
            <a:r>
              <a:rPr lang="en-US" altLang="en-US" sz="4400" b="1" dirty="0" smtClean="0">
                <a:solidFill>
                  <a:srgbClr val="FF0000"/>
                </a:solidFill>
                <a:latin typeface="Times" pitchFamily="18" charset="0"/>
                <a:ea typeface="Helvetica Neue"/>
                <a:cs typeface="Times" pitchFamily="18" charset="0"/>
              </a:rPr>
              <a:t>HIỂU BIẾT”</a:t>
            </a:r>
            <a:endParaRPr lang="en-SG" altLang="en-US" sz="4400" b="1" dirty="0">
              <a:solidFill>
                <a:srgbClr val="FF0000"/>
              </a:solidFill>
              <a:latin typeface="Times" pitchFamily="18" charset="0"/>
              <a:cs typeface="Times" pitchFamily="18"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just" eaLnBrk="1" fontAlgn="base" hangingPunct="1">
              <a:spcBef>
                <a:spcPct val="0"/>
              </a:spcBef>
              <a:spcAft>
                <a:spcPct val="0"/>
              </a:spcAft>
              <a:defRPr/>
            </a:pPr>
            <a:r>
              <a:rPr lang="en-US" sz="2000" dirty="0">
                <a:latin typeface="Times" pitchFamily="18" charset="0"/>
                <a:cs typeface="Times" pitchFamily="18" charset="0"/>
              </a:rPr>
              <a:t>MỘT SỐ TRUYỀN THỐNG :</a:t>
            </a:r>
            <a:endParaRPr lang="vi-VN" sz="2000" dirty="0">
              <a:latin typeface="Times" pitchFamily="18" charset="0"/>
              <a:cs typeface="Times" pitchFamily="18" charset="0"/>
            </a:endParaRPr>
          </a:p>
          <a:p>
            <a:pPr algn="just" eaLnBrk="1" fontAlgn="base" hangingPunct="1">
              <a:spcBef>
                <a:spcPct val="0"/>
              </a:spcBef>
              <a:spcAft>
                <a:spcPct val="0"/>
              </a:spcAft>
              <a:defRPr/>
            </a:pPr>
            <a:endParaRPr lang="en-US" sz="2000" b="0" dirty="0">
              <a:latin typeface="Times" pitchFamily="18" charset="0"/>
              <a:cs typeface="Times" pitchFamily="18" charset="0"/>
            </a:endParaRPr>
          </a:p>
          <a:p>
            <a:pPr algn="just" eaLnBrk="1" fontAlgn="base" hangingPunct="1">
              <a:spcBef>
                <a:spcPct val="0"/>
              </a:spcBef>
              <a:spcAft>
                <a:spcPct val="0"/>
              </a:spcAft>
              <a:defRPr/>
            </a:pPr>
            <a:r>
              <a:rPr lang="en-US" sz="2000" b="0" dirty="0">
                <a:latin typeface="Times" pitchFamily="18" charset="0"/>
                <a:cs typeface="Times" pitchFamily="18" charset="0"/>
              </a:rPr>
              <a:t>*</a:t>
            </a:r>
            <a:r>
              <a:rPr lang="en-US" sz="2000" b="0" smtClean="0">
                <a:latin typeface="Times" pitchFamily="18" charset="0"/>
                <a:cs typeface="Times" pitchFamily="18" charset="0"/>
              </a:rPr>
              <a:t> </a:t>
            </a:r>
            <a:r>
              <a:rPr lang="en-US" sz="2000" b="0" dirty="0" err="1">
                <a:latin typeface="Times" pitchFamily="18" charset="0"/>
                <a:cs typeface="Times" pitchFamily="18" charset="0"/>
              </a:rPr>
              <a:t>Truyền</a:t>
            </a:r>
            <a:r>
              <a:rPr lang="en-US" sz="2000" b="0" dirty="0">
                <a:latin typeface="Times" pitchFamily="18" charset="0"/>
                <a:cs typeface="Times" pitchFamily="18" charset="0"/>
              </a:rPr>
              <a:t> </a:t>
            </a:r>
            <a:r>
              <a:rPr lang="en-US" sz="2000" b="0" dirty="0" err="1">
                <a:latin typeface="Times" pitchFamily="18" charset="0"/>
                <a:cs typeface="Times" pitchFamily="18" charset="0"/>
              </a:rPr>
              <a:t>thống</a:t>
            </a:r>
            <a:r>
              <a:rPr lang="en-US" sz="2000" b="0" dirty="0">
                <a:latin typeface="Times" pitchFamily="18" charset="0"/>
                <a:cs typeface="Times" pitchFamily="18" charset="0"/>
              </a:rPr>
              <a:t> </a:t>
            </a:r>
            <a:r>
              <a:rPr lang="en-US" sz="2000" b="0" dirty="0" err="1">
                <a:latin typeface="Times" pitchFamily="18" charset="0"/>
                <a:cs typeface="Times" pitchFamily="18" charset="0"/>
              </a:rPr>
              <a:t>lao</a:t>
            </a:r>
            <a:r>
              <a:rPr lang="en-US" sz="2000" b="0" dirty="0">
                <a:latin typeface="Times" pitchFamily="18" charset="0"/>
                <a:cs typeface="Times" pitchFamily="18" charset="0"/>
              </a:rPr>
              <a:t> </a:t>
            </a:r>
            <a:r>
              <a:rPr lang="en-US" sz="2000" b="0" dirty="0" err="1">
                <a:latin typeface="Times" pitchFamily="18" charset="0"/>
                <a:cs typeface="Times" pitchFamily="18" charset="0"/>
              </a:rPr>
              <a:t>động</a:t>
            </a:r>
            <a:r>
              <a:rPr lang="en-US" sz="2000" b="0" dirty="0">
                <a:latin typeface="Times" pitchFamily="18" charset="0"/>
                <a:cs typeface="Times" pitchFamily="18" charset="0"/>
              </a:rPr>
              <a:t> </a:t>
            </a:r>
            <a:r>
              <a:rPr lang="en-US" sz="2000" b="0" dirty="0" err="1">
                <a:latin typeface="Times" pitchFamily="18" charset="0"/>
                <a:cs typeface="Times" pitchFamily="18" charset="0"/>
              </a:rPr>
              <a:t>sản</a:t>
            </a:r>
            <a:r>
              <a:rPr lang="en-US" sz="2000" b="0" dirty="0">
                <a:latin typeface="Times" pitchFamily="18" charset="0"/>
                <a:cs typeface="Times" pitchFamily="18" charset="0"/>
              </a:rPr>
              <a:t> </a:t>
            </a:r>
            <a:r>
              <a:rPr lang="en-US" sz="2000" b="0" dirty="0" err="1">
                <a:latin typeface="Times" pitchFamily="18" charset="0"/>
                <a:cs typeface="Times" pitchFamily="18" charset="0"/>
              </a:rPr>
              <a:t>xuất</a:t>
            </a:r>
            <a:r>
              <a:rPr lang="en-US" sz="2000" b="0" dirty="0">
                <a:latin typeface="Times" pitchFamily="18" charset="0"/>
                <a:cs typeface="Times" pitchFamily="18" charset="0"/>
              </a:rPr>
              <a:t> :</a:t>
            </a:r>
          </a:p>
          <a:p>
            <a:pPr marL="342900" indent="-342900" algn="just" eaLnBrk="1" fontAlgn="base" hangingPunct="1">
              <a:spcBef>
                <a:spcPct val="0"/>
              </a:spcBef>
              <a:spcAft>
                <a:spcPct val="0"/>
              </a:spcAft>
              <a:buFontTx/>
              <a:buChar char="-"/>
              <a:defRPr/>
            </a:pPr>
            <a:r>
              <a:rPr lang="en-US" sz="2000" b="0" dirty="0" err="1">
                <a:latin typeface="Times" pitchFamily="18" charset="0"/>
                <a:cs typeface="Times" pitchFamily="18" charset="0"/>
              </a:rPr>
              <a:t>Kinh</a:t>
            </a:r>
            <a:r>
              <a:rPr lang="en-US" sz="2000" b="0" dirty="0">
                <a:latin typeface="Times" pitchFamily="18" charset="0"/>
                <a:cs typeface="Times" pitchFamily="18" charset="0"/>
              </a:rPr>
              <a:t> </a:t>
            </a:r>
            <a:r>
              <a:rPr lang="en-US" sz="2000" b="0" dirty="0" err="1">
                <a:latin typeface="Times" pitchFamily="18" charset="0"/>
                <a:cs typeface="Times" pitchFamily="18" charset="0"/>
              </a:rPr>
              <a:t>nghiệm</a:t>
            </a:r>
            <a:r>
              <a:rPr lang="en-US" sz="2000" b="0" dirty="0">
                <a:latin typeface="Times" pitchFamily="18" charset="0"/>
                <a:cs typeface="Times" pitchFamily="18" charset="0"/>
              </a:rPr>
              <a:t> </a:t>
            </a:r>
            <a:r>
              <a:rPr lang="en-US" sz="2000" b="0" dirty="0" err="1">
                <a:latin typeface="Times" pitchFamily="18" charset="0"/>
                <a:cs typeface="Times" pitchFamily="18" charset="0"/>
              </a:rPr>
              <a:t>trồng</a:t>
            </a:r>
            <a:r>
              <a:rPr lang="en-US" sz="2000" b="0" dirty="0">
                <a:latin typeface="Times" pitchFamily="18" charset="0"/>
                <a:cs typeface="Times" pitchFamily="18" charset="0"/>
              </a:rPr>
              <a:t> </a:t>
            </a:r>
            <a:r>
              <a:rPr lang="en-US" sz="2000" b="0" dirty="0" err="1">
                <a:latin typeface="Times" pitchFamily="18" charset="0"/>
                <a:cs typeface="Times" pitchFamily="18" charset="0"/>
              </a:rPr>
              <a:t>lúa</a:t>
            </a:r>
            <a:r>
              <a:rPr lang="en-US" sz="2000" b="0" dirty="0">
                <a:latin typeface="Times" pitchFamily="18" charset="0"/>
                <a:cs typeface="Times" pitchFamily="18" charset="0"/>
              </a:rPr>
              <a:t> </a:t>
            </a:r>
            <a:r>
              <a:rPr lang="en-US" sz="2000" b="0" dirty="0" err="1">
                <a:latin typeface="Times" pitchFamily="18" charset="0"/>
                <a:cs typeface="Times" pitchFamily="18" charset="0"/>
              </a:rPr>
              <a:t>nước</a:t>
            </a:r>
            <a:r>
              <a:rPr lang="en-US" sz="2000" b="0" dirty="0">
                <a:latin typeface="Times" pitchFamily="18" charset="0"/>
                <a:cs typeface="Times" pitchFamily="18" charset="0"/>
              </a:rPr>
              <a:t>.</a:t>
            </a:r>
          </a:p>
          <a:p>
            <a:pPr algn="just" eaLnBrk="1" fontAlgn="base" hangingPunct="1">
              <a:spcBef>
                <a:spcPct val="0"/>
              </a:spcBef>
              <a:spcAft>
                <a:spcPct val="0"/>
              </a:spcAft>
              <a:defRPr/>
            </a:pPr>
            <a:r>
              <a:rPr lang="en-US" sz="2000" b="0" dirty="0">
                <a:latin typeface="Times" pitchFamily="18" charset="0"/>
                <a:cs typeface="Times" pitchFamily="18" charset="0"/>
              </a:rPr>
              <a:t> - </a:t>
            </a:r>
            <a:r>
              <a:rPr lang="en-US" sz="2000" b="0" dirty="0" err="1">
                <a:latin typeface="Times" pitchFamily="18" charset="0"/>
                <a:cs typeface="Times" pitchFamily="18" charset="0"/>
              </a:rPr>
              <a:t>Chữa</a:t>
            </a:r>
            <a:r>
              <a:rPr lang="en-US" sz="2000" b="0" dirty="0">
                <a:latin typeface="Times" pitchFamily="18" charset="0"/>
                <a:cs typeface="Times" pitchFamily="18" charset="0"/>
              </a:rPr>
              <a:t> </a:t>
            </a:r>
            <a:r>
              <a:rPr lang="en-US" sz="2000" b="0" dirty="0" err="1">
                <a:latin typeface="Times" pitchFamily="18" charset="0"/>
                <a:cs typeface="Times" pitchFamily="18" charset="0"/>
              </a:rPr>
              <a:t>bệnh</a:t>
            </a:r>
            <a:r>
              <a:rPr lang="en-US" sz="2000" b="0" dirty="0">
                <a:latin typeface="Times" pitchFamily="18" charset="0"/>
                <a:cs typeface="Times" pitchFamily="18" charset="0"/>
              </a:rPr>
              <a:t> </a:t>
            </a:r>
            <a:r>
              <a:rPr lang="en-US" sz="2000" b="0" dirty="0" err="1">
                <a:latin typeface="Times" pitchFamily="18" charset="0"/>
                <a:cs typeface="Times" pitchFamily="18" charset="0"/>
              </a:rPr>
              <a:t>bằng</a:t>
            </a:r>
            <a:r>
              <a:rPr lang="en-US" sz="2000" b="0" dirty="0">
                <a:latin typeface="Times" pitchFamily="18" charset="0"/>
                <a:cs typeface="Times" pitchFamily="18" charset="0"/>
              </a:rPr>
              <a:t> </a:t>
            </a:r>
            <a:r>
              <a:rPr lang="en-US" sz="2000" b="0" dirty="0" err="1">
                <a:latin typeface="Times" pitchFamily="18" charset="0"/>
                <a:cs typeface="Times" pitchFamily="18" charset="0"/>
              </a:rPr>
              <a:t>cây</a:t>
            </a:r>
            <a:r>
              <a:rPr lang="en-US" sz="2000" b="0" dirty="0">
                <a:latin typeface="Times" pitchFamily="18" charset="0"/>
                <a:cs typeface="Times" pitchFamily="18" charset="0"/>
              </a:rPr>
              <a:t> </a:t>
            </a:r>
            <a:r>
              <a:rPr lang="en-US" sz="2000" b="0" dirty="0" err="1">
                <a:latin typeface="Times" pitchFamily="18" charset="0"/>
                <a:cs typeface="Times" pitchFamily="18" charset="0"/>
              </a:rPr>
              <a:t>thuốc</a:t>
            </a:r>
            <a:r>
              <a:rPr lang="en-US" sz="2000" b="0" dirty="0">
                <a:latin typeface="Times" pitchFamily="18" charset="0"/>
                <a:cs typeface="Times" pitchFamily="18" charset="0"/>
              </a:rPr>
              <a:t> Nam……..</a:t>
            </a:r>
          </a:p>
          <a:p>
            <a:pPr algn="just" eaLnBrk="1" fontAlgn="base" hangingPunct="1">
              <a:spcBef>
                <a:spcPct val="0"/>
              </a:spcBef>
              <a:spcAft>
                <a:spcPct val="0"/>
              </a:spcAft>
              <a:defRPr/>
            </a:pPr>
            <a:endParaRPr lang="en-US" sz="2000" b="0" dirty="0">
              <a:latin typeface="Times" pitchFamily="18" charset="0"/>
              <a:cs typeface="Times" pitchFamily="18" charset="0"/>
            </a:endParaRPr>
          </a:p>
          <a:p>
            <a:pPr algn="just" eaLnBrk="1" fontAlgn="base" hangingPunct="1">
              <a:spcBef>
                <a:spcPct val="0"/>
              </a:spcBef>
              <a:spcAft>
                <a:spcPct val="0"/>
              </a:spcAft>
              <a:defRPr/>
            </a:pPr>
            <a:r>
              <a:rPr lang="en-US" sz="2000" b="0" dirty="0">
                <a:latin typeface="Times" pitchFamily="18" charset="0"/>
                <a:cs typeface="Times" pitchFamily="18" charset="0"/>
              </a:rPr>
              <a:t>*</a:t>
            </a:r>
            <a:r>
              <a:rPr lang="en-US" sz="2000" b="0" smtClean="0">
                <a:latin typeface="Times" pitchFamily="18" charset="0"/>
                <a:cs typeface="Times" pitchFamily="18" charset="0"/>
              </a:rPr>
              <a:t> </a:t>
            </a:r>
            <a:r>
              <a:rPr lang="en-US" sz="2000" b="0" dirty="0" err="1">
                <a:latin typeface="Times" pitchFamily="18" charset="0"/>
                <a:cs typeface="Times" pitchFamily="18" charset="0"/>
              </a:rPr>
              <a:t>Truyền</a:t>
            </a:r>
            <a:r>
              <a:rPr lang="en-US" sz="2000" b="0" dirty="0">
                <a:latin typeface="Times" pitchFamily="18" charset="0"/>
                <a:cs typeface="Times" pitchFamily="18" charset="0"/>
              </a:rPr>
              <a:t> </a:t>
            </a:r>
            <a:r>
              <a:rPr lang="en-US" sz="2000" b="0" dirty="0" err="1">
                <a:latin typeface="Times" pitchFamily="18" charset="0"/>
                <a:cs typeface="Times" pitchFamily="18" charset="0"/>
              </a:rPr>
              <a:t>thống</a:t>
            </a:r>
            <a:r>
              <a:rPr lang="en-US" sz="2000" b="0" dirty="0">
                <a:latin typeface="Times" pitchFamily="18" charset="0"/>
                <a:cs typeface="Times" pitchFamily="18" charset="0"/>
              </a:rPr>
              <a:t> </a:t>
            </a:r>
            <a:r>
              <a:rPr lang="en-US" sz="2000" b="0" dirty="0" err="1">
                <a:latin typeface="Times" pitchFamily="18" charset="0"/>
                <a:cs typeface="Times" pitchFamily="18" charset="0"/>
              </a:rPr>
              <a:t>về</a:t>
            </a:r>
            <a:r>
              <a:rPr lang="en-US" sz="2000" b="0" dirty="0">
                <a:latin typeface="Times" pitchFamily="18" charset="0"/>
                <a:cs typeface="Times" pitchFamily="18" charset="0"/>
              </a:rPr>
              <a:t> </a:t>
            </a:r>
            <a:r>
              <a:rPr lang="en-US" sz="2000" b="0" dirty="0" err="1">
                <a:latin typeface="Times" pitchFamily="18" charset="0"/>
                <a:cs typeface="Times" pitchFamily="18" charset="0"/>
              </a:rPr>
              <a:t>đạo</a:t>
            </a:r>
            <a:r>
              <a:rPr lang="en-US" sz="2000" b="0" dirty="0">
                <a:latin typeface="Times" pitchFamily="18" charset="0"/>
                <a:cs typeface="Times" pitchFamily="18" charset="0"/>
              </a:rPr>
              <a:t> </a:t>
            </a:r>
            <a:r>
              <a:rPr lang="en-US" sz="2000" b="0" dirty="0" err="1">
                <a:latin typeface="Times" pitchFamily="18" charset="0"/>
                <a:cs typeface="Times" pitchFamily="18" charset="0"/>
              </a:rPr>
              <a:t>đức</a:t>
            </a:r>
            <a:r>
              <a:rPr lang="en-US" sz="2000" b="0" dirty="0">
                <a:latin typeface="Times" pitchFamily="18" charset="0"/>
                <a:cs typeface="Times" pitchFamily="18" charset="0"/>
              </a:rPr>
              <a:t>:</a:t>
            </a:r>
          </a:p>
          <a:p>
            <a:pPr algn="just" eaLnBrk="1" fontAlgn="base" hangingPunct="1">
              <a:spcBef>
                <a:spcPct val="0"/>
              </a:spcBef>
              <a:spcAft>
                <a:spcPct val="0"/>
              </a:spcAft>
              <a:defRPr/>
            </a:pPr>
            <a:r>
              <a:rPr lang="vi-VN" sz="2000" b="0" dirty="0">
                <a:latin typeface="Times" pitchFamily="18" charset="0"/>
                <a:cs typeface="Times" pitchFamily="18" charset="0"/>
              </a:rPr>
              <a:t> </a:t>
            </a:r>
            <a:r>
              <a:rPr lang="en-US" sz="2000" b="0" dirty="0">
                <a:latin typeface="Times" pitchFamily="18" charset="0"/>
                <a:cs typeface="Times" pitchFamily="18" charset="0"/>
              </a:rPr>
              <a:t>      - </a:t>
            </a:r>
            <a:r>
              <a:rPr lang="en-US" sz="2000" b="0" dirty="0" err="1">
                <a:latin typeface="Times" pitchFamily="18" charset="0"/>
                <a:cs typeface="Times" pitchFamily="18" charset="0"/>
              </a:rPr>
              <a:t>Hiếu</a:t>
            </a:r>
            <a:r>
              <a:rPr lang="en-US" sz="2000" b="0" dirty="0">
                <a:latin typeface="Times" pitchFamily="18" charset="0"/>
                <a:cs typeface="Times" pitchFamily="18" charset="0"/>
              </a:rPr>
              <a:t> </a:t>
            </a:r>
            <a:r>
              <a:rPr lang="en-US" sz="2000" b="0" dirty="0" err="1" smtClean="0">
                <a:latin typeface="Times" pitchFamily="18" charset="0"/>
                <a:cs typeface="Times" pitchFamily="18" charset="0"/>
              </a:rPr>
              <a:t>thảo</a:t>
            </a:r>
            <a:r>
              <a:rPr lang="en-US" sz="2000" b="0" dirty="0" smtClean="0">
                <a:latin typeface="Times" pitchFamily="18" charset="0"/>
                <a:cs typeface="Times" pitchFamily="18" charset="0"/>
              </a:rPr>
              <a:t>, </a:t>
            </a:r>
            <a:r>
              <a:rPr lang="en-US" sz="2000" b="0" dirty="0" err="1">
                <a:latin typeface="Times" pitchFamily="18" charset="0"/>
                <a:cs typeface="Times" pitchFamily="18" charset="0"/>
              </a:rPr>
              <a:t>hiếu</a:t>
            </a:r>
            <a:r>
              <a:rPr lang="en-US" sz="2000" b="0" dirty="0">
                <a:latin typeface="Times" pitchFamily="18" charset="0"/>
                <a:cs typeface="Times" pitchFamily="18" charset="0"/>
              </a:rPr>
              <a:t> </a:t>
            </a:r>
            <a:r>
              <a:rPr lang="en-US" sz="2000" b="0" dirty="0" err="1">
                <a:latin typeface="Times" pitchFamily="18" charset="0"/>
                <a:cs typeface="Times" pitchFamily="18" charset="0"/>
              </a:rPr>
              <a:t>học</a:t>
            </a:r>
            <a:r>
              <a:rPr lang="en-US" sz="2000" b="0" dirty="0">
                <a:latin typeface="Times" pitchFamily="18" charset="0"/>
                <a:cs typeface="Times" pitchFamily="18" charset="0"/>
              </a:rPr>
              <a:t> </a:t>
            </a:r>
          </a:p>
          <a:p>
            <a:pPr algn="just" eaLnBrk="1" fontAlgn="base" hangingPunct="1">
              <a:spcBef>
                <a:spcPct val="0"/>
              </a:spcBef>
              <a:spcAft>
                <a:spcPct val="0"/>
              </a:spcAft>
              <a:defRPr/>
            </a:pPr>
            <a:r>
              <a:rPr lang="en-US" sz="2000" b="0" dirty="0">
                <a:latin typeface="Times" pitchFamily="18" charset="0"/>
                <a:cs typeface="Times" pitchFamily="18" charset="0"/>
              </a:rPr>
              <a:t>       - </a:t>
            </a:r>
            <a:r>
              <a:rPr lang="en-US" sz="2000" b="0" dirty="0" err="1">
                <a:latin typeface="Times" pitchFamily="18" charset="0"/>
                <a:cs typeface="Times" pitchFamily="18" charset="0"/>
              </a:rPr>
              <a:t>Yêu</a:t>
            </a:r>
            <a:r>
              <a:rPr lang="en-US" sz="2000" b="0" dirty="0">
                <a:latin typeface="Times" pitchFamily="18" charset="0"/>
                <a:cs typeface="Times" pitchFamily="18" charset="0"/>
              </a:rPr>
              <a:t> </a:t>
            </a:r>
            <a:r>
              <a:rPr lang="en-US" sz="2000" b="0" dirty="0" err="1">
                <a:latin typeface="Times" pitchFamily="18" charset="0"/>
                <a:cs typeface="Times" pitchFamily="18" charset="0"/>
              </a:rPr>
              <a:t>nước</a:t>
            </a:r>
            <a:r>
              <a:rPr lang="en-US" sz="2000" b="0" dirty="0">
                <a:latin typeface="Times" pitchFamily="18" charset="0"/>
                <a:cs typeface="Times" pitchFamily="18" charset="0"/>
              </a:rPr>
              <a:t> </a:t>
            </a:r>
            <a:r>
              <a:rPr lang="en-US" sz="2000" b="0" dirty="0" err="1">
                <a:latin typeface="Times" pitchFamily="18" charset="0"/>
                <a:cs typeface="Times" pitchFamily="18" charset="0"/>
              </a:rPr>
              <a:t>chống</a:t>
            </a:r>
            <a:r>
              <a:rPr lang="en-US" sz="2000" b="0" dirty="0">
                <a:latin typeface="Times" pitchFamily="18" charset="0"/>
                <a:cs typeface="Times" pitchFamily="18" charset="0"/>
              </a:rPr>
              <a:t> </a:t>
            </a:r>
            <a:r>
              <a:rPr lang="en-US" sz="2000" b="0" dirty="0" err="1">
                <a:latin typeface="Times" pitchFamily="18" charset="0"/>
                <a:cs typeface="Times" pitchFamily="18" charset="0"/>
              </a:rPr>
              <a:t>ngoại</a:t>
            </a:r>
            <a:r>
              <a:rPr lang="en-US" sz="2000" b="0" dirty="0">
                <a:latin typeface="Times" pitchFamily="18" charset="0"/>
                <a:cs typeface="Times" pitchFamily="18" charset="0"/>
              </a:rPr>
              <a:t> </a:t>
            </a:r>
            <a:r>
              <a:rPr lang="en-US" sz="2000" b="0" dirty="0" err="1">
                <a:latin typeface="Times" pitchFamily="18" charset="0"/>
                <a:cs typeface="Times" pitchFamily="18" charset="0"/>
              </a:rPr>
              <a:t>xâm</a:t>
            </a:r>
            <a:r>
              <a:rPr lang="en-US" sz="2000" b="0" dirty="0">
                <a:latin typeface="Times" pitchFamily="18" charset="0"/>
                <a:cs typeface="Times" pitchFamily="18" charset="0"/>
              </a:rPr>
              <a:t>.</a:t>
            </a:r>
          </a:p>
          <a:p>
            <a:pPr algn="just" eaLnBrk="1" fontAlgn="base" hangingPunct="1">
              <a:spcBef>
                <a:spcPct val="0"/>
              </a:spcBef>
              <a:spcAft>
                <a:spcPct val="0"/>
              </a:spcAft>
              <a:defRPr/>
            </a:pPr>
            <a:r>
              <a:rPr lang="en-US" sz="2000" b="0" dirty="0">
                <a:latin typeface="Times" pitchFamily="18" charset="0"/>
                <a:cs typeface="Times" pitchFamily="18" charset="0"/>
              </a:rPr>
              <a:t>       - </a:t>
            </a:r>
            <a:r>
              <a:rPr lang="en-US" sz="2000" b="0" dirty="0" err="1">
                <a:latin typeface="Times" pitchFamily="18" charset="0"/>
                <a:cs typeface="Times" pitchFamily="18" charset="0"/>
              </a:rPr>
              <a:t>Nhân</a:t>
            </a:r>
            <a:r>
              <a:rPr lang="en-US" sz="2000" b="0" dirty="0">
                <a:latin typeface="Times" pitchFamily="18" charset="0"/>
                <a:cs typeface="Times" pitchFamily="18" charset="0"/>
              </a:rPr>
              <a:t> </a:t>
            </a:r>
            <a:r>
              <a:rPr lang="en-US" sz="2000" b="0" dirty="0" err="1" smtClean="0">
                <a:latin typeface="Times" pitchFamily="18" charset="0"/>
                <a:cs typeface="Times" pitchFamily="18" charset="0"/>
              </a:rPr>
              <a:t>nghĩa</a:t>
            </a:r>
            <a:r>
              <a:rPr lang="en-US" sz="2000" b="0" dirty="0" smtClean="0">
                <a:latin typeface="Times" pitchFamily="18" charset="0"/>
                <a:cs typeface="Times" pitchFamily="18" charset="0"/>
              </a:rPr>
              <a:t>, </a:t>
            </a:r>
            <a:r>
              <a:rPr lang="en-US" sz="2000" b="0" dirty="0" err="1">
                <a:latin typeface="Times" pitchFamily="18" charset="0"/>
                <a:cs typeface="Times" pitchFamily="18" charset="0"/>
              </a:rPr>
              <a:t>đoàn</a:t>
            </a:r>
            <a:r>
              <a:rPr lang="en-US" sz="2000" b="0" dirty="0">
                <a:latin typeface="Times" pitchFamily="18" charset="0"/>
                <a:cs typeface="Times" pitchFamily="18" charset="0"/>
              </a:rPr>
              <a:t> </a:t>
            </a:r>
            <a:r>
              <a:rPr lang="en-US" sz="2000" b="0" dirty="0" err="1">
                <a:latin typeface="Times" pitchFamily="18" charset="0"/>
                <a:cs typeface="Times" pitchFamily="18" charset="0"/>
              </a:rPr>
              <a:t>kết</a:t>
            </a:r>
            <a:r>
              <a:rPr lang="en-US" sz="2000" b="0" dirty="0">
                <a:latin typeface="Times" pitchFamily="18" charset="0"/>
                <a:cs typeface="Times" pitchFamily="18" charset="0"/>
              </a:rPr>
              <a:t> ………</a:t>
            </a:r>
          </a:p>
          <a:p>
            <a:pPr algn="just" eaLnBrk="1" fontAlgn="base" hangingPunct="1">
              <a:spcBef>
                <a:spcPct val="0"/>
              </a:spcBef>
              <a:spcAft>
                <a:spcPct val="0"/>
              </a:spcAft>
              <a:defRPr/>
            </a:pPr>
            <a:endParaRPr lang="vi-VN" sz="2000" b="0" dirty="0">
              <a:latin typeface="Times" pitchFamily="18" charset="0"/>
              <a:cs typeface="Times" pitchFamily="18" charset="0"/>
            </a:endParaRPr>
          </a:p>
          <a:p>
            <a:pPr algn="just" eaLnBrk="1" fontAlgn="base" hangingPunct="1">
              <a:spcBef>
                <a:spcPct val="0"/>
              </a:spcBef>
              <a:spcAft>
                <a:spcPct val="0"/>
              </a:spcAft>
              <a:defRPr/>
            </a:pPr>
            <a:r>
              <a:rPr lang="en-US" sz="2000" b="0" dirty="0">
                <a:latin typeface="Times" pitchFamily="18" charset="0"/>
                <a:cs typeface="Times" pitchFamily="18" charset="0"/>
              </a:rPr>
              <a:t>*</a:t>
            </a:r>
            <a:r>
              <a:rPr lang="en-US" sz="2000" b="0" smtClean="0">
                <a:latin typeface="Times" pitchFamily="18" charset="0"/>
                <a:cs typeface="Times" pitchFamily="18" charset="0"/>
              </a:rPr>
              <a:t> </a:t>
            </a:r>
            <a:r>
              <a:rPr lang="en-US" sz="2000" b="0" dirty="0" err="1">
                <a:latin typeface="Times" pitchFamily="18" charset="0"/>
                <a:cs typeface="Times" pitchFamily="18" charset="0"/>
              </a:rPr>
              <a:t>Truyền</a:t>
            </a:r>
            <a:r>
              <a:rPr lang="en-US" sz="2000" b="0" dirty="0">
                <a:latin typeface="Times" pitchFamily="18" charset="0"/>
                <a:cs typeface="Times" pitchFamily="18" charset="0"/>
              </a:rPr>
              <a:t> </a:t>
            </a:r>
            <a:r>
              <a:rPr lang="en-US" sz="2000" b="0" dirty="0" err="1">
                <a:latin typeface="Times" pitchFamily="18" charset="0"/>
                <a:cs typeface="Times" pitchFamily="18" charset="0"/>
              </a:rPr>
              <a:t>thống</a:t>
            </a:r>
            <a:r>
              <a:rPr lang="en-US" sz="2000" b="0" dirty="0">
                <a:latin typeface="Times" pitchFamily="18" charset="0"/>
                <a:cs typeface="Times" pitchFamily="18" charset="0"/>
              </a:rPr>
              <a:t> </a:t>
            </a:r>
            <a:r>
              <a:rPr lang="en-US" sz="2000" b="0" dirty="0" err="1">
                <a:latin typeface="Times" pitchFamily="18" charset="0"/>
                <a:cs typeface="Times" pitchFamily="18" charset="0"/>
              </a:rPr>
              <a:t>văn</a:t>
            </a:r>
            <a:r>
              <a:rPr lang="en-US" sz="2000" b="0" dirty="0">
                <a:latin typeface="Times" pitchFamily="18" charset="0"/>
                <a:cs typeface="Times" pitchFamily="18" charset="0"/>
              </a:rPr>
              <a:t> </a:t>
            </a:r>
            <a:r>
              <a:rPr lang="en-US" sz="2000" b="0" dirty="0" err="1">
                <a:latin typeface="Times" pitchFamily="18" charset="0"/>
                <a:cs typeface="Times" pitchFamily="18" charset="0"/>
              </a:rPr>
              <a:t>hóa</a:t>
            </a:r>
            <a:r>
              <a:rPr lang="en-US" sz="2000" b="0" dirty="0">
                <a:latin typeface="Times" pitchFamily="18" charset="0"/>
                <a:cs typeface="Times" pitchFamily="18" charset="0"/>
              </a:rPr>
              <a:t>:</a:t>
            </a:r>
          </a:p>
          <a:p>
            <a:pPr algn="just" eaLnBrk="1" fontAlgn="base" hangingPunct="1">
              <a:spcBef>
                <a:spcPct val="0"/>
              </a:spcBef>
              <a:spcAft>
                <a:spcPct val="0"/>
              </a:spcAft>
              <a:defRPr/>
            </a:pPr>
            <a:r>
              <a:rPr lang="en-US" sz="2000" b="0" dirty="0">
                <a:latin typeface="Times" pitchFamily="18" charset="0"/>
                <a:cs typeface="Times" pitchFamily="18" charset="0"/>
              </a:rPr>
              <a:t>       - </a:t>
            </a:r>
            <a:r>
              <a:rPr lang="en-US" sz="2000" b="0" dirty="0" err="1">
                <a:latin typeface="Times" pitchFamily="18" charset="0"/>
                <a:cs typeface="Times" pitchFamily="18" charset="0"/>
              </a:rPr>
              <a:t>Cách</a:t>
            </a:r>
            <a:r>
              <a:rPr lang="en-US" sz="2000" b="0" dirty="0">
                <a:latin typeface="Times" pitchFamily="18" charset="0"/>
                <a:cs typeface="Times" pitchFamily="18" charset="0"/>
              </a:rPr>
              <a:t> </a:t>
            </a:r>
            <a:r>
              <a:rPr lang="en-US" sz="2000" b="0" dirty="0" err="1">
                <a:latin typeface="Times" pitchFamily="18" charset="0"/>
                <a:cs typeface="Times" pitchFamily="18" charset="0"/>
              </a:rPr>
              <a:t>giao</a:t>
            </a:r>
            <a:r>
              <a:rPr lang="en-US" sz="2000" b="0" dirty="0">
                <a:latin typeface="Times" pitchFamily="18" charset="0"/>
                <a:cs typeface="Times" pitchFamily="18" charset="0"/>
              </a:rPr>
              <a:t> </a:t>
            </a:r>
            <a:r>
              <a:rPr lang="en-US" sz="2000" b="0" dirty="0" err="1">
                <a:latin typeface="Times" pitchFamily="18" charset="0"/>
                <a:cs typeface="Times" pitchFamily="18" charset="0"/>
              </a:rPr>
              <a:t>tiếp</a:t>
            </a:r>
            <a:r>
              <a:rPr lang="en-US" sz="2000" b="0" dirty="0">
                <a:latin typeface="Times" pitchFamily="18" charset="0"/>
                <a:cs typeface="Times" pitchFamily="18" charset="0"/>
              </a:rPr>
              <a:t>.</a:t>
            </a:r>
          </a:p>
          <a:p>
            <a:pPr algn="just" eaLnBrk="1" fontAlgn="base" hangingPunct="1">
              <a:spcBef>
                <a:spcPct val="0"/>
              </a:spcBef>
              <a:spcAft>
                <a:spcPct val="0"/>
              </a:spcAft>
              <a:defRPr/>
            </a:pPr>
            <a:r>
              <a:rPr lang="en-US" sz="2000" b="0" dirty="0">
                <a:latin typeface="Times" pitchFamily="18" charset="0"/>
                <a:cs typeface="Times" pitchFamily="18" charset="0"/>
              </a:rPr>
              <a:t>       - </a:t>
            </a:r>
            <a:r>
              <a:rPr lang="en-US" sz="2000" b="0" dirty="0" err="1">
                <a:latin typeface="Times" pitchFamily="18" charset="0"/>
                <a:cs typeface="Times" pitchFamily="18" charset="0"/>
              </a:rPr>
              <a:t>Trang</a:t>
            </a:r>
            <a:r>
              <a:rPr lang="en-US" sz="2000" b="0" dirty="0">
                <a:latin typeface="Times" pitchFamily="18" charset="0"/>
                <a:cs typeface="Times" pitchFamily="18" charset="0"/>
              </a:rPr>
              <a:t> </a:t>
            </a:r>
            <a:r>
              <a:rPr lang="en-US" sz="2000" b="0" dirty="0" err="1">
                <a:latin typeface="Times" pitchFamily="18" charset="0"/>
                <a:cs typeface="Times" pitchFamily="18" charset="0"/>
              </a:rPr>
              <a:t>phục</a:t>
            </a:r>
            <a:r>
              <a:rPr lang="en-US" sz="2000" b="0" dirty="0">
                <a:latin typeface="Times" pitchFamily="18" charset="0"/>
                <a:cs typeface="Times" pitchFamily="18" charset="0"/>
              </a:rPr>
              <a:t>.</a:t>
            </a:r>
          </a:p>
          <a:p>
            <a:pPr algn="just" eaLnBrk="1" fontAlgn="base" hangingPunct="1">
              <a:spcBef>
                <a:spcPct val="0"/>
              </a:spcBef>
              <a:spcAft>
                <a:spcPct val="0"/>
              </a:spcAft>
              <a:defRPr/>
            </a:pPr>
            <a:r>
              <a:rPr lang="vi-VN" sz="2000" b="0" dirty="0">
                <a:latin typeface="Times" pitchFamily="18" charset="0"/>
                <a:cs typeface="Times" pitchFamily="18" charset="0"/>
              </a:rPr>
              <a:t> </a:t>
            </a:r>
            <a:r>
              <a:rPr lang="en-US" sz="2000" b="0" dirty="0">
                <a:latin typeface="Times" pitchFamily="18" charset="0"/>
                <a:cs typeface="Times" pitchFamily="18" charset="0"/>
              </a:rPr>
              <a:t>      - </a:t>
            </a:r>
            <a:r>
              <a:rPr lang="en-US" sz="2000" b="0" dirty="0" err="1">
                <a:latin typeface="Times" pitchFamily="18" charset="0"/>
                <a:cs typeface="Times" pitchFamily="18" charset="0"/>
              </a:rPr>
              <a:t>Phong</a:t>
            </a:r>
            <a:r>
              <a:rPr lang="en-US" sz="2000" b="0" dirty="0">
                <a:latin typeface="Times" pitchFamily="18" charset="0"/>
                <a:cs typeface="Times" pitchFamily="18" charset="0"/>
              </a:rPr>
              <a:t> </a:t>
            </a:r>
            <a:r>
              <a:rPr lang="en-US" sz="2000" b="0" dirty="0" err="1">
                <a:latin typeface="Times" pitchFamily="18" charset="0"/>
                <a:cs typeface="Times" pitchFamily="18" charset="0"/>
              </a:rPr>
              <a:t>tục</a:t>
            </a:r>
            <a:r>
              <a:rPr lang="en-US" sz="2000" b="0" dirty="0">
                <a:latin typeface="Times" pitchFamily="18" charset="0"/>
                <a:cs typeface="Times" pitchFamily="18" charset="0"/>
              </a:rPr>
              <a:t> </a:t>
            </a:r>
            <a:r>
              <a:rPr lang="en-US" sz="2000" b="0" dirty="0" err="1" smtClean="0">
                <a:latin typeface="Times" pitchFamily="18" charset="0"/>
                <a:cs typeface="Times" pitchFamily="18" charset="0"/>
              </a:rPr>
              <a:t>tập</a:t>
            </a:r>
            <a:r>
              <a:rPr lang="en-US" sz="2000" b="0" dirty="0" smtClean="0">
                <a:latin typeface="Times" pitchFamily="18" charset="0"/>
                <a:cs typeface="Times" pitchFamily="18" charset="0"/>
              </a:rPr>
              <a:t>, </a:t>
            </a:r>
            <a:r>
              <a:rPr lang="en-US" sz="2000" b="0" dirty="0" err="1" smtClean="0">
                <a:latin typeface="Times" pitchFamily="18" charset="0"/>
                <a:cs typeface="Times" pitchFamily="18" charset="0"/>
              </a:rPr>
              <a:t>tập</a:t>
            </a:r>
            <a:r>
              <a:rPr lang="en-US" sz="2000" b="0" dirty="0" smtClean="0">
                <a:latin typeface="Times" pitchFamily="18" charset="0"/>
                <a:cs typeface="Times" pitchFamily="18" charset="0"/>
              </a:rPr>
              <a:t> </a:t>
            </a:r>
            <a:r>
              <a:rPr lang="en-US" sz="2000" b="0" dirty="0" err="1">
                <a:latin typeface="Times" pitchFamily="18" charset="0"/>
                <a:cs typeface="Times" pitchFamily="18" charset="0"/>
              </a:rPr>
              <a:t>quán</a:t>
            </a:r>
            <a:r>
              <a:rPr lang="en-US" sz="2000" b="0" dirty="0">
                <a:latin typeface="Times" pitchFamily="18" charset="0"/>
                <a:cs typeface="Times" pitchFamily="18" charset="0"/>
              </a:rPr>
              <a:t>………</a:t>
            </a:r>
          </a:p>
          <a:p>
            <a:pPr algn="just" eaLnBrk="1" fontAlgn="base" hangingPunct="1">
              <a:spcBef>
                <a:spcPct val="0"/>
              </a:spcBef>
              <a:spcAft>
                <a:spcPct val="0"/>
              </a:spcAft>
              <a:defRPr/>
            </a:pPr>
            <a:r>
              <a:rPr lang="en-US" sz="2000" b="0" dirty="0">
                <a:latin typeface="Times" pitchFamily="18" charset="0"/>
                <a:cs typeface="Times" pitchFamily="18" charset="0"/>
              </a:rPr>
              <a:t> </a:t>
            </a:r>
            <a:endParaRPr lang="vi-VN" sz="2000" b="0" dirty="0">
              <a:latin typeface="Times" pitchFamily="18" charset="0"/>
              <a:cs typeface="Times" pitchFamily="18" charset="0"/>
            </a:endParaRPr>
          </a:p>
          <a:p>
            <a:pPr algn="just" eaLnBrk="1" fontAlgn="base" hangingPunct="1">
              <a:spcBef>
                <a:spcPct val="0"/>
              </a:spcBef>
              <a:spcAft>
                <a:spcPct val="0"/>
              </a:spcAft>
              <a:defRPr/>
            </a:pPr>
            <a:r>
              <a:rPr lang="en-US" sz="2000" b="0">
                <a:latin typeface="Times" pitchFamily="18" charset="0"/>
                <a:cs typeface="Times" pitchFamily="18" charset="0"/>
              </a:rPr>
              <a:t> </a:t>
            </a:r>
            <a:r>
              <a:rPr lang="en-US" sz="2000" b="0" smtClean="0">
                <a:latin typeface="Times" pitchFamily="18" charset="0"/>
                <a:cs typeface="Times" pitchFamily="18" charset="0"/>
              </a:rPr>
              <a:t>* </a:t>
            </a:r>
            <a:r>
              <a:rPr lang="en-US" sz="2000" b="0" dirty="0" err="1">
                <a:latin typeface="Times" pitchFamily="18" charset="0"/>
                <a:cs typeface="Times" pitchFamily="18" charset="0"/>
              </a:rPr>
              <a:t>Truyền</a:t>
            </a:r>
            <a:r>
              <a:rPr lang="en-US" sz="2000" b="0" dirty="0">
                <a:latin typeface="Times" pitchFamily="18" charset="0"/>
                <a:cs typeface="Times" pitchFamily="18" charset="0"/>
              </a:rPr>
              <a:t> </a:t>
            </a:r>
            <a:r>
              <a:rPr lang="en-US" sz="2000" b="0" dirty="0" err="1">
                <a:latin typeface="Times" pitchFamily="18" charset="0"/>
                <a:cs typeface="Times" pitchFamily="18" charset="0"/>
              </a:rPr>
              <a:t>thống</a:t>
            </a:r>
            <a:r>
              <a:rPr lang="en-US" sz="2000" b="0" dirty="0">
                <a:latin typeface="Times" pitchFamily="18" charset="0"/>
                <a:cs typeface="Times" pitchFamily="18" charset="0"/>
              </a:rPr>
              <a:t> </a:t>
            </a:r>
            <a:r>
              <a:rPr lang="en-US" sz="2000" b="0" dirty="0" err="1">
                <a:latin typeface="Times" pitchFamily="18" charset="0"/>
                <a:cs typeface="Times" pitchFamily="18" charset="0"/>
              </a:rPr>
              <a:t>nghệ</a:t>
            </a:r>
            <a:r>
              <a:rPr lang="en-US" sz="2000" b="0" dirty="0">
                <a:latin typeface="Times" pitchFamily="18" charset="0"/>
                <a:cs typeface="Times" pitchFamily="18" charset="0"/>
              </a:rPr>
              <a:t> </a:t>
            </a:r>
            <a:r>
              <a:rPr lang="en-US" sz="2000" b="0" dirty="0" err="1">
                <a:latin typeface="Times" pitchFamily="18" charset="0"/>
                <a:cs typeface="Times" pitchFamily="18" charset="0"/>
              </a:rPr>
              <a:t>thuật</a:t>
            </a:r>
            <a:r>
              <a:rPr lang="en-US" sz="2000" b="0" dirty="0">
                <a:latin typeface="Times" pitchFamily="18" charset="0"/>
                <a:cs typeface="Times" pitchFamily="18" charset="0"/>
              </a:rPr>
              <a:t>:</a:t>
            </a:r>
          </a:p>
          <a:p>
            <a:pPr algn="just" eaLnBrk="1" fontAlgn="base" hangingPunct="1">
              <a:spcBef>
                <a:spcPct val="0"/>
              </a:spcBef>
              <a:spcAft>
                <a:spcPct val="0"/>
              </a:spcAft>
              <a:defRPr/>
            </a:pPr>
            <a:r>
              <a:rPr lang="vi-VN" sz="2000" b="0">
                <a:latin typeface="Times" pitchFamily="18" charset="0"/>
                <a:cs typeface="Times" pitchFamily="18" charset="0"/>
              </a:rPr>
              <a:t> </a:t>
            </a:r>
            <a:r>
              <a:rPr lang="en-US" sz="2000" b="0" smtClean="0">
                <a:latin typeface="Times" pitchFamily="18" charset="0"/>
                <a:cs typeface="Times" pitchFamily="18" charset="0"/>
              </a:rPr>
              <a:t>  </a:t>
            </a:r>
            <a:r>
              <a:rPr lang="en-US" sz="2000" b="0" dirty="0">
                <a:latin typeface="Times" pitchFamily="18" charset="0"/>
                <a:cs typeface="Times" pitchFamily="18" charset="0"/>
              </a:rPr>
              <a:t>- </a:t>
            </a:r>
            <a:r>
              <a:rPr lang="en-US" sz="2000" b="0" dirty="0" err="1">
                <a:latin typeface="Times" pitchFamily="18" charset="0"/>
                <a:cs typeface="Times" pitchFamily="18" charset="0"/>
              </a:rPr>
              <a:t>Tranh</a:t>
            </a:r>
            <a:r>
              <a:rPr lang="en-US" sz="2000" b="0" dirty="0">
                <a:latin typeface="Times" pitchFamily="18" charset="0"/>
                <a:cs typeface="Times" pitchFamily="18" charset="0"/>
              </a:rPr>
              <a:t> </a:t>
            </a:r>
            <a:r>
              <a:rPr lang="en-US" sz="2000" b="0" dirty="0" err="1">
                <a:latin typeface="Times" pitchFamily="18" charset="0"/>
                <a:cs typeface="Times" pitchFamily="18" charset="0"/>
              </a:rPr>
              <a:t>dân</a:t>
            </a:r>
            <a:r>
              <a:rPr lang="en-US" sz="2000" b="0" dirty="0">
                <a:latin typeface="Times" pitchFamily="18" charset="0"/>
                <a:cs typeface="Times" pitchFamily="18" charset="0"/>
              </a:rPr>
              <a:t> </a:t>
            </a:r>
            <a:r>
              <a:rPr lang="en-US" sz="2000" b="0" dirty="0" err="1">
                <a:latin typeface="Times" pitchFamily="18" charset="0"/>
                <a:cs typeface="Times" pitchFamily="18" charset="0"/>
              </a:rPr>
              <a:t>gian</a:t>
            </a:r>
            <a:r>
              <a:rPr lang="en-US" sz="2000" b="0" dirty="0">
                <a:latin typeface="Times" pitchFamily="18" charset="0"/>
                <a:cs typeface="Times" pitchFamily="18" charset="0"/>
              </a:rPr>
              <a:t> </a:t>
            </a:r>
            <a:r>
              <a:rPr lang="en-US" sz="2000" b="0" dirty="0" err="1">
                <a:latin typeface="Times" pitchFamily="18" charset="0"/>
                <a:cs typeface="Times" pitchFamily="18" charset="0"/>
              </a:rPr>
              <a:t>Đông</a:t>
            </a:r>
            <a:r>
              <a:rPr lang="en-US" sz="2000" b="0" dirty="0">
                <a:latin typeface="Times" pitchFamily="18" charset="0"/>
                <a:cs typeface="Times" pitchFamily="18" charset="0"/>
              </a:rPr>
              <a:t> </a:t>
            </a:r>
            <a:r>
              <a:rPr lang="en-US" sz="2000" b="0" dirty="0" err="1">
                <a:latin typeface="Times" pitchFamily="18" charset="0"/>
                <a:cs typeface="Times" pitchFamily="18" charset="0"/>
              </a:rPr>
              <a:t>Hồ</a:t>
            </a:r>
            <a:endParaRPr lang="en-US" sz="2000" b="0" dirty="0">
              <a:latin typeface="Times" pitchFamily="18" charset="0"/>
              <a:cs typeface="Times" pitchFamily="18" charset="0"/>
            </a:endParaRPr>
          </a:p>
          <a:p>
            <a:pPr algn="just" eaLnBrk="1" fontAlgn="base" hangingPunct="1">
              <a:spcBef>
                <a:spcPct val="0"/>
              </a:spcBef>
              <a:spcAft>
                <a:spcPct val="0"/>
              </a:spcAft>
              <a:defRPr/>
            </a:pPr>
            <a:r>
              <a:rPr lang="en-US" sz="2000" b="0" dirty="0">
                <a:latin typeface="Times" pitchFamily="18" charset="0"/>
                <a:cs typeface="Times" pitchFamily="18" charset="0"/>
              </a:rPr>
              <a:t>  </a:t>
            </a:r>
            <a:r>
              <a:rPr lang="en-US" sz="2000" b="0" dirty="0" smtClean="0">
                <a:latin typeface="Times" pitchFamily="18" charset="0"/>
                <a:cs typeface="Times" pitchFamily="18" charset="0"/>
              </a:rPr>
              <a:t> </a:t>
            </a:r>
            <a:r>
              <a:rPr lang="en-US" sz="2000" b="0" dirty="0">
                <a:latin typeface="Times" pitchFamily="18" charset="0"/>
                <a:cs typeface="Times" pitchFamily="18" charset="0"/>
              </a:rPr>
              <a:t>-</a:t>
            </a:r>
            <a:r>
              <a:rPr lang="vi-VN" sz="2000" b="0" dirty="0">
                <a:latin typeface="Times" pitchFamily="18" charset="0"/>
                <a:cs typeface="Times" pitchFamily="18" charset="0"/>
              </a:rPr>
              <a:t> </a:t>
            </a:r>
            <a:r>
              <a:rPr lang="en-US" sz="2000" b="0" dirty="0">
                <a:latin typeface="Times" pitchFamily="18" charset="0"/>
                <a:cs typeface="Times" pitchFamily="18" charset="0"/>
              </a:rPr>
              <a:t> </a:t>
            </a:r>
            <a:r>
              <a:rPr lang="en-US" sz="2000" b="0" dirty="0" err="1">
                <a:latin typeface="Times" pitchFamily="18" charset="0"/>
                <a:cs typeface="Times" pitchFamily="18" charset="0"/>
              </a:rPr>
              <a:t>Múa</a:t>
            </a:r>
            <a:r>
              <a:rPr lang="en-US" sz="2000" b="0" dirty="0">
                <a:latin typeface="Times" pitchFamily="18" charset="0"/>
                <a:cs typeface="Times" pitchFamily="18" charset="0"/>
              </a:rPr>
              <a:t> </a:t>
            </a:r>
            <a:r>
              <a:rPr lang="en-US" sz="2000" b="0" dirty="0" err="1">
                <a:latin typeface="Times" pitchFamily="18" charset="0"/>
                <a:cs typeface="Times" pitchFamily="18" charset="0"/>
              </a:rPr>
              <a:t>rối</a:t>
            </a:r>
            <a:r>
              <a:rPr lang="en-US" sz="2000" b="0" dirty="0">
                <a:latin typeface="Times" pitchFamily="18" charset="0"/>
                <a:cs typeface="Times" pitchFamily="18" charset="0"/>
              </a:rPr>
              <a:t> </a:t>
            </a:r>
            <a:r>
              <a:rPr lang="en-US" sz="2000" b="0" dirty="0" err="1" smtClean="0">
                <a:latin typeface="Times" pitchFamily="18" charset="0"/>
                <a:cs typeface="Times" pitchFamily="18" charset="0"/>
              </a:rPr>
              <a:t>nước</a:t>
            </a:r>
            <a:r>
              <a:rPr lang="en-US" sz="2000" b="0" dirty="0" smtClean="0">
                <a:latin typeface="Times" pitchFamily="18" charset="0"/>
                <a:cs typeface="Times" pitchFamily="18" charset="0"/>
              </a:rPr>
              <a:t>, </a:t>
            </a:r>
            <a:r>
              <a:rPr lang="en-US" sz="2000" b="0" dirty="0" err="1">
                <a:latin typeface="Times" pitchFamily="18" charset="0"/>
                <a:cs typeface="Times" pitchFamily="18" charset="0"/>
              </a:rPr>
              <a:t>điêu</a:t>
            </a:r>
            <a:r>
              <a:rPr lang="en-US" sz="2000" b="0" dirty="0">
                <a:latin typeface="Times" pitchFamily="18" charset="0"/>
                <a:cs typeface="Times" pitchFamily="18" charset="0"/>
              </a:rPr>
              <a:t> </a:t>
            </a:r>
            <a:r>
              <a:rPr lang="en-US" sz="2000" b="0" dirty="0" err="1">
                <a:latin typeface="Times" pitchFamily="18" charset="0"/>
                <a:cs typeface="Times" pitchFamily="18" charset="0"/>
              </a:rPr>
              <a:t>khắc</a:t>
            </a:r>
            <a:r>
              <a:rPr lang="en-US" sz="2000" b="0" dirty="0">
                <a:latin typeface="Times" pitchFamily="18" charset="0"/>
                <a:cs typeface="Times" pitchFamily="18" charset="0"/>
              </a:rPr>
              <a:t> </a:t>
            </a:r>
          </a:p>
          <a:p>
            <a:pPr algn="just" eaLnBrk="1" fontAlgn="base" hangingPunct="1">
              <a:spcBef>
                <a:spcPct val="0"/>
              </a:spcBef>
              <a:spcAft>
                <a:spcPct val="0"/>
              </a:spcAft>
              <a:defRPr/>
            </a:pPr>
            <a:r>
              <a:rPr lang="en-US" sz="2000" b="0" smtClean="0">
                <a:latin typeface="Times" pitchFamily="18" charset="0"/>
                <a:cs typeface="Times" pitchFamily="18" charset="0"/>
              </a:rPr>
              <a:t>   -</a:t>
            </a:r>
            <a:r>
              <a:rPr lang="vi-VN" sz="2000" b="0" smtClean="0">
                <a:latin typeface="Times" pitchFamily="18" charset="0"/>
                <a:cs typeface="Times" pitchFamily="18" charset="0"/>
              </a:rPr>
              <a:t> </a:t>
            </a:r>
            <a:r>
              <a:rPr lang="en-US" sz="2000" b="0" dirty="0" err="1">
                <a:latin typeface="Times" pitchFamily="18" charset="0"/>
                <a:cs typeface="Times" pitchFamily="18" charset="0"/>
              </a:rPr>
              <a:t>Các</a:t>
            </a:r>
            <a:r>
              <a:rPr lang="en-US" sz="2000" b="0" dirty="0">
                <a:latin typeface="Times" pitchFamily="18" charset="0"/>
                <a:cs typeface="Times" pitchFamily="18" charset="0"/>
              </a:rPr>
              <a:t> </a:t>
            </a:r>
            <a:r>
              <a:rPr lang="en-US" sz="2000" b="0" dirty="0" err="1">
                <a:latin typeface="Times" pitchFamily="18" charset="0"/>
                <a:cs typeface="Times" pitchFamily="18" charset="0"/>
              </a:rPr>
              <a:t>làn</a:t>
            </a:r>
            <a:r>
              <a:rPr lang="en-US" sz="2000" b="0" dirty="0">
                <a:latin typeface="Times" pitchFamily="18" charset="0"/>
                <a:cs typeface="Times" pitchFamily="18" charset="0"/>
              </a:rPr>
              <a:t> </a:t>
            </a:r>
            <a:r>
              <a:rPr lang="en-US" sz="2000" b="0" dirty="0" err="1">
                <a:latin typeface="Times" pitchFamily="18" charset="0"/>
                <a:cs typeface="Times" pitchFamily="18" charset="0"/>
              </a:rPr>
              <a:t>điệu</a:t>
            </a:r>
            <a:r>
              <a:rPr lang="en-US" sz="2000" b="0" dirty="0">
                <a:latin typeface="Times" pitchFamily="18" charset="0"/>
                <a:cs typeface="Times" pitchFamily="18" charset="0"/>
              </a:rPr>
              <a:t> </a:t>
            </a:r>
            <a:r>
              <a:rPr lang="en-US" sz="2000" b="0" dirty="0" err="1">
                <a:latin typeface="Times" pitchFamily="18" charset="0"/>
                <a:cs typeface="Times" pitchFamily="18" charset="0"/>
              </a:rPr>
              <a:t>dân</a:t>
            </a:r>
            <a:r>
              <a:rPr lang="en-US" sz="2000" b="0" dirty="0">
                <a:latin typeface="Times" pitchFamily="18" charset="0"/>
                <a:cs typeface="Times" pitchFamily="18" charset="0"/>
              </a:rPr>
              <a:t> </a:t>
            </a:r>
            <a:r>
              <a:rPr lang="en-US" sz="2000" b="0" dirty="0" smtClean="0">
                <a:latin typeface="Times" pitchFamily="18" charset="0"/>
                <a:cs typeface="Times" pitchFamily="18" charset="0"/>
              </a:rPr>
              <a:t>ca, ca </a:t>
            </a:r>
            <a:r>
              <a:rPr lang="en-US" sz="2000" b="0" dirty="0" err="1" smtClean="0">
                <a:latin typeface="Times" pitchFamily="18" charset="0"/>
                <a:cs typeface="Times" pitchFamily="18" charset="0"/>
              </a:rPr>
              <a:t>cổ</a:t>
            </a:r>
            <a:r>
              <a:rPr lang="en-US" sz="2000" b="0" dirty="0" smtClean="0">
                <a:latin typeface="Times" pitchFamily="18" charset="0"/>
                <a:cs typeface="Times" pitchFamily="18" charset="0"/>
              </a:rPr>
              <a:t>, </a:t>
            </a:r>
            <a:r>
              <a:rPr lang="en-US" sz="2000" b="0" dirty="0">
                <a:latin typeface="Times" pitchFamily="18" charset="0"/>
                <a:cs typeface="Times" pitchFamily="18" charset="0"/>
              </a:rPr>
              <a:t>ca </a:t>
            </a:r>
            <a:r>
              <a:rPr lang="en-US" sz="2000" b="0" dirty="0" err="1">
                <a:latin typeface="Times" pitchFamily="18" charset="0"/>
                <a:cs typeface="Times" pitchFamily="18" charset="0"/>
              </a:rPr>
              <a:t>cải</a:t>
            </a:r>
            <a:r>
              <a:rPr lang="en-US" sz="2000" b="0" dirty="0">
                <a:latin typeface="Times" pitchFamily="18" charset="0"/>
                <a:cs typeface="Times" pitchFamily="18" charset="0"/>
              </a:rPr>
              <a:t> </a:t>
            </a:r>
            <a:r>
              <a:rPr lang="en-US" sz="2000" b="0" err="1">
                <a:latin typeface="Times" pitchFamily="18" charset="0"/>
                <a:cs typeface="Times" pitchFamily="18" charset="0"/>
              </a:rPr>
              <a:t>lương</a:t>
            </a:r>
            <a:r>
              <a:rPr lang="en-US" sz="2000" b="0">
                <a:latin typeface="Times" pitchFamily="18" charset="0"/>
                <a:cs typeface="Times" pitchFamily="18" charset="0"/>
              </a:rPr>
              <a:t> </a:t>
            </a:r>
            <a:r>
              <a:rPr lang="en-US" sz="2000" b="0" smtClean="0">
                <a:latin typeface="Times" pitchFamily="18" charset="0"/>
                <a:cs typeface="Times" pitchFamily="18" charset="0"/>
              </a:rPr>
              <a:t>...</a:t>
            </a:r>
            <a:endParaRPr lang="en-US" sz="2000" b="0" dirty="0">
              <a:latin typeface="Times" pitchFamily="18" charset="0"/>
              <a:cs typeface="Times" pitchFamily="18" charset="0"/>
            </a:endParaRPr>
          </a:p>
          <a:p>
            <a:pPr algn="just" eaLnBrk="1" fontAlgn="base" hangingPunct="1">
              <a:spcBef>
                <a:spcPct val="0"/>
              </a:spcBef>
              <a:spcAft>
                <a:spcPct val="0"/>
              </a:spcAft>
              <a:defRPr/>
            </a:pPr>
            <a:endParaRPr lang="en-US" sz="2000" b="0" dirty="0">
              <a:latin typeface="Times" pitchFamily="18" charset="0"/>
              <a:cs typeface="Times" pitchFamily="18"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2"/>
          <a:stretch>
            <a:fillRect/>
          </a:stretch>
        </p:blipFill>
        <p:spPr>
          <a:xfrm>
            <a:off x="5406348" y="5287943"/>
            <a:ext cx="2792627" cy="1310187"/>
          </a:xfrm>
          <a:prstGeom prst="rect">
            <a:avLst/>
          </a:prstGeom>
        </p:spPr>
      </p:pic>
      <p:pic>
        <p:nvPicPr>
          <p:cNvPr id="6" name="Picture 5"/>
          <p:cNvPicPr>
            <a:picLocks noChangeAspect="1"/>
          </p:cNvPicPr>
          <p:nvPr/>
        </p:nvPicPr>
        <p:blipFill>
          <a:blip r:embed="rId3"/>
          <a:stretch>
            <a:fillRect/>
          </a:stretch>
        </p:blipFill>
        <p:spPr>
          <a:xfrm>
            <a:off x="5328229" y="3510425"/>
            <a:ext cx="2792627" cy="1603418"/>
          </a:xfrm>
          <a:prstGeom prst="rect">
            <a:avLst/>
          </a:prstGeom>
        </p:spPr>
      </p:pic>
      <p:pic>
        <p:nvPicPr>
          <p:cNvPr id="7" name="Picture 6"/>
          <p:cNvPicPr>
            <a:picLocks noChangeAspect="1"/>
          </p:cNvPicPr>
          <p:nvPr/>
        </p:nvPicPr>
        <p:blipFill>
          <a:blip r:embed="rId4"/>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323439"/>
          </a:xfrm>
          <a:prstGeom prst="rect">
            <a:avLst/>
          </a:prstGeom>
          <a:noFill/>
        </p:spPr>
        <p:txBody>
          <a:bodyPr wrap="square" rtlCol="0">
            <a:spAutoFit/>
          </a:bodyPr>
          <a:lstStyle/>
          <a:p>
            <a:pPr algn="ct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2. Ý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nghĩa</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của</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truyền</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thống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gia</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đình</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dòng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họ</a:t>
            </a:r>
            <a:endParaRPr lang="zh-CN" altLang="en-US" sz="4000" b="1"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8" name="Rectangle 7"/>
          <p:cNvSpPr/>
          <p:nvPr/>
        </p:nvSpPr>
        <p:spPr>
          <a:xfrm>
            <a:off x="222042" y="1344374"/>
            <a:ext cx="6018099" cy="5262979"/>
          </a:xfrm>
          <a:prstGeom prst="rect">
            <a:avLst/>
          </a:prstGeom>
        </p:spPr>
        <p:txBody>
          <a:bodyPr wrap="square">
            <a:spAutoFit/>
          </a:bodyPr>
          <a:lstStyle/>
          <a:p>
            <a:pPr algn="just"/>
            <a:r>
              <a:rPr lang="en-US" sz="2800" smtClean="0">
                <a:solidFill>
                  <a:srgbClr val="000000"/>
                </a:solidFill>
                <a:latin typeface="Times" pitchFamily="18" charset="0"/>
                <a:ea typeface="Courier New" panose="02070309020205020404" pitchFamily="49" charset="0"/>
                <a:cs typeface="Times" pitchFamily="18" charset="0"/>
              </a:rPr>
              <a:t>    </a:t>
            </a:r>
            <a:r>
              <a:rPr lang="vi-VN" sz="2800" smtClean="0">
                <a:solidFill>
                  <a:srgbClr val="0000FF"/>
                </a:solidFill>
                <a:latin typeface="Times" pitchFamily="18" charset="0"/>
                <a:ea typeface="Courier New" panose="02070309020205020404" pitchFamily="49" charset="0"/>
                <a:cs typeface="Times" pitchFamily="18" charset="0"/>
              </a:rPr>
              <a:t>Dung </a:t>
            </a:r>
            <a:r>
              <a:rPr lang="vi-VN" sz="2800" dirty="0">
                <a:solidFill>
                  <a:srgbClr val="0000FF"/>
                </a:solidFill>
                <a:latin typeface="Times" pitchFamily="18" charset="0"/>
                <a:ea typeface="Courier New" panose="02070309020205020404" pitchFamily="49" charset="0"/>
                <a:cs typeface="Times" pitchFamily="18"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800" dirty="0">
              <a:solidFill>
                <a:srgbClr val="0000FF"/>
              </a:solidFill>
              <a:latin typeface="Times" pitchFamily="18" charset="0"/>
              <a:cs typeface="Times" pitchFamily="18" charset="0"/>
            </a:endParaRPr>
          </a:p>
        </p:txBody>
      </p:sp>
      <p:sp>
        <p:nvSpPr>
          <p:cNvPr id="9" name="Rectangle 8"/>
          <p:cNvSpPr/>
          <p:nvPr/>
        </p:nvSpPr>
        <p:spPr>
          <a:xfrm>
            <a:off x="6370770" y="1259568"/>
            <a:ext cx="5514420" cy="5047536"/>
          </a:xfrm>
          <a:prstGeom prst="rect">
            <a:avLst/>
          </a:prstGeom>
        </p:spPr>
        <p:txBody>
          <a:bodyPr wrap="square">
            <a:spAutoFit/>
          </a:bodyPr>
          <a:lstStyle/>
          <a:p>
            <a:pPr marL="190500" marR="0" indent="-190500" algn="just">
              <a:lnSpc>
                <a:spcPct val="115000"/>
              </a:lnSpc>
              <a:spcBef>
                <a:spcPts val="0"/>
              </a:spcBef>
              <a:spcAft>
                <a:spcPts val="0"/>
              </a:spcAft>
            </a:pPr>
            <a:r>
              <a:rPr lang="en-US" sz="2000" b="1" smtClean="0">
                <a:latin typeface="Times" pitchFamily="18" charset="0"/>
                <a:ea typeface="Tahoma" pitchFamily="34" charset="0"/>
                <a:cs typeface="Times" pitchFamily="18" charset="0"/>
              </a:rPr>
              <a:t>       </a:t>
            </a:r>
            <a:r>
              <a:rPr lang="vi-VN" sz="2800" smtClean="0">
                <a:latin typeface="Times" pitchFamily="18" charset="0"/>
                <a:ea typeface="Tahoma" pitchFamily="34" charset="0"/>
                <a:cs typeface="Times" pitchFamily="18" charset="0"/>
              </a:rPr>
              <a:t>Gia đình Nam có nhiều thế hệ sống chung một nhà, việc duy trì nề nếp, gia phong “</a:t>
            </a:r>
            <a:r>
              <a:rPr lang="en-US" sz="2800" smtClean="0">
                <a:latin typeface="Times" pitchFamily="18" charset="0"/>
                <a:ea typeface="Tahoma" pitchFamily="34" charset="0"/>
                <a:cs typeface="Times" pitchFamily="18" charset="0"/>
              </a:rPr>
              <a:t>K</a:t>
            </a:r>
            <a:r>
              <a:rPr lang="vi-VN" sz="2800" smtClean="0">
                <a:latin typeface="Times" pitchFamily="18" charset="0"/>
                <a:ea typeface="Tahoma" pitchFamily="34" charset="0"/>
                <a:cs typeface="Times" pitchFamily="18" charset="0"/>
              </a:rPr>
              <a:t>ính trên, nhường dưới”, “</a:t>
            </a:r>
            <a:r>
              <a:rPr lang="en-US" sz="2800">
                <a:latin typeface="Times" pitchFamily="18" charset="0"/>
                <a:ea typeface="Tahoma" pitchFamily="34" charset="0"/>
                <a:cs typeface="Times" pitchFamily="18" charset="0"/>
              </a:rPr>
              <a:t>U</a:t>
            </a:r>
            <a:r>
              <a:rPr lang="vi-VN" sz="2800" smtClean="0">
                <a:latin typeface="Times" pitchFamily="18" charset="0"/>
                <a:ea typeface="Tahoma" pitchFamily="34" charset="0"/>
                <a:cs typeface="Times" pitchFamily="18" charset="0"/>
              </a:rPr>
              <a:t>ống nước nhớ nguồn” đã trở thành truyền thống của gia đình. Mỗi thế hệ có nếp nghĩ, cách sống khác nhau nhưng mọi người luôn lắng nghe và bao dung nên cuộc sống gia đình luôn đoàn kết, vui vẻ, đầm ấm</a:t>
            </a:r>
            <a:r>
              <a:rPr lang="vi-VN" sz="2000" b="1" smtClean="0">
                <a:latin typeface="Times" pitchFamily="18" charset="0"/>
                <a:ea typeface="Tahoma" pitchFamily="34" charset="0"/>
                <a:cs typeface="Times" pitchFamily="18" charset="0"/>
              </a:rPr>
              <a:t>.</a:t>
            </a:r>
            <a:endParaRPr lang="en-US" sz="2000" b="1" dirty="0">
              <a:effectLst/>
              <a:latin typeface="Times" pitchFamily="18" charset="0"/>
              <a:ea typeface="Tahoma" pitchFamily="34" charset="0"/>
              <a:cs typeface="Times" pitchFamily="18" charset="0"/>
            </a:endParaRPr>
          </a:p>
        </p:txBody>
      </p:sp>
      <p:pic>
        <p:nvPicPr>
          <p:cNvPr id="12"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smtClean="0">
                <a:ln>
                  <a:noFill/>
                </a:ln>
                <a:solidFill>
                  <a:srgbClr val="0000FF"/>
                </a:solidFill>
                <a:effectLst/>
                <a:uLnTx/>
                <a:uFillTx/>
                <a:latin typeface="Times New Roman" panose="02020603050405020304" pitchFamily="18" charset="0"/>
              </a:rPr>
              <a:t> </a:t>
            </a:r>
            <a:r>
              <a:rPr kumimoji="0" lang="en-US" altLang="en-US" sz="3200" b="1" kern="0" smtClean="0">
                <a:solidFill>
                  <a:srgbClr val="0000FF"/>
                </a:solidFill>
                <a:latin typeface="Times" pitchFamily="18" charset="0"/>
                <a:cs typeface="Times" pitchFamily="18" charset="0"/>
              </a:rPr>
              <a:t>Thảo luận nhóm:</a:t>
            </a:r>
            <a:endPar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endParaRPr>
          </a:p>
        </p:txBody>
      </p:sp>
      <p:sp>
        <p:nvSpPr>
          <p:cNvPr id="34" name="Rectangle 33"/>
          <p:cNvSpPr/>
          <p:nvPr/>
        </p:nvSpPr>
        <p:spPr>
          <a:xfrm>
            <a:off x="2371078" y="1137476"/>
            <a:ext cx="9643737" cy="3046988"/>
          </a:xfrm>
          <a:prstGeom prst="rect">
            <a:avLst/>
          </a:prstGeom>
          <a:ln w="57150">
            <a:solidFill>
              <a:schemeClr val="tx1"/>
            </a:solidFill>
          </a:ln>
        </p:spPr>
        <p:txBody>
          <a:bodyPr wrap="square">
            <a:spAutoFit/>
          </a:bodyPr>
          <a:lstStyle/>
          <a:p>
            <a:pPr algn="just"/>
            <a:r>
              <a:rPr lang="vi-VN" sz="3200" b="1">
                <a:solidFill>
                  <a:srgbClr val="C00000"/>
                </a:solidFill>
                <a:latin typeface="+mj-lt"/>
                <a:ea typeface="Times New Roman" panose="02020603050405020304" pitchFamily="18" charset="0"/>
                <a:cs typeface="#9Slide05 Pattaya" panose="00000500000000000000" pitchFamily="2" charset="-34"/>
              </a:rPr>
              <a:t>Nhóm </a:t>
            </a:r>
            <a:r>
              <a:rPr lang="en-US" sz="3200" b="1" smtClean="0">
                <a:solidFill>
                  <a:srgbClr val="C00000"/>
                </a:solidFill>
                <a:latin typeface="+mj-lt"/>
                <a:ea typeface="Times New Roman" panose="02020603050405020304" pitchFamily="18" charset="0"/>
                <a:cs typeface="#9Slide05 Pattaya" panose="00000500000000000000" pitchFamily="2" charset="-34"/>
              </a:rPr>
              <a:t>1,3</a:t>
            </a:r>
            <a:r>
              <a:rPr lang="vi-VN" sz="3200" smtClean="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Gia</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đình</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bạn</a:t>
            </a:r>
            <a:r>
              <a:rPr lang="en-US" sz="3200" dirty="0">
                <a:solidFill>
                  <a:srgbClr val="C00000"/>
                </a:solidFill>
                <a:latin typeface="+mj-lt"/>
                <a:ea typeface="Times New Roman" panose="02020603050405020304" pitchFamily="18" charset="0"/>
                <a:cs typeface="#9Slide05 Pattaya" panose="00000500000000000000" pitchFamily="2" charset="-34"/>
              </a:rPr>
              <a:t> Dung </a:t>
            </a:r>
            <a:r>
              <a:rPr lang="en-US" sz="3200" dirty="0" err="1">
                <a:solidFill>
                  <a:srgbClr val="C00000"/>
                </a:solidFill>
                <a:latin typeface="+mj-lt"/>
                <a:ea typeface="Times New Roman" panose="02020603050405020304" pitchFamily="18" charset="0"/>
                <a:cs typeface="#9Slide05 Pattaya" panose="00000500000000000000" pitchFamily="2" charset="-34"/>
              </a:rPr>
              <a:t>có</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truyền</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thống</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tốt</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đẹp</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nào</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Bạn</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đã</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có</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thái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độ</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và</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việc</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làm</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như</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thế</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nào</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đối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với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truyền</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thống</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đó</a:t>
            </a:r>
            <a:r>
              <a:rPr lang="en-US" sz="3200" dirty="0">
                <a:solidFill>
                  <a:srgbClr val="C00000"/>
                </a:solidFill>
                <a:latin typeface="+mj-lt"/>
                <a:ea typeface="Times New Roman" panose="02020603050405020304" pitchFamily="18" charset="0"/>
                <a:cs typeface="#9Slide05 Pattaya" panose="00000500000000000000" pitchFamily="2" charset="-34"/>
              </a:rPr>
              <a:t>?</a:t>
            </a:r>
          </a:p>
          <a:p>
            <a:pPr algn="just"/>
            <a:r>
              <a:rPr lang="vi-VN" sz="3200" b="1">
                <a:solidFill>
                  <a:srgbClr val="C00000"/>
                </a:solidFill>
                <a:latin typeface="+mj-lt"/>
                <a:ea typeface="Times New Roman" panose="02020603050405020304" pitchFamily="18" charset="0"/>
                <a:cs typeface="#9Slide05 Pattaya" panose="00000500000000000000" pitchFamily="2" charset="-34"/>
              </a:rPr>
              <a:t>Nhóm </a:t>
            </a:r>
            <a:r>
              <a:rPr lang="en-US" sz="3200" b="1" smtClean="0">
                <a:solidFill>
                  <a:srgbClr val="C00000"/>
                </a:solidFill>
                <a:latin typeface="+mj-lt"/>
                <a:ea typeface="Times New Roman" panose="02020603050405020304" pitchFamily="18" charset="0"/>
                <a:cs typeface="#9Slide05 Pattaya" panose="00000500000000000000" pitchFamily="2" charset="-34"/>
              </a:rPr>
              <a:t>2,4</a:t>
            </a:r>
            <a:r>
              <a:rPr lang="vi-VN" sz="3200" smtClean="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Gia</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đình</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bạn</a:t>
            </a:r>
            <a:r>
              <a:rPr lang="en-US" sz="3200" dirty="0">
                <a:solidFill>
                  <a:srgbClr val="C00000"/>
                </a:solidFill>
                <a:latin typeface="+mj-lt"/>
                <a:ea typeface="Times New Roman" panose="02020603050405020304" pitchFamily="18" charset="0"/>
                <a:cs typeface="#9Slide05 Pattaya" panose="00000500000000000000" pitchFamily="2" charset="-34"/>
              </a:rPr>
              <a:t> Nam </a:t>
            </a:r>
            <a:r>
              <a:rPr lang="en-US" sz="3200" dirty="0" err="1">
                <a:solidFill>
                  <a:srgbClr val="C00000"/>
                </a:solidFill>
                <a:latin typeface="+mj-lt"/>
                <a:ea typeface="Times New Roman" panose="02020603050405020304" pitchFamily="18" charset="0"/>
                <a:cs typeface="#9Slide05 Pattaya" panose="00000500000000000000" pitchFamily="2" charset="-34"/>
              </a:rPr>
              <a:t>có</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truyền</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thống</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tốt</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đẹp</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nào</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Mọi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người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trong</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gia</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đình</a:t>
            </a:r>
            <a:r>
              <a:rPr lang="en-US" sz="3200" dirty="0">
                <a:solidFill>
                  <a:srgbClr val="C00000"/>
                </a:solidFill>
                <a:latin typeface="+mj-lt"/>
                <a:ea typeface="Times New Roman" panose="02020603050405020304" pitchFamily="18" charset="0"/>
                <a:cs typeface="#9Slide05 Pattaya" panose="00000500000000000000" pitchFamily="2" charset="-34"/>
              </a:rPr>
              <a:t> Nam </a:t>
            </a:r>
            <a:r>
              <a:rPr lang="en-US" sz="3200" dirty="0" err="1">
                <a:solidFill>
                  <a:srgbClr val="C00000"/>
                </a:solidFill>
                <a:latin typeface="+mj-lt"/>
                <a:ea typeface="Times New Roman" panose="02020603050405020304" pitchFamily="18" charset="0"/>
                <a:cs typeface="#9Slide05 Pattaya" panose="00000500000000000000" pitchFamily="2" charset="-34"/>
              </a:rPr>
              <a:t>đã</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có</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thái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độ</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và</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việc</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làm</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như</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thế</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nào</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đối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với</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truyền</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thống</a:t>
            </a:r>
            <a:r>
              <a:rPr lang="en-US" sz="3200" dirty="0">
                <a:solidFill>
                  <a:srgbClr val="C00000"/>
                </a:solidFill>
                <a:latin typeface="+mj-lt"/>
                <a:ea typeface="Times New Roman" panose="02020603050405020304" pitchFamily="18" charset="0"/>
                <a:cs typeface="#9Slide05 Pattaya" panose="00000500000000000000" pitchFamily="2" charset="-34"/>
              </a:rPr>
              <a:t> </a:t>
            </a:r>
            <a:r>
              <a:rPr lang="en-US" sz="3200" dirty="0" err="1">
                <a:solidFill>
                  <a:srgbClr val="C00000"/>
                </a:solidFill>
                <a:latin typeface="+mj-lt"/>
                <a:ea typeface="Times New Roman" panose="02020603050405020304" pitchFamily="18" charset="0"/>
                <a:cs typeface="#9Slide05 Pattaya" panose="00000500000000000000" pitchFamily="2" charset="-34"/>
              </a:rPr>
              <a:t>đó</a:t>
            </a:r>
            <a:r>
              <a:rPr lang="en-US" sz="3200" dirty="0">
                <a:solidFill>
                  <a:srgbClr val="C00000"/>
                </a:solidFill>
                <a:latin typeface="+mj-lt"/>
                <a:ea typeface="Times New Roman" panose="02020603050405020304" pitchFamily="18" charset="0"/>
                <a:cs typeface="#9Slide05 Pattaya" panose="00000500000000000000" pitchFamily="2" charset="-34"/>
              </a:rPr>
              <a:t>?</a:t>
            </a:r>
            <a:endParaRPr lang="en-US" sz="3200" dirty="0">
              <a:solidFill>
                <a:srgbClr val="C00000"/>
              </a:solidFill>
              <a:effectLst/>
              <a:latin typeface="+mj-lt"/>
              <a:ea typeface="Times New Roman" panose="02020603050405020304" pitchFamily="18" charset="0"/>
              <a:cs typeface="#9Slide05 Pattaya" panose="00000500000000000000" pitchFamily="2" charset="-34"/>
            </a:endParaRPr>
          </a:p>
        </p:txBody>
      </p:sp>
      <p:pic>
        <p:nvPicPr>
          <p:cNvPr id="4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15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8PIC58PIC58PIC58PICHsaGKG559akDq_PIC2018.png"/>
          <p:cNvPicPr>
            <a:picLocks noChangeAspect="1"/>
          </p:cNvPicPr>
          <p:nvPr/>
        </p:nvPicPr>
        <p:blipFill>
          <a:blip r:embed="rId2"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Times" pitchFamily="18" charset="0"/>
                <a:ea typeface="Arial" panose="020B0604020202020204" pitchFamily="34" charset="0"/>
                <a:cs typeface="Times" pitchFamily="18" charset="0"/>
              </a:rPr>
              <a:t>1. </a:t>
            </a:r>
            <a:r>
              <a:rPr lang="vi-VN" sz="2400" dirty="0" smtClean="0">
                <a:solidFill>
                  <a:srgbClr val="1D02DA"/>
                </a:solidFill>
                <a:latin typeface="Times" pitchFamily="18" charset="0"/>
                <a:ea typeface="Arial" panose="020B0604020202020204" pitchFamily="34" charset="0"/>
                <a:cs typeface="Times" pitchFamily="18" charset="0"/>
              </a:rPr>
              <a:t>Việc </a:t>
            </a:r>
            <a:r>
              <a:rPr lang="vi-VN" sz="2400" dirty="0">
                <a:solidFill>
                  <a:srgbClr val="1D02DA"/>
                </a:solidFill>
                <a:latin typeface="Times" pitchFamily="18" charset="0"/>
                <a:ea typeface="Arial" panose="020B0604020202020204" pitchFamily="34" charset="0"/>
                <a:cs typeface="Times" pitchFamily="18" charset="0"/>
              </a:rPr>
              <a:t>tự hào về truyền thống gia đình, dòng họ đã giúp ích gì cho Dung?</a:t>
            </a:r>
            <a:endParaRPr lang="en-US" sz="2400" dirty="0">
              <a:latin typeface="Times" pitchFamily="18" charset="0"/>
              <a:ea typeface="Arial" panose="020B0604020202020204" pitchFamily="34" charset="0"/>
              <a:cs typeface="Times"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Times" pitchFamily="18" charset="0"/>
                <a:ea typeface="Arial" panose="020B0604020202020204" pitchFamily="34" charset="0"/>
                <a:cs typeface="Times" pitchFamily="18" charset="0"/>
              </a:rPr>
              <a:t>2. </a:t>
            </a:r>
            <a:r>
              <a:rPr lang="vi-VN" sz="2400" dirty="0" smtClean="0">
                <a:solidFill>
                  <a:srgbClr val="1D02DA"/>
                </a:solidFill>
                <a:latin typeface="Times" pitchFamily="18" charset="0"/>
                <a:ea typeface="Arial" panose="020B0604020202020204" pitchFamily="34" charset="0"/>
                <a:cs typeface="Times" pitchFamily="18" charset="0"/>
              </a:rPr>
              <a:t>Việc </a:t>
            </a:r>
            <a:r>
              <a:rPr lang="vi-VN" sz="2400" dirty="0">
                <a:solidFill>
                  <a:srgbClr val="1D02DA"/>
                </a:solidFill>
                <a:latin typeface="Times" pitchFamily="18" charset="0"/>
                <a:ea typeface="Arial" panose="020B0604020202020204" pitchFamily="34" charset="0"/>
                <a:cs typeface="Times" pitchFamily="18" charset="0"/>
              </a:rPr>
              <a:t>duy trì nền nếp, gia phong đã đem lại điều gì cho gia đình Nam?</a:t>
            </a:r>
            <a:endParaRPr lang="en-US" sz="2400" dirty="0">
              <a:latin typeface="Times" pitchFamily="18" charset="0"/>
              <a:ea typeface="Arial" panose="020B0604020202020204" pitchFamily="34" charset="0"/>
              <a:cs typeface="Times"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Times" pitchFamily="18" charset="0"/>
                <a:ea typeface="Arial" panose="020B0604020202020204" pitchFamily="34" charset="0"/>
                <a:cs typeface="Times" pitchFamily="18" charset="0"/>
              </a:rPr>
              <a:t>3. </a:t>
            </a:r>
            <a:r>
              <a:rPr lang="vi-VN" sz="2400" dirty="0" smtClean="0">
                <a:solidFill>
                  <a:srgbClr val="1D02DA"/>
                </a:solidFill>
                <a:latin typeface="Times" pitchFamily="18" charset="0"/>
                <a:ea typeface="Arial" panose="020B0604020202020204" pitchFamily="34" charset="0"/>
                <a:cs typeface="Times" pitchFamily="18" charset="0"/>
              </a:rPr>
              <a:t>Theo </a:t>
            </a:r>
            <a:r>
              <a:rPr lang="vi-VN" sz="2400" dirty="0">
                <a:solidFill>
                  <a:srgbClr val="1D02DA"/>
                </a:solidFill>
                <a:latin typeface="Times" pitchFamily="18" charset="0"/>
                <a:ea typeface="Arial" panose="020B0604020202020204" pitchFamily="34" charset="0"/>
                <a:cs typeface="Times" pitchFamily="18" charset="0"/>
              </a:rPr>
              <a:t>em, truyền thống gia đình, dòng họ có ý nghĩa như thế nào đối với mỗi cá nhân, gia đình và xã hội?</a:t>
            </a:r>
            <a:endParaRPr lang="en-US" sz="2400" u="none" strike="noStrike" spc="0" dirty="0">
              <a:effectLst/>
              <a:latin typeface="Times" pitchFamily="18" charset="0"/>
              <a:ea typeface="Arial" panose="020B0604020202020204" pitchFamily="34" charset="0"/>
              <a:cs typeface="Times" pitchFamily="18" charset="0"/>
            </a:endParaRPr>
          </a:p>
        </p:txBody>
      </p:sp>
      <p:sp>
        <p:nvSpPr>
          <p:cNvPr id="14" name="Rectangle 13"/>
          <p:cNvSpPr/>
          <p:nvPr/>
        </p:nvSpPr>
        <p:spPr>
          <a:xfrm>
            <a:off x="6755775" y="193740"/>
            <a:ext cx="5305596" cy="5262979"/>
          </a:xfrm>
          <a:prstGeom prst="rect">
            <a:avLst/>
          </a:prstGeom>
        </p:spPr>
        <p:txBody>
          <a:bodyPr wrap="square">
            <a:spAutoFit/>
          </a:bodyPr>
          <a:lstStyle/>
          <a:p>
            <a:pPr eaLnBrk="0" fontAlgn="base" hangingPunct="0"/>
            <a:r>
              <a:rPr lang="en-US" sz="2400" dirty="0" smtClean="0">
                <a:latin typeface="Times" pitchFamily="18" charset="0"/>
                <a:cs typeface="Times" pitchFamily="18" charset="0"/>
              </a:rPr>
              <a:t>1. </a:t>
            </a:r>
            <a:r>
              <a:rPr lang="en-US" sz="2400" dirty="0" err="1">
                <a:latin typeface="Times" pitchFamily="18" charset="0"/>
                <a:cs typeface="Times" pitchFamily="18" charset="0"/>
              </a:rPr>
              <a:t>Việc</a:t>
            </a:r>
            <a:r>
              <a:rPr lang="en-US" sz="2400" dirty="0">
                <a:latin typeface="Times" pitchFamily="18" charset="0"/>
                <a:cs typeface="Times" pitchFamily="18" charset="0"/>
              </a:rPr>
              <a:t> </a:t>
            </a:r>
            <a:r>
              <a:rPr lang="en-US" sz="2400" dirty="0" err="1">
                <a:latin typeface="Times" pitchFamily="18" charset="0"/>
                <a:cs typeface="Times" pitchFamily="18" charset="0"/>
              </a:rPr>
              <a:t>tự</a:t>
            </a:r>
            <a:r>
              <a:rPr lang="en-US" sz="2400" dirty="0">
                <a:latin typeface="Times" pitchFamily="18" charset="0"/>
                <a:cs typeface="Times" pitchFamily="18" charset="0"/>
              </a:rPr>
              <a:t> </a:t>
            </a:r>
            <a:r>
              <a:rPr lang="en-US" sz="2400" dirty="0" err="1">
                <a:latin typeface="Times" pitchFamily="18" charset="0"/>
                <a:cs typeface="Times" pitchFamily="18" charset="0"/>
              </a:rPr>
              <a:t>hào</a:t>
            </a:r>
            <a:r>
              <a:rPr lang="en-US" sz="2400" dirty="0">
                <a:latin typeface="Times" pitchFamily="18" charset="0"/>
                <a:cs typeface="Times" pitchFamily="18" charset="0"/>
              </a:rPr>
              <a:t> </a:t>
            </a:r>
            <a:r>
              <a:rPr lang="en-US" sz="2400" dirty="0" err="1">
                <a:latin typeface="Times" pitchFamily="18" charset="0"/>
                <a:cs typeface="Times" pitchFamily="18" charset="0"/>
              </a:rPr>
              <a:t>về</a:t>
            </a:r>
            <a:r>
              <a:rPr lang="en-US" sz="2400" dirty="0">
                <a:latin typeface="Times" pitchFamily="18" charset="0"/>
                <a:cs typeface="Times" pitchFamily="18" charset="0"/>
              </a:rPr>
              <a:t> </a:t>
            </a:r>
            <a:r>
              <a:rPr lang="en-US" sz="2400" dirty="0" err="1">
                <a:latin typeface="Times" pitchFamily="18" charset="0"/>
                <a:cs typeface="Times" pitchFamily="18" charset="0"/>
              </a:rPr>
              <a:t>truyền</a:t>
            </a:r>
            <a:r>
              <a:rPr lang="en-US" sz="2400" dirty="0">
                <a:latin typeface="Times" pitchFamily="18" charset="0"/>
                <a:cs typeface="Times" pitchFamily="18" charset="0"/>
              </a:rPr>
              <a:t> </a:t>
            </a:r>
            <a:r>
              <a:rPr lang="en-US" sz="2400" dirty="0" err="1">
                <a:latin typeface="Times" pitchFamily="18" charset="0"/>
                <a:cs typeface="Times" pitchFamily="18" charset="0"/>
              </a:rPr>
              <a:t>thống</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đình</a:t>
            </a:r>
            <a:r>
              <a:rPr lang="en-US" sz="2400" dirty="0">
                <a:latin typeface="Times" pitchFamily="18" charset="0"/>
                <a:cs typeface="Times" pitchFamily="18" charset="0"/>
              </a:rPr>
              <a:t>, </a:t>
            </a:r>
            <a:r>
              <a:rPr lang="en-US" sz="2400" dirty="0" err="1">
                <a:latin typeface="Times" pitchFamily="18" charset="0"/>
                <a:cs typeface="Times" pitchFamily="18" charset="0"/>
              </a:rPr>
              <a:t>dòng</a:t>
            </a:r>
            <a:r>
              <a:rPr lang="en-US" sz="2400" dirty="0">
                <a:latin typeface="Times" pitchFamily="18" charset="0"/>
                <a:cs typeface="Times" pitchFamily="18" charset="0"/>
              </a:rPr>
              <a:t> </a:t>
            </a:r>
            <a:r>
              <a:rPr lang="en-US" sz="2400" dirty="0" err="1">
                <a:latin typeface="Times" pitchFamily="18" charset="0"/>
                <a:cs typeface="Times" pitchFamily="18" charset="0"/>
              </a:rPr>
              <a:t>họ</a:t>
            </a:r>
            <a:r>
              <a:rPr lang="en-US" sz="2400" dirty="0">
                <a:latin typeface="Times" pitchFamily="18" charset="0"/>
                <a:cs typeface="Times" pitchFamily="18" charset="0"/>
              </a:rPr>
              <a:t> </a:t>
            </a:r>
            <a:r>
              <a:rPr lang="en-US" sz="2400" dirty="0" err="1">
                <a:latin typeface="Times" pitchFamily="18" charset="0"/>
                <a:cs typeface="Times" pitchFamily="18" charset="0"/>
              </a:rPr>
              <a:t>đã</a:t>
            </a:r>
            <a:r>
              <a:rPr lang="en-US" sz="2400" dirty="0">
                <a:latin typeface="Times" pitchFamily="18" charset="0"/>
                <a:cs typeface="Times" pitchFamily="18" charset="0"/>
              </a:rPr>
              <a:t> </a:t>
            </a:r>
            <a:r>
              <a:rPr lang="en-US" sz="2400" dirty="0" err="1">
                <a:latin typeface="Times" pitchFamily="18" charset="0"/>
                <a:cs typeface="Times" pitchFamily="18" charset="0"/>
              </a:rPr>
              <a:t>giúp</a:t>
            </a:r>
            <a:r>
              <a:rPr lang="en-US" sz="2400" dirty="0">
                <a:latin typeface="Times" pitchFamily="18" charset="0"/>
                <a:cs typeface="Times" pitchFamily="18" charset="0"/>
              </a:rPr>
              <a:t> </a:t>
            </a:r>
            <a:r>
              <a:rPr lang="en-US" sz="2400" dirty="0" err="1">
                <a:latin typeface="Times" pitchFamily="18" charset="0"/>
                <a:cs typeface="Times" pitchFamily="18" charset="0"/>
              </a:rPr>
              <a:t>ích</a:t>
            </a:r>
            <a:r>
              <a:rPr lang="en-US" sz="2400" dirty="0">
                <a:latin typeface="Times" pitchFamily="18" charset="0"/>
                <a:cs typeface="Times" pitchFamily="18" charset="0"/>
              </a:rPr>
              <a:t> </a:t>
            </a:r>
            <a:r>
              <a:rPr lang="en-US" sz="2400" dirty="0" err="1">
                <a:latin typeface="Times" pitchFamily="18" charset="0"/>
                <a:cs typeface="Times" pitchFamily="18" charset="0"/>
              </a:rPr>
              <a:t>cho</a:t>
            </a:r>
            <a:r>
              <a:rPr lang="en-US" sz="2400" dirty="0">
                <a:latin typeface="Times" pitchFamily="18" charset="0"/>
                <a:cs typeface="Times" pitchFamily="18" charset="0"/>
              </a:rPr>
              <a:t> Dung: </a:t>
            </a:r>
            <a:r>
              <a:rPr lang="en-US" sz="2400" dirty="0" err="1" smtClean="0">
                <a:latin typeface="Times" pitchFamily="18" charset="0"/>
                <a:cs typeface="Times" pitchFamily="18" charset="0"/>
              </a:rPr>
              <a:t>Có</a:t>
            </a:r>
            <a:r>
              <a:rPr lang="en-US" sz="2400" dirty="0" smtClean="0">
                <a:latin typeface="Times" pitchFamily="18" charset="0"/>
                <a:cs typeface="Times" pitchFamily="18" charset="0"/>
              </a:rPr>
              <a:t> </a:t>
            </a:r>
            <a:r>
              <a:rPr lang="en-US" sz="2400" dirty="0" err="1" smtClean="0">
                <a:latin typeface="Times" pitchFamily="18" charset="0"/>
                <a:cs typeface="Times" pitchFamily="18" charset="0"/>
              </a:rPr>
              <a:t>động</a:t>
            </a:r>
            <a:r>
              <a:rPr lang="en-US" sz="2400" dirty="0" smtClean="0">
                <a:latin typeface="Times" pitchFamily="18" charset="0"/>
                <a:cs typeface="Times" pitchFamily="18" charset="0"/>
              </a:rPr>
              <a:t> </a:t>
            </a:r>
            <a:r>
              <a:rPr lang="en-US" sz="2400" dirty="0" err="1">
                <a:latin typeface="Times" pitchFamily="18" charset="0"/>
                <a:cs typeface="Times" pitchFamily="18" charset="0"/>
              </a:rPr>
              <a:t>lực</a:t>
            </a:r>
            <a:r>
              <a:rPr lang="en-US" sz="2400" dirty="0">
                <a:latin typeface="Times" pitchFamily="18" charset="0"/>
                <a:cs typeface="Times" pitchFamily="18" charset="0"/>
              </a:rPr>
              <a:t> </a:t>
            </a:r>
            <a:r>
              <a:rPr lang="en-US" sz="2400" dirty="0" err="1">
                <a:latin typeface="Times" pitchFamily="18" charset="0"/>
                <a:cs typeface="Times" pitchFamily="18" charset="0"/>
              </a:rPr>
              <a:t>để</a:t>
            </a:r>
            <a:r>
              <a:rPr lang="en-US" sz="2400" dirty="0">
                <a:latin typeface="Times" pitchFamily="18" charset="0"/>
                <a:cs typeface="Times" pitchFamily="18" charset="0"/>
              </a:rPr>
              <a:t> </a:t>
            </a:r>
            <a:r>
              <a:rPr lang="en-US" sz="2400" dirty="0" err="1">
                <a:latin typeface="Times" pitchFamily="18" charset="0"/>
                <a:cs typeface="Times" pitchFamily="18" charset="0"/>
              </a:rPr>
              <a:t>tiếp</a:t>
            </a:r>
            <a:r>
              <a:rPr lang="en-US" sz="2400" dirty="0">
                <a:latin typeface="Times" pitchFamily="18" charset="0"/>
                <a:cs typeface="Times" pitchFamily="18" charset="0"/>
              </a:rPr>
              <a:t> </a:t>
            </a:r>
            <a:r>
              <a:rPr lang="en-US" sz="2400" dirty="0" err="1">
                <a:latin typeface="Times" pitchFamily="18" charset="0"/>
                <a:cs typeface="Times" pitchFamily="18" charset="0"/>
              </a:rPr>
              <a:t>tục</a:t>
            </a:r>
            <a:r>
              <a:rPr lang="en-US" sz="2400" dirty="0">
                <a:latin typeface="Times" pitchFamily="18" charset="0"/>
                <a:cs typeface="Times" pitchFamily="18" charset="0"/>
              </a:rPr>
              <a:t> </a:t>
            </a:r>
            <a:r>
              <a:rPr lang="en-US" sz="2400" dirty="0" err="1">
                <a:latin typeface="Times" pitchFamily="18" charset="0"/>
                <a:cs typeface="Times" pitchFamily="18" charset="0"/>
              </a:rPr>
              <a:t>học</a:t>
            </a:r>
            <a:r>
              <a:rPr lang="en-US" sz="2400" dirty="0">
                <a:latin typeface="Times" pitchFamily="18" charset="0"/>
                <a:cs typeface="Times" pitchFamily="18" charset="0"/>
              </a:rPr>
              <a:t> </a:t>
            </a:r>
            <a:r>
              <a:rPr lang="en-US" sz="2400" dirty="0" err="1">
                <a:latin typeface="Times" pitchFamily="18" charset="0"/>
                <a:cs typeface="Times" pitchFamily="18" charset="0"/>
              </a:rPr>
              <a:t>tập</a:t>
            </a:r>
            <a:r>
              <a:rPr lang="en-US" sz="2400" dirty="0">
                <a:latin typeface="Times" pitchFamily="18" charset="0"/>
                <a:cs typeface="Times" pitchFamily="18" charset="0"/>
              </a:rPr>
              <a:t> </a:t>
            </a:r>
            <a:r>
              <a:rPr lang="en-US" sz="2400" dirty="0" err="1">
                <a:latin typeface="Times" pitchFamily="18" charset="0"/>
                <a:cs typeface="Times" pitchFamily="18" charset="0"/>
              </a:rPr>
              <a:t>tốt</a:t>
            </a:r>
            <a:r>
              <a:rPr lang="en-US" sz="2400" dirty="0">
                <a:latin typeface="Times" pitchFamily="18" charset="0"/>
                <a:cs typeface="Times" pitchFamily="18" charset="0"/>
              </a:rPr>
              <a:t> </a:t>
            </a:r>
            <a:r>
              <a:rPr lang="en-US" sz="2400" dirty="0" err="1">
                <a:latin typeface="Times" pitchFamily="18" charset="0"/>
                <a:cs typeface="Times" pitchFamily="18" charset="0"/>
              </a:rPr>
              <a:t>dù</a:t>
            </a:r>
            <a:r>
              <a:rPr lang="en-US" sz="2400" dirty="0">
                <a:latin typeface="Times" pitchFamily="18" charset="0"/>
                <a:cs typeface="Times" pitchFamily="18" charset="0"/>
              </a:rPr>
              <a:t> ở </a:t>
            </a:r>
            <a:r>
              <a:rPr lang="en-US" sz="2400" dirty="0" err="1">
                <a:latin typeface="Times" pitchFamily="18" charset="0"/>
                <a:cs typeface="Times" pitchFamily="18" charset="0"/>
              </a:rPr>
              <a:t>xa</a:t>
            </a:r>
            <a:r>
              <a:rPr lang="en-US" sz="2400" dirty="0">
                <a:latin typeface="Times" pitchFamily="18" charset="0"/>
                <a:cs typeface="Times" pitchFamily="18" charset="0"/>
              </a:rPr>
              <a:t> </a:t>
            </a:r>
            <a:r>
              <a:rPr lang="en-US" sz="2400" dirty="0" err="1">
                <a:latin typeface="Times" pitchFamily="18" charset="0"/>
                <a:cs typeface="Times" pitchFamily="18" charset="0"/>
              </a:rPr>
              <a:t>nhà</a:t>
            </a:r>
            <a:r>
              <a:rPr lang="en-US" sz="2400" dirty="0">
                <a:latin typeface="Times" pitchFamily="18" charset="0"/>
                <a:cs typeface="Times" pitchFamily="18" charset="0"/>
              </a:rPr>
              <a:t>.</a:t>
            </a:r>
            <a:br>
              <a:rPr lang="en-US" sz="2400" dirty="0">
                <a:latin typeface="Times" pitchFamily="18" charset="0"/>
                <a:cs typeface="Times" pitchFamily="18" charset="0"/>
              </a:rPr>
            </a:br>
            <a:r>
              <a:rPr lang="en-US" sz="2400" dirty="0" smtClean="0">
                <a:latin typeface="Times" pitchFamily="18" charset="0"/>
                <a:cs typeface="Times" pitchFamily="18" charset="0"/>
              </a:rPr>
              <a:t>2. </a:t>
            </a:r>
            <a:r>
              <a:rPr lang="en-US" sz="2400" dirty="0" err="1" smtClean="0">
                <a:latin typeface="Times" pitchFamily="18" charset="0"/>
                <a:cs typeface="Times" pitchFamily="18" charset="0"/>
              </a:rPr>
              <a:t>Việc</a:t>
            </a:r>
            <a:r>
              <a:rPr lang="en-US" sz="2400" dirty="0" smtClean="0">
                <a:latin typeface="Times" pitchFamily="18" charset="0"/>
                <a:cs typeface="Times" pitchFamily="18" charset="0"/>
              </a:rPr>
              <a:t> </a:t>
            </a:r>
            <a:r>
              <a:rPr lang="en-US" sz="2400" dirty="0" err="1">
                <a:latin typeface="Times" pitchFamily="18" charset="0"/>
                <a:cs typeface="Times" pitchFamily="18" charset="0"/>
              </a:rPr>
              <a:t>duy</a:t>
            </a:r>
            <a:r>
              <a:rPr lang="en-US" sz="2400" dirty="0">
                <a:latin typeface="Times" pitchFamily="18" charset="0"/>
                <a:cs typeface="Times" pitchFamily="18" charset="0"/>
              </a:rPr>
              <a:t> </a:t>
            </a:r>
            <a:r>
              <a:rPr lang="en-US" sz="2400" dirty="0" err="1">
                <a:latin typeface="Times" pitchFamily="18" charset="0"/>
                <a:cs typeface="Times" pitchFamily="18" charset="0"/>
              </a:rPr>
              <a:t>trì</a:t>
            </a:r>
            <a:r>
              <a:rPr lang="en-US" sz="2400" dirty="0">
                <a:latin typeface="Times" pitchFamily="18" charset="0"/>
                <a:cs typeface="Times" pitchFamily="18" charset="0"/>
              </a:rPr>
              <a:t> </a:t>
            </a:r>
            <a:r>
              <a:rPr lang="en-US" sz="2400" dirty="0" err="1">
                <a:latin typeface="Times" pitchFamily="18" charset="0"/>
                <a:cs typeface="Times" pitchFamily="18" charset="0"/>
              </a:rPr>
              <a:t>nề</a:t>
            </a:r>
            <a:r>
              <a:rPr lang="en-US" sz="2400" dirty="0">
                <a:latin typeface="Times" pitchFamily="18" charset="0"/>
                <a:cs typeface="Times" pitchFamily="18" charset="0"/>
              </a:rPr>
              <a:t> </a:t>
            </a:r>
            <a:r>
              <a:rPr lang="en-US" sz="2400" dirty="0" err="1">
                <a:latin typeface="Times" pitchFamily="18" charset="0"/>
                <a:cs typeface="Times" pitchFamily="18" charset="0"/>
              </a:rPr>
              <a:t>nếp</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phong</a:t>
            </a:r>
            <a:r>
              <a:rPr lang="en-US" sz="2400" dirty="0">
                <a:latin typeface="Times" pitchFamily="18" charset="0"/>
                <a:cs typeface="Times" pitchFamily="18" charset="0"/>
              </a:rPr>
              <a:t> </a:t>
            </a:r>
            <a:r>
              <a:rPr lang="en-US" sz="2400" dirty="0" err="1">
                <a:latin typeface="Times" pitchFamily="18" charset="0"/>
                <a:cs typeface="Times" pitchFamily="18" charset="0"/>
              </a:rPr>
              <a:t>đã</a:t>
            </a:r>
            <a:r>
              <a:rPr lang="en-US" sz="2400" dirty="0">
                <a:latin typeface="Times" pitchFamily="18" charset="0"/>
                <a:cs typeface="Times" pitchFamily="18" charset="0"/>
              </a:rPr>
              <a:t> </a:t>
            </a:r>
            <a:r>
              <a:rPr lang="en-US" sz="2400" dirty="0" err="1">
                <a:latin typeface="Times" pitchFamily="18" charset="0"/>
                <a:cs typeface="Times" pitchFamily="18" charset="0"/>
              </a:rPr>
              <a:t>đem</a:t>
            </a:r>
            <a:r>
              <a:rPr lang="en-US" sz="2400" dirty="0">
                <a:latin typeface="Times" pitchFamily="18" charset="0"/>
                <a:cs typeface="Times" pitchFamily="18" charset="0"/>
              </a:rPr>
              <a:t> </a:t>
            </a:r>
            <a:r>
              <a:rPr lang="en-US" sz="2400" dirty="0" err="1">
                <a:latin typeface="Times" pitchFamily="18" charset="0"/>
                <a:cs typeface="Times" pitchFamily="18" charset="0"/>
              </a:rPr>
              <a:t>lại</a:t>
            </a:r>
            <a:r>
              <a:rPr lang="en-US" sz="2400" dirty="0">
                <a:latin typeface="Times" pitchFamily="18" charset="0"/>
                <a:cs typeface="Times" pitchFamily="18" charset="0"/>
              </a:rPr>
              <a:t> </a:t>
            </a:r>
            <a:r>
              <a:rPr lang="en-US" sz="2400" dirty="0" err="1">
                <a:latin typeface="Times" pitchFamily="18" charset="0"/>
                <a:cs typeface="Times" pitchFamily="18" charset="0"/>
              </a:rPr>
              <a:t>điều</a:t>
            </a:r>
            <a:r>
              <a:rPr lang="en-US" sz="2400" dirty="0">
                <a:latin typeface="Times" pitchFamily="18" charset="0"/>
                <a:cs typeface="Times" pitchFamily="18" charset="0"/>
              </a:rPr>
              <a:t>  </a:t>
            </a:r>
            <a:r>
              <a:rPr lang="en-US" sz="2400" dirty="0" err="1">
                <a:latin typeface="Times" pitchFamily="18" charset="0"/>
                <a:cs typeface="Times" pitchFamily="18" charset="0"/>
              </a:rPr>
              <a:t>cho</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đình</a:t>
            </a:r>
            <a:r>
              <a:rPr lang="en-US" sz="2400" dirty="0">
                <a:latin typeface="Times" pitchFamily="18" charset="0"/>
                <a:cs typeface="Times" pitchFamily="18" charset="0"/>
              </a:rPr>
              <a:t> Nam: </a:t>
            </a:r>
            <a:r>
              <a:rPr lang="en-US" sz="2400" dirty="0" err="1">
                <a:latin typeface="Times" pitchFamily="18" charset="0"/>
                <a:cs typeface="Times" pitchFamily="18" charset="0"/>
              </a:rPr>
              <a:t>biết</a:t>
            </a:r>
            <a:r>
              <a:rPr lang="en-US" sz="2400" dirty="0">
                <a:latin typeface="Times" pitchFamily="18" charset="0"/>
                <a:cs typeface="Times" pitchFamily="18" charset="0"/>
              </a:rPr>
              <a:t> chia </a:t>
            </a:r>
            <a:r>
              <a:rPr lang="en-US" sz="2400" dirty="0" err="1">
                <a:latin typeface="Times" pitchFamily="18" charset="0"/>
                <a:cs typeface="Times" pitchFamily="18" charset="0"/>
              </a:rPr>
              <a:t>sẻ</a:t>
            </a:r>
            <a:r>
              <a:rPr lang="en-US" sz="2400" dirty="0">
                <a:latin typeface="Times" pitchFamily="18" charset="0"/>
                <a:cs typeface="Times" pitchFamily="18" charset="0"/>
              </a:rPr>
              <a:t>, </a:t>
            </a:r>
            <a:r>
              <a:rPr lang="en-US" sz="2400" dirty="0" err="1">
                <a:latin typeface="Times" pitchFamily="18" charset="0"/>
                <a:cs typeface="Times" pitchFamily="18" charset="0"/>
              </a:rPr>
              <a:t>lắng</a:t>
            </a:r>
            <a:r>
              <a:rPr lang="en-US" sz="2400" dirty="0">
                <a:latin typeface="Times" pitchFamily="18" charset="0"/>
                <a:cs typeface="Times" pitchFamily="18" charset="0"/>
              </a:rPr>
              <a:t> </a:t>
            </a:r>
            <a:r>
              <a:rPr lang="en-US" sz="2400" dirty="0" err="1">
                <a:latin typeface="Times" pitchFamily="18" charset="0"/>
                <a:cs typeface="Times" pitchFamily="18" charset="0"/>
              </a:rPr>
              <a:t>nghe</a:t>
            </a:r>
            <a:r>
              <a:rPr lang="en-US" sz="2400" dirty="0">
                <a:latin typeface="Times" pitchFamily="18" charset="0"/>
                <a:cs typeface="Times" pitchFamily="18" charset="0"/>
              </a:rPr>
              <a:t> </a:t>
            </a:r>
            <a:r>
              <a:rPr lang="en-US" sz="2400" dirty="0" err="1">
                <a:latin typeface="Times" pitchFamily="18" charset="0"/>
                <a:cs typeface="Times" pitchFamily="18" charset="0"/>
              </a:rPr>
              <a:t>và</a:t>
            </a:r>
            <a:r>
              <a:rPr lang="en-US" sz="2400" dirty="0">
                <a:latin typeface="Times" pitchFamily="18" charset="0"/>
                <a:cs typeface="Times" pitchFamily="18" charset="0"/>
              </a:rPr>
              <a:t> </a:t>
            </a:r>
            <a:r>
              <a:rPr lang="en-US" sz="2400" dirty="0" err="1">
                <a:latin typeface="Times" pitchFamily="18" charset="0"/>
                <a:cs typeface="Times" pitchFamily="18" charset="0"/>
              </a:rPr>
              <a:t>tôn</a:t>
            </a:r>
            <a:r>
              <a:rPr lang="en-US" sz="2400" dirty="0">
                <a:latin typeface="Times" pitchFamily="18" charset="0"/>
                <a:cs typeface="Times" pitchFamily="18" charset="0"/>
              </a:rPr>
              <a:t> </a:t>
            </a:r>
            <a:r>
              <a:rPr lang="en-US" sz="2400" dirty="0" err="1">
                <a:latin typeface="Times" pitchFamily="18" charset="0"/>
                <a:cs typeface="Times" pitchFamily="18" charset="0"/>
              </a:rPr>
              <a:t>trọng</a:t>
            </a:r>
            <a:r>
              <a:rPr lang="en-US" sz="2400" dirty="0">
                <a:latin typeface="Times" pitchFamily="18" charset="0"/>
                <a:cs typeface="Times" pitchFamily="18" charset="0"/>
              </a:rPr>
              <a:t> ý </a:t>
            </a:r>
            <a:r>
              <a:rPr lang="en-US" sz="2400" dirty="0" err="1">
                <a:latin typeface="Times" pitchFamily="18" charset="0"/>
                <a:cs typeface="Times" pitchFamily="18" charset="0"/>
              </a:rPr>
              <a:t>kiến</a:t>
            </a:r>
            <a:r>
              <a:rPr lang="en-US" sz="2400" dirty="0">
                <a:latin typeface="Times" pitchFamily="18" charset="0"/>
                <a:cs typeface="Times" pitchFamily="18" charset="0"/>
              </a:rPr>
              <a:t> </a:t>
            </a:r>
            <a:r>
              <a:rPr lang="en-US" sz="2400" dirty="0" err="1">
                <a:latin typeface="Times" pitchFamily="18" charset="0"/>
                <a:cs typeface="Times" pitchFamily="18" charset="0"/>
              </a:rPr>
              <a:t>của</a:t>
            </a:r>
            <a:r>
              <a:rPr lang="en-US" sz="2400" dirty="0">
                <a:latin typeface="Times" pitchFamily="18" charset="0"/>
                <a:cs typeface="Times" pitchFamily="18" charset="0"/>
              </a:rPr>
              <a:t> </a:t>
            </a:r>
            <a:r>
              <a:rPr lang="en-US" sz="2400" dirty="0" err="1">
                <a:latin typeface="Times" pitchFamily="18" charset="0"/>
                <a:cs typeface="Times" pitchFamily="18" charset="0"/>
              </a:rPr>
              <a:t>nhau</a:t>
            </a:r>
            <a:r>
              <a:rPr lang="en-US" sz="2400" dirty="0">
                <a:latin typeface="Times" pitchFamily="18" charset="0"/>
                <a:cs typeface="Times" pitchFamily="18" charset="0"/>
              </a:rPr>
              <a:t> </a:t>
            </a:r>
            <a:r>
              <a:rPr lang="en-US" sz="2400" dirty="0" err="1">
                <a:latin typeface="Times" pitchFamily="18" charset="0"/>
                <a:cs typeface="Times" pitchFamily="18" charset="0"/>
              </a:rPr>
              <a:t>nên</a:t>
            </a:r>
            <a:r>
              <a:rPr lang="en-US" sz="2400" dirty="0">
                <a:latin typeface="Times" pitchFamily="18" charset="0"/>
                <a:cs typeface="Times" pitchFamily="18" charset="0"/>
              </a:rPr>
              <a:t> </a:t>
            </a:r>
            <a:r>
              <a:rPr lang="en-US" sz="2400" dirty="0" err="1">
                <a:latin typeface="Times" pitchFamily="18" charset="0"/>
                <a:cs typeface="Times" pitchFamily="18" charset="0"/>
              </a:rPr>
              <a:t>cuộc</a:t>
            </a:r>
            <a:r>
              <a:rPr lang="en-US" sz="2400" dirty="0">
                <a:latin typeface="Times" pitchFamily="18" charset="0"/>
                <a:cs typeface="Times" pitchFamily="18" charset="0"/>
              </a:rPr>
              <a:t> </a:t>
            </a:r>
            <a:r>
              <a:rPr lang="en-US" sz="2400" dirty="0" err="1">
                <a:latin typeface="Times" pitchFamily="18" charset="0"/>
                <a:cs typeface="Times" pitchFamily="18" charset="0"/>
              </a:rPr>
              <a:t>sống</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đình</a:t>
            </a:r>
            <a:r>
              <a:rPr lang="en-US" sz="2400" dirty="0">
                <a:latin typeface="Times" pitchFamily="18" charset="0"/>
                <a:cs typeface="Times" pitchFamily="18" charset="0"/>
              </a:rPr>
              <a:t> </a:t>
            </a:r>
            <a:r>
              <a:rPr lang="en-US" sz="2400" dirty="0" err="1">
                <a:latin typeface="Times" pitchFamily="18" charset="0"/>
                <a:cs typeface="Times" pitchFamily="18" charset="0"/>
              </a:rPr>
              <a:t>luôn</a:t>
            </a:r>
            <a:r>
              <a:rPr lang="en-US" sz="2400" dirty="0">
                <a:latin typeface="Times" pitchFamily="18" charset="0"/>
                <a:cs typeface="Times" pitchFamily="18" charset="0"/>
              </a:rPr>
              <a:t> </a:t>
            </a:r>
            <a:r>
              <a:rPr lang="en-US" sz="2400" dirty="0" err="1">
                <a:latin typeface="Times" pitchFamily="18" charset="0"/>
                <a:cs typeface="Times" pitchFamily="18" charset="0"/>
              </a:rPr>
              <a:t>đoàn</a:t>
            </a:r>
            <a:r>
              <a:rPr lang="en-US" sz="2400" dirty="0">
                <a:latin typeface="Times" pitchFamily="18" charset="0"/>
                <a:cs typeface="Times" pitchFamily="18" charset="0"/>
              </a:rPr>
              <a:t> </a:t>
            </a:r>
            <a:r>
              <a:rPr lang="en-US" sz="2400" dirty="0" err="1">
                <a:latin typeface="Times" pitchFamily="18" charset="0"/>
                <a:cs typeface="Times" pitchFamily="18" charset="0"/>
              </a:rPr>
              <a:t>kết</a:t>
            </a:r>
            <a:r>
              <a:rPr lang="en-US" sz="2400" dirty="0">
                <a:latin typeface="Times" pitchFamily="18" charset="0"/>
                <a:cs typeface="Times" pitchFamily="18" charset="0"/>
              </a:rPr>
              <a:t>, </a:t>
            </a:r>
            <a:r>
              <a:rPr lang="en-US" sz="2400" dirty="0" err="1">
                <a:latin typeface="Times" pitchFamily="18" charset="0"/>
                <a:cs typeface="Times" pitchFamily="18" charset="0"/>
              </a:rPr>
              <a:t>vui</a:t>
            </a:r>
            <a:r>
              <a:rPr lang="en-US" sz="2400" dirty="0">
                <a:latin typeface="Times" pitchFamily="18" charset="0"/>
                <a:cs typeface="Times" pitchFamily="18" charset="0"/>
              </a:rPr>
              <a:t> </a:t>
            </a:r>
            <a:r>
              <a:rPr lang="en-US" sz="2400" dirty="0" err="1">
                <a:latin typeface="Times" pitchFamily="18" charset="0"/>
                <a:cs typeface="Times" pitchFamily="18" charset="0"/>
              </a:rPr>
              <a:t>vẻ</a:t>
            </a:r>
            <a:r>
              <a:rPr lang="en-US" sz="2400" dirty="0">
                <a:latin typeface="Times" pitchFamily="18" charset="0"/>
                <a:cs typeface="Times" pitchFamily="18" charset="0"/>
              </a:rPr>
              <a:t>, </a:t>
            </a:r>
            <a:r>
              <a:rPr lang="en-US" sz="2400" dirty="0" err="1">
                <a:latin typeface="Times" pitchFamily="18" charset="0"/>
                <a:cs typeface="Times" pitchFamily="18" charset="0"/>
              </a:rPr>
              <a:t>đầm</a:t>
            </a:r>
            <a:r>
              <a:rPr lang="en-US" sz="2400" dirty="0">
                <a:latin typeface="Times" pitchFamily="18" charset="0"/>
                <a:cs typeface="Times" pitchFamily="18" charset="0"/>
              </a:rPr>
              <a:t> </a:t>
            </a:r>
            <a:r>
              <a:rPr lang="en-US" sz="2400" dirty="0" err="1">
                <a:latin typeface="Times" pitchFamily="18" charset="0"/>
                <a:cs typeface="Times" pitchFamily="18" charset="0"/>
              </a:rPr>
              <a:t>ấm</a:t>
            </a:r>
            <a:r>
              <a:rPr lang="en-US" sz="2400" dirty="0">
                <a:latin typeface="Times" pitchFamily="18" charset="0"/>
                <a:cs typeface="Times" pitchFamily="18" charset="0"/>
              </a:rPr>
              <a:t>.</a:t>
            </a:r>
            <a:br>
              <a:rPr lang="en-US" sz="2400" dirty="0">
                <a:latin typeface="Times" pitchFamily="18" charset="0"/>
                <a:cs typeface="Times" pitchFamily="18" charset="0"/>
              </a:rPr>
            </a:br>
            <a:r>
              <a:rPr lang="en-US" sz="2400" dirty="0" smtClean="0">
                <a:latin typeface="Times" pitchFamily="18" charset="0"/>
                <a:cs typeface="Times" pitchFamily="18" charset="0"/>
              </a:rPr>
              <a:t>3.Theo </a:t>
            </a:r>
            <a:r>
              <a:rPr lang="en-US" sz="2400" dirty="0" err="1">
                <a:latin typeface="Times" pitchFamily="18" charset="0"/>
                <a:cs typeface="Times" pitchFamily="18" charset="0"/>
              </a:rPr>
              <a:t>em</a:t>
            </a:r>
            <a:r>
              <a:rPr lang="en-US" sz="2400" dirty="0">
                <a:latin typeface="Times" pitchFamily="18" charset="0"/>
                <a:cs typeface="Times" pitchFamily="18" charset="0"/>
              </a:rPr>
              <a:t>, </a:t>
            </a:r>
            <a:r>
              <a:rPr lang="en-US" sz="2400" dirty="0" err="1">
                <a:latin typeface="Times" pitchFamily="18" charset="0"/>
                <a:cs typeface="Times" pitchFamily="18" charset="0"/>
              </a:rPr>
              <a:t>truyền</a:t>
            </a:r>
            <a:r>
              <a:rPr lang="en-US" sz="2400" dirty="0">
                <a:latin typeface="Times" pitchFamily="18" charset="0"/>
                <a:cs typeface="Times" pitchFamily="18" charset="0"/>
              </a:rPr>
              <a:t> </a:t>
            </a:r>
            <a:r>
              <a:rPr lang="en-US" sz="2400" dirty="0" err="1">
                <a:latin typeface="Times" pitchFamily="18" charset="0"/>
                <a:cs typeface="Times" pitchFamily="18" charset="0"/>
              </a:rPr>
              <a:t>thống</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đình</a:t>
            </a:r>
            <a:r>
              <a:rPr lang="en-US" sz="2400" dirty="0">
                <a:latin typeface="Times" pitchFamily="18" charset="0"/>
                <a:cs typeface="Times" pitchFamily="18" charset="0"/>
              </a:rPr>
              <a:t>, </a:t>
            </a:r>
            <a:r>
              <a:rPr lang="en-US" sz="2400" dirty="0" err="1">
                <a:latin typeface="Times" pitchFamily="18" charset="0"/>
                <a:cs typeface="Times" pitchFamily="18" charset="0"/>
              </a:rPr>
              <a:t>dòng</a:t>
            </a:r>
            <a:r>
              <a:rPr lang="en-US" sz="2400" dirty="0">
                <a:latin typeface="Times" pitchFamily="18" charset="0"/>
                <a:cs typeface="Times" pitchFamily="18" charset="0"/>
              </a:rPr>
              <a:t> </a:t>
            </a:r>
            <a:r>
              <a:rPr lang="en-US" sz="2400" dirty="0" err="1">
                <a:latin typeface="Times" pitchFamily="18" charset="0"/>
                <a:cs typeface="Times" pitchFamily="18" charset="0"/>
              </a:rPr>
              <a:t>họ</a:t>
            </a:r>
            <a:r>
              <a:rPr lang="en-US" sz="2400" dirty="0">
                <a:latin typeface="Times" pitchFamily="18" charset="0"/>
                <a:cs typeface="Times" pitchFamily="18" charset="0"/>
              </a:rPr>
              <a:t> </a:t>
            </a:r>
            <a:r>
              <a:rPr lang="en-US" sz="2400" dirty="0" err="1">
                <a:latin typeface="Times" pitchFamily="18" charset="0"/>
                <a:cs typeface="Times" pitchFamily="18" charset="0"/>
              </a:rPr>
              <a:t>có</a:t>
            </a:r>
            <a:r>
              <a:rPr lang="en-US" sz="2400" dirty="0">
                <a:latin typeface="Times" pitchFamily="18" charset="0"/>
                <a:cs typeface="Times" pitchFamily="18" charset="0"/>
              </a:rPr>
              <a:t> ý </a:t>
            </a:r>
            <a:r>
              <a:rPr lang="en-US" sz="2400" dirty="0" err="1">
                <a:latin typeface="Times" pitchFamily="18" charset="0"/>
                <a:cs typeface="Times" pitchFamily="18" charset="0"/>
              </a:rPr>
              <a:t>nghĩa</a:t>
            </a:r>
            <a:r>
              <a:rPr lang="en-US" sz="2400" dirty="0">
                <a:latin typeface="Times" pitchFamily="18" charset="0"/>
                <a:cs typeface="Times" pitchFamily="18" charset="0"/>
              </a:rPr>
              <a:t> </a:t>
            </a:r>
            <a:r>
              <a:rPr lang="en-US" sz="2400" dirty="0" err="1">
                <a:latin typeface="Times" pitchFamily="18" charset="0"/>
                <a:cs typeface="Times" pitchFamily="18" charset="0"/>
              </a:rPr>
              <a:t>đối</a:t>
            </a:r>
            <a:r>
              <a:rPr lang="en-US" sz="2400" dirty="0">
                <a:latin typeface="Times" pitchFamily="18" charset="0"/>
                <a:cs typeface="Times" pitchFamily="18" charset="0"/>
              </a:rPr>
              <a:t> </a:t>
            </a:r>
            <a:r>
              <a:rPr lang="en-US" sz="2400" dirty="0" err="1">
                <a:latin typeface="Times" pitchFamily="18" charset="0"/>
                <a:cs typeface="Times" pitchFamily="18" charset="0"/>
              </a:rPr>
              <a:t>với</a:t>
            </a:r>
            <a:r>
              <a:rPr lang="en-US" sz="2400" dirty="0">
                <a:latin typeface="Times" pitchFamily="18" charset="0"/>
                <a:cs typeface="Times" pitchFamily="18" charset="0"/>
              </a:rPr>
              <a:t> </a:t>
            </a:r>
            <a:r>
              <a:rPr lang="en-US" sz="2400" dirty="0" err="1">
                <a:latin typeface="Times" pitchFamily="18" charset="0"/>
                <a:cs typeface="Times" pitchFamily="18" charset="0"/>
              </a:rPr>
              <a:t>mỗi</a:t>
            </a:r>
            <a:r>
              <a:rPr lang="en-US" sz="2400" dirty="0">
                <a:latin typeface="Times" pitchFamily="18" charset="0"/>
                <a:cs typeface="Times" pitchFamily="18" charset="0"/>
              </a:rPr>
              <a:t> </a:t>
            </a:r>
            <a:r>
              <a:rPr lang="en-US" sz="2400" dirty="0" err="1">
                <a:latin typeface="Times" pitchFamily="18" charset="0"/>
                <a:cs typeface="Times" pitchFamily="18" charset="0"/>
              </a:rPr>
              <a:t>cá</a:t>
            </a:r>
            <a:r>
              <a:rPr lang="en-US" sz="2400" dirty="0">
                <a:latin typeface="Times" pitchFamily="18" charset="0"/>
                <a:cs typeface="Times" pitchFamily="18" charset="0"/>
              </a:rPr>
              <a:t> </a:t>
            </a:r>
            <a:r>
              <a:rPr lang="en-US" sz="2400" dirty="0" err="1">
                <a:latin typeface="Times" pitchFamily="18" charset="0"/>
                <a:cs typeface="Times" pitchFamily="18" charset="0"/>
              </a:rPr>
              <a:t>nhân</a:t>
            </a:r>
            <a:r>
              <a:rPr lang="en-US" sz="2400" dirty="0">
                <a:latin typeface="Times" pitchFamily="18" charset="0"/>
                <a:cs typeface="Times" pitchFamily="18" charset="0"/>
              </a:rPr>
              <a:t> </a:t>
            </a:r>
            <a:r>
              <a:rPr lang="en-US" sz="2400" dirty="0" err="1">
                <a:latin typeface="Times" pitchFamily="18" charset="0"/>
                <a:cs typeface="Times" pitchFamily="18" charset="0"/>
              </a:rPr>
              <a:t>gia</a:t>
            </a:r>
            <a:r>
              <a:rPr lang="en-US" sz="2400" dirty="0">
                <a:latin typeface="Times" pitchFamily="18" charset="0"/>
                <a:cs typeface="Times" pitchFamily="18" charset="0"/>
              </a:rPr>
              <a:t> </a:t>
            </a:r>
            <a:r>
              <a:rPr lang="en-US" sz="2400" dirty="0" err="1">
                <a:latin typeface="Times" pitchFamily="18" charset="0"/>
                <a:cs typeface="Times" pitchFamily="18" charset="0"/>
              </a:rPr>
              <a:t>đình</a:t>
            </a:r>
            <a:r>
              <a:rPr lang="en-US" sz="2400" dirty="0">
                <a:latin typeface="Times" pitchFamily="18" charset="0"/>
                <a:cs typeface="Times" pitchFamily="18" charset="0"/>
              </a:rPr>
              <a:t>, </a:t>
            </a:r>
            <a:r>
              <a:rPr lang="en-US" sz="2400" dirty="0" err="1">
                <a:latin typeface="Times" pitchFamily="18" charset="0"/>
                <a:cs typeface="Times" pitchFamily="18" charset="0"/>
              </a:rPr>
              <a:t>dòng</a:t>
            </a:r>
            <a:r>
              <a:rPr lang="en-US" sz="2400" dirty="0">
                <a:latin typeface="Times" pitchFamily="18" charset="0"/>
                <a:cs typeface="Times" pitchFamily="18" charset="0"/>
              </a:rPr>
              <a:t> </a:t>
            </a:r>
            <a:r>
              <a:rPr lang="en-US" sz="2400" dirty="0" err="1">
                <a:latin typeface="Times" pitchFamily="18" charset="0"/>
                <a:cs typeface="Times" pitchFamily="18" charset="0"/>
              </a:rPr>
              <a:t>họ</a:t>
            </a:r>
            <a:r>
              <a:rPr lang="en-US" sz="2400" dirty="0">
                <a:latin typeface="Times" pitchFamily="18" charset="0"/>
                <a:cs typeface="Times" pitchFamily="18" charset="0"/>
              </a:rPr>
              <a:t>: </a:t>
            </a:r>
            <a:r>
              <a:rPr lang="en-US" sz="2400" dirty="0" err="1">
                <a:latin typeface="Times" pitchFamily="18" charset="0"/>
                <a:cs typeface="Times" pitchFamily="18" charset="0"/>
              </a:rPr>
              <a:t>giúp</a:t>
            </a:r>
            <a:r>
              <a:rPr lang="en-US" sz="2400" dirty="0">
                <a:latin typeface="Times" pitchFamily="18" charset="0"/>
                <a:cs typeface="Times" pitchFamily="18" charset="0"/>
              </a:rPr>
              <a:t> ta </a:t>
            </a:r>
            <a:r>
              <a:rPr lang="en-US" sz="2400" dirty="0" err="1">
                <a:latin typeface="Times" pitchFamily="18" charset="0"/>
                <a:cs typeface="Times" pitchFamily="18" charset="0"/>
              </a:rPr>
              <a:t>có</a:t>
            </a:r>
            <a:r>
              <a:rPr lang="en-US" sz="2400" dirty="0">
                <a:latin typeface="Times" pitchFamily="18" charset="0"/>
                <a:cs typeface="Times" pitchFamily="18" charset="0"/>
              </a:rPr>
              <a:t> </a:t>
            </a:r>
            <a:r>
              <a:rPr lang="en-US" sz="2400" dirty="0" err="1">
                <a:latin typeface="Times" pitchFamily="18" charset="0"/>
                <a:cs typeface="Times" pitchFamily="18" charset="0"/>
              </a:rPr>
              <a:t>thêm</a:t>
            </a:r>
            <a:r>
              <a:rPr lang="en-US" sz="2400" dirty="0">
                <a:latin typeface="Times" pitchFamily="18" charset="0"/>
                <a:cs typeface="Times" pitchFamily="18" charset="0"/>
              </a:rPr>
              <a:t> </a:t>
            </a:r>
            <a:r>
              <a:rPr lang="en-US" sz="2400" err="1">
                <a:latin typeface="Times" pitchFamily="18" charset="0"/>
                <a:cs typeface="Times" pitchFamily="18" charset="0"/>
              </a:rPr>
              <a:t>kinh</a:t>
            </a:r>
            <a:r>
              <a:rPr lang="en-US" sz="2400">
                <a:latin typeface="Times" pitchFamily="18" charset="0"/>
                <a:cs typeface="Times" pitchFamily="18" charset="0"/>
              </a:rPr>
              <a:t> </a:t>
            </a:r>
            <a:r>
              <a:rPr lang="en-US" sz="2400" smtClean="0">
                <a:latin typeface="Times" pitchFamily="18" charset="0"/>
                <a:cs typeface="Times" pitchFamily="18" charset="0"/>
              </a:rPr>
              <a:t>nghiệm </a:t>
            </a:r>
            <a:r>
              <a:rPr lang="en-US" sz="2400" dirty="0" err="1">
                <a:latin typeface="Times" pitchFamily="18" charset="0"/>
                <a:cs typeface="Times" pitchFamily="18" charset="0"/>
              </a:rPr>
              <a:t>và</a:t>
            </a:r>
            <a:r>
              <a:rPr lang="en-US" sz="2400" dirty="0">
                <a:latin typeface="Times" pitchFamily="18" charset="0"/>
                <a:cs typeface="Times" pitchFamily="18" charset="0"/>
              </a:rPr>
              <a:t> </a:t>
            </a:r>
            <a:r>
              <a:rPr lang="en-US" sz="2400" dirty="0" err="1">
                <a:latin typeface="Times" pitchFamily="18" charset="0"/>
                <a:cs typeface="Times" pitchFamily="18" charset="0"/>
              </a:rPr>
              <a:t>sức</a:t>
            </a:r>
            <a:r>
              <a:rPr lang="en-US" sz="2400" dirty="0">
                <a:latin typeface="Times" pitchFamily="18" charset="0"/>
                <a:cs typeface="Times" pitchFamily="18" charset="0"/>
              </a:rPr>
              <a:t> </a:t>
            </a:r>
            <a:r>
              <a:rPr lang="en-US" sz="2400" dirty="0" err="1">
                <a:latin typeface="Times" pitchFamily="18" charset="0"/>
                <a:cs typeface="Times" pitchFamily="18" charset="0"/>
              </a:rPr>
              <a:t>mạnh</a:t>
            </a:r>
            <a:r>
              <a:rPr lang="en-US" sz="2400" dirty="0">
                <a:latin typeface="Times" pitchFamily="18" charset="0"/>
                <a:cs typeface="Times" pitchFamily="18" charset="0"/>
              </a:rPr>
              <a:t> </a:t>
            </a:r>
            <a:r>
              <a:rPr lang="en-US" sz="2400" dirty="0" err="1">
                <a:latin typeface="Times" pitchFamily="18" charset="0"/>
                <a:cs typeface="Times" pitchFamily="18" charset="0"/>
              </a:rPr>
              <a:t>trong</a:t>
            </a:r>
            <a:r>
              <a:rPr lang="en-US" sz="2400" dirty="0">
                <a:latin typeface="Times" pitchFamily="18" charset="0"/>
                <a:cs typeface="Times" pitchFamily="18" charset="0"/>
              </a:rPr>
              <a:t> </a:t>
            </a:r>
            <a:r>
              <a:rPr lang="en-US" sz="2400" dirty="0" err="1">
                <a:latin typeface="Times" pitchFamily="18" charset="0"/>
                <a:cs typeface="Times" pitchFamily="18" charset="0"/>
              </a:rPr>
              <a:t>cuộc</a:t>
            </a:r>
            <a:r>
              <a:rPr lang="en-US" sz="2400" dirty="0">
                <a:latin typeface="Times" pitchFamily="18" charset="0"/>
                <a:cs typeface="Times" pitchFamily="18" charset="0"/>
              </a:rPr>
              <a:t> </a:t>
            </a:r>
            <a:r>
              <a:rPr lang="en-US" sz="2400" dirty="0" err="1">
                <a:latin typeface="Times" pitchFamily="18" charset="0"/>
                <a:cs typeface="Times" pitchFamily="18" charset="0"/>
              </a:rPr>
              <a:t>sống</a:t>
            </a:r>
            <a:r>
              <a:rPr lang="en-US" sz="2400" dirty="0">
                <a:latin typeface="Times" pitchFamily="18" charset="0"/>
                <a:cs typeface="Times" pitchFamily="18" charset="0"/>
              </a:rPr>
              <a:t>, </a:t>
            </a:r>
            <a:r>
              <a:rPr lang="en-US" sz="2400" dirty="0" err="1">
                <a:latin typeface="Times" pitchFamily="18" charset="0"/>
                <a:cs typeface="Times" pitchFamily="18" charset="0"/>
              </a:rPr>
              <a:t>góp</a:t>
            </a:r>
            <a:r>
              <a:rPr lang="en-US" sz="2400" dirty="0">
                <a:latin typeface="Times" pitchFamily="18" charset="0"/>
                <a:cs typeface="Times" pitchFamily="18" charset="0"/>
              </a:rPr>
              <a:t> </a:t>
            </a:r>
            <a:r>
              <a:rPr lang="en-US" sz="2400" dirty="0" err="1">
                <a:latin typeface="Times" pitchFamily="18" charset="0"/>
                <a:cs typeface="Times" pitchFamily="18" charset="0"/>
              </a:rPr>
              <a:t>phần</a:t>
            </a:r>
            <a:r>
              <a:rPr lang="en-US" sz="2400" dirty="0">
                <a:latin typeface="Times" pitchFamily="18" charset="0"/>
                <a:cs typeface="Times" pitchFamily="18" charset="0"/>
              </a:rPr>
              <a:t> </a:t>
            </a:r>
            <a:r>
              <a:rPr lang="en-US" sz="2400" dirty="0" err="1">
                <a:latin typeface="Times" pitchFamily="18" charset="0"/>
                <a:cs typeface="Times" pitchFamily="18" charset="0"/>
              </a:rPr>
              <a:t>làm</a:t>
            </a:r>
            <a:r>
              <a:rPr lang="en-US" sz="2400" dirty="0">
                <a:latin typeface="Times" pitchFamily="18" charset="0"/>
                <a:cs typeface="Times" pitchFamily="18" charset="0"/>
              </a:rPr>
              <a:t> </a:t>
            </a:r>
            <a:r>
              <a:rPr lang="en-US" sz="2400" dirty="0" err="1">
                <a:latin typeface="Times" pitchFamily="18" charset="0"/>
                <a:cs typeface="Times" pitchFamily="18" charset="0"/>
              </a:rPr>
              <a:t>phong</a:t>
            </a:r>
            <a:r>
              <a:rPr lang="en-US" sz="2400" dirty="0">
                <a:latin typeface="Times" pitchFamily="18" charset="0"/>
                <a:cs typeface="Times" pitchFamily="18" charset="0"/>
              </a:rPr>
              <a:t> </a:t>
            </a:r>
            <a:r>
              <a:rPr lang="en-US" sz="2400" dirty="0" err="1">
                <a:latin typeface="Times" pitchFamily="18" charset="0"/>
                <a:cs typeface="Times" pitchFamily="18" charset="0"/>
              </a:rPr>
              <a:t>phú</a:t>
            </a:r>
            <a:r>
              <a:rPr lang="en-US" sz="2400" dirty="0">
                <a:latin typeface="Times" pitchFamily="18" charset="0"/>
                <a:cs typeface="Times" pitchFamily="18" charset="0"/>
              </a:rPr>
              <a:t> </a:t>
            </a:r>
            <a:r>
              <a:rPr lang="en-US" sz="2400" dirty="0" err="1">
                <a:latin typeface="Times" pitchFamily="18" charset="0"/>
                <a:cs typeface="Times" pitchFamily="18" charset="0"/>
              </a:rPr>
              <a:t>truyền</a:t>
            </a:r>
            <a:r>
              <a:rPr lang="en-US" sz="2400" dirty="0">
                <a:latin typeface="Times" pitchFamily="18" charset="0"/>
                <a:cs typeface="Times" pitchFamily="18" charset="0"/>
              </a:rPr>
              <a:t> </a:t>
            </a:r>
            <a:r>
              <a:rPr lang="en-US" sz="2400" dirty="0" err="1">
                <a:latin typeface="Times" pitchFamily="18" charset="0"/>
                <a:cs typeface="Times" pitchFamily="18" charset="0"/>
              </a:rPr>
              <a:t>thống</a:t>
            </a:r>
            <a:r>
              <a:rPr lang="en-US" sz="2400" dirty="0">
                <a:latin typeface="Times" pitchFamily="18" charset="0"/>
                <a:cs typeface="Times" pitchFamily="18" charset="0"/>
              </a:rPr>
              <a:t>, </a:t>
            </a:r>
            <a:r>
              <a:rPr lang="en-US" sz="2400" dirty="0" err="1">
                <a:latin typeface="Times" pitchFamily="18" charset="0"/>
                <a:cs typeface="Times" pitchFamily="18" charset="0"/>
              </a:rPr>
              <a:t>bản</a:t>
            </a:r>
            <a:r>
              <a:rPr lang="en-US" sz="2400" dirty="0">
                <a:latin typeface="Times" pitchFamily="18" charset="0"/>
                <a:cs typeface="Times" pitchFamily="18" charset="0"/>
              </a:rPr>
              <a:t> </a:t>
            </a:r>
            <a:r>
              <a:rPr lang="en-US" sz="2400" dirty="0" err="1">
                <a:latin typeface="Times" pitchFamily="18" charset="0"/>
                <a:cs typeface="Times" pitchFamily="18" charset="0"/>
              </a:rPr>
              <a:t>sắc</a:t>
            </a:r>
            <a:r>
              <a:rPr lang="en-US" sz="2400" dirty="0">
                <a:latin typeface="Times" pitchFamily="18" charset="0"/>
                <a:cs typeface="Times" pitchFamily="18" charset="0"/>
              </a:rPr>
              <a:t> </a:t>
            </a:r>
            <a:r>
              <a:rPr lang="en-US" sz="2400" dirty="0" err="1">
                <a:latin typeface="Times" pitchFamily="18" charset="0"/>
                <a:cs typeface="Times" pitchFamily="18" charset="0"/>
              </a:rPr>
              <a:t>dân</a:t>
            </a:r>
            <a:r>
              <a:rPr lang="en-US" sz="2400" dirty="0">
                <a:latin typeface="Times" pitchFamily="18" charset="0"/>
                <a:cs typeface="Times" pitchFamily="18" charset="0"/>
              </a:rPr>
              <a:t> </a:t>
            </a:r>
            <a:r>
              <a:rPr lang="en-US" sz="2400" dirty="0" err="1">
                <a:latin typeface="Times" pitchFamily="18" charset="0"/>
                <a:cs typeface="Times" pitchFamily="18" charset="0"/>
              </a:rPr>
              <a:t>tộc</a:t>
            </a:r>
            <a:r>
              <a:rPr lang="en-US" sz="2400" dirty="0">
                <a:latin typeface="Times" pitchFamily="18" charset="0"/>
                <a:cs typeface="Times" pitchFamily="18" charset="0"/>
              </a:rPr>
              <a:t> </a:t>
            </a:r>
            <a:r>
              <a:rPr lang="en-US" sz="2400" dirty="0" err="1">
                <a:latin typeface="Times" pitchFamily="18" charset="0"/>
                <a:cs typeface="Times" pitchFamily="18" charset="0"/>
              </a:rPr>
              <a:t>Việt</a:t>
            </a:r>
            <a:r>
              <a:rPr lang="en-US" sz="2400" dirty="0">
                <a:latin typeface="Times" pitchFamily="18" charset="0"/>
                <a:cs typeface="Times" pitchFamily="18" charset="0"/>
              </a:rPr>
              <a:t> Nam.</a:t>
            </a:r>
            <a:endParaRPr lang="en-US" sz="2400" i="1" dirty="0">
              <a:latin typeface="Times" pitchFamily="18" charset="0"/>
              <a:ea typeface="Times New Roman" panose="02020603050405020304" pitchFamily="18" charset="0"/>
              <a:cs typeface="Times"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872712"/>
            <a:ext cx="54553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 typeface="Arial" panose="020B0604020202020204" pitchFamily="34" charset="0"/>
              <a:buNone/>
            </a:pPr>
            <a:r>
              <a:rPr lang="vi-VN" sz="3200" dirty="0">
                <a:latin typeface="+mj-lt"/>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dirty="0">
              <a:latin typeface="+mj-lt"/>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mj-lt"/>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53"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323439"/>
          </a:xfrm>
          <a:prstGeom prst="rect">
            <a:avLst/>
          </a:prstGeom>
          <a:noFill/>
        </p:spPr>
        <p:txBody>
          <a:bodyPr wrap="square" rtlCol="0">
            <a:spAutoFit/>
          </a:bodyPr>
          <a:lstStyle/>
          <a:p>
            <a:pPr algn="ct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3.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Giữ</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gìn</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và</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phát</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huy</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p>
          <a:p>
            <a:pPr algn="ct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truyền</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thống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gia</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đình</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dòng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họ</a:t>
            </a:r>
            <a:endParaRPr lang="zh-CN" altLang="en-US" sz="4000" b="1"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200" b="1" dirty="0">
                <a:solidFill>
                  <a:srgbClr val="0070C0"/>
                </a:solidFill>
                <a:latin typeface="Times" pitchFamily="18" charset="0"/>
                <a:ea typeface="微软雅黑" panose="020B0503020204020204" pitchFamily="34" charset="-122"/>
                <a:cs typeface="Times" pitchFamily="18" charset="0"/>
              </a:rPr>
              <a:t>TRÒ CHƠI: </a:t>
            </a:r>
            <a:r>
              <a:rPr lang="en-US" altLang="en-US" sz="3200" b="1" dirty="0" smtClean="0">
                <a:solidFill>
                  <a:srgbClr val="FF0000"/>
                </a:solidFill>
                <a:latin typeface="Times" pitchFamily="18" charset="0"/>
                <a:ea typeface="微软雅黑" panose="020B0503020204020204" pitchFamily="34" charset="-122"/>
                <a:cs typeface="Times" pitchFamily="18" charset="0"/>
              </a:rPr>
              <a:t>THẨM THẤU ÂM NHẠC</a:t>
            </a:r>
            <a:endParaRPr lang="it-IT" altLang="en-US" sz="3200" b="1" dirty="0">
              <a:solidFill>
                <a:srgbClr val="FF0000"/>
              </a:solidFill>
              <a:latin typeface="Times" pitchFamily="18" charset="0"/>
              <a:ea typeface="微软雅黑" panose="020B0503020204020204" pitchFamily="34" charset="-122"/>
              <a:cs typeface="Times" pitchFamily="18" charset="0"/>
            </a:endParaRPr>
          </a:p>
        </p:txBody>
      </p:sp>
      <p:sp>
        <p:nvSpPr>
          <p:cNvPr id="3" name="Rectangle 2"/>
          <p:cNvSpPr/>
          <p:nvPr/>
        </p:nvSpPr>
        <p:spPr>
          <a:xfrm>
            <a:off x="1668062" y="6007985"/>
            <a:ext cx="9394559" cy="743473"/>
          </a:xfrm>
          <a:prstGeom prst="rect">
            <a:avLst/>
          </a:prstGeom>
        </p:spPr>
        <p:txBody>
          <a:bodyPr wrap="none">
            <a:spAutoFit/>
          </a:bodyPr>
          <a:lstStyle/>
          <a:p>
            <a:pPr algn="just">
              <a:lnSpc>
                <a:spcPct val="115000"/>
              </a:lnSpc>
              <a:spcAft>
                <a:spcPts val="400"/>
              </a:spcAft>
            </a:pPr>
            <a:r>
              <a:rPr lang="en-US" sz="4000" dirty="0" smtClean="0">
                <a:solidFill>
                  <a:srgbClr val="FF0000"/>
                </a:solidFill>
                <a:latin typeface="Times" pitchFamily="18" charset="0"/>
                <a:ea typeface="Arial" panose="020B0604020202020204" pitchFamily="34" charset="0"/>
                <a:cs typeface="Times" pitchFamily="18" charset="0"/>
              </a:rPr>
              <a:t>B</a:t>
            </a:r>
            <a:r>
              <a:rPr lang="vi-VN" sz="4000" dirty="0" smtClean="0">
                <a:solidFill>
                  <a:srgbClr val="FF0000"/>
                </a:solidFill>
                <a:latin typeface="Times" pitchFamily="18" charset="0"/>
                <a:ea typeface="Arial" panose="020B0604020202020204" pitchFamily="34" charset="0"/>
                <a:cs typeface="Times" pitchFamily="18" charset="0"/>
              </a:rPr>
              <a:t>ài </a:t>
            </a:r>
            <a:r>
              <a:rPr lang="vi-VN" sz="4000" dirty="0">
                <a:solidFill>
                  <a:srgbClr val="FF0000"/>
                </a:solidFill>
                <a:latin typeface="Times" pitchFamily="18" charset="0"/>
                <a:ea typeface="Arial" panose="020B0604020202020204" pitchFamily="34" charset="0"/>
                <a:cs typeface="Times" pitchFamily="18" charset="0"/>
              </a:rPr>
              <a:t>hát “Lá cờ” (sáng tác: Tạ Quang Thắng).</a:t>
            </a:r>
            <a:endParaRPr lang="en-US" sz="4000" dirty="0">
              <a:solidFill>
                <a:srgbClr val="FF0000"/>
              </a:solidFill>
              <a:latin typeface="Times" pitchFamily="18" charset="0"/>
              <a:ea typeface="Arial" panose="020B0604020202020204" pitchFamily="34" charset="0"/>
              <a:cs typeface="Times" pitchFamily="18"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689" y="1367624"/>
            <a:ext cx="10373496" cy="4261899"/>
          </a:xfrm>
          <a:prstGeom prst="rect">
            <a:avLst/>
          </a:prstGeom>
        </p:spPr>
      </p:pic>
    </p:spTree>
    <p:extLst>
      <p:ext uri="{BB962C8B-B14F-4D97-AF65-F5344CB8AC3E}">
        <p14:creationId xmlns:p14="http://schemas.microsoft.com/office/powerpoint/2010/main" val="309651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0" name="Google Shape;164;p9"/>
          <p:cNvPicPr preferRelativeResize="0"/>
          <p:nvPr/>
        </p:nvPicPr>
        <p:blipFill rotWithShape="1">
          <a:blip r:embed="rId3">
            <a:alphaModFix/>
          </a:blip>
          <a:srcRect l="15285" t="10430" r="46645" b="11190"/>
          <a:stretch/>
        </p:blipFill>
        <p:spPr>
          <a:xfrm>
            <a:off x="-652943" y="1483568"/>
            <a:ext cx="7154158" cy="5748081"/>
          </a:xfrm>
          <a:prstGeom prst="rect">
            <a:avLst/>
          </a:prstGeom>
          <a:noFill/>
          <a:ln>
            <a:noFill/>
          </a:ln>
        </p:spPr>
      </p:pic>
      <p:sp>
        <p:nvSpPr>
          <p:cNvPr id="8" name="Rectangle 7"/>
          <p:cNvSpPr/>
          <p:nvPr/>
        </p:nvSpPr>
        <p:spPr>
          <a:xfrm>
            <a:off x="445542" y="2247370"/>
            <a:ext cx="5305120" cy="3970318"/>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2800" dirty="0">
                <a:latin typeface="+mj-lt"/>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mj-lt"/>
            </a:endParaRPr>
          </a:p>
        </p:txBody>
      </p:sp>
      <p:sp>
        <p:nvSpPr>
          <p:cNvPr id="9" name="Rectangle 8"/>
          <p:cNvSpPr/>
          <p:nvPr/>
        </p:nvSpPr>
        <p:spPr>
          <a:xfrm>
            <a:off x="6240141" y="1192451"/>
            <a:ext cx="5514420" cy="5436104"/>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dirty="0">
                <a:solidFill>
                  <a:srgbClr val="0000FF"/>
                </a:solidFill>
                <a:latin typeface="+mj-lt"/>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dirty="0">
              <a:solidFill>
                <a:srgbClr val="0000FF"/>
              </a:solidFill>
              <a:latin typeface="+mj-lt"/>
            </a:endParaRPr>
          </a:p>
          <a:p>
            <a:pPr marL="190500" indent="-190500" algn="just">
              <a:lnSpc>
                <a:spcPct val="115000"/>
              </a:lnSpc>
            </a:pPr>
            <a:endParaRPr lang="en-US" sz="2400"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830997"/>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pitchFamily="18" charset="0"/>
                <a:cs typeface="Times" pitchFamily="18" charset="0"/>
              </a:rPr>
              <a:t>Nhóm</a:t>
            </a:r>
            <a:r>
              <a:rPr lang="en-US" sz="2400" b="1" u="sng" dirty="0">
                <a:solidFill>
                  <a:srgbClr val="CC00CC"/>
                </a:solidFill>
                <a:effectLst>
                  <a:outerShdw blurRad="38100" dist="38100" dir="2700000" algn="tl">
                    <a:srgbClr val="C0C0C0"/>
                  </a:outerShdw>
                </a:effectLst>
                <a:latin typeface="Times" pitchFamily="18" charset="0"/>
                <a:cs typeface="Times" pitchFamily="18" charset="0"/>
              </a:rPr>
              <a:t> 1:</a:t>
            </a:r>
            <a:r>
              <a:rPr lang="en-US" sz="2400" b="1" dirty="0">
                <a:solidFill>
                  <a:srgbClr val="CC00CC"/>
                </a:solidFill>
                <a:effectLst>
                  <a:outerShdw blurRad="38100" dist="38100" dir="2700000" algn="tl">
                    <a:srgbClr val="C0C0C0"/>
                  </a:outerShdw>
                </a:effectLst>
                <a:latin typeface="Times" pitchFamily="18" charset="0"/>
                <a:cs typeface="Times" pitchFamily="18" charset="0"/>
              </a:rPr>
              <a:t> </a:t>
            </a:r>
            <a:r>
              <a:rPr lang="vi-VN" sz="2400" b="1" dirty="0">
                <a:latin typeface="Times" pitchFamily="18" charset="0"/>
                <a:cs typeface="Times" pitchFamily="18" charset="0"/>
              </a:rPr>
              <a:t>Theo em, việc làm của Linh và gia đình sẽ mang đến cảm xúc như thế nào cho người thân</a:t>
            </a:r>
            <a:r>
              <a:rPr lang="en-US" altLang="en-US" sz="2400" b="1" dirty="0" smtClean="0">
                <a:latin typeface="Times" pitchFamily="18" charset="0"/>
                <a:cs typeface="Times" pitchFamily="18" charset="0"/>
              </a:rPr>
              <a:t>?</a:t>
            </a:r>
            <a:endParaRPr lang="en-US" altLang="en-US" sz="2400" b="1" dirty="0">
              <a:latin typeface="Times" pitchFamily="18" charset="0"/>
              <a:cs typeface="Times" pitchFamily="18"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200329"/>
          </a:xfrm>
          <a:prstGeom prst="rect">
            <a:avLst/>
          </a:prstGeom>
          <a:noFill/>
          <a:ln w="9525">
            <a:noFill/>
            <a:miter lim="800000"/>
            <a:headEnd/>
            <a:tailEnd/>
          </a:ln>
          <a:effectLst/>
        </p:spPr>
        <p:txBody>
          <a:bodyPr wrap="square">
            <a:spAutoFit/>
          </a:bodyPr>
          <a:lstStyle/>
          <a:p>
            <a:pPr algn="just"/>
            <a:r>
              <a:rPr lang="en-US" sz="2400" b="1" u="sng" dirty="0" err="1">
                <a:solidFill>
                  <a:srgbClr val="CC00CC"/>
                </a:solidFill>
                <a:effectLst>
                  <a:outerShdw blurRad="38100" dist="38100" dir="2700000" algn="tl">
                    <a:srgbClr val="C0C0C0"/>
                  </a:outerShdw>
                </a:effectLst>
                <a:latin typeface="Times" pitchFamily="18" charset="0"/>
                <a:cs typeface="Times" pitchFamily="18" charset="0"/>
              </a:rPr>
              <a:t>Nhóm</a:t>
            </a:r>
            <a:r>
              <a:rPr lang="en-US" sz="2400" b="1" u="sng" dirty="0">
                <a:solidFill>
                  <a:srgbClr val="CC00CC"/>
                </a:solidFill>
                <a:effectLst>
                  <a:outerShdw blurRad="38100" dist="38100" dir="2700000" algn="tl">
                    <a:srgbClr val="C0C0C0"/>
                  </a:outerShdw>
                </a:effectLst>
                <a:latin typeface="Times" pitchFamily="18" charset="0"/>
                <a:cs typeface="Times" pitchFamily="18" charset="0"/>
              </a:rPr>
              <a:t> 3</a:t>
            </a:r>
            <a:r>
              <a:rPr lang="en-US" sz="2400" b="1" dirty="0">
                <a:solidFill>
                  <a:srgbClr val="CC00CC"/>
                </a:solidFill>
                <a:effectLst>
                  <a:outerShdw blurRad="38100" dist="38100" dir="2700000" algn="tl">
                    <a:srgbClr val="C0C0C0"/>
                  </a:outerShdw>
                </a:effectLst>
                <a:latin typeface="Times" pitchFamily="18" charset="0"/>
                <a:cs typeface="Times" pitchFamily="18" charset="0"/>
              </a:rPr>
              <a:t>: </a:t>
            </a:r>
            <a:r>
              <a:rPr lang="vi-VN" sz="2400" b="1" dirty="0">
                <a:latin typeface="Times" pitchFamily="18" charset="0"/>
                <a:cs typeface="Times" pitchFamily="18" charset="0"/>
              </a:rPr>
              <a:t>Từ việc làm của gia đình bạn Linh và bạn An, theo em mỗi người cần làm gì để giữ gìn, phát huy truyền thống gia đình, dòng họ</a:t>
            </a:r>
            <a:r>
              <a:rPr lang="vi-VN" sz="2400" b="1" dirty="0" smtClean="0">
                <a:latin typeface="Times" pitchFamily="18" charset="0"/>
                <a:cs typeface="Times" pitchFamily="18" charset="0"/>
              </a:rPr>
              <a:t>?</a:t>
            </a:r>
            <a:endParaRPr lang="en-US" sz="2400" b="1" dirty="0">
              <a:latin typeface="Times" pitchFamily="18" charset="0"/>
              <a:cs typeface="Times" pitchFamily="18" charset="0"/>
            </a:endParaRPr>
          </a:p>
        </p:txBody>
      </p:sp>
      <p:sp>
        <p:nvSpPr>
          <p:cNvPr id="11" name="Text Box 9"/>
          <p:cNvSpPr txBox="1">
            <a:spLocks noChangeArrowheads="1"/>
          </p:cNvSpPr>
          <p:nvPr/>
        </p:nvSpPr>
        <p:spPr bwMode="auto">
          <a:xfrm>
            <a:off x="8977338" y="1809954"/>
            <a:ext cx="2816555" cy="3539430"/>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pitchFamily="18" charset="0"/>
                <a:cs typeface="Times" pitchFamily="18" charset="0"/>
              </a:rPr>
              <a:t>Nhóm</a:t>
            </a:r>
            <a:r>
              <a:rPr lang="en-US" sz="2800" b="1" u="sng" dirty="0">
                <a:solidFill>
                  <a:srgbClr val="0000FF"/>
                </a:solidFill>
                <a:effectLst>
                  <a:outerShdw blurRad="38100" dist="38100" dir="2700000" algn="tl">
                    <a:srgbClr val="C0C0C0"/>
                  </a:outerShdw>
                </a:effectLst>
                <a:latin typeface="Times" pitchFamily="18" charset="0"/>
                <a:cs typeface="Times" pitchFamily="18" charset="0"/>
              </a:rPr>
              <a:t> 4</a:t>
            </a:r>
            <a:r>
              <a:rPr lang="en-US" sz="2800" b="1" dirty="0">
                <a:solidFill>
                  <a:srgbClr val="0000FF"/>
                </a:solidFill>
                <a:effectLst>
                  <a:outerShdw blurRad="38100" dist="38100" dir="2700000" algn="tl">
                    <a:srgbClr val="C0C0C0"/>
                  </a:outerShdw>
                </a:effectLst>
                <a:latin typeface="Times" pitchFamily="18" charset="0"/>
                <a:cs typeface="Times" pitchFamily="18" charset="0"/>
              </a:rPr>
              <a:t>: </a:t>
            </a:r>
            <a:r>
              <a:rPr lang="en-US" altLang="en-US" sz="2800" b="1" dirty="0" err="1">
                <a:latin typeface="Times" pitchFamily="18" charset="0"/>
                <a:cs typeface="Times" pitchFamily="18" charset="0"/>
              </a:rPr>
              <a:t>Hãy</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nêu</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những</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việc</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làm</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biểu</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hiện</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không</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giữ</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gìn</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và</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phát</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huy</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truyền</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thống</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tốt</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đẹp</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của</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gia</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đình</a:t>
            </a:r>
            <a:r>
              <a:rPr lang="en-US" altLang="en-US" sz="2800" b="1" dirty="0">
                <a:latin typeface="Times" pitchFamily="18" charset="0"/>
                <a:cs typeface="Times" pitchFamily="18" charset="0"/>
              </a:rPr>
              <a:t>, </a:t>
            </a:r>
            <a:r>
              <a:rPr lang="en-US" altLang="en-US" sz="2800" b="1" dirty="0" err="1">
                <a:latin typeface="Times" pitchFamily="18" charset="0"/>
                <a:cs typeface="Times" pitchFamily="18" charset="0"/>
              </a:rPr>
              <a:t>dòng</a:t>
            </a:r>
            <a:r>
              <a:rPr lang="en-US" altLang="en-US" sz="2800" b="1" dirty="0">
                <a:latin typeface="Times" pitchFamily="18" charset="0"/>
                <a:cs typeface="Times" pitchFamily="18" charset="0"/>
              </a:rPr>
              <a:t> </a:t>
            </a:r>
            <a:r>
              <a:rPr lang="en-US" altLang="en-US" sz="2800" b="1" dirty="0" err="1" smtClean="0">
                <a:latin typeface="Times" pitchFamily="18" charset="0"/>
                <a:cs typeface="Times" pitchFamily="18" charset="0"/>
              </a:rPr>
              <a:t>họ</a:t>
            </a:r>
            <a:r>
              <a:rPr lang="en-US" altLang="en-US" sz="2800" b="1" dirty="0" smtClean="0">
                <a:latin typeface="Times" pitchFamily="18" charset="0"/>
                <a:cs typeface="Times" pitchFamily="18" charset="0"/>
              </a:rPr>
              <a:t> ?</a:t>
            </a:r>
            <a:endParaRPr lang="en-US" altLang="en-US" sz="2800" b="1" dirty="0">
              <a:latin typeface="Times" pitchFamily="18" charset="0"/>
              <a:cs typeface="Times" pitchFamily="18" charset="0"/>
            </a:endParaRPr>
          </a:p>
        </p:txBody>
      </p:sp>
      <p:sp>
        <p:nvSpPr>
          <p:cNvPr id="12" name="Text Box 10"/>
          <p:cNvSpPr txBox="1">
            <a:spLocks noChangeArrowheads="1"/>
          </p:cNvSpPr>
          <p:nvPr/>
        </p:nvSpPr>
        <p:spPr bwMode="auto">
          <a:xfrm>
            <a:off x="643812" y="2125407"/>
            <a:ext cx="2520302" cy="2123658"/>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pitchFamily="18" charset="0"/>
                <a:cs typeface="Times" pitchFamily="18" charset="0"/>
              </a:rPr>
              <a:t>Nhóm</a:t>
            </a:r>
            <a:r>
              <a:rPr lang="en-US" sz="2800" b="1" u="sng" dirty="0">
                <a:solidFill>
                  <a:srgbClr val="0000FF"/>
                </a:solidFill>
                <a:effectLst>
                  <a:outerShdw blurRad="38100" dist="38100" dir="2700000" algn="tl">
                    <a:srgbClr val="C0C0C0"/>
                  </a:outerShdw>
                </a:effectLst>
                <a:latin typeface="Times" pitchFamily="18" charset="0"/>
                <a:cs typeface="Times" pitchFamily="18" charset="0"/>
              </a:rPr>
              <a:t> </a:t>
            </a:r>
            <a:r>
              <a:rPr lang="en-US" sz="2800" b="1" u="sng" dirty="0" smtClean="0">
                <a:solidFill>
                  <a:srgbClr val="0000FF"/>
                </a:solidFill>
                <a:effectLst>
                  <a:outerShdw blurRad="38100" dist="38100" dir="2700000" algn="tl">
                    <a:srgbClr val="C0C0C0"/>
                  </a:outerShdw>
                </a:effectLst>
                <a:latin typeface="Times" pitchFamily="18" charset="0"/>
                <a:cs typeface="Times" pitchFamily="18" charset="0"/>
              </a:rPr>
              <a:t>2</a:t>
            </a:r>
            <a:r>
              <a:rPr lang="en-US" sz="2800" b="1" dirty="0" smtClean="0">
                <a:solidFill>
                  <a:srgbClr val="0000FF"/>
                </a:solidFill>
                <a:effectLst>
                  <a:outerShdw blurRad="38100" dist="38100" dir="2700000" algn="tl">
                    <a:srgbClr val="C0C0C0"/>
                  </a:outerShdw>
                </a:effectLst>
                <a:latin typeface="Times" pitchFamily="18" charset="0"/>
                <a:cs typeface="Times" pitchFamily="18" charset="0"/>
              </a:rPr>
              <a:t>: </a:t>
            </a:r>
            <a:r>
              <a:rPr lang="vi-VN" sz="2800" b="1" dirty="0">
                <a:latin typeface="Times" pitchFamily="18" charset="0"/>
                <a:cs typeface="Times" pitchFamily="18" charset="0"/>
              </a:rPr>
              <a:t>Em có suy nghĩ gì về mong muốn của bạn An?</a:t>
            </a:r>
            <a:endParaRPr lang="en-US" sz="2800" b="1" dirty="0">
              <a:latin typeface="Times" pitchFamily="18" charset="0"/>
              <a:cs typeface="Times" pitchFamily="18" charset="0"/>
            </a:endParaRPr>
          </a:p>
          <a:p>
            <a:pPr algn="just"/>
            <a:endParaRPr lang="en-US" altLang="en-US" sz="2000" b="1" dirty="0">
              <a:solidFill>
                <a:srgbClr val="2B05CB"/>
              </a:solidFill>
              <a:latin typeface="Times" pitchFamily="18" charset="0"/>
              <a:cs typeface="Times"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902975" y="2481648"/>
            <a:ext cx="3853006"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67" y="4174694"/>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074057" y="1660101"/>
            <a:ext cx="872308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1800" smtClean="0">
                <a:latin typeface="Times New Roman" panose="02020603050405020304" pitchFamily="18" charset="0"/>
              </a:rPr>
              <a:t>- </a:t>
            </a:r>
            <a:r>
              <a:rPr lang="en-US" altLang="en-US" smtClean="0">
                <a:latin typeface="Times" pitchFamily="18" charset="0"/>
                <a:cs typeface="Times" pitchFamily="18" charset="0"/>
              </a:rPr>
              <a:t>Trân </a:t>
            </a:r>
            <a:r>
              <a:rPr lang="en-US" altLang="en-US" dirty="0" err="1" smtClean="0">
                <a:latin typeface="Times" pitchFamily="18" charset="0"/>
                <a:cs typeface="Times" pitchFamily="18" charset="0"/>
              </a:rPr>
              <a:t>trọng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tự</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hào</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phát</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huy</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truyền</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thống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tốt</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đẹp</a:t>
            </a:r>
            <a:r>
              <a:rPr lang="en-US" altLang="en-US" dirty="0" smtClean="0">
                <a:latin typeface="Times" pitchFamily="18" charset="0"/>
                <a:cs typeface="Times" pitchFamily="18" charset="0"/>
              </a:rPr>
              <a:t>.</a:t>
            </a:r>
          </a:p>
          <a:p>
            <a:pPr algn="just" fontAlgn="base">
              <a:lnSpc>
                <a:spcPct val="100000"/>
              </a:lnSpc>
              <a:spcBef>
                <a:spcPct val="50000"/>
              </a:spcBef>
              <a:spcAft>
                <a:spcPct val="0"/>
              </a:spcAft>
              <a:buFontTx/>
              <a:buNone/>
            </a:pPr>
            <a:r>
              <a:rPr lang="en-US" altLang="en-US" smtClean="0">
                <a:latin typeface="Times" pitchFamily="18" charset="0"/>
                <a:cs typeface="Times" pitchFamily="18" charset="0"/>
              </a:rPr>
              <a:t>- Phải </a:t>
            </a:r>
            <a:r>
              <a:rPr lang="en-US" altLang="en-US" dirty="0" err="1" smtClean="0">
                <a:latin typeface="Times" pitchFamily="18" charset="0"/>
                <a:cs typeface="Times" pitchFamily="18" charset="0"/>
              </a:rPr>
              <a:t>sống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trong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sạch</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lương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thiện</a:t>
            </a:r>
            <a:r>
              <a:rPr lang="en-US" altLang="en-US" dirty="0" smtClean="0">
                <a:latin typeface="Times" pitchFamily="18" charset="0"/>
                <a:cs typeface="Times" pitchFamily="18" charset="0"/>
              </a:rPr>
              <a:t>.</a:t>
            </a:r>
          </a:p>
          <a:p>
            <a:pPr algn="just" fontAlgn="base">
              <a:lnSpc>
                <a:spcPct val="100000"/>
              </a:lnSpc>
              <a:spcBef>
                <a:spcPct val="50000"/>
              </a:spcBef>
              <a:spcAft>
                <a:spcPct val="0"/>
              </a:spcAft>
              <a:buFontTx/>
              <a:buNone/>
            </a:pPr>
            <a:r>
              <a:rPr lang="en-US" altLang="en-US" smtClean="0">
                <a:latin typeface="Times" pitchFamily="18" charset="0"/>
                <a:cs typeface="Times" pitchFamily="18" charset="0"/>
              </a:rPr>
              <a:t>- Không </a:t>
            </a:r>
            <a:r>
              <a:rPr lang="en-US" altLang="en-US" dirty="0" err="1" smtClean="0">
                <a:latin typeface="Times" pitchFamily="18" charset="0"/>
                <a:cs typeface="Times" pitchFamily="18" charset="0"/>
              </a:rPr>
              <a:t>làm</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điều</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gì</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tổn</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hại</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đến</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thanh</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danh</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gia</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đình</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dòng</a:t>
            </a:r>
            <a:r>
              <a:rPr lang="en-US" altLang="en-US" dirty="0" smtClean="0">
                <a:latin typeface="Times" pitchFamily="18" charset="0"/>
                <a:cs typeface="Times" pitchFamily="18" charset="0"/>
              </a:rPr>
              <a:t> </a:t>
            </a:r>
            <a:r>
              <a:rPr lang="en-US" altLang="en-US" dirty="0" err="1" smtClean="0">
                <a:latin typeface="Times" pitchFamily="18" charset="0"/>
                <a:cs typeface="Times" pitchFamily="18" charset="0"/>
              </a:rPr>
              <a:t>họ</a:t>
            </a:r>
            <a:r>
              <a:rPr lang="en-US" altLang="en-US" dirty="0" smtClean="0">
                <a:latin typeface="Times" pitchFamily="18" charset="0"/>
                <a:cs typeface="Times" pitchFamily="18"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9" name="Picture 8"/>
          <p:cNvPicPr>
            <a:picLocks noChangeAspect="1"/>
          </p:cNvPicPr>
          <p:nvPr/>
        </p:nvPicPr>
        <p:blipFill>
          <a:blip r:embed="rId4"/>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8"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9"/>
          <p:cNvPicPr preferRelativeResize="0"/>
          <p:nvPr/>
        </p:nvPicPr>
        <p:blipFill rotWithShape="1">
          <a:blip r:embed="rId3">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3957236" y="-68121"/>
            <a:ext cx="7907224" cy="4066384"/>
          </a:xfrm>
          <a:prstGeom prst="rect">
            <a:avLst/>
          </a:prstGeom>
        </p:spPr>
      </p:pic>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LUYỆN TẬP</a:t>
            </a:r>
            <a:endParaRPr lang="zh-CN" altLang="en-US" sz="6600"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pic>
        <p:nvPicPr>
          <p:cNvPr id="9" name="Picture 8"/>
          <p:cNvPicPr>
            <a:picLocks noChangeAspect="1"/>
          </p:cNvPicPr>
          <p:nvPr/>
        </p:nvPicPr>
        <p:blipFill>
          <a:blip r:embed="rId3"/>
          <a:stretch>
            <a:fillRect/>
          </a:stretch>
        </p:blipFill>
        <p:spPr>
          <a:xfrm>
            <a:off x="6035190" y="4269121"/>
            <a:ext cx="3112460" cy="2584858"/>
          </a:xfrm>
          <a:prstGeom prst="rect">
            <a:avLst/>
          </a:prstGeom>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latin typeface="+mj-lt"/>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latin typeface="+mj-lt"/>
            </a:endParaRPr>
          </a:p>
          <a:p>
            <a:pPr algn="just">
              <a:buNone/>
            </a:pPr>
            <a:r>
              <a:rPr lang="vi-VN" dirty="0">
                <a:latin typeface="+mj-lt"/>
              </a:rPr>
              <a:t>Em có mong muốn tiếp nối các truyền thống đó không? Vì sao? Hãy chia sẻ cùng các bạn trong lớp.</a:t>
            </a:r>
            <a:endParaRPr lang="en-US" dirty="0">
              <a:latin typeface="+mj-lt"/>
            </a:endParaRPr>
          </a:p>
        </p:txBody>
      </p:sp>
    </p:spTree>
    <p:extLst>
      <p:ext uri="{BB962C8B-B14F-4D97-AF65-F5344CB8AC3E}">
        <p14:creationId xmlns:p14="http://schemas.microsoft.com/office/powerpoint/2010/main" val="349935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446550"/>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a:noFill/>
                </a:ln>
                <a:solidFill>
                  <a:srgbClr val="FF00FF"/>
                </a:solidFill>
                <a:effectLst/>
                <a:uLnTx/>
                <a:uFillTx/>
                <a:latin typeface="Times" pitchFamily="18" charset="0"/>
                <a:cs typeface="Times" pitchFamily="18" charset="0"/>
              </a:rPr>
              <a:t>Tìm</a:t>
            </a:r>
            <a:r>
              <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ca </a:t>
            </a:r>
            <a:r>
              <a:rPr kumimoji="0" lang="en-US" altLang="en-US" sz="4400" b="1" i="0" u="none" strike="noStrike" kern="0" cap="none" spc="0" normalizeH="0" baseline="0" noProof="0" dirty="0" err="1">
                <a:ln>
                  <a:noFill/>
                </a:ln>
                <a:solidFill>
                  <a:srgbClr val="FF00FF"/>
                </a:solidFill>
                <a:effectLst/>
                <a:uLnTx/>
                <a:uFillTx/>
                <a:latin typeface="Times" pitchFamily="18" charset="0"/>
                <a:cs typeface="Times" pitchFamily="18" charset="0"/>
              </a:rPr>
              <a:t>dao</a:t>
            </a:r>
            <a:r>
              <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a:ln>
                  <a:noFill/>
                </a:ln>
                <a:solidFill>
                  <a:srgbClr val="FF00FF"/>
                </a:solidFill>
                <a:effectLst/>
                <a:uLnTx/>
                <a:uFillTx/>
                <a:latin typeface="Times" pitchFamily="18" charset="0"/>
                <a:cs typeface="Times" pitchFamily="18" charset="0"/>
              </a:rPr>
              <a:t>tục</a:t>
            </a:r>
            <a:r>
              <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a:ln>
                  <a:noFill/>
                </a:ln>
                <a:solidFill>
                  <a:srgbClr val="FF00FF"/>
                </a:solidFill>
                <a:effectLst/>
                <a:uLnTx/>
                <a:uFillTx/>
                <a:latin typeface="Times" pitchFamily="18" charset="0"/>
                <a:cs typeface="Times" pitchFamily="18" charset="0"/>
              </a:rPr>
              <a:t>ngữ</a:t>
            </a:r>
            <a:r>
              <a:rPr kumimoji="0" lang="vi-VN"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châm ngôn</a:t>
            </a:r>
            <a:r>
              <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a:ln>
                  <a:noFill/>
                </a:ln>
                <a:solidFill>
                  <a:srgbClr val="FF00FF"/>
                </a:solidFill>
                <a:effectLst/>
                <a:uLnTx/>
                <a:uFillTx/>
                <a:latin typeface="Times" pitchFamily="18" charset="0"/>
                <a:cs typeface="Times" pitchFamily="18" charset="0"/>
              </a:rPr>
              <a:t>về</a:t>
            </a:r>
            <a:r>
              <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smtClean="0">
                <a:ln>
                  <a:noFill/>
                </a:ln>
                <a:solidFill>
                  <a:srgbClr val="FF00FF"/>
                </a:solidFill>
                <a:effectLst/>
                <a:uLnTx/>
                <a:uFillTx/>
                <a:latin typeface="Times" pitchFamily="18" charset="0"/>
                <a:cs typeface="Times" pitchFamily="18" charset="0"/>
              </a:rPr>
              <a:t>truyền</a:t>
            </a:r>
            <a:r>
              <a:rPr kumimoji="0" lang="en-US" altLang="en-US" sz="4400" b="1" i="0" u="none" strike="noStrike" kern="0" cap="none" spc="0" normalizeH="0" baseline="0" noProof="0" dirty="0" smtClean="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smtClean="0">
                <a:ln>
                  <a:noFill/>
                </a:ln>
                <a:solidFill>
                  <a:srgbClr val="FF00FF"/>
                </a:solidFill>
                <a:effectLst/>
                <a:uLnTx/>
                <a:uFillTx/>
                <a:latin typeface="Times" pitchFamily="18" charset="0"/>
                <a:cs typeface="Times" pitchFamily="18" charset="0"/>
              </a:rPr>
              <a:t>thống</a:t>
            </a:r>
            <a:r>
              <a:rPr kumimoji="0" lang="en-US" altLang="en-US" sz="4400" b="1" i="0" u="none" strike="noStrike" kern="0" cap="none" spc="0" normalizeH="0" baseline="0" noProof="0" dirty="0" smtClean="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smtClean="0">
                <a:ln>
                  <a:noFill/>
                </a:ln>
                <a:solidFill>
                  <a:srgbClr val="FF00FF"/>
                </a:solidFill>
                <a:effectLst/>
                <a:uLnTx/>
                <a:uFillTx/>
                <a:latin typeface="Times" pitchFamily="18" charset="0"/>
                <a:cs typeface="Times" pitchFamily="18" charset="0"/>
              </a:rPr>
              <a:t>tốt</a:t>
            </a:r>
            <a:r>
              <a:rPr kumimoji="0" lang="en-US" altLang="en-US" sz="4400" b="1" i="0" u="none" strike="noStrike" kern="0" cap="none" spc="0" normalizeH="0" baseline="0" noProof="0" dirty="0" smtClean="0">
                <a:ln>
                  <a:noFill/>
                </a:ln>
                <a:solidFill>
                  <a:srgbClr val="FF00FF"/>
                </a:solidFill>
                <a:effectLst/>
                <a:uLnTx/>
                <a:uFillTx/>
                <a:latin typeface="Times" pitchFamily="18" charset="0"/>
                <a:cs typeface="Times" pitchFamily="18" charset="0"/>
              </a:rPr>
              <a:t> </a:t>
            </a:r>
            <a:r>
              <a:rPr kumimoji="0" lang="en-US" altLang="en-US" sz="4400" b="1" i="0" u="none" strike="noStrike" kern="0" cap="none" spc="0" normalizeH="0" baseline="0" noProof="0" dirty="0" err="1" smtClean="0">
                <a:ln>
                  <a:noFill/>
                </a:ln>
                <a:solidFill>
                  <a:srgbClr val="FF00FF"/>
                </a:solidFill>
                <a:effectLst/>
                <a:uLnTx/>
                <a:uFillTx/>
                <a:latin typeface="Times" pitchFamily="18" charset="0"/>
                <a:cs typeface="Times" pitchFamily="18" charset="0"/>
              </a:rPr>
              <a:t>đẹp</a:t>
            </a:r>
            <a:endParaRPr kumimoji="0" lang="en-US" altLang="en-US" sz="4400" b="1" i="0" u="none" strike="noStrike" kern="0" cap="none" spc="0" normalizeH="0" baseline="0" noProof="0" dirty="0">
              <a:ln>
                <a:noFill/>
              </a:ln>
              <a:solidFill>
                <a:srgbClr val="FF00FF"/>
              </a:solidFill>
              <a:effectLst/>
              <a:uLnTx/>
              <a:uFillTx/>
              <a:latin typeface="Times" pitchFamily="18" charset="0"/>
              <a:cs typeface="Times" pitchFamily="18" charset="0"/>
            </a:endParaRPr>
          </a:p>
        </p:txBody>
      </p:sp>
      <p:sp>
        <p:nvSpPr>
          <p:cNvPr id="15" name="Rectangle 14"/>
          <p:cNvSpPr/>
          <p:nvPr/>
        </p:nvSpPr>
        <p:spPr>
          <a:xfrm>
            <a:off x="83867" y="4517174"/>
            <a:ext cx="9614339" cy="1938992"/>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b="1" dirty="0" smtClean="0">
                <a:solidFill>
                  <a:srgbClr val="0000FF"/>
                </a:solidFill>
                <a:latin typeface="SVN-Vanilla Daisy Pro" panose="00000500000000000000" pitchFamily="2" charset="0"/>
                <a:cs typeface="Times New Roman" panose="02020603050405020304" pitchFamily="18" charset="0"/>
              </a:rPr>
              <a:t>-</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Số</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người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tham</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gia</a:t>
            </a:r>
            <a:r>
              <a:rPr lang="en-US" sz="2400" b="1" dirty="0" smtClean="0">
                <a:solidFill>
                  <a:srgbClr val="0000FF"/>
                </a:solidFill>
                <a:latin typeface="Times" pitchFamily="18" charset="0"/>
                <a:cs typeface="Times" pitchFamily="18" charset="0"/>
              </a:rPr>
              <a:t>: 5 </a:t>
            </a:r>
            <a:r>
              <a:rPr lang="en-US" sz="2400" b="1" dirty="0" err="1" smtClean="0">
                <a:solidFill>
                  <a:srgbClr val="0000FF"/>
                </a:solidFill>
                <a:latin typeface="Times" pitchFamily="18" charset="0"/>
                <a:cs typeface="Times" pitchFamily="18" charset="0"/>
              </a:rPr>
              <a:t>bạn</a:t>
            </a:r>
            <a:endParaRPr lang="en-US" sz="2400" b="1" dirty="0" smtClean="0">
              <a:solidFill>
                <a:srgbClr val="0000FF"/>
              </a:solidFill>
              <a:latin typeface="Times" pitchFamily="18" charset="0"/>
              <a:cs typeface="Times" pitchFamily="18" charset="0"/>
            </a:endParaRPr>
          </a:p>
          <a:p>
            <a:pPr algn="just"/>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Cách</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thức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Các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bạn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đứng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vòng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tròn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Lần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lượt</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đọc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câu</a:t>
            </a:r>
            <a:r>
              <a:rPr lang="en-US" sz="2400" b="1" dirty="0" smtClean="0">
                <a:solidFill>
                  <a:srgbClr val="0000FF"/>
                </a:solidFill>
                <a:latin typeface="Times" pitchFamily="18" charset="0"/>
                <a:cs typeface="Times" pitchFamily="18" charset="0"/>
              </a:rPr>
              <a:t> ca </a:t>
            </a:r>
            <a:r>
              <a:rPr lang="en-US" sz="2400" b="1" dirty="0" err="1" smtClean="0">
                <a:solidFill>
                  <a:srgbClr val="0000FF"/>
                </a:solidFill>
                <a:latin typeface="Times" pitchFamily="18" charset="0"/>
                <a:cs typeface="Times" pitchFamily="18" charset="0"/>
              </a:rPr>
              <a:t>dao</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tục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ngữ</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châm</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ngôn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về</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truyền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thống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tốt</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đẹp</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Không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được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đọc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lặp</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lại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câu</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của</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người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khác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Đến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lượt</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bạn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nào</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không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đọc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được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sẽ</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bị</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loại</a:t>
            </a:r>
            <a:r>
              <a:rPr lang="en-US" sz="2400" b="1" dirty="0" smtClean="0">
                <a:solidFill>
                  <a:srgbClr val="0000FF"/>
                </a:solidFill>
                <a:latin typeface="Times" pitchFamily="18" charset="0"/>
                <a:cs typeface="Times" pitchFamily="18" charset="0"/>
              </a:rPr>
              <a:t>. </a:t>
            </a:r>
            <a:endParaRPr lang="en-US" sz="2400" b="1" dirty="0">
              <a:solidFill>
                <a:srgbClr val="0000FF"/>
              </a:solidFill>
              <a:latin typeface="Times" pitchFamily="18" charset="0"/>
              <a:cs typeface="Times" pitchFamily="18" charset="0"/>
            </a:endParaRPr>
          </a:p>
        </p:txBody>
      </p:sp>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lide(fromBottom)">
                                      <p:cBhvr>
                                        <p:cTn id="14" dur="500"/>
                                        <p:tgtEl>
                                          <p:spTgt spid="1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Giấy</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rách</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phải</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giữ</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lấy</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lề</a:t>
            </a:r>
            <a:r>
              <a:rPr lang="en-US" altLang="en-US" sz="3200" b="1" dirty="0" smtClean="0">
                <a:solidFill>
                  <a:srgbClr val="FF0066"/>
                </a:solidFill>
                <a:latin typeface="Times" pitchFamily="18" charset="0"/>
                <a:cs typeface="Times" pitchFamily="18" charset="0"/>
              </a:rPr>
              <a:t>.</a:t>
            </a:r>
          </a:p>
          <a:p>
            <a:pPr algn="just" eaLnBrk="0" fontAlgn="base" hangingPunct="0">
              <a:spcBef>
                <a:spcPct val="0"/>
              </a:spcBef>
              <a:spcAft>
                <a:spcPct val="0"/>
              </a:spcAft>
            </a:pPr>
            <a:endParaRPr lang="en-US" altLang="en-US" sz="3200" b="1" dirty="0" smtClean="0">
              <a:solidFill>
                <a:srgbClr val="FF0066"/>
              </a:solidFill>
              <a:latin typeface="Times" pitchFamily="18" charset="0"/>
              <a:cs typeface="Times" pitchFamily="18" charset="0"/>
            </a:endParaRPr>
          </a:p>
          <a:p>
            <a:pPr algn="just" eaLnBrk="0" fontAlgn="base" hangingPunct="0">
              <a:spcBef>
                <a:spcPct val="0"/>
              </a:spcBef>
              <a:spcAft>
                <a:spcPct val="0"/>
              </a:spcAft>
              <a:buFontTx/>
              <a:buChar char="-"/>
            </a:pPr>
            <a:r>
              <a:rPr lang="en-US" altLang="en-US" sz="3200" b="1" dirty="0" smtClean="0">
                <a:solidFill>
                  <a:srgbClr val="FF0066"/>
                </a:solidFill>
                <a:latin typeface="Times" pitchFamily="18" charset="0"/>
                <a:cs typeface="Times" pitchFamily="18" charset="0"/>
              </a:rPr>
              <a:t> Con </a:t>
            </a:r>
            <a:r>
              <a:rPr lang="en-US" altLang="en-US" sz="3200" b="1" dirty="0" err="1" smtClean="0">
                <a:solidFill>
                  <a:srgbClr val="FF0066"/>
                </a:solidFill>
                <a:latin typeface="Times" pitchFamily="18" charset="0"/>
                <a:cs typeface="Times" pitchFamily="18" charset="0"/>
              </a:rPr>
              <a:t>hơn</a:t>
            </a:r>
            <a:r>
              <a:rPr lang="en-US" altLang="en-US" sz="3200" b="1" dirty="0" smtClean="0">
                <a:solidFill>
                  <a:srgbClr val="FF0066"/>
                </a:solidFill>
                <a:latin typeface="Times" pitchFamily="18" charset="0"/>
                <a:cs typeface="Times" pitchFamily="18" charset="0"/>
              </a:rPr>
              <a:t> cha </a:t>
            </a:r>
            <a:r>
              <a:rPr lang="en-US" altLang="en-US" sz="3200" b="1" dirty="0" err="1" smtClean="0">
                <a:solidFill>
                  <a:srgbClr val="FF0066"/>
                </a:solidFill>
                <a:latin typeface="Times" pitchFamily="18" charset="0"/>
                <a:cs typeface="Times" pitchFamily="18" charset="0"/>
              </a:rPr>
              <a:t>là</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nhà</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có</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phúc</a:t>
            </a:r>
            <a:r>
              <a:rPr lang="en-US" altLang="en-US" sz="3200" b="1" dirty="0" smtClean="0">
                <a:solidFill>
                  <a:srgbClr val="FF0066"/>
                </a:solidFill>
                <a:latin typeface="Times" pitchFamily="18" charset="0"/>
                <a:cs typeface="Times"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strike="noStrike" kern="0" cap="none" spc="0" normalizeH="0" baseline="0" noProof="0" dirty="0" err="1" smtClean="0">
                <a:ln>
                  <a:noFill/>
                </a:ln>
                <a:solidFill>
                  <a:srgbClr val="2B05CB"/>
                </a:solidFill>
                <a:effectLst/>
                <a:uLnTx/>
                <a:uFillTx/>
                <a:latin typeface="Times" pitchFamily="18" charset="0"/>
                <a:cs typeface="Times" pitchFamily="18" charset="0"/>
              </a:rPr>
              <a:t>Các</a:t>
            </a:r>
            <a:r>
              <a:rPr kumimoji="0" lang="en-US" altLang="en-US" sz="4000" b="1" strike="noStrike" kern="0" cap="none" spc="0" normalizeH="0" baseline="0" noProof="0" dirty="0" smtClean="0">
                <a:ln>
                  <a:noFill/>
                </a:ln>
                <a:solidFill>
                  <a:srgbClr val="2B05CB"/>
                </a:solidFill>
                <a:effectLst/>
                <a:uLnTx/>
                <a:uFillTx/>
                <a:latin typeface="Times" pitchFamily="18" charset="0"/>
                <a:cs typeface="Times" pitchFamily="18" charset="0"/>
              </a:rPr>
              <a:t> </a:t>
            </a:r>
            <a:r>
              <a:rPr kumimoji="0" lang="en-US" altLang="en-US" sz="4000" b="1" strike="noStrike" kern="0" cap="none" spc="0" normalizeH="0" baseline="0" noProof="0" dirty="0" err="1" smtClean="0">
                <a:ln>
                  <a:noFill/>
                </a:ln>
                <a:solidFill>
                  <a:srgbClr val="2B05CB"/>
                </a:solidFill>
                <a:effectLst/>
                <a:uLnTx/>
                <a:uFillTx/>
                <a:latin typeface="Times" pitchFamily="18" charset="0"/>
                <a:cs typeface="Times" pitchFamily="18" charset="0"/>
              </a:rPr>
              <a:t>câu</a:t>
            </a:r>
            <a:r>
              <a:rPr kumimoji="0" lang="en-US" altLang="en-US" sz="4000" b="1" strike="noStrike" kern="0" cap="none" spc="0" normalizeH="0" baseline="0" noProof="0" dirty="0" smtClean="0">
                <a:ln>
                  <a:noFill/>
                </a:ln>
                <a:solidFill>
                  <a:srgbClr val="2B05CB"/>
                </a:solidFill>
                <a:effectLst/>
                <a:uLnTx/>
                <a:uFillTx/>
                <a:latin typeface="Times" pitchFamily="18" charset="0"/>
                <a:cs typeface="Times" pitchFamily="18" charset="0"/>
              </a:rPr>
              <a:t> ca </a:t>
            </a:r>
            <a:r>
              <a:rPr kumimoji="0" lang="en-US" altLang="en-US" sz="4000" b="1" strike="noStrike" kern="0" cap="none" spc="0" normalizeH="0" baseline="0" noProof="0" dirty="0" err="1" smtClean="0">
                <a:ln>
                  <a:noFill/>
                </a:ln>
                <a:solidFill>
                  <a:srgbClr val="2B05CB"/>
                </a:solidFill>
                <a:effectLst/>
                <a:uLnTx/>
                <a:uFillTx/>
                <a:latin typeface="Times" pitchFamily="18" charset="0"/>
                <a:cs typeface="Times" pitchFamily="18" charset="0"/>
              </a:rPr>
              <a:t>dao</a:t>
            </a:r>
            <a:r>
              <a:rPr kumimoji="0" lang="en-US" altLang="en-US" sz="4000" b="1" strike="noStrike" kern="0" cap="none" spc="0" normalizeH="0" baseline="0" noProof="0" dirty="0" smtClean="0">
                <a:ln>
                  <a:noFill/>
                </a:ln>
                <a:solidFill>
                  <a:srgbClr val="2B05CB"/>
                </a:solidFill>
                <a:effectLst/>
                <a:uLnTx/>
                <a:uFillTx/>
                <a:latin typeface="Times" pitchFamily="18" charset="0"/>
                <a:cs typeface="Times" pitchFamily="18" charset="0"/>
              </a:rPr>
              <a:t>, </a:t>
            </a:r>
            <a:r>
              <a:rPr kumimoji="0" lang="en-US" altLang="en-US" sz="4000" b="1" strike="noStrike" kern="0" cap="none" spc="0" normalizeH="0" baseline="0" noProof="0" dirty="0" err="1" smtClean="0">
                <a:ln>
                  <a:noFill/>
                </a:ln>
                <a:solidFill>
                  <a:srgbClr val="2B05CB"/>
                </a:solidFill>
                <a:effectLst/>
                <a:uLnTx/>
                <a:uFillTx/>
                <a:latin typeface="Times" pitchFamily="18" charset="0"/>
                <a:cs typeface="Times" pitchFamily="18" charset="0"/>
              </a:rPr>
              <a:t>tục</a:t>
            </a:r>
            <a:r>
              <a:rPr kumimoji="0" lang="en-US" altLang="en-US" sz="4000" b="1" strike="noStrike" kern="0" cap="none" spc="0" normalizeH="0" baseline="0" noProof="0" dirty="0" smtClean="0">
                <a:ln>
                  <a:noFill/>
                </a:ln>
                <a:solidFill>
                  <a:srgbClr val="2B05CB"/>
                </a:solidFill>
                <a:effectLst/>
                <a:uLnTx/>
                <a:uFillTx/>
                <a:latin typeface="Times" pitchFamily="18" charset="0"/>
                <a:cs typeface="Times" pitchFamily="18" charset="0"/>
              </a:rPr>
              <a:t> </a:t>
            </a:r>
            <a:r>
              <a:rPr kumimoji="0" lang="en-US" altLang="en-US" sz="4000" b="1" strike="noStrike" kern="0" cap="none" spc="0" normalizeH="0" baseline="0" noProof="0" dirty="0" err="1" smtClean="0">
                <a:ln>
                  <a:noFill/>
                </a:ln>
                <a:solidFill>
                  <a:srgbClr val="2B05CB"/>
                </a:solidFill>
                <a:effectLst/>
                <a:uLnTx/>
                <a:uFillTx/>
                <a:latin typeface="Times" pitchFamily="18" charset="0"/>
                <a:cs typeface="Times" pitchFamily="18" charset="0"/>
              </a:rPr>
              <a:t>ngữ</a:t>
            </a:r>
            <a:r>
              <a:rPr kumimoji="0" lang="en-US" altLang="en-US" sz="4000" b="1" strike="noStrike" kern="0" cap="none" spc="0" normalizeH="0" baseline="0" noProof="0" dirty="0" smtClean="0">
                <a:ln>
                  <a:noFill/>
                </a:ln>
                <a:solidFill>
                  <a:srgbClr val="2B05CB"/>
                </a:solidFill>
                <a:effectLst/>
                <a:uLnTx/>
                <a:uFillTx/>
                <a:latin typeface="Times" pitchFamily="18" charset="0"/>
                <a:cs typeface="Times" pitchFamily="18" charset="0"/>
              </a:rPr>
              <a:t>:</a:t>
            </a: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91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40000"/>
              </a:lnSpc>
              <a:spcBef>
                <a:spcPct val="0"/>
              </a:spcBef>
              <a:spcAft>
                <a:spcPct val="0"/>
              </a:spcAft>
            </a:pPr>
            <a:r>
              <a:rPr lang="en-US" altLang="en-US" sz="3200" b="1" dirty="0" smtClean="0">
                <a:solidFill>
                  <a:srgbClr val="FF0066"/>
                </a:solidFill>
                <a:latin typeface="Times" pitchFamily="18" charset="0"/>
                <a:cs typeface="Times" pitchFamily="18" charset="0"/>
              </a:rPr>
              <a:t>- Con </a:t>
            </a:r>
            <a:r>
              <a:rPr lang="en-US" altLang="en-US" sz="3200" b="1" dirty="0" err="1" smtClean="0">
                <a:solidFill>
                  <a:srgbClr val="FF0066"/>
                </a:solidFill>
                <a:latin typeface="Times" pitchFamily="18" charset="0"/>
                <a:cs typeface="Times" pitchFamily="18" charset="0"/>
              </a:rPr>
              <a:t>người</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có</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tổ</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có</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tông</a:t>
            </a:r>
            <a:r>
              <a:rPr lang="en-US" altLang="en-US" sz="3200" b="1" dirty="0" smtClean="0">
                <a:solidFill>
                  <a:srgbClr val="FF0066"/>
                </a:solidFill>
                <a:latin typeface="Times" pitchFamily="18" charset="0"/>
                <a:cs typeface="Times" pitchFamily="18" charset="0"/>
              </a:rPr>
              <a:t>.</a:t>
            </a:r>
          </a:p>
          <a:p>
            <a:pPr algn="just" eaLnBrk="0" fontAlgn="base" hangingPunct="0">
              <a:lnSpc>
                <a:spcPct val="140000"/>
              </a:lnSpc>
              <a:spcBef>
                <a:spcPct val="0"/>
              </a:spcBef>
              <a:spcAft>
                <a:spcPct val="0"/>
              </a:spcAft>
            </a:pPr>
            <a:r>
              <a:rPr lang="en-US" altLang="en-US" sz="3200" b="1" dirty="0" err="1" smtClean="0">
                <a:solidFill>
                  <a:srgbClr val="FF0066"/>
                </a:solidFill>
                <a:latin typeface="Times" pitchFamily="18" charset="0"/>
                <a:cs typeface="Times" pitchFamily="18" charset="0"/>
              </a:rPr>
              <a:t>Như</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cây</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có</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cội</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như</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sông</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có</a:t>
            </a:r>
            <a:r>
              <a:rPr lang="en-US" altLang="en-US" sz="3200" b="1" dirty="0" smtClean="0">
                <a:solidFill>
                  <a:srgbClr val="FF0066"/>
                </a:solidFill>
                <a:latin typeface="Times" pitchFamily="18" charset="0"/>
                <a:cs typeface="Times" pitchFamily="18" charset="0"/>
              </a:rPr>
              <a:t> </a:t>
            </a:r>
            <a:r>
              <a:rPr lang="en-US" altLang="en-US" sz="3200" b="1" dirty="0" err="1" smtClean="0">
                <a:solidFill>
                  <a:srgbClr val="FF0066"/>
                </a:solidFill>
                <a:latin typeface="Times" pitchFamily="18" charset="0"/>
                <a:cs typeface="Times" pitchFamily="18" charset="0"/>
              </a:rPr>
              <a:t>nguồn</a:t>
            </a:r>
            <a:r>
              <a:rPr lang="en-US" altLang="en-US" sz="3200" b="1" dirty="0" smtClean="0">
                <a:solidFill>
                  <a:srgbClr val="FF0066"/>
                </a:solidFill>
                <a:latin typeface="Times" pitchFamily="18" charset="0"/>
                <a:cs typeface="Times"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4081337" y="1964353"/>
            <a:ext cx="3650554" cy="4893647"/>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i="1" kern="0" dirty="0" smtClean="0">
                <a:solidFill>
                  <a:srgbClr val="FF0000"/>
                </a:solidFill>
                <a:latin typeface="Times" pitchFamily="18" charset="0"/>
                <a:cs typeface="Times" pitchFamily="18" charset="0"/>
              </a:rPr>
              <a:t> </a:t>
            </a:r>
            <a:r>
              <a:rPr lang="en-US" sz="2000" b="1" dirty="0" err="1">
                <a:solidFill>
                  <a:srgbClr val="FF0000"/>
                </a:solidFill>
                <a:latin typeface="Times" pitchFamily="18" charset="0"/>
                <a:cs typeface="Times" pitchFamily="18" charset="0"/>
              </a:rPr>
              <a:t>Tình</a:t>
            </a:r>
            <a:r>
              <a:rPr lang="en-US" sz="2000" b="1" dirty="0">
                <a:solidFill>
                  <a:srgbClr val="FF0000"/>
                </a:solidFill>
                <a:latin typeface="Times" pitchFamily="18" charset="0"/>
                <a:cs typeface="Times" pitchFamily="18" charset="0"/>
              </a:rPr>
              <a:t> </a:t>
            </a:r>
            <a:r>
              <a:rPr lang="en-US" sz="2000" b="1" dirty="0" err="1">
                <a:solidFill>
                  <a:srgbClr val="FF0000"/>
                </a:solidFill>
                <a:latin typeface="Times" pitchFamily="18" charset="0"/>
                <a:cs typeface="Times" pitchFamily="18" charset="0"/>
              </a:rPr>
              <a:t>huống</a:t>
            </a:r>
            <a:r>
              <a:rPr lang="en-US" sz="2000" b="1" dirty="0">
                <a:solidFill>
                  <a:srgbClr val="FF0000"/>
                </a:solidFill>
                <a:latin typeface="Times" pitchFamily="18" charset="0"/>
                <a:cs typeface="Times" pitchFamily="18" charset="0"/>
              </a:rPr>
              <a:t> 2: </a:t>
            </a:r>
          </a:p>
          <a:p>
            <a:pPr algn="just"/>
            <a:r>
              <a:rPr lang="en-US" sz="2000" smtClean="0">
                <a:latin typeface="Times" pitchFamily="18" charset="0"/>
                <a:cs typeface="Times" pitchFamily="18" charset="0"/>
              </a:rPr>
              <a:t>         </a:t>
            </a:r>
            <a:r>
              <a:rPr lang="vi-VN" sz="2000" smtClean="0">
                <a:solidFill>
                  <a:srgbClr val="0000FF"/>
                </a:solidFill>
                <a:latin typeface="Times" pitchFamily="18" charset="0"/>
                <a:cs typeface="Times" pitchFamily="18" charset="0"/>
              </a:rPr>
              <a:t>Gia </a:t>
            </a:r>
            <a:r>
              <a:rPr lang="vi-VN" sz="2000" dirty="0">
                <a:solidFill>
                  <a:srgbClr val="0000FF"/>
                </a:solidFill>
                <a:latin typeface="Times" pitchFamily="18" charset="0"/>
                <a:cs typeface="Times" pitchFamily="18"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Times" pitchFamily="18" charset="0"/>
              <a:cs typeface="Times" pitchFamily="18" charset="0"/>
            </a:endParaRPr>
          </a:p>
        </p:txBody>
      </p:sp>
      <p:sp>
        <p:nvSpPr>
          <p:cNvPr id="13" name="Text Box 6"/>
          <p:cNvSpPr txBox="1">
            <a:spLocks noChangeArrowheads="1"/>
          </p:cNvSpPr>
          <p:nvPr/>
        </p:nvSpPr>
        <p:spPr bwMode="auto">
          <a:xfrm>
            <a:off x="7908874" y="888555"/>
            <a:ext cx="412346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i="1" kern="0" smtClean="0">
                <a:solidFill>
                  <a:srgbClr val="FF0000"/>
                </a:solidFill>
                <a:latin typeface="Times" pitchFamily="18" charset="0"/>
                <a:cs typeface="Times" pitchFamily="18" charset="0"/>
              </a:rPr>
              <a:t>       </a:t>
            </a:r>
            <a:r>
              <a:rPr lang="en-US" sz="1800" b="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a:t>
            </a:r>
            <a:r>
              <a:rPr lang="en-US" sz="1800" b="1">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vi-VN" sz="2000" smtClean="0">
                <a:latin typeface="Times" pitchFamily="18" charset="0"/>
                <a:cs typeface="Times" pitchFamily="18" charset="0"/>
              </a:rPr>
              <a:t>Gia </a:t>
            </a:r>
            <a:r>
              <a:rPr lang="vi-VN" sz="2000" dirty="0">
                <a:latin typeface="Times" pitchFamily="18" charset="0"/>
                <a:cs typeface="Times" pitchFamily="18" charset="0"/>
              </a:rPr>
              <a:t>đình Tuấn có truyền </a:t>
            </a:r>
            <a:r>
              <a:rPr lang="vi-VN" sz="2000">
                <a:latin typeface="Times" pitchFamily="18" charset="0"/>
                <a:cs typeface="Times" pitchFamily="18" charset="0"/>
              </a:rPr>
              <a:t>thống </a:t>
            </a:r>
            <a:r>
              <a:rPr lang="vi-VN" sz="2000" smtClean="0">
                <a:latin typeface="Times" pitchFamily="18" charset="0"/>
                <a:cs typeface="Times" pitchFamily="18" charset="0"/>
              </a:rPr>
              <a:t>yêu</a:t>
            </a:r>
            <a:r>
              <a:rPr lang="en-US" sz="2000" smtClean="0">
                <a:latin typeface="Times" pitchFamily="18" charset="0"/>
                <a:cs typeface="Times" pitchFamily="18" charset="0"/>
              </a:rPr>
              <a:t> </a:t>
            </a:r>
            <a:r>
              <a:rPr lang="vi-VN" sz="2000" smtClean="0">
                <a:latin typeface="Times" pitchFamily="18" charset="0"/>
                <a:cs typeface="Times" pitchFamily="18" charset="0"/>
              </a:rPr>
              <a:t>nước</a:t>
            </a:r>
            <a:r>
              <a:rPr lang="vi-VN" sz="2000" dirty="0">
                <a:latin typeface="Times" pitchFamily="18" charset="0"/>
                <a:cs typeface="Times" pitchFamily="18" charset="0"/>
              </a:rPr>
              <a:t>,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Times" pitchFamily="18" charset="0"/>
              <a:cs typeface="Times" pitchFamily="18" charset="0"/>
            </a:endParaRPr>
          </a:p>
          <a:p>
            <a:pPr algn="just"/>
            <a:r>
              <a:rPr lang="en-US" sz="2000" smtClean="0">
                <a:latin typeface="Times" pitchFamily="18" charset="0"/>
                <a:cs typeface="Times" pitchFamily="18" charset="0"/>
              </a:rPr>
              <a:t>           </a:t>
            </a:r>
            <a:r>
              <a:rPr lang="vi-VN" sz="2000" smtClean="0">
                <a:latin typeface="Times" pitchFamily="18" charset="0"/>
                <a:cs typeface="Times" pitchFamily="18" charset="0"/>
              </a:rPr>
              <a:t>Em </a:t>
            </a:r>
            <a:r>
              <a:rPr lang="vi-VN" sz="2000" dirty="0">
                <a:latin typeface="Times" pitchFamily="18" charset="0"/>
                <a:cs typeface="Times" pitchFamily="18" charset="0"/>
              </a:rPr>
              <a:t>đồng tình với ý kiến của bạn nào? Vì sao</a:t>
            </a:r>
            <a:r>
              <a:rPr lang="vi-VN" sz="2000" dirty="0" smtClean="0">
                <a:latin typeface="Times" pitchFamily="18" charset="0"/>
                <a:cs typeface="Times" pitchFamily="18" charset="0"/>
              </a:rPr>
              <a:t>?</a:t>
            </a:r>
            <a:endParaRPr lang="en-US" sz="2000" dirty="0">
              <a:latin typeface="Times" pitchFamily="18" charset="0"/>
              <a:cs typeface="Times" pitchFamily="18" charset="0"/>
            </a:endParaRPr>
          </a:p>
        </p:txBody>
      </p:sp>
      <p:sp>
        <p:nvSpPr>
          <p:cNvPr id="14" name="Text Box 5"/>
          <p:cNvSpPr txBox="1">
            <a:spLocks noChangeArrowheads="1"/>
          </p:cNvSpPr>
          <p:nvPr/>
        </p:nvSpPr>
        <p:spPr bwMode="auto">
          <a:xfrm>
            <a:off x="184118" y="2179574"/>
            <a:ext cx="3416490" cy="4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2400" b="1" dirty="0" err="1">
                <a:solidFill>
                  <a:srgbClr val="FF0000"/>
                </a:solidFill>
                <a:latin typeface="Times" pitchFamily="18" charset="0"/>
                <a:cs typeface="Times" pitchFamily="18" charset="0"/>
              </a:rPr>
              <a:t>Tình</a:t>
            </a:r>
            <a:r>
              <a:rPr lang="en-US" sz="2400" b="1" dirty="0">
                <a:solidFill>
                  <a:srgbClr val="FF0000"/>
                </a:solidFill>
                <a:latin typeface="Times" pitchFamily="18" charset="0"/>
                <a:cs typeface="Times" pitchFamily="18" charset="0"/>
              </a:rPr>
              <a:t> </a:t>
            </a:r>
            <a:r>
              <a:rPr lang="en-US" sz="2400" b="1" dirty="0" err="1">
                <a:solidFill>
                  <a:srgbClr val="FF0000"/>
                </a:solidFill>
                <a:latin typeface="Times" pitchFamily="18" charset="0"/>
                <a:cs typeface="Times" pitchFamily="18" charset="0"/>
              </a:rPr>
              <a:t>huống</a:t>
            </a:r>
            <a:r>
              <a:rPr lang="en-US" sz="2400" b="1" dirty="0">
                <a:solidFill>
                  <a:srgbClr val="FF0000"/>
                </a:solidFill>
                <a:latin typeface="Times" pitchFamily="18" charset="0"/>
                <a:cs typeface="Times" pitchFamily="18" charset="0"/>
              </a:rPr>
              <a:t> 1: </a:t>
            </a:r>
          </a:p>
          <a:p>
            <a:pPr algn="just">
              <a:buNone/>
            </a:pPr>
            <a:r>
              <a:rPr lang="vi-VN" sz="2000" dirty="0">
                <a:latin typeface="Times" pitchFamily="18" charset="0"/>
                <a:cs typeface="Times"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Times" pitchFamily="18" charset="0"/>
              <a:cs typeface="Times" pitchFamily="18" charset="0"/>
            </a:endParaRPr>
          </a:p>
          <a:p>
            <a:pPr algn="just">
              <a:buNone/>
            </a:pPr>
            <a:r>
              <a:rPr lang="vi-VN" sz="2000" b="1" dirty="0">
                <a:solidFill>
                  <a:srgbClr val="FF0000"/>
                </a:solidFill>
                <a:latin typeface="Times" pitchFamily="18" charset="0"/>
                <a:cs typeface="Times" pitchFamily="18" charset="0"/>
              </a:rPr>
              <a:t>Theo em, Bình cần làm gì để phát huy </a:t>
            </a:r>
            <a:r>
              <a:rPr lang="vi-VN" sz="2000" b="1" dirty="0" smtClean="0">
                <a:solidFill>
                  <a:srgbClr val="FF0000"/>
                </a:solidFill>
                <a:latin typeface="Times" pitchFamily="18" charset="0"/>
                <a:cs typeface="Times" pitchFamily="18" charset="0"/>
              </a:rPr>
              <a:t>truyền </a:t>
            </a:r>
            <a:r>
              <a:rPr lang="vi-VN" sz="2000" b="1" dirty="0">
                <a:solidFill>
                  <a:srgbClr val="FF0000"/>
                </a:solidFill>
                <a:latin typeface="Times" pitchFamily="18" charset="0"/>
                <a:cs typeface="Times" pitchFamily="18" charset="0"/>
              </a:rPr>
              <a:t>thống hiếu học của dòng họ</a:t>
            </a:r>
            <a:r>
              <a:rPr lang="vi-VN" sz="2000" b="1" dirty="0" smtClean="0">
                <a:solidFill>
                  <a:srgbClr val="FF0000"/>
                </a:solidFill>
                <a:latin typeface="Times" pitchFamily="18" charset="0"/>
                <a:cs typeface="Times" pitchFamily="18" charset="0"/>
              </a:rPr>
              <a:t>?</a:t>
            </a:r>
            <a:endParaRPr lang="en-US" sz="2000" b="1" dirty="0">
              <a:solidFill>
                <a:srgbClr val="FF0000"/>
              </a:solidFill>
              <a:latin typeface="Times" pitchFamily="18" charset="0"/>
              <a:cs typeface="Times" pitchFamily="18" charset="0"/>
            </a:endParaRPr>
          </a:p>
        </p:txBody>
      </p:sp>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1" y="888555"/>
            <a:ext cx="7550352" cy="892552"/>
          </a:xfrm>
          <a:prstGeom prst="rect">
            <a:avLst/>
          </a:prstGeom>
          <a:solidFill>
            <a:schemeClr val="accent2">
              <a:lumMod val="20000"/>
              <a:lumOff val="80000"/>
            </a:schemeClr>
          </a:solidFill>
          <a:ln w="38100">
            <a:solidFill>
              <a:srgbClr val="FF0000"/>
            </a:solidFill>
          </a:ln>
        </p:spPr>
        <p:txBody>
          <a:bodyPr wrap="square">
            <a:spAutoFit/>
          </a:bodyPr>
          <a:lstStyle/>
          <a:p>
            <a:pPr algn="just"/>
            <a:r>
              <a:rPr lang="en-US" sz="2400" b="1" dirty="0">
                <a:solidFill>
                  <a:prstClr val="black"/>
                </a:solidFill>
                <a:latin typeface="Times" pitchFamily="18" charset="0"/>
                <a:cs typeface="Times" pitchFamily="18" charset="0"/>
              </a:rPr>
              <a:t>LUẬT CHƠI</a:t>
            </a:r>
            <a:r>
              <a:rPr lang="en-US" sz="2400" dirty="0">
                <a:solidFill>
                  <a:prstClr val="black"/>
                </a:solidFill>
                <a:latin typeface="Times" pitchFamily="18" charset="0"/>
                <a:cs typeface="Times" pitchFamily="18" charset="0"/>
              </a:rPr>
              <a:t>: </a:t>
            </a:r>
            <a:endParaRPr lang="en-US" sz="2400" dirty="0" smtClean="0">
              <a:solidFill>
                <a:prstClr val="black"/>
              </a:solidFill>
              <a:latin typeface="Times" pitchFamily="18" charset="0"/>
              <a:cs typeface="Times" pitchFamily="18" charset="0"/>
            </a:endParaRPr>
          </a:p>
          <a:p>
            <a:pPr algn="just"/>
            <a:r>
              <a:rPr lang="en-US" sz="2800" dirty="0" smtClean="0">
                <a:solidFill>
                  <a:srgbClr val="0000FF"/>
                </a:solidFill>
                <a:latin typeface="Times" pitchFamily="18" charset="0"/>
                <a:cs typeface="Times" pitchFamily="18" charset="0"/>
              </a:rPr>
              <a:t>S</a:t>
            </a:r>
            <a:r>
              <a:rPr lang="vi-VN" sz="2800" dirty="0" smtClean="0">
                <a:solidFill>
                  <a:srgbClr val="0000FF"/>
                </a:solidFill>
                <a:latin typeface="Times" pitchFamily="18" charset="0"/>
                <a:cs typeface="Times" pitchFamily="18" charset="0"/>
              </a:rPr>
              <a:t>ắm </a:t>
            </a:r>
            <a:r>
              <a:rPr lang="vi-VN" sz="2800" dirty="0">
                <a:solidFill>
                  <a:srgbClr val="0000FF"/>
                </a:solidFill>
                <a:latin typeface="Times" pitchFamily="18" charset="0"/>
                <a:cs typeface="Times" pitchFamily="18" charset="0"/>
              </a:rPr>
              <a:t>vai ở tình huống</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tập</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làm</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chuyên</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gia</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để</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trả</a:t>
            </a:r>
            <a:r>
              <a:rPr lang="en-US" sz="2800" dirty="0">
                <a:solidFill>
                  <a:srgbClr val="0000FF"/>
                </a:solidFill>
                <a:latin typeface="Times" pitchFamily="18" charset="0"/>
                <a:cs typeface="Times" pitchFamily="18" charset="0"/>
              </a:rPr>
              <a:t> </a:t>
            </a:r>
            <a:r>
              <a:rPr lang="en-US" sz="2800" dirty="0" err="1">
                <a:solidFill>
                  <a:srgbClr val="0000FF"/>
                </a:solidFill>
                <a:latin typeface="Times" pitchFamily="18" charset="0"/>
                <a:cs typeface="Times" pitchFamily="18" charset="0"/>
              </a:rPr>
              <a:t>lời</a:t>
            </a:r>
            <a:r>
              <a:rPr lang="en-US" sz="2400" dirty="0">
                <a:solidFill>
                  <a:prstClr val="black"/>
                </a:solidFill>
                <a:latin typeface="Times" pitchFamily="18" charset="0"/>
                <a:cs typeface="Times"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20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2000"/>
                                        <p:tgtEl>
                                          <p:spTgt spid="13"/>
                                        </p:tgtEl>
                                      </p:cBhvr>
                                    </p:animEffect>
                                  </p:childTnLst>
                                </p:cTn>
                              </p:par>
                              <p:par>
                                <p:cTn id="16" presetID="2" presetClass="entr" presetSubtype="8" fill="hold" grpId="0" nodeType="withEffect">
                                  <p:stCondLst>
                                    <p:cond delay="15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53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2800" b="1" dirty="0">
                <a:solidFill>
                  <a:srgbClr val="0000FF"/>
                </a:solidFill>
                <a:latin typeface="+mj-lt"/>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2800" b="1" dirty="0">
              <a:solidFill>
                <a:srgbClr val="0000FF"/>
              </a:solidFill>
              <a:latin typeface="+mj-lt"/>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600" b="1" dirty="0">
                <a:solidFill>
                  <a:srgbClr val="0070C0"/>
                </a:solidFill>
                <a:latin typeface="Times" pitchFamily="18" charset="0"/>
                <a:ea typeface="微软雅黑" panose="020B0503020204020204" pitchFamily="34" charset="-122"/>
                <a:cs typeface="Times" pitchFamily="18" charset="0"/>
              </a:rPr>
              <a:t>TRÒ CHƠI: </a:t>
            </a:r>
            <a:r>
              <a:rPr lang="en-US" altLang="en-US" sz="3600" b="1" dirty="0" smtClean="0">
                <a:solidFill>
                  <a:srgbClr val="FF0000"/>
                </a:solidFill>
                <a:latin typeface="Times" pitchFamily="18" charset="0"/>
                <a:ea typeface="微软雅黑" panose="020B0503020204020204" pitchFamily="34" charset="-122"/>
                <a:cs typeface="Times" pitchFamily="18" charset="0"/>
              </a:rPr>
              <a:t>THẨM THẤU ÂM NHẠC</a:t>
            </a:r>
            <a:endParaRPr lang="it-IT" altLang="en-US" sz="3600" b="1" dirty="0">
              <a:solidFill>
                <a:srgbClr val="FF0000"/>
              </a:solidFill>
              <a:latin typeface="Times" pitchFamily="18" charset="0"/>
              <a:ea typeface="微软雅黑" panose="020B0503020204020204" pitchFamily="34" charset="-122"/>
              <a:cs typeface="Times"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1620354" y="5610420"/>
            <a:ext cx="9394559" cy="743473"/>
          </a:xfrm>
          <a:prstGeom prst="rect">
            <a:avLst/>
          </a:prstGeom>
        </p:spPr>
        <p:txBody>
          <a:bodyPr wrap="none">
            <a:spAutoFit/>
          </a:bodyPr>
          <a:lstStyle/>
          <a:p>
            <a:pPr algn="just">
              <a:lnSpc>
                <a:spcPct val="115000"/>
              </a:lnSpc>
              <a:spcAft>
                <a:spcPts val="400"/>
              </a:spcAft>
            </a:pPr>
            <a:r>
              <a:rPr lang="en-US" sz="4000" dirty="0" smtClean="0">
                <a:solidFill>
                  <a:srgbClr val="FF0000"/>
                </a:solidFill>
                <a:latin typeface="Times" pitchFamily="18" charset="0"/>
                <a:ea typeface="Arial" panose="020B0604020202020204" pitchFamily="34" charset="0"/>
                <a:cs typeface="Times" pitchFamily="18" charset="0"/>
              </a:rPr>
              <a:t>B</a:t>
            </a:r>
            <a:r>
              <a:rPr lang="vi-VN" sz="4000" dirty="0" smtClean="0">
                <a:solidFill>
                  <a:srgbClr val="FF0000"/>
                </a:solidFill>
                <a:latin typeface="Times" pitchFamily="18" charset="0"/>
                <a:ea typeface="Arial" panose="020B0604020202020204" pitchFamily="34" charset="0"/>
                <a:cs typeface="Times" pitchFamily="18" charset="0"/>
              </a:rPr>
              <a:t>ài </a:t>
            </a:r>
            <a:r>
              <a:rPr lang="vi-VN" sz="4000" dirty="0">
                <a:solidFill>
                  <a:srgbClr val="FF0000"/>
                </a:solidFill>
                <a:latin typeface="Times" pitchFamily="18" charset="0"/>
                <a:ea typeface="Arial" panose="020B0604020202020204" pitchFamily="34" charset="0"/>
                <a:cs typeface="Times" pitchFamily="18" charset="0"/>
              </a:rPr>
              <a:t>hát “Lá cờ” (sáng tác: Tạ Quang Thắng).</a:t>
            </a:r>
            <a:endParaRPr lang="en-US" sz="4000" dirty="0">
              <a:solidFill>
                <a:srgbClr val="FF0000"/>
              </a:solidFill>
              <a:effectLst/>
              <a:latin typeface="Times" pitchFamily="18" charset="0"/>
              <a:ea typeface="Arial" panose="020B0604020202020204" pitchFamily="34" charset="0"/>
              <a:cs typeface="Times" pitchFamily="18" charset="0"/>
            </a:endParaRPr>
          </a:p>
        </p:txBody>
      </p:sp>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9"/>
          <p:cNvPicPr preferRelativeResize="0"/>
          <p:nvPr/>
        </p:nvPicPr>
        <p:blipFill rotWithShape="1">
          <a:blip r:embed="rId3">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3957236" y="-68121"/>
            <a:ext cx="7659620" cy="4066384"/>
          </a:xfrm>
          <a:prstGeom prst="rect">
            <a:avLst/>
          </a:prstGeom>
        </p:spPr>
      </p:pic>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VẬN DỤNG</a:t>
            </a:r>
            <a:endParaRPr lang="zh-CN" altLang="en-US" sz="6600"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6000" b="1" i="0" u="none" strike="noStrike" kern="0" cap="none" spc="0" normalizeH="0" baseline="0" noProof="0" dirty="0" smtClean="0">
                <a:ln>
                  <a:noFill/>
                </a:ln>
                <a:solidFill>
                  <a:srgbClr val="FF00FF"/>
                </a:solidFill>
                <a:effectLst/>
                <a:uLnTx/>
                <a:uFillTx/>
                <a:latin typeface="Times" pitchFamily="18" charset="0"/>
                <a:cs typeface="Times" pitchFamily="18" charset="0"/>
              </a:rPr>
              <a:t>ĐOÁN Ô CHỮ</a:t>
            </a:r>
            <a:r>
              <a:rPr kumimoji="0" lang="en-US" sz="6000" b="1" i="0" u="none" strike="noStrike" kern="0" cap="none" spc="0" normalizeH="0" baseline="0" noProof="0" dirty="0">
                <a:ln>
                  <a:noFill/>
                </a:ln>
                <a:solidFill>
                  <a:srgbClr val="FF00FF"/>
                </a:solidFill>
                <a:effectLst/>
                <a:uLnTx/>
                <a:uFillTx/>
                <a:latin typeface="Times" pitchFamily="18" charset="0"/>
                <a:cs typeface="Times" pitchFamily="18" charset="0"/>
              </a:rPr>
              <a:t>”</a:t>
            </a:r>
            <a:endParaRPr kumimoji="0" lang="en-US" sz="6000" b="1" i="0" u="none" strike="noStrike" kern="0" cap="none" spc="0" normalizeH="0" baseline="0" noProof="0" dirty="0">
              <a:ln>
                <a:noFill/>
              </a:ln>
              <a:solidFill>
                <a:srgbClr val="5F5F5F"/>
              </a:solidFill>
              <a:effectLst/>
              <a:uLnTx/>
              <a:uFillTx/>
              <a:latin typeface="Times" pitchFamily="18" charset="0"/>
              <a:cs typeface="Times" pitchFamily="18"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6" name="Bitmap Image" r:id="rId4" imgW="1209524" imgH="1047619" progId="Paint.Picture">
                    <p:embed/>
                  </p:oleObj>
                </mc:Choice>
                <mc:Fallback>
                  <p:oleObj name="Bitmap Image" r:id="rId4" imgW="1209524" imgH="1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70" name="Bitmap Image" r:id="rId5" imgW="1000000" imgH="1428949" progId="PBrush">
                    <p:embed/>
                  </p:oleObj>
                </mc:Choice>
                <mc:Fallback>
                  <p:oleObj name="Bitmap Image" r:id="rId5" imgW="1000000" imgH="142894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22" name="Rectangle 1"/>
          <p:cNvSpPr>
            <a:spLocks noChangeArrowheads="1"/>
          </p:cNvSpPr>
          <p:nvPr/>
        </p:nvSpPr>
        <p:spPr bwMode="auto">
          <a:xfrm>
            <a:off x="856343" y="1822309"/>
            <a:ext cx="9811657"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vi-VN" sz="3600" b="1" smtClean="0">
                <a:solidFill>
                  <a:srgbClr val="008000"/>
                </a:solidFill>
                <a:latin typeface="+mj-lt"/>
                <a:cs typeface="#9Slide03 Arima Madurai Black" panose="00000A00000000000000" pitchFamily="2" charset="0"/>
              </a:rPr>
              <a:t>Em </a:t>
            </a:r>
            <a:r>
              <a:rPr lang="vi-VN" sz="3600" b="1" dirty="0">
                <a:solidFill>
                  <a:srgbClr val="008000"/>
                </a:solidFill>
                <a:latin typeface="+mj-lt"/>
                <a:cs typeface="#9Slide03 Arima Madurai Black" panose="00000A00000000000000" pitchFamily="2" charset="0"/>
              </a:rPr>
              <a:t>hãy vẽ một bức tranh về ước mơ nghề nghiệp của em trong tương lai, tiếp nối truyền thống của gia đình, dòng họ</a:t>
            </a:r>
            <a:r>
              <a:rPr lang="vi-VN" sz="3600" b="1" dirty="0" smtClean="0">
                <a:solidFill>
                  <a:srgbClr val="008000"/>
                </a:solidFill>
                <a:latin typeface="+mj-lt"/>
                <a:cs typeface="#9Slide03 Arima Madurai Black" panose="00000A00000000000000" pitchFamily="2" charset="0"/>
              </a:rPr>
              <a:t>.</a:t>
            </a:r>
            <a:endParaRPr lang="en-US" sz="3600" b="1" dirty="0">
              <a:solidFill>
                <a:srgbClr val="008000"/>
              </a:solidFill>
              <a:latin typeface="+mj-lt"/>
              <a:cs typeface="#9Slide03 Arima Madurai Black" panose="00000A00000000000000" pitchFamily="2"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pitchFamily="18" charset="0"/>
                <a:ea typeface="Helvetica Neue"/>
                <a:cs typeface="Times" pitchFamily="18" charset="0"/>
              </a:rPr>
              <a:t>Bài</a:t>
            </a:r>
            <a:r>
              <a:rPr lang="en-US" altLang="en-US" sz="4400" b="1" dirty="0" smtClean="0">
                <a:solidFill>
                  <a:srgbClr val="0000FF"/>
                </a:solidFill>
                <a:latin typeface="Times" pitchFamily="18" charset="0"/>
                <a:ea typeface="Helvetica Neue"/>
                <a:cs typeface="Times" pitchFamily="18" charset="0"/>
              </a:rPr>
              <a:t> 1:</a:t>
            </a:r>
            <a:r>
              <a:rPr lang="en-US" altLang="en-US" sz="4400" b="1" dirty="0" smtClean="0">
                <a:solidFill>
                  <a:srgbClr val="FF0000"/>
                </a:solidFill>
                <a:latin typeface="Times" pitchFamily="18" charset="0"/>
                <a:ea typeface="Helvetica Neue"/>
                <a:cs typeface="Times" pitchFamily="18" charset="0"/>
              </a:rPr>
              <a:t> </a:t>
            </a:r>
          </a:p>
          <a:p>
            <a:pPr algn="ctr" eaLnBrk="0" fontAlgn="base" hangingPunct="0">
              <a:spcBef>
                <a:spcPct val="0"/>
              </a:spcBef>
              <a:spcAft>
                <a:spcPct val="0"/>
              </a:spcAft>
            </a:pPr>
            <a:r>
              <a:rPr lang="en-US" altLang="en-US" sz="3600" b="1" dirty="0" smtClean="0">
                <a:solidFill>
                  <a:srgbClr val="FF0000"/>
                </a:solidFill>
                <a:latin typeface="Times" pitchFamily="18" charset="0"/>
                <a:ea typeface="Helvetica Neue"/>
                <a:cs typeface="Times" pitchFamily="18" charset="0"/>
              </a:rPr>
              <a:t>TỰ HÀO VỀ TRUYỀN THỐNG GIA ĐÌNH, DÒNG HỌ</a:t>
            </a:r>
            <a:endParaRPr lang="en-SG" altLang="en-US" sz="3600" b="1" dirty="0">
              <a:solidFill>
                <a:srgbClr val="0000FF"/>
              </a:solidFill>
              <a:latin typeface="Times" pitchFamily="18" charset="0"/>
              <a:cs typeface="Times" pitchFamily="18" charset="0"/>
            </a:endParaRPr>
          </a:p>
        </p:txBody>
      </p:sp>
      <p:pic>
        <p:nvPicPr>
          <p:cNvPr id="9" name="Shape 37"/>
          <p:cNvPicPr/>
          <p:nvPr/>
        </p:nvPicPr>
        <p:blipFill>
          <a:blip r:embed="rId2"/>
          <a:stretch/>
        </p:blipFill>
        <p:spPr>
          <a:xfrm>
            <a:off x="4244847" y="177300"/>
            <a:ext cx="3267987" cy="2023989"/>
          </a:xfrm>
          <a:prstGeom prst="rect">
            <a:avLst/>
          </a:prstGeom>
        </p:spPr>
      </p:pic>
      <p:pic>
        <p:nvPicPr>
          <p:cNvPr id="11" name="Picture 10"/>
          <p:cNvPicPr>
            <a:picLocks noChangeAspect="1"/>
          </p:cNvPicPr>
          <p:nvPr/>
        </p:nvPicPr>
        <p:blipFill>
          <a:blip r:embed="rId3"/>
          <a:stretch>
            <a:fillRect/>
          </a:stretch>
        </p:blipFill>
        <p:spPr>
          <a:xfrm>
            <a:off x="8814549" y="4381637"/>
            <a:ext cx="3040846" cy="2305410"/>
          </a:xfrm>
          <a:prstGeom prst="rect">
            <a:avLst/>
          </a:prstGeom>
        </p:spPr>
      </p:pic>
      <p:pic>
        <p:nvPicPr>
          <p:cNvPr id="12" name="Picture 11"/>
          <p:cNvPicPr>
            <a:picLocks noChangeAspect="1"/>
          </p:cNvPicPr>
          <p:nvPr/>
        </p:nvPicPr>
        <p:blipFill>
          <a:blip r:embed="rId4"/>
          <a:stretch>
            <a:fillRect/>
          </a:stretch>
        </p:blipFill>
        <p:spPr>
          <a:xfrm>
            <a:off x="5758880" y="4394212"/>
            <a:ext cx="2955750" cy="2305410"/>
          </a:xfrm>
          <a:prstGeom prst="rect">
            <a:avLst/>
          </a:prstGeom>
        </p:spPr>
      </p:pic>
      <p:pic>
        <p:nvPicPr>
          <p:cNvPr id="13" name="Picture 12"/>
          <p:cNvPicPr>
            <a:picLocks noChangeAspect="1"/>
          </p:cNvPicPr>
          <p:nvPr/>
        </p:nvPicPr>
        <p:blipFill>
          <a:blip r:embed="rId5"/>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9"/>
          <p:cNvPicPr preferRelativeResize="0"/>
          <p:nvPr/>
        </p:nvPicPr>
        <p:blipFill rotWithShape="1">
          <a:blip r:embed="rId3">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3957236" y="-68121"/>
            <a:ext cx="7635766" cy="4066384"/>
          </a:xfrm>
          <a:prstGeom prst="rect">
            <a:avLst/>
          </a:prstGeom>
        </p:spPr>
      </p:pic>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5">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323439"/>
          </a:xfrm>
          <a:prstGeom prst="rect">
            <a:avLst/>
          </a:prstGeom>
          <a:noFill/>
        </p:spPr>
        <p:txBody>
          <a:bodyPr wrap="square" rtlCol="0">
            <a:spAutoFit/>
          </a:bodyPr>
          <a:lstStyle/>
          <a:p>
            <a:pPr algn="ct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1.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Truyền</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thống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gia</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đình</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dòng</a:t>
            </a:r>
            <a:r>
              <a:rPr lang="en-US" altLang="zh-CN" sz="4000" b="1"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 </a:t>
            </a:r>
            <a:r>
              <a:rPr lang="en-US" altLang="zh-CN" sz="4000" b="1" dirty="0" err="1"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họ</a:t>
            </a:r>
            <a:endParaRPr lang="zh-CN" altLang="en-US" sz="4000" b="1"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TIN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sp>
        <p:nvSpPr>
          <p:cNvPr id="11" name="Rectangle 10"/>
          <p:cNvSpPr/>
          <p:nvPr/>
        </p:nvSpPr>
        <p:spPr>
          <a:xfrm>
            <a:off x="5497105" y="1517970"/>
            <a:ext cx="6152365" cy="484428"/>
          </a:xfrm>
          <a:prstGeom prst="rect">
            <a:avLst/>
          </a:prstGeom>
        </p:spPr>
        <p:txBody>
          <a:bodyPr wrap="square">
            <a:spAutoFit/>
          </a:bodyPr>
          <a:lstStyle/>
          <a:p>
            <a:pPr marL="0" marR="0" lvl="0" indent="0" algn="just" defTabSz="914400" rtl="0" eaLnBrk="1" fontAlgn="auto" latinLnBrk="0" hangingPunct="1">
              <a:lnSpc>
                <a:spcPct val="144000"/>
              </a:lnSpc>
              <a:spcBef>
                <a:spcPts val="0"/>
              </a:spcBef>
              <a:spcAft>
                <a:spcPts val="200"/>
              </a:spcAft>
              <a:buClrTx/>
              <a:buSzTx/>
              <a:buFontTx/>
              <a:buNone/>
              <a:tabLst/>
              <a:defRPr/>
            </a:pPr>
            <a:r>
              <a:rPr kumimoji="0" lang="en-US" sz="2000" b="1" i="1" u="none" strike="noStrike" kern="1200" cap="none" spc="0" normalizeH="0" baseline="0" noProof="0" dirty="0" smtClean="0">
                <a:ln>
                  <a:noFill/>
                </a:ln>
                <a:solidFill>
                  <a:srgbClr val="0000FF"/>
                </a:solidFill>
                <a:effectLst/>
                <a:uLnTx/>
                <a:uFillTx/>
                <a:latin typeface="#9Slide05 Brannboll Ny" panose="02000000000000000000" pitchFamily="2" charset="0"/>
                <a:ea typeface="Arial" panose="020B0604020202020204" pitchFamily="34" charset="0"/>
                <a:cs typeface="+mn-cs"/>
              </a:rPr>
              <a:t>  </a:t>
            </a:r>
            <a:endParaRPr kumimoji="0" lang="en-US" sz="2200" b="1" i="0" u="none" strike="noStrike" kern="1200" cap="none" spc="0" normalizeH="0" baseline="0" noProof="0" dirty="0">
              <a:ln>
                <a:noFill/>
              </a:ln>
              <a:solidFill>
                <a:srgbClr val="0000FF"/>
              </a:solidFill>
              <a:effectLst/>
              <a:uLnTx/>
              <a:uFillTx/>
              <a:latin typeface="#9Slide05 Brannboll Ny" panose="02000000000000000000" pitchFamily="2" charset="0"/>
              <a:ea typeface="Arial" panose="020B0604020202020204" pitchFamily="34" charset="0"/>
              <a:cs typeface="+mn-cs"/>
            </a:endParaRPr>
          </a:p>
        </p:txBody>
      </p:sp>
      <p:pic>
        <p:nvPicPr>
          <p:cNvPr id="12" name="Google Shape;164;p9"/>
          <p:cNvPicPr preferRelativeResize="0"/>
          <p:nvPr/>
        </p:nvPicPr>
        <p:blipFill rotWithShape="1">
          <a:blip r:embed="rId4">
            <a:alphaModFix/>
          </a:blip>
          <a:srcRect l="15285" t="10430" r="46645" b="11190"/>
          <a:stretch/>
        </p:blipFill>
        <p:spPr>
          <a:xfrm>
            <a:off x="4086970" y="582788"/>
            <a:ext cx="8560454" cy="6502629"/>
          </a:xfrm>
          <a:prstGeom prst="rect">
            <a:avLst/>
          </a:prstGeom>
          <a:noFill/>
          <a:ln>
            <a:noFill/>
          </a:ln>
        </p:spPr>
      </p:pic>
      <p:sp>
        <p:nvSpPr>
          <p:cNvPr id="5" name="Rectangle 4"/>
          <p:cNvSpPr/>
          <p:nvPr/>
        </p:nvSpPr>
        <p:spPr>
          <a:xfrm>
            <a:off x="5718920" y="1517970"/>
            <a:ext cx="5826904" cy="480779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Dòng họ Đặng ở Sơn La là dòng họ có truyền thống hiếu học. Qua nhiều thế hệ, các gia đình trong dòng họ luôn quan tâm, chăm lo việc học hành của con em mình. Trẻ em đến tuổi đều được tới trường, nhiều em đạt thành tích cao trong học tập. Nhiều thành viên trong dòng họ đã trưởng thành, là cán bộ có đóng góp tích cực trong việc xây dựng và bảo vệ quê hương, đất nước. Con cháu trong dòng họ luôn tự hào và không ngừng phát huy truyền gia đình, dòng họ hiếu học.</a:t>
            </a:r>
          </a:p>
        </p:txBody>
      </p:sp>
      <p:pic>
        <p:nvPicPr>
          <p:cNvPr id="7" name="Picture 6"/>
          <p:cNvPicPr>
            <a:picLocks noChangeAspect="1"/>
          </p:cNvPicPr>
          <p:nvPr/>
        </p:nvPicPr>
        <p:blipFill>
          <a:blip r:embed="rId6"/>
          <a:stretch>
            <a:fillRect/>
          </a:stretch>
        </p:blipFill>
        <p:spPr>
          <a:xfrm>
            <a:off x="376524" y="2609088"/>
            <a:ext cx="4218855" cy="2815127"/>
          </a:xfrm>
          <a:prstGeom prst="rect">
            <a:avLst/>
          </a:prstGeom>
        </p:spPr>
      </p:pic>
    </p:spTree>
    <p:extLst>
      <p:ext uri="{BB962C8B-B14F-4D97-AF65-F5344CB8AC3E}">
        <p14:creationId xmlns:p14="http://schemas.microsoft.com/office/powerpoint/2010/main" val="94341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7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15000"/>
              </a:lnSpc>
              <a:spcBef>
                <a:spcPts val="0"/>
              </a:spcBef>
              <a:spcAft>
                <a:spcPts val="400"/>
              </a:spcAft>
              <a:buClr>
                <a:srgbClr val="000000"/>
              </a:buClr>
              <a:buSzPts val="1000"/>
              <a:tabLst>
                <a:tab pos="486410" algn="l"/>
              </a:tabLst>
            </a:pPr>
            <a:r>
              <a:rPr lang="en-US" sz="2000" b="1" kern="0" dirty="0" smtClean="0">
                <a:latin typeface="Times" pitchFamily="18" charset="0"/>
                <a:cs typeface="Times" pitchFamily="18" charset="0"/>
              </a:rPr>
              <a:t>D</a:t>
            </a:r>
            <a:r>
              <a:rPr lang="vi-VN" sz="2000" b="1" kern="0" dirty="0" smtClean="0">
                <a:latin typeface="Times" pitchFamily="18" charset="0"/>
                <a:cs typeface="Times" pitchFamily="18" charset="0"/>
              </a:rPr>
              <a:t>òng </a:t>
            </a:r>
            <a:r>
              <a:rPr lang="vi-VN" sz="2000" b="1" kern="0" dirty="0">
                <a:latin typeface="Times" pitchFamily="18" charset="0"/>
                <a:cs typeface="Times" pitchFamily="18" charset="0"/>
              </a:rPr>
              <a:t>họ Nguyễn </a:t>
            </a:r>
            <a:r>
              <a:rPr lang="en-US" sz="2000" b="1" kern="0" dirty="0" err="1" smtClean="0">
                <a:latin typeface="Times" pitchFamily="18" charset="0"/>
                <a:cs typeface="Times" pitchFamily="18" charset="0"/>
              </a:rPr>
              <a:t>Đặng</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có</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truyền</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thống</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gì</a:t>
            </a:r>
            <a:r>
              <a:rPr lang="vi-VN" sz="2000" b="1" kern="0" dirty="0" smtClean="0">
                <a:latin typeface="Times" pitchFamily="18" charset="0"/>
                <a:cs typeface="Times" pitchFamily="18" charset="0"/>
              </a:rPr>
              <a:t>?</a:t>
            </a:r>
            <a:endParaRPr lang="en-US" sz="2000" dirty="0">
              <a:latin typeface="Times" pitchFamily="18" charset="0"/>
              <a:ea typeface="Segoe UI" panose="020B0502040204020203" pitchFamily="34" charset="0"/>
              <a:cs typeface="Times" pitchFamily="18" charset="0"/>
            </a:endParaRPr>
          </a:p>
        </p:txBody>
      </p:sp>
      <p:sp>
        <p:nvSpPr>
          <p:cNvPr id="17" name="TextBox 16"/>
          <p:cNvSpPr txBox="1">
            <a:spLocks noChangeArrowheads="1"/>
          </p:cNvSpPr>
          <p:nvPr/>
        </p:nvSpPr>
        <p:spPr bwMode="auto">
          <a:xfrm>
            <a:off x="3873297" y="2436841"/>
            <a:ext cx="3879850" cy="119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sz="2000" b="1" kern="0" dirty="0" smtClean="0">
                <a:latin typeface="+mj-lt"/>
              </a:rPr>
              <a:t>Em </a:t>
            </a:r>
            <a:r>
              <a:rPr lang="vi-VN" sz="2000" b="1" kern="0" dirty="0">
                <a:latin typeface="+mj-lt"/>
              </a:rPr>
              <a:t>có suy nghĩ gì về truyền thống của dòng họ </a:t>
            </a:r>
            <a:r>
              <a:rPr lang="vi-VN" sz="2000" b="1" kern="0" dirty="0" smtClean="0">
                <a:latin typeface="+mj-lt"/>
              </a:rPr>
              <a:t>Nguyễn</a:t>
            </a:r>
            <a:r>
              <a:rPr lang="en-US" sz="2000" b="1" kern="0" dirty="0" smtClean="0">
                <a:latin typeface="+mj-lt"/>
              </a:rPr>
              <a:t> </a:t>
            </a:r>
            <a:r>
              <a:rPr lang="en-US" sz="2000" b="1" kern="0" dirty="0" err="1" smtClean="0">
                <a:latin typeface="+mj-lt"/>
              </a:rPr>
              <a:t>Đặng</a:t>
            </a:r>
            <a:r>
              <a:rPr lang="vi-VN" sz="2000" b="1" kern="0" dirty="0" smtClean="0">
                <a:latin typeface="+mj-lt"/>
              </a:rPr>
              <a:t>?</a:t>
            </a:r>
            <a:endParaRPr lang="vi-VN" altLang="en-US" sz="2000" b="1" kern="0" dirty="0">
              <a:solidFill>
                <a:srgbClr val="006600"/>
              </a:solidFill>
              <a:latin typeface="+mj-lt"/>
              <a:cs typeface="Times New Roman" panose="02020603050405020304" pitchFamily="18" charset="0"/>
            </a:endParaRPr>
          </a:p>
        </p:txBody>
      </p:sp>
      <p:sp>
        <p:nvSpPr>
          <p:cNvPr id="18" name="TextBox 17"/>
          <p:cNvSpPr txBox="1">
            <a:spLocks noChangeArrowheads="1"/>
          </p:cNvSpPr>
          <p:nvPr/>
        </p:nvSpPr>
        <p:spPr bwMode="auto">
          <a:xfrm>
            <a:off x="8036396" y="2520327"/>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mj-lt"/>
              </a:rPr>
              <a:t>Từ thông tin trên và những hiểu biết của bản thân, em hiểu thế nào là truyền thống gia đình, dòng họ?</a:t>
            </a:r>
            <a:endParaRPr lang="en-US" sz="2000" b="1" dirty="0">
              <a:latin typeface="+mj-lt"/>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7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000" b="1" kern="0" dirty="0" smtClean="0">
                <a:latin typeface="Times" pitchFamily="18" charset="0"/>
                <a:cs typeface="Times" pitchFamily="18" charset="0"/>
              </a:rPr>
              <a:t>D</a:t>
            </a:r>
            <a:r>
              <a:rPr lang="vi-VN" sz="2000" b="1" kern="0" dirty="0" smtClean="0">
                <a:latin typeface="Times" pitchFamily="18" charset="0"/>
                <a:cs typeface="Times" pitchFamily="18" charset="0"/>
              </a:rPr>
              <a:t>òng </a:t>
            </a:r>
            <a:r>
              <a:rPr lang="vi-VN" sz="2000" b="1" kern="0" dirty="0">
                <a:latin typeface="Times" pitchFamily="18" charset="0"/>
                <a:cs typeface="Times" pitchFamily="18" charset="0"/>
              </a:rPr>
              <a:t>họ Nguyễn </a:t>
            </a:r>
            <a:r>
              <a:rPr lang="en-US" sz="2000" b="1" kern="0" dirty="0" err="1" smtClean="0">
                <a:latin typeface="Times" pitchFamily="18" charset="0"/>
                <a:cs typeface="Times" pitchFamily="18" charset="0"/>
              </a:rPr>
              <a:t>Đặng</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có</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truyền</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thống</a:t>
            </a:r>
            <a:r>
              <a:rPr lang="en-US" sz="2000" b="1" kern="0" dirty="0" smtClean="0">
                <a:latin typeface="Times" pitchFamily="18" charset="0"/>
                <a:cs typeface="Times" pitchFamily="18" charset="0"/>
              </a:rPr>
              <a:t> </a:t>
            </a:r>
            <a:r>
              <a:rPr lang="en-US" sz="2000" b="1" kern="0" dirty="0" err="1" smtClean="0">
                <a:latin typeface="Times" pitchFamily="18" charset="0"/>
                <a:cs typeface="Times" pitchFamily="18" charset="0"/>
              </a:rPr>
              <a:t>gì</a:t>
            </a:r>
            <a:r>
              <a:rPr lang="vi-VN" sz="2000" b="1" kern="0" dirty="0" smtClean="0">
                <a:latin typeface="Times" pitchFamily="18" charset="0"/>
                <a:cs typeface="Times" pitchFamily="18" charset="0"/>
              </a:rPr>
              <a:t>?</a:t>
            </a:r>
            <a:endParaRPr lang="en-US" sz="2000" dirty="0">
              <a:latin typeface="Times" pitchFamily="18" charset="0"/>
              <a:ea typeface="Segoe UI" panose="020B0502040204020203" pitchFamily="34" charset="0"/>
              <a:cs typeface="Times" pitchFamily="18" charset="0"/>
            </a:endParaRPr>
          </a:p>
        </p:txBody>
      </p:sp>
      <p:sp>
        <p:nvSpPr>
          <p:cNvPr id="17" name="TextBox 16"/>
          <p:cNvSpPr txBox="1">
            <a:spLocks noChangeArrowheads="1"/>
          </p:cNvSpPr>
          <p:nvPr/>
        </p:nvSpPr>
        <p:spPr bwMode="auto">
          <a:xfrm>
            <a:off x="3873297" y="2436841"/>
            <a:ext cx="3879850" cy="84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sz="2000" b="1" kern="0" dirty="0" smtClean="0">
                <a:latin typeface="+mj-lt"/>
              </a:rPr>
              <a:t>Em </a:t>
            </a:r>
            <a:r>
              <a:rPr lang="vi-VN" sz="2000" b="1" kern="0" dirty="0">
                <a:latin typeface="+mj-lt"/>
              </a:rPr>
              <a:t>có suy nghĩ gì về truyền thống của dòng họ </a:t>
            </a:r>
            <a:r>
              <a:rPr lang="vi-VN" sz="2000" b="1" kern="0" dirty="0" smtClean="0">
                <a:latin typeface="+mj-lt"/>
              </a:rPr>
              <a:t>Nguyễn</a:t>
            </a:r>
            <a:r>
              <a:rPr lang="en-US" sz="2000" b="1" kern="0" dirty="0" smtClean="0">
                <a:latin typeface="+mj-lt"/>
              </a:rPr>
              <a:t> </a:t>
            </a:r>
            <a:r>
              <a:rPr lang="en-US" sz="2000" b="1" kern="0" dirty="0" err="1" smtClean="0">
                <a:latin typeface="Times" panose="02020603050405020304" pitchFamily="18" charset="0"/>
                <a:cs typeface="Times" panose="02020603050405020304" pitchFamily="18" charset="0"/>
              </a:rPr>
              <a:t>Đặng</a:t>
            </a:r>
            <a:r>
              <a:rPr lang="vi-VN" sz="2000" b="1" kern="0" dirty="0" smtClean="0">
                <a:latin typeface="Times" panose="02020603050405020304" pitchFamily="18" charset="0"/>
                <a:cs typeface="Times" panose="02020603050405020304" pitchFamily="18" charset="0"/>
              </a:rPr>
              <a:t>?</a:t>
            </a:r>
            <a:endParaRPr lang="vi-VN" altLang="en-US" sz="2000" b="1" kern="0" dirty="0">
              <a:solidFill>
                <a:srgbClr val="006600"/>
              </a:solidFill>
              <a:latin typeface="Times" panose="02020603050405020304" pitchFamily="18" charset="0"/>
              <a:cs typeface="Times" panose="02020603050405020304" pitchFamily="18" charset="0"/>
            </a:endParaRPr>
          </a:p>
        </p:txBody>
      </p:sp>
      <p:sp>
        <p:nvSpPr>
          <p:cNvPr id="18" name="TextBox 17"/>
          <p:cNvSpPr txBox="1">
            <a:spLocks noChangeArrowheads="1"/>
          </p:cNvSpPr>
          <p:nvPr/>
        </p:nvSpPr>
        <p:spPr bwMode="auto">
          <a:xfrm>
            <a:off x="8036396" y="2520327"/>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mj-lt"/>
              </a:rPr>
              <a:t>Từ thông tin trên và những hiểu biết của bản thân, em hiểu thế nào là truyền thống gia đình, dòng họ?</a:t>
            </a:r>
            <a:endParaRPr lang="en-US" sz="2000" b="1" dirty="0">
              <a:latin typeface="+mj-lt"/>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smtClean="0">
                <a:solidFill>
                  <a:srgbClr val="0000FF"/>
                </a:solidFill>
              </a:rPr>
              <a:t>     </a:t>
            </a:r>
            <a:r>
              <a:rPr lang="vi-VN" i="1" dirty="0" smtClean="0">
                <a:solidFill>
                  <a:srgbClr val="0000FF"/>
                </a:solidFill>
                <a:latin typeface="+mj-lt"/>
              </a:rPr>
              <a:t>Gia</a:t>
            </a:r>
            <a:r>
              <a:rPr lang="vi-VN" dirty="0" smtClean="0">
                <a:solidFill>
                  <a:srgbClr val="0000FF"/>
                </a:solidFill>
                <a:latin typeface="+mj-lt"/>
              </a:rPr>
              <a:t> </a:t>
            </a:r>
            <a:r>
              <a:rPr lang="vi-VN" dirty="0">
                <a:solidFill>
                  <a:srgbClr val="0000FF"/>
                </a:solidFill>
                <a:latin typeface="+mj-lt"/>
              </a:rPr>
              <a:t>đình, dòng họ cố giáo sư, nhà giáo nhân dân Nguyễn </a:t>
            </a:r>
            <a:r>
              <a:rPr lang="en-US" sz="2000" dirty="0" err="1" smtClean="0">
                <a:solidFill>
                  <a:srgbClr val="0000FF"/>
                </a:solidFill>
                <a:latin typeface="Times" panose="02020603050405020304" pitchFamily="18" charset="0"/>
                <a:cs typeface="Times" panose="02020603050405020304" pitchFamily="18" charset="0"/>
              </a:rPr>
              <a:t>Đặng</a:t>
            </a:r>
            <a:r>
              <a:rPr lang="vi-VN" dirty="0" smtClean="0">
                <a:solidFill>
                  <a:srgbClr val="0000FF"/>
                </a:solidFill>
                <a:latin typeface="+mj-lt"/>
              </a:rPr>
              <a:t> </a:t>
            </a:r>
            <a:r>
              <a:rPr lang="vi-VN" dirty="0">
                <a:solidFill>
                  <a:srgbClr val="0000FF"/>
                </a:solidFill>
                <a:latin typeface="+mj-lt"/>
              </a:rPr>
              <a:t>nổi tiếng v</a:t>
            </a:r>
            <a:r>
              <a:rPr lang="en-US" dirty="0">
                <a:solidFill>
                  <a:srgbClr val="0000FF"/>
                </a:solidFill>
                <a:latin typeface="+mj-lt"/>
              </a:rPr>
              <a:t>ề </a:t>
            </a:r>
            <a:r>
              <a:rPr lang="vi-VN" dirty="0">
                <a:solidFill>
                  <a:srgbClr val="0000FF"/>
                </a:solidFill>
                <a:latin typeface="+mj-lt"/>
              </a:rPr>
              <a:t>truyền thống hiếu học. </a:t>
            </a:r>
            <a:endParaRPr lang="vi-VN" altLang="en-US" b="1" i="1" dirty="0">
              <a:solidFill>
                <a:srgbClr val="0000FF"/>
              </a:solidFill>
              <a:latin typeface="+mj-lt"/>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dirty="0" err="1" smtClean="0">
                <a:solidFill>
                  <a:srgbClr val="FF0000"/>
                </a:solidFill>
                <a:latin typeface="Times" pitchFamily="18" charset="0"/>
                <a:cs typeface="Times" pitchFamily="18" charset="0"/>
              </a:rPr>
              <a:t>Đó</a:t>
            </a:r>
            <a:r>
              <a:rPr lang="vi-VN" sz="2800" dirty="0" smtClean="0">
                <a:solidFill>
                  <a:srgbClr val="FF0000"/>
                </a:solidFill>
                <a:latin typeface="Times" pitchFamily="18" charset="0"/>
                <a:cs typeface="Times" pitchFamily="18" charset="0"/>
              </a:rPr>
              <a:t> </a:t>
            </a:r>
            <a:r>
              <a:rPr lang="vi-VN" sz="2800" dirty="0">
                <a:solidFill>
                  <a:srgbClr val="FF0000"/>
                </a:solidFill>
                <a:latin typeface="Times" pitchFamily="18" charset="0"/>
                <a:cs typeface="Times" pitchFamily="18" charset="0"/>
              </a:rPr>
              <a:t>là một truyền thống tốt đẹp cần lưu giữ và phát huy</a:t>
            </a:r>
            <a:r>
              <a:rPr lang="vi-VN" sz="2800" dirty="0" smtClean="0">
                <a:solidFill>
                  <a:srgbClr val="FF0000"/>
                </a:solidFill>
                <a:latin typeface="Times" pitchFamily="18" charset="0"/>
                <a:cs typeface="Times" pitchFamily="18" charset="0"/>
              </a:rPr>
              <a:t>.</a:t>
            </a:r>
            <a:endParaRPr lang="en-US" sz="2800" dirty="0" smtClean="0">
              <a:solidFill>
                <a:srgbClr val="FF0000"/>
              </a:solidFill>
              <a:latin typeface="Times" pitchFamily="18" charset="0"/>
              <a:cs typeface="Times" pitchFamily="18" charset="0"/>
            </a:endParaRPr>
          </a:p>
          <a:p>
            <a:pPr algn="just" fontAlgn="base">
              <a:spcBef>
                <a:spcPct val="0"/>
              </a:spcBef>
              <a:spcAft>
                <a:spcPct val="0"/>
              </a:spcAft>
            </a:pPr>
            <a:r>
              <a:rPr lang="vi-VN" sz="2800" dirty="0" smtClean="0">
                <a:solidFill>
                  <a:srgbClr val="FF0000"/>
                </a:solidFill>
                <a:latin typeface="Times" pitchFamily="18" charset="0"/>
                <a:ea typeface="Courier New" panose="02070309020205020404" pitchFamily="49" charset="0"/>
                <a:cs typeface="Times" pitchFamily="18" charset="0"/>
              </a:rPr>
              <a:t>Em </a:t>
            </a:r>
            <a:r>
              <a:rPr lang="vi-VN" sz="2800" dirty="0">
                <a:solidFill>
                  <a:srgbClr val="FF0000"/>
                </a:solidFill>
                <a:latin typeface="Times" pitchFamily="18" charset="0"/>
                <a:ea typeface="Courier New" panose="02070309020205020404" pitchFamily="49" charset="0"/>
                <a:cs typeface="Times" pitchFamily="18" charset="0"/>
              </a:rPr>
              <a:t>thấy ngưỡng mộ, đáng học tập.</a:t>
            </a:r>
            <a:endParaRPr lang="vi-VN" altLang="en-US" sz="2800" b="1" i="1" dirty="0">
              <a:solidFill>
                <a:srgbClr val="FF0000"/>
              </a:solidFill>
              <a:latin typeface="Times" pitchFamily="18" charset="0"/>
              <a:cs typeface="Times" pitchFamily="18" charset="0"/>
            </a:endParaRPr>
          </a:p>
        </p:txBody>
      </p:sp>
      <p:sp>
        <p:nvSpPr>
          <p:cNvPr id="27" name="TextBox 26"/>
          <p:cNvSpPr txBox="1">
            <a:spLocks noChangeArrowheads="1"/>
          </p:cNvSpPr>
          <p:nvPr/>
        </p:nvSpPr>
        <p:spPr bwMode="auto">
          <a:xfrm>
            <a:off x="7887962" y="4236371"/>
            <a:ext cx="40867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a:t>
            </a:r>
            <a:r>
              <a:rPr lang="en-US" b="1" dirty="0">
                <a:solidFill>
                  <a:srgbClr val="0000FF"/>
                </a:solidFill>
                <a:latin typeface="Times" pitchFamily="18" charset="0"/>
                <a:cs typeface="Times" pitchFamily="18" charset="0"/>
              </a:rPr>
              <a:t> T</a:t>
            </a:r>
            <a:r>
              <a:rPr lang="vi-VN" b="1" dirty="0">
                <a:solidFill>
                  <a:srgbClr val="0000FF"/>
                </a:solidFill>
                <a:latin typeface="Times" pitchFamily="18" charset="0"/>
                <a:cs typeface="Times" pitchFamily="18" charset="0"/>
              </a:rPr>
              <a:t>ruyền thống gia đình, dòng họ</a:t>
            </a:r>
            <a:r>
              <a:rPr lang="en-US" b="1" dirty="0">
                <a:solidFill>
                  <a:srgbClr val="0000FF"/>
                </a:solidFill>
                <a:latin typeface="Times" pitchFamily="18" charset="0"/>
                <a:cs typeface="Times" pitchFamily="18" charset="0"/>
              </a:rPr>
              <a:t> </a:t>
            </a:r>
            <a:r>
              <a:rPr lang="vi-VN" b="1" dirty="0">
                <a:solidFill>
                  <a:srgbClr val="0000FF"/>
                </a:solidFill>
                <a:latin typeface="Times" pitchFamily="18" charset="0"/>
                <a:cs typeface="Times" pitchFamily="18" charset="0"/>
              </a:rPr>
              <a:t>là </a:t>
            </a:r>
            <a:r>
              <a:rPr lang="en-US" b="1" dirty="0" err="1">
                <a:solidFill>
                  <a:srgbClr val="0000FF"/>
                </a:solidFill>
                <a:latin typeface="Times" pitchFamily="18" charset="0"/>
                <a:cs typeface="Times" pitchFamily="18" charset="0"/>
              </a:rPr>
              <a:t>những</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giá</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trị</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tốt</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đẹp</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mà</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gia</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đình</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dòng</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họ</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đã</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tạo</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ra</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được</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lưu</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truyền</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phát</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huy</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từ</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thế</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hệ</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này</a:t>
            </a:r>
            <a:r>
              <a:rPr lang="en-US" b="1" dirty="0">
                <a:solidFill>
                  <a:srgbClr val="0000FF"/>
                </a:solidFill>
                <a:latin typeface="Times" pitchFamily="18" charset="0"/>
                <a:cs typeface="Times" pitchFamily="18" charset="0"/>
              </a:rPr>
              <a:t> sang </a:t>
            </a:r>
            <a:r>
              <a:rPr lang="en-US" b="1" dirty="0" err="1">
                <a:solidFill>
                  <a:srgbClr val="0000FF"/>
                </a:solidFill>
                <a:latin typeface="Times" pitchFamily="18" charset="0"/>
                <a:cs typeface="Times" pitchFamily="18" charset="0"/>
              </a:rPr>
              <a:t>thế</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hệ</a:t>
            </a:r>
            <a:r>
              <a:rPr lang="en-US" b="1" dirty="0">
                <a:solidFill>
                  <a:srgbClr val="0000FF"/>
                </a:solidFill>
                <a:latin typeface="Times" pitchFamily="18" charset="0"/>
                <a:cs typeface="Times" pitchFamily="18" charset="0"/>
              </a:rPr>
              <a:t> </a:t>
            </a:r>
            <a:r>
              <a:rPr lang="en-US" b="1" dirty="0" err="1">
                <a:solidFill>
                  <a:srgbClr val="0000FF"/>
                </a:solidFill>
                <a:latin typeface="Times" pitchFamily="18" charset="0"/>
                <a:cs typeface="Times" pitchFamily="18" charset="0"/>
              </a:rPr>
              <a:t>khác</a:t>
            </a:r>
            <a:r>
              <a:rPr lang="en-US" b="1" dirty="0">
                <a:solidFill>
                  <a:srgbClr val="0000FF"/>
                </a:solidFill>
                <a:latin typeface="Times" pitchFamily="18" charset="0"/>
                <a:cs typeface="Times" pitchFamily="18" charset="0"/>
              </a:rPr>
              <a:t>.</a:t>
            </a:r>
            <a:endParaRPr lang="en-US" altLang="en-US" b="1" kern="0" dirty="0">
              <a:solidFill>
                <a:srgbClr val="0000FF"/>
              </a:solidFill>
              <a:latin typeface="Times" pitchFamily="18" charset="0"/>
              <a:cs typeface="Times"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5686</TotalTime>
  <Words>2414</Words>
  <Application>Microsoft Office PowerPoint</Application>
  <PresentationFormat>Widescreen</PresentationFormat>
  <Paragraphs>182</Paragraphs>
  <Slides>37</Slides>
  <Notes>6</Notes>
  <HiddenSlides>0</HiddenSlides>
  <MMClips>1</MMClips>
  <ScaleCrop>false</ScaleCrop>
  <HeadingPairs>
    <vt:vector size="8" baseType="variant">
      <vt:variant>
        <vt:lpstr>Fonts Used</vt:lpstr>
      </vt:variant>
      <vt:variant>
        <vt:i4>27</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70" baseType="lpstr">
      <vt:lpstr>Microsoft YaHei</vt:lpstr>
      <vt:lpstr>Microsoft YaHei</vt:lpstr>
      <vt:lpstr>宋体</vt:lpstr>
      <vt:lpstr>#9Slide03 Arima Madurai Black</vt:lpstr>
      <vt:lpstr>#9Slide05 Brannboll Ny</vt:lpstr>
      <vt:lpstr>#9Slide05 Habano</vt:lpstr>
      <vt:lpstr>#9Slide05 IcielSanelma</vt:lpstr>
      <vt:lpstr>#9Slide05 Pattaya</vt:lpstr>
      <vt:lpstr>#9Slide05 SVNClementine</vt:lpstr>
      <vt:lpstr>#9Slide05 SVNEgregio Script</vt:lpstr>
      <vt:lpstr>.VnArial</vt:lpstr>
      <vt:lpstr>.VnTimeH</vt:lpstr>
      <vt:lpstr>Arial</vt:lpstr>
      <vt:lpstr>Arial Unicode MS</vt:lpstr>
      <vt:lpstr>Calibri</vt:lpstr>
      <vt:lpstr>Calibri Light</vt:lpstr>
      <vt:lpstr>Courier New</vt:lpstr>
      <vt:lpstr>Helvetica Neue</vt:lpstr>
      <vt:lpstr>Lato Light</vt:lpstr>
      <vt:lpstr>Segoe UI</vt:lpstr>
      <vt:lpstr>SVN-Tamarindo</vt:lpstr>
      <vt:lpstr>SVN-Vanilla Daisy Pro</vt:lpstr>
      <vt:lpstr>Tahoma</vt:lpstr>
      <vt:lpstr>Times</vt:lpstr>
      <vt:lpstr>Times New Roman</vt:lpstr>
      <vt:lpstr>Verdana</vt:lpstr>
      <vt:lpstr>华康海报体W12</vt:lpstr>
      <vt:lpstr>Office Theme</vt:lpstr>
      <vt:lpstr>1_Office Theme</vt:lpstr>
      <vt:lpstr>3_Office Theme</vt:lpstr>
      <vt:lpstr>4_Office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ACER</cp:lastModifiedBy>
  <cp:revision>8</cp:revision>
  <dcterms:created xsi:type="dcterms:W3CDTF">2021-06-28T15:32:15Z</dcterms:created>
  <dcterms:modified xsi:type="dcterms:W3CDTF">2025-09-05T23:20:09Z</dcterms:modified>
</cp:coreProperties>
</file>