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7" r:id="rId2"/>
    <p:sldId id="336" r:id="rId3"/>
    <p:sldId id="326" r:id="rId4"/>
    <p:sldId id="286" r:id="rId5"/>
    <p:sldId id="339" r:id="rId6"/>
    <p:sldId id="340" r:id="rId7"/>
    <p:sldId id="287" r:id="rId8"/>
    <p:sldId id="341" r:id="rId9"/>
    <p:sldId id="285" r:id="rId10"/>
    <p:sldId id="288" r:id="rId11"/>
    <p:sldId id="343" r:id="rId12"/>
    <p:sldId id="328" r:id="rId13"/>
    <p:sldId id="344" r:id="rId14"/>
    <p:sldId id="345" r:id="rId15"/>
    <p:sldId id="346" r:id="rId16"/>
    <p:sldId id="347" r:id="rId17"/>
    <p:sldId id="291" r:id="rId18"/>
    <p:sldId id="349" r:id="rId19"/>
    <p:sldId id="350" r:id="rId20"/>
    <p:sldId id="352" r:id="rId21"/>
    <p:sldId id="353" r:id="rId22"/>
    <p:sldId id="348" r:id="rId23"/>
    <p:sldId id="292" r:id="rId24"/>
    <p:sldId id="305" r:id="rId25"/>
    <p:sldId id="306" r:id="rId26"/>
    <p:sldId id="354" r:id="rId27"/>
    <p:sldId id="355" r:id="rId28"/>
    <p:sldId id="289" r:id="rId29"/>
    <p:sldId id="356" r:id="rId30"/>
    <p:sldId id="357" r:id="rId31"/>
    <p:sldId id="358" r:id="rId32"/>
    <p:sldId id="303" r:id="rId33"/>
    <p:sldId id="359" r:id="rId34"/>
    <p:sldId id="362" r:id="rId35"/>
    <p:sldId id="363" r:id="rId36"/>
    <p:sldId id="361" r:id="rId37"/>
    <p:sldId id="364" r:id="rId38"/>
    <p:sldId id="360" r:id="rId39"/>
    <p:sldId id="320" r:id="rId40"/>
    <p:sldId id="366" r:id="rId41"/>
    <p:sldId id="367" r:id="rId42"/>
    <p:sldId id="368" r:id="rId43"/>
    <p:sldId id="267" r:id="rId4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1E1"/>
    <a:srgbClr val="FFE18B"/>
    <a:srgbClr val="00AD9C"/>
    <a:srgbClr val="E65C7E"/>
    <a:srgbClr val="FFE8A7"/>
    <a:srgbClr val="FFA288"/>
    <a:srgbClr val="FF99CC"/>
    <a:srgbClr val="DCCBB2"/>
    <a:srgbClr val="97FFD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9B587234-097A-49B5-A35C-3DB09D4E8EFF}" type="slidenum">
              <a:rPr lang="en-US" smtClean="0"/>
              <a:t>33</a:t>
            </a:fld>
            <a:endParaRPr lang="en-US"/>
          </a:p>
        </p:txBody>
      </p:sp>
    </p:spTree>
    <p:extLst>
      <p:ext uri="{BB962C8B-B14F-4D97-AF65-F5344CB8AC3E}">
        <p14:creationId xmlns:p14="http://schemas.microsoft.com/office/powerpoint/2010/main" val="29297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9B587234-097A-49B5-A35C-3DB09D4E8EFF}" type="slidenum">
              <a:rPr lang="en-US" smtClean="0"/>
              <a:t>34</a:t>
            </a:fld>
            <a:endParaRPr lang="en-US"/>
          </a:p>
        </p:txBody>
      </p:sp>
    </p:spTree>
    <p:extLst>
      <p:ext uri="{BB962C8B-B14F-4D97-AF65-F5344CB8AC3E}">
        <p14:creationId xmlns:p14="http://schemas.microsoft.com/office/powerpoint/2010/main" val="67046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9B587234-097A-49B5-A35C-3DB09D4E8EFF}" type="slidenum">
              <a:rPr lang="en-US" smtClean="0"/>
              <a:t>35</a:t>
            </a:fld>
            <a:endParaRPr lang="en-US"/>
          </a:p>
        </p:txBody>
      </p:sp>
    </p:spTree>
    <p:extLst>
      <p:ext uri="{BB962C8B-B14F-4D97-AF65-F5344CB8AC3E}">
        <p14:creationId xmlns:p14="http://schemas.microsoft.com/office/powerpoint/2010/main" val="159424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9B587234-097A-49B5-A35C-3DB09D4E8EFF}" type="slidenum">
              <a:rPr lang="en-US" smtClean="0"/>
              <a:t>36</a:t>
            </a:fld>
            <a:endParaRPr lang="en-US"/>
          </a:p>
        </p:txBody>
      </p:sp>
    </p:spTree>
    <p:extLst>
      <p:ext uri="{BB962C8B-B14F-4D97-AF65-F5344CB8AC3E}">
        <p14:creationId xmlns:p14="http://schemas.microsoft.com/office/powerpoint/2010/main" val="23508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9B587234-097A-49B5-A35C-3DB09D4E8EFF}" type="slidenum">
              <a:rPr lang="en-US" smtClean="0"/>
              <a:t>37</a:t>
            </a:fld>
            <a:endParaRPr lang="en-US"/>
          </a:p>
        </p:txBody>
      </p:sp>
    </p:spTree>
    <p:extLst>
      <p:ext uri="{BB962C8B-B14F-4D97-AF65-F5344CB8AC3E}">
        <p14:creationId xmlns:p14="http://schemas.microsoft.com/office/powerpoint/2010/main" val="178399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9B587234-097A-49B5-A35C-3DB09D4E8EFF}" type="slidenum">
              <a:rPr lang="en-US" smtClean="0"/>
              <a:t>38</a:t>
            </a:fld>
            <a:endParaRPr lang="en-US"/>
          </a:p>
        </p:txBody>
      </p:sp>
    </p:spTree>
    <p:extLst>
      <p:ext uri="{BB962C8B-B14F-4D97-AF65-F5344CB8AC3E}">
        <p14:creationId xmlns:p14="http://schemas.microsoft.com/office/powerpoint/2010/main" val="226996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35.jpeg"/><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3.png"/><Relationship Id="rId18" Type="http://schemas.openxmlformats.org/officeDocument/2006/relationships/image" Target="../media/image76.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75.png"/><Relationship Id="rId2" Type="http://schemas.openxmlformats.org/officeDocument/2006/relationships/image" Target="../media/image35.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4.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74.svg"/></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7.jp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48.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74.svg"/><Relationship Id="rId2" Type="http://schemas.openxmlformats.org/officeDocument/2006/relationships/image" Target="../media/image35.jpe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73.png"/><Relationship Id="rId5" Type="http://schemas.openxmlformats.org/officeDocument/2006/relationships/image" Target="../media/image86.png"/><Relationship Id="rId15" Type="http://schemas.openxmlformats.org/officeDocument/2006/relationships/image" Target="../media/image75.png"/><Relationship Id="rId10" Type="http://schemas.openxmlformats.org/officeDocument/2006/relationships/image" Target="../media/image45.svg"/><Relationship Id="rId4" Type="http://schemas.openxmlformats.org/officeDocument/2006/relationships/image" Target="../media/image85.svg"/><Relationship Id="rId9" Type="http://schemas.openxmlformats.org/officeDocument/2006/relationships/image" Target="../media/image44.pn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dirty="0"/>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538837" y="3314700"/>
            <a:ext cx="6276151" cy="1046440"/>
          </a:xfrm>
          <a:prstGeom prst="rect">
            <a:avLst/>
          </a:prstGeom>
          <a:noFill/>
        </p:spPr>
        <p:txBody>
          <a:bodyPr wrap="square" rtlCol="0">
            <a:spAutoFit/>
          </a:bodyPr>
          <a:lstStyle/>
          <a:p>
            <a:pPr algn="ctr"/>
            <a:r>
              <a:rPr lang="en-US" sz="6200" b="1" dirty="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sp>
        <p:nvSpPr>
          <p:cNvPr id="49" name="Freeform 3"/>
          <p:cNvSpPr/>
          <p:nvPr/>
        </p:nvSpPr>
        <p:spPr>
          <a:xfrm>
            <a:off x="6814988" y="990598"/>
            <a:ext cx="10444837" cy="8305801"/>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txBody>
          <a:bodyPr/>
          <a:lstStyle/>
          <a:p>
            <a:endParaRPr lang="en-US" dirty="0"/>
          </a:p>
        </p:txBody>
      </p:sp>
      <p:pic>
        <p:nvPicPr>
          <p:cNvPr id="50" name="Picture 19"/>
          <p:cNvPicPr>
            <a:picLocks noChangeAspect="1"/>
          </p:cNvPicPr>
          <p:nvPr/>
        </p:nvPicPr>
        <p:blipFill>
          <a:blip r:embed="rId2"/>
          <a:srcRect/>
          <a:stretch>
            <a:fillRect/>
          </a:stretch>
        </p:blipFill>
        <p:spPr>
          <a:xfrm>
            <a:off x="762000" y="5753100"/>
            <a:ext cx="6137344" cy="4618351"/>
          </a:xfrm>
          <a:prstGeom prst="rect">
            <a:avLst/>
          </a:prstGeom>
        </p:spPr>
      </p:pic>
      <p:sp>
        <p:nvSpPr>
          <p:cNvPr id="2" name="Rectangle 1"/>
          <p:cNvSpPr/>
          <p:nvPr/>
        </p:nvSpPr>
        <p:spPr>
          <a:xfrm>
            <a:off x="7122506" y="1491377"/>
            <a:ext cx="9829800" cy="2482667"/>
          </a:xfrm>
          <a:prstGeom prst="rect">
            <a:avLst/>
          </a:prstGeom>
        </p:spPr>
        <p:txBody>
          <a:bodyPr wrap="square">
            <a:spAutoFit/>
          </a:bodyPr>
          <a:lstStyle/>
          <a:p>
            <a:pPr algn="just">
              <a:lnSpc>
                <a:spcPct val="150000"/>
              </a:lnSpc>
              <a:spcAft>
                <a:spcPts val="0"/>
              </a:spcAft>
            </a:pPr>
            <a:r>
              <a:rPr lang="fr-FR" sz="3600" dirty="0">
                <a:latin typeface="Arial" panose="020B0604020202020204" pitchFamily="34" charset="0"/>
                <a:ea typeface="Calibri" panose="020F0502020204030204" pitchFamily="34" charset="0"/>
                <a:cs typeface="Arial" panose="020B0604020202020204" pitchFamily="34" charset="0"/>
              </a:rPr>
              <a:t>Khi </a:t>
            </a:r>
            <a:r>
              <a:rPr lang="fr-FR" sz="3600" dirty="0" err="1">
                <a:latin typeface="Arial" panose="020B0604020202020204" pitchFamily="34" charset="0"/>
                <a:ea typeface="Calibri" panose="020F0502020204030204" pitchFamily="34" charset="0"/>
                <a:cs typeface="Arial" panose="020B0604020202020204" pitchFamily="34" charset="0"/>
              </a:rPr>
              <a:t>đốt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cháy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một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chảy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lỏng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một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bị</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cháy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Cây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ngắn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dần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Vậy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nào</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đã</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bị</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biến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đổi</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thành</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chất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mới</a:t>
            </a:r>
            <a:r>
              <a:rPr lang="fr-FR"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IMG_256"/>
          <p:cNvPicPr/>
          <p:nvPr/>
        </p:nvPicPr>
        <p:blipFill>
          <a:blip r:embed="rId3"/>
          <a:srcRect t="6046" r="30267" b="33994"/>
          <a:stretch>
            <a:fillRect/>
          </a:stretch>
        </p:blipFill>
        <p:spPr>
          <a:xfrm>
            <a:off x="8775645" y="4533900"/>
            <a:ext cx="6523522" cy="411035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61115" y="-25810"/>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7" name="Rectangle 16"/>
          <p:cNvSpPr/>
          <p:nvPr/>
        </p:nvSpPr>
        <p:spPr>
          <a:xfrm>
            <a:off x="609600" y="2781300"/>
            <a:ext cx="16052238" cy="2482667"/>
          </a:xfrm>
          <a:prstGeom prst="rect">
            <a:avLst/>
          </a:prstGeom>
        </p:spPr>
        <p:txBody>
          <a:bodyPr wrap="square">
            <a:spAutoFit/>
          </a:bodyPr>
          <a:lstStyle/>
          <a:p>
            <a:pPr algn="just">
              <a:lnSpc>
                <a:spcPct val="150000"/>
              </a:lnSpc>
            </a:pPr>
            <a:r>
              <a:rPr lang="fr-FR" sz="3600" i="1" dirty="0" err="1">
                <a:solidFill>
                  <a:srgbClr val="FF0000"/>
                </a:solidFill>
                <a:latin typeface="Arial" panose="020B0604020202020204" pitchFamily="34" charset="0"/>
                <a:cs typeface="Arial" panose="020B0604020202020204" pitchFamily="34" charset="0"/>
              </a:rPr>
              <a:t>Phản</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ứng</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hóa</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học</a:t>
            </a:r>
            <a:r>
              <a:rPr lang="fr-FR" sz="3600" i="1" dirty="0">
                <a:solidFill>
                  <a:srgbClr val="FF0000"/>
                </a:solidFill>
                <a:latin typeface="Arial" panose="020B0604020202020204" pitchFamily="34" charset="0"/>
                <a:cs typeface="Arial" panose="020B0604020202020204" pitchFamily="34" charset="0"/>
              </a:rPr>
              <a:t> là </a:t>
            </a:r>
            <a:r>
              <a:rPr lang="fr-FR" sz="3600" i="1" dirty="0" err="1">
                <a:solidFill>
                  <a:srgbClr val="FF0000"/>
                </a:solidFill>
                <a:latin typeface="Arial" panose="020B0604020202020204" pitchFamily="34" charset="0"/>
                <a:cs typeface="Arial" panose="020B0604020202020204" pitchFamily="34" charset="0"/>
              </a:rPr>
              <a:t>quá</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trình</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biến</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đổi</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từ</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chất</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này</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thành</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chất</a:t>
            </a:r>
            <a:r>
              <a:rPr lang="fr-FR" sz="3600" i="1" dirty="0">
                <a:solidFill>
                  <a:srgbClr val="FF0000"/>
                </a:solidFill>
                <a:latin typeface="Arial" panose="020B0604020202020204" pitchFamily="34" charset="0"/>
                <a:cs typeface="Arial" panose="020B0604020202020204" pitchFamily="34" charset="0"/>
              </a:rPr>
              <a:t> </a:t>
            </a:r>
            <a:r>
              <a:rPr lang="fr-FR" sz="3600" i="1" dirty="0" err="1">
                <a:solidFill>
                  <a:srgbClr val="FF0000"/>
                </a:solidFill>
                <a:latin typeface="Arial" panose="020B0604020202020204" pitchFamily="34" charset="0"/>
                <a:cs typeface="Arial" panose="020B0604020202020204" pitchFamily="34" charset="0"/>
              </a:rPr>
              <a:t>khác</a:t>
            </a:r>
            <a:r>
              <a:rPr lang="fr-FR" sz="3600" i="1" dirty="0">
                <a:solidFill>
                  <a:srgbClr val="FF0000"/>
                </a:solidFill>
                <a:latin typeface="Arial" panose="020B0604020202020204" pitchFamily="34" charset="0"/>
                <a:cs typeface="Arial" panose="020B0604020202020204" pitchFamily="34" charset="0"/>
              </a:rPr>
              <a:t>.</a:t>
            </a:r>
            <a:endParaRPr lang="en-US" sz="3600" i="1" dirty="0">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dirty="0" err="1">
                <a:latin typeface="Arial" panose="020B0604020202020204" pitchFamily="34" charset="0"/>
                <a:cs typeface="Arial" panose="020B0604020202020204" pitchFamily="34" charset="0"/>
              </a:rPr>
              <a:t>Chất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 / </a:t>
            </a:r>
            <a:r>
              <a:rPr lang="fr-FR" sz="3600" dirty="0" err="1">
                <a:latin typeface="Arial" panose="020B0604020202020204" pitchFamily="34" charset="0"/>
                <a:cs typeface="Arial" panose="020B0604020202020204" pitchFamily="34" charset="0"/>
              </a:rPr>
              <a:t>chất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tham</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gia</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chất</a:t>
            </a:r>
            <a:r>
              <a:rPr lang="fr-FR" sz="3600" dirty="0">
                <a:latin typeface="Arial" panose="020B0604020202020204" pitchFamily="34" charset="0"/>
                <a:cs typeface="Arial" panose="020B0604020202020204" pitchFamily="34" charset="0"/>
              </a:rPr>
              <a:t> ban </a:t>
            </a:r>
            <a:r>
              <a:rPr lang="fr-FR" sz="3600" dirty="0" err="1">
                <a:latin typeface="Arial" panose="020B0604020202020204" pitchFamily="34" charset="0"/>
                <a:cs typeface="Arial" panose="020B0604020202020204" pitchFamily="34" charset="0"/>
              </a:rPr>
              <a:t>đầu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bị</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biến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đổi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trong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dirty="0" err="1">
                <a:latin typeface="Arial" panose="020B0604020202020204" pitchFamily="34" charset="0"/>
                <a:cs typeface="Arial" panose="020B0604020202020204" pitchFamily="34" charset="0"/>
              </a:rPr>
              <a:t>Chất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phẩm</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chất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được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sinh</a:t>
            </a:r>
            <a:r>
              <a:rPr lang="fr-FR" sz="3600" dirty="0">
                <a:latin typeface="Arial" panose="020B0604020202020204" pitchFamily="34" charset="0"/>
                <a:cs typeface="Arial" panose="020B0604020202020204" pitchFamily="34" charset="0"/>
              </a:rPr>
              <a:t> ra.</a:t>
            </a:r>
            <a:endParaRPr lang="en-US" sz="3600" dirty="0">
              <a:latin typeface="Arial" panose="020B0604020202020204" pitchFamily="34" charset="0"/>
              <a:cs typeface="Arial" panose="020B0604020202020204" pitchFamily="34" charset="0"/>
            </a:endParaRPr>
          </a:p>
        </p:txBody>
      </p:sp>
      <p:sp>
        <p:nvSpPr>
          <p:cNvPr id="21" name="Rounded Rectangle 20"/>
          <p:cNvSpPr/>
          <p:nvPr/>
        </p:nvSpPr>
        <p:spPr>
          <a:xfrm>
            <a:off x="181897" y="1502410"/>
            <a:ext cx="5842785" cy="1447800"/>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fr-FR" sz="5800" b="1" dirty="0">
                <a:solidFill>
                  <a:schemeClr val="tx2"/>
                </a:solidFill>
                <a:latin typeface="Arial" panose="020B0604020202020204" pitchFamily="34" charset="0"/>
                <a:cs typeface="Arial" panose="020B0604020202020204" pitchFamily="34" charset="0"/>
              </a:rPr>
              <a:t>1. </a:t>
            </a:r>
            <a:r>
              <a:rPr lang="fr-FR" sz="5800" b="1" dirty="0" err="1">
                <a:solidFill>
                  <a:schemeClr val="tx2"/>
                </a:solidFill>
                <a:latin typeface="Arial" panose="020B0604020202020204" pitchFamily="34" charset="0"/>
                <a:cs typeface="Arial" panose="020B0604020202020204" pitchFamily="34" charset="0"/>
              </a:rPr>
              <a:t>Khái</a:t>
            </a:r>
            <a:r>
              <a:rPr lang="fr-FR" sz="5800" b="1" dirty="0">
                <a:solidFill>
                  <a:schemeClr val="tx2"/>
                </a:solidFill>
                <a:latin typeface="Arial" panose="020B0604020202020204" pitchFamily="34" charset="0"/>
                <a:cs typeface="Arial" panose="020B0604020202020204" pitchFamily="34" charset="0"/>
              </a:rPr>
              <a:t> </a:t>
            </a:r>
            <a:r>
              <a:rPr lang="fr-FR" sz="5800" b="1" dirty="0" err="1">
                <a:solidFill>
                  <a:schemeClr val="tx2"/>
                </a:solidFill>
                <a:latin typeface="Arial" panose="020B0604020202020204" pitchFamily="34" charset="0"/>
                <a:cs typeface="Arial" panose="020B0604020202020204" pitchFamily="34" charset="0"/>
              </a:rPr>
              <a:t>niệm</a:t>
            </a:r>
            <a:endParaRPr lang="en-US" sz="5800" b="1" dirty="0">
              <a:solidFill>
                <a:schemeClr val="tx2"/>
              </a:solidFill>
              <a:latin typeface="Arial" panose="020B0604020202020204" pitchFamily="34" charset="0"/>
              <a:cs typeface="Arial" panose="020B0604020202020204" pitchFamily="34" charset="0"/>
            </a:endParaRPr>
          </a:p>
        </p:txBody>
      </p:sp>
      <p:pic>
        <p:nvPicPr>
          <p:cNvPr id="11" name="Picture 15"/>
          <p:cNvPicPr>
            <a:picLocks noChangeAspect="1"/>
          </p:cNvPicPr>
          <p:nvPr/>
        </p:nvPicPr>
        <p:blipFill>
          <a:blip r:embed="rId2"/>
          <a:srcRect/>
          <a:stretch>
            <a:fillRect/>
          </a:stretch>
        </p:blipFill>
        <p:spPr>
          <a:xfrm rot="21268614">
            <a:off x="16484771" y="188735"/>
            <a:ext cx="1558593" cy="1991811"/>
          </a:xfrm>
          <a:prstGeom prst="rect">
            <a:avLst/>
          </a:prstGeom>
        </p:spPr>
      </p:pic>
      <p:sp>
        <p:nvSpPr>
          <p:cNvPr id="39" name="TextBox 38">
            <a:extLst>
              <a:ext uri="{FF2B5EF4-FFF2-40B4-BE49-F238E27FC236}">
                <a16:creationId xmlns:a16="http://schemas.microsoft.com/office/drawing/2014/main" id="{997DC516-ED6E-49D9-702D-658F0B32E7A9}"/>
              </a:ext>
            </a:extLst>
          </p:cNvPr>
          <p:cNvSpPr txBox="1"/>
          <p:nvPr/>
        </p:nvSpPr>
        <p:spPr>
          <a:xfrm>
            <a:off x="-1143000" y="0"/>
            <a:ext cx="11742137" cy="1508555"/>
          </a:xfrm>
          <a:prstGeom prst="rect">
            <a:avLst/>
          </a:prstGeom>
          <a:noFill/>
        </p:spPr>
        <p:txBody>
          <a:bodyPr wrap="square" anchor="ctr">
            <a:spAutoFit/>
          </a:bodyPr>
          <a:lstStyle/>
          <a:p>
            <a:pPr lvl="0" algn="ctr">
              <a:lnSpc>
                <a:spcPct val="150000"/>
              </a:lnSpc>
            </a:pPr>
            <a:r>
              <a:rPr lang="en-US" sz="7000" b="1" dirty="0">
                <a:latin typeface="Arial" panose="020B0604020202020204" pitchFamily="34" charset="0"/>
                <a:ea typeface="Arial" panose="020B0604020202020204" pitchFamily="34" charset="0"/>
                <a:cs typeface="Arial" panose="020B0604020202020204" pitchFamily="34" charset="0"/>
              </a:rPr>
              <a:t>II. </a:t>
            </a:r>
            <a:r>
              <a:rPr lang="en-US" sz="7000" b="1" dirty="0" err="1">
                <a:latin typeface="Arial" panose="020B0604020202020204" pitchFamily="34" charset="0"/>
                <a:ea typeface="Arial" panose="020B0604020202020204" pitchFamily="34" charset="0"/>
                <a:cs typeface="Arial" panose="020B0604020202020204" pitchFamily="34" charset="0"/>
              </a:rPr>
              <a:t>Phản</a:t>
            </a:r>
            <a:r>
              <a:rPr lang="en-US" sz="7000" b="1" dirty="0">
                <a:latin typeface="Arial" panose="020B0604020202020204" pitchFamily="34" charset="0"/>
                <a:ea typeface="Arial" panose="020B0604020202020204" pitchFamily="34" charset="0"/>
                <a:cs typeface="Arial" panose="020B0604020202020204" pitchFamily="34" charset="0"/>
              </a:rPr>
              <a:t> </a:t>
            </a:r>
            <a:r>
              <a:rPr lang="en-US" sz="7000" b="1" dirty="0" err="1">
                <a:latin typeface="Arial" panose="020B0604020202020204" pitchFamily="34" charset="0"/>
                <a:ea typeface="Arial" panose="020B0604020202020204" pitchFamily="34" charset="0"/>
                <a:cs typeface="Arial" panose="020B0604020202020204" pitchFamily="34" charset="0"/>
              </a:rPr>
              <a:t>ứng</a:t>
            </a:r>
            <a:r>
              <a:rPr lang="en-US" sz="7000" b="1" dirty="0">
                <a:latin typeface="Arial" panose="020B0604020202020204" pitchFamily="34" charset="0"/>
                <a:ea typeface="Arial" panose="020B0604020202020204" pitchFamily="34" charset="0"/>
                <a:cs typeface="Arial" panose="020B0604020202020204" pitchFamily="34" charset="0"/>
              </a:rPr>
              <a:t> </a:t>
            </a:r>
            <a:r>
              <a:rPr lang="en-US" sz="7000" b="1" dirty="0" err="1">
                <a:latin typeface="Arial" panose="020B0604020202020204" pitchFamily="34" charset="0"/>
                <a:ea typeface="Arial" panose="020B0604020202020204" pitchFamily="34" charset="0"/>
                <a:cs typeface="Arial" panose="020B0604020202020204" pitchFamily="34" charset="0"/>
              </a:rPr>
              <a:t>hoá</a:t>
            </a:r>
            <a:r>
              <a:rPr lang="en-US" sz="7000" b="1" dirty="0">
                <a:latin typeface="Arial" panose="020B0604020202020204" pitchFamily="34" charset="0"/>
                <a:ea typeface="Arial" panose="020B0604020202020204" pitchFamily="34" charset="0"/>
                <a:cs typeface="Arial" panose="020B0604020202020204" pitchFamily="34" charset="0"/>
              </a:rPr>
              <a:t> </a:t>
            </a:r>
            <a:r>
              <a:rPr lang="en-US" sz="7000" b="1" dirty="0" err="1">
                <a:latin typeface="Arial" panose="020B0604020202020204" pitchFamily="34" charset="0"/>
                <a:ea typeface="Arial" panose="020B0604020202020204" pitchFamily="34" charset="0"/>
                <a:cs typeface="Arial" panose="020B0604020202020204" pitchFamily="34" charset="0"/>
              </a:rPr>
              <a:t>học</a:t>
            </a:r>
            <a:endParaRPr lang="vi-VN" sz="7000" b="1" dirty="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22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dissolve">
                                      <p:cBhvr>
                                        <p:cTn id="16" dur="500"/>
                                        <p:tgtEl>
                                          <p:spTgt spid="17">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dissolve">
                                      <p:cBhvr>
                                        <p:cTn id="2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7" name="Rectangle 16"/>
          <p:cNvSpPr/>
          <p:nvPr/>
        </p:nvSpPr>
        <p:spPr>
          <a:xfrm>
            <a:off x="2362198" y="2885480"/>
            <a:ext cx="13563599" cy="251607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Phản ứng hóa học được biểu diễn bằng phương trình dạng chữ:</a:t>
            </a:r>
            <a:endParaRPr lang="en-US" sz="3500">
              <a:latin typeface="Arial" panose="020B0604020202020204" pitchFamily="34" charset="0"/>
              <a:cs typeface="Arial" panose="020B0604020202020204" pitchFamily="34" charset="0"/>
            </a:endParaRPr>
          </a:p>
          <a:p>
            <a:pPr algn="ctr">
              <a:lnSpc>
                <a:spcPct val="150000"/>
              </a:lnSpc>
            </a:pPr>
            <a:r>
              <a:rPr lang="fr-FR" sz="3500" b="1" i="1">
                <a:solidFill>
                  <a:srgbClr val="FF0000"/>
                </a:solidFill>
                <a:latin typeface="Arial" panose="020B0604020202020204" pitchFamily="34" charset="0"/>
                <a:cs typeface="Arial" panose="020B0604020202020204" pitchFamily="34" charset="0"/>
              </a:rPr>
              <a:t>Tên các chất phản ứng → Tên các chất sản phẩm</a:t>
            </a:r>
          </a:p>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Trong quá trình phản ứng:</a:t>
            </a:r>
            <a:endParaRPr lang="en-US" sz="3500">
              <a:latin typeface="Arial" panose="020B0604020202020204" pitchFamily="34" charset="0"/>
              <a:cs typeface="Arial" panose="020B0604020202020204" pitchFamily="34" charset="0"/>
            </a:endParaRPr>
          </a:p>
        </p:txBody>
      </p:sp>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1371600" y="6203866"/>
            <a:ext cx="4671472" cy="3007058"/>
            <a:chOff x="1576256" y="6134100"/>
            <a:chExt cx="4671472" cy="3007058"/>
          </a:xfrm>
        </p:grpSpPr>
        <p:pic>
          <p:nvPicPr>
            <p:cNvPr id="11" name="Picture 5"/>
            <p:cNvPicPr>
              <a:picLocks noChangeAspect="1"/>
            </p:cNvPicPr>
            <p:nvPr/>
          </p:nvPicPr>
          <p:blipFill>
            <a:blip r:embed="rId2"/>
            <a:srcRect/>
            <a:stretch>
              <a:fillRect/>
            </a:stretch>
          </p:blipFill>
          <p:spPr>
            <a:xfrm>
              <a:off x="3135282" y="6134100"/>
              <a:ext cx="1553420" cy="1875547"/>
            </a:xfrm>
            <a:prstGeom prst="rect">
              <a:avLst/>
            </a:prstGeom>
          </p:spPr>
        </p:pic>
        <p:sp>
          <p:nvSpPr>
            <p:cNvPr id="2" name="Rectangle 1"/>
            <p:cNvSpPr/>
            <p:nvPr/>
          </p:nvSpPr>
          <p:spPr>
            <a:xfrm>
              <a:off x="1576256" y="8494827"/>
              <a:ext cx="4671472"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Lượng chất phản ứng</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6195472" y="6080289"/>
            <a:ext cx="2133600" cy="3130635"/>
            <a:chOff x="6043072" y="6080289"/>
            <a:chExt cx="2133600" cy="3130635"/>
          </a:xfrm>
        </p:grpSpPr>
        <p:sp>
          <p:nvSpPr>
            <p:cNvPr id="19" name="Right Arrow 18"/>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6481219" y="6543923"/>
              <a:ext cx="1257303" cy="1569660"/>
            </a:xfrm>
            <a:prstGeom prst="rect">
              <a:avLst/>
            </a:prstGeom>
            <a:noFill/>
          </p:spPr>
          <p:txBody>
            <a:bodyPr wrap="square" rtlCol="0">
              <a:spAutoFit/>
            </a:bodyPr>
            <a:lstStyle/>
            <a:p>
              <a:pPr algn="ctr">
                <a:lnSpc>
                  <a:spcPct val="150000"/>
                </a:lnSpc>
              </a:pPr>
              <a:r>
                <a:rPr lang="en-US" sz="3200">
                  <a:latin typeface="Arial" panose="020B0604020202020204" pitchFamily="34" charset="0"/>
                  <a:cs typeface="Arial" panose="020B0604020202020204" pitchFamily="34" charset="0"/>
                </a:rPr>
                <a:t>Giảm dần</a:t>
              </a:r>
            </a:p>
          </p:txBody>
        </p:sp>
      </p:grpSp>
      <p:grpSp>
        <p:nvGrpSpPr>
          <p:cNvPr id="6" name="Group 5"/>
          <p:cNvGrpSpPr/>
          <p:nvPr/>
        </p:nvGrpSpPr>
        <p:grpSpPr>
          <a:xfrm>
            <a:off x="10439400" y="5981700"/>
            <a:ext cx="3720890" cy="3229223"/>
            <a:chOff x="9763647" y="5981700"/>
            <a:chExt cx="3720890" cy="3229223"/>
          </a:xfrm>
        </p:grpSpPr>
        <p:pic>
          <p:nvPicPr>
            <p:cNvPr id="23" name="Picture 4"/>
            <p:cNvPicPr>
              <a:picLocks noChangeAspect="1"/>
            </p:cNvPicPr>
            <p:nvPr/>
          </p:nvPicPr>
          <p:blipFill>
            <a:blip r:embed="rId3"/>
            <a:srcRect/>
            <a:stretch>
              <a:fillRect/>
            </a:stretch>
          </p:blipFill>
          <p:spPr>
            <a:xfrm>
              <a:off x="10687293" y="5981700"/>
              <a:ext cx="1873599" cy="2142276"/>
            </a:xfrm>
            <a:prstGeom prst="rect">
              <a:avLst/>
            </a:prstGeom>
          </p:spPr>
        </p:pic>
        <p:sp>
          <p:nvSpPr>
            <p:cNvPr id="24" name="Rectangle 23"/>
            <p:cNvSpPr/>
            <p:nvPr/>
          </p:nvSpPr>
          <p:spPr>
            <a:xfrm>
              <a:off x="9763647" y="8564592"/>
              <a:ext cx="372089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Lượng sản phẩm</a:t>
              </a:r>
              <a:endParaRPr lang="en-US" sz="3600">
                <a:latin typeface="Arial" panose="020B0604020202020204" pitchFamily="34" charset="0"/>
                <a:cs typeface="Arial" panose="020B0604020202020204" pitchFamily="34" charset="0"/>
              </a:endParaRPr>
            </a:p>
          </p:txBody>
        </p:sp>
      </p:grpSp>
      <p:grpSp>
        <p:nvGrpSpPr>
          <p:cNvPr id="25" name="Group 24"/>
          <p:cNvGrpSpPr/>
          <p:nvPr/>
        </p:nvGrpSpPr>
        <p:grpSpPr>
          <a:xfrm rot="10800000">
            <a:off x="14401800" y="6080288"/>
            <a:ext cx="2133600" cy="3130635"/>
            <a:chOff x="6043072" y="6080289"/>
            <a:chExt cx="2133600" cy="3130635"/>
          </a:xfrm>
        </p:grpSpPr>
        <p:sp>
          <p:nvSpPr>
            <p:cNvPr id="26" name="Right Arrow 25"/>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p:cNvSpPr txBox="1"/>
            <p:nvPr/>
          </p:nvSpPr>
          <p:spPr>
            <a:xfrm rot="10800000">
              <a:off x="6481219" y="6635165"/>
              <a:ext cx="1257303" cy="1478418"/>
            </a:xfrm>
            <a:prstGeom prst="rect">
              <a:avLst/>
            </a:prstGeom>
            <a:noFill/>
          </p:spPr>
          <p:txBody>
            <a:bodyPr wrap="square" rtlCol="0">
              <a:spAutoFit/>
            </a:bodyPr>
            <a:lstStyle/>
            <a:p>
              <a:pPr algn="ctr">
                <a:lnSpc>
                  <a:spcPct val="150000"/>
                </a:lnSpc>
              </a:pPr>
              <a:r>
                <a:rPr lang="en-US" sz="3200">
                  <a:latin typeface="Arial" panose="020B0604020202020204" pitchFamily="34" charset="0"/>
                  <a:cs typeface="Arial" panose="020B0604020202020204" pitchFamily="34" charset="0"/>
                </a:rPr>
                <a:t>Tăng dần</a:t>
              </a:r>
            </a:p>
          </p:txBody>
        </p:sp>
      </p:grpSp>
      <p:pic>
        <p:nvPicPr>
          <p:cNvPr id="28" name="Picture 15"/>
          <p:cNvPicPr>
            <a:picLocks noChangeAspect="1"/>
          </p:cNvPicPr>
          <p:nvPr/>
        </p:nvPicPr>
        <p:blipFill>
          <a:blip r:embed="rId4"/>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down)">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8" name="Picture 16"/>
          <p:cNvPicPr>
            <a:picLocks noChangeAspect="1"/>
          </p:cNvPicPr>
          <p:nvPr/>
        </p:nvPicPr>
        <p:blipFill rotWithShape="1">
          <a:blip r:embed="rId2"/>
          <a:srcRect l="3037"/>
          <a:stretch/>
        </p:blipFill>
        <p:spPr>
          <a:xfrm>
            <a:off x="538837" y="778788"/>
            <a:ext cx="2554406" cy="2191057"/>
          </a:xfrm>
          <a:prstGeom prst="rect">
            <a:avLst/>
          </a:prstGeom>
        </p:spPr>
      </p:pic>
      <p:sp>
        <p:nvSpPr>
          <p:cNvPr id="2" name="Rectangle 1"/>
          <p:cNvSpPr/>
          <p:nvPr/>
        </p:nvSpPr>
        <p:spPr>
          <a:xfrm>
            <a:off x="4853400" y="1535762"/>
            <a:ext cx="8581196" cy="677108"/>
          </a:xfrm>
          <a:prstGeom prst="rect">
            <a:avLst/>
          </a:prstGeom>
        </p:spPr>
        <p:txBody>
          <a:bodyPr wrap="none">
            <a:spAutoFit/>
          </a:bodyPr>
          <a:lstStyle/>
          <a:p>
            <a:pPr algn="ctr"/>
            <a:r>
              <a:rPr lang="fr-FR" sz="3800">
                <a:latin typeface="Arial" panose="020B0604020202020204" pitchFamily="34" charset="0"/>
                <a:ea typeface="Calibri" panose="020F0502020204030204" pitchFamily="34" charset="0"/>
                <a:cs typeface="Arial" panose="020B0604020202020204" pitchFamily="34" charset="0"/>
              </a:rPr>
              <a:t>Ví dụ: </a:t>
            </a:r>
            <a:r>
              <a:rPr lang="fr-FR" sz="3800" b="1" i="1">
                <a:solidFill>
                  <a:srgbClr val="FF0000"/>
                </a:solidFill>
                <a:latin typeface="Arial" panose="020B0604020202020204" pitchFamily="34" charset="0"/>
                <a:ea typeface="Calibri" panose="020F0502020204030204" pitchFamily="34" charset="0"/>
                <a:cs typeface="Arial" panose="020B0604020202020204" pitchFamily="34" charset="0"/>
              </a:rPr>
              <a:t>Iron + Sulfur → Iron (II) sulfide</a:t>
            </a:r>
            <a:endParaRPr lang="en-US" sz="3800" b="1" i="1">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924047" y="3598188"/>
            <a:ext cx="14439902" cy="5355312"/>
          </a:xfrm>
          <a:prstGeom prst="rect">
            <a:avLst/>
          </a:prstGeom>
        </p:spPr>
        <p:txBody>
          <a:bodyPr wrap="square">
            <a:spAutoFit/>
          </a:bodyPr>
          <a:lstStyle/>
          <a:p>
            <a:pPr algn="just">
              <a:lnSpc>
                <a:spcPct val="150000"/>
              </a:lnSpc>
              <a:spcAft>
                <a:spcPts val="0"/>
              </a:spcAft>
            </a:pPr>
            <a:r>
              <a:rPr lang="fr-FR" sz="3800" b="1">
                <a:latin typeface="Arial" panose="020B0604020202020204" pitchFamily="34" charset="0"/>
                <a:ea typeface="Calibri" panose="020F0502020204030204" pitchFamily="34" charset="0"/>
                <a:cs typeface="Arial" panose="020B0604020202020204" pitchFamily="34" charset="0"/>
              </a:rPr>
              <a:t>Bài tập: </a:t>
            </a:r>
            <a:r>
              <a:rPr lang="fr-FR" sz="3800">
                <a:latin typeface="Arial" panose="020B0604020202020204" pitchFamily="34" charset="0"/>
                <a:ea typeface="Calibri" panose="020F0502020204030204" pitchFamily="34" charset="0"/>
                <a:cs typeface="Arial" panose="020B0604020202020204" pitchFamily="34" charset="0"/>
              </a:rPr>
              <a:t>Than (thành phần chính là carbon) cháy trong không khí tạo thành carbon dioxide. </a:t>
            </a:r>
            <a:endParaRPr lang="en-US" sz="3800">
              <a:latin typeface="Arial" panose="020B0604020202020204" pitchFamily="34" charset="0"/>
              <a:ea typeface="Calibri" panose="020F0502020204030204" pitchFamily="34" charset="0"/>
              <a:cs typeface="Arial" panose="020B0604020202020204" pitchFamily="34" charset="0"/>
            </a:endParaRPr>
          </a:p>
          <a:p>
            <a:pPr marL="742950" lvl="0" indent="-742950" algn="just">
              <a:lnSpc>
                <a:spcPct val="150000"/>
              </a:lnSpc>
              <a:spcAft>
                <a:spcPts val="0"/>
              </a:spcAft>
              <a:buAutoNum type="alphaLcPeriod"/>
            </a:pPr>
            <a:r>
              <a:rPr lang="fr-FR" sz="3800">
                <a:latin typeface="Arial" panose="020B0604020202020204" pitchFamily="34" charset="0"/>
                <a:ea typeface="Calibri" panose="020F0502020204030204" pitchFamily="34" charset="0"/>
                <a:cs typeface="Arial" panose="020B0604020202020204" pitchFamily="34" charset="0"/>
              </a:rPr>
              <a:t>Hãy viết phương trình phản ứng dạng chữ của phản ứng này. Chất nào là chất phản ứng? </a:t>
            </a:r>
            <a:r>
              <a:rPr lang="en-US" sz="3800">
                <a:latin typeface="Arial" panose="020B0604020202020204" pitchFamily="34" charset="0"/>
                <a:ea typeface="Calibri" panose="020F0502020204030204" pitchFamily="34" charset="0"/>
                <a:cs typeface="Arial" panose="020B0604020202020204" pitchFamily="34" charset="0"/>
              </a:rPr>
              <a:t>Chất nào là sản phẩm?</a:t>
            </a:r>
          </a:p>
          <a:p>
            <a:pPr marL="742950" lvl="0" indent="-742950" algn="just">
              <a:lnSpc>
                <a:spcPct val="150000"/>
              </a:lnSpc>
              <a:spcAft>
                <a:spcPts val="0"/>
              </a:spcAft>
              <a:buAutoNum type="alphaLcPeriod"/>
            </a:pPr>
            <a:r>
              <a:rPr lang="en-US" sz="3800">
                <a:latin typeface="Arial" panose="020B0604020202020204" pitchFamily="34" charset="0"/>
                <a:ea typeface="Calibri" panose="020F0502020204030204" pitchFamily="34" charset="0"/>
                <a:cs typeface="Arial" panose="020B0604020202020204" pitchFamily="34" charset="0"/>
              </a:rPr>
              <a:t>Trong quá trình phản ứng, lượng chất nào giảm dần? Lượng chất nào tăng dần?</a:t>
            </a:r>
          </a:p>
        </p:txBody>
      </p:sp>
      <p:pic>
        <p:nvPicPr>
          <p:cNvPr id="14" name="Picture 5"/>
          <p:cNvPicPr>
            <a:picLocks noChangeAspect="1"/>
          </p:cNvPicPr>
          <p:nvPr/>
        </p:nvPicPr>
        <p:blipFill>
          <a:blip r:embed="rId3"/>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428849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5" name="Rectangle 4"/>
          <p:cNvSpPr/>
          <p:nvPr/>
        </p:nvSpPr>
        <p:spPr>
          <a:xfrm>
            <a:off x="1371598" y="1588679"/>
            <a:ext cx="15544800" cy="7109639"/>
          </a:xfrm>
          <a:prstGeom prst="rect">
            <a:avLst/>
          </a:prstGeom>
        </p:spPr>
        <p:txBody>
          <a:bodyPr wrap="square">
            <a:spAutoFit/>
          </a:bodyPr>
          <a:lstStyle/>
          <a:p>
            <a:pPr algn="just">
              <a:lnSpc>
                <a:spcPct val="150000"/>
              </a:lnSpc>
              <a:spcAft>
                <a:spcPts val="0"/>
              </a:spcAft>
            </a:pPr>
            <a:r>
              <a:rPr lang="fr-FR" sz="3800" b="1">
                <a:latin typeface="Arial" panose="020B0604020202020204" pitchFamily="34" charset="0"/>
                <a:ea typeface="Calibri" panose="020F0502020204030204" pitchFamily="34" charset="0"/>
                <a:cs typeface="Arial" panose="020B0604020202020204" pitchFamily="34" charset="0"/>
              </a:rPr>
              <a:t>Lời giải: </a:t>
            </a:r>
          </a:p>
          <a:p>
            <a:pPr marL="742950" indent="-742950" algn="just">
              <a:lnSpc>
                <a:spcPct val="150000"/>
              </a:lnSpc>
              <a:spcAft>
                <a:spcPts val="0"/>
              </a:spcAft>
              <a:buAutoNum type="alphaLcPeriod"/>
            </a:pPr>
            <a:r>
              <a:rPr lang="fr-FR" sz="3800">
                <a:latin typeface="Arial" panose="020B0604020202020204" pitchFamily="34" charset="0"/>
                <a:ea typeface="Calibri" panose="020F0502020204030204" pitchFamily="34" charset="0"/>
                <a:cs typeface="Arial" panose="020B0604020202020204" pitchFamily="34" charset="0"/>
              </a:rPr>
              <a:t>Phương trình phản ứng dạng chữ của than cháy trong không khí tạo thành carbon dioxide:</a:t>
            </a:r>
          </a:p>
          <a:p>
            <a:pPr lvl="0" algn="ctr">
              <a:lnSpc>
                <a:spcPct val="150000"/>
              </a:lnSpc>
            </a:pPr>
            <a:r>
              <a:rPr lang="en-US" sz="3800" b="1" i="1">
                <a:solidFill>
                  <a:srgbClr val="FF0000"/>
                </a:solidFill>
                <a:latin typeface="Arial" panose="020B0604020202020204" pitchFamily="34" charset="0"/>
                <a:cs typeface="Arial" panose="020B0604020202020204" pitchFamily="34" charset="0"/>
              </a:rPr>
              <a:t>Carbon + Oxygen → Carbon dioxide</a:t>
            </a:r>
            <a:endParaRPr lang="en-US" sz="3800" b="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Chất phản ứng: carbon, oxygen</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Sản phẩm: carbon dioxide</a:t>
            </a:r>
            <a:endParaRPr lang="en-US" sz="38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mj-lt"/>
              <a:buAutoNum type="alphaLcPeriod" startAt="2"/>
            </a:pPr>
            <a:r>
              <a:rPr lang="en-US" sz="3800">
                <a:latin typeface="Arial" panose="020B0604020202020204" pitchFamily="34" charset="0"/>
                <a:cs typeface="Arial" panose="020B0604020202020204" pitchFamily="34" charset="0"/>
              </a:rPr>
              <a:t>Trong quá trình phản ứng, lượng carbon và oxygen giảm dần, lượng carbon dioxide tăng dần.</a:t>
            </a:r>
          </a:p>
        </p:txBody>
      </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pic>
        <p:nvPicPr>
          <p:cNvPr id="10" name="Picture 3"/>
          <p:cNvPicPr>
            <a:picLocks noChangeAspect="1"/>
          </p:cNvPicPr>
          <p:nvPr/>
        </p:nvPicPr>
        <p:blipFill>
          <a:blip r:embed="rId3"/>
          <a:srcRect/>
          <a:stretch>
            <a:fillRect/>
          </a:stretch>
        </p:blipFill>
        <p:spPr>
          <a:xfrm>
            <a:off x="-76200" y="-167212"/>
            <a:ext cx="1580261" cy="1752600"/>
          </a:xfrm>
          <a:prstGeom prst="rect">
            <a:avLst/>
          </a:prstGeom>
        </p:spPr>
      </p:pic>
    </p:spTree>
    <p:extLst>
      <p:ext uri="{BB962C8B-B14F-4D97-AF65-F5344CB8AC3E}">
        <p14:creationId xmlns:p14="http://schemas.microsoft.com/office/powerpoint/2010/main" val="63288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1046440"/>
          </a:xfrm>
          <a:prstGeom prst="rect">
            <a:avLst/>
          </a:prstGeom>
          <a:noFill/>
        </p:spPr>
        <p:txBody>
          <a:bodyPr wrap="square" rtlCol="0">
            <a:spAutoFit/>
          </a:bodyPr>
          <a:lstStyle/>
          <a:p>
            <a:pPr algn="ctr"/>
            <a:r>
              <a:rPr lang="en-US" sz="6200" b="1">
                <a:solidFill>
                  <a:schemeClr val="tx2"/>
                </a:solidFill>
                <a:latin typeface="Arial" panose="020B0604020202020204" pitchFamily="34" charset="0"/>
                <a:cs typeface="Arial" panose="020B0604020202020204" pitchFamily="34" charset="0"/>
              </a:rPr>
              <a:t>2. Diễn biến phản ứng hoá học</a:t>
            </a:r>
            <a:endParaRPr lang="en-US" sz="620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52700" y="2707639"/>
            <a:ext cx="13182595" cy="677108"/>
          </a:xfrm>
          <a:prstGeom prst="rect">
            <a:avLst/>
          </a:prstGeom>
        </p:spPr>
        <p:txBody>
          <a:bodyPr wrap="square">
            <a:spAutoFit/>
          </a:bodyPr>
          <a:lstStyle/>
          <a:p>
            <a:pPr algn="ctr"/>
            <a:r>
              <a:rPr lang="en-US" sz="3800" b="1">
                <a:solidFill>
                  <a:schemeClr val="accent2"/>
                </a:solidFill>
                <a:latin typeface="Arial" panose="020B0604020202020204" pitchFamily="34" charset="0"/>
                <a:ea typeface="Calibri" panose="020F0502020204030204" pitchFamily="34" charset="0"/>
                <a:cs typeface="Arial" panose="020B0604020202020204" pitchFamily="34" charset="0"/>
              </a:rPr>
              <a:t>Quan sát hình 2.3, trả lời câu hỏi mục II.2 (SGK tr.13):</a:t>
            </a:r>
            <a:endParaRPr lang="en-US" sz="3800" b="1">
              <a:solidFill>
                <a:schemeClr val="accent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4750903"/>
            <a:ext cx="8001000" cy="3700677"/>
          </a:xfrm>
          <a:prstGeom prst="rect">
            <a:avLst/>
          </a:prstGeom>
          <a:ln w="28575">
            <a:solidFill>
              <a:schemeClr val="tx1"/>
            </a:solidFill>
          </a:ln>
          <a:effectLst>
            <a:outerShdw blurRad="50800" dist="38100" dir="2700000" algn="tl" rotWithShape="0">
              <a:prstClr val="black">
                <a:alpha val="40000"/>
              </a:prstClr>
            </a:outerShdw>
          </a:effectLst>
        </p:spPr>
      </p:pic>
      <p:sp>
        <p:nvSpPr>
          <p:cNvPr id="3" name="Rectangle 2"/>
          <p:cNvSpPr/>
          <p:nvPr/>
        </p:nvSpPr>
        <p:spPr>
          <a:xfrm>
            <a:off x="9331780" y="4477582"/>
            <a:ext cx="8001000" cy="4247317"/>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Trước và sau phản ứng, những nguyên tử nào liên kết với nhau?</a:t>
            </a:r>
          </a:p>
          <a:p>
            <a:pPr marL="571500" lvl="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Trong quá trình phản ứng, số nguyên tử H và số nguyên tử O có thay đổi không?</a:t>
            </a:r>
          </a:p>
        </p:txBody>
      </p:sp>
    </p:spTree>
    <p:extLst>
      <p:ext uri="{BB962C8B-B14F-4D97-AF65-F5344CB8AC3E}">
        <p14:creationId xmlns:p14="http://schemas.microsoft.com/office/powerpoint/2010/main" val="251888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500"/>
                                        <p:tgtEl>
                                          <p:spTgt spid="2"/>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pic>
        <p:nvPicPr>
          <p:cNvPr id="2" name="Picture 1"/>
          <p:cNvPicPr>
            <a:picLocks noChangeAspect="1"/>
          </p:cNvPicPr>
          <p:nvPr/>
        </p:nvPicPr>
        <p:blipFill rotWithShape="1">
          <a:blip r:embed="rId3"/>
          <a:srcRect l="8571" r="8573" b="13205"/>
          <a:stretch/>
        </p:blipFill>
        <p:spPr>
          <a:xfrm>
            <a:off x="5829298" y="1104900"/>
            <a:ext cx="6629400" cy="3211997"/>
          </a:xfrm>
          <a:prstGeom prst="rect">
            <a:avLst/>
          </a:prstGeom>
          <a:ln w="28575">
            <a:solidFill>
              <a:schemeClr val="tx1"/>
            </a:solidFill>
          </a:ln>
          <a:effectLst>
            <a:outerShdw blurRad="50800" dist="38100" dir="2700000" algn="tl" rotWithShape="0">
              <a:prstClr val="black">
                <a:alpha val="40000"/>
              </a:prstClr>
            </a:outerShdw>
          </a:effectLst>
        </p:spPr>
      </p:pic>
      <p:sp>
        <p:nvSpPr>
          <p:cNvPr id="9" name="Rounded Rectangle 8"/>
          <p:cNvSpPr/>
          <p:nvPr/>
        </p:nvSpPr>
        <p:spPr>
          <a:xfrm>
            <a:off x="838200" y="5503581"/>
            <a:ext cx="5666884"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Trước phản ứng: nguyên tử H liên kết với nguyên tử H, 2 nguyên tử O liên kết với nhau. </a:t>
            </a:r>
          </a:p>
        </p:txBody>
      </p:sp>
      <p:sp>
        <p:nvSpPr>
          <p:cNvPr id="10" name="Rounded Rectangle 9"/>
          <p:cNvSpPr/>
          <p:nvPr/>
        </p:nvSpPr>
        <p:spPr>
          <a:xfrm>
            <a:off x="6874315" y="5503579"/>
            <a:ext cx="5219701"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Sau phản ứng: nguyên tử H liên kết với nguyên tử O.</a:t>
            </a:r>
          </a:p>
        </p:txBody>
      </p:sp>
      <p:sp>
        <p:nvSpPr>
          <p:cNvPr id="12" name="Rounded Rectangle 11"/>
          <p:cNvSpPr/>
          <p:nvPr/>
        </p:nvSpPr>
        <p:spPr>
          <a:xfrm>
            <a:off x="12458698" y="5503579"/>
            <a:ext cx="4991102" cy="3754719"/>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Trong quá trình phản ứng: số nguyên tử H và O không thay đổi.</a:t>
            </a:r>
          </a:p>
        </p:txBody>
      </p:sp>
      <p:cxnSp>
        <p:nvCxnSpPr>
          <p:cNvPr id="5" name="Elbow Connector 4"/>
          <p:cNvCxnSpPr>
            <a:stCxn id="2" idx="1"/>
            <a:endCxn id="9" idx="0"/>
          </p:cNvCxnSpPr>
          <p:nvPr/>
        </p:nvCxnSpPr>
        <p:spPr>
          <a:xfrm rot="10800000" flipV="1">
            <a:off x="3671642" y="2710899"/>
            <a:ext cx="2157656" cy="279268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2" idx="3"/>
            <a:endCxn id="12" idx="0"/>
          </p:cNvCxnSpPr>
          <p:nvPr/>
        </p:nvCxnSpPr>
        <p:spPr>
          <a:xfrm>
            <a:off x="12458698" y="2710899"/>
            <a:ext cx="2495551" cy="279268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a:endCxn id="10" idx="1"/>
          </p:cNvCxnSpPr>
          <p:nvPr/>
        </p:nvCxnSpPr>
        <p:spPr>
          <a:xfrm flipV="1">
            <a:off x="6505084" y="7380939"/>
            <a:ext cx="369231"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3"/>
            <a:endCxn id="12" idx="1"/>
          </p:cNvCxnSpPr>
          <p:nvPr/>
        </p:nvCxnSpPr>
        <p:spPr>
          <a:xfrm>
            <a:off x="12094016" y="738093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67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9" name="Group 8"/>
          <p:cNvGrpSpPr/>
          <p:nvPr/>
        </p:nvGrpSpPr>
        <p:grpSpPr>
          <a:xfrm>
            <a:off x="1066800" y="1333500"/>
            <a:ext cx="8416709" cy="4398200"/>
            <a:chOff x="9766905" y="3179111"/>
            <a:chExt cx="12140215" cy="3187596"/>
          </a:xfrm>
          <a:solidFill>
            <a:schemeClr val="accent1"/>
          </a:solidFill>
        </p:grpSpPr>
        <p:sp>
          <p:nvSpPr>
            <p:cNvPr id="10" name="Rounded Rectangular Callout 9"/>
            <p:cNvSpPr/>
            <p:nvPr/>
          </p:nvSpPr>
          <p:spPr>
            <a:xfrm>
              <a:off x="9766905" y="3179111"/>
              <a:ext cx="12140215" cy="2677154"/>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Thông qua việc tìm hiểu diễn biến phản ứng hóa học của hydrogen + oxygen, em hãy rút ra kết luận về bản chất của phản ứng hóa học?</a:t>
              </a:r>
              <a:endParaRPr lang="en-US" sz="3500" b="1"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rot="11823977">
              <a:off x="15291846" y="5741958"/>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2"/>
          <p:cNvPicPr>
            <a:picLocks noChangeAspect="1"/>
          </p:cNvPicPr>
          <p:nvPr/>
        </p:nvPicPr>
        <p:blipFill>
          <a:blip r:embed="rId3"/>
          <a:srcRect/>
          <a:stretch>
            <a:fillRect/>
          </a:stretch>
        </p:blipFill>
        <p:spPr>
          <a:xfrm>
            <a:off x="1219200" y="5753100"/>
            <a:ext cx="5413590" cy="4166208"/>
          </a:xfrm>
          <a:prstGeom prst="rect">
            <a:avLst/>
          </a:prstGeom>
        </p:spPr>
      </p:pic>
      <p:sp>
        <p:nvSpPr>
          <p:cNvPr id="4" name="Rectangle 3"/>
          <p:cNvSpPr/>
          <p:nvPr/>
        </p:nvSpPr>
        <p:spPr>
          <a:xfrm>
            <a:off x="7618975" y="5701772"/>
            <a:ext cx="9144000" cy="3416320"/>
          </a:xfrm>
          <a:prstGeom prst="rect">
            <a:avLst/>
          </a:prstGeom>
        </p:spPr>
        <p:txBody>
          <a:bodyPr anchor="ctr">
            <a:spAutoFit/>
          </a:bodyPr>
          <a:lstStyle/>
          <a:p>
            <a:pPr algn="just">
              <a:lnSpc>
                <a:spcPct val="150000"/>
              </a:lnSpc>
              <a:spcAft>
                <a:spcPts val="0"/>
              </a:spcAft>
            </a:pP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Kết luận: </a:t>
            </a:r>
            <a:r>
              <a:rPr lang="en-US" sz="3600" i="1">
                <a:latin typeface="Arial" panose="020B0604020202020204" pitchFamily="34" charset="0"/>
                <a:ea typeface="Calibri" panose="020F0502020204030204" pitchFamily="34" charset="0"/>
                <a:cs typeface="Arial" panose="020B0604020202020204" pitchFamily="34" charset="0"/>
              </a:rPr>
              <a:t>Trong phản ứng hóa học, liên kết giữa các nguyên tử thay đổi, làm cho phân tử này biến đổi thành phân tử khác. Kết quả là chất này biến đổi thành chất khác.</a:t>
            </a:r>
          </a:p>
        </p:txBody>
      </p:sp>
    </p:spTree>
    <p:extLst>
      <p:ext uri="{BB962C8B-B14F-4D97-AF65-F5344CB8AC3E}">
        <p14:creationId xmlns:p14="http://schemas.microsoft.com/office/powerpoint/2010/main" val="324935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9" name="Title 1"/>
          <p:cNvSpPr>
            <a:spLocks noGrp="1"/>
          </p:cNvSpPr>
          <p:nvPr>
            <p:ph type="title"/>
          </p:nvPr>
        </p:nvSpPr>
        <p:spPr>
          <a:xfrm>
            <a:off x="5095341" y="2093100"/>
            <a:ext cx="8097314" cy="1145400"/>
          </a:xfrm>
        </p:spPr>
        <p:txBody>
          <a:bodyPr anchor="ctr">
            <a:normAutofit/>
          </a:bodyPr>
          <a:lstStyle/>
          <a:p>
            <a:pPr algn="ctr">
              <a:lnSpc>
                <a:spcPct val="100000"/>
              </a:lnSpc>
            </a:pPr>
            <a:r>
              <a:rPr lang="en-US" sz="5800" b="1">
                <a:solidFill>
                  <a:schemeClr val="accent1">
                    <a:lumMod val="75000"/>
                  </a:schemeClr>
                </a:solidFill>
                <a:latin typeface="Arial" panose="020B0604020202020204" pitchFamily="34" charset="0"/>
                <a:cs typeface="Arial" panose="020B0604020202020204" pitchFamily="34" charset="0"/>
              </a:rPr>
              <a:t>Mở rộng kiến thức</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752314"/>
            <a:ext cx="12401553" cy="360098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Các phản ứng hóa học chỉ xảy ra khi các chất tiếp xúc với nhau.</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Nhiều phản ứng phải có thêm các điều kiện khác như nhiệt độ, áp suất, xúc tác,…</a:t>
            </a: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984885"/>
          </a:xfrm>
          <a:prstGeom prst="rect">
            <a:avLst/>
          </a:prstGeom>
          <a:noFill/>
        </p:spPr>
        <p:txBody>
          <a:bodyPr wrap="square" rtlCol="0">
            <a:spAutoFit/>
          </a:bodyPr>
          <a:lstStyle/>
          <a:p>
            <a:pPr algn="ctr"/>
            <a:r>
              <a:rPr lang="en-US" sz="5800" b="1">
                <a:solidFill>
                  <a:schemeClr val="tx2"/>
                </a:solidFill>
                <a:latin typeface="Arial" panose="020B0604020202020204" pitchFamily="34" charset="0"/>
                <a:cs typeface="Arial" panose="020B0604020202020204" pitchFamily="34" charset="0"/>
              </a:rPr>
              <a:t>3. Hiện tượng kèm theo phản ứng hoá học</a:t>
            </a:r>
            <a:endParaRPr lang="en-US" sz="58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581398" y="4381500"/>
            <a:ext cx="11125200" cy="4752975"/>
          </a:xfrm>
          <a:prstGeom prst="rect">
            <a:avLst/>
          </a:prstGeom>
        </p:spPr>
      </p:pic>
      <p:sp>
        <p:nvSpPr>
          <p:cNvPr id="5" name="Rectangle 4"/>
          <p:cNvSpPr/>
          <p:nvPr/>
        </p:nvSpPr>
        <p:spPr>
          <a:xfrm>
            <a:off x="1600198" y="2334695"/>
            <a:ext cx="15087600" cy="1651671"/>
          </a:xfrm>
          <a:prstGeom prst="rect">
            <a:avLst/>
          </a:prstGeom>
        </p:spPr>
        <p:txBody>
          <a:bodyPr wrap="square">
            <a:spAutoFit/>
          </a:bodyPr>
          <a:lstStyle/>
          <a:p>
            <a:pPr algn="ctr">
              <a:lnSpc>
                <a:spcPct val="150000"/>
              </a:lnSpc>
            </a:pPr>
            <a:r>
              <a:rPr lang="en-US" sz="3600">
                <a:latin typeface="Arial" panose="020B0604020202020204" pitchFamily="34" charset="0"/>
                <a:ea typeface="Calibri" panose="020F0502020204030204" pitchFamily="34" charset="0"/>
                <a:cs typeface="Arial" panose="020B0604020202020204" pitchFamily="34" charset="0"/>
              </a:rPr>
              <a:t>Nghiên cứu thí nghiệm “Dấu hiệu nhận biết có chất mới tạo thành” và cho biết: </a:t>
            </a:r>
            <a:r>
              <a:rPr lang="fr-FR" sz="3600">
                <a:solidFill>
                  <a:srgbClr val="FF0000"/>
                </a:solidFill>
                <a:latin typeface="Arial" panose="020B0604020202020204" pitchFamily="34" charset="0"/>
                <a:cs typeface="Arial" panose="020B0604020202020204" pitchFamily="34" charset="0"/>
              </a:rPr>
              <a:t>Ống nghiệm nào đã xảy ra phản ứng hóa học?</a:t>
            </a:r>
            <a:endParaRPr lang="en-US" sz="3600">
              <a:solidFill>
                <a:srgbClr val="FF0000"/>
              </a:solidFill>
              <a:latin typeface="Arial" panose="020B0604020202020204" pitchFamily="34" charset="0"/>
              <a:cs typeface="Arial" panose="020B0604020202020204" pitchFamily="34" charset="0"/>
            </a:endParaRPr>
          </a:p>
        </p:txBody>
      </p:sp>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pic>
        <p:nvPicPr>
          <p:cNvPr id="14" name="Picture 8"/>
          <p:cNvPicPr>
            <a:picLocks noChangeAspect="1"/>
          </p:cNvPicPr>
          <p:nvPr/>
        </p:nvPicPr>
        <p:blipFill>
          <a:blip r:embed="rId4"/>
          <a:srcRect/>
          <a:stretch>
            <a:fillRect/>
          </a:stretch>
        </p:blipFill>
        <p:spPr>
          <a:xfrm>
            <a:off x="152400" y="6692679"/>
            <a:ext cx="2441190" cy="3621047"/>
          </a:xfrm>
          <a:prstGeom prst="rect">
            <a:avLst/>
          </a:prstGeom>
        </p:spPr>
      </p:pic>
    </p:spTree>
    <p:extLst>
      <p:ext uri="{BB962C8B-B14F-4D97-AF65-F5344CB8AC3E}">
        <p14:creationId xmlns:p14="http://schemas.microsoft.com/office/powerpoint/2010/main" val="148723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2" name="Picture 8"/>
          <p:cNvPicPr>
            <a:picLocks noChangeAspect="1"/>
          </p:cNvPicPr>
          <p:nvPr/>
        </p:nvPicPr>
        <p:blipFill>
          <a:blip r:embed="rId2"/>
          <a:srcRect/>
          <a:stretch>
            <a:fillRect/>
          </a:stretch>
        </p:blipFill>
        <p:spPr>
          <a:xfrm>
            <a:off x="152400" y="6692679"/>
            <a:ext cx="2441190" cy="3621047"/>
          </a:xfrm>
          <a:prstGeom prst="rect">
            <a:avLst/>
          </a:prstGeom>
        </p:spPr>
      </p:pic>
      <p:pic>
        <p:nvPicPr>
          <p:cNvPr id="13" name="Picture 20"/>
          <p:cNvPicPr>
            <a:picLocks noChangeAspect="1"/>
          </p:cNvPicPr>
          <p:nvPr/>
        </p:nvPicPr>
        <p:blipFill>
          <a:blip r:embed="rId3"/>
          <a:srcRect/>
          <a:stretch>
            <a:fillRect/>
          </a:stretch>
        </p:blipFill>
        <p:spPr>
          <a:xfrm>
            <a:off x="16746310" y="-45833"/>
            <a:ext cx="1638528" cy="1907113"/>
          </a:xfrm>
          <a:prstGeom prst="rect">
            <a:avLst/>
          </a:prstGeom>
        </p:spPr>
      </p:pic>
      <p:sp>
        <p:nvSpPr>
          <p:cNvPr id="9" name="Rounded Rectangle 8"/>
          <p:cNvSpPr/>
          <p:nvPr/>
        </p:nvSpPr>
        <p:spPr>
          <a:xfrm>
            <a:off x="1219200" y="1028700"/>
            <a:ext cx="6551842"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Ống nghiệm (1) và (3) xảy ra phản ứng hóa học</a:t>
            </a:r>
            <a:endParaRPr lang="en-US" sz="3600" b="1">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8763000" y="1028700"/>
            <a:ext cx="8372476" cy="3152696"/>
          </a:xfrm>
          <a:prstGeom prst="roundRect">
            <a:avLst/>
          </a:prstGeom>
          <a:solidFill>
            <a:schemeClr val="bg1"/>
          </a:solidFill>
          <a:ln>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Dấu hiệu có chất mới tạo thành: Có bọt khí thoát ra ở ống nghiệm (1) và kết tủa tạo thành ở ống nghiệm (3)</a:t>
            </a:r>
            <a:endParaRPr lang="en-US" sz="3600" b="1">
              <a:solidFill>
                <a:schemeClr val="tx1"/>
              </a:solidFill>
              <a:latin typeface="Arial" panose="020B0604020202020204" pitchFamily="34" charset="0"/>
              <a:cs typeface="Arial" panose="020B0604020202020204" pitchFamily="34" charset="0"/>
            </a:endParaRPr>
          </a:p>
        </p:txBody>
      </p:sp>
      <p:sp>
        <p:nvSpPr>
          <p:cNvPr id="2" name="Right Brace 1"/>
          <p:cNvSpPr/>
          <p:nvPr/>
        </p:nvSpPr>
        <p:spPr>
          <a:xfrm rot="5400000">
            <a:off x="8415338" y="838200"/>
            <a:ext cx="838200" cy="8229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2743198" y="6846744"/>
            <a:ext cx="12801600" cy="258532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Để nhận biết phản ứng hóa học xảy ra có thể dựa vào một trong các dấu hiệu sau: </a:t>
            </a: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sự tạo thành chất khí, chất kết tủa, sự thay đổi màu sắc, sự thay đổi về nhiệt độ của môi trường,…</a:t>
            </a:r>
          </a:p>
        </p:txBody>
      </p:sp>
      <p:sp>
        <p:nvSpPr>
          <p:cNvPr id="6" name="Down Arrow 5"/>
          <p:cNvSpPr/>
          <p:nvPr/>
        </p:nvSpPr>
        <p:spPr>
          <a:xfrm>
            <a:off x="8377238" y="5724604"/>
            <a:ext cx="914400" cy="86053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4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3"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sp>
        <p:nvSpPr>
          <p:cNvPr id="39" name="TextBox 38">
            <a:extLst>
              <a:ext uri="{FF2B5EF4-FFF2-40B4-BE49-F238E27FC236}">
                <a16:creationId xmlns:a16="http://schemas.microsoft.com/office/drawing/2014/main" id="{997DC516-ED6E-49D9-702D-658F0B32E7A9}"/>
              </a:ext>
            </a:extLst>
          </p:cNvPr>
          <p:cNvSpPr txBox="1"/>
          <p:nvPr/>
        </p:nvSpPr>
        <p:spPr>
          <a:xfrm>
            <a:off x="1000355" y="1846889"/>
            <a:ext cx="8650506" cy="820674"/>
          </a:xfrm>
          <a:prstGeom prst="rect">
            <a:avLst/>
          </a:prstGeom>
          <a:noFill/>
        </p:spPr>
        <p:txBody>
          <a:bodyPr wrap="square" anchor="ctr">
            <a:spAutoFit/>
          </a:bodyPr>
          <a:lstStyle/>
          <a:p>
            <a:pPr lvl="0" algn="ctr">
              <a:lnSpc>
                <a:spcPct val="150000"/>
              </a:lnSpc>
            </a:pPr>
            <a:r>
              <a:rPr lang="en-US" sz="3600" b="1" dirty="0">
                <a:latin typeface="Arial" panose="020B0604020202020204" pitchFamily="34" charset="0"/>
                <a:ea typeface="Arial" panose="020B0604020202020204" pitchFamily="34" charset="0"/>
                <a:cs typeface="Arial" panose="020B0604020202020204" pitchFamily="34" charset="0"/>
              </a:rPr>
              <a:t>I. </a:t>
            </a:r>
            <a:r>
              <a:rPr lang="en-US" sz="3600" b="1" dirty="0" err="1">
                <a:latin typeface="Arial" panose="020B0604020202020204" pitchFamily="34" charset="0"/>
                <a:ea typeface="Arial" panose="020B0604020202020204" pitchFamily="34" charset="0"/>
                <a:cs typeface="Arial" panose="020B0604020202020204" pitchFamily="34" charset="0"/>
              </a:rPr>
              <a:t>Biến</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đổi</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vật</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lí</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và</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biến</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đổi</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hoá</a:t>
            </a:r>
            <a:r>
              <a:rPr lang="en-US" sz="3600" b="1" dirty="0">
                <a:latin typeface="Arial" panose="020B0604020202020204" pitchFamily="34" charset="0"/>
                <a:ea typeface="Arial" panose="020B0604020202020204" pitchFamily="34" charset="0"/>
                <a:cs typeface="Arial" panose="020B0604020202020204" pitchFamily="34" charset="0"/>
              </a:rPr>
              <a:t> </a:t>
            </a:r>
            <a:r>
              <a:rPr lang="en-US" sz="3600" b="1" dirty="0" err="1">
                <a:latin typeface="Arial" panose="020B0604020202020204" pitchFamily="34" charset="0"/>
                <a:ea typeface="Arial" panose="020B0604020202020204" pitchFamily="34" charset="0"/>
                <a:cs typeface="Arial" panose="020B0604020202020204" pitchFamily="34" charset="0"/>
              </a:rPr>
              <a:t>học</a:t>
            </a:r>
            <a:endParaRPr lang="vi-VN" sz="3600" b="1" dirty="0">
              <a:ea typeface="Arial" panose="020B0604020202020204" pitchFamily="34" charset="0"/>
              <a:cs typeface="Arial" panose="020B0604020202020204" pitchFamily="34" charset="0"/>
            </a:endParaRPr>
          </a:p>
        </p:txBody>
      </p:sp>
      <p:sp>
        <p:nvSpPr>
          <p:cNvPr id="4" name="TextBox 21">
            <a:extLst>
              <a:ext uri="{FF2B5EF4-FFF2-40B4-BE49-F238E27FC236}">
                <a16:creationId xmlns:a16="http://schemas.microsoft.com/office/drawing/2014/main" id="{9334C2BB-BDC6-3119-DE7E-60CC35949020}"/>
              </a:ext>
            </a:extLst>
          </p:cNvPr>
          <p:cNvSpPr txBox="1"/>
          <p:nvPr/>
        </p:nvSpPr>
        <p:spPr>
          <a:xfrm>
            <a:off x="-1707032" y="859418"/>
            <a:ext cx="13950911" cy="809261"/>
          </a:xfrm>
          <a:prstGeom prst="rect">
            <a:avLst/>
          </a:prstGeom>
        </p:spPr>
        <p:txBody>
          <a:bodyPr wrap="square" lIns="0" tIns="0" rIns="0" bIns="0" rtlCol="0" anchor="ctr">
            <a:spAutoFit/>
          </a:bodyPr>
          <a:lstStyle/>
          <a:p>
            <a:pPr algn="ctr">
              <a:lnSpc>
                <a:spcPct val="150000"/>
              </a:lnSpc>
              <a:spcBef>
                <a:spcPct val="0"/>
              </a:spcBef>
            </a:pPr>
            <a:r>
              <a:rPr lang="en-US" sz="4000" b="1" dirty="0">
                <a:latin typeface="Arial" panose="020B0604020202020204" pitchFamily="34" charset="0"/>
                <a:cs typeface="Arial" panose="020B0604020202020204" pitchFamily="34" charset="0"/>
              </a:rPr>
              <a:t>BÀI 2. PHẢN ỨNG   HOÁ HỌC</a:t>
            </a:r>
          </a:p>
        </p:txBody>
      </p:sp>
      <p:pic>
        <p:nvPicPr>
          <p:cNvPr id="6" name="Picture 5"/>
          <p:cNvPicPr>
            <a:picLocks noChangeAspect="1"/>
          </p:cNvPicPr>
          <p:nvPr/>
        </p:nvPicPr>
        <p:blipFill>
          <a:blip r:embed="rId2"/>
          <a:stretch>
            <a:fillRect/>
          </a:stretch>
        </p:blipFill>
        <p:spPr>
          <a:xfrm>
            <a:off x="1070030" y="5157431"/>
            <a:ext cx="6524625" cy="3857625"/>
          </a:xfrm>
          <a:prstGeom prst="rect">
            <a:avLst/>
          </a:prstGeom>
          <a:effectLst>
            <a:outerShdw blurRad="50800" dist="38100" dir="2700000" algn="tl" rotWithShape="0">
              <a:prstClr val="black">
                <a:alpha val="40000"/>
              </a:prstClr>
            </a:outerShdw>
          </a:effectLst>
        </p:spPr>
      </p:pic>
      <p:sp>
        <p:nvSpPr>
          <p:cNvPr id="7" name="Rectangle 6"/>
          <p:cNvSpPr/>
          <p:nvPr/>
        </p:nvSpPr>
        <p:spPr>
          <a:xfrm>
            <a:off x="1000356" y="2543074"/>
            <a:ext cx="15992244" cy="1651671"/>
          </a:xfrm>
          <a:prstGeom prst="rect">
            <a:avLst/>
          </a:prstGeom>
        </p:spPr>
        <p:txBody>
          <a:bodyPr wrap="square">
            <a:spAutoFit/>
          </a:bodyPr>
          <a:lstStyle/>
          <a:p>
            <a:pPr algn="ctr">
              <a:lnSpc>
                <a:spcPct val="150000"/>
              </a:lnSpc>
            </a:pP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HĐ NHÓM: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Thực</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hành</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thí</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nghiệm</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biến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tượng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36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8034251" y="4685586"/>
            <a:ext cx="9275309" cy="4801314"/>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Xác định giá trị nhiệt độ tương ứng với các bước thí nghiệm mô tả trong hình 2.1.</a:t>
            </a:r>
          </a:p>
          <a:p>
            <a:pPr marL="571500" lvl="0" indent="-571500" algn="just">
              <a:lnSpc>
                <a:spcPct val="150000"/>
              </a:lnSpc>
              <a:spcAft>
                <a:spcPts val="0"/>
              </a:spcAft>
              <a:buFont typeface="Wingdings" panose="05000000000000000000" pitchFamily="2" charset="2"/>
              <a:buChar char="§"/>
            </a:pPr>
            <a:r>
              <a:rPr lang="en-US" sz="3400">
                <a:latin typeface="Arial" panose="020B0604020202020204" pitchFamily="34" charset="0"/>
                <a:ea typeface="Calibri" panose="020F050202020403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p>
        </p:txBody>
      </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750"/>
                            </p:stCondLst>
                            <p:childTnLst>
                              <p:par>
                                <p:cTn id="22" presetID="14" presetClass="entr" presetSubtype="10"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125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478149"/>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Trong phản ứng giữa oxygen và hydrogen, nếu oxygen hết thì phản ứng có xảy ra nữa không?</a:t>
            </a:r>
            <a:endParaRPr lang="en-US" sz="38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Nhỏ giấm ăn vào viên đá vôi. Dấu hiệu nào cho biết đã có phản ứng hóa học xảy ra?</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1565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pic>
        <p:nvPicPr>
          <p:cNvPr id="13" name="Picture 14"/>
          <p:cNvPicPr>
            <a:picLocks noChangeAspect="1"/>
          </p:cNvPicPr>
          <p:nvPr/>
        </p:nvPicPr>
        <p:blipFill>
          <a:blip r:embed="rId2"/>
          <a:srcRect/>
          <a:stretch>
            <a:fillRect/>
          </a:stretch>
        </p:blipFill>
        <p:spPr>
          <a:xfrm>
            <a:off x="16230600" y="190500"/>
            <a:ext cx="1872826" cy="1758115"/>
          </a:xfrm>
          <a:prstGeom prst="rect">
            <a:avLst/>
          </a:prstGeom>
        </p:spPr>
      </p:pic>
      <p:grpSp>
        <p:nvGrpSpPr>
          <p:cNvPr id="14" name="Group 13"/>
          <p:cNvGrpSpPr/>
          <p:nvPr/>
        </p:nvGrpSpPr>
        <p:grpSpPr>
          <a:xfrm>
            <a:off x="1066800" y="4076700"/>
            <a:ext cx="5181600" cy="5735918"/>
            <a:chOff x="262658" y="4172864"/>
            <a:chExt cx="5181600" cy="5735918"/>
          </a:xfrm>
        </p:grpSpPr>
        <p:pic>
          <p:nvPicPr>
            <p:cNvPr id="15" name="Picture 3"/>
            <p:cNvPicPr>
              <a:picLocks noChangeAspect="1"/>
            </p:cNvPicPr>
            <p:nvPr/>
          </p:nvPicPr>
          <p:blipFill rotWithShape="1">
            <a:blip r:embed="rId3"/>
            <a:srcRect b="1443"/>
            <a:stretch/>
          </p:blipFill>
          <p:spPr>
            <a:xfrm>
              <a:off x="262658" y="5516904"/>
              <a:ext cx="5181600" cy="4391878"/>
            </a:xfrm>
            <a:prstGeom prst="rect">
              <a:avLst/>
            </a:prstGeom>
          </p:spPr>
        </p:pic>
        <p:pic>
          <p:nvPicPr>
            <p:cNvPr id="16"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55529" y="4172864"/>
              <a:ext cx="1762571" cy="1518593"/>
            </a:xfrm>
            <a:prstGeom prst="rect">
              <a:avLst/>
            </a:prstGeom>
          </p:spPr>
        </p:pic>
      </p:grpSp>
      <p:sp>
        <p:nvSpPr>
          <p:cNvPr id="3" name="Rectangle 2"/>
          <p:cNvSpPr/>
          <p:nvPr/>
        </p:nvSpPr>
        <p:spPr>
          <a:xfrm>
            <a:off x="7007680" y="2904424"/>
            <a:ext cx="998220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phản ứng giữa oxygen và hydrogen, nếu oxygen hết thì phản ứng sẽ ngừng lại.</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Nhỏ giấm ăn vào viên đá vôi, thấy bề mặt đá côi sủi bọt khí </a:t>
            </a:r>
            <a:r>
              <a:rPr lang="en-US" sz="3600">
                <a:latin typeface="Arial" panose="020B0604020202020204" pitchFamily="34" charset="0"/>
                <a:cs typeface="Arial" panose="020B0604020202020204" pitchFamily="34" charset="0"/>
                <a:sym typeface="Symbol" panose="05050102010706020507" pitchFamily="18" charset="2"/>
              </a:rPr>
              <a:t> D</a:t>
            </a:r>
            <a:r>
              <a:rPr lang="en-US" sz="3600">
                <a:latin typeface="Arial" panose="020B0604020202020204" pitchFamily="34" charset="0"/>
                <a:cs typeface="Arial" panose="020B0604020202020204" pitchFamily="34" charset="0"/>
              </a:rPr>
              <a:t>ấu hiệu cho biết có phản ứng hóa học xảy ra, tạo khí carbon dioxide.</a:t>
            </a:r>
          </a:p>
        </p:txBody>
      </p:sp>
    </p:spTree>
    <p:extLst>
      <p:ext uri="{BB962C8B-B14F-4D97-AF65-F5344CB8AC3E}">
        <p14:creationId xmlns:p14="http://schemas.microsoft.com/office/powerpoint/2010/main" val="1600581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0561857" y="4128058"/>
                <a:ext cx="8650506" cy="3323987"/>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III. Năng lượng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a:solidFill>
                  <a:schemeClr val="bg1"/>
                </a:solidFill>
                <a:latin typeface="Arial" panose="020B0604020202020204" pitchFamily="34" charset="0"/>
                <a:cs typeface="Arial" panose="020B0604020202020204" pitchFamily="34" charset="0"/>
              </a:rPr>
              <a:t>1. Phản ứng toả nhiệt, phản ứng thu nhiệt</a:t>
            </a:r>
            <a:endParaRPr lang="en-US" sz="4600" b="1" dirty="0">
              <a:solidFill>
                <a:schemeClr val="bg1"/>
              </a:solidFill>
              <a:latin typeface="Arial" panose="020B0604020202020204" pitchFamily="34" charset="0"/>
              <a:cs typeface="Arial" panose="020B0604020202020204" pitchFamily="34" charset="0"/>
            </a:endParaRPr>
          </a:p>
        </p:txBody>
      </p:sp>
      <p:grpSp>
        <p:nvGrpSpPr>
          <p:cNvPr id="14" name="Google Shape;9974;p60"/>
          <p:cNvGrpSpPr/>
          <p:nvPr/>
        </p:nvGrpSpPr>
        <p:grpSpPr>
          <a:xfrm>
            <a:off x="1691917" y="2705100"/>
            <a:ext cx="10713064" cy="6633275"/>
            <a:chOff x="1003232" y="1344811"/>
            <a:chExt cx="7137542" cy="3549567"/>
          </a:xfrm>
        </p:grpSpPr>
        <p:grpSp>
          <p:nvGrpSpPr>
            <p:cNvPr id="15" name="Google Shape;9975;p60"/>
            <p:cNvGrpSpPr/>
            <p:nvPr/>
          </p:nvGrpSpPr>
          <p:grpSpPr>
            <a:xfrm>
              <a:off x="1003232" y="1472057"/>
              <a:ext cx="7038958" cy="3422321"/>
              <a:chOff x="719998" y="1516275"/>
              <a:chExt cx="6794361" cy="3303398"/>
            </a:xfrm>
          </p:grpSpPr>
          <p:sp>
            <p:nvSpPr>
              <p:cNvPr id="21"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22"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7" name="Google Shape;9978;p60"/>
            <p:cNvGrpSpPr/>
            <p:nvPr/>
          </p:nvGrpSpPr>
          <p:grpSpPr>
            <a:xfrm>
              <a:off x="1136550" y="1344811"/>
              <a:ext cx="7004224" cy="3422313"/>
              <a:chOff x="819248" y="1421033"/>
              <a:chExt cx="6760834" cy="3303390"/>
            </a:xfrm>
          </p:grpSpPr>
          <p:sp>
            <p:nvSpPr>
              <p:cNvPr id="19"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20"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23"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58060" y="3350765"/>
            <a:ext cx="2824940" cy="6936236"/>
          </a:xfrm>
          <a:prstGeom prst="rect">
            <a:avLst/>
          </a:prstGeom>
          <a:effectLst>
            <a:outerShdw blurRad="50800" dist="38100" dir="8100000" algn="tr" rotWithShape="0">
              <a:prstClr val="black">
                <a:alpha val="40000"/>
              </a:prstClr>
            </a:outerShdw>
          </a:effectLst>
        </p:spPr>
      </p:pic>
      <p:sp>
        <p:nvSpPr>
          <p:cNvPr id="24" name="Rectangle 23"/>
          <p:cNvSpPr/>
          <p:nvPr/>
        </p:nvSpPr>
        <p:spPr>
          <a:xfrm>
            <a:off x="2312092" y="3543300"/>
            <a:ext cx="9651308" cy="5055230"/>
          </a:xfrm>
          <a:prstGeom prst="rect">
            <a:avLst/>
          </a:prstGeom>
        </p:spPr>
        <p:txBody>
          <a:bodyPr wrap="square">
            <a:spAutoFit/>
          </a:bodyPr>
          <a:lstStyle/>
          <a:p>
            <a:pPr algn="just">
              <a:lnSpc>
                <a:spcPct val="150000"/>
              </a:lnSpc>
              <a:spcAft>
                <a:spcPts val="0"/>
              </a:spcAft>
            </a:pPr>
            <a:r>
              <a:rPr lang="fr-FR" sz="3500" b="1">
                <a:solidFill>
                  <a:srgbClr val="FF0000"/>
                </a:solidFill>
                <a:latin typeface="Arial" panose="020B0604020202020204" pitchFamily="34" charset="0"/>
                <a:ea typeface="Calibri" panose="020F0502020204030204" pitchFamily="34" charset="0"/>
                <a:cs typeface="Arial" panose="020B0604020202020204" pitchFamily="34" charset="0"/>
              </a:rPr>
              <a:t>Khái niệm:</a:t>
            </a: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Phản ứng tỏa nhiệt là phản ứng giải phóng năng lượng dưới dạng nhiệt ra môi trường.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Phản ứng thu nhiệt là phản ứng nhận năng lượng dưới dạng nhiệt từ môi trường trong suốt quá trình phản ứng.</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5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24" dur="500"/>
                                        <p:tgtEl>
                                          <p:spTgt spid="24">
                                            <p:txEl>
                                              <p:pRg st="1" end="1"/>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8"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3" name="Rectangle 2"/>
          <p:cNvSpPr/>
          <p:nvPr/>
        </p:nvSpPr>
        <p:spPr>
          <a:xfrm>
            <a:off x="4301249" y="952500"/>
            <a:ext cx="12702701" cy="1754326"/>
          </a:xfrm>
          <a:prstGeom prst="rect">
            <a:avLst/>
          </a:prstGeom>
        </p:spPr>
        <p:txBody>
          <a:bodyPr wrap="square" anchor="ctr">
            <a:spAutoFit/>
          </a:bodyPr>
          <a:lstStyle/>
          <a:p>
            <a:pPr algn="ctr">
              <a:lnSpc>
                <a:spcPct val="150000"/>
              </a:lnSpc>
            </a:pPr>
            <a:r>
              <a:rPr lang="fr-FR" sz="3600">
                <a:latin typeface="Arial" panose="020B0604020202020204" pitchFamily="34" charset="0"/>
                <a:cs typeface="Arial" panose="020B0604020202020204" pitchFamily="34" charset="0"/>
              </a:rPr>
              <a:t>Nghiên cứu khái niệm phản ứng tỏa nhiệt, phản ứng thu nhiệt và trả lời câu hỏi 1, 2  mục III.1 (SGK tr.14):</a:t>
            </a:r>
            <a:endParaRPr lang="en-US" sz="3600">
              <a:latin typeface="Arial" panose="020B0604020202020204" pitchFamily="34" charset="0"/>
              <a:cs typeface="Arial" panose="020B0604020202020204" pitchFamily="34" charset="0"/>
            </a:endParaRPr>
          </a:p>
        </p:txBody>
      </p:sp>
      <p:sp>
        <p:nvSpPr>
          <p:cNvPr id="7" name="Rounded Rectangle 6"/>
          <p:cNvSpPr/>
          <p:nvPr/>
        </p:nvSpPr>
        <p:spPr>
          <a:xfrm>
            <a:off x="922390" y="1665940"/>
            <a:ext cx="2633650" cy="6955117"/>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4" name="Group 3"/>
          <p:cNvGrpSpPr/>
          <p:nvPr/>
        </p:nvGrpSpPr>
        <p:grpSpPr>
          <a:xfrm>
            <a:off x="4082140" y="3056572"/>
            <a:ext cx="13140917" cy="3231654"/>
            <a:chOff x="3966889" y="2951868"/>
            <a:chExt cx="13140917" cy="3231654"/>
          </a:xfrm>
        </p:grpSpPr>
        <p:pic>
          <p:nvPicPr>
            <p:cNvPr id="13"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2" name="Rectangle 1"/>
            <p:cNvSpPr/>
            <p:nvPr/>
          </p:nvSpPr>
          <p:spPr>
            <a:xfrm>
              <a:off x="5449206" y="2951868"/>
              <a:ext cx="11658600" cy="3231654"/>
            </a:xfrm>
            <a:prstGeom prst="rect">
              <a:avLst/>
            </a:prstGeom>
          </p:spPr>
          <p:txBody>
            <a:bodyPr wrap="square">
              <a:spAutoFit/>
            </a:bodyPr>
            <a:lstStyle/>
            <a:p>
              <a:pPr lvl="0" algn="just">
                <a:lnSpc>
                  <a:spcPct val="150000"/>
                </a:lnSpc>
              </a:pPr>
              <a:r>
                <a:rPr lang="fr-FR" sz="3400">
                  <a:latin typeface="Arial" panose="020B0604020202020204" pitchFamily="34" charset="0"/>
                  <a:cs typeface="Arial" panose="020B0604020202020204" pitchFamily="34" charset="0"/>
                </a:rPr>
                <a:t>Thức ăn được tiêu hóa chuyển thành các chất dinh dưỡng. Phản ứng hóa học giữa chất dinh dưỡng với oxygen cung cấp năng lượng cho cơ thể hoạt động là phản ứng tỏa nhiệt hay thu nhiệt? </a:t>
              </a:r>
              <a:r>
                <a:rPr lang="en-US" sz="3400">
                  <a:latin typeface="Arial" panose="020B0604020202020204" pitchFamily="34" charset="0"/>
                  <a:cs typeface="Arial" panose="020B0604020202020204" pitchFamily="34" charset="0"/>
                </a:rPr>
                <a:t>Lấy thêm ví dụ về loại phản ứng này.</a:t>
              </a:r>
            </a:p>
          </p:txBody>
        </p:sp>
      </p:grpSp>
      <p:grpSp>
        <p:nvGrpSpPr>
          <p:cNvPr id="14" name="Group 13"/>
          <p:cNvGrpSpPr/>
          <p:nvPr/>
        </p:nvGrpSpPr>
        <p:grpSpPr>
          <a:xfrm>
            <a:off x="4082140" y="6669226"/>
            <a:ext cx="13139780" cy="2349874"/>
            <a:chOff x="3966889" y="3392757"/>
            <a:chExt cx="13139780" cy="2349874"/>
          </a:xfrm>
        </p:grpSpPr>
        <p:pic>
          <p:nvPicPr>
            <p:cNvPr id="15"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16" name="Rectangle 15"/>
            <p:cNvSpPr/>
            <p:nvPr/>
          </p:nvSpPr>
          <p:spPr>
            <a:xfrm>
              <a:off x="5448069" y="3392757"/>
              <a:ext cx="11658600" cy="2349874"/>
            </a:xfrm>
            <a:prstGeom prst="rect">
              <a:avLst/>
            </a:prstGeom>
          </p:spPr>
          <p:txBody>
            <a:bodyPr wrap="square">
              <a:spAutoFit/>
            </a:bodyPr>
            <a:lstStyle/>
            <a:p>
              <a:pPr lvl="0" algn="just">
                <a:lnSpc>
                  <a:spcPct val="150000"/>
                </a:lnSpc>
              </a:pPr>
              <a:r>
                <a:rPr lang="en-US" sz="3400">
                  <a:latin typeface="Arial" panose="020B0604020202020204" pitchFamily="34" charset="0"/>
                  <a:cs typeface="Arial" panose="020B0604020202020204" pitchFamily="34" charset="0"/>
                </a:rPr>
                <a:t>Quá trình nung đá vôi (CaCO</a:t>
              </a:r>
              <a:r>
                <a:rPr lang="en-US" sz="3400" baseline="-25000">
                  <a:latin typeface="Arial" panose="020B0604020202020204" pitchFamily="34" charset="0"/>
                  <a:cs typeface="Arial" panose="020B0604020202020204" pitchFamily="34" charset="0"/>
                </a:rPr>
                <a:t>3</a:t>
              </a:r>
              <a:r>
                <a:rPr lang="en-US" sz="3400">
                  <a:latin typeface="Arial" panose="020B0604020202020204" pitchFamily="34" charset="0"/>
                  <a:cs typeface="Arial" panose="020B0604020202020204" pitchFamily="34" charset="0"/>
                </a:rPr>
                <a:t>) thành vôi sống CaO và chất khí carbon dioxide (CO</a:t>
              </a:r>
              <a:r>
                <a:rPr lang="en-US" sz="3400" baseline="-25000">
                  <a:latin typeface="Arial" panose="020B0604020202020204" pitchFamily="34" charset="0"/>
                  <a:cs typeface="Arial" panose="020B0604020202020204" pitchFamily="34" charset="0"/>
                </a:rPr>
                <a:t>2</a:t>
              </a:r>
              <a:r>
                <a:rPr lang="en-US" sz="3400">
                  <a:latin typeface="Arial" panose="020B0604020202020204" pitchFamily="34" charset="0"/>
                  <a:cs typeface="Arial" panose="020B0604020202020204" pitchFamily="34" charset="0"/>
                </a:rPr>
                <a:t>) cần cung cấp năng lượng (dạng nhiệt). Đây là phản ứng tỏa nhiệt hay thu nhiệt? </a:t>
              </a:r>
            </a:p>
          </p:txBody>
        </p:sp>
      </p:grpSp>
    </p:spTree>
    <p:extLst>
      <p:ext uri="{BB962C8B-B14F-4D97-AF65-F5344CB8AC3E}">
        <p14:creationId xmlns:p14="http://schemas.microsoft.com/office/powerpoint/2010/main" val="286097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pic>
        <p:nvPicPr>
          <p:cNvPr id="1026" name="Picture 2" descr="https://o.remove.bg/downloads/26e3ce7e-7c1d-434a-87d3-d21d5449055d/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2675"/>
          <a:stretch/>
        </p:blipFill>
        <p:spPr bwMode="auto">
          <a:xfrm>
            <a:off x="1143000" y="4442421"/>
            <a:ext cx="5859922" cy="53684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391400" y="1442721"/>
            <a:ext cx="9525000" cy="6062980"/>
            <a:chOff x="247652" y="2875226"/>
            <a:chExt cx="9525000" cy="6062980"/>
          </a:xfrm>
        </p:grpSpPr>
        <p:sp>
          <p:nvSpPr>
            <p:cNvPr id="13" name="Rectangle 12"/>
            <p:cNvSpPr/>
            <p:nvPr/>
          </p:nvSpPr>
          <p:spPr>
            <a:xfrm>
              <a:off x="247652" y="3317934"/>
              <a:ext cx="9525000" cy="5620272"/>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4549736" y="2875226"/>
              <a:ext cx="920832" cy="885415"/>
            </a:xfrm>
            <a:prstGeom prst="rect">
              <a:avLst/>
            </a:prstGeom>
          </p:spPr>
        </p:pic>
      </p:grpSp>
      <p:sp>
        <p:nvSpPr>
          <p:cNvPr id="2" name="Rectangle 1"/>
          <p:cNvSpPr/>
          <p:nvPr/>
        </p:nvSpPr>
        <p:spPr>
          <a:xfrm>
            <a:off x="7813796" y="2781300"/>
            <a:ext cx="8686800" cy="424731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Quá trình tiêu hóa thức ăn cung cấp năng lượng cho cơ thể hoạt động là phản ứng tỏa nhiệt. </a:t>
            </a:r>
          </a:p>
          <a:p>
            <a:pPr marL="571500" indent="-571500" algn="just">
              <a:lnSpc>
                <a:spcPct val="150000"/>
              </a:lnSpc>
              <a:buFont typeface="Wingdings" panose="05000000000000000000" pitchFamily="2" charset="2"/>
              <a:buChar char="§"/>
            </a:pPr>
            <a:r>
              <a:rPr lang="fr-FR" sz="3600">
                <a:latin typeface="Arial" panose="020B0604020202020204" pitchFamily="34" charset="0"/>
                <a:ea typeface="Calibri" panose="020F0502020204030204" pitchFamily="34" charset="0"/>
                <a:cs typeface="Arial" panose="020B0604020202020204" pitchFamily="34" charset="0"/>
              </a:rPr>
              <a:t>Ví dụ khác về phản ứng toả nhiệt: đốt cháy than, cồn, gas,…</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54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11" name="Group 10"/>
          <p:cNvGrpSpPr/>
          <p:nvPr/>
        </p:nvGrpSpPr>
        <p:grpSpPr>
          <a:xfrm>
            <a:off x="1600200" y="1442720"/>
            <a:ext cx="9677400" cy="6215379"/>
            <a:chOff x="247652" y="2875225"/>
            <a:chExt cx="9677400" cy="6215379"/>
          </a:xfrm>
        </p:grpSpPr>
        <p:sp>
          <p:nvSpPr>
            <p:cNvPr id="13" name="Rectangle 12"/>
            <p:cNvSpPr/>
            <p:nvPr/>
          </p:nvSpPr>
          <p:spPr>
            <a:xfrm>
              <a:off x="247652" y="3317933"/>
              <a:ext cx="9677400" cy="5772671"/>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4625936" y="2875225"/>
              <a:ext cx="920832" cy="885415"/>
            </a:xfrm>
            <a:prstGeom prst="rect">
              <a:avLst/>
            </a:prstGeom>
          </p:spPr>
        </p:pic>
      </p:grpSp>
      <p:sp>
        <p:nvSpPr>
          <p:cNvPr id="2" name="Rectangle 1"/>
          <p:cNvSpPr/>
          <p:nvPr/>
        </p:nvSpPr>
        <p:spPr>
          <a:xfrm>
            <a:off x="2078098" y="2563459"/>
            <a:ext cx="8721604" cy="4801314"/>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fr-FR" sz="3400">
                <a:latin typeface="Arial" panose="020B0604020202020204" pitchFamily="34" charset="0"/>
                <a:cs typeface="Arial" panose="020B0604020202020204" pitchFamily="34" charset="0"/>
              </a:rPr>
              <a:t>Quá trình nung đá vôi là phản ứng thu nhiệt vì cần cung cấp năng lượng từ phản ứng đốt cháy than đá. </a:t>
            </a:r>
          </a:p>
          <a:p>
            <a:pPr marL="571500" lvl="0" indent="-571500" algn="just">
              <a:lnSpc>
                <a:spcPct val="150000"/>
              </a:lnSpc>
              <a:buFont typeface="Wingdings" panose="05000000000000000000" pitchFamily="2" charset="2"/>
              <a:buChar char="§"/>
            </a:pPr>
            <a:r>
              <a:rPr lang="fr-FR" sz="3400">
                <a:latin typeface="Arial" panose="020B0604020202020204" pitchFamily="34" charset="0"/>
                <a:cs typeface="Arial" panose="020B0604020202020204" pitchFamily="34" charset="0"/>
              </a:rPr>
              <a:t>Ví dụ về phản ứng thu nhiệt: phản ứng phân hủy potassium permanganate, amonium chloride, aluminium hydroxide,..</a:t>
            </a:r>
            <a:endParaRPr lang="en-US" sz="3400">
              <a:latin typeface="Arial" panose="020B0604020202020204" pitchFamily="34" charset="0"/>
              <a:cs typeface="Arial" panose="020B0604020202020204" pitchFamily="34" charset="0"/>
            </a:endParaRPr>
          </a:p>
        </p:txBody>
      </p:sp>
      <p:pic>
        <p:nvPicPr>
          <p:cNvPr id="2050" name="Picture 2" descr="https://o.remove.bg/downloads/a604bec4-0907-4113-be08-7230e486ccb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800" y="4457700"/>
            <a:ext cx="518714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4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0" name="Rectangle 9"/>
          <p:cNvSpPr/>
          <p:nvPr/>
        </p:nvSpPr>
        <p:spPr>
          <a:xfrm>
            <a:off x="0" y="952500"/>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a:solidFill>
                  <a:schemeClr val="bg1"/>
                </a:solidFill>
                <a:latin typeface="Arial" panose="020B0604020202020204" pitchFamily="34" charset="0"/>
                <a:cs typeface="Arial" panose="020B0604020202020204" pitchFamily="34" charset="0"/>
              </a:rPr>
              <a:t>2. Ứng dụng của phản ứng toả nhiệt</a:t>
            </a:r>
            <a:endParaRPr lang="en-US" sz="4600" b="1"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3143247" y="2628900"/>
            <a:ext cx="12001502" cy="2057400"/>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Aft>
                <a:spcPts val="0"/>
              </a:spcAft>
            </a:pPr>
            <a:r>
              <a:rPr lang="fr-FR" sz="3600">
                <a:solidFill>
                  <a:schemeClr val="tx1"/>
                </a:solidFill>
                <a:latin typeface="Arial" panose="020B0604020202020204" pitchFamily="34" charset="0"/>
                <a:cs typeface="Arial" panose="020B0604020202020204" pitchFamily="34" charset="0"/>
              </a:rPr>
              <a:t>Phản ứng toả nhiệt có vai trò quan trọng trong cuộc sống vì chúng cung cấp năng lượng cho:</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1524000" y="5334653"/>
            <a:ext cx="4038600" cy="4152246"/>
            <a:chOff x="1524000" y="5066584"/>
            <a:chExt cx="4038600" cy="4152246"/>
          </a:xfrm>
        </p:grpSpPr>
        <p:pic>
          <p:nvPicPr>
            <p:cNvPr id="4" name="Picture 3"/>
            <p:cNvPicPr>
              <a:picLocks noChangeAspect="1"/>
            </p:cNvPicPr>
            <p:nvPr/>
          </p:nvPicPr>
          <p:blipFill>
            <a:blip r:embed="rId2"/>
            <a:stretch>
              <a:fillRect/>
            </a:stretch>
          </p:blipFill>
          <p:spPr>
            <a:xfrm>
              <a:off x="1524000" y="5066584"/>
              <a:ext cx="4038600" cy="3196917"/>
            </a:xfrm>
            <a:prstGeom prst="rect">
              <a:avLst/>
            </a:prstGeom>
          </p:spPr>
        </p:pic>
        <p:sp>
          <p:nvSpPr>
            <p:cNvPr id="5" name="Rectangle 4"/>
            <p:cNvSpPr/>
            <p:nvPr/>
          </p:nvSpPr>
          <p:spPr>
            <a:xfrm>
              <a:off x="2476341" y="8572499"/>
              <a:ext cx="2133918"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Sinh hoạt</a:t>
              </a:r>
              <a:endParaRPr lang="en-US" sz="3600">
                <a:latin typeface="Arial" panose="020B0604020202020204" pitchFamily="34" charset="0"/>
                <a:cs typeface="Arial" panose="020B0604020202020204" pitchFamily="34" charset="0"/>
              </a:endParaRPr>
            </a:p>
          </p:txBody>
        </p:sp>
      </p:grpSp>
      <p:grpSp>
        <p:nvGrpSpPr>
          <p:cNvPr id="11" name="Group 10"/>
          <p:cNvGrpSpPr/>
          <p:nvPr/>
        </p:nvGrpSpPr>
        <p:grpSpPr>
          <a:xfrm>
            <a:off x="6616052" y="5215380"/>
            <a:ext cx="3442348" cy="4271520"/>
            <a:chOff x="6629400" y="5143499"/>
            <a:chExt cx="3442348" cy="4271520"/>
          </a:xfrm>
        </p:grpSpPr>
        <p:pic>
          <p:nvPicPr>
            <p:cNvPr id="7" name="Picture 6"/>
            <p:cNvPicPr>
              <a:picLocks noChangeAspect="1"/>
            </p:cNvPicPr>
            <p:nvPr/>
          </p:nvPicPr>
          <p:blipFill>
            <a:blip r:embed="rId3"/>
            <a:stretch>
              <a:fillRect/>
            </a:stretch>
          </p:blipFill>
          <p:spPr>
            <a:xfrm>
              <a:off x="6629400" y="5143499"/>
              <a:ext cx="3442348" cy="3316189"/>
            </a:xfrm>
            <a:prstGeom prst="rect">
              <a:avLst/>
            </a:prstGeom>
          </p:spPr>
        </p:pic>
        <p:sp>
          <p:nvSpPr>
            <p:cNvPr id="26" name="Rectangle 25"/>
            <p:cNvSpPr/>
            <p:nvPr/>
          </p:nvSpPr>
          <p:spPr>
            <a:xfrm>
              <a:off x="7271538" y="8768688"/>
              <a:ext cx="2005677"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Sản xuất</a:t>
              </a:r>
              <a:endParaRPr lang="en-US" sz="3600">
                <a:latin typeface="Arial" panose="020B0604020202020204" pitchFamily="34" charset="0"/>
                <a:cs typeface="Arial" panose="020B0604020202020204" pitchFamily="34" charset="0"/>
              </a:endParaRPr>
            </a:p>
          </p:txBody>
        </p:sp>
      </p:grpSp>
      <p:grpSp>
        <p:nvGrpSpPr>
          <p:cNvPr id="13" name="Group 12"/>
          <p:cNvGrpSpPr/>
          <p:nvPr/>
        </p:nvGrpSpPr>
        <p:grpSpPr>
          <a:xfrm>
            <a:off x="10887300" y="5317306"/>
            <a:ext cx="6181500" cy="4169593"/>
            <a:chOff x="8577242" y="5245425"/>
            <a:chExt cx="6181500" cy="4169593"/>
          </a:xfrm>
        </p:grpSpPr>
        <p:pic>
          <p:nvPicPr>
            <p:cNvPr id="12" name="Picture 11"/>
            <p:cNvPicPr>
              <a:picLocks noChangeAspect="1"/>
            </p:cNvPicPr>
            <p:nvPr/>
          </p:nvPicPr>
          <p:blipFill>
            <a:blip r:embed="rId4"/>
            <a:stretch>
              <a:fillRect/>
            </a:stretch>
          </p:blipFill>
          <p:spPr>
            <a:xfrm>
              <a:off x="9238985" y="5245425"/>
              <a:ext cx="4858015" cy="3214264"/>
            </a:xfrm>
            <a:prstGeom prst="rect">
              <a:avLst/>
            </a:prstGeom>
          </p:spPr>
        </p:pic>
        <p:sp>
          <p:nvSpPr>
            <p:cNvPr id="28" name="Rectangle 27"/>
            <p:cNvSpPr/>
            <p:nvPr/>
          </p:nvSpPr>
          <p:spPr>
            <a:xfrm>
              <a:off x="8577242" y="8768687"/>
              <a:ext cx="618150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Vận hành động cơ, thiết bị,…</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713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sp>
        <p:nvSpPr>
          <p:cNvPr id="15" name="Rounded Rectangle 14"/>
          <p:cNvSpPr/>
          <p:nvPr/>
        </p:nvSpPr>
        <p:spPr>
          <a:xfrm>
            <a:off x="17526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Làm chất đốt cung cấp năng lượng cho sinh hoạt và sản xuất</a:t>
            </a:r>
            <a:endParaRPr lang="en-US" sz="3500" b="1">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601200" y="3946692"/>
            <a:ext cx="6934200" cy="2187408"/>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Vận hành động cơ thiết bị máy công nghiệp</a:t>
            </a:r>
            <a:endParaRPr lang="en-US" sz="3500" b="1">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17526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Cung cấp cho các phương tiện giao thông</a:t>
            </a:r>
            <a:endParaRPr lang="en-US" sz="3500" b="1">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9601200" y="6743700"/>
            <a:ext cx="6934200" cy="2475763"/>
          </a:xfrm>
          <a:prstGeom prst="roundRect">
            <a:avLst/>
          </a:prstGeom>
          <a:solidFill>
            <a:schemeClr val="bg1"/>
          </a:solidFill>
          <a:ln>
            <a:solidFill>
              <a:srgbClr val="00AD9C"/>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Làm nguyên liệu cho các ngành công nghiệp: hóa mĩ phẩm, dược phẩm</a:t>
            </a:r>
            <a:endParaRPr lang="en-US" sz="3500" b="1">
              <a:solidFill>
                <a:schemeClr val="tx1"/>
              </a:solidFill>
              <a:latin typeface="Arial" panose="020B0604020202020204" pitchFamily="34" charset="0"/>
              <a:cs typeface="Arial" panose="020B0604020202020204" pitchFamily="34" charset="0"/>
            </a:endParaRPr>
          </a:p>
        </p:txBody>
      </p:sp>
      <p:pic>
        <p:nvPicPr>
          <p:cNvPr id="21" name="Picture 7"/>
          <p:cNvPicPr>
            <a:picLocks noChangeAspect="1"/>
          </p:cNvPicPr>
          <p:nvPr/>
        </p:nvPicPr>
        <p:blipFill>
          <a:blip r:embed="rId3"/>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202289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sp>
        <p:nvSpPr>
          <p:cNvPr id="11" name="Rectangle 10"/>
          <p:cNvSpPr/>
          <p:nvPr/>
        </p:nvSpPr>
        <p:spPr>
          <a:xfrm>
            <a:off x="1600200" y="952500"/>
            <a:ext cx="15081317" cy="2516073"/>
          </a:xfrm>
          <a:prstGeom prst="rect">
            <a:avLst/>
          </a:prstGeom>
        </p:spPr>
        <p:txBody>
          <a:bodyPr wrap="square">
            <a:spAutoFit/>
          </a:bodyPr>
          <a:lstStyle/>
          <a:p>
            <a:pPr lvl="0" algn="just">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Than, xăng, dầu,… là nhiên liệu hóa thạch, được sử dụng chủ yếu cho các ngành sản xuất và hoạt động nào của con người? Em hãy sưu tầm hình ảnh và trình bày về ứng dụng của các nhiên liệu này trong đời sống?</a:t>
            </a:r>
          </a:p>
        </p:txBody>
      </p:sp>
      <p:pic>
        <p:nvPicPr>
          <p:cNvPr id="3074" name="Picture 2" descr="Than không khói hàng xuất khẩu hộp 2kg cao cấp dùng cho gia đình .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5340" b="5059"/>
          <a:stretch/>
        </p:blipFill>
        <p:spPr bwMode="auto">
          <a:xfrm>
            <a:off x="897983" y="4381500"/>
            <a:ext cx="4963977" cy="44477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Đổ xăng ra sao để tiết kiệm tiền khi giá nhiên liệu cao kỷ lục?"/>
          <p:cNvPicPr>
            <a:picLocks noChangeAspect="1" noChangeArrowheads="1"/>
          </p:cNvPicPr>
          <p:nvPr/>
        </p:nvPicPr>
        <p:blipFill rotWithShape="1">
          <a:blip r:embed="rId4">
            <a:extLst>
              <a:ext uri="{28A0092B-C50C-407E-A947-70E740481C1C}">
                <a14:useLocalDpi xmlns:a14="http://schemas.microsoft.com/office/drawing/2010/main" val="0"/>
              </a:ext>
            </a:extLst>
          </a:blip>
          <a:srcRect l="3688" r="5769"/>
          <a:stretch/>
        </p:blipFill>
        <p:spPr bwMode="auto">
          <a:xfrm>
            <a:off x="6089244" y="4722089"/>
            <a:ext cx="5654660"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Dầu mỏ là gì? Thành phần và những ứng dụng nổi bật"/>
          <p:cNvPicPr>
            <a:picLocks noChangeAspect="1" noChangeArrowheads="1"/>
          </p:cNvPicPr>
          <p:nvPr/>
        </p:nvPicPr>
        <p:blipFill rotWithShape="1">
          <a:blip r:embed="rId5">
            <a:extLst>
              <a:ext uri="{28A0092B-C50C-407E-A947-70E740481C1C}">
                <a14:useLocalDpi xmlns:a14="http://schemas.microsoft.com/office/drawing/2010/main" val="0"/>
              </a:ext>
            </a:extLst>
          </a:blip>
          <a:srcRect l="24000"/>
          <a:stretch/>
        </p:blipFill>
        <p:spPr bwMode="auto">
          <a:xfrm>
            <a:off x="11971189" y="4722089"/>
            <a:ext cx="5478611" cy="3766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7"/>
          <p:cNvPicPr>
            <a:picLocks noChangeAspect="1"/>
          </p:cNvPicPr>
          <p:nvPr/>
        </p:nvPicPr>
        <p:blipFill>
          <a:blip r:embed="rId6"/>
          <a:srcRect/>
          <a:stretch>
            <a:fillRect/>
          </a:stretch>
        </p:blipFill>
        <p:spPr>
          <a:xfrm>
            <a:off x="16535400" y="7658100"/>
            <a:ext cx="1524000" cy="2870958"/>
          </a:xfrm>
          <a:prstGeom prst="rect">
            <a:avLst/>
          </a:prstGeom>
        </p:spPr>
      </p:pic>
    </p:spTree>
    <p:extLst>
      <p:ext uri="{BB962C8B-B14F-4D97-AF65-F5344CB8AC3E}">
        <p14:creationId xmlns:p14="http://schemas.microsoft.com/office/powerpoint/2010/main" val="123058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dissolve">
                                      <p:cBhvr>
                                        <p:cTn id="11" dur="500"/>
                                        <p:tgtEl>
                                          <p:spTgt spid="307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dissolve">
                                      <p:cBhvr>
                                        <p:cTn id="1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2"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1" name="Picture 10"/>
          <p:cNvPicPr>
            <a:picLocks noChangeAspect="1"/>
          </p:cNvPicPr>
          <p:nvPr/>
        </p:nvPicPr>
        <p:blipFill>
          <a:blip r:embed="rId2"/>
          <a:stretch>
            <a:fillRect/>
          </a:stretch>
        </p:blipFill>
        <p:spPr>
          <a:xfrm>
            <a:off x="694317" y="978310"/>
            <a:ext cx="6524625" cy="3857625"/>
          </a:xfrm>
          <a:prstGeom prst="rect">
            <a:avLst/>
          </a:prstGeom>
          <a:effectLst>
            <a:outerShdw blurRad="50800" dist="38100" dir="2700000" algn="tl" rotWithShape="0">
              <a:prstClr val="black">
                <a:alpha val="40000"/>
              </a:prstClr>
            </a:outerShdw>
          </a:effectLst>
        </p:spPr>
      </p:pic>
      <p:sp>
        <p:nvSpPr>
          <p:cNvPr id="12" name="Rounded Rectangle 11"/>
          <p:cNvSpPr/>
          <p:nvPr/>
        </p:nvSpPr>
        <p:spPr>
          <a:xfrm>
            <a:off x="685800" y="6210301"/>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dirty="0" err="1">
                <a:solidFill>
                  <a:schemeClr val="tx1"/>
                </a:solidFill>
                <a:latin typeface="Arial" panose="020B0604020202020204" pitchFamily="34" charset="0"/>
                <a:cs typeface="Arial" panose="020B0604020202020204" pitchFamily="34" charset="0"/>
              </a:rPr>
              <a:t>Giá</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trị</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nhiệt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a:t>
            </a:r>
            <a:r>
              <a:rPr lang="fr-FR" sz="3600" dirty="0">
                <a:solidFill>
                  <a:schemeClr val="tx1"/>
                </a:solidFill>
                <a:latin typeface="Arial" panose="020B0604020202020204" pitchFamily="34" charset="0"/>
                <a:cs typeface="Arial" panose="020B0604020202020204" pitchFamily="34" charset="0"/>
              </a:rPr>
              <a:t> ở </a:t>
            </a:r>
            <a:r>
              <a:rPr lang="fr-FR" sz="3600" dirty="0" err="1">
                <a:solidFill>
                  <a:schemeClr val="tx1"/>
                </a:solidFill>
                <a:latin typeface="Arial" panose="020B0604020202020204" pitchFamily="34" charset="0"/>
                <a:cs typeface="Arial" panose="020B0604020202020204" pitchFamily="34" charset="0"/>
              </a:rPr>
              <a:t>Hình</a:t>
            </a:r>
            <a:r>
              <a:rPr lang="fr-FR" sz="3600" dirty="0">
                <a:solidFill>
                  <a:schemeClr val="tx1"/>
                </a:solidFill>
                <a:latin typeface="Arial" panose="020B0604020202020204" pitchFamily="34" charset="0"/>
                <a:cs typeface="Arial" panose="020B0604020202020204" pitchFamily="34" charset="0"/>
              </a:rPr>
              <a:t> 2.1a là 0</a:t>
            </a:r>
            <a:r>
              <a:rPr lang="fr-FR" sz="3600" baseline="30000" dirty="0">
                <a:solidFill>
                  <a:schemeClr val="tx1"/>
                </a:solidFill>
                <a:latin typeface="Arial" panose="020B0604020202020204" pitchFamily="34" charset="0"/>
                <a:cs typeface="Arial" panose="020B0604020202020204" pitchFamily="34" charset="0"/>
              </a:rPr>
              <a:t>o</a:t>
            </a:r>
            <a:r>
              <a:rPr lang="fr-FR" sz="3600" dirty="0">
                <a:solidFill>
                  <a:schemeClr val="tx1"/>
                </a:solidFill>
                <a:latin typeface="Arial" panose="020B0604020202020204" pitchFamily="34" charset="0"/>
                <a:cs typeface="Arial" panose="020B0604020202020204" pitchFamily="34" charset="0"/>
              </a:rPr>
              <a:t>C, 2.1b </a:t>
            </a:r>
            <a:r>
              <a:rPr lang="fr-FR" sz="3600" dirty="0" err="1">
                <a:solidFill>
                  <a:schemeClr val="tx1"/>
                </a:solidFill>
                <a:latin typeface="Arial" panose="020B0604020202020204" pitchFamily="34" charset="0"/>
                <a:cs typeface="Arial" panose="020B0604020202020204" pitchFamily="34" charset="0"/>
              </a:rPr>
              <a:t>bằng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nhiệt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phòng</a:t>
            </a:r>
            <a:r>
              <a:rPr lang="fr-FR" sz="3600" dirty="0">
                <a:solidFill>
                  <a:schemeClr val="tx1"/>
                </a:solidFill>
                <a:latin typeface="Arial" panose="020B0604020202020204" pitchFamily="34" charset="0"/>
                <a:cs typeface="Arial" panose="020B0604020202020204" pitchFamily="34" charset="0"/>
              </a:rPr>
              <a:t> (25</a:t>
            </a:r>
            <a:r>
              <a:rPr lang="fr-FR" sz="3600" baseline="30000" dirty="0">
                <a:solidFill>
                  <a:schemeClr val="tx1"/>
                </a:solidFill>
                <a:latin typeface="Arial" panose="020B0604020202020204" pitchFamily="34" charset="0"/>
                <a:cs typeface="Arial" panose="020B0604020202020204" pitchFamily="34" charset="0"/>
              </a:rPr>
              <a:t>o</a:t>
            </a:r>
            <a:r>
              <a:rPr lang="fr-FR" sz="3600" dirty="0">
                <a:solidFill>
                  <a:schemeClr val="tx1"/>
                </a:solidFill>
                <a:latin typeface="Arial" panose="020B0604020202020204" pitchFamily="34" charset="0"/>
                <a:cs typeface="Arial" panose="020B0604020202020204" pitchFamily="34" charset="0"/>
              </a:rPr>
              <a:t>C)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2.1c là 100</a:t>
            </a:r>
            <a:r>
              <a:rPr lang="fr-FR" sz="3600" baseline="30000" dirty="0">
                <a:solidFill>
                  <a:schemeClr val="tx1"/>
                </a:solidFill>
                <a:latin typeface="Arial" panose="020B0604020202020204" pitchFamily="34" charset="0"/>
                <a:cs typeface="Arial" panose="020B0604020202020204" pitchFamily="34" charset="0"/>
              </a:rPr>
              <a:t>o</a:t>
            </a:r>
            <a:r>
              <a:rPr lang="fr-FR" sz="3600" dirty="0">
                <a:solidFill>
                  <a:schemeClr val="tx1"/>
                </a:solidFill>
                <a:latin typeface="Arial" panose="020B0604020202020204" pitchFamily="34" charset="0"/>
                <a:cs typeface="Arial" panose="020B0604020202020204" pitchFamily="34" charset="0"/>
              </a:rPr>
              <a:t>C</a:t>
            </a:r>
            <a:endParaRPr lang="en-US" sz="36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8321303" y="6255776"/>
            <a:ext cx="7179566" cy="312419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a:solidFill>
                  <a:schemeClr val="tx1"/>
                </a:solidFill>
                <a:latin typeface="Arial" panose="020B0604020202020204" pitchFamily="34" charset="0"/>
                <a:cs typeface="Arial" panose="020B0604020202020204" pitchFamily="34" charset="0"/>
              </a:rPr>
              <a:t>Trong quá trình chuyển thể, nước không bị biến đổi thành chất khác.</a:t>
            </a:r>
            <a:endParaRPr lang="en-US" sz="3600">
              <a:solidFill>
                <a:schemeClr val="tx1"/>
              </a:solidFill>
              <a:latin typeface="Arial" panose="020B0604020202020204" pitchFamily="34" charset="0"/>
              <a:cs typeface="Arial" panose="020B0604020202020204" pitchFamily="34" charset="0"/>
            </a:endParaRPr>
          </a:p>
        </p:txBody>
      </p:sp>
      <p:cxnSp>
        <p:nvCxnSpPr>
          <p:cNvPr id="4" name="Straight Arrow Connector 3"/>
          <p:cNvCxnSpPr>
            <a:stCxn id="11" idx="2"/>
            <a:endCxn id="12" idx="0"/>
          </p:cNvCxnSpPr>
          <p:nvPr/>
        </p:nvCxnSpPr>
        <p:spPr>
          <a:xfrm>
            <a:off x="3956630" y="4835935"/>
            <a:ext cx="318953" cy="137436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16" idx="0"/>
          </p:cNvCxnSpPr>
          <p:nvPr/>
        </p:nvCxnSpPr>
        <p:spPr>
          <a:xfrm>
            <a:off x="3956630" y="4835935"/>
            <a:ext cx="7954456" cy="141984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0D997C-2E18-645E-49A7-B39F1DFA144F}"/>
              </a:ext>
            </a:extLst>
          </p:cNvPr>
          <p:cNvSpPr/>
          <p:nvPr/>
        </p:nvSpPr>
        <p:spPr>
          <a:xfrm>
            <a:off x="7374426" y="258009"/>
            <a:ext cx="10374732" cy="1938351"/>
          </a:xfrm>
          <a:prstGeom prst="rect">
            <a:avLst/>
          </a:prstGeom>
        </p:spPr>
        <p:txBody>
          <a:bodyPr wrap="square">
            <a:spAutoFit/>
          </a:bodyPr>
          <a:lstStyle/>
          <a:p>
            <a:pPr algn="ctr">
              <a:lnSpc>
                <a:spcPct val="150000"/>
              </a:lnSpc>
              <a:spcBef>
                <a:spcPts val="300"/>
              </a:spcBef>
              <a:spcAft>
                <a:spcPts val="0"/>
              </a:spcAft>
            </a:pPr>
            <a:r>
              <a:rPr lang="en-US" sz="4500" b="1" dirty="0" err="1">
                <a:latin typeface="Arial" panose="020B0604020202020204" pitchFamily="34" charset="0"/>
                <a:cs typeface="Arial" panose="020B0604020202020204" pitchFamily="34" charset="0"/>
              </a:rPr>
              <a:t>Kết</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luận</a:t>
            </a:r>
            <a:r>
              <a:rPr lang="en-US" sz="45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endParaRPr lang="en-US" sz="3800" dirty="0">
              <a:latin typeface="Arial" panose="020B0604020202020204" pitchFamily="34" charset="0"/>
              <a:cs typeface="Arial" panose="020B0604020202020204" pitchFamily="34" charset="0"/>
            </a:endParaRPr>
          </a:p>
          <a:p>
            <a:pPr algn="ctr">
              <a:lnSpc>
                <a:spcPct val="150000"/>
              </a:lnSpc>
              <a:spcBef>
                <a:spcPts val="300"/>
              </a:spcBef>
              <a:spcAft>
                <a:spcPts val="0"/>
              </a:spcAft>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lý</a:t>
            </a:r>
            <a:r>
              <a:rPr lang="en-US" sz="3800" dirty="0">
                <a:latin typeface="Arial" panose="020B0604020202020204" pitchFamily="34" charset="0"/>
                <a:cs typeface="Arial" panose="020B0604020202020204" pitchFamily="34" charset="0"/>
              </a:rPr>
              <a:t>  =&gt; </a:t>
            </a:r>
            <a:r>
              <a:rPr lang="en-US" sz="3800" dirty="0" err="1">
                <a:latin typeface="Arial" panose="020B0604020202020204" pitchFamily="34" charset="0"/>
                <a:cs typeface="Arial" panose="020B0604020202020204" pitchFamily="34" charset="0"/>
              </a:rPr>
              <a:t>biến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62710FA-B119-1001-E321-5003716D6E77}"/>
              </a:ext>
            </a:extLst>
          </p:cNvPr>
          <p:cNvSpPr/>
          <p:nvPr/>
        </p:nvSpPr>
        <p:spPr>
          <a:xfrm>
            <a:off x="7865366" y="2416354"/>
            <a:ext cx="9508234" cy="295574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300"/>
              </a:spcBef>
              <a:spcAft>
                <a:spcPts val="0"/>
              </a:spcAft>
            </a:pPr>
            <a:r>
              <a:rPr lang="fr-FR" sz="3200" b="1" dirty="0" err="1">
                <a:solidFill>
                  <a:srgbClr val="FF0000"/>
                </a:solidFill>
                <a:latin typeface="Arial" panose="020B0604020202020204" pitchFamily="34" charset="0"/>
                <a:cs typeface="Arial" panose="020B0604020202020204" pitchFamily="34" charset="0"/>
              </a:rPr>
              <a:t>Biến</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đổi</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vật</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lí</a:t>
            </a:r>
            <a:r>
              <a:rPr lang="fr-FR" sz="3200" b="1" dirty="0">
                <a:solidFill>
                  <a:srgbClr val="FF0000"/>
                </a:solidFill>
                <a:latin typeface="Arial" panose="020B0604020202020204" pitchFamily="34" charset="0"/>
                <a:cs typeface="Arial" panose="020B0604020202020204" pitchFamily="34" charset="0"/>
              </a:rPr>
              <a:t> là </a:t>
            </a:r>
            <a:r>
              <a:rPr lang="fr-FR" sz="3200" b="1" dirty="0" err="1">
                <a:solidFill>
                  <a:srgbClr val="FF0000"/>
                </a:solidFill>
                <a:latin typeface="Arial" panose="020B0604020202020204" pitchFamily="34" charset="0"/>
                <a:cs typeface="Arial" panose="020B0604020202020204" pitchFamily="34" charset="0"/>
              </a:rPr>
              <a:t>các</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quá</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trình</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như</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hòa</a:t>
            </a:r>
            <a:r>
              <a:rPr lang="fr-FR" sz="3200" b="1" dirty="0">
                <a:solidFill>
                  <a:srgbClr val="FF0000"/>
                </a:solidFill>
                <a:latin typeface="Arial" panose="020B0604020202020204" pitchFamily="34" charset="0"/>
                <a:cs typeface="Arial" panose="020B0604020202020204" pitchFamily="34" charset="0"/>
              </a:rPr>
              <a:t> tan, </a:t>
            </a:r>
            <a:r>
              <a:rPr lang="fr-FR" sz="3200" b="1" dirty="0" err="1">
                <a:solidFill>
                  <a:srgbClr val="FF0000"/>
                </a:solidFill>
                <a:latin typeface="Arial" panose="020B0604020202020204" pitchFamily="34" charset="0"/>
                <a:cs typeface="Arial" panose="020B0604020202020204" pitchFamily="34" charset="0"/>
              </a:rPr>
              <a:t>đông</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đặc</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nóng</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chảy</a:t>
            </a:r>
            <a:r>
              <a:rPr lang="fr-FR" sz="3200" b="1" dirty="0">
                <a:solidFill>
                  <a:srgbClr val="FF0000"/>
                </a:solidFill>
                <a:latin typeface="Arial" panose="020B0604020202020204" pitchFamily="34" charset="0"/>
                <a:cs typeface="Arial" panose="020B0604020202020204" pitchFamily="34" charset="0"/>
              </a:rPr>
              <a:t>, … </a:t>
            </a:r>
            <a:r>
              <a:rPr lang="fr-FR" sz="3200" b="1" dirty="0" err="1">
                <a:solidFill>
                  <a:srgbClr val="FF0000"/>
                </a:solidFill>
                <a:latin typeface="Arial" panose="020B0604020202020204" pitchFamily="34" charset="0"/>
                <a:cs typeface="Arial" panose="020B0604020202020204" pitchFamily="34" charset="0"/>
              </a:rPr>
              <a:t>các</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chất</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chỉ</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chuyển</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từ</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trạng</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thái</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này</a:t>
            </a:r>
            <a:r>
              <a:rPr lang="fr-FR" sz="3200" b="1" dirty="0">
                <a:solidFill>
                  <a:srgbClr val="FF0000"/>
                </a:solidFill>
                <a:latin typeface="Arial" panose="020B0604020202020204" pitchFamily="34" charset="0"/>
                <a:cs typeface="Arial" panose="020B0604020202020204" pitchFamily="34" charset="0"/>
              </a:rPr>
              <a:t> sang </a:t>
            </a:r>
            <a:r>
              <a:rPr lang="fr-FR" sz="3200" b="1" dirty="0" err="1">
                <a:solidFill>
                  <a:srgbClr val="FF0000"/>
                </a:solidFill>
                <a:latin typeface="Arial" panose="020B0604020202020204" pitchFamily="34" charset="0"/>
                <a:cs typeface="Arial" panose="020B0604020202020204" pitchFamily="34" charset="0"/>
              </a:rPr>
              <a:t>trạng</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thái</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khác</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không</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tạo</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thành</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chất</a:t>
            </a:r>
            <a:r>
              <a:rPr lang="fr-FR" sz="3200" b="1" dirty="0">
                <a:solidFill>
                  <a:srgbClr val="FF0000"/>
                </a:solidFill>
                <a:latin typeface="Arial" panose="020B0604020202020204" pitchFamily="34" charset="0"/>
                <a:cs typeface="Arial" panose="020B0604020202020204" pitchFamily="34" charset="0"/>
              </a:rPr>
              <a:t> </a:t>
            </a:r>
            <a:r>
              <a:rPr lang="fr-FR" sz="3200" b="1" dirty="0" err="1">
                <a:solidFill>
                  <a:srgbClr val="FF0000"/>
                </a:solidFill>
                <a:latin typeface="Arial" panose="020B0604020202020204" pitchFamily="34" charset="0"/>
                <a:cs typeface="Arial" panose="020B0604020202020204" pitchFamily="34" charset="0"/>
              </a:rPr>
              <a:t>mới</a:t>
            </a:r>
            <a:r>
              <a:rPr lang="fr-FR" sz="3200" b="1" dirty="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959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down)">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pic>
        <p:nvPicPr>
          <p:cNvPr id="4098" name="Picture 2" descr="Nhiên liệu hóa thạch là gì? Tác hại của nhiên liệu hóa thạch là gì?"/>
          <p:cNvPicPr>
            <a:picLocks noChangeAspect="1" noChangeArrowheads="1"/>
          </p:cNvPicPr>
          <p:nvPr/>
        </p:nvPicPr>
        <p:blipFill rotWithShape="1">
          <a:blip r:embed="rId3">
            <a:extLst>
              <a:ext uri="{28A0092B-C50C-407E-A947-70E740481C1C}">
                <a14:useLocalDpi xmlns:a14="http://schemas.microsoft.com/office/drawing/2010/main" val="0"/>
              </a:ext>
            </a:extLst>
          </a:blip>
          <a:srcRect l="7776" r="8904"/>
          <a:stretch/>
        </p:blipFill>
        <p:spPr bwMode="auto">
          <a:xfrm>
            <a:off x="978373" y="4321663"/>
            <a:ext cx="5943600" cy="4038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361509" y="3467100"/>
            <a:ext cx="9893712" cy="5747727"/>
          </a:xfrm>
          <a:prstGeom prst="rect">
            <a:avLst/>
          </a:prstGeom>
        </p:spPr>
        <p:txBody>
          <a:bodyPr wrap="square">
            <a:spAutoFit/>
          </a:bodyPr>
          <a:lstStyle/>
          <a:p>
            <a:pPr marL="457200" lvl="0" indent="-457200" algn="just">
              <a:lnSpc>
                <a:spcPct val="150000"/>
              </a:lnSpc>
              <a:spcAft>
                <a:spcPts val="0"/>
              </a:spcAft>
              <a:buFont typeface="Wingdings" panose="05000000000000000000" pitchFamily="2" charset="2"/>
              <a:buChar char="§"/>
            </a:pPr>
            <a:r>
              <a:rPr lang="fr-FR" sz="3500">
                <a:latin typeface="Arial" panose="020B0604020202020204" pitchFamily="34" charset="0"/>
                <a:ea typeface="Calibri" panose="020F0502020204030204" pitchFamily="34" charset="0"/>
                <a:cs typeface="Arial" panose="020B0604020202020204" pitchFamily="34" charset="0"/>
              </a:rPr>
              <a:t>Nguồn nhiên liệu hóa thạch không phải vô tận mà đang ngày càng cạn kiệt.</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pPr>
            <a:r>
              <a:rPr lang="fr-FR" sz="3500">
                <a:latin typeface="Arial" panose="020B0604020202020204" pitchFamily="34" charset="0"/>
                <a:ea typeface="Calibri" panose="020F0502020204030204" pitchFamily="34" charset="0"/>
                <a:cs typeface="Arial" panose="020B0604020202020204" pitchFamily="34" charset="0"/>
              </a:rPr>
              <a:t>Ảnh hưởng tới môi trường: tạo lượng lớn khí carbon dioxide gây hiệu ứng nhà kính và các chất gây ô nhiễm không khí như các oxide của nitrogen, lưu huỳnh (gây mưa acid), chất hữu cơ dễ bay hơi và các kim loại nặng,..</a:t>
            </a:r>
            <a:endParaRPr lang="en-US" sz="3500">
              <a:latin typeface="Arial" panose="020B060402020202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708160"/>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Các nguồn nhiên liệu hóa thạch có phải vô tận không? Đốt cháy nhiên liệu hóa thạch ảnh hưởng đến môi trường như thế nào?</a:t>
              </a:r>
            </a:p>
          </p:txBody>
        </p:sp>
        <p:pic>
          <p:nvPicPr>
            <p:cNvPr id="12" name="Picture 17"/>
            <p:cNvPicPr>
              <a:picLocks noChangeAspect="1"/>
            </p:cNvPicPr>
            <p:nvPr/>
          </p:nvPicPr>
          <p:blipFill>
            <a:blip r:embed="rId4"/>
            <a:srcRect/>
            <a:stretch>
              <a:fillRect/>
            </a:stretch>
          </p:blipFill>
          <p:spPr>
            <a:xfrm>
              <a:off x="1743914" y="1091868"/>
              <a:ext cx="2029692" cy="1817420"/>
            </a:xfrm>
            <a:prstGeom prst="rect">
              <a:avLst/>
            </a:prstGeom>
          </p:spPr>
        </p:pic>
      </p:grpSp>
    </p:spTree>
    <p:extLst>
      <p:ext uri="{BB962C8B-B14F-4D97-AF65-F5344CB8AC3E}">
        <p14:creationId xmlns:p14="http://schemas.microsoft.com/office/powerpoint/2010/main" val="3840752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 calcmode="lin" valueType="num">
                                      <p:cBhvr>
                                        <p:cTn id="16" dur="500" fill="hold"/>
                                        <p:tgtEl>
                                          <p:spTgt spid="4098"/>
                                        </p:tgtEl>
                                        <p:attrNameLst>
                                          <p:attrName>style.rotation</p:attrName>
                                        </p:attrNameLst>
                                      </p:cBhvr>
                                      <p:tavLst>
                                        <p:tav tm="0">
                                          <p:val>
                                            <p:fltVal val="90"/>
                                          </p:val>
                                        </p:tav>
                                        <p:tav tm="100000">
                                          <p:val>
                                            <p:fltVal val="0"/>
                                          </p:val>
                                        </p:tav>
                                      </p:tavLst>
                                    </p:anim>
                                    <p:animEffect transition="in" filter="fade">
                                      <p:cBhvr>
                                        <p:cTn id="17" dur="500"/>
                                        <p:tgtEl>
                                          <p:spTgt spid="4098"/>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8" name="Picture 6"/>
          <p:cNvPicPr>
            <a:picLocks noChangeAspect="1"/>
          </p:cNvPicPr>
          <p:nvPr/>
        </p:nvPicPr>
        <p:blipFill>
          <a:blip r:embed="rId2"/>
          <a:srcRect/>
          <a:stretch>
            <a:fillRect/>
          </a:stretch>
        </p:blipFill>
        <p:spPr>
          <a:xfrm>
            <a:off x="-228600" y="58413"/>
            <a:ext cx="1718062" cy="1808487"/>
          </a:xfrm>
          <a:prstGeom prst="rect">
            <a:avLst/>
          </a:prstGeom>
        </p:spPr>
      </p:pic>
      <p:grpSp>
        <p:nvGrpSpPr>
          <p:cNvPr id="3" name="Group 2"/>
          <p:cNvGrpSpPr/>
          <p:nvPr/>
        </p:nvGrpSpPr>
        <p:grpSpPr>
          <a:xfrm>
            <a:off x="1560896" y="1181100"/>
            <a:ext cx="15166203" cy="1817420"/>
            <a:chOff x="1743914" y="1091868"/>
            <a:chExt cx="15166203" cy="1817420"/>
          </a:xfrm>
        </p:grpSpPr>
        <p:sp>
          <p:nvSpPr>
            <p:cNvPr id="11" name="Rectangle 10"/>
            <p:cNvSpPr/>
            <p:nvPr/>
          </p:nvSpPr>
          <p:spPr>
            <a:xfrm>
              <a:off x="4038600" y="1146498"/>
              <a:ext cx="12871517" cy="1608325"/>
            </a:xfrm>
            <a:prstGeom prst="rect">
              <a:avLst/>
            </a:prstGeom>
          </p:spPr>
          <p:txBody>
            <a:bodyPr wrap="square">
              <a:spAutoFit/>
            </a:bodyPr>
            <a:lstStyle/>
            <a:p>
              <a:pPr lvl="0" algn="just">
                <a:lnSpc>
                  <a:spcPct val="150000"/>
                </a:lnSpc>
              </a:pPr>
              <a:r>
                <a:rPr lang="en-US" sz="3500">
                  <a:latin typeface="Arial" panose="020B0604020202020204" pitchFamily="34" charset="0"/>
                  <a:cs typeface="Arial" panose="020B0604020202020204" pitchFamily="34" charset="0"/>
                </a:rPr>
                <a:t>Hãy nêu ví dụ về việc tăng cường sử dụng các  nguồn năng lượng thay thế để giảm việc sử dụng các nhiên liệu hóa thạch.</a:t>
              </a:r>
            </a:p>
          </p:txBody>
        </p:sp>
        <p:pic>
          <p:nvPicPr>
            <p:cNvPr id="12" name="Picture 17"/>
            <p:cNvPicPr>
              <a:picLocks noChangeAspect="1"/>
            </p:cNvPicPr>
            <p:nvPr/>
          </p:nvPicPr>
          <p:blipFill>
            <a:blip r:embed="rId3"/>
            <a:srcRect/>
            <a:stretch>
              <a:fillRect/>
            </a:stretch>
          </p:blipFill>
          <p:spPr>
            <a:xfrm>
              <a:off x="1743914" y="1091868"/>
              <a:ext cx="2029692" cy="1817420"/>
            </a:xfrm>
            <a:prstGeom prst="rect">
              <a:avLst/>
            </a:prstGeom>
          </p:spPr>
        </p:pic>
      </p:grpSp>
      <p:grpSp>
        <p:nvGrpSpPr>
          <p:cNvPr id="4" name="Group 3"/>
          <p:cNvGrpSpPr/>
          <p:nvPr/>
        </p:nvGrpSpPr>
        <p:grpSpPr>
          <a:xfrm>
            <a:off x="1523999" y="3759869"/>
            <a:ext cx="7467601" cy="5527255"/>
            <a:chOff x="1295400" y="3759869"/>
            <a:chExt cx="7467601" cy="5527255"/>
          </a:xfrm>
        </p:grpSpPr>
        <p:pic>
          <p:nvPicPr>
            <p:cNvPr id="5122" name="Picture 2" descr="Bảng so sánh các hệ thống năng lượng mặt trời hiện nay - GIVAS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759869"/>
              <a:ext cx="7467601" cy="4355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39251" y="8640793"/>
              <a:ext cx="6179898"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Sử dụng năng lượng mặt trời</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10247701" y="3543300"/>
            <a:ext cx="6516299" cy="5743823"/>
            <a:chOff x="10199427" y="3543300"/>
            <a:chExt cx="6516299" cy="5743823"/>
          </a:xfrm>
        </p:grpSpPr>
        <p:pic>
          <p:nvPicPr>
            <p:cNvPr id="5124" name="Picture 4" descr="Ưu điểm xử lý chất thải bằng công nghệ biogas hiện n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9427" y="3543300"/>
              <a:ext cx="6516299" cy="46551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376447" y="8640792"/>
              <a:ext cx="6162264"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Sử dụng khí sinh học bio gas</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045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3941" y="3485345"/>
              <a:ext cx="8804118"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vi-VN" sz="3800" b="1">
                  <a:solidFill>
                    <a:srgbClr val="FFFF00"/>
                  </a:solidFill>
                  <a:latin typeface="Arial" panose="020B0604020202020204" pitchFamily="34" charset="0"/>
                  <a:cs typeface="Arial" panose="020B0604020202020204" pitchFamily="34" charset="0"/>
                </a:rPr>
                <a:t>1</a:t>
              </a:r>
              <a:r>
                <a:rPr lang="en-US" sz="3800" b="1">
                  <a:solidFill>
                    <a:srgbClr val="FFFF00"/>
                  </a:solidFill>
                  <a:latin typeface="Arial" panose="020B0604020202020204" pitchFamily="34" charset="0"/>
                  <a:cs typeface="Arial" panose="020B0604020202020204" pitchFamily="34" charset="0"/>
                </a:rPr>
                <a:t>: </a:t>
              </a:r>
              <a:r>
                <a:rPr lang="fr-FR" sz="3800" b="1">
                  <a:solidFill>
                    <a:srgbClr val="FFFF00"/>
                  </a:solidFill>
                  <a:latin typeface="Arial" panose="020B0604020202020204" pitchFamily="34" charset="0"/>
                  <a:cs typeface="Arial" panose="020B0604020202020204" pitchFamily="34" charset="0"/>
                </a:rPr>
                <a:t>Quá trình nào sau đây là biến đổi hóa học?</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cồn trong đĩa</a:t>
            </a: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Hoà tan muối vào nước</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Hơ nóng chiếc thìa inox</a:t>
            </a: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Lọ nước hoa mở nắp bị bay hơi</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211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93813" y="5089763"/>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Thắp sáng bóng đèn dây tóc</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Đốt sợi dây đồng trên lửa</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Đốt cháy củi trong bếp</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592676" y="7298790"/>
            <a:ext cx="6975629" cy="1651671"/>
          </a:xfrm>
          <a:prstGeom prst="rect">
            <a:avLst/>
          </a:prstGeom>
          <a:noFill/>
        </p:spPr>
        <p:txBody>
          <a:bodyPr wrap="square" rtlCol="0">
            <a:spAutoFit/>
          </a:bodyPr>
          <a:lstStyle/>
          <a:p>
            <a:pPr algn="just" defTabSz="1371600">
              <a:lnSpc>
                <a:spcPct val="150000"/>
              </a:lnSpc>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Để sợi dây thép ngoài không khí ẩm bị gỉ</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404151" y="3485345"/>
              <a:ext cx="9383697"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2: Quá trình nào sau đây chỉ xảy ra biến đổi vật lí?</a:t>
              </a:r>
            </a:p>
          </p:txBody>
        </p:sp>
      </p:grpSp>
    </p:spTree>
    <p:extLst>
      <p:ext uri="{BB962C8B-B14F-4D97-AF65-F5344CB8AC3E}">
        <p14:creationId xmlns:p14="http://schemas.microsoft.com/office/powerpoint/2010/main" val="23995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048623"/>
            <a:ext cx="18288000" cy="2597273"/>
            <a:chOff x="0" y="2739036"/>
            <a:chExt cx="12192000" cy="1731515"/>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739036"/>
              <a:ext cx="10872190" cy="172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6922" y="2747002"/>
              <a:ext cx="9838155" cy="1723549"/>
            </a:xfrm>
            <a:prstGeom prst="rect">
              <a:avLst/>
            </a:prstGeom>
            <a:noFill/>
          </p:spPr>
          <p:txBody>
            <a:bodyPr wrap="square" rtlCol="0">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hỏi 3: Trong công nghiệp, người ta sản xuất ammoniac từ phản ứng tổng hợp giữa nitrogen và hydrogen có chất xúc tác bột sắt (iron). Sản phẩm của phản ứng là</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Ammonia</a:t>
            </a: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Hydrogen</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Nitrogen</a:t>
            </a: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46331"/>
          </a:xfrm>
          <a:prstGeom prst="rect">
            <a:avLst/>
          </a:prstGeom>
          <a:noFill/>
        </p:spPr>
        <p:txBody>
          <a:bodyPr wrap="square" rtlCol="0">
            <a:spAutoFit/>
          </a:bodyPr>
          <a:lstStyle/>
          <a:p>
            <a:pPr algn="ctr">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Iron</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4235418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994689"/>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600">
                <a:solidFill>
                  <a:schemeClr val="bg1"/>
                </a:solidFill>
                <a:latin typeface="Arial" panose="020B0604020202020204" pitchFamily="34" charset="0"/>
                <a:cs typeface="Arial" panose="020B0604020202020204" pitchFamily="34" charset="0"/>
              </a:rPr>
              <a:t>Cùng loại, khác loại</a:t>
            </a: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5067625"/>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600">
                <a:solidFill>
                  <a:schemeClr val="bg1"/>
                </a:solidFill>
                <a:latin typeface="Arial" panose="020B0604020202020204" pitchFamily="34" charset="0"/>
                <a:cs typeface="Arial" panose="020B0604020202020204" pitchFamily="34" charset="0"/>
              </a:rPr>
              <a:t>Khác loại, khác loại</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5067626"/>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600">
                <a:solidFill>
                  <a:schemeClr val="bg1"/>
                </a:solidFill>
                <a:latin typeface="Arial" panose="020B0604020202020204" pitchFamily="34" charset="0"/>
                <a:cs typeface="Arial" panose="020B0604020202020204" pitchFamily="34" charset="0"/>
              </a:rPr>
              <a:t>Cùng loại, cùng loại</a:t>
            </a: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99469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600">
                <a:solidFill>
                  <a:schemeClr val="bg1"/>
                </a:solidFill>
                <a:latin typeface="Arial" panose="020B0604020202020204" pitchFamily="34" charset="0"/>
                <a:cs typeface="Arial" panose="020B0604020202020204" pitchFamily="34" charset="0"/>
              </a:rPr>
              <a:t>Khác loại, cùng loại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952500"/>
            <a:ext cx="18288000" cy="2681446"/>
            <a:chOff x="0" y="2674954"/>
            <a:chExt cx="12192000" cy="17876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674954"/>
              <a:ext cx="10872190" cy="17876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132095" y="2753161"/>
              <a:ext cx="10007600" cy="1631215"/>
            </a:xfrm>
            <a:prstGeom prst="rect">
              <a:avLst/>
            </a:prstGeom>
            <a:noFill/>
          </p:spPr>
          <p:txBody>
            <a:bodyPr wrap="square" rtlCol="0">
              <a:spAutoFit/>
            </a:bodyPr>
            <a:lstStyle/>
            <a:p>
              <a:pPr algn="just">
                <a:lnSpc>
                  <a:spcPct val="150000"/>
                </a:lnSpc>
              </a:pPr>
              <a:r>
                <a:rPr lang="en-US" sz="3400" b="1">
                  <a:solidFill>
                    <a:srgbClr val="FFFF00"/>
                  </a:solidFill>
                  <a:latin typeface="Arial" panose="020B0604020202020204" pitchFamily="34" charset="0"/>
                  <a:cs typeface="Arial" panose="020B0604020202020204" pitchFamily="34" charset="0"/>
                </a:rPr>
                <a:t>Câu hỏi 4: Trong phản ứng tổng hợp ammonia từ nitrogen và hydrogen, các liên kết giữa nguyên tử …(1) bị phá vỡ, liên kết giữa các nguyên tử …(2) được hình thành. Các từ thích hợp để điền vào vị trí (1) và (2) là:</a:t>
              </a:r>
            </a:p>
          </p:txBody>
        </p:sp>
      </p:grpSp>
    </p:spTree>
    <p:extLst>
      <p:ext uri="{BB962C8B-B14F-4D97-AF65-F5344CB8AC3E}">
        <p14:creationId xmlns:p14="http://schemas.microsoft.com/office/powerpoint/2010/main" val="43220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92199" y="3105046"/>
              <a:ext cx="10007601"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5: Trong phản ứng giữa oxygen với hydrogen tạo thành nước, lượng chất nào tăng lên trong quá trình phản ứng?</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a:solidFill>
                  <a:schemeClr val="bg1"/>
                </a:solidFill>
                <a:latin typeface="Arial" panose="020B0604020202020204" pitchFamily="34" charset="0"/>
                <a:cs typeface="Arial" panose="020B0604020202020204" pitchFamily="34" charset="0"/>
              </a:rPr>
              <a:t>Chỉ có nước</a:t>
            </a: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967264"/>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a:solidFill>
                  <a:schemeClr val="bg1"/>
                </a:solidFill>
                <a:latin typeface="Arial" panose="020B0604020202020204" pitchFamily="34" charset="0"/>
                <a:cs typeface="Arial" panose="020B0604020202020204" pitchFamily="34" charset="0"/>
              </a:rPr>
              <a:t>Oxygen và nước</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5029466"/>
            <a:ext cx="773998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a:solidFill>
                  <a:schemeClr val="bg1"/>
                </a:solidFill>
                <a:latin typeface="Arial" panose="020B0604020202020204" pitchFamily="34" charset="0"/>
                <a:cs typeface="Arial" panose="020B0604020202020204" pitchFamily="34" charset="0"/>
              </a:rPr>
              <a:t>Oxygen và hydrogen</a:t>
            </a: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967264"/>
            <a:ext cx="7739988" cy="677108"/>
          </a:xfrm>
          <a:prstGeom prst="rect">
            <a:avLst/>
          </a:prstGeom>
          <a:noFill/>
        </p:spPr>
        <p:txBody>
          <a:bodyPr wrap="square" rtlCol="0">
            <a:spAutoFit/>
          </a:bodyPr>
          <a:lstStyle/>
          <a:p>
            <a:pPr algn="ctr">
              <a:buClr>
                <a:schemeClr val="bg1"/>
              </a:buClr>
            </a:pP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a:solidFill>
                  <a:schemeClr val="bg1"/>
                </a:solidFill>
                <a:latin typeface="Arial" panose="020B0604020202020204" pitchFamily="34" charset="0"/>
                <a:cs typeface="Arial" panose="020B0604020202020204" pitchFamily="34" charset="0"/>
              </a:rPr>
              <a:t>Hydrogen và nước</a:t>
            </a:r>
            <a:endParaRPr lang="en-US" sz="38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29627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43366" y="7964549"/>
            <a:ext cx="6933515"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3800">
                <a:solidFill>
                  <a:schemeClr val="bg1"/>
                </a:solidFill>
                <a:latin typeface="Arial" panose="020B0604020202020204" pitchFamily="34" charset="0"/>
                <a:cs typeface="Arial" panose="020B0604020202020204" pitchFamily="34" charset="0"/>
              </a:rPr>
              <a:t>Khí hydrogen</a:t>
            </a: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4992987"/>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3800">
                <a:solidFill>
                  <a:schemeClr val="bg1"/>
                </a:solidFill>
                <a:latin typeface="Arial" panose="020B0604020202020204" pitchFamily="34" charset="0"/>
                <a:cs typeface="Arial" panose="020B0604020202020204" pitchFamily="34" charset="0"/>
              </a:rPr>
              <a:t>Than</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22310" y="4991100"/>
            <a:ext cx="6975629"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3800">
                <a:solidFill>
                  <a:schemeClr val="bg1"/>
                </a:solidFill>
                <a:latin typeface="Arial" panose="020B0604020202020204" pitchFamily="34" charset="0"/>
                <a:cs typeface="Arial" panose="020B0604020202020204" pitchFamily="34" charset="0"/>
              </a:rPr>
              <a:t>Khí gas</a:t>
            </a: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964549"/>
            <a:ext cx="6936098" cy="677108"/>
          </a:xfrm>
          <a:prstGeom prst="rect">
            <a:avLst/>
          </a:prstGeom>
          <a:noFill/>
        </p:spPr>
        <p:txBody>
          <a:bodyPr wrap="square" rtlCol="0">
            <a:spAutoFit/>
          </a:bodyPr>
          <a:lstStyle/>
          <a:p>
            <a:pPr lvl="0" algn="ctr"/>
            <a:r>
              <a:rPr lang="en-US" sz="3800">
                <a:solidFill>
                  <a:schemeClr val="bg1"/>
                </a:solidFill>
                <a:latin typeface="Arial" panose="020B0604020202020204" pitchFamily="34" charset="0"/>
                <a:ea typeface="Tahoma" panose="020B0604030504040204" pitchFamily="34" charset="0"/>
                <a:cs typeface="Arial" panose="020B0604020202020204" pitchFamily="34" charset="0"/>
              </a:rPr>
              <a:t>D. </a:t>
            </a:r>
            <a:r>
              <a:rPr lang="en-US" sz="3800">
                <a:solidFill>
                  <a:schemeClr val="bg1"/>
                </a:solidFill>
                <a:latin typeface="Arial" panose="020B0604020202020204" pitchFamily="34" charset="0"/>
                <a:cs typeface="Arial" panose="020B0604020202020204" pitchFamily="34" charset="0"/>
              </a:rPr>
              <a:t>Dầu hoả</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3095495"/>
              <a:ext cx="9592503"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6: Chất nào sau đây không phải là nhiên liệu sử dụng trong nhà bếp để đun nấu?</a:t>
              </a:r>
            </a:p>
          </p:txBody>
        </p:sp>
      </p:grpSp>
    </p:spTree>
    <p:extLst>
      <p:ext uri="{BB962C8B-B14F-4D97-AF65-F5344CB8AC3E}">
        <p14:creationId xmlns:p14="http://schemas.microsoft.com/office/powerpoint/2010/main" val="27779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46345" y="-1020291"/>
            <a:ext cx="2663789" cy="2600827"/>
          </a:xfrm>
          <a:prstGeom prst="rect">
            <a:avLst/>
          </a:prstGeom>
        </p:spPr>
      </p:pic>
      <p:sp>
        <p:nvSpPr>
          <p:cNvPr id="2" name="Rectangle 1"/>
          <p:cNvSpPr/>
          <p:nvPr/>
        </p:nvSpPr>
        <p:spPr>
          <a:xfrm>
            <a:off x="1028698" y="1257370"/>
            <a:ext cx="16230600" cy="646331"/>
          </a:xfrm>
          <a:prstGeom prst="rect">
            <a:avLst/>
          </a:prstGeom>
        </p:spPr>
        <p:txBody>
          <a:bodyPr wrap="square">
            <a:spAutoFit/>
          </a:bodyPr>
          <a:lstStyle/>
          <a:p>
            <a:pPr algn="r">
              <a:spcBef>
                <a:spcPts val="300"/>
              </a:spcBef>
            </a:pPr>
            <a:r>
              <a:rPr lang="nl-NL" sz="36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en-US" sz="3600">
                <a:latin typeface="Arial" panose="020B0604020202020204" pitchFamily="34" charset="0"/>
                <a:cs typeface="Arial" panose="020B0604020202020204" pitchFamily="34" charset="0"/>
              </a:rPr>
              <a:t>Hoàn thành bảng “Dấu hiệu nhận biết có chất mới tạo thành” sau đây:</a:t>
            </a:r>
          </a:p>
        </p:txBody>
      </p:sp>
      <p:pic>
        <p:nvPicPr>
          <p:cNvPr id="19" name="Picture 7"/>
          <p:cNvPicPr>
            <a:picLocks noChangeAspect="1"/>
          </p:cNvPicPr>
          <p:nvPr/>
        </p:nvPicPr>
        <p:blipFill>
          <a:blip r:embed="rId4"/>
          <a:srcRect/>
          <a:stretch>
            <a:fillRect/>
          </a:stretch>
        </p:blipFill>
        <p:spPr>
          <a:xfrm>
            <a:off x="207720" y="7199875"/>
            <a:ext cx="1638748" cy="308712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48120852"/>
              </p:ext>
            </p:extLst>
          </p:nvPr>
        </p:nvGraphicFramePr>
        <p:xfrm>
          <a:off x="990598" y="2468550"/>
          <a:ext cx="16306800" cy="6613405"/>
        </p:xfrm>
        <a:graphic>
          <a:graphicData uri="http://schemas.openxmlformats.org/drawingml/2006/table">
            <a:tbl>
              <a:tblPr firstRow="1" firstCol="1" bandRow="1">
                <a:tableStyleId>{5940675A-B579-460E-94D1-54222C63F5DA}</a:tableStyleId>
              </a:tblPr>
              <a:tblGrid>
                <a:gridCol w="8686800">
                  <a:extLst>
                    <a:ext uri="{9D8B030D-6E8A-4147-A177-3AD203B41FA5}">
                      <a16:colId xmlns:a16="http://schemas.microsoft.com/office/drawing/2014/main" val="1356385645"/>
                    </a:ext>
                  </a:extLst>
                </a:gridCol>
                <a:gridCol w="1828800">
                  <a:extLst>
                    <a:ext uri="{9D8B030D-6E8A-4147-A177-3AD203B41FA5}">
                      <a16:colId xmlns:a16="http://schemas.microsoft.com/office/drawing/2014/main" val="4251653049"/>
                    </a:ext>
                  </a:extLst>
                </a:gridCol>
                <a:gridCol w="1828800">
                  <a:extLst>
                    <a:ext uri="{9D8B030D-6E8A-4147-A177-3AD203B41FA5}">
                      <a16:colId xmlns:a16="http://schemas.microsoft.com/office/drawing/2014/main" val="1522710688"/>
                    </a:ext>
                  </a:extLst>
                </a:gridCol>
                <a:gridCol w="1832923">
                  <a:extLst>
                    <a:ext uri="{9D8B030D-6E8A-4147-A177-3AD203B41FA5}">
                      <a16:colId xmlns:a16="http://schemas.microsoft.com/office/drawing/2014/main" val="703571092"/>
                    </a:ext>
                  </a:extLst>
                </a:gridCol>
                <a:gridCol w="2129477">
                  <a:extLst>
                    <a:ext uri="{9D8B030D-6E8A-4147-A177-3AD203B41FA5}">
                      <a16:colId xmlns:a16="http://schemas.microsoft.com/office/drawing/2014/main" val="2984077647"/>
                    </a:ext>
                  </a:extLst>
                </a:gridCol>
              </a:tblGrid>
              <a:tr h="1628601">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Phản ứng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Phát sáng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bọt khí</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Có kết tủa</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tc>
                  <a:txBody>
                    <a:bodyPr/>
                    <a:lstStyle/>
                    <a:p>
                      <a:pPr algn="ctr">
                        <a:lnSpc>
                          <a:spcPct val="150000"/>
                        </a:lnSpc>
                        <a:spcAft>
                          <a:spcPts val="0"/>
                        </a:spcAft>
                      </a:pPr>
                      <a:r>
                        <a:rPr lang="en-US" sz="3600" b="1">
                          <a:effectLst/>
                          <a:latin typeface="Arial" panose="020B0604020202020204" pitchFamily="34" charset="0"/>
                          <a:cs typeface="Arial" panose="020B0604020202020204" pitchFamily="34" charset="0"/>
                        </a:rPr>
                        <a:t>Thay đổi màu sắc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E18B"/>
                    </a:solidFill>
                  </a:tcPr>
                </a:tc>
                <a:extLst>
                  <a:ext uri="{0D108BD9-81ED-4DB2-BD59-A6C34878D82A}">
                    <a16:rowId xmlns:a16="http://schemas.microsoft.com/office/drawing/2014/main" val="339936263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nến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47450585"/>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Nhỏ hydrochloric acid vào nước soda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2147948"/>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Cho nước vôi trong vào dung dịch CuSO</a:t>
                      </a:r>
                      <a:r>
                        <a:rPr lang="en-US" sz="3600" baseline="-25000">
                          <a:effectLst/>
                          <a:latin typeface="Arial" panose="020B0604020202020204" pitchFamily="34" charset="0"/>
                          <a:cs typeface="Arial" panose="020B0604020202020204" pitchFamily="34" charset="0"/>
                        </a:rPr>
                        <a:t>4</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218307231"/>
                  </a:ext>
                </a:extLst>
              </a:tr>
              <a:tr h="971016">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Nhúng thành kẽm vào hydrochloric acid</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727492567"/>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Thổi khí CO</a:t>
                      </a:r>
                      <a:r>
                        <a:rPr lang="en-US" sz="3600" baseline="-25000">
                          <a:effectLst/>
                          <a:latin typeface="Arial" panose="020B0604020202020204" pitchFamily="34" charset="0"/>
                          <a:cs typeface="Arial" panose="020B0604020202020204" pitchFamily="34" charset="0"/>
                        </a:rPr>
                        <a:t>2 </a:t>
                      </a:r>
                      <a:r>
                        <a:rPr lang="en-US" sz="3600">
                          <a:effectLst/>
                          <a:latin typeface="Arial" panose="020B0604020202020204" pitchFamily="34" charset="0"/>
                          <a:cs typeface="Arial" panose="020B0604020202020204" pitchFamily="34" charset="0"/>
                        </a:rPr>
                        <a:t>vào nước vôi trong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80890798"/>
                  </a:ext>
                </a:extLst>
              </a:tr>
              <a:tr h="760693">
                <a:tc>
                  <a:txBody>
                    <a:bodyPr/>
                    <a:lstStyle/>
                    <a:p>
                      <a:pPr marL="0" lvl="0" indent="0" algn="just">
                        <a:lnSpc>
                          <a:spcPct val="150000"/>
                        </a:lnSpc>
                        <a:spcAft>
                          <a:spcPts val="0"/>
                        </a:spcAft>
                        <a:buFont typeface="+mj-lt"/>
                        <a:buNone/>
                      </a:pPr>
                      <a:r>
                        <a:rPr lang="en-US" sz="3600">
                          <a:effectLst/>
                          <a:latin typeface="Arial" panose="020B0604020202020204" pitchFamily="34" charset="0"/>
                          <a:cs typeface="Arial" panose="020B0604020202020204" pitchFamily="34" charset="0"/>
                        </a:rPr>
                        <a:t>Đốt cháy sợi đồng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gn="l">
                        <a:lnSpc>
                          <a:spcPct val="150000"/>
                        </a:lnSpc>
                        <a:spcAft>
                          <a:spcPts val="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52176389"/>
                  </a:ext>
                </a:extLst>
              </a:tr>
            </a:tbl>
          </a:graphicData>
        </a:graphic>
      </p:graphicFrame>
      <p:sp>
        <p:nvSpPr>
          <p:cNvPr id="5" name="TextBox 4"/>
          <p:cNvSpPr txBox="1"/>
          <p:nvPr/>
        </p:nvSpPr>
        <p:spPr>
          <a:xfrm>
            <a:off x="10210800" y="4155638"/>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1" name="TextBox 10"/>
          <p:cNvSpPr txBox="1"/>
          <p:nvPr/>
        </p:nvSpPr>
        <p:spPr>
          <a:xfrm>
            <a:off x="12039600" y="4954369"/>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2" name="TextBox 11"/>
          <p:cNvSpPr txBox="1"/>
          <p:nvPr/>
        </p:nvSpPr>
        <p:spPr>
          <a:xfrm>
            <a:off x="13868400" y="5807327"/>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3" name="TextBox 12"/>
          <p:cNvSpPr txBox="1"/>
          <p:nvPr/>
        </p:nvSpPr>
        <p:spPr>
          <a:xfrm>
            <a:off x="12039600" y="6707336"/>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4" name="TextBox 13"/>
          <p:cNvSpPr txBox="1"/>
          <p:nvPr/>
        </p:nvSpPr>
        <p:spPr>
          <a:xfrm>
            <a:off x="13868400" y="7581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6" name="TextBox 15"/>
          <p:cNvSpPr txBox="1"/>
          <p:nvPr/>
        </p:nvSpPr>
        <p:spPr>
          <a:xfrm>
            <a:off x="15808145" y="8343900"/>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17" name="TextBox 16"/>
          <p:cNvSpPr txBox="1"/>
          <p:nvPr/>
        </p:nvSpPr>
        <p:spPr>
          <a:xfrm>
            <a:off x="10210800" y="8359254"/>
            <a:ext cx="838200"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X</a:t>
            </a:r>
          </a:p>
        </p:txBody>
      </p:sp>
      <p:sp>
        <p:nvSpPr>
          <p:cNvPr id="3" name="TextBox 2">
            <a:extLst>
              <a:ext uri="{FF2B5EF4-FFF2-40B4-BE49-F238E27FC236}">
                <a16:creationId xmlns:a16="http://schemas.microsoft.com/office/drawing/2014/main" id="{FFDE48D7-6C95-FDDD-00F1-3DAB56987D24}"/>
              </a:ext>
            </a:extLst>
          </p:cNvPr>
          <p:cNvSpPr txBox="1"/>
          <p:nvPr/>
        </p:nvSpPr>
        <p:spPr>
          <a:xfrm>
            <a:off x="-228600" y="520125"/>
            <a:ext cx="7669413" cy="584775"/>
          </a:xfrm>
          <a:prstGeom prst="rect">
            <a:avLst/>
          </a:prstGeom>
          <a:noFill/>
        </p:spPr>
        <p:txBody>
          <a:bodyPr wrap="square">
            <a:spAutoFit/>
          </a:bodyPr>
          <a:lstStyle/>
          <a:p>
            <a:pPr lvl="0" algn="ctr">
              <a:spcAft>
                <a:spcPts val="800"/>
              </a:spcAft>
            </a:pPr>
            <a:r>
              <a:rPr lang="en-US" sz="3200" b="1" dirty="0">
                <a:latin typeface="Arial" panose="020B0604020202020204" pitchFamily="34" charset="0"/>
                <a:ea typeface="Arial" panose="020B0604020202020204" pitchFamily="34" charset="0"/>
                <a:cs typeface="Arial" panose="020B0604020202020204" pitchFamily="34" charset="0"/>
              </a:rPr>
              <a:t>VẬN DỤNG</a:t>
            </a:r>
            <a:endParaRPr lang="vi-VN" sz="3200" b="1" dirty="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12"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Sau khi trộn bột sắt với bột lưu huỳnh, hỗn hợp thu được có bị nam châm hút không?</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a:solidFill>
                  <a:schemeClr val="tx1"/>
                </a:solidFill>
                <a:latin typeface="Arial" panose="020B0604020202020204" pitchFamily="34" charset="0"/>
                <a:cs typeface="Arial" panose="020B0604020202020204" pitchFamily="34" charset="0"/>
              </a:rPr>
              <a:t>Chất trong ống nghiệm (2) sau khi đun nóng và để nguội có bị nam châm hút không?</a:t>
            </a:r>
          </a:p>
        </p:txBody>
      </p:sp>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3" grpId="0"/>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46345" y="-1020291"/>
            <a:ext cx="2663789" cy="2600827"/>
          </a:xfrm>
          <a:prstGeom prst="rect">
            <a:avLst/>
          </a:prstGeom>
        </p:spPr>
      </p:pic>
      <p:sp>
        <p:nvSpPr>
          <p:cNvPr id="2" name="Rectangle 1"/>
          <p:cNvSpPr/>
          <p:nvPr/>
        </p:nvSpPr>
        <p:spPr>
          <a:xfrm>
            <a:off x="1466847" y="1773345"/>
            <a:ext cx="15354302" cy="6740307"/>
          </a:xfrm>
          <a:prstGeom prst="rect">
            <a:avLst/>
          </a:prstGeom>
        </p:spPr>
        <p:txBody>
          <a:bodyPr wrap="square">
            <a:spAutoFit/>
          </a:bodyPr>
          <a:lstStyle/>
          <a:p>
            <a:pPr algn="just">
              <a:lnSpc>
                <a:spcPct val="150000"/>
              </a:lnSpc>
            </a:pPr>
            <a:r>
              <a:rPr lang="nl-NL" sz="36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Cho các phản ứng sau:</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Điều chế oxygen bằng cách đun nóng thuốc tím (KMnO</a:t>
            </a:r>
            <a:r>
              <a:rPr lang="en-US" sz="3600" baseline="-25000">
                <a:latin typeface="Arial" panose="020B0604020202020204" pitchFamily="34" charset="0"/>
                <a:cs typeface="Arial" panose="020B0604020202020204" pitchFamily="34" charset="0"/>
              </a:rPr>
              <a:t>4</a:t>
            </a:r>
            <a:r>
              <a:rPr lang="en-US" sz="3600">
                <a:latin typeface="Arial" panose="020B0604020202020204" pitchFamily="34" charset="0"/>
                <a:cs typeface="Arial" panose="020B0604020202020204" pitchFamily="34" charset="0"/>
              </a:rPr>
              <a:t>), ngừng cung cấp nhiệt và dừng lại</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Nung đá vôi (CaCO</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Tôi vôi (CaO với nước)</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Cho dung dịch HCl tác dụng với dung dịch NaOH, ống nghiệm nóng lên</a:t>
            </a:r>
          </a:p>
          <a:p>
            <a:pPr marL="571500" lvl="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Quang hợp</a:t>
            </a:r>
          </a:p>
          <a:p>
            <a:pPr algn="just">
              <a:lnSpc>
                <a:spcPct val="150000"/>
              </a:lnSpc>
            </a:pPr>
            <a:r>
              <a:rPr lang="en-US" sz="3600">
                <a:latin typeface="Arial" panose="020B0604020202020204" pitchFamily="34" charset="0"/>
                <a:cs typeface="Arial" panose="020B0604020202020204" pitchFamily="34" charset="0"/>
              </a:rPr>
              <a:t>Hãy cho biết đâu là các phản ứng thu nhiệt?</a:t>
            </a:r>
          </a:p>
        </p:txBody>
      </p:sp>
      <p:pic>
        <p:nvPicPr>
          <p:cNvPr id="19" name="Picture 7"/>
          <p:cNvPicPr>
            <a:picLocks noChangeAspect="1"/>
          </p:cNvPicPr>
          <p:nvPr/>
        </p:nvPicPr>
        <p:blipFill>
          <a:blip r:embed="rId4"/>
          <a:srcRect/>
          <a:stretch>
            <a:fillRect/>
          </a:stretch>
        </p:blipFill>
        <p:spPr>
          <a:xfrm>
            <a:off x="207720" y="7199875"/>
            <a:ext cx="1638748" cy="3087125"/>
          </a:xfrm>
          <a:prstGeom prst="rect">
            <a:avLst/>
          </a:prstGeom>
        </p:spPr>
      </p:pic>
      <p:sp>
        <p:nvSpPr>
          <p:cNvPr id="18" name="TextBox 17"/>
          <p:cNvSpPr txBox="1"/>
          <p:nvPr/>
        </p:nvSpPr>
        <p:spPr>
          <a:xfrm>
            <a:off x="6515098" y="3543300"/>
            <a:ext cx="5257800" cy="646331"/>
          </a:xfrm>
          <a:prstGeom prst="rect">
            <a:avLst/>
          </a:prstGeom>
          <a:noFill/>
        </p:spPr>
        <p:txBody>
          <a:bodyPr wrap="square" rtlCol="0">
            <a:spAutoFit/>
          </a:bodyPr>
          <a:lstStyle/>
          <a:p>
            <a:r>
              <a:rPr lang="en-US" sz="3600" b="1">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515098" y="4382440"/>
            <a:ext cx="5257800" cy="646331"/>
          </a:xfrm>
          <a:prstGeom prst="rect">
            <a:avLst/>
          </a:prstGeom>
          <a:noFill/>
        </p:spPr>
        <p:txBody>
          <a:bodyPr wrap="square" rtlCol="0">
            <a:spAutoFit/>
          </a:bodyPr>
          <a:lstStyle/>
          <a:p>
            <a:r>
              <a:rPr lang="en-US" sz="3600" b="1">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515098" y="6876709"/>
            <a:ext cx="5257800" cy="646331"/>
          </a:xfrm>
          <a:prstGeom prst="rect">
            <a:avLst/>
          </a:prstGeom>
          <a:noFill/>
        </p:spPr>
        <p:txBody>
          <a:bodyPr wrap="square" rtlCol="0">
            <a:spAutoFit/>
          </a:bodyPr>
          <a:lstStyle/>
          <a:p>
            <a:r>
              <a:rPr lang="en-US" sz="3600" b="1">
                <a:solidFill>
                  <a:srgbClr val="FF0000"/>
                </a:solidFill>
                <a:latin typeface="Arial" panose="020B0604020202020204" pitchFamily="34" charset="0"/>
                <a:cs typeface="Arial" panose="020B0604020202020204" pitchFamily="34" charset="0"/>
                <a:sym typeface="Symbol" panose="05050102010706020507" pitchFamily="18" charset="2"/>
              </a:rPr>
              <a:t> Phản ứng thu nhiệt</a:t>
            </a:r>
            <a:endParaRPr lang="en-US" sz="3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7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4" dur="500"/>
                                        <p:tgtEl>
                                          <p:spTgt spid="2">
                                            <p:txEl>
                                              <p:pRg st="4" end="4"/>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1250"/>
                            </p:stCondLst>
                            <p:childTnLst>
                              <p:par>
                                <p:cTn id="44" presetID="22" presetClass="entr" presetSubtype="8" fill="hold" grpId="0" nodeType="after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46345" y="-1020291"/>
            <a:ext cx="2663789" cy="2600827"/>
          </a:xfrm>
          <a:prstGeom prst="rect">
            <a:avLst/>
          </a:prstGeom>
        </p:spPr>
      </p:pic>
      <p:sp>
        <p:nvSpPr>
          <p:cNvPr id="2" name="Rectangle 1"/>
          <p:cNvSpPr/>
          <p:nvPr/>
        </p:nvSpPr>
        <p:spPr>
          <a:xfrm>
            <a:off x="1390647" y="1104900"/>
            <a:ext cx="15506702" cy="2585323"/>
          </a:xfrm>
          <a:prstGeom prst="rect">
            <a:avLst/>
          </a:prstGeom>
        </p:spPr>
        <p:txBody>
          <a:bodyPr wrap="square">
            <a:spAutoFit/>
          </a:bodyPr>
          <a:lstStyle/>
          <a:p>
            <a:pPr algn="just">
              <a:lnSpc>
                <a:spcPct val="150000"/>
              </a:lnSpc>
              <a:spcBef>
                <a:spcPts val="300"/>
              </a:spcBef>
            </a:pPr>
            <a:r>
              <a:rPr lang="nl-NL" sz="3600" b="1">
                <a:solidFill>
                  <a:srgbClr val="000000"/>
                </a:solidFill>
                <a:latin typeface="Arial" panose="020B0604020202020204" pitchFamily="34" charset="0"/>
                <a:ea typeface="Calibri" panose="020F0502020204030204" pitchFamily="34" charset="0"/>
                <a:cs typeface="Arial" panose="020B0604020202020204" pitchFamily="34" charset="0"/>
              </a:rPr>
              <a:t>Câu 3. </a:t>
            </a:r>
            <a:r>
              <a:rPr lang="en-US" sz="3600">
                <a:latin typeface="Arial" panose="020B0604020202020204" pitchFamily="34" charset="0"/>
                <a:cs typeface="Arial" panose="020B0604020202020204" pitchFamily="34" charset="0"/>
              </a:rPr>
              <a:t>Hãy đọc phần mở rộng (SGK tr.15), em hãy cho biết tác hại của khí CO đối với sức khỏe con người và đề xuất các biện pháp tránh ngộ độc khí CO trong gia đình.</a:t>
            </a:r>
          </a:p>
        </p:txBody>
      </p:sp>
      <p:grpSp>
        <p:nvGrpSpPr>
          <p:cNvPr id="6" name="Group 5"/>
          <p:cNvGrpSpPr/>
          <p:nvPr/>
        </p:nvGrpSpPr>
        <p:grpSpPr>
          <a:xfrm>
            <a:off x="914400" y="4102560"/>
            <a:ext cx="7620000" cy="5155740"/>
            <a:chOff x="1233487" y="4227669"/>
            <a:chExt cx="7620000" cy="5155740"/>
          </a:xfrm>
        </p:grpSpPr>
        <p:pic>
          <p:nvPicPr>
            <p:cNvPr id="2050" name="Picture 2" descr="https://o.remove.bg/downloads/f86917e3-47b4-4c23-835e-4eb156557d0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99" y="4227669"/>
              <a:ext cx="4448175" cy="304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33487" y="7629083"/>
              <a:ext cx="7620000" cy="1754326"/>
            </a:xfrm>
            <a:prstGeom prst="rect">
              <a:avLst/>
            </a:prstGeom>
          </p:spPr>
          <p:txBody>
            <a:bodyPr wrap="square">
              <a:spAutoFit/>
            </a:bodyPr>
            <a:lstStyle/>
            <a:p>
              <a:pPr algn="just">
                <a:lnSpc>
                  <a:spcPct val="150000"/>
                </a:lnSpc>
              </a:pPr>
              <a:r>
                <a:rPr lang="en-US" sz="3600">
                  <a:latin typeface="Arial" panose="020B0604020202020204" pitchFamily="34" charset="0"/>
                  <a:ea typeface="SimSun" panose="02010600030101010101" pitchFamily="2" charset="-122"/>
                  <a:cs typeface="Arial" panose="020B0604020202020204" pitchFamily="34" charset="0"/>
                </a:rPr>
                <a:t>Khi than cháy ở nhiệt độ cao thường sinh ra thêm một lượng khí nhỏ CO</a:t>
              </a:r>
              <a:endParaRPr lang="en-US" sz="3600">
                <a:latin typeface="Arial" panose="020B0604020202020204" pitchFamily="34" charset="0"/>
                <a:cs typeface="Arial" panose="020B0604020202020204" pitchFamily="34" charset="0"/>
              </a:endParaRPr>
            </a:p>
          </p:txBody>
        </p:sp>
      </p:grpSp>
      <p:sp>
        <p:nvSpPr>
          <p:cNvPr id="7" name="Right Arrow 6"/>
          <p:cNvSpPr/>
          <p:nvPr/>
        </p:nvSpPr>
        <p:spPr>
          <a:xfrm>
            <a:off x="8755385" y="5392078"/>
            <a:ext cx="1143002" cy="130558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8" name="Group 17"/>
          <p:cNvGrpSpPr/>
          <p:nvPr/>
        </p:nvGrpSpPr>
        <p:grpSpPr>
          <a:xfrm>
            <a:off x="10208078" y="4369262"/>
            <a:ext cx="7048501" cy="4889038"/>
            <a:chOff x="10208078" y="4419602"/>
            <a:chExt cx="7048501" cy="4889038"/>
          </a:xfrm>
        </p:grpSpPr>
        <p:grpSp>
          <p:nvGrpSpPr>
            <p:cNvPr id="9" name="Group 8"/>
            <p:cNvGrpSpPr/>
            <p:nvPr/>
          </p:nvGrpSpPr>
          <p:grpSpPr>
            <a:xfrm>
              <a:off x="11629086" y="4419602"/>
              <a:ext cx="4197389" cy="2781299"/>
              <a:chOff x="10585411" y="3810001"/>
              <a:chExt cx="5238750" cy="3390900"/>
            </a:xfrm>
          </p:grpSpPr>
          <p:pic>
            <p:nvPicPr>
              <p:cNvPr id="2052" name="Picture 4" descr="https://o.remove.bg/downloads/773b4b45-0356-472d-96c6-e31a13c309a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5411" y="3810001"/>
                <a:ext cx="5238750" cy="33909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4173200" y="5419233"/>
                <a:ext cx="685800" cy="867267"/>
              </a:xfrm>
              <a:prstGeom prst="ellipse">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0208078" y="7554314"/>
              <a:ext cx="7048501" cy="1754326"/>
            </a:xfrm>
            <a:prstGeom prst="rect">
              <a:avLst/>
            </a:prstGeom>
          </p:spPr>
          <p:txBody>
            <a:bodyPr wrap="square">
              <a:spAutoFit/>
            </a:bodyPr>
            <a:lstStyle/>
            <a:p>
              <a:pPr algn="just">
                <a:lnSpc>
                  <a:spcPct val="150000"/>
                </a:lnSpc>
              </a:pPr>
              <a:r>
                <a:rPr lang="en-US" sz="3600">
                  <a:latin typeface="Arial" panose="020B0604020202020204" pitchFamily="34" charset="0"/>
                  <a:ea typeface="SimSun" panose="02010600030101010101" pitchFamily="2" charset="-122"/>
                  <a:cs typeface="Arial" panose="020B0604020202020204" pitchFamily="34" charset="0"/>
                </a:rPr>
                <a:t>Chất khí rất độc, không màu, không mùi và không gây kích 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5853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46345" y="-1020291"/>
            <a:ext cx="2663789" cy="2600827"/>
          </a:xfrm>
          <a:prstGeom prst="rect">
            <a:avLst/>
          </a:prstGeom>
        </p:spPr>
      </p:pic>
      <p:sp>
        <p:nvSpPr>
          <p:cNvPr id="4" name="Rectangle 3"/>
          <p:cNvSpPr/>
          <p:nvPr/>
        </p:nvSpPr>
        <p:spPr>
          <a:xfrm>
            <a:off x="2534656" y="1280636"/>
            <a:ext cx="13218683" cy="738664"/>
          </a:xfrm>
          <a:prstGeom prst="rect">
            <a:avLst/>
          </a:prstGeom>
        </p:spPr>
        <p:txBody>
          <a:bodyPr wrap="none">
            <a:spAutoFit/>
          </a:bodyPr>
          <a:lstStyle/>
          <a:p>
            <a:pPr algn="ctr"/>
            <a:r>
              <a:rPr lang="en-US" sz="4200" b="1">
                <a:solidFill>
                  <a:srgbClr val="C00000"/>
                </a:solidFill>
                <a:latin typeface="Arial" panose="020B0604020202020204" pitchFamily="34" charset="0"/>
                <a:ea typeface="SimSun" panose="02010600030101010101" pitchFamily="2" charset="-122"/>
                <a:cs typeface="Arial" panose="020B0604020202020204" pitchFamily="34" charset="0"/>
              </a:rPr>
              <a:t>Các biện pháp tránh ngộ độc khí CO trong gia đình</a:t>
            </a:r>
            <a:endParaRPr lang="en-US" sz="4200" b="1">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8237543" y="2628900"/>
            <a:ext cx="9122391"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Không đốt than trong phòng kín, mở cửa sổ hoặc đốt ngoài trời.</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Kiểm tra và bảo trì thường xuyên, đúng cách bếp gas, lò sưởi hoặc bất kì thiết bị chạy bằng gas, dầu và than trong nhà.</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Chỉ mua các thiết bị sử dụng nhiên liệu đốt (bếp gas, lò sưởi,…) ở địa chỉ uy tín.</a:t>
            </a:r>
          </a:p>
          <a:p>
            <a:pPr marL="571500" indent="-571500" algn="just">
              <a:lnSpc>
                <a:spcPct val="150000"/>
              </a:lnSpc>
              <a:spcAft>
                <a:spcPts val="0"/>
              </a:spcAft>
              <a:buFont typeface="Wingdings" panose="05000000000000000000" pitchFamily="2" charset="2"/>
              <a:buChar char="§"/>
            </a:pPr>
            <a:r>
              <a:rPr lang="en-US" sz="3600">
                <a:latin typeface="Arial" panose="020B0604020202020204" pitchFamily="34" charset="0"/>
                <a:ea typeface="SimSun" panose="02010600030101010101" pitchFamily="2" charset="-122"/>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pic>
        <p:nvPicPr>
          <p:cNvPr id="5124" name="Picture 4" descr="Cách sử dụng bếp gas công nghiệ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309" y="3026046"/>
            <a:ext cx="6874008" cy="59460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38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500"/>
                                        <p:tgtEl>
                                          <p:spTgt spid="512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1517396" y="3352090"/>
            <a:ext cx="6400800" cy="5296610"/>
            <a:chOff x="1327562" y="2437690"/>
            <a:chExt cx="6995542" cy="5694295"/>
          </a:xfrm>
        </p:grpSpPr>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6" name="Picture 3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8894692" y="3016755"/>
            <a:ext cx="8173542" cy="5747727"/>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dụng.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Làm bài tập trong sách bài tập Khoa học tự nhiên 8.</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fr-FR" sz="4000" i="1">
                <a:solidFill>
                  <a:srgbClr val="000000"/>
                </a:solidFill>
                <a:latin typeface="Arial" panose="020B0604020202020204" pitchFamily="34" charset="0"/>
                <a:ea typeface="Calibri" panose="020F0502020204030204" pitchFamily="34" charset="0"/>
                <a:cs typeface="Arial" panose="020B0604020202020204" pitchFamily="34" charset="0"/>
              </a:rPr>
              <a:t>Bài 3: Mol và tỉ khối chất khí. </a:t>
            </a:r>
            <a:endParaRPr lang="en-US" sz="40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pic>
        <p:nvPicPr>
          <p:cNvPr id="5" name="Picture 4"/>
          <p:cNvPicPr>
            <a:picLocks noChangeAspect="1"/>
          </p:cNvPicPr>
          <p:nvPr/>
        </p:nvPicPr>
        <p:blipFill>
          <a:blip r:embed="rId4"/>
          <a:stretch>
            <a:fillRect/>
          </a:stretch>
        </p:blipFill>
        <p:spPr>
          <a:xfrm>
            <a:off x="1371600" y="2562448"/>
            <a:ext cx="4267200" cy="6722301"/>
          </a:xfrm>
          <a:prstGeom prst="rect">
            <a:avLst/>
          </a:prstGeom>
        </p:spPr>
      </p:pic>
      <p:sp>
        <p:nvSpPr>
          <p:cNvPr id="13" name="Rectangle 12"/>
          <p:cNvSpPr/>
          <p:nvPr/>
        </p:nvSpPr>
        <p:spPr>
          <a:xfrm>
            <a:off x="6430541" y="2547467"/>
            <a:ext cx="10409659" cy="1651671"/>
          </a:xfrm>
          <a:prstGeom prst="rect">
            <a:avLst/>
          </a:prstGeom>
        </p:spPr>
        <p:txBody>
          <a:bodyPr wrap="square">
            <a:spAutoFit/>
          </a:bodyPr>
          <a:lstStyle/>
          <a:p>
            <a:pPr lvl="0"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Tiến hành thí nghiệm, quan sát hiện tượng xảy ra và trả lời câu hỏi:</a:t>
            </a:r>
          </a:p>
        </p:txBody>
      </p:sp>
      <p:sp>
        <p:nvSpPr>
          <p:cNvPr id="14" name="Rounded Rectangle 13"/>
          <p:cNvSpPr/>
          <p:nvPr/>
        </p:nvSpPr>
        <p:spPr>
          <a:xfrm>
            <a:off x="6430541" y="4747519"/>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trộn bột sắt và bột lưu huỳnh, có chất mới được tạo ra hay không? Giải thích.</a:t>
            </a:r>
          </a:p>
        </p:txBody>
      </p:sp>
      <p:sp>
        <p:nvSpPr>
          <p:cNvPr id="15" name="Rounded Rectangle 14"/>
          <p:cNvSpPr/>
          <p:nvPr/>
        </p:nvSpPr>
        <p:spPr>
          <a:xfrm>
            <a:off x="6430541" y="7124700"/>
            <a:ext cx="10409659" cy="1828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450">
                <a:solidFill>
                  <a:schemeClr val="tx1"/>
                </a:solidFill>
                <a:latin typeface="Arial" panose="020B0604020202020204" pitchFamily="34" charset="0"/>
                <a:cs typeface="Arial" panose="020B0604020202020204" pitchFamily="34" charset="0"/>
              </a:rPr>
              <a:t>Sau khi đun nóng hỗn hợp bột sắt và lưu huỳnh, có chất mới được tạo thành hay không? Giải thích?</a:t>
            </a:r>
          </a:p>
        </p:txBody>
      </p:sp>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a:solidFill>
                  <a:schemeClr val="accent6">
                    <a:lumMod val="50000"/>
                  </a:schemeClr>
                </a:solidFill>
                <a:latin typeface="Arial" panose="020B0604020202020204" pitchFamily="34" charset="0"/>
                <a:cs typeface="Arial" panose="020B0604020202020204" pitchFamily="34" charset="0"/>
              </a:rPr>
              <a:t>2. Thí nghiệm về biến đổi hoá 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grpSp>
        <p:nvGrpSpPr>
          <p:cNvPr id="20" name="Group 19"/>
          <p:cNvGrpSpPr/>
          <p:nvPr/>
        </p:nvGrpSpPr>
        <p:grpSpPr>
          <a:xfrm>
            <a:off x="914400" y="2447826"/>
            <a:ext cx="6934200" cy="3018838"/>
            <a:chOff x="914400" y="2447826"/>
            <a:chExt cx="6934200" cy="3018838"/>
          </a:xfrm>
        </p:grpSpPr>
        <p:grpSp>
          <p:nvGrpSpPr>
            <p:cNvPr id="7" name="Group 6"/>
            <p:cNvGrpSpPr/>
            <p:nvPr/>
          </p:nvGrpSpPr>
          <p:grpSpPr>
            <a:xfrm>
              <a:off x="914400" y="2447826"/>
              <a:ext cx="6934200" cy="2099732"/>
              <a:chOff x="1066800" y="3805768"/>
              <a:chExt cx="7543800" cy="2272771"/>
            </a:xfrm>
          </p:grpSpPr>
          <p:sp>
            <p:nvSpPr>
              <p:cNvPr id="18" name="Freeform 2"/>
              <p:cNvSpPr/>
              <p:nvPr/>
            </p:nvSpPr>
            <p:spPr>
              <a:xfrm>
                <a:off x="1066800" y="3873463"/>
                <a:ext cx="4122134" cy="2205076"/>
              </a:xfrm>
              <a:custGeom>
                <a:avLst/>
                <a:gdLst/>
                <a:ahLst/>
                <a:cxnLst/>
                <a:rect l="l" t="t" r="r" b="b"/>
                <a:pathLst>
                  <a:path w="5859649" h="3098290">
                    <a:moveTo>
                      <a:pt x="0" y="0"/>
                    </a:moveTo>
                    <a:lnTo>
                      <a:pt x="5859650" y="0"/>
                    </a:lnTo>
                    <a:lnTo>
                      <a:pt x="5859650" y="3098290"/>
                    </a:lnTo>
                    <a:lnTo>
                      <a:pt x="0" y="3098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3"/>
              <p:cNvSpPr/>
              <p:nvPr/>
            </p:nvSpPr>
            <p:spPr>
              <a:xfrm>
                <a:off x="6629400" y="3805768"/>
                <a:ext cx="1981200" cy="2153367"/>
              </a:xfrm>
              <a:custGeom>
                <a:avLst/>
                <a:gdLst/>
                <a:ahLst/>
                <a:cxnLst/>
                <a:rect l="l" t="t" r="r" b="b"/>
                <a:pathLst>
                  <a:path w="2857606" h="3298823">
                    <a:moveTo>
                      <a:pt x="0" y="0"/>
                    </a:moveTo>
                    <a:lnTo>
                      <a:pt x="2857605" y="0"/>
                    </a:lnTo>
                    <a:lnTo>
                      <a:pt x="2857605" y="3298823"/>
                    </a:lnTo>
                    <a:lnTo>
                      <a:pt x="0" y="3298823"/>
                    </a:lnTo>
                    <a:lnTo>
                      <a:pt x="0" y="0"/>
                    </a:lnTo>
                    <a:close/>
                  </a:path>
                </a:pathLst>
              </a:custGeom>
              <a:blipFill>
                <a:blip r:embed="rId6"/>
                <a:stretch>
                  <a:fillRect/>
                </a:stretch>
              </a:blipFill>
            </p:spPr>
            <p:txBody>
              <a:bodyPr/>
              <a:lstStyle/>
              <a:p>
                <a:endParaRPr lang="en-US"/>
              </a:p>
            </p:txBody>
          </p:sp>
          <p:sp>
            <p:nvSpPr>
              <p:cNvPr id="4" name="Plus 3"/>
              <p:cNvSpPr/>
              <p:nvPr/>
            </p:nvSpPr>
            <p:spPr>
              <a:xfrm>
                <a:off x="5279804" y="4425252"/>
                <a:ext cx="907066" cy="91440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6" name="Rectangle 5"/>
            <p:cNvSpPr/>
            <p:nvPr/>
          </p:nvSpPr>
          <p:spPr>
            <a:xfrm>
              <a:off x="1391162" y="4820333"/>
              <a:ext cx="634552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Trộn bột sắt với bột lưu huỳnh</a:t>
              </a:r>
              <a:endParaRPr lang="en-US" sz="3600">
                <a:latin typeface="Arial" panose="020B0604020202020204" pitchFamily="34" charset="0"/>
                <a:cs typeface="Arial" panose="020B0604020202020204" pitchFamily="34" charset="0"/>
              </a:endParaRPr>
            </a:p>
          </p:txBody>
        </p:sp>
      </p:grpSp>
      <p:sp>
        <p:nvSpPr>
          <p:cNvPr id="8" name="Rectangle 7"/>
          <p:cNvSpPr/>
          <p:nvPr/>
        </p:nvSpPr>
        <p:spPr>
          <a:xfrm>
            <a:off x="10128588" y="3009900"/>
            <a:ext cx="7117376" cy="1754326"/>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Hỗn hợp thu được có một phần bị nam châm hút, phần này là sắt.</a:t>
            </a:r>
            <a:endParaRPr lang="en-US" sz="3600">
              <a:latin typeface="Arial" panose="020B0604020202020204" pitchFamily="34" charset="0"/>
              <a:cs typeface="Arial" panose="020B0604020202020204" pitchFamily="34" charset="0"/>
            </a:endParaRPr>
          </a:p>
        </p:txBody>
      </p:sp>
      <p:sp>
        <p:nvSpPr>
          <p:cNvPr id="9" name="Right Arrow 8"/>
          <p:cNvSpPr/>
          <p:nvPr/>
        </p:nvSpPr>
        <p:spPr>
          <a:xfrm>
            <a:off x="8558593" y="3448482"/>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0128588" y="6368177"/>
            <a:ext cx="7117376" cy="2585323"/>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Chất trong ống nghiệm (2) sau khi đun nóng, để nguội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rot="5400000">
            <a:off x="13153875" y="5127618"/>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918246" y="6053474"/>
            <a:ext cx="7463754"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trộn</a:t>
            </a:r>
            <a:r>
              <a:rPr lang="fr-FR" sz="3600">
                <a:latin typeface="Arial" panose="020B0604020202020204" pitchFamily="34" charset="0"/>
                <a:ea typeface="Calibri" panose="020F0502020204030204" pitchFamily="34" charset="0"/>
                <a:cs typeface="Arial" panose="020B0604020202020204" pitchFamily="34" charset="0"/>
              </a:rPr>
              <a:t> bột sắt với bột lưu huỳnh, không có chất mới được tạo thành vì khi tách chất ra khỏi hỗn hợp lại thu được các chất ban đầu.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7" name="Right Arrow 26"/>
          <p:cNvSpPr/>
          <p:nvPr/>
        </p:nvSpPr>
        <p:spPr>
          <a:xfrm rot="10800000">
            <a:off x="8721894" y="7222256"/>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877980" y="6053474"/>
            <a:ext cx="7467599"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đun nóng </a:t>
            </a:r>
            <a:r>
              <a:rPr lang="fr-FR" sz="3600">
                <a:latin typeface="Arial" panose="020B0604020202020204" pitchFamily="34" charset="0"/>
                <a:ea typeface="Calibri" panose="020F0502020204030204" pitchFamily="34" charset="0"/>
                <a:cs typeface="Arial" panose="020B0604020202020204" pitchFamily="34" charset="0"/>
              </a:rPr>
              <a:t>hỗn hợp bột sắt với lưu huỳnh có chất mới tạo thành, sản phẩm màu xám và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379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24" grpId="0" animBg="1"/>
      <p:bldP spid="11" grpId="0"/>
      <p:bldP spid="11" grpId="1"/>
      <p:bldP spid="27"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7105812" y="1308987"/>
              <a:ext cx="9658187" cy="6150814"/>
            </a:xfrm>
            <a:prstGeom prst="rect">
              <a:avLst/>
            </a:prstGeom>
          </p:spPr>
        </p:pic>
        <p:sp>
          <p:nvSpPr>
            <p:cNvPr id="5" name="Rectangle 4"/>
            <p:cNvSpPr/>
            <p:nvPr/>
          </p:nvSpPr>
          <p:spPr>
            <a:xfrm>
              <a:off x="7669008" y="1943100"/>
              <a:ext cx="8531793" cy="3600986"/>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Quá trình phản ứng của sắt và lưu huỳnh dưới tác dụng của nhiệt độ là một biến đổi hóa học, vậy biến đổi hóa học là gì?</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7105812" y="1308987"/>
            <a:ext cx="9658187" cy="6150814"/>
          </a:xfrm>
          <a:prstGeom prst="rect">
            <a:avLst/>
          </a:prstGeom>
        </p:spPr>
      </p:pic>
      <p:sp>
        <p:nvSpPr>
          <p:cNvPr id="5" name="Rectangle 4"/>
          <p:cNvSpPr/>
          <p:nvPr/>
        </p:nvSpPr>
        <p:spPr>
          <a:xfrm>
            <a:off x="7577909" y="2419676"/>
            <a:ext cx="8713992" cy="2723823"/>
          </a:xfrm>
          <a:prstGeom prst="rect">
            <a:avLst/>
          </a:prstGeom>
        </p:spPr>
        <p:txBody>
          <a:bodyPr wrap="square">
            <a:spAutoFit/>
          </a:bodyPr>
          <a:lstStyle/>
          <a:p>
            <a:pPr algn="just">
              <a:lnSpc>
                <a:spcPct val="150000"/>
              </a:lnSpc>
            </a:pPr>
            <a:r>
              <a:rPr lang="fr-FR" sz="3800">
                <a:latin typeface="Arial" panose="020B0604020202020204" pitchFamily="34" charset="0"/>
                <a:cs typeface="Arial" panose="020B0604020202020204" pitchFamily="34" charset="0"/>
              </a:rPr>
              <a:t>Biến đổi hóa học là các quá trình như đốt cháy nhiên liệu, phân hủy chất, tổng hợp chất,… có sự tạo thành chất mới.</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66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537180"/>
            <a:ext cx="11790339"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biến đổi vật lý: hòa tan đường, muối, băng / đá tan, cồn để trong lọ không kín bị bay hơi,..</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sự biến đổi hóa học: đốt cháy cồn, sắt bị gỉ,…</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4553" y="6621904"/>
            <a:ext cx="1967346" cy="1246872"/>
          </a:xfrm>
          <a:prstGeom prst="rect">
            <a:avLst/>
          </a:prstGeom>
        </p:spPr>
      </p:pic>
      <p:grpSp>
        <p:nvGrpSpPr>
          <p:cNvPr id="2" name="Group 1"/>
          <p:cNvGrpSpPr/>
          <p:nvPr/>
        </p:nvGrpSpPr>
        <p:grpSpPr>
          <a:xfrm>
            <a:off x="1764553" y="2578921"/>
            <a:ext cx="14758890" cy="2183579"/>
            <a:chOff x="2340115" y="2172259"/>
            <a:chExt cx="14758890" cy="2183579"/>
          </a:xfrm>
        </p:grpSpPr>
        <p:sp>
          <p:nvSpPr>
            <p:cNvPr id="28" name="Rectangle 27"/>
            <p:cNvSpPr/>
            <p:nvPr/>
          </p:nvSpPr>
          <p:spPr>
            <a:xfrm>
              <a:off x="4876800" y="2386885"/>
              <a:ext cx="12222205" cy="1754326"/>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Câu hỏi (SGK tr.12). </a:t>
              </a:r>
              <a:r>
                <a:rPr lang="fr-FR" sz="3600">
                  <a:latin typeface="Arial" panose="020B0604020202020204" pitchFamily="34" charset="0"/>
                  <a:cs typeface="Arial" panose="020B0604020202020204" pitchFamily="34" charset="0"/>
                </a:rPr>
                <a:t>Lấy một ví dụ trong đời sống về các quá trình xảy ra sự biến đổi vật lí, biến đổi hoá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4"/>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5"/>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6"/>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2626</Words>
  <Application>Microsoft Office PowerPoint</Application>
  <PresentationFormat>Custom</PresentationFormat>
  <Paragraphs>219</Paragraphs>
  <Slides>43</Slides>
  <Notes>6</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Duc Huy 20173171</cp:lastModifiedBy>
  <cp:revision>104</cp:revision>
  <dcterms:created xsi:type="dcterms:W3CDTF">2006-08-16T00:00:00Z</dcterms:created>
  <dcterms:modified xsi:type="dcterms:W3CDTF">2024-09-14T01:43:00Z</dcterms:modified>
  <dc:identifier>DAFbXp4ivnI</dc:identifier>
</cp:coreProperties>
</file>